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4"/>
  </p:normalViewPr>
  <p:slideViewPr>
    <p:cSldViewPr snapToGrid="0" snapToObjects="1">
      <p:cViewPr>
        <p:scale>
          <a:sx n="117" d="100"/>
          <a:sy n="117" d="100"/>
        </p:scale>
        <p:origin x="360" y="-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422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146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94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355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3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0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69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904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921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792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2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60F7C-FDAB-1840-92F2-653F6675EC13}" type="datetimeFigureOut">
              <a:rPr lang="en-US" smtClean="0"/>
              <a:t>5/8/20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61607-2566-1241-BDA9-D837AB89A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782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hyperlink" Target="https://www.cardiff-airport.com/by-rail/" TargetMode="External"/><Relationship Id="rId12" Type="http://schemas.openxmlformats.org/officeDocument/2006/relationships/hyperlink" Target="NULL" TargetMode="External"/><Relationship Id="rId13" Type="http://schemas.openxmlformats.org/officeDocument/2006/relationships/hyperlink" Target="NULL" TargetMode="External"/><Relationship Id="rId14" Type="http://schemas.openxmlformats.org/officeDocument/2006/relationships/hyperlink" Target="https://www.cardiff-airport.com/news/2019/09/20/cardiff-airport-unveils-its-environmental-flight-path/" TargetMode="External"/><Relationship Id="rId15" Type="http://schemas.openxmlformats.org/officeDocument/2006/relationships/hyperlink" Target="https://www.internationalairportreview.com/news/80623/cardiff-airport-unveils-draft-masterplan-for-development/" TargetMode="External"/><Relationship Id="rId16" Type="http://schemas.openxmlformats.org/officeDocument/2006/relationships/hyperlink" Target="NULL" TargetMode="External"/><Relationship Id="rId17" Type="http://schemas.openxmlformats.org/officeDocument/2006/relationships/hyperlink" Target="NULL" TargetMode="External"/><Relationship Id="rId18" Type="http://schemas.openxmlformats.org/officeDocument/2006/relationships/hyperlink" Target="https://www.cardiff-airport.com/news/2019/05/07/qatar-airways-celebrates-first-anniversary-at-cardiff-airport/" TargetMode="External"/><Relationship Id="rId19" Type="http://schemas.openxmlformats.org/officeDocument/2006/relationships/hyperlink" Target="https://www.cardiff-airport.com/news/2020/03/05/flybe-cardiff-airport-statement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airport-technology.com/news/cardiff-airport-welsh-government-loan/" TargetMode="External"/><Relationship Id="rId3" Type="http://schemas.openxmlformats.org/officeDocument/2006/relationships/hyperlink" Target="https://www.business-live.co.uk/economic-development/how-many-people-flying-qatar-17396007" TargetMode="External"/><Relationship Id="rId4" Type="http://schemas.openxmlformats.org/officeDocument/2006/relationships/hyperlink" Target="https://www.bbc.co.uk/news/uk-wales-21952079" TargetMode="External"/><Relationship Id="rId5" Type="http://schemas.openxmlformats.org/officeDocument/2006/relationships/hyperlink" Target="https://www.bbc.co.uk/news/uk-wales-52156482" TargetMode="External"/><Relationship Id="rId6" Type="http://schemas.openxmlformats.org/officeDocument/2006/relationships/hyperlink" Target="https://www.bbc.co.uk/news/uk-wales-politics-49599261" TargetMode="External"/><Relationship Id="rId7" Type="http://schemas.openxmlformats.org/officeDocument/2006/relationships/hyperlink" Target="https://www.bbc.co.uk/news/technology-49728301" TargetMode="External"/><Relationship Id="rId8" Type="http://schemas.openxmlformats.org/officeDocument/2006/relationships/hyperlink" Target="https://www.bbc.co.uk/news/uk-wales-49794767" TargetMode="External"/><Relationship Id="rId9" Type="http://schemas.openxmlformats.org/officeDocument/2006/relationships/hyperlink" Target="https://www.bbc.co.uk/news/uk-wales-43796987" TargetMode="External"/><Relationship Id="rId10" Type="http://schemas.openxmlformats.org/officeDocument/2006/relationships/hyperlink" Target="https://www.caa.co.uk/Our-work/About-us/Regulation-and-enforcement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v.com/news/wales/2020-03-17/cardiff-airport-appears-eerily-quiet-as-people-urged-not-to-travel-amidst-coronavirus-outbreak/" TargetMode="External"/><Relationship Id="rId4" Type="http://schemas.openxmlformats.org/officeDocument/2006/relationships/hyperlink" Target="https://simplexitytravel.com/inspiration/how-will-the-national-living-wage-affect-the-uk-travel-and-hospitality-industry" TargetMode="External"/><Relationship Id="rId5" Type="http://schemas.openxmlformats.org/officeDocument/2006/relationships/hyperlink" Target="https://www.swissport.com/nc/corporate/corporate-profile/" TargetMode="External"/><Relationship Id="rId6" Type="http://schemas.openxmlformats.org/officeDocument/2006/relationships/hyperlink" Target="https://www.wordstream.com/blog/ws/2017/12/20/swot-analysis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theguardian.com/travel/2017/jun/16/uk-tourists-pound-brexit-us-holiday-exchange-ra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Cardiff Airport Case Study Analysis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Bethan Evans-Phillips </a:t>
            </a:r>
          </a:p>
          <a:p>
            <a:r>
              <a:rPr lang="en-US" dirty="0" smtClean="0"/>
              <a:t>1802110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4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Introduction to Cardiff Airport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Only Airport in </a:t>
            </a:r>
            <a:r>
              <a:rPr lang="en-US" dirty="0" smtClean="0"/>
              <a:t>Wales. </a:t>
            </a:r>
            <a:endParaRPr lang="en-US" dirty="0" smtClean="0"/>
          </a:p>
          <a:p>
            <a:r>
              <a:rPr lang="en-US" dirty="0" smtClean="0"/>
              <a:t>Airport </a:t>
            </a:r>
            <a:r>
              <a:rPr lang="en-US" dirty="0" smtClean="0"/>
              <a:t>was taken over by the Government in 2013 for £52 </a:t>
            </a:r>
            <a:r>
              <a:rPr lang="en-US" dirty="0" smtClean="0"/>
              <a:t>million.</a:t>
            </a:r>
            <a:endParaRPr lang="en-US" dirty="0" smtClean="0"/>
          </a:p>
          <a:p>
            <a:r>
              <a:rPr lang="en-US" dirty="0" smtClean="0"/>
              <a:t>65</a:t>
            </a:r>
            <a:r>
              <a:rPr lang="en-US" dirty="0" smtClean="0"/>
              <a:t>% rise in Passenger numbers since </a:t>
            </a:r>
            <a:r>
              <a:rPr lang="en-US" dirty="0" smtClean="0"/>
              <a:t>2013.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ardif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392" y="3499919"/>
            <a:ext cx="4603449" cy="26770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871411" y="3729789"/>
            <a:ext cx="3537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1. Cardiff Airport (International Airport Review, 2019)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17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                  PESTEL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“PESTEL analysis is a technique for identifying and listing the political, economic, social, technological, environmental and legal factors in the general environment most relevant to an </a:t>
            </a:r>
            <a:r>
              <a:rPr lang="en-US" dirty="0" err="1" smtClean="0"/>
              <a:t>organisation</a:t>
            </a:r>
            <a:r>
              <a:rPr lang="en-US" dirty="0" smtClean="0"/>
              <a:t>” David Boddy.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Political                             Economical                                     Social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                 Technological                        Environmental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                                               Legal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653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SWOT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64179" cy="4298449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Strengths- Helps to bring in money to the Welsh economy.</a:t>
            </a:r>
          </a:p>
          <a:p>
            <a:endParaRPr lang="en-US" dirty="0"/>
          </a:p>
          <a:p>
            <a:r>
              <a:rPr lang="en-US" dirty="0" smtClean="0"/>
              <a:t>Weaknesses </a:t>
            </a:r>
            <a:r>
              <a:rPr lang="mr-IN" dirty="0" smtClean="0"/>
              <a:t>–</a:t>
            </a:r>
            <a:r>
              <a:rPr lang="en-US" dirty="0" smtClean="0"/>
              <a:t> The airport has to request more loans from the government. </a:t>
            </a:r>
          </a:p>
          <a:p>
            <a:endParaRPr lang="en-US" dirty="0"/>
          </a:p>
          <a:p>
            <a:r>
              <a:rPr lang="en-US" dirty="0" smtClean="0"/>
              <a:t>Opportunities </a:t>
            </a:r>
            <a:r>
              <a:rPr lang="mr-IN" dirty="0" smtClean="0"/>
              <a:t>–</a:t>
            </a:r>
            <a:r>
              <a:rPr lang="en-US" dirty="0" smtClean="0"/>
              <a:t> New international destinations from the airport. </a:t>
            </a:r>
          </a:p>
          <a:p>
            <a:endParaRPr lang="en-US" dirty="0"/>
          </a:p>
          <a:p>
            <a:r>
              <a:rPr lang="en-US" dirty="0" smtClean="0"/>
              <a:t>Threats </a:t>
            </a:r>
            <a:r>
              <a:rPr lang="mr-IN" dirty="0" smtClean="0"/>
              <a:t>–</a:t>
            </a:r>
            <a:r>
              <a:rPr lang="en-US" dirty="0" smtClean="0"/>
              <a:t> Two major threats to the future of the airport is the Coronavirus and Brexit. </a:t>
            </a:r>
            <a:endParaRPr lang="en-US" dirty="0"/>
          </a:p>
        </p:txBody>
      </p:sp>
      <p:sp>
        <p:nvSpPr>
          <p:cNvPr id="4" name="AutoShape 2" descr="https://www.thebalancesmb.com/thmb/wB5Aux5KzsdZN1_XEsAeYO_gkpU=/1500x0/filters:no_upscale():max_bytes(150000):strip_icc():format(webp)/swot-analysis-for-small-business-2951706-v02-5b3b809dc9e77c001afe8f7e.png"/>
          <p:cNvSpPr>
            <a:spLocks noChangeAspect="1" noChangeArrowheads="1"/>
          </p:cNvSpPr>
          <p:nvPr/>
        </p:nvSpPr>
        <p:spPr bwMode="auto">
          <a:xfrm>
            <a:off x="-1" y="-1"/>
            <a:ext cx="3344779" cy="334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WOT analysi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758" y="1690688"/>
            <a:ext cx="4695056" cy="37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7146758" y="5477743"/>
            <a:ext cx="3537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</a:t>
            </a:r>
            <a:r>
              <a:rPr lang="en-US" dirty="0" smtClean="0"/>
              <a:t>2. </a:t>
            </a:r>
            <a:r>
              <a:rPr lang="en-US" dirty="0"/>
              <a:t>SWOT </a:t>
            </a:r>
            <a:r>
              <a:rPr lang="en-US" dirty="0" smtClean="0"/>
              <a:t>analysis (</a:t>
            </a:r>
            <a:r>
              <a:rPr lang="en-US" dirty="0" err="1" smtClean="0"/>
              <a:t>WordStream</a:t>
            </a:r>
            <a:r>
              <a:rPr lang="en-US" dirty="0"/>
              <a:t>, </a:t>
            </a:r>
            <a:r>
              <a:rPr lang="en-US" dirty="0" smtClean="0"/>
              <a:t>2020)</a:t>
            </a:r>
            <a:r>
              <a:rPr lang="en-GB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05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Performance Audit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090611" cy="4351338"/>
          </a:xfrm>
        </p:spPr>
        <p:txBody>
          <a:bodyPr/>
          <a:lstStyle/>
          <a:p>
            <a:r>
              <a:rPr lang="en-US" dirty="0" err="1" smtClean="0"/>
              <a:t>Swissport</a:t>
            </a:r>
            <a:r>
              <a:rPr lang="en-US" dirty="0" smtClean="0"/>
              <a:t> in the Airport.</a:t>
            </a:r>
          </a:p>
          <a:p>
            <a:endParaRPr lang="en-US" dirty="0"/>
          </a:p>
          <a:p>
            <a:r>
              <a:rPr lang="en-US" dirty="0" smtClean="0"/>
              <a:t>Improvements in and around the airport.</a:t>
            </a:r>
          </a:p>
          <a:p>
            <a:endParaRPr lang="en-US" dirty="0"/>
          </a:p>
          <a:p>
            <a:r>
              <a:rPr lang="en-US" dirty="0" smtClean="0"/>
              <a:t>Selection and Recruitment at Cardiff Airport. </a:t>
            </a:r>
          </a:p>
          <a:p>
            <a:endParaRPr lang="en-US" dirty="0"/>
          </a:p>
          <a:p>
            <a:r>
              <a:rPr lang="en-US" dirty="0" smtClean="0"/>
              <a:t>Equality in the workplace.  </a:t>
            </a:r>
            <a:endParaRPr lang="en-US" dirty="0"/>
          </a:p>
        </p:txBody>
      </p:sp>
      <p:pic>
        <p:nvPicPr>
          <p:cNvPr id="2050" name="Picture 2" descr="wissport International Ltd. - Corporate - Corporate Prof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979" y="2743200"/>
            <a:ext cx="4668253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857201" y="4238625"/>
            <a:ext cx="34158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Fig </a:t>
            </a:r>
            <a:r>
              <a:rPr lang="en-US" dirty="0" smtClean="0"/>
              <a:t>3. </a:t>
            </a:r>
            <a:r>
              <a:rPr lang="en-US" dirty="0" err="1" smtClean="0"/>
              <a:t>Swissport</a:t>
            </a:r>
            <a:r>
              <a:rPr lang="en-US" dirty="0" smtClean="0"/>
              <a:t> (</a:t>
            </a:r>
            <a:r>
              <a:rPr lang="en-US" dirty="0" err="1" smtClean="0"/>
              <a:t>Swissport</a:t>
            </a:r>
            <a:r>
              <a:rPr lang="en-US" dirty="0" smtClean="0"/>
              <a:t>, </a:t>
            </a:r>
            <a:r>
              <a:rPr lang="en-US" dirty="0"/>
              <a:t>2020)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697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Key Performance Indicators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Importance of Key Performance Indicators for Stakeholders.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Decision-making tool. 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Ratios as guidance for managers to focus on their Strategies.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336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Financial Ratio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Collapse of Thomas Cook and Flybe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Master Plan 2040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164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Recommendations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69505" cy="4351338"/>
          </a:xfrm>
        </p:spPr>
        <p:txBody>
          <a:bodyPr/>
          <a:lstStyle/>
          <a:p>
            <a:r>
              <a:rPr lang="en-US" dirty="0" smtClean="0"/>
              <a:t>Signage and travel to Cardiff Airport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Improvements to be made at Cardiff Airport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Improve the links and road surfaces to Cardiff Airport </a:t>
            </a:r>
            <a:endParaRPr lang="en-US" dirty="0"/>
          </a:p>
        </p:txBody>
      </p:sp>
      <p:pic>
        <p:nvPicPr>
          <p:cNvPr id="4098" name="Picture 2" descr="ale of Glamorgan routes for Cardiff Airport link revealed - BBC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716" y="1690688"/>
            <a:ext cx="3828716" cy="304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125620" y="5085166"/>
            <a:ext cx="3702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Fig </a:t>
            </a:r>
            <a:r>
              <a:rPr lang="en-US" dirty="0" smtClean="0"/>
              <a:t>4. Cardiff Airport sign (BBC, 2018)</a:t>
            </a:r>
            <a:r>
              <a:rPr lang="en-GB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9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84" y="271128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dirty="0" smtClean="0"/>
              <a:t>Thank you for Listening. 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583877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74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Bibliography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7634"/>
            <a:ext cx="10515600" cy="5285039"/>
          </a:xfrm>
        </p:spPr>
        <p:txBody>
          <a:bodyPr>
            <a:normAutofit fontScale="85000" lnSpcReduction="20000"/>
          </a:bodyPr>
          <a:lstStyle/>
          <a:p>
            <a:r>
              <a:rPr lang="en-US" sz="1000" dirty="0"/>
              <a:t>Airport Technology. (2019), </a:t>
            </a:r>
            <a:r>
              <a:rPr lang="en-US" sz="1000" i="1" dirty="0"/>
              <a:t>Cardiff Airport to </a:t>
            </a:r>
            <a:r>
              <a:rPr lang="en-US" sz="1000" i="1" dirty="0" smtClean="0"/>
              <a:t>receive </a:t>
            </a:r>
            <a:r>
              <a:rPr lang="en-US" sz="1000" i="1" dirty="0"/>
              <a:t>£21.2m Welsh Government loan, </a:t>
            </a:r>
            <a:r>
              <a:rPr lang="en-US" sz="1000" dirty="0"/>
              <a:t>[Online] Available</a:t>
            </a:r>
            <a:r>
              <a:rPr lang="en-US" sz="1000" dirty="0" smtClean="0"/>
              <a:t>: </a:t>
            </a:r>
            <a:r>
              <a:rPr lang="en-US" sz="1000" u="sng" dirty="0" smtClean="0">
                <a:hlinkClick r:id="rId2"/>
              </a:rPr>
              <a:t>https</a:t>
            </a:r>
            <a:r>
              <a:rPr lang="en-US" sz="1000" u="sng" dirty="0">
                <a:hlinkClick r:id="rId2"/>
              </a:rPr>
              <a:t>://www.airport-technology.com/news/cardiff-airport-welsh-government-loan/</a:t>
            </a:r>
            <a:r>
              <a:rPr lang="en-US" sz="1000" dirty="0"/>
              <a:t> (Accessed:28th March 2020). </a:t>
            </a:r>
            <a:endParaRPr lang="en-US" sz="1000" dirty="0" smtClean="0"/>
          </a:p>
          <a:p>
            <a:r>
              <a:rPr lang="en-US" sz="1000" dirty="0" smtClean="0"/>
              <a:t>Armstrong, M. &amp; Baron, A., 2005. </a:t>
            </a:r>
            <a:r>
              <a:rPr lang="en-US" sz="1000" i="1" dirty="0" smtClean="0"/>
              <a:t>Managing Performance: Performance Management in Action. </a:t>
            </a:r>
            <a:r>
              <a:rPr lang="en-US" sz="1000" dirty="0" smtClean="0"/>
              <a:t>London: Chartered Institute of Personal Development. (Accessed: 27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April 2020). </a:t>
            </a:r>
          </a:p>
          <a:p>
            <a:r>
              <a:rPr lang="en-US" sz="1000" dirty="0"/>
              <a:t>Barry, S. (2019), Business Live, </a:t>
            </a:r>
            <a:r>
              <a:rPr lang="en-US" sz="1000" i="1" dirty="0"/>
              <a:t>How many people are flying on Qatar Airways Cardiff to Doha route?, </a:t>
            </a:r>
            <a:r>
              <a:rPr lang="en-US" sz="1000" dirty="0"/>
              <a:t>[Online] </a:t>
            </a:r>
            <a:r>
              <a:rPr lang="en-US" sz="1000" dirty="0" smtClean="0"/>
              <a:t>Available: </a:t>
            </a:r>
            <a:r>
              <a:rPr lang="en-US" sz="1000" u="sng" dirty="0" smtClean="0">
                <a:hlinkClick r:id="rId3"/>
              </a:rPr>
              <a:t>https</a:t>
            </a:r>
            <a:r>
              <a:rPr lang="en-US" sz="1000" u="sng" dirty="0">
                <a:hlinkClick r:id="rId3"/>
              </a:rPr>
              <a:t>://www.business-live.co.uk/economic-development/how-many-people-flying-qatar-17396007</a:t>
            </a:r>
            <a:r>
              <a:rPr lang="en-US" sz="1000" dirty="0"/>
              <a:t> (Accessed: 24th April 2020). </a:t>
            </a:r>
            <a:endParaRPr lang="en-US" sz="1000" dirty="0" smtClean="0"/>
          </a:p>
          <a:p>
            <a:r>
              <a:rPr lang="en-US" sz="1000" dirty="0"/>
              <a:t>BBC News. (2013), </a:t>
            </a:r>
            <a:r>
              <a:rPr lang="en-US" sz="1000" i="1" dirty="0"/>
              <a:t>Cardiff Airport is sold to the Welsh government for £52m, </a:t>
            </a:r>
            <a:r>
              <a:rPr lang="en-US" sz="1000" dirty="0"/>
              <a:t>[Online] Available:</a:t>
            </a:r>
            <a:endParaRPr lang="en-US" sz="1000" dirty="0"/>
          </a:p>
          <a:p>
            <a:r>
              <a:rPr lang="en-US" sz="1000" u="sng" dirty="0">
                <a:hlinkClick r:id="rId4"/>
              </a:rPr>
              <a:t>https://www.bbc.co.uk/news/uk-wales-21952079</a:t>
            </a:r>
            <a:r>
              <a:rPr lang="en-US" sz="1000" dirty="0"/>
              <a:t> (Accessed:28th March 2020).  </a:t>
            </a:r>
            <a:endParaRPr lang="en-US" sz="1000" dirty="0" smtClean="0"/>
          </a:p>
          <a:p>
            <a:r>
              <a:rPr lang="en-US" sz="1000" dirty="0" smtClean="0"/>
              <a:t>BBC News. (2020), </a:t>
            </a:r>
            <a:r>
              <a:rPr lang="en-US" sz="1000" i="1" dirty="0" smtClean="0"/>
              <a:t>Coronavirus: Cardiff Airport ‘needs more money from UK government’, </a:t>
            </a:r>
            <a:r>
              <a:rPr lang="en-US" sz="1000" dirty="0" smtClean="0"/>
              <a:t>[Online] Available: </a:t>
            </a:r>
            <a:r>
              <a:rPr lang="en-US" sz="1000" dirty="0" smtClean="0">
                <a:hlinkClick r:id="rId5"/>
              </a:rPr>
              <a:t>https://www.bbc.co.uk/news/uk-wales-52156482</a:t>
            </a:r>
            <a:r>
              <a:rPr lang="en-US" sz="1000" dirty="0" smtClean="0"/>
              <a:t> </a:t>
            </a:r>
            <a:r>
              <a:rPr lang="en-US" sz="1000" dirty="0"/>
              <a:t>(Accessed: 4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</a:t>
            </a:r>
            <a:r>
              <a:rPr lang="en-US" sz="1000" dirty="0"/>
              <a:t>April 2020). </a:t>
            </a:r>
            <a:endParaRPr lang="en-US" sz="1000" dirty="0" smtClean="0"/>
          </a:p>
          <a:p>
            <a:r>
              <a:rPr lang="en-US" sz="1000" dirty="0"/>
              <a:t>BBC News. (2019), </a:t>
            </a:r>
            <a:r>
              <a:rPr lang="en-US" sz="1000" i="1" dirty="0"/>
              <a:t>Flight taxes will not be devolved to Wales, say UK Ministers, </a:t>
            </a:r>
            <a:r>
              <a:rPr lang="en-US" sz="1000" dirty="0"/>
              <a:t>[Online] Available:</a:t>
            </a:r>
            <a:r>
              <a:rPr lang="en-US" sz="1000" i="1" dirty="0">
                <a:hlinkClick r:id="rId6"/>
              </a:rPr>
              <a:t> </a:t>
            </a:r>
            <a:r>
              <a:rPr lang="en-US" sz="1000" u="sng" dirty="0">
                <a:hlinkClick r:id="rId6"/>
              </a:rPr>
              <a:t>https://www.bbc.co.uk/news/uk-wales-politics-49599261</a:t>
            </a:r>
            <a:r>
              <a:rPr lang="en-US" sz="1000" dirty="0"/>
              <a:t> (Accessed: 1st April 2020). </a:t>
            </a:r>
            <a:endParaRPr lang="en-US" sz="1000" dirty="0" smtClean="0"/>
          </a:p>
          <a:p>
            <a:r>
              <a:rPr lang="en-US" sz="1000" dirty="0"/>
              <a:t>BBC News (2019) </a:t>
            </a:r>
            <a:r>
              <a:rPr lang="en-US" sz="1000" i="1" dirty="0"/>
              <a:t>‘Gatwick Airport commits to facial recognition tech at boarding</a:t>
            </a:r>
            <a:r>
              <a:rPr lang="en-US" sz="1000" dirty="0"/>
              <a:t>’ [Online] Available</a:t>
            </a:r>
            <a:r>
              <a:rPr lang="en-US" sz="1000" dirty="0" smtClean="0"/>
              <a:t>: </a:t>
            </a:r>
            <a:r>
              <a:rPr lang="en-US" sz="1000" u="sng" dirty="0" smtClean="0">
                <a:hlinkClick r:id="rId7"/>
              </a:rPr>
              <a:t>https</a:t>
            </a:r>
            <a:r>
              <a:rPr lang="en-US" sz="1000" u="sng" dirty="0">
                <a:hlinkClick r:id="rId7"/>
              </a:rPr>
              <a:t>://www.bbc.co.uk/news/technology-49728301</a:t>
            </a:r>
            <a:r>
              <a:rPr lang="en-US" sz="1000" dirty="0"/>
              <a:t> (Accessed: 26th April 2020). </a:t>
            </a:r>
            <a:endParaRPr lang="en-US" sz="1000" dirty="0" smtClean="0"/>
          </a:p>
          <a:p>
            <a:r>
              <a:rPr lang="en-US" sz="1000" dirty="0"/>
              <a:t>BBC News (2019) ‘Thomas Cook holidaymakers start to return to Cardiff airport’ [Online] Available</a:t>
            </a:r>
            <a:r>
              <a:rPr lang="en-US" sz="1000" dirty="0" smtClean="0"/>
              <a:t>: </a:t>
            </a:r>
            <a:r>
              <a:rPr lang="en-US" sz="1000" u="sng" dirty="0" smtClean="0">
                <a:hlinkClick r:id="rId8"/>
              </a:rPr>
              <a:t>https</a:t>
            </a:r>
            <a:r>
              <a:rPr lang="en-US" sz="1000" u="sng" dirty="0">
                <a:hlinkClick r:id="rId8"/>
              </a:rPr>
              <a:t>://www.bbc.co.uk/news/uk-wales-49794767</a:t>
            </a:r>
            <a:r>
              <a:rPr lang="en-US" sz="1000" dirty="0"/>
              <a:t> (Accessed: 25th April 2020</a:t>
            </a:r>
            <a:r>
              <a:rPr lang="en-US" sz="1000" dirty="0" smtClean="0"/>
              <a:t>).</a:t>
            </a:r>
          </a:p>
          <a:p>
            <a:r>
              <a:rPr lang="en-US" sz="1000" dirty="0"/>
              <a:t>BBC News (2018) </a:t>
            </a:r>
            <a:r>
              <a:rPr lang="en-US" sz="1000" i="1" dirty="0"/>
              <a:t>Vale of Glamorgan routes for Cardiff Airport link revealed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9"/>
              </a:rPr>
              <a:t>https://www.bbc.co.uk/news/uk-wales-43796987</a:t>
            </a:r>
            <a:r>
              <a:rPr lang="en-US" sz="1000" dirty="0"/>
              <a:t> (Accessed: 1st May 2020). </a:t>
            </a:r>
            <a:endParaRPr lang="en-US" sz="1000" dirty="0" smtClean="0"/>
          </a:p>
          <a:p>
            <a:r>
              <a:rPr lang="en-US" sz="1000" dirty="0"/>
              <a:t>Baggio</a:t>
            </a:r>
            <a:r>
              <a:rPr lang="en-US" sz="1000" dirty="0" smtClean="0"/>
              <a:t>, R. ,</a:t>
            </a:r>
            <a:r>
              <a:rPr lang="en-US" sz="1000" dirty="0"/>
              <a:t>Mariani</a:t>
            </a:r>
            <a:r>
              <a:rPr lang="en-US" sz="1000" dirty="0" smtClean="0"/>
              <a:t>, M ,M</a:t>
            </a:r>
            <a:r>
              <a:rPr lang="en-US" sz="1000" dirty="0"/>
              <a:t>. &amp; Czakon</a:t>
            </a:r>
            <a:r>
              <a:rPr lang="en-US" sz="1000" dirty="0" smtClean="0"/>
              <a:t>, W</a:t>
            </a:r>
            <a:r>
              <a:rPr lang="en-US" sz="1000" dirty="0"/>
              <a:t>. 2014. </a:t>
            </a:r>
            <a:r>
              <a:rPr lang="en-US" sz="1000" i="1" dirty="0"/>
              <a:t>Managing Tourism in a Changing World: Issues and Cases.</a:t>
            </a:r>
            <a:r>
              <a:rPr lang="en-US" sz="1000" dirty="0"/>
              <a:t> Oxon</a:t>
            </a:r>
            <a:r>
              <a:rPr lang="en-US" sz="1000" dirty="0" smtClean="0"/>
              <a:t>: Routledge</a:t>
            </a:r>
            <a:r>
              <a:rPr lang="en-US" sz="1000" dirty="0"/>
              <a:t>. (Accessed: 1st May 2020). </a:t>
            </a:r>
            <a:endParaRPr lang="en-US" sz="1000" dirty="0" smtClean="0"/>
          </a:p>
          <a:p>
            <a:r>
              <a:rPr lang="en-US" sz="1000" dirty="0" smtClean="0"/>
              <a:t>Boddy, D., 2017. </a:t>
            </a:r>
            <a:r>
              <a:rPr lang="en-US" sz="1000" i="1" dirty="0" smtClean="0"/>
              <a:t>Management: an introduction / David Boddy. </a:t>
            </a:r>
            <a:r>
              <a:rPr lang="en-US" sz="1000" dirty="0" smtClean="0"/>
              <a:t>7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ed. Harlow: Pearson Education Limited. (Accessed: 26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April 2020).</a:t>
            </a:r>
            <a:endParaRPr lang="en-US" sz="1000" dirty="0"/>
          </a:p>
          <a:p>
            <a:r>
              <a:rPr lang="en-US" sz="1000" dirty="0" smtClean="0"/>
              <a:t>CAA</a:t>
            </a:r>
            <a:r>
              <a:rPr lang="en-US" sz="1000" dirty="0"/>
              <a:t>. (2015), </a:t>
            </a:r>
            <a:r>
              <a:rPr lang="en-US" sz="1000" i="1" dirty="0"/>
              <a:t>Regulation and enforcement,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10"/>
              </a:rPr>
              <a:t>https://www.caa.co.uk/Our-work/About-us/Regulation-and-enforcement/</a:t>
            </a:r>
            <a:r>
              <a:rPr lang="en-US" sz="1000" dirty="0"/>
              <a:t> (Accessed:6th April 2020).</a:t>
            </a:r>
          </a:p>
          <a:p>
            <a:r>
              <a:rPr lang="en-US" sz="1000" dirty="0"/>
              <a:t>Cardiff Airport (2020) </a:t>
            </a:r>
            <a:r>
              <a:rPr lang="en-US" sz="1000" i="1" dirty="0"/>
              <a:t>By Rail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11"/>
              </a:rPr>
              <a:t>https://www.cardiff-airport.com/by-rail/</a:t>
            </a:r>
            <a:r>
              <a:rPr lang="en-US" sz="1000" dirty="0"/>
              <a:t> (Accessed: 1st May 2020).  </a:t>
            </a:r>
          </a:p>
          <a:p>
            <a:r>
              <a:rPr lang="en-US" sz="1000" dirty="0"/>
              <a:t>Cardiff Airport (2017) </a:t>
            </a:r>
            <a:r>
              <a:rPr lang="en-US" sz="1000" i="1" dirty="0"/>
              <a:t>Candidate Briefing Pack: Director of Airport Planning and Development </a:t>
            </a:r>
            <a:r>
              <a:rPr lang="en-US" sz="1000" dirty="0"/>
              <a:t>[Online] </a:t>
            </a:r>
            <a:r>
              <a:rPr lang="en-US" sz="1000" dirty="0" smtClean="0"/>
              <a:t>Available: </a:t>
            </a:r>
            <a:r>
              <a:rPr lang="en-US" sz="1000" u="sng" dirty="0" smtClean="0">
                <a:hlinkClick r:id="rId12" invalidUrl="https://www.cardiff-airport.com/uploads/Director Planning Development Candidate Pack Jan 2017.pdf"/>
              </a:rPr>
              <a:t>https</a:t>
            </a:r>
            <a:r>
              <a:rPr lang="en-US" sz="1000" u="sng" dirty="0">
                <a:hlinkClick r:id="rId13" invalidUrl="https://www.cardiff-airport.com/uploads/Director Planning Development Candidate Pack Jan 2017.pdf"/>
              </a:rPr>
              <a:t>://www.cardiff-airport.com/uploads/Director%20Planning%20Development%20Candidate%20Pack%20Jan%202017.pdf</a:t>
            </a:r>
            <a:r>
              <a:rPr lang="en-US" sz="1000" dirty="0"/>
              <a:t> (Accessed: 27th April 2020).</a:t>
            </a:r>
          </a:p>
          <a:p>
            <a:r>
              <a:rPr lang="en-US" sz="1000" dirty="0"/>
              <a:t>Cardiff Airport. (2019), </a:t>
            </a:r>
            <a:r>
              <a:rPr lang="en-US" sz="1000" i="1" dirty="0"/>
              <a:t>Cardiff Airport unveils its environmental flight path, </a:t>
            </a:r>
            <a:r>
              <a:rPr lang="en-US" sz="1000" dirty="0"/>
              <a:t>[Online] </a:t>
            </a:r>
            <a:r>
              <a:rPr lang="en-US" sz="1000" dirty="0" smtClean="0"/>
              <a:t>Available: </a:t>
            </a:r>
            <a:r>
              <a:rPr lang="en-US" sz="1000" u="sng" dirty="0" smtClean="0">
                <a:hlinkClick r:id="rId14"/>
              </a:rPr>
              <a:t>https</a:t>
            </a:r>
            <a:r>
              <a:rPr lang="en-US" sz="1000" u="sng" dirty="0">
                <a:hlinkClick r:id="rId14"/>
              </a:rPr>
              <a:t>://www.cardiff-airport.com/news/2019/09/20/cardiff-airport-unveils-its-environmental-flight-path/</a:t>
            </a:r>
            <a:r>
              <a:rPr lang="en-US" sz="1000" dirty="0"/>
              <a:t> (Accessed:6th April 2020</a:t>
            </a:r>
            <a:r>
              <a:rPr lang="en-US" sz="1000" dirty="0" smtClean="0"/>
              <a:t>).</a:t>
            </a:r>
          </a:p>
          <a:p>
            <a:r>
              <a:rPr lang="en-US" sz="1000" dirty="0"/>
              <a:t>Cardiff Airport, (2019).</a:t>
            </a:r>
            <a:r>
              <a:rPr lang="en-US" sz="1000" i="1" dirty="0"/>
              <a:t> </a:t>
            </a:r>
            <a:r>
              <a:rPr lang="en-GB" sz="1000" i="1" dirty="0"/>
              <a:t>Cardiff Airport unveils draft Masterplan for development </a:t>
            </a:r>
            <a:r>
              <a:rPr lang="en-GB" sz="1000" dirty="0"/>
              <a:t>[Online] </a:t>
            </a:r>
            <a:r>
              <a:rPr lang="en-GB" sz="1000" dirty="0" smtClean="0"/>
              <a:t>Available: </a:t>
            </a:r>
            <a:r>
              <a:rPr lang="en-GB" sz="1000" dirty="0" smtClean="0">
                <a:hlinkClick r:id="rId15"/>
              </a:rPr>
              <a:t>https</a:t>
            </a:r>
            <a:r>
              <a:rPr lang="en-GB" sz="1000" dirty="0">
                <a:hlinkClick r:id="rId15"/>
              </a:rPr>
              <a:t>://www.internationalairportreview.com/news/80623/cardiff-airport-unveils-draft-masterplan-for-development/</a:t>
            </a:r>
            <a:r>
              <a:rPr lang="en-GB" sz="1000" dirty="0"/>
              <a:t> (Accessed: 8</a:t>
            </a:r>
            <a:r>
              <a:rPr lang="en-GB" sz="1000" baseline="30000" dirty="0"/>
              <a:t>th</a:t>
            </a:r>
            <a:r>
              <a:rPr lang="en-GB" sz="1000" dirty="0"/>
              <a:t> May 2020).</a:t>
            </a:r>
          </a:p>
          <a:p>
            <a:r>
              <a:rPr lang="en-US" sz="1000" dirty="0" smtClean="0"/>
              <a:t>Cardiff </a:t>
            </a:r>
            <a:r>
              <a:rPr lang="en-US" sz="1000" dirty="0"/>
              <a:t>Airport. (2019), </a:t>
            </a:r>
            <a:r>
              <a:rPr lang="en-US" sz="1000" i="1" dirty="0"/>
              <a:t>Gender Pay Gap Report,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16" invalidUrl="https://www.cardiff-airport.com/uploads/Cardiff Airport Gender Pay Gap Report.pdf"/>
              </a:rPr>
              <a:t>https</a:t>
            </a:r>
            <a:r>
              <a:rPr lang="en-US" sz="1000" u="sng" dirty="0">
                <a:hlinkClick r:id="rId17" invalidUrl="https://www.cardiff-airport.com/uploads/Cardiff Airport Gender Pay Gap Report.pdf"/>
              </a:rPr>
              <a:t>://www.cardiff-airport.com/uploads/Cardiff%20Airport%20Gender%20Pay%20Gap%20Report.pdf</a:t>
            </a:r>
            <a:r>
              <a:rPr lang="en-US" sz="1000" dirty="0"/>
              <a:t> (Accessed: 22nd April 2020).</a:t>
            </a:r>
          </a:p>
          <a:p>
            <a:r>
              <a:rPr lang="en-US" sz="1000" dirty="0"/>
              <a:t>Cardiff Airport. (2019),  </a:t>
            </a:r>
            <a:r>
              <a:rPr lang="en-US" sz="1000" i="1" dirty="0"/>
              <a:t>Qatar Airways celebrates First Anniversary at Cardiff Airport,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18"/>
              </a:rPr>
              <a:t>https://www.cardiff-airport.com/news/2019/05/07/qatar-airways-celebrates-first-anniversary-at-cardiff-airport/</a:t>
            </a:r>
            <a:r>
              <a:rPr lang="en-US" sz="1000" dirty="0"/>
              <a:t> (Accessed: 24th April 2020).</a:t>
            </a:r>
          </a:p>
          <a:p>
            <a:r>
              <a:rPr lang="en-US" sz="1000" dirty="0"/>
              <a:t>Cardiff Airport (2020) </a:t>
            </a:r>
            <a:r>
              <a:rPr lang="en-US" sz="1000" i="1" dirty="0"/>
              <a:t>Flybe - Cardiff Airport statement </a:t>
            </a:r>
            <a:r>
              <a:rPr lang="en-US" sz="1000" dirty="0"/>
              <a:t>[Online] Available: </a:t>
            </a:r>
            <a:r>
              <a:rPr lang="en-US" sz="1000" u="sng" dirty="0">
                <a:hlinkClick r:id="rId19"/>
              </a:rPr>
              <a:t>https://www.cardiff-airport.com/news/2020/03/05/flybe-cardiff-airport-statement/</a:t>
            </a:r>
            <a:r>
              <a:rPr lang="en-US" sz="1000" i="1" dirty="0"/>
              <a:t> </a:t>
            </a:r>
            <a:r>
              <a:rPr lang="en-US" sz="1000" dirty="0"/>
              <a:t>(Accessed: 6th May 2020). </a:t>
            </a:r>
            <a:r>
              <a:rPr lang="en-US" sz="1000" i="1" dirty="0"/>
              <a:t> </a:t>
            </a:r>
            <a:endParaRPr lang="en-US" sz="1000" i="1" dirty="0" smtClean="0"/>
          </a:p>
          <a:p>
            <a:r>
              <a:rPr lang="en-US" sz="1100" dirty="0"/>
              <a:t>Cardiff Airport sign, (2018) </a:t>
            </a:r>
            <a:r>
              <a:rPr lang="en-US" sz="1100" i="1" dirty="0"/>
              <a:t>Vale of Glamorgan routes for Cardiff Airport link revealed </a:t>
            </a:r>
            <a:r>
              <a:rPr lang="en-GB" sz="1100" dirty="0"/>
              <a:t>[Online] </a:t>
            </a:r>
            <a:r>
              <a:rPr lang="en-GB" sz="1100" dirty="0" smtClean="0"/>
              <a:t>Available: </a:t>
            </a:r>
            <a:r>
              <a:rPr lang="en-GB" sz="1100" u="sng" dirty="0" smtClean="0">
                <a:hlinkClick r:id="rId9"/>
              </a:rPr>
              <a:t>https</a:t>
            </a:r>
            <a:r>
              <a:rPr lang="en-GB" sz="1100" u="sng" dirty="0">
                <a:hlinkClick r:id="rId9"/>
              </a:rPr>
              <a:t>://</a:t>
            </a:r>
            <a:r>
              <a:rPr lang="en-GB" sz="1100" u="sng" dirty="0" smtClean="0">
                <a:hlinkClick r:id="rId9"/>
              </a:rPr>
              <a:t>www.bbc.co.uk/news/uk-wales-43796987</a:t>
            </a:r>
            <a:r>
              <a:rPr lang="en-GB" sz="1100" dirty="0" smtClean="0"/>
              <a:t> </a:t>
            </a:r>
            <a:r>
              <a:rPr lang="en-GB" sz="1100" dirty="0"/>
              <a:t>(Accessed: 8</a:t>
            </a:r>
            <a:r>
              <a:rPr lang="en-GB" sz="1100" baseline="30000" dirty="0"/>
              <a:t>th</a:t>
            </a:r>
            <a:r>
              <a:rPr lang="en-GB" sz="1100" dirty="0"/>
              <a:t> May 2020).</a:t>
            </a:r>
          </a:p>
          <a:p>
            <a:endParaRPr lang="en-US" sz="1000" dirty="0"/>
          </a:p>
          <a:p>
            <a:endParaRPr lang="en-US" sz="1000" dirty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64005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347" y="469232"/>
            <a:ext cx="10515600" cy="5707731"/>
          </a:xfrm>
        </p:spPr>
        <p:txBody>
          <a:bodyPr>
            <a:normAutofit/>
          </a:bodyPr>
          <a:lstStyle/>
          <a:p>
            <a:endParaRPr lang="en-US" sz="1600" dirty="0" smtClean="0"/>
          </a:p>
          <a:p>
            <a:endParaRPr 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782053" y="385011"/>
            <a:ext cx="1063591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000" dirty="0"/>
              <a:t>Collinson, P. (2017), The Guardian, </a:t>
            </a:r>
            <a:r>
              <a:rPr lang="en-US" sz="1000" i="1" dirty="0"/>
              <a:t>UK attracts record overseas tourists after pound’s Brexit slide, </a:t>
            </a:r>
            <a:r>
              <a:rPr lang="en-US" sz="1000" dirty="0"/>
              <a:t>[Online] Available:</a:t>
            </a:r>
            <a:r>
              <a:rPr lang="en-US" sz="1000" dirty="0">
                <a:hlinkClick r:id="rId2"/>
              </a:rPr>
              <a:t> </a:t>
            </a:r>
            <a:r>
              <a:rPr lang="en-US" sz="1000" u="sng" dirty="0">
                <a:hlinkClick r:id="rId2"/>
              </a:rPr>
              <a:t>https://www.theguardian.com/travel/2017/jun/16/uk-tourists-pound-brexit-us-holiday-exchange-rates</a:t>
            </a:r>
            <a:r>
              <a:rPr lang="en-US" sz="1000" dirty="0"/>
              <a:t> (Accessed:2nd April 2020). </a:t>
            </a:r>
            <a:endParaRPr lang="en-US" sz="1000" dirty="0" smtClean="0"/>
          </a:p>
          <a:p>
            <a:pPr marL="285750" indent="-285750">
              <a:buFont typeface="Arial" charset="0"/>
              <a:buChar char="•"/>
            </a:pPr>
            <a:r>
              <a:rPr lang="en-US" sz="1000" dirty="0" err="1"/>
              <a:t>Elearn</a:t>
            </a:r>
            <a:r>
              <a:rPr lang="en-US" sz="1000" dirty="0"/>
              <a:t>. 2009. </a:t>
            </a:r>
            <a:r>
              <a:rPr lang="en-US" sz="1000" i="1" dirty="0"/>
              <a:t>Recruitment and Selection. </a:t>
            </a:r>
            <a:r>
              <a:rPr lang="en-US" sz="1000" dirty="0" smtClean="0"/>
              <a:t>Oxford: Elsevier </a:t>
            </a:r>
            <a:r>
              <a:rPr lang="en-US" sz="1000" dirty="0"/>
              <a:t>Ltd. (Accessed: 29th April 2020). </a:t>
            </a:r>
            <a:endParaRPr lang="en-US" sz="1000" dirty="0" smtClean="0"/>
          </a:p>
          <a:p>
            <a:pPr marL="171450" indent="-171450">
              <a:buFont typeface="Arial" charset="0"/>
              <a:buChar char="•"/>
            </a:pPr>
            <a:r>
              <a:rPr lang="en-US" sz="1000" dirty="0" smtClean="0"/>
              <a:t>        ITV</a:t>
            </a:r>
            <a:r>
              <a:rPr lang="en-US" sz="1000" dirty="0"/>
              <a:t>. (2020), </a:t>
            </a:r>
            <a:r>
              <a:rPr lang="en-US" sz="1000" i="1" dirty="0"/>
              <a:t>Cardiff Airport appears eerily quiet as people urged not to travel amid coronavirus outbreak, </a:t>
            </a:r>
            <a:r>
              <a:rPr lang="en-US" sz="1000" dirty="0"/>
              <a:t>[Online] Available: </a:t>
            </a:r>
            <a:r>
              <a:rPr lang="en-US" sz="1000" i="1" dirty="0"/>
              <a:t> </a:t>
            </a:r>
            <a:endParaRPr lang="en-US" sz="1000" dirty="0"/>
          </a:p>
          <a:p>
            <a:r>
              <a:rPr lang="en-US" sz="1000" u="sng" dirty="0" smtClean="0">
                <a:hlinkClick r:id="rId3"/>
              </a:rPr>
              <a:t>https</a:t>
            </a:r>
            <a:r>
              <a:rPr lang="en-US" sz="1000" u="sng" dirty="0">
                <a:hlinkClick r:id="rId3"/>
              </a:rPr>
              <a:t>://www.itv.com/news/wales/2020-03-17/cardiff-airport-appears-eerily-quiet-as-people-urged-not-to-travel-amidst-coronavirus-outbreak/</a:t>
            </a:r>
            <a:r>
              <a:rPr lang="en-US" sz="1000" dirty="0"/>
              <a:t> (Accessed:2nd April 2020). </a:t>
            </a:r>
            <a:endParaRPr lang="en-US" sz="1000" dirty="0" smtClean="0"/>
          </a:p>
          <a:p>
            <a:pPr marL="171450" indent="-171450">
              <a:buFont typeface="Arial" charset="0"/>
              <a:buChar char="•"/>
            </a:pPr>
            <a:endParaRPr lang="en-US" sz="1000" dirty="0" smtClean="0"/>
          </a:p>
          <a:p>
            <a:pPr marL="171450" indent="-171450">
              <a:buFont typeface="Arial" charset="0"/>
              <a:buChar char="•"/>
            </a:pPr>
            <a:r>
              <a:rPr lang="en-US" sz="1000" dirty="0"/>
              <a:t>Marr, B. (2012),  Key Performance Indicators 75 Measures every Manager needs to Know, UK: Pearson (Accessed:28th March 2020</a:t>
            </a:r>
            <a:r>
              <a:rPr lang="en-US" sz="1000" dirty="0" smtClean="0"/>
              <a:t>).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000" dirty="0" err="1"/>
              <a:t>Simplexity</a:t>
            </a:r>
            <a:r>
              <a:rPr lang="en-US" sz="1000" dirty="0"/>
              <a:t> Travel Management (2020) ‘How Will the National Living Wage Affect the UK Travel and Hospitality Industry?’ [Online] Available:</a:t>
            </a:r>
            <a:endParaRPr lang="en-US" sz="1000" dirty="0"/>
          </a:p>
          <a:p>
            <a:r>
              <a:rPr lang="en-US" sz="1000" u="sng" dirty="0">
                <a:hlinkClick r:id="rId4"/>
              </a:rPr>
              <a:t>https://simplexitytravel.com/inspiration/how-will-the-national-living-wage-affect-the-uk-travel-and-hospitality-industry</a:t>
            </a:r>
            <a:r>
              <a:rPr lang="en-US" sz="1000" dirty="0"/>
              <a:t> (Accessed: 26th April 2020</a:t>
            </a:r>
            <a:r>
              <a:rPr lang="en-US" sz="1000" dirty="0" smtClean="0"/>
              <a:t>).</a:t>
            </a:r>
          </a:p>
          <a:p>
            <a:pPr marL="171450" indent="-171450">
              <a:buFont typeface="Arial" charset="0"/>
              <a:buChar char="•"/>
            </a:pPr>
            <a:endParaRPr lang="en-US" sz="1000" dirty="0" smtClean="0"/>
          </a:p>
          <a:p>
            <a:pPr marL="171450" indent="-171450">
              <a:buFont typeface="Arial" charset="0"/>
              <a:buChar char="•"/>
            </a:pPr>
            <a:r>
              <a:rPr lang="en-US" sz="1000" dirty="0" err="1"/>
              <a:t>Swissport</a:t>
            </a:r>
            <a:r>
              <a:rPr lang="en-US" sz="1000" dirty="0"/>
              <a:t>, (2020) </a:t>
            </a:r>
            <a:r>
              <a:rPr lang="en-US" sz="1000" i="1" dirty="0"/>
              <a:t>THE SWISSPORT PROFILE</a:t>
            </a:r>
            <a:r>
              <a:rPr lang="en-US" sz="1000" dirty="0"/>
              <a:t> </a:t>
            </a:r>
            <a:r>
              <a:rPr lang="en-GB" sz="1000" dirty="0"/>
              <a:t>[Online] Available:</a:t>
            </a:r>
          </a:p>
          <a:p>
            <a:r>
              <a:rPr lang="en-GB" sz="1000" u="sng" dirty="0">
                <a:hlinkClick r:id="rId5"/>
              </a:rPr>
              <a:t>https://www.swissport.com/nc/corporate/corporate-profile/</a:t>
            </a:r>
            <a:r>
              <a:rPr lang="en-GB" sz="1000" dirty="0"/>
              <a:t> (Accessed: 8</a:t>
            </a:r>
            <a:r>
              <a:rPr lang="en-GB" sz="1000" baseline="30000" dirty="0"/>
              <a:t>th</a:t>
            </a:r>
            <a:r>
              <a:rPr lang="en-GB" sz="1000" dirty="0"/>
              <a:t> May 2020</a:t>
            </a:r>
            <a:r>
              <a:rPr lang="en-GB" sz="1000" dirty="0" smtClean="0"/>
              <a:t>).</a:t>
            </a:r>
          </a:p>
          <a:p>
            <a:endParaRPr lang="en-GB" sz="1000" dirty="0"/>
          </a:p>
          <a:p>
            <a:r>
              <a:rPr lang="en-US" sz="1000" dirty="0"/>
              <a:t>SWOT Analysis, (2020).</a:t>
            </a:r>
            <a:r>
              <a:rPr lang="en-US" sz="1000" i="1" dirty="0"/>
              <a:t> How to Do a SWOT Analysis for Your Small Business (with Examples) </a:t>
            </a:r>
            <a:r>
              <a:rPr lang="en-GB" sz="1000" dirty="0"/>
              <a:t>[Online] Available:</a:t>
            </a:r>
          </a:p>
          <a:p>
            <a:r>
              <a:rPr lang="en-GB" sz="1000" u="sng" dirty="0">
                <a:hlinkClick r:id="rId6"/>
              </a:rPr>
              <a:t>https://www.wordstream.com/blog/ws/2017/12/20/swot-analysis</a:t>
            </a:r>
            <a:r>
              <a:rPr lang="en-GB" sz="1000" dirty="0"/>
              <a:t> (Accessed: 8</a:t>
            </a:r>
            <a:r>
              <a:rPr lang="en-GB" sz="1000" baseline="30000" dirty="0"/>
              <a:t>th</a:t>
            </a:r>
            <a:r>
              <a:rPr lang="en-GB" sz="1000" dirty="0"/>
              <a:t> May 2020).</a:t>
            </a:r>
          </a:p>
          <a:p>
            <a:pPr marL="171450" indent="-171450">
              <a:buFont typeface="Arial" charset="0"/>
              <a:buChar char="•"/>
            </a:pPr>
            <a:endParaRPr lang="en-GB" sz="1000" dirty="0"/>
          </a:p>
          <a:p>
            <a:pPr marL="171450" indent="-171450">
              <a:buFont typeface="Arial" charset="0"/>
              <a:buChar char="•"/>
            </a:pPr>
            <a:r>
              <a:rPr lang="en-US" sz="1000" dirty="0" smtClean="0"/>
              <a:t>Walsh</a:t>
            </a:r>
            <a:r>
              <a:rPr lang="en-US" sz="1000" dirty="0"/>
              <a:t>, C. (2008), Key Management Ratios the 100+ ratios every manager needs to know, UK: Pearson (Accessed:29th March 2020).</a:t>
            </a:r>
            <a:r>
              <a:rPr lang="en-US" sz="1000" dirty="0"/>
              <a:t/>
            </a:r>
            <a:br>
              <a:rPr lang="en-US" sz="1000" dirty="0"/>
            </a:br>
            <a:endParaRPr lang="en-US" sz="1000" dirty="0" smtClean="0"/>
          </a:p>
        </p:txBody>
      </p:sp>
    </p:spTree>
    <p:extLst>
      <p:ext uri="{BB962C8B-B14F-4D97-AF65-F5344CB8AC3E}">
        <p14:creationId xmlns:p14="http://schemas.microsoft.com/office/powerpoint/2010/main" val="1873954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484</Words>
  <Application>Microsoft Macintosh PowerPoint</Application>
  <PresentationFormat>Widescreen</PresentationFormat>
  <Paragraphs>101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Calibri Light</vt:lpstr>
      <vt:lpstr>Mangal</vt:lpstr>
      <vt:lpstr>Arial</vt:lpstr>
      <vt:lpstr>Office Theme</vt:lpstr>
      <vt:lpstr>Cardiff Airport Case Study Analysis</vt:lpstr>
      <vt:lpstr>               Introduction to Cardiff Airport </vt:lpstr>
      <vt:lpstr>                                  PESTEL </vt:lpstr>
      <vt:lpstr>SWOT</vt:lpstr>
      <vt:lpstr>Performance Audit </vt:lpstr>
      <vt:lpstr>Key Performance Indicators </vt:lpstr>
      <vt:lpstr>Conclusion</vt:lpstr>
      <vt:lpstr>Recommendations </vt:lpstr>
      <vt:lpstr>Thank you for Listening. </vt:lpstr>
      <vt:lpstr>Bibliography </vt:lpstr>
      <vt:lpstr>PowerPoint Presentation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Cardiff Airport Case Study Analysis</dc:title>
  <dc:creator>Microsoft Office User</dc:creator>
  <cp:lastModifiedBy>Microsoft Office User</cp:lastModifiedBy>
  <cp:revision>11</cp:revision>
  <dcterms:created xsi:type="dcterms:W3CDTF">2020-05-07T16:30:42Z</dcterms:created>
  <dcterms:modified xsi:type="dcterms:W3CDTF">2020-05-08T17:30:32Z</dcterms:modified>
</cp:coreProperties>
</file>