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75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562B47-951B-43A1-9F4F-108868953B29}" type="datetimeFigureOut">
              <a:rPr lang="en-US" smtClean="0"/>
              <a:t>12/4/2022</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2046DF-EC13-4B20-9B8A-5743F60FBFE0}" type="slidenum">
              <a:rPr lang="en-IN" smtClean="0"/>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A lot of weight was placed on the quality of services and accomplishments in the hospitality business. The hotel business is dedicated to increasing productivity in its workforce through boosting morale and productivity. When workers are engaged, they bring their whole self to their jobs and use their entire range of emotional, cognitive, and physical abilities to complete their assignments. Those sectors that have increased employee engagement have seen increases in customer loyalty, “customer happiness, profitability, productivity, and reduced employee turnover” in the past.</a:t>
            </a:r>
          </a:p>
          <a:p>
            <a:endParaRPr lang="en-IN" dirty="0"/>
          </a:p>
        </p:txBody>
      </p:sp>
      <p:sp>
        <p:nvSpPr>
          <p:cNvPr id="4" name="Slide Number Placeholder 3"/>
          <p:cNvSpPr>
            <a:spLocks noGrp="1"/>
          </p:cNvSpPr>
          <p:nvPr>
            <p:ph type="sldNum" sz="quarter" idx="10"/>
          </p:nvPr>
        </p:nvSpPr>
        <p:spPr/>
        <p:txBody>
          <a:bodyPr/>
          <a:lstStyle/>
          <a:p>
            <a:fld id="{2B2046DF-EC13-4B20-9B8A-5743F60FBFE0}" type="slidenum">
              <a:rPr lang="en-IN" smtClean="0"/>
              <a:t>2</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kern="1200" dirty="0">
                <a:solidFill>
                  <a:schemeClr val="tx1"/>
                </a:solidFill>
                <a:latin typeface="+mn-lt"/>
                <a:ea typeface="+mn-ea"/>
                <a:cs typeface="+mn-cs"/>
              </a:rPr>
              <a:t>Therefore, it is essential that all levels of hotel management value participation from their workers. Nonetheless, contemporary difficulties in the hotel industry include intense levels of competition, tight criteria for “maintaining a healthy profit margin”, and elevated client expectations. Therefore, hotels need to develop novel approaches to energising their workforce and boosting their productivity and performance to meet the new demands. Therefore, the purpose of this study is to learn how the hospitality industry may encourage strong employee engagement and grow a skilled and imaginative workforce.</a:t>
            </a:r>
          </a:p>
          <a:p>
            <a:r>
              <a:rPr lang="en-IN" sz="1200" kern="1200" dirty="0">
                <a:solidFill>
                  <a:schemeClr val="tx1"/>
                </a:solidFill>
                <a:latin typeface="+mn-lt"/>
                <a:ea typeface="+mn-ea"/>
                <a:cs typeface="+mn-cs"/>
              </a:rPr>
              <a:t>Therefore, hotels that spend money on HR software that puts their employees' needs first may keep them fully interested in their job. Managers can see when employees clock in and out of the office with the help of human resources software. This allows higher management to monitor struggling divisions and pinpoint locations where further support is required to boost employee morale and job satisfaction. Staff members are more likely to feel involved in their work and to deliver better outcomes because of the software's ability to help them prepare for and execute unanticipated adjustments in response to anticipated spikes in demand. </a:t>
            </a:r>
          </a:p>
          <a:p>
            <a:endParaRPr lang="en-IN" dirty="0"/>
          </a:p>
        </p:txBody>
      </p:sp>
      <p:sp>
        <p:nvSpPr>
          <p:cNvPr id="4" name="Slide Number Placeholder 3"/>
          <p:cNvSpPr>
            <a:spLocks noGrp="1"/>
          </p:cNvSpPr>
          <p:nvPr>
            <p:ph type="sldNum" sz="quarter" idx="10"/>
          </p:nvPr>
        </p:nvSpPr>
        <p:spPr/>
        <p:txBody>
          <a:bodyPr/>
          <a:lstStyle/>
          <a:p>
            <a:fld id="{2B2046DF-EC13-4B20-9B8A-5743F60FBFE0}" type="slidenum">
              <a:rPr lang="en-IN" smtClean="0"/>
              <a:t>3</a:t>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The hospitality industry's upper echelons should have a firm grasp on what its staff members need and how to keep them interested and productive. For starters, upper management should learn about burnout and its causes. Exhaustion, a lack of motivation, and cynicism are the hallmarks of employee burnout. When the emotional demands of the job start to weigh too heavily on an employee, exhaustion is a common result. Because of this, workers often emotionally and mentally disengage from their job in order to get through their days. Therefore, this research aims to discover how the hospitality sector may attain high levels of employee engagement and nurture a competent and creative labour force.</a:t>
            </a:r>
          </a:p>
          <a:p>
            <a:endParaRPr lang="en-IN" dirty="0"/>
          </a:p>
        </p:txBody>
      </p:sp>
      <p:sp>
        <p:nvSpPr>
          <p:cNvPr id="4" name="Slide Number Placeholder 3"/>
          <p:cNvSpPr>
            <a:spLocks noGrp="1"/>
          </p:cNvSpPr>
          <p:nvPr>
            <p:ph type="sldNum" sz="quarter" idx="10"/>
          </p:nvPr>
        </p:nvSpPr>
        <p:spPr/>
        <p:txBody>
          <a:bodyPr/>
          <a:lstStyle/>
          <a:p>
            <a:fld id="{2B2046DF-EC13-4B20-9B8A-5743F60FBFE0}" type="slidenum">
              <a:rPr lang="en-IN" smtClean="0"/>
              <a:t>4</a:t>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kern="1200" dirty="0">
                <a:solidFill>
                  <a:schemeClr val="tx1"/>
                </a:solidFill>
                <a:latin typeface="+mn-lt"/>
                <a:ea typeface="+mn-ea"/>
                <a:cs typeface="+mn-cs"/>
              </a:rPr>
              <a:t>Organizations should prioritise employee engagement, which is defined as "the degree, to which an employee feels a strong emotional connection to, and commitment to, the organisation for which they work." Which usually has an effect on their actions and the amount of effort they put into their work-related tasks? When staff are cynical, they treat consumers like numbers, ignore their demands, and provide impersonal service. When workers lack enthusiasm for their jobs and so fail to complete their duties, this is known as inefficacy.</a:t>
            </a:r>
          </a:p>
          <a:p>
            <a:r>
              <a:rPr lang="en-IN" sz="1200" kern="1200" dirty="0">
                <a:solidFill>
                  <a:schemeClr val="tx1"/>
                </a:solidFill>
                <a:latin typeface="+mn-lt"/>
                <a:ea typeface="+mn-ea"/>
                <a:cs typeface="+mn-cs"/>
              </a:rPr>
              <a:t>However, modern challenges in the hospitality sector include rising levels of competition, stringent requirements for maintaining a healthy profit margin, and heightened client expectations. To stay competitive, hotels need to discover novel approaches to staff motivation and performance enhancement to keep up with rising customer expectations. </a:t>
            </a:r>
          </a:p>
          <a:p>
            <a:endParaRPr lang="en-IN" dirty="0"/>
          </a:p>
        </p:txBody>
      </p:sp>
      <p:sp>
        <p:nvSpPr>
          <p:cNvPr id="4" name="Slide Number Placeholder 3"/>
          <p:cNvSpPr>
            <a:spLocks noGrp="1"/>
          </p:cNvSpPr>
          <p:nvPr>
            <p:ph type="sldNum" sz="quarter" idx="10"/>
          </p:nvPr>
        </p:nvSpPr>
        <p:spPr/>
        <p:txBody>
          <a:bodyPr/>
          <a:lstStyle/>
          <a:p>
            <a:fld id="{2B2046DF-EC13-4B20-9B8A-5743F60FBFE0}" type="slidenum">
              <a:rPr lang="en-IN" smtClean="0"/>
              <a:t>5</a:t>
            </a:fld>
            <a:endParaRPr lang="en-I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sz="1200" kern="1200" dirty="0">
                <a:solidFill>
                  <a:schemeClr val="tx1"/>
                </a:solidFill>
                <a:latin typeface="+mn-lt"/>
                <a:ea typeface="+mn-ea"/>
                <a:cs typeface="+mn-cs"/>
              </a:rPr>
              <a:t>“Reducing employee workload, managing employee activities, rewarding and recognising great performance, participating in social and government involvement”, and strengthening fairness and values within the business are all solid practises that may help decrease job burnout and raise their level of engagement (</a:t>
            </a:r>
            <a:r>
              <a:rPr lang="en-IN" sz="1200" kern="1200" dirty="0" err="1">
                <a:solidFill>
                  <a:schemeClr val="tx1"/>
                </a:solidFill>
                <a:latin typeface="+mn-lt"/>
                <a:ea typeface="+mn-ea"/>
                <a:cs typeface="+mn-cs"/>
              </a:rPr>
              <a:t>Shrotryia</a:t>
            </a:r>
            <a:r>
              <a:rPr lang="en-IN" sz="1200" kern="1200" dirty="0">
                <a:solidFill>
                  <a:schemeClr val="tx1"/>
                </a:solidFill>
                <a:latin typeface="+mn-lt"/>
                <a:ea typeface="+mn-ea"/>
                <a:cs typeface="+mn-cs"/>
              </a:rPr>
              <a:t>, and </a:t>
            </a:r>
            <a:r>
              <a:rPr lang="en-IN" sz="1200" kern="1200" dirty="0" err="1">
                <a:solidFill>
                  <a:schemeClr val="tx1"/>
                </a:solidFill>
                <a:latin typeface="+mn-lt"/>
                <a:ea typeface="+mn-ea"/>
                <a:cs typeface="+mn-cs"/>
              </a:rPr>
              <a:t>Dhanda</a:t>
            </a:r>
            <a:r>
              <a:rPr lang="en-IN" sz="1200" kern="1200" dirty="0">
                <a:solidFill>
                  <a:schemeClr val="tx1"/>
                </a:solidFill>
                <a:latin typeface="+mn-lt"/>
                <a:ea typeface="+mn-ea"/>
                <a:cs typeface="+mn-cs"/>
              </a:rPr>
              <a:t>, 2019). Employee satisfaction behaviour is affected by the practises, which in turn affects employee engagement. It is true that investing in training services for company staff may help them become more proficient in their work.</a:t>
            </a:r>
          </a:p>
          <a:p>
            <a:r>
              <a:rPr lang="en-IN" sz="1200" kern="1200" dirty="0">
                <a:solidFill>
                  <a:schemeClr val="tx1"/>
                </a:solidFill>
                <a:latin typeface="+mn-lt"/>
                <a:ea typeface="+mn-ea"/>
                <a:cs typeface="+mn-cs"/>
              </a:rPr>
              <a:t>Providing a pleasant place to work is another way to boost morale and motivation. Job requirements and available resources are two essential components of a conducive work setting.</a:t>
            </a:r>
          </a:p>
          <a:p>
            <a:endParaRPr lang="en-IN" dirty="0"/>
          </a:p>
        </p:txBody>
      </p:sp>
      <p:sp>
        <p:nvSpPr>
          <p:cNvPr id="4" name="Slide Number Placeholder 3"/>
          <p:cNvSpPr>
            <a:spLocks noGrp="1"/>
          </p:cNvSpPr>
          <p:nvPr>
            <p:ph type="sldNum" sz="quarter" idx="10"/>
          </p:nvPr>
        </p:nvSpPr>
        <p:spPr/>
        <p:txBody>
          <a:bodyPr/>
          <a:lstStyle/>
          <a:p>
            <a:fld id="{2B2046DF-EC13-4B20-9B8A-5743F60FBFE0}" type="slidenum">
              <a:rPr lang="en-IN" smtClean="0"/>
              <a:t>6</a:t>
            </a:fld>
            <a:endParaRPr lang="en-I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The first stage is determining whether or not your staff is actively involved in their work. So, it's crucial that individuals have access to the primary driver of motivation for participation. An employee's performance on the job may need them to use their hearts and minds. The pressure to perform well on the job and help the company reach its goals and targets might be overwhelming for those who aren't fully invested in their work there. Alternatively, employment resources might come from both within and outside the organisation. Staff may have to pull back and disengage if their employer fails to strike a fair balance between staffing needs and available resources.</a:t>
            </a:r>
          </a:p>
          <a:p>
            <a:endParaRPr lang="en-IN" dirty="0"/>
          </a:p>
        </p:txBody>
      </p:sp>
      <p:sp>
        <p:nvSpPr>
          <p:cNvPr id="4" name="Slide Number Placeholder 3"/>
          <p:cNvSpPr>
            <a:spLocks noGrp="1"/>
          </p:cNvSpPr>
          <p:nvPr>
            <p:ph type="sldNum" sz="quarter" idx="10"/>
          </p:nvPr>
        </p:nvSpPr>
        <p:spPr/>
        <p:txBody>
          <a:bodyPr/>
          <a:lstStyle/>
          <a:p>
            <a:fld id="{2B2046DF-EC13-4B20-9B8A-5743F60FBFE0}" type="slidenum">
              <a:rPr lang="en-IN" smtClean="0"/>
              <a:t>7</a:t>
            </a:fld>
            <a:endParaRPr lang="en-I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latin typeface="+mn-lt"/>
                <a:ea typeface="+mn-ea"/>
                <a:cs typeface="+mn-cs"/>
              </a:rPr>
              <a:t>Customer satisfaction in the hospitality company is greatly impacted by frontline staff' attention to their profession and their personal adherence to ethical standards. Employees need to recognise that consumers can never be entirely delighted with intangible services like a pleasant hotel or tasty food. But rather, client satisfaction may be obtained when personnel fulfil their perceived level of care when they communicate with them. The 'moment of truth' which encompasses the period when a customer interacts with the employees is the critical moment that will determine the satisfaction level of the customers. If a consumer believes an employee to be behaving unethically at this point, their level of satisfaction will plummet instantly. Overcharging, piling on unexpected costs, charging for unused services, and forcing visitors to use items they do not want are all habits that stand out to consumers in the hotel sector (Wang et al. 2020). These unethical practises will undoubtedly lead to a decline in revenue as customers lose trust in the company's advertised prices and levels of service.</a:t>
            </a:r>
          </a:p>
          <a:p>
            <a:endParaRPr lang="en-IN" dirty="0"/>
          </a:p>
        </p:txBody>
      </p:sp>
      <p:sp>
        <p:nvSpPr>
          <p:cNvPr id="4" name="Slide Number Placeholder 3"/>
          <p:cNvSpPr>
            <a:spLocks noGrp="1"/>
          </p:cNvSpPr>
          <p:nvPr>
            <p:ph type="sldNum" sz="quarter" idx="10"/>
          </p:nvPr>
        </p:nvSpPr>
        <p:spPr/>
        <p:txBody>
          <a:bodyPr/>
          <a:lstStyle/>
          <a:p>
            <a:fld id="{2B2046DF-EC13-4B20-9B8A-5743F60FBFE0}" type="slidenum">
              <a:rPr lang="en-IN" smtClean="0"/>
              <a:t>8</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a:t>Click to edit Master title style</a:t>
            </a:r>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1D8BD707-D9CF-40AE-B4C6-C98DA3205C09}" type="datetimeFigureOut">
              <a:rPr lang="en-US" smtClean="0"/>
              <a:pPr/>
              <a:t>12/4/2022</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a:t>Click to edit Master title style</a:t>
            </a:r>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1D8BD707-D9CF-40AE-B4C6-C98DA3205C09}" type="datetimeFigureOut">
              <a:rPr lang="en-US" smtClean="0"/>
              <a:pPr/>
              <a:t>12/4/2022</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1D8BD707-D9CF-40AE-B4C6-C98DA3205C09}" type="datetimeFigureOut">
              <a:rPr lang="en-US" smtClean="0"/>
              <a:pPr/>
              <a:t>12/4/2022</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a:t>Click to edit Master title style</a:t>
            </a:r>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p>
            <a:r>
              <a:rPr kumimoji="0"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p>
            <a:fld id="{1D8BD707-D9CF-40AE-B4C6-C98DA3205C09}" type="datetimeFigureOut">
              <a:rPr lang="en-US" smtClean="0"/>
              <a:pPr/>
              <a:t>12/4/2022</a:t>
            </a:fld>
            <a:endParaRPr lang="en-US"/>
          </a:p>
        </p:txBody>
      </p:sp>
      <p:sp>
        <p:nvSpPr>
          <p:cNvPr id="5" name="Footer Placeholder 4"/>
          <p:cNvSpPr>
            <a:spLocks noGrp="1"/>
          </p:cNvSpPr>
          <p:nvPr>
            <p:ph type="ftr" sz="quarter" idx="11"/>
          </p:nvPr>
        </p:nvSpPr>
        <p:spPr>
          <a:xfrm>
            <a:off x="457200" y="6556248"/>
            <a:ext cx="3657600" cy="228600"/>
          </a:xfrm>
        </p:spPr>
        <p:txBody>
          <a:bodyPr/>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en-US"/>
              <a:t>Click to edit Master title style</a:t>
            </a:r>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1D8BD707-D9CF-40AE-B4C6-C98DA3205C09}" type="datetimeFigureOut">
              <a:rPr lang="en-US" smtClean="0"/>
              <a:pPr/>
              <a:t>12/4/2022</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leadershipfreak.blog/2016/05/19/six-simple-questions-highly-successful-managers-keep-askin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thesocialworkplace.com/2016/03/how-to-measure-so-you-can-manage-your-employer-brand/"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geekalabama.com/2021/01/29/why-you-need-to-make-employee-engagement-a-priority-in-your-busines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peoplemattersglobal.com/blog/employee-relations/transforming-the-employer-employee-dynamics-amid-pandemic-29493"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40000">
              <a:schemeClr val="tx2">
                <a:lumMod val="5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IN" b="1" dirty="0"/>
              <a:t>EMPLOYEE ENGAGEMENT</a:t>
            </a:r>
            <a:br>
              <a:rPr lang="en-IN" dirty="0"/>
            </a:br>
            <a:endParaRPr lang="en-IN" dirty="0"/>
          </a:p>
        </p:txBody>
      </p:sp>
      <p:sp>
        <p:nvSpPr>
          <p:cNvPr id="8" name="TextBox 7">
            <a:extLst>
              <a:ext uri="{FF2B5EF4-FFF2-40B4-BE49-F238E27FC236}">
                <a16:creationId xmlns:a16="http://schemas.microsoft.com/office/drawing/2014/main" id="{93F6667E-4D3C-25B4-3948-1A12116A61CC}"/>
              </a:ext>
            </a:extLst>
          </p:cNvPr>
          <p:cNvSpPr txBox="1"/>
          <p:nvPr/>
        </p:nvSpPr>
        <p:spPr>
          <a:xfrm>
            <a:off x="381000" y="3401568"/>
            <a:ext cx="5316569" cy="1323439"/>
          </a:xfrm>
          <a:prstGeom prst="rect">
            <a:avLst/>
          </a:prstGeom>
          <a:noFill/>
        </p:spPr>
        <p:txBody>
          <a:bodyPr wrap="square" rtlCol="0">
            <a:spAutoFit/>
          </a:bodyPr>
          <a:lstStyle/>
          <a:p>
            <a:r>
              <a:rPr lang="en-US" sz="2000" dirty="0">
                <a:latin typeface="Arial Black" panose="020B0A04020102020204" pitchFamily="34" charset="0"/>
              </a:rPr>
              <a:t>Student name  : Raul Dobrican</a:t>
            </a:r>
          </a:p>
          <a:p>
            <a:r>
              <a:rPr lang="en-GB" sz="2000" dirty="0">
                <a:latin typeface="Arial Black" panose="020B0A04020102020204" pitchFamily="34" charset="0"/>
              </a:rPr>
              <a:t>Student Id No. : 2119259</a:t>
            </a:r>
          </a:p>
          <a:p>
            <a:r>
              <a:rPr lang="en-GB" sz="2000" dirty="0">
                <a:latin typeface="Arial Black" panose="020B0A04020102020204" pitchFamily="34" charset="0"/>
              </a:rPr>
              <a:t>Module name   : BMIH4006</a:t>
            </a:r>
          </a:p>
          <a:p>
            <a:r>
              <a:rPr lang="en-GB" sz="2000" dirty="0">
                <a:latin typeface="Arial Black" panose="020B0A04020102020204" pitchFamily="34" charset="0"/>
              </a:rPr>
              <a:t>Lecturer name : Tristan Hawkins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dirty="0"/>
              <a:t>Introduction</a:t>
            </a:r>
            <a:br>
              <a:rPr lang="en-IN" dirty="0"/>
            </a:br>
            <a:endParaRPr lang="en-IN" dirty="0"/>
          </a:p>
        </p:txBody>
      </p:sp>
      <p:sp>
        <p:nvSpPr>
          <p:cNvPr id="3" name="Content Placeholder 2"/>
          <p:cNvSpPr>
            <a:spLocks noGrp="1"/>
          </p:cNvSpPr>
          <p:nvPr>
            <p:ph idx="1"/>
          </p:nvPr>
        </p:nvSpPr>
        <p:spPr>
          <a:xfrm>
            <a:off x="457200" y="1609416"/>
            <a:ext cx="7239000" cy="2048184"/>
          </a:xfrm>
        </p:spPr>
        <p:txBody>
          <a:bodyPr>
            <a:normAutofit fontScale="92500" lnSpcReduction="20000"/>
          </a:bodyPr>
          <a:lstStyle/>
          <a:p>
            <a:r>
              <a:rPr lang="en-IN" dirty="0"/>
              <a:t>If an organization wants company employees to give their all every day and remain committed to the organization's mission, they need to create a working environment that inspires them to contribute to their leaders' successes and gives them a sense of personal fulfilment.</a:t>
            </a:r>
          </a:p>
          <a:p>
            <a:endParaRPr lang="en-IN" dirty="0"/>
          </a:p>
        </p:txBody>
      </p:sp>
      <p:pic>
        <p:nvPicPr>
          <p:cNvPr id="5" name="Picture 4">
            <a:extLst>
              <a:ext uri="{FF2B5EF4-FFF2-40B4-BE49-F238E27FC236}">
                <a16:creationId xmlns:a16="http://schemas.microsoft.com/office/drawing/2014/main" id="{7131C3DA-CF57-94B4-BE7A-8ADF29823A2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9600" y="3429000"/>
            <a:ext cx="6781800" cy="310896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dirty="0"/>
              <a:t>Importance of employee engagement</a:t>
            </a:r>
            <a:br>
              <a:rPr lang="en-IN" dirty="0"/>
            </a:br>
            <a:endParaRPr lang="en-IN" dirty="0"/>
          </a:p>
        </p:txBody>
      </p:sp>
      <p:sp>
        <p:nvSpPr>
          <p:cNvPr id="3" name="Content Placeholder 2"/>
          <p:cNvSpPr>
            <a:spLocks noGrp="1"/>
          </p:cNvSpPr>
          <p:nvPr>
            <p:ph idx="1"/>
          </p:nvPr>
        </p:nvSpPr>
        <p:spPr>
          <a:xfrm>
            <a:off x="457200" y="1066800"/>
            <a:ext cx="7315200" cy="3200400"/>
          </a:xfrm>
        </p:spPr>
        <p:txBody>
          <a:bodyPr>
            <a:normAutofit fontScale="77500" lnSpcReduction="20000"/>
          </a:bodyPr>
          <a:lstStyle/>
          <a:p>
            <a:pPr lvl="0"/>
            <a:r>
              <a:rPr lang="en-IN" dirty="0"/>
              <a:t>It's crucial for a company's performance in the market that every worker has a firm grasp of the business strategies articulated in the company's “branding, mission statement, vision, and values”.</a:t>
            </a:r>
          </a:p>
          <a:p>
            <a:pPr lvl="0"/>
            <a:r>
              <a:rPr lang="en-IN" dirty="0"/>
              <a:t>The engagement itself must be founded on solid diagnostics, be capable of being carried out with laser-like precision, and have methods that can be shown to have had a positive effect on the company (Sun, and </a:t>
            </a:r>
            <a:r>
              <a:rPr lang="en-IN" dirty="0" err="1"/>
              <a:t>Bunchapattanasakda</a:t>
            </a:r>
            <a:r>
              <a:rPr lang="en-IN" dirty="0"/>
              <a:t>, 2019).</a:t>
            </a:r>
          </a:p>
          <a:p>
            <a:pPr lvl="0"/>
            <a:r>
              <a:rPr lang="en-IN" dirty="0"/>
              <a:t>In order to prove their worth, workers must be aware of the unique skills and experiences they bring to the table each day.</a:t>
            </a:r>
          </a:p>
          <a:p>
            <a:endParaRPr lang="en-IN" dirty="0"/>
          </a:p>
        </p:txBody>
      </p:sp>
      <p:pic>
        <p:nvPicPr>
          <p:cNvPr id="5" name="Picture 4">
            <a:extLst>
              <a:ext uri="{FF2B5EF4-FFF2-40B4-BE49-F238E27FC236}">
                <a16:creationId xmlns:a16="http://schemas.microsoft.com/office/drawing/2014/main" id="{83D377FD-CEBC-2030-DCB2-B782EF86B20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85800" y="4257869"/>
            <a:ext cx="6858000" cy="233172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7391400" cy="1752600"/>
          </a:xfrm>
        </p:spPr>
        <p:txBody>
          <a:bodyPr>
            <a:normAutofit fontScale="90000"/>
          </a:bodyPr>
          <a:lstStyle/>
          <a:p>
            <a:br>
              <a:rPr lang="en-IN" b="1" dirty="0"/>
            </a:br>
            <a:r>
              <a:rPr lang="en-IN" b="1" dirty="0"/>
              <a:t>4</a:t>
            </a:r>
            <a:br>
              <a:rPr lang="en-IN" b="1" dirty="0"/>
            </a:br>
            <a:br>
              <a:rPr lang="en-IN" b="1" dirty="0"/>
            </a:br>
            <a:br>
              <a:rPr lang="en-IN" b="1" dirty="0"/>
            </a:br>
            <a:br>
              <a:rPr lang="en-IN" b="1" dirty="0"/>
            </a:br>
            <a:br>
              <a:rPr lang="en-IN" b="1" dirty="0"/>
            </a:br>
            <a:r>
              <a:rPr lang="en-IN" b="1" dirty="0"/>
              <a:t>Employee engagement in daily      </a:t>
            </a:r>
            <a:br>
              <a:rPr lang="en-IN" b="1" dirty="0"/>
            </a:br>
            <a:r>
              <a:rPr lang="en-IN" b="1" dirty="0"/>
              <a:t>life</a:t>
            </a:r>
            <a:br>
              <a:rPr lang="en-IN" dirty="0"/>
            </a:br>
            <a:endParaRPr lang="en-IN" dirty="0"/>
          </a:p>
        </p:txBody>
      </p:sp>
      <p:sp>
        <p:nvSpPr>
          <p:cNvPr id="3" name="Content Placeholder 2"/>
          <p:cNvSpPr>
            <a:spLocks noGrp="1"/>
          </p:cNvSpPr>
          <p:nvPr>
            <p:ph idx="1"/>
          </p:nvPr>
        </p:nvSpPr>
        <p:spPr>
          <a:xfrm>
            <a:off x="381000" y="4737152"/>
            <a:ext cx="7239000" cy="1828800"/>
          </a:xfrm>
        </p:spPr>
        <p:txBody>
          <a:bodyPr>
            <a:normAutofit fontScale="62500" lnSpcReduction="20000"/>
          </a:bodyPr>
          <a:lstStyle/>
          <a:p>
            <a:pPr lvl="0"/>
            <a:r>
              <a:rPr lang="en-IN" dirty="0"/>
              <a:t>"Employee engagement," as defined by Forbes, "is an employee's emotional commitment to working toward the goals of the organisation they are employed by."</a:t>
            </a:r>
          </a:p>
          <a:p>
            <a:pPr lvl="0"/>
            <a:r>
              <a:rPr lang="en-IN" dirty="0"/>
              <a:t>The worker will miss fewer days of work as a result.</a:t>
            </a:r>
          </a:p>
          <a:p>
            <a:pPr lvl="0"/>
            <a:r>
              <a:rPr lang="en-IN" dirty="0"/>
              <a:t>As a result, profits rise (Kwon and Kim, 2020).</a:t>
            </a:r>
          </a:p>
          <a:p>
            <a:pPr lvl="0"/>
            <a:r>
              <a:rPr lang="en-IN" dirty="0"/>
              <a:t>More effective measures for worker safety are made available.</a:t>
            </a:r>
          </a:p>
          <a:p>
            <a:pPr lvl="0"/>
            <a:r>
              <a:rPr lang="en-IN" dirty="0"/>
              <a:t>The hotel's output has increased thanks to the enthusiasm of its staff.</a:t>
            </a:r>
          </a:p>
          <a:p>
            <a:endParaRPr lang="en-IN" dirty="0"/>
          </a:p>
        </p:txBody>
      </p:sp>
      <p:pic>
        <p:nvPicPr>
          <p:cNvPr id="5" name="Picture 4">
            <a:extLst>
              <a:ext uri="{FF2B5EF4-FFF2-40B4-BE49-F238E27FC236}">
                <a16:creationId xmlns:a16="http://schemas.microsoft.com/office/drawing/2014/main" id="{2C5BB30E-C348-6F8A-F03C-CFE21EFD107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9600" y="1219200"/>
            <a:ext cx="6629400" cy="351795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IN" b="1" dirty="0"/>
            </a:br>
            <a:r>
              <a:rPr lang="en-IN" b="1" dirty="0"/>
              <a:t>Model of Employee Engagement</a:t>
            </a:r>
            <a:br>
              <a:rPr lang="en-IN" dirty="0"/>
            </a:br>
            <a:endParaRPr lang="en-IN" dirty="0"/>
          </a:p>
        </p:txBody>
      </p:sp>
      <p:sp>
        <p:nvSpPr>
          <p:cNvPr id="3" name="Content Placeholder 2"/>
          <p:cNvSpPr>
            <a:spLocks noGrp="1"/>
          </p:cNvSpPr>
          <p:nvPr>
            <p:ph idx="1"/>
          </p:nvPr>
        </p:nvSpPr>
        <p:spPr>
          <a:xfrm>
            <a:off x="457200" y="1609416"/>
            <a:ext cx="7239000" cy="2733984"/>
          </a:xfrm>
        </p:spPr>
        <p:txBody>
          <a:bodyPr>
            <a:normAutofit fontScale="92500" lnSpcReduction="10000"/>
          </a:bodyPr>
          <a:lstStyle/>
          <a:p>
            <a:pPr lvl="0"/>
            <a:r>
              <a:rPr lang="en-IN" dirty="0"/>
              <a:t>Engaged workers consistently outperform their non-engaged counterparts.</a:t>
            </a:r>
          </a:p>
          <a:p>
            <a:pPr lvl="0"/>
            <a:r>
              <a:rPr lang="en-IN" dirty="0"/>
              <a:t>This is because their efforts are not only more fruitful but also more efficient and effective.</a:t>
            </a:r>
          </a:p>
          <a:p>
            <a:pPr lvl="0"/>
            <a:r>
              <a:rPr lang="en-IN" dirty="0"/>
              <a:t>Because of this, they'll have a better chance at a higher salary, a quicker promotion, and a more desirable job offer (Lee et al. 2020).</a:t>
            </a:r>
          </a:p>
          <a:p>
            <a:endParaRPr lang="en-IN" dirty="0"/>
          </a:p>
        </p:txBody>
      </p:sp>
      <p:pic>
        <p:nvPicPr>
          <p:cNvPr id="48130" name="Picture 2" descr="The impact of hotel employee satisfaction on hospitability performance |  Semantic Scholar"/>
          <p:cNvPicPr>
            <a:picLocks noChangeAspect="1" noChangeArrowheads="1"/>
          </p:cNvPicPr>
          <p:nvPr/>
        </p:nvPicPr>
        <p:blipFill rotWithShape="1">
          <a:blip r:embed="rId3"/>
          <a:srcRect l="1353" t="5825" b="6231"/>
          <a:stretch/>
        </p:blipFill>
        <p:spPr bwMode="auto">
          <a:xfrm>
            <a:off x="838200" y="4343400"/>
            <a:ext cx="5555138" cy="1800301"/>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IN" b="1" dirty="0"/>
            </a:br>
            <a:r>
              <a:rPr lang="en-IN" b="1" dirty="0"/>
              <a:t>Employee Engagement in Workplace</a:t>
            </a:r>
            <a:br>
              <a:rPr lang="en-IN" dirty="0"/>
            </a:br>
            <a:endParaRPr lang="en-IN" dirty="0"/>
          </a:p>
        </p:txBody>
      </p:sp>
      <p:sp>
        <p:nvSpPr>
          <p:cNvPr id="3" name="Content Placeholder 2"/>
          <p:cNvSpPr>
            <a:spLocks noGrp="1"/>
          </p:cNvSpPr>
          <p:nvPr>
            <p:ph idx="1"/>
          </p:nvPr>
        </p:nvSpPr>
        <p:spPr>
          <a:xfrm>
            <a:off x="457200" y="1609416"/>
            <a:ext cx="4419600" cy="4846320"/>
          </a:xfrm>
        </p:spPr>
        <p:txBody>
          <a:bodyPr>
            <a:normAutofit fontScale="77500" lnSpcReduction="20000"/>
          </a:bodyPr>
          <a:lstStyle/>
          <a:p>
            <a:pPr lvl="0"/>
            <a:r>
              <a:rPr lang="en-IN" dirty="0"/>
              <a:t>If a corporation isn't engaged, this should reveal that employees aren't pleased at home and in the workplace since they take their sentiments home (</a:t>
            </a:r>
            <a:r>
              <a:rPr lang="en-IN" dirty="0" err="1"/>
              <a:t>Chanana</a:t>
            </a:r>
            <a:r>
              <a:rPr lang="en-IN" dirty="0"/>
              <a:t> et al. 2021).</a:t>
            </a:r>
          </a:p>
          <a:p>
            <a:pPr lvl="0"/>
            <a:r>
              <a:rPr lang="en-IN" dirty="0"/>
              <a:t>Now, if workers are always involved in their job, it states the fact that they are engaged workers.</a:t>
            </a:r>
          </a:p>
          <a:p>
            <a:pPr lvl="0"/>
            <a:r>
              <a:rPr lang="en-IN" dirty="0"/>
              <a:t>These are the four gains that workers may anticipate from being actively involved in their workplace.</a:t>
            </a:r>
          </a:p>
          <a:p>
            <a:pPr lvl="0"/>
            <a:r>
              <a:rPr lang="en-IN" dirty="0"/>
              <a:t>Studies have shown that engaged workers not only perform better on the job but are also happier overall.</a:t>
            </a:r>
          </a:p>
          <a:p>
            <a:endParaRPr lang="en-IN" dirty="0"/>
          </a:p>
        </p:txBody>
      </p:sp>
      <p:pic>
        <p:nvPicPr>
          <p:cNvPr id="46082" name="Picture 2" descr="Quality Assurance and Standards of Performance"/>
          <p:cNvPicPr>
            <a:picLocks noChangeAspect="1" noChangeArrowheads="1"/>
          </p:cNvPicPr>
          <p:nvPr/>
        </p:nvPicPr>
        <p:blipFill>
          <a:blip r:embed="rId3"/>
          <a:srcRect/>
          <a:stretch>
            <a:fillRect/>
          </a:stretch>
        </p:blipFill>
        <p:spPr bwMode="auto">
          <a:xfrm>
            <a:off x="4876800" y="2590800"/>
            <a:ext cx="3200400" cy="27432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IN" b="1" dirty="0"/>
            </a:br>
            <a:r>
              <a:rPr lang="en-IN" b="1" dirty="0"/>
              <a:t>Dynamics of Employee Participation</a:t>
            </a:r>
            <a:br>
              <a:rPr lang="en-IN" dirty="0"/>
            </a:br>
            <a:endParaRPr lang="en-IN" dirty="0"/>
          </a:p>
        </p:txBody>
      </p:sp>
      <p:sp>
        <p:nvSpPr>
          <p:cNvPr id="3" name="Content Placeholder 2"/>
          <p:cNvSpPr>
            <a:spLocks noGrp="1"/>
          </p:cNvSpPr>
          <p:nvPr>
            <p:ph idx="1"/>
          </p:nvPr>
        </p:nvSpPr>
        <p:spPr>
          <a:xfrm>
            <a:off x="457200" y="1609416"/>
            <a:ext cx="7543800" cy="2124384"/>
          </a:xfrm>
          <a:noFill/>
        </p:spPr>
        <p:txBody>
          <a:bodyPr>
            <a:normAutofit fontScale="77500" lnSpcReduction="20000"/>
          </a:bodyPr>
          <a:lstStyle/>
          <a:p>
            <a:pPr lvl="0"/>
            <a:r>
              <a:rPr lang="en-IN" b="1" dirty="0"/>
              <a:t>Priority Level</a:t>
            </a:r>
            <a:r>
              <a:rPr lang="en-IN" dirty="0"/>
              <a:t> – An individual will analyse the institution's data to find out which factors are most influencing employee engagement across all age and gender subsets.</a:t>
            </a:r>
          </a:p>
          <a:p>
            <a:pPr lvl="0"/>
            <a:r>
              <a:rPr lang="en-IN" b="1" dirty="0"/>
              <a:t>Virtual focus groups</a:t>
            </a:r>
            <a:r>
              <a:rPr lang="en-IN" dirty="0"/>
              <a:t> - at the conclusion of each survey, staff members will be asked to elaborate on their responses by providing specific instances of the issues they've encountered and suggestions for how these issues should be resolved (Saks 2022).</a:t>
            </a:r>
          </a:p>
          <a:p>
            <a:endParaRPr lang="en-IN" dirty="0"/>
          </a:p>
        </p:txBody>
      </p:sp>
      <p:sp>
        <p:nvSpPr>
          <p:cNvPr id="44034" name="AutoShape 2" descr="ESTABLISHING EMPLOYEE ENGAGEMENT WITHIN A DUTCH HOTE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44036" name="AutoShape 4" descr="ESTABLISHING EMPLOYEE ENGAGEMENT WITHIN A DUTCH HOTE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44038" name="AutoShape 6" descr="ESTABLISHING EMPLOYEE ENGAGEMENT WITHIN A DUTCH HOTE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44040" name="AutoShape 8" descr="ESTABLISHING EMPLOYEE ENGAGEMENT WITHIN A DUTCH HOTE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pic>
        <p:nvPicPr>
          <p:cNvPr id="5" name="Picture 4">
            <a:extLst>
              <a:ext uri="{FF2B5EF4-FFF2-40B4-BE49-F238E27FC236}">
                <a16:creationId xmlns:a16="http://schemas.microsoft.com/office/drawing/2014/main" id="{4900EE45-CDDE-3C52-42A5-E90F54D64DF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70560" y="4038600"/>
            <a:ext cx="6644640" cy="249936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pattFill prst="pct50">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IN" b="1" dirty="0"/>
            </a:br>
            <a:r>
              <a:rPr lang="en-IN" b="1" dirty="0"/>
              <a:t>Recommendations in Employee Engagements in Hotel Industry</a:t>
            </a:r>
            <a:br>
              <a:rPr lang="en-IN" dirty="0"/>
            </a:br>
            <a:endParaRPr lang="en-IN" dirty="0"/>
          </a:p>
        </p:txBody>
      </p:sp>
      <p:sp>
        <p:nvSpPr>
          <p:cNvPr id="3" name="Content Placeholder 2"/>
          <p:cNvSpPr>
            <a:spLocks noGrp="1"/>
          </p:cNvSpPr>
          <p:nvPr>
            <p:ph idx="1"/>
          </p:nvPr>
        </p:nvSpPr>
        <p:spPr>
          <a:xfrm>
            <a:off x="457200" y="1600200"/>
            <a:ext cx="7620000" cy="5257800"/>
          </a:xfrm>
          <a:pattFill prst="pct50">
            <a:fgClr>
              <a:schemeClr val="accent1"/>
            </a:fgClr>
            <a:bgClr>
              <a:schemeClr val="bg1"/>
            </a:bgClr>
          </a:pattFill>
        </p:spPr>
        <p:txBody>
          <a:bodyPr>
            <a:normAutofit lnSpcReduction="10000"/>
          </a:bodyPr>
          <a:lstStyle/>
          <a:p>
            <a:pPr>
              <a:buNone/>
            </a:pPr>
            <a:r>
              <a:rPr lang="en-IN" dirty="0"/>
              <a:t>Employees that suggest changes to their employers do so in their best interests.</a:t>
            </a:r>
          </a:p>
          <a:p>
            <a:pPr lvl="0"/>
            <a:r>
              <a:rPr lang="en-IN" dirty="0"/>
              <a:t>Earnings increases,</a:t>
            </a:r>
          </a:p>
          <a:p>
            <a:pPr lvl="0"/>
            <a:r>
              <a:rPr lang="en-IN" dirty="0"/>
              <a:t>Superior prospects, in other words.</a:t>
            </a:r>
          </a:p>
          <a:p>
            <a:pPr lvl="0"/>
            <a:r>
              <a:rPr lang="en-IN" dirty="0"/>
              <a:t>Workers want the ability to create strategies and track their own progress toward a better performance review (Men et al. 2020).</a:t>
            </a:r>
          </a:p>
          <a:p>
            <a:pPr lvl="0"/>
            <a:r>
              <a:rPr lang="en-IN" dirty="0"/>
              <a:t>Incorporating even a basic system for assessing employees' performance can boost productivity in the workplace.</a:t>
            </a:r>
          </a:p>
          <a:p>
            <a:pPr lvl="0"/>
            <a:r>
              <a:rPr lang="en-IN" dirty="0"/>
              <a:t>How workers are evaluated depends on their performance, which may be measured in a variety of ways.</a:t>
            </a:r>
          </a:p>
          <a:p>
            <a:endParaRPr lang="en-IN"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pattFill prst="pct50">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IN" b="1" dirty="0"/>
            </a:br>
            <a:r>
              <a:rPr lang="en-IN" b="1" dirty="0"/>
              <a:t>Conclusion</a:t>
            </a:r>
            <a:br>
              <a:rPr lang="en-IN" dirty="0"/>
            </a:br>
            <a:endParaRPr lang="en-IN" dirty="0"/>
          </a:p>
        </p:txBody>
      </p:sp>
      <p:sp>
        <p:nvSpPr>
          <p:cNvPr id="3" name="Content Placeholder 2"/>
          <p:cNvSpPr>
            <a:spLocks noGrp="1"/>
          </p:cNvSpPr>
          <p:nvPr>
            <p:ph idx="1"/>
          </p:nvPr>
        </p:nvSpPr>
        <p:spPr>
          <a:xfrm>
            <a:off x="76200" y="1463040"/>
            <a:ext cx="8001000" cy="5394960"/>
          </a:xfrm>
        </p:spPr>
        <p:txBody>
          <a:bodyPr>
            <a:normAutofit lnSpcReduction="10000"/>
          </a:bodyPr>
          <a:lstStyle/>
          <a:p>
            <a:r>
              <a:rPr lang="en-IN" dirty="0"/>
              <a:t>More chances for experiential and apprenticeship training programmes should be made available to schools and organisations that teach about the hospitality sector. Unlike other businesses, the hotel industry seldom gives students the chance to participate in internships or get practical experience. As a result, rather of participating in hands-on learning experiences that might help them develop their talents, students focus on finding employment. Employees often don't provide such chances since they aren't in their best interest at the time and because they don't anticipate the need for replacement workers when current workers retire.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IN" b="1" dirty="0"/>
            </a:br>
            <a:r>
              <a:rPr lang="en-IN" b="1" dirty="0"/>
              <a:t>Reference List</a:t>
            </a:r>
            <a:br>
              <a:rPr lang="en-IN" dirty="0"/>
            </a:br>
            <a:endParaRPr lang="en-IN" dirty="0"/>
          </a:p>
        </p:txBody>
      </p:sp>
      <p:sp>
        <p:nvSpPr>
          <p:cNvPr id="3" name="Content Placeholder 2"/>
          <p:cNvSpPr>
            <a:spLocks noGrp="1"/>
          </p:cNvSpPr>
          <p:nvPr>
            <p:ph idx="1"/>
          </p:nvPr>
        </p:nvSpPr>
        <p:spPr>
          <a:xfrm>
            <a:off x="457200" y="1600200"/>
            <a:ext cx="8229600" cy="5257800"/>
          </a:xfrm>
        </p:spPr>
        <p:txBody>
          <a:bodyPr>
            <a:normAutofit fontScale="62500" lnSpcReduction="20000"/>
          </a:bodyPr>
          <a:lstStyle/>
          <a:p>
            <a:r>
              <a:rPr lang="en-IN" dirty="0" err="1"/>
              <a:t>Chanana</a:t>
            </a:r>
            <a:r>
              <a:rPr lang="en-IN" dirty="0"/>
              <a:t>, N., 2021. Employee engagement practices during COVID‐19 lockdown. </a:t>
            </a:r>
            <a:r>
              <a:rPr lang="en-IN" i="1" dirty="0"/>
              <a:t>Journal of public affairs</a:t>
            </a:r>
            <a:r>
              <a:rPr lang="en-IN" dirty="0"/>
              <a:t>, </a:t>
            </a:r>
            <a:r>
              <a:rPr lang="en-IN" i="1" dirty="0"/>
              <a:t>21</a:t>
            </a:r>
            <a:r>
              <a:rPr lang="en-IN" dirty="0"/>
              <a:t>(4), p.e2508.</a:t>
            </a:r>
          </a:p>
          <a:p>
            <a:r>
              <a:rPr lang="en-IN" dirty="0"/>
              <a:t>Kwon, K. and Kim, T., 2020. An integrative literature review of employee engagement and innovative </a:t>
            </a:r>
            <a:r>
              <a:rPr lang="en-IN" dirty="0" err="1"/>
              <a:t>behavior</a:t>
            </a:r>
            <a:r>
              <a:rPr lang="en-IN" dirty="0"/>
              <a:t>: Revisiting the JD-R model. </a:t>
            </a:r>
            <a:r>
              <a:rPr lang="en-IN" i="1" dirty="0"/>
              <a:t>Human Resource Management Review</a:t>
            </a:r>
            <a:r>
              <a:rPr lang="en-IN" dirty="0"/>
              <a:t>, </a:t>
            </a:r>
            <a:r>
              <a:rPr lang="en-IN" i="1" dirty="0"/>
              <a:t>30</a:t>
            </a:r>
            <a:r>
              <a:rPr lang="en-IN" dirty="0"/>
              <a:t>(2), p.100704.</a:t>
            </a:r>
          </a:p>
          <a:p>
            <a:r>
              <a:rPr lang="en-IN" dirty="0"/>
              <a:t>Lee, J.Y., Rocco, T.S. and Shuck, B., 2020. What is a resource: Toward a taxonomy of resources for employee engagement. </a:t>
            </a:r>
            <a:r>
              <a:rPr lang="en-IN" i="1" dirty="0"/>
              <a:t>Human Resource Development Review</a:t>
            </a:r>
            <a:r>
              <a:rPr lang="en-IN" dirty="0"/>
              <a:t>, </a:t>
            </a:r>
            <a:r>
              <a:rPr lang="en-IN" i="1" dirty="0"/>
              <a:t>19</a:t>
            </a:r>
            <a:r>
              <a:rPr lang="en-IN" dirty="0"/>
              <a:t>(1), pp.5-38.</a:t>
            </a:r>
          </a:p>
          <a:p>
            <a:r>
              <a:rPr lang="en-IN" dirty="0"/>
              <a:t>Men, L.R., O’Neil, J. and Ewing, M., 2020. Examining the effects of internal social media usage on employee engagement. </a:t>
            </a:r>
            <a:r>
              <a:rPr lang="en-IN" i="1" dirty="0"/>
              <a:t>Public Relations Review</a:t>
            </a:r>
            <a:r>
              <a:rPr lang="en-IN" dirty="0"/>
              <a:t>, </a:t>
            </a:r>
            <a:r>
              <a:rPr lang="en-IN" i="1" dirty="0"/>
              <a:t>46</a:t>
            </a:r>
            <a:r>
              <a:rPr lang="en-IN" dirty="0"/>
              <a:t>(2), p.101880.</a:t>
            </a:r>
          </a:p>
          <a:p>
            <a:r>
              <a:rPr lang="en-IN" dirty="0"/>
              <a:t>Saks, A.M., 2022. Caring human resources management and employee engagement. </a:t>
            </a:r>
            <a:r>
              <a:rPr lang="en-IN" i="1" dirty="0"/>
              <a:t>Human Resource Management Review</a:t>
            </a:r>
            <a:r>
              <a:rPr lang="en-IN" dirty="0"/>
              <a:t>, </a:t>
            </a:r>
            <a:r>
              <a:rPr lang="en-IN" i="1" dirty="0"/>
              <a:t>32</a:t>
            </a:r>
            <a:r>
              <a:rPr lang="en-IN" dirty="0"/>
              <a:t>(3), p.100835.</a:t>
            </a:r>
          </a:p>
          <a:p>
            <a:r>
              <a:rPr lang="en-IN" dirty="0" err="1"/>
              <a:t>Shrotryia</a:t>
            </a:r>
            <a:r>
              <a:rPr lang="en-IN" dirty="0"/>
              <a:t>, V.K. and </a:t>
            </a:r>
            <a:r>
              <a:rPr lang="en-IN" dirty="0" err="1"/>
              <a:t>Dhanda</a:t>
            </a:r>
            <a:r>
              <a:rPr lang="en-IN" dirty="0"/>
              <a:t>, U., 2019. Content validity of assessment instrument for employee engagement. </a:t>
            </a:r>
            <a:r>
              <a:rPr lang="en-IN" i="1" dirty="0"/>
              <a:t>Sage Open</a:t>
            </a:r>
            <a:r>
              <a:rPr lang="en-IN" dirty="0"/>
              <a:t>, </a:t>
            </a:r>
            <a:r>
              <a:rPr lang="en-IN" i="1" dirty="0"/>
              <a:t>9</a:t>
            </a:r>
            <a:r>
              <a:rPr lang="en-IN" dirty="0"/>
              <a:t>(1), p.2158244018821751.</a:t>
            </a:r>
          </a:p>
          <a:p>
            <a:r>
              <a:rPr lang="en-IN" dirty="0"/>
              <a:t>Sun, L. and </a:t>
            </a:r>
            <a:r>
              <a:rPr lang="en-IN" dirty="0" err="1"/>
              <a:t>Bunchapattanasakda</a:t>
            </a:r>
            <a:r>
              <a:rPr lang="en-IN" dirty="0"/>
              <a:t>, C., 2019. Employee engagement: A literature review. </a:t>
            </a:r>
            <a:r>
              <a:rPr lang="en-IN" i="1" dirty="0"/>
              <a:t>International Journal of Human Resource Studies</a:t>
            </a:r>
            <a:r>
              <a:rPr lang="en-IN" dirty="0"/>
              <a:t>, </a:t>
            </a:r>
            <a:r>
              <a:rPr lang="en-IN" i="1" dirty="0"/>
              <a:t>9</a:t>
            </a:r>
            <a:r>
              <a:rPr lang="en-IN" dirty="0"/>
              <a:t>(1), pp.63-80.</a:t>
            </a:r>
          </a:p>
          <a:p>
            <a:r>
              <a:rPr lang="en-IN" dirty="0"/>
              <a:t>Wang, C., </a:t>
            </a:r>
            <a:r>
              <a:rPr lang="en-IN" dirty="0" err="1"/>
              <a:t>Xu</a:t>
            </a:r>
            <a:r>
              <a:rPr lang="en-IN" dirty="0"/>
              <a:t>, J., Zhang, T.C. and Li, Q.M., 2020. Effects of professional identity on turnover intention in China's hotel employees: The mediating role of employee engagement and job satisfaction. </a:t>
            </a:r>
            <a:r>
              <a:rPr lang="en-IN" i="1" dirty="0"/>
              <a:t>Journal of Hospitality and Tourism Management</a:t>
            </a:r>
            <a:r>
              <a:rPr lang="en-IN" dirty="0"/>
              <a:t>, </a:t>
            </a:r>
            <a:r>
              <a:rPr lang="en-IN" i="1" dirty="0"/>
              <a:t>45</a:t>
            </a:r>
            <a:r>
              <a:rPr lang="en-IN" dirty="0"/>
              <a:t>, pp.10-22.</a:t>
            </a:r>
          </a:p>
          <a:p>
            <a:r>
              <a:rPr lang="en-IN" dirty="0"/>
              <a:t> </a:t>
            </a:r>
          </a:p>
          <a:p>
            <a:endParaRPr lang="en-IN"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0"/>
            <a:ext cx="8229600" cy="1143000"/>
          </a:xfrm>
        </p:spPr>
        <p:txBody>
          <a:bodyPr>
            <a:noAutofit/>
          </a:bodyPr>
          <a:lstStyle/>
          <a:p>
            <a:r>
              <a:rPr lang="en-US" sz="7200" b="1" dirty="0"/>
              <a:t>THANK YOU</a:t>
            </a:r>
            <a:endParaRPr lang="en-IN" sz="7200" b="1"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32</TotalTime>
  <Words>2008</Words>
  <Application>Microsoft Office PowerPoint</Application>
  <PresentationFormat>On-screen Show (4:3)</PresentationFormat>
  <Paragraphs>66</Paragraphs>
  <Slides>11</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 Black</vt:lpstr>
      <vt:lpstr>Calibri</vt:lpstr>
      <vt:lpstr>Trebuchet MS</vt:lpstr>
      <vt:lpstr>Wingdings</vt:lpstr>
      <vt:lpstr>Wingdings 2</vt:lpstr>
      <vt:lpstr>Opulent</vt:lpstr>
      <vt:lpstr>EMPLOYEE ENGAGEMENT </vt:lpstr>
      <vt:lpstr>Introduction </vt:lpstr>
      <vt:lpstr>Importance of employee engagement </vt:lpstr>
      <vt:lpstr> 4     Employee engagement in daily       life </vt:lpstr>
      <vt:lpstr> Model of Employee Engagement </vt:lpstr>
      <vt:lpstr> Employee Engagement in Workplace </vt:lpstr>
      <vt:lpstr> Dynamics of Employee Participation </vt:lpstr>
      <vt:lpstr> Recommendations in Employee Engagements in Hotel Industry </vt:lpstr>
      <vt:lpstr> Conclusion </vt:lpstr>
      <vt:lpstr> Reference List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ENGAGEMENT</dc:title>
  <dc:creator>Aritra</dc:creator>
  <cp:lastModifiedBy>Yasmine Girboiu</cp:lastModifiedBy>
  <cp:revision>4</cp:revision>
  <dcterms:created xsi:type="dcterms:W3CDTF">2006-08-16T00:00:00Z</dcterms:created>
  <dcterms:modified xsi:type="dcterms:W3CDTF">2022-12-04T20:55:55Z</dcterms:modified>
</cp:coreProperties>
</file>