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43"/>
  </p:notesMasterIdLst>
  <p:sldIdLst>
    <p:sldId id="256" r:id="rId2"/>
    <p:sldId id="258" r:id="rId3"/>
    <p:sldId id="298" r:id="rId4"/>
    <p:sldId id="299" r:id="rId5"/>
    <p:sldId id="300" r:id="rId6"/>
    <p:sldId id="259" r:id="rId7"/>
    <p:sldId id="260" r:id="rId8"/>
    <p:sldId id="261" r:id="rId9"/>
    <p:sldId id="262" r:id="rId10"/>
    <p:sldId id="288" r:id="rId11"/>
    <p:sldId id="289" r:id="rId12"/>
    <p:sldId id="287" r:id="rId13"/>
    <p:sldId id="263" r:id="rId14"/>
    <p:sldId id="265" r:id="rId15"/>
    <p:sldId id="290" r:id="rId16"/>
    <p:sldId id="314" r:id="rId17"/>
    <p:sldId id="266" r:id="rId18"/>
    <p:sldId id="267" r:id="rId19"/>
    <p:sldId id="268" r:id="rId20"/>
    <p:sldId id="292" r:id="rId21"/>
    <p:sldId id="269" r:id="rId22"/>
    <p:sldId id="270" r:id="rId23"/>
    <p:sldId id="271" r:id="rId24"/>
    <p:sldId id="272" r:id="rId25"/>
    <p:sldId id="273" r:id="rId26"/>
    <p:sldId id="274" r:id="rId27"/>
    <p:sldId id="275" r:id="rId28"/>
    <p:sldId id="276" r:id="rId29"/>
    <p:sldId id="279" r:id="rId30"/>
    <p:sldId id="280" r:id="rId31"/>
    <p:sldId id="281" r:id="rId32"/>
    <p:sldId id="284" r:id="rId33"/>
    <p:sldId id="282" r:id="rId34"/>
    <p:sldId id="309" r:id="rId35"/>
    <p:sldId id="310" r:id="rId36"/>
    <p:sldId id="283" r:id="rId37"/>
    <p:sldId id="315" r:id="rId38"/>
    <p:sldId id="311" r:id="rId39"/>
    <p:sldId id="286" r:id="rId40"/>
    <p:sldId id="312" r:id="rId41"/>
    <p:sldId id="313"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28"/>
    <p:restoredTop sz="94690"/>
  </p:normalViewPr>
  <p:slideViewPr>
    <p:cSldViewPr snapToGrid="0">
      <p:cViewPr varScale="1">
        <p:scale>
          <a:sx n="138" d="100"/>
          <a:sy n="138" d="100"/>
        </p:scale>
        <p:origin x="176"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F45E7E-DC73-EF4A-90A6-B97A2FD2AEB3}" type="datetimeFigureOut">
              <a:rPr lang="en-US" smtClean="0"/>
              <a:t>3/9/26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4BCC61-5F7D-1447-A162-879E259841E5}" type="slidenum">
              <a:rPr lang="en-US" smtClean="0"/>
              <a:t>‹#›</a:t>
            </a:fld>
            <a:endParaRPr lang="en-US"/>
          </a:p>
        </p:txBody>
      </p:sp>
    </p:spTree>
    <p:extLst>
      <p:ext uri="{BB962C8B-B14F-4D97-AF65-F5344CB8AC3E}">
        <p14:creationId xmlns:p14="http://schemas.microsoft.com/office/powerpoint/2010/main" val="1837642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3/9/26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3/9/26</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3/9/26</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3/9/26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3/9/26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3/9/26</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3/9/26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3/9/26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39408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3/9/26</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2.xml"/><Relationship Id="rId1" Type="http://schemas.openxmlformats.org/officeDocument/2006/relationships/video" Target="https://www.youtube.com/embed/5TzYrv2m13A?feature=oembed" TargetMode="External"/><Relationship Id="rId5" Type="http://schemas.openxmlformats.org/officeDocument/2006/relationships/image" Target="../media/image1.jpeg"/><Relationship Id="rId4" Type="http://schemas.openxmlformats.org/officeDocument/2006/relationships/hyperlink" Target="https://www.youtube.com/watch?v=5TzYrv2m13A"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hyperlink" Target="https://pmc.ncbi.nlm.nih.gov/articles/PMC12855491/" TargetMode="External"/><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hyperlink" Target="applewebdata://106916C2-5E79-4BE0-A10D-2E4E09B20DD4/#fn1" TargetMode="Externa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s://www.drkencarter.com/thrill" TargetMode="External"/><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hyperlink" Target="https://pmc.ncbi.nlm.nih.gov/articles/PMC3640329/"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2.xml"/><Relationship Id="rId1" Type="http://schemas.openxmlformats.org/officeDocument/2006/relationships/video" Target="https://www.youtube.com/embed/oWKfyp4bQo0?feature=oembed" TargetMode="Externa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2.xml"/><Relationship Id="rId1" Type="http://schemas.openxmlformats.org/officeDocument/2006/relationships/video" Target="https://www.youtube.com/embed/33ODIivxhF8?feature=oembed" TargetMode="External"/><Relationship Id="rId4" Type="http://schemas.openxmlformats.org/officeDocument/2006/relationships/image" Target="../media/image3.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hyperlink" Target="https://www.apa.org/monitor/2023/09/adventure-sports-navigating-decisions" TargetMode="External"/><Relationship Id="rId2" Type="http://schemas.openxmlformats.org/officeDocument/2006/relationships/notesSlide" Target="../notesSlides/notesSlide20.xml"/><Relationship Id="rId1" Type="http://schemas.openxmlformats.org/officeDocument/2006/relationships/slideLayout" Target="../slideLayouts/slideLayout12.xml"/><Relationship Id="rId4" Type="http://schemas.openxmlformats.org/officeDocument/2006/relationships/hyperlink" Target="https://megaphone.link/AMERICANPSYCHOLOGICALASSOCIATION3446328891"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vimeo.com/132673419" TargetMode="External"/><Relationship Id="rId2" Type="http://schemas.openxmlformats.org/officeDocument/2006/relationships/hyperlink" Target="https://www.youtube.com/watch?v=q06lu1t38oU" TargetMode="External"/><Relationship Id="rId1" Type="http://schemas.openxmlformats.org/officeDocument/2006/relationships/slideLayout" Target="../slideLayouts/slideLayout2.xml"/><Relationship Id="rId5" Type="http://schemas.openxmlformats.org/officeDocument/2006/relationships/hyperlink" Target="https://vimeo.com/158425520" TargetMode="External"/><Relationship Id="rId4" Type="http://schemas.openxmlformats.org/officeDocument/2006/relationships/hyperlink" Target="https://youtu.be/t_cD4pmfOtM"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XUcLBKgqNWY" TargetMode="External"/><Relationship Id="rId2" Type="http://schemas.openxmlformats.org/officeDocument/2006/relationships/hyperlink" Target="http://www.alainrobert.com/" TargetMode="External"/><Relationship Id="rId1" Type="http://schemas.openxmlformats.org/officeDocument/2006/relationships/slideLayout" Target="../slideLayouts/slideLayout2.xml"/><Relationship Id="rId5" Type="http://schemas.openxmlformats.org/officeDocument/2006/relationships/hyperlink" Target="http://www.youtube.com/watch?v=t6LKoJpgiuM&amp;playnext=1&amp;list=PLDB8345BE63D39145&amp;feature=results_main" TargetMode="External"/><Relationship Id="rId4" Type="http://schemas.openxmlformats.org/officeDocument/2006/relationships/hyperlink" Target="http://www.youtube.com/watch?v=_cnNODAnOEo"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XUcLBKgqNWY?feature=oembed"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q06lu1t38oU" TargetMode="External"/><Relationship Id="rId2" Type="http://schemas.openxmlformats.org/officeDocument/2006/relationships/hyperlink" Target="https://youtu.be/aKMS-b8dtBA" TargetMode="External"/><Relationship Id="rId1" Type="http://schemas.openxmlformats.org/officeDocument/2006/relationships/slideLayout" Target="../slideLayouts/slideLayout2.xml"/><Relationship Id="rId5" Type="http://schemas.openxmlformats.org/officeDocument/2006/relationships/hyperlink" Target="https://www.redbull.com/gb-en/alex-honnold-interview-free-solo" TargetMode="External"/><Relationship Id="rId4" Type="http://schemas.openxmlformats.org/officeDocument/2006/relationships/hyperlink" Target="https://youtu.be/t_cD4pmfO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2CDD4-4DFA-9DC3-F40D-922CFB6043BD}"/>
              </a:ext>
            </a:extLst>
          </p:cNvPr>
          <p:cNvSpPr>
            <a:spLocks noGrp="1"/>
          </p:cNvSpPr>
          <p:nvPr>
            <p:ph type="ctrTitle"/>
          </p:nvPr>
        </p:nvSpPr>
        <p:spPr/>
        <p:txBody>
          <a:bodyPr/>
          <a:lstStyle/>
          <a:p>
            <a:r>
              <a:rPr lang="en-US" sz="5400" b="1" dirty="0">
                <a:latin typeface="Arial" pitchFamily="34" charset="0"/>
                <a:ea typeface="Arial" pitchFamily="34" charset="-122"/>
                <a:cs typeface="Arial" pitchFamily="34" charset="-120"/>
              </a:rPr>
              <a:t>Psychology of Risk and Personal Adventure</a:t>
            </a:r>
            <a:br>
              <a:rPr lang="en-US" sz="5400" dirty="0"/>
            </a:br>
            <a:endParaRPr lang="en-US" dirty="0"/>
          </a:p>
        </p:txBody>
      </p:sp>
      <p:sp>
        <p:nvSpPr>
          <p:cNvPr id="3" name="Subtitle 2">
            <a:extLst>
              <a:ext uri="{FF2B5EF4-FFF2-40B4-BE49-F238E27FC236}">
                <a16:creationId xmlns:a16="http://schemas.microsoft.com/office/drawing/2014/main" id="{D630A65D-6CD9-B6A0-633E-3040DA4AA3B4}"/>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549512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81446" y="2674652"/>
            <a:ext cx="3076154"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Learning Outcomes</a:t>
            </a:r>
            <a:endParaRPr lang="en-US" sz="3600" dirty="0"/>
          </a:p>
        </p:txBody>
      </p:sp>
      <p:sp>
        <p:nvSpPr>
          <p:cNvPr id="3" name="Text 1"/>
          <p:cNvSpPr/>
          <p:nvPr/>
        </p:nvSpPr>
        <p:spPr>
          <a:xfrm>
            <a:off x="3988105" y="2249976"/>
            <a:ext cx="6983470" cy="3489812"/>
          </a:xfrm>
          <a:prstGeom prst="rect">
            <a:avLst/>
          </a:prstGeom>
          <a:noFill/>
          <a:ln/>
        </p:spPr>
        <p:txBody>
          <a:bodyPr wrap="square" lIns="0" tIns="0" rIns="0" bIns="0" rtlCol="0" anchor="t"/>
          <a:lstStyle/>
          <a:p>
            <a:pPr marL="457189" indent="-457189">
              <a:lnSpc>
                <a:spcPts val="3240"/>
              </a:lnSpc>
              <a:buSzPct val="100000"/>
              <a:buChar char="•"/>
            </a:pPr>
            <a:r>
              <a:rPr lang="en-US" dirty="0" err="1">
                <a:solidFill>
                  <a:srgbClr val="0070C0"/>
                </a:solidFill>
                <a:latin typeface="Arial" pitchFamily="34" charset="0"/>
                <a:ea typeface="Arial" pitchFamily="34" charset="-122"/>
                <a:cs typeface="Arial" pitchFamily="34" charset="-120"/>
              </a:rPr>
              <a:t>Analyse</a:t>
            </a:r>
            <a:r>
              <a:rPr lang="en-US" dirty="0">
                <a:solidFill>
                  <a:srgbClr val="0070C0"/>
                </a:solidFill>
                <a:latin typeface="Arial" pitchFamily="34" charset="0"/>
                <a:ea typeface="Arial" pitchFamily="34" charset="-122"/>
                <a:cs typeface="Arial" pitchFamily="34" charset="-120"/>
              </a:rPr>
              <a:t> psychological theories of risk perception in adventure contexts</a:t>
            </a:r>
            <a:endParaRPr lang="en-US" dirty="0">
              <a:solidFill>
                <a:srgbClr val="0070C0"/>
              </a:solidFill>
            </a:endParaRPr>
          </a:p>
          <a:p>
            <a:pPr marL="457189" indent="-457189">
              <a:lnSpc>
                <a:spcPts val="3240"/>
              </a:lnSpc>
              <a:buSzPct val="100000"/>
              <a:buChar char="•"/>
            </a:pPr>
            <a:r>
              <a:rPr lang="en-US" dirty="0">
                <a:solidFill>
                  <a:srgbClr val="0070C0"/>
                </a:solidFill>
                <a:latin typeface="Arial" pitchFamily="34" charset="0"/>
                <a:ea typeface="Arial" pitchFamily="34" charset="-122"/>
                <a:cs typeface="Arial" pitchFamily="34" charset="-120"/>
              </a:rPr>
              <a:t>Evaluate the role of personality in risk-taking behavior</a:t>
            </a:r>
            <a:endParaRPr lang="en-US" dirty="0">
              <a:solidFill>
                <a:srgbClr val="0070C0"/>
              </a:solidFill>
            </a:endParaRPr>
          </a:p>
          <a:p>
            <a:pPr marL="457189" indent="-457189">
              <a:lnSpc>
                <a:spcPts val="3240"/>
              </a:lnSpc>
              <a:buSzPct val="100000"/>
              <a:buChar char="•"/>
            </a:pPr>
            <a:r>
              <a:rPr lang="en-US" dirty="0">
                <a:solidFill>
                  <a:srgbClr val="0070C0"/>
                </a:solidFill>
                <a:latin typeface="Arial" pitchFamily="34" charset="0"/>
                <a:ea typeface="Arial" pitchFamily="34" charset="-122"/>
                <a:cs typeface="Arial" pitchFamily="34" charset="-120"/>
              </a:rPr>
              <a:t>Apply flow state theory to outdoor activities</a:t>
            </a:r>
            <a:endParaRPr lang="en-US" dirty="0">
              <a:solidFill>
                <a:srgbClr val="0070C0"/>
              </a:solidFill>
            </a:endParaRPr>
          </a:p>
          <a:p>
            <a:pPr marL="457189" indent="-457189">
              <a:lnSpc>
                <a:spcPts val="3240"/>
              </a:lnSpc>
              <a:buSzPct val="100000"/>
              <a:buChar char="•"/>
            </a:pPr>
            <a:r>
              <a:rPr lang="en-US" dirty="0">
                <a:solidFill>
                  <a:srgbClr val="0070C0"/>
                </a:solidFill>
                <a:latin typeface="Arial" pitchFamily="34" charset="0"/>
                <a:ea typeface="Arial" pitchFamily="34" charset="-122"/>
                <a:cs typeface="Arial" pitchFamily="34" charset="-120"/>
              </a:rPr>
              <a:t>Critically assess psychological benefits and challenges of adventure</a:t>
            </a:r>
            <a:endParaRPr lang="en-US" dirty="0">
              <a:solidFill>
                <a:srgbClr val="0070C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61C7C6-DC23-00C6-B705-3E5B15BB6018}"/>
            </a:ext>
          </a:extLst>
        </p:cNvPr>
        <p:cNvGrpSpPr/>
        <p:nvPr/>
      </p:nvGrpSpPr>
      <p:grpSpPr>
        <a:xfrm>
          <a:off x="0" y="0"/>
          <a:ext cx="0" cy="0"/>
          <a:chOff x="0" y="0"/>
          <a:chExt cx="0" cy="0"/>
        </a:xfrm>
      </p:grpSpPr>
      <p:sp>
        <p:nvSpPr>
          <p:cNvPr id="5122" name="Rectangle 2">
            <a:extLst>
              <a:ext uri="{FF2B5EF4-FFF2-40B4-BE49-F238E27FC236}">
                <a16:creationId xmlns:a16="http://schemas.microsoft.com/office/drawing/2014/main" id="{EA6B6F8E-1D8F-0409-7FA5-0186CA530565}"/>
              </a:ext>
            </a:extLst>
          </p:cNvPr>
          <p:cNvSpPr>
            <a:spLocks noGrp="1" noRot="1" noChangeArrowheads="1"/>
          </p:cNvSpPr>
          <p:nvPr>
            <p:ph type="title"/>
          </p:nvPr>
        </p:nvSpPr>
        <p:spPr>
          <a:xfrm>
            <a:off x="1825625" y="228600"/>
            <a:ext cx="8510588" cy="319088"/>
          </a:xfrm>
        </p:spPr>
        <p:txBody>
          <a:bodyPr>
            <a:normAutofit fontScale="90000"/>
          </a:bodyPr>
          <a:lstStyle/>
          <a:p>
            <a:pPr>
              <a:defRPr/>
            </a:pPr>
            <a:endParaRPr lang="en-US" sz="4000"/>
          </a:p>
        </p:txBody>
      </p:sp>
      <p:sp>
        <p:nvSpPr>
          <p:cNvPr id="9219" name="Rectangle 3">
            <a:extLst>
              <a:ext uri="{FF2B5EF4-FFF2-40B4-BE49-F238E27FC236}">
                <a16:creationId xmlns:a16="http://schemas.microsoft.com/office/drawing/2014/main" id="{35832E76-4DA7-88F6-416F-342FEE371521}"/>
              </a:ext>
            </a:extLst>
          </p:cNvPr>
          <p:cNvSpPr>
            <a:spLocks noGrp="1" noRot="1" noChangeArrowheads="1"/>
          </p:cNvSpPr>
          <p:nvPr>
            <p:ph idx="1"/>
          </p:nvPr>
        </p:nvSpPr>
        <p:spPr/>
        <p:txBody>
          <a:bodyPr/>
          <a:lstStyle/>
          <a:p>
            <a:pPr eaLnBrk="1" hangingPunct="1">
              <a:buFont typeface="Wingdings" panose="05000000000000000000" pitchFamily="2" charset="2"/>
              <a:buNone/>
            </a:pPr>
            <a:endParaRPr lang="en-GB" altLang="en-US" dirty="0">
              <a:ea typeface="ＭＳ Ｐゴシック" panose="020B0600070205080204" pitchFamily="34" charset="-128"/>
            </a:endParaRPr>
          </a:p>
          <a:p>
            <a:pPr algn="ctr" eaLnBrk="1" hangingPunct="1">
              <a:buFont typeface="Wingdings" panose="05000000000000000000" pitchFamily="2" charset="2"/>
              <a:buNone/>
            </a:pPr>
            <a:r>
              <a:rPr lang="en-GB" altLang="en-US" dirty="0">
                <a:ea typeface="ＭＳ Ｐゴシック" panose="020B0600070205080204" pitchFamily="34" charset="-128"/>
              </a:rPr>
              <a:t>		</a:t>
            </a:r>
            <a:r>
              <a:rPr lang="en-GB" altLang="en-US" sz="6000" dirty="0">
                <a:solidFill>
                  <a:srgbClr val="0070C0"/>
                </a:solidFill>
                <a:ea typeface="ＭＳ Ｐゴシック" panose="020B0600070205080204" pitchFamily="34" charset="-128"/>
              </a:rPr>
              <a:t>Adventure is a state of mind.</a:t>
            </a:r>
          </a:p>
        </p:txBody>
      </p:sp>
    </p:spTree>
    <p:extLst>
      <p:ext uri="{BB962C8B-B14F-4D97-AF65-F5344CB8AC3E}">
        <p14:creationId xmlns:p14="http://schemas.microsoft.com/office/powerpoint/2010/main" val="574447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460961-24BD-F68A-110D-F4558AA8DB63}"/>
            </a:ext>
          </a:extLst>
        </p:cNvPr>
        <p:cNvGrpSpPr/>
        <p:nvPr/>
      </p:nvGrpSpPr>
      <p:grpSpPr>
        <a:xfrm>
          <a:off x="0" y="0"/>
          <a:ext cx="0" cy="0"/>
          <a:chOff x="0" y="0"/>
          <a:chExt cx="0" cy="0"/>
        </a:xfrm>
      </p:grpSpPr>
      <p:sp>
        <p:nvSpPr>
          <p:cNvPr id="10242" name="Rectangle 2">
            <a:extLst>
              <a:ext uri="{FF2B5EF4-FFF2-40B4-BE49-F238E27FC236}">
                <a16:creationId xmlns:a16="http://schemas.microsoft.com/office/drawing/2014/main" id="{2FCF34C8-496D-CE0F-926D-384B07006D06}"/>
              </a:ext>
            </a:extLst>
          </p:cNvPr>
          <p:cNvSpPr>
            <a:spLocks noGrp="1" noRot="1" noChangeArrowheads="1"/>
          </p:cNvSpPr>
          <p:nvPr>
            <p:ph type="title"/>
          </p:nvPr>
        </p:nvSpPr>
        <p:spPr/>
        <p:txBody>
          <a:bodyPr/>
          <a:lstStyle/>
          <a:p>
            <a:pPr eaLnBrk="1" hangingPunct="1"/>
            <a:r>
              <a:rPr lang="en-GB" altLang="en-US">
                <a:ea typeface="ＭＳ Ｐゴシック" panose="020B0600070205080204" pitchFamily="34" charset="-128"/>
              </a:rPr>
              <a:t>Characteristics of Adventure</a:t>
            </a:r>
          </a:p>
        </p:txBody>
      </p:sp>
      <p:sp>
        <p:nvSpPr>
          <p:cNvPr id="10243" name="Rectangle 3">
            <a:extLst>
              <a:ext uri="{FF2B5EF4-FFF2-40B4-BE49-F238E27FC236}">
                <a16:creationId xmlns:a16="http://schemas.microsoft.com/office/drawing/2014/main" id="{D7476450-B780-6323-1E7F-4B118AAAA11C}"/>
              </a:ext>
            </a:extLst>
          </p:cNvPr>
          <p:cNvSpPr>
            <a:spLocks noGrp="1" noRot="1" noChangeArrowheads="1"/>
          </p:cNvSpPr>
          <p:nvPr>
            <p:ph idx="1"/>
          </p:nvPr>
        </p:nvSpPr>
        <p:spPr/>
        <p:txBody>
          <a:bodyPr/>
          <a:lstStyle/>
          <a:p>
            <a:pPr eaLnBrk="1" hangingPunct="1">
              <a:lnSpc>
                <a:spcPct val="80000"/>
              </a:lnSpc>
            </a:pPr>
            <a:r>
              <a:rPr lang="en-GB" altLang="en-US" sz="2800" dirty="0">
                <a:solidFill>
                  <a:srgbClr val="0070C0"/>
                </a:solidFill>
                <a:ea typeface="ＭＳ Ｐゴシック" panose="020B0600070205080204" pitchFamily="34" charset="-128"/>
              </a:rPr>
              <a:t>Uncertainty of outcome</a:t>
            </a:r>
          </a:p>
          <a:p>
            <a:pPr eaLnBrk="1" hangingPunct="1">
              <a:lnSpc>
                <a:spcPct val="80000"/>
              </a:lnSpc>
            </a:pPr>
            <a:r>
              <a:rPr lang="en-GB" altLang="en-US" sz="2800" dirty="0">
                <a:solidFill>
                  <a:srgbClr val="0070C0"/>
                </a:solidFill>
                <a:ea typeface="ＭＳ Ｐゴシック" panose="020B0600070205080204" pitchFamily="34" charset="-128"/>
              </a:rPr>
              <a:t>Dissonance – difference of opinion</a:t>
            </a:r>
          </a:p>
          <a:p>
            <a:pPr eaLnBrk="1" hangingPunct="1">
              <a:lnSpc>
                <a:spcPct val="80000"/>
              </a:lnSpc>
            </a:pPr>
            <a:r>
              <a:rPr lang="en-GB" altLang="en-US" sz="2800" dirty="0">
                <a:solidFill>
                  <a:srgbClr val="0070C0"/>
                </a:solidFill>
                <a:ea typeface="ＭＳ Ｐゴシック" panose="020B0600070205080204" pitchFamily="34" charset="-128"/>
              </a:rPr>
              <a:t>Real challenges &amp; consequences</a:t>
            </a:r>
          </a:p>
          <a:p>
            <a:pPr eaLnBrk="1" hangingPunct="1">
              <a:lnSpc>
                <a:spcPct val="80000"/>
              </a:lnSpc>
            </a:pPr>
            <a:r>
              <a:rPr lang="en-GB" altLang="en-US" sz="2800" dirty="0">
                <a:solidFill>
                  <a:srgbClr val="0070C0"/>
                </a:solidFill>
                <a:ea typeface="ＭＳ Ｐゴシック" panose="020B0600070205080204" pitchFamily="34" charset="-128"/>
              </a:rPr>
              <a:t>Sense of ownership of decision making &amp; self sufficiency (SDT)</a:t>
            </a:r>
          </a:p>
          <a:p>
            <a:pPr eaLnBrk="1" hangingPunct="1">
              <a:lnSpc>
                <a:spcPct val="80000"/>
              </a:lnSpc>
            </a:pPr>
            <a:r>
              <a:rPr lang="en-GB" altLang="en-US" sz="2800" dirty="0">
                <a:solidFill>
                  <a:srgbClr val="0070C0"/>
                </a:solidFill>
                <a:ea typeface="ＭＳ Ｐゴシック" panose="020B0600070205080204" pitchFamily="34" charset="-128"/>
              </a:rPr>
              <a:t>Holistic involvement – physical, mental,						emotional etc</a:t>
            </a:r>
          </a:p>
          <a:p>
            <a:pPr eaLnBrk="1" hangingPunct="1">
              <a:lnSpc>
                <a:spcPct val="80000"/>
              </a:lnSpc>
            </a:pPr>
            <a:r>
              <a:rPr lang="en-GB" altLang="en-US" sz="2800" dirty="0">
                <a:solidFill>
                  <a:srgbClr val="0070C0"/>
                </a:solidFill>
                <a:ea typeface="ＭＳ Ｐゴシック" panose="020B0600070205080204" pitchFamily="34" charset="-128"/>
              </a:rPr>
              <a:t>Feeling alive (flow &amp; self actualisation)</a:t>
            </a:r>
          </a:p>
          <a:p>
            <a:pPr eaLnBrk="1" hangingPunct="1">
              <a:lnSpc>
                <a:spcPct val="80000"/>
              </a:lnSpc>
            </a:pPr>
            <a:r>
              <a:rPr lang="en-GB" altLang="en-US" sz="2800" dirty="0">
                <a:solidFill>
                  <a:srgbClr val="0070C0"/>
                </a:solidFill>
                <a:ea typeface="ＭＳ Ｐゴシック" panose="020B0600070205080204" pitchFamily="34" charset="-128"/>
              </a:rPr>
              <a:t>Feeling exposed</a:t>
            </a:r>
          </a:p>
          <a:p>
            <a:pPr eaLnBrk="1" hangingPunct="1">
              <a:lnSpc>
                <a:spcPct val="80000"/>
              </a:lnSpc>
            </a:pPr>
            <a:r>
              <a:rPr lang="en-GB" altLang="en-US" sz="2800" dirty="0">
                <a:solidFill>
                  <a:srgbClr val="0070C0"/>
                </a:solidFill>
                <a:ea typeface="ＭＳ Ｐゴシック" panose="020B0600070205080204" pitchFamily="34" charset="-128"/>
              </a:rPr>
              <a:t>Intensity of experience</a:t>
            </a:r>
          </a:p>
        </p:txBody>
      </p:sp>
    </p:spTree>
    <p:extLst>
      <p:ext uri="{BB962C8B-B14F-4D97-AF65-F5344CB8AC3E}">
        <p14:creationId xmlns:p14="http://schemas.microsoft.com/office/powerpoint/2010/main" val="3636465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42CAD5-FFA9-AA1F-C5AB-710F5CC4D1F9}"/>
            </a:ext>
          </a:extLst>
        </p:cNvPr>
        <p:cNvGrpSpPr/>
        <p:nvPr/>
      </p:nvGrpSpPr>
      <p:grpSpPr>
        <a:xfrm>
          <a:off x="0" y="0"/>
          <a:ext cx="0" cy="0"/>
          <a:chOff x="0" y="0"/>
          <a:chExt cx="0" cy="0"/>
        </a:xfrm>
      </p:grpSpPr>
      <p:sp>
        <p:nvSpPr>
          <p:cNvPr id="11266" name="Rectangle 2">
            <a:extLst>
              <a:ext uri="{FF2B5EF4-FFF2-40B4-BE49-F238E27FC236}">
                <a16:creationId xmlns:a16="http://schemas.microsoft.com/office/drawing/2014/main" id="{555F178A-BDCA-F041-CFEF-0A994CD5CD4C}"/>
              </a:ext>
            </a:extLst>
          </p:cNvPr>
          <p:cNvSpPr>
            <a:spLocks noGrp="1" noRot="1" noChangeArrowheads="1"/>
          </p:cNvSpPr>
          <p:nvPr>
            <p:ph type="title"/>
          </p:nvPr>
        </p:nvSpPr>
        <p:spPr/>
        <p:txBody>
          <a:bodyPr/>
          <a:lstStyle/>
          <a:p>
            <a:pPr eaLnBrk="1" hangingPunct="1"/>
            <a:endParaRPr lang="en-US" altLang="en-US">
              <a:ea typeface="ＭＳ Ｐゴシック" panose="020B0600070205080204" pitchFamily="34" charset="-128"/>
            </a:endParaRPr>
          </a:p>
        </p:txBody>
      </p:sp>
      <p:sp>
        <p:nvSpPr>
          <p:cNvPr id="11267" name="Rectangle 3">
            <a:extLst>
              <a:ext uri="{FF2B5EF4-FFF2-40B4-BE49-F238E27FC236}">
                <a16:creationId xmlns:a16="http://schemas.microsoft.com/office/drawing/2014/main" id="{AB073611-F928-38A6-8200-215F2D3EFA09}"/>
              </a:ext>
            </a:extLst>
          </p:cNvPr>
          <p:cNvSpPr>
            <a:spLocks noGrp="1" noRot="1" noChangeArrowheads="1"/>
          </p:cNvSpPr>
          <p:nvPr>
            <p:ph idx="1"/>
          </p:nvPr>
        </p:nvSpPr>
        <p:spPr/>
        <p:txBody>
          <a:bodyPr/>
          <a:lstStyle/>
          <a:p>
            <a:pPr eaLnBrk="1" hangingPunct="1"/>
            <a:r>
              <a:rPr lang="en-GB" altLang="en-US" dirty="0">
                <a:solidFill>
                  <a:srgbClr val="0070C0"/>
                </a:solidFill>
                <a:ea typeface="ＭＳ Ｐゴシック" panose="020B0600070205080204" pitchFamily="34" charset="-128"/>
              </a:rPr>
              <a:t>Located outdoors</a:t>
            </a:r>
          </a:p>
          <a:p>
            <a:pPr eaLnBrk="1" hangingPunct="1"/>
            <a:r>
              <a:rPr lang="en-GB" altLang="en-US" dirty="0">
                <a:solidFill>
                  <a:srgbClr val="0070C0"/>
                </a:solidFill>
                <a:ea typeface="ＭＳ Ｐゴシック" panose="020B0600070205080204" pitchFamily="34" charset="-128"/>
              </a:rPr>
              <a:t>Journey element </a:t>
            </a:r>
          </a:p>
          <a:p>
            <a:pPr eaLnBrk="1" hangingPunct="1"/>
            <a:r>
              <a:rPr lang="en-GB" altLang="en-US" dirty="0">
                <a:solidFill>
                  <a:srgbClr val="0070C0"/>
                </a:solidFill>
                <a:ea typeface="ＭＳ Ｐゴシック" panose="020B0600070205080204" pitchFamily="34" charset="-128"/>
              </a:rPr>
              <a:t>Sense of play	</a:t>
            </a:r>
          </a:p>
          <a:p>
            <a:pPr eaLnBrk="1" hangingPunct="1"/>
            <a:r>
              <a:rPr lang="en-GB" altLang="en-US" dirty="0">
                <a:solidFill>
                  <a:srgbClr val="0070C0"/>
                </a:solidFill>
                <a:ea typeface="ＭＳ Ｐゴシック" panose="020B0600070205080204" pitchFamily="34" charset="-128"/>
              </a:rPr>
              <a:t>Requires skill / cooperation / luck?</a:t>
            </a:r>
          </a:p>
          <a:p>
            <a:pPr eaLnBrk="1" hangingPunct="1"/>
            <a:r>
              <a:rPr lang="en-GB" altLang="en-US" dirty="0">
                <a:solidFill>
                  <a:srgbClr val="0070C0"/>
                </a:solidFill>
                <a:ea typeface="ＭＳ Ｐゴシック" panose="020B0600070205080204" pitchFamily="34" charset="-128"/>
              </a:rPr>
              <a:t>Planned / accidental?</a:t>
            </a:r>
          </a:p>
          <a:p>
            <a:pPr eaLnBrk="1" hangingPunct="1"/>
            <a:r>
              <a:rPr lang="en-GB" altLang="en-US" dirty="0">
                <a:solidFill>
                  <a:srgbClr val="0070C0"/>
                </a:solidFill>
                <a:ea typeface="ＭＳ Ｐゴシック" panose="020B0600070205080204" pitchFamily="34" charset="-128"/>
              </a:rPr>
              <a:t>Can’</a:t>
            </a:r>
            <a:r>
              <a:rPr lang="en-GB" altLang="ja-JP" dirty="0">
                <a:solidFill>
                  <a:srgbClr val="0070C0"/>
                </a:solidFill>
                <a:ea typeface="ＭＳ Ｐゴシック" panose="020B0600070205080204" pitchFamily="34" charset="-128"/>
              </a:rPr>
              <a:t>t be replicated</a:t>
            </a:r>
          </a:p>
          <a:p>
            <a:pPr eaLnBrk="1" hangingPunct="1"/>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1852954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3877936" y="1666081"/>
            <a:ext cx="7501263" cy="639763"/>
          </a:xfrm>
          <a:prstGeom prst="rect">
            <a:avLst/>
          </a:prstGeom>
          <a:noFill/>
          <a:ln/>
        </p:spPr>
        <p:txBody>
          <a:bodyPr wrap="square" lIns="0" tIns="0" rIns="0" bIns="0" rtlCol="0" anchor="t"/>
          <a:lstStyle/>
          <a:p>
            <a:pPr>
              <a:lnSpc>
                <a:spcPts val="2520"/>
              </a:lnSpc>
            </a:pPr>
            <a:r>
              <a:rPr lang="en-US" dirty="0">
                <a:solidFill>
                  <a:srgbClr val="0070C0"/>
                </a:solidFill>
                <a:latin typeface="Arial" pitchFamily="34" charset="0"/>
                <a:ea typeface="Arial" pitchFamily="34" charset="-122"/>
                <a:cs typeface="Arial" pitchFamily="34" charset="-120"/>
              </a:rPr>
              <a:t>Risk perception is subjective and influenced by emotion, experience, and individual differences rather than purely objective probability.</a:t>
            </a:r>
            <a:endParaRPr lang="en-US" dirty="0">
              <a:solidFill>
                <a:srgbClr val="0070C0"/>
              </a:solidFill>
            </a:endParaRPr>
          </a:p>
        </p:txBody>
      </p:sp>
      <p:sp>
        <p:nvSpPr>
          <p:cNvPr id="4" name="Text 2"/>
          <p:cNvSpPr/>
          <p:nvPr/>
        </p:nvSpPr>
        <p:spPr>
          <a:xfrm>
            <a:off x="4450813" y="3092938"/>
            <a:ext cx="6355508" cy="1538883"/>
          </a:xfrm>
          <a:prstGeom prst="rect">
            <a:avLst/>
          </a:prstGeom>
          <a:noFill/>
          <a:ln/>
        </p:spPr>
        <p:txBody>
          <a:bodyPr wrap="square" lIns="0" tIns="0" rIns="0" bIns="0" rtlCol="0" anchor="t"/>
          <a:lstStyle/>
          <a:p>
            <a:pPr marL="457189" indent="-457189">
              <a:lnSpc>
                <a:spcPts val="3240"/>
              </a:lnSpc>
              <a:buSzPct val="100000"/>
              <a:buChar char="•"/>
            </a:pPr>
            <a:r>
              <a:rPr lang="en-US" dirty="0">
                <a:solidFill>
                  <a:srgbClr val="0070C0"/>
                </a:solidFill>
                <a:latin typeface="Arial" pitchFamily="34" charset="0"/>
                <a:ea typeface="Arial" pitchFamily="34" charset="-122"/>
                <a:cs typeface="Arial" pitchFamily="34" charset="-120"/>
              </a:rPr>
              <a:t>Differs significantly between experts and laypeople</a:t>
            </a:r>
            <a:endParaRPr lang="en-US" dirty="0">
              <a:solidFill>
                <a:srgbClr val="0070C0"/>
              </a:solidFill>
            </a:endParaRPr>
          </a:p>
          <a:p>
            <a:pPr marL="457189" indent="-457189">
              <a:lnSpc>
                <a:spcPts val="3240"/>
              </a:lnSpc>
              <a:buSzPct val="100000"/>
              <a:buChar char="•"/>
            </a:pPr>
            <a:r>
              <a:rPr lang="en-US" dirty="0">
                <a:solidFill>
                  <a:srgbClr val="0070C0"/>
                </a:solidFill>
                <a:latin typeface="Arial" pitchFamily="34" charset="0"/>
                <a:ea typeface="Arial" pitchFamily="34" charset="-122"/>
                <a:cs typeface="Arial" pitchFamily="34" charset="-120"/>
              </a:rPr>
              <a:t>Emotional responses often override statistical reasoning</a:t>
            </a:r>
            <a:endParaRPr lang="en-US" dirty="0">
              <a:solidFill>
                <a:srgbClr val="0070C0"/>
              </a:solidFill>
            </a:endParaRPr>
          </a:p>
          <a:p>
            <a:pPr marL="457189" indent="-457189">
              <a:lnSpc>
                <a:spcPts val="3240"/>
              </a:lnSpc>
              <a:buSzPct val="100000"/>
              <a:buChar char="•"/>
            </a:pPr>
            <a:r>
              <a:rPr lang="en-US" dirty="0">
                <a:solidFill>
                  <a:srgbClr val="0070C0"/>
                </a:solidFill>
                <a:latin typeface="Arial" pitchFamily="34" charset="0"/>
                <a:ea typeface="Arial" pitchFamily="34" charset="-122"/>
                <a:cs typeface="Arial" pitchFamily="34" charset="-120"/>
              </a:rPr>
              <a:t>Trust plays a vital role in risk acceptance</a:t>
            </a:r>
            <a:endParaRPr lang="en-US" dirty="0">
              <a:solidFill>
                <a:srgbClr val="0070C0"/>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28618" y="1870421"/>
            <a:ext cx="2822766"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Video: Psychology of Adventure </a:t>
            </a:r>
            <a:endParaRPr lang="en-US" sz="3600" dirty="0"/>
          </a:p>
        </p:txBody>
      </p:sp>
      <p:sp>
        <p:nvSpPr>
          <p:cNvPr id="3" name="Text 1"/>
          <p:cNvSpPr/>
          <p:nvPr/>
        </p:nvSpPr>
        <p:spPr>
          <a:xfrm>
            <a:off x="4250451" y="211668"/>
            <a:ext cx="5689032" cy="319881"/>
          </a:xfrm>
          <a:prstGeom prst="rect">
            <a:avLst/>
          </a:prstGeom>
          <a:noFill/>
          <a:ln/>
        </p:spPr>
        <p:txBody>
          <a:bodyPr wrap="square" lIns="0" tIns="0" rIns="0" bIns="0" rtlCol="0" anchor="t"/>
          <a:lstStyle/>
          <a:p>
            <a:pPr algn="ctr">
              <a:lnSpc>
                <a:spcPts val="2520"/>
              </a:lnSpc>
            </a:pPr>
            <a:r>
              <a:rPr lang="en-GB" dirty="0">
                <a:solidFill>
                  <a:srgbClr val="0070C0"/>
                </a:solidFill>
                <a:latin typeface="Arial" panose="020B0604020202020204" pitchFamily="34" charset="0"/>
                <a:cs typeface="Arial" panose="020B0604020202020204" pitchFamily="34" charset="0"/>
              </a:rPr>
              <a:t>Paula Reid - Psychology of Adventure</a:t>
            </a:r>
          </a:p>
          <a:p>
            <a:pPr algn="ctr">
              <a:lnSpc>
                <a:spcPts val="2520"/>
              </a:lnSpc>
            </a:pPr>
            <a:endParaRPr lang="en-US" dirty="0"/>
          </a:p>
        </p:txBody>
      </p:sp>
      <p:sp>
        <p:nvSpPr>
          <p:cNvPr id="4" name="Text 2"/>
          <p:cNvSpPr/>
          <p:nvPr/>
        </p:nvSpPr>
        <p:spPr>
          <a:xfrm>
            <a:off x="4563748" y="5886184"/>
            <a:ext cx="5773841" cy="284361"/>
          </a:xfrm>
          <a:prstGeom prst="rect">
            <a:avLst/>
          </a:prstGeom>
          <a:noFill/>
          <a:ln/>
        </p:spPr>
        <p:txBody>
          <a:bodyPr wrap="square" lIns="0" tIns="0" rIns="0" bIns="0" rtlCol="0" anchor="t"/>
          <a:lstStyle/>
          <a:p>
            <a:pPr algn="ctr">
              <a:lnSpc>
                <a:spcPts val="2240"/>
              </a:lnSpc>
            </a:pPr>
            <a:r>
              <a:rPr lang="en-US" sz="1600" dirty="0">
                <a:hlinkClick r:id="rId4"/>
              </a:rPr>
              <a:t>https://www.youtube.com/watch?v=5TzYrv2m13A</a:t>
            </a:r>
            <a:endParaRPr lang="en-US" sz="1600" dirty="0"/>
          </a:p>
          <a:p>
            <a:pPr algn="ctr">
              <a:lnSpc>
                <a:spcPts val="2240"/>
              </a:lnSpc>
            </a:pPr>
            <a:endParaRPr lang="en-US" sz="1600" dirty="0"/>
          </a:p>
        </p:txBody>
      </p:sp>
      <p:pic>
        <p:nvPicPr>
          <p:cNvPr id="7" name="Online Media 6" descr="01 |  Paula Reid - Psychology of Adventure (Part 01)">
            <a:hlinkClick r:id="" action="ppaction://media"/>
            <a:extLst>
              <a:ext uri="{FF2B5EF4-FFF2-40B4-BE49-F238E27FC236}">
                <a16:creationId xmlns:a16="http://schemas.microsoft.com/office/drawing/2014/main" id="{FEB99789-B892-C3BF-2696-489AE21D5E3A}"/>
              </a:ext>
            </a:extLst>
          </p:cNvPr>
          <p:cNvPicPr>
            <a:picLocks noRot="1" noChangeAspect="1"/>
          </p:cNvPicPr>
          <p:nvPr>
            <a:videoFile r:link="rId1"/>
          </p:nvPr>
        </p:nvPicPr>
        <p:blipFill>
          <a:blip r:embed="rId5"/>
          <a:stretch>
            <a:fillRect/>
          </a:stretch>
        </p:blipFill>
        <p:spPr>
          <a:xfrm>
            <a:off x="4182533" y="1092200"/>
            <a:ext cx="6002867" cy="423333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657598" y="108704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Task: Risk Perception Analysis</a:t>
            </a:r>
            <a:endParaRPr lang="en-US" sz="3600" dirty="0"/>
          </a:p>
        </p:txBody>
      </p:sp>
      <p:sp>
        <p:nvSpPr>
          <p:cNvPr id="3" name="Text 1"/>
          <p:cNvSpPr/>
          <p:nvPr/>
        </p:nvSpPr>
        <p:spPr>
          <a:xfrm>
            <a:off x="3833870" y="2010666"/>
            <a:ext cx="7756658" cy="319881"/>
          </a:xfrm>
          <a:prstGeom prst="rect">
            <a:avLst/>
          </a:prstGeom>
          <a:noFill/>
          <a:ln/>
        </p:spPr>
        <p:txBody>
          <a:bodyPr wrap="square" lIns="0" tIns="0" rIns="0" bIns="0" rtlCol="0" anchor="t"/>
          <a:lstStyle/>
          <a:p>
            <a:pPr>
              <a:lnSpc>
                <a:spcPts val="2520"/>
              </a:lnSpc>
            </a:pPr>
            <a:r>
              <a:rPr lang="en-US" dirty="0">
                <a:solidFill>
                  <a:srgbClr val="0070C0"/>
                </a:solidFill>
                <a:latin typeface="Arial" pitchFamily="34" charset="0"/>
                <a:ea typeface="Arial" pitchFamily="34" charset="-122"/>
                <a:cs typeface="Arial" pitchFamily="34" charset="-120"/>
              </a:rPr>
              <a:t>In pairs, discuss and note:</a:t>
            </a:r>
            <a:endParaRPr lang="en-US" dirty="0">
              <a:solidFill>
                <a:srgbClr val="0070C0"/>
              </a:solidFill>
            </a:endParaRPr>
          </a:p>
        </p:txBody>
      </p:sp>
      <p:sp>
        <p:nvSpPr>
          <p:cNvPr id="4" name="Text 2"/>
          <p:cNvSpPr/>
          <p:nvPr/>
        </p:nvSpPr>
        <p:spPr>
          <a:xfrm>
            <a:off x="4142340" y="2979931"/>
            <a:ext cx="7093639" cy="1401961"/>
          </a:xfrm>
          <a:prstGeom prst="rect">
            <a:avLst/>
          </a:prstGeom>
          <a:noFill/>
          <a:ln/>
        </p:spPr>
        <p:txBody>
          <a:bodyPr wrap="square" lIns="0" tIns="0" rIns="0" bIns="0" rtlCol="0" anchor="t"/>
          <a:lstStyle/>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How do you personally perceive risk in outdoor activities?</a:t>
            </a:r>
            <a:endParaRPr lang="en-US" sz="1600" dirty="0">
              <a:solidFill>
                <a:srgbClr val="0070C0"/>
              </a:solidFill>
            </a:endParaRPr>
          </a:p>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Does your perception differ from statistical reality?</a:t>
            </a:r>
            <a:endParaRPr lang="en-US" sz="1600" dirty="0">
              <a:solidFill>
                <a:srgbClr val="0070C0"/>
              </a:solidFill>
            </a:endParaRPr>
          </a:p>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What factors influence your risk assessment?</a:t>
            </a:r>
            <a:endParaRPr lang="en-US" sz="1600" dirty="0">
              <a:solidFill>
                <a:srgbClr val="0070C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110066" y="1975744"/>
            <a:ext cx="3503364" cy="548481"/>
          </a:xfrm>
          <a:prstGeom prst="rect">
            <a:avLst/>
          </a:prstGeom>
          <a:noFill/>
          <a:ln/>
        </p:spPr>
        <p:txBody>
          <a:bodyPr wrap="square" lIns="0" tIns="0" rIns="0" bIns="0" rtlCol="0" anchor="t"/>
          <a:lstStyle/>
          <a:p>
            <a:pPr>
              <a:lnSpc>
                <a:spcPts val="4320"/>
              </a:lnSpc>
            </a:pPr>
            <a:r>
              <a:rPr lang="en-US" sz="2800" b="1" dirty="0">
                <a:solidFill>
                  <a:srgbClr val="0284C7"/>
                </a:solidFill>
                <a:latin typeface="Arial" pitchFamily="34" charset="0"/>
                <a:ea typeface="Arial" pitchFamily="34" charset="-122"/>
                <a:cs typeface="Arial" pitchFamily="34" charset="-120"/>
              </a:rPr>
              <a:t>Case Study: Risk </a:t>
            </a:r>
          </a:p>
          <a:p>
            <a:pPr>
              <a:lnSpc>
                <a:spcPts val="4320"/>
              </a:lnSpc>
            </a:pPr>
            <a:r>
              <a:rPr lang="en-US" sz="2800" b="1" dirty="0">
                <a:solidFill>
                  <a:srgbClr val="0284C7"/>
                </a:solidFill>
                <a:latin typeface="Arial" pitchFamily="34" charset="0"/>
                <a:ea typeface="Arial" pitchFamily="34" charset="-122"/>
                <a:cs typeface="Arial" pitchFamily="34" charset="-120"/>
              </a:rPr>
              <a:t>Perception in Mountaineering</a:t>
            </a:r>
            <a:endParaRPr lang="en-US" sz="2800" dirty="0"/>
          </a:p>
        </p:txBody>
      </p:sp>
      <p:sp>
        <p:nvSpPr>
          <p:cNvPr id="3" name="Text 1"/>
          <p:cNvSpPr/>
          <p:nvPr/>
        </p:nvSpPr>
        <p:spPr>
          <a:xfrm>
            <a:off x="3714692" y="451777"/>
            <a:ext cx="7875836" cy="639763"/>
          </a:xfrm>
          <a:prstGeom prst="rect">
            <a:avLst/>
          </a:prstGeom>
          <a:noFill/>
          <a:ln/>
        </p:spPr>
        <p:txBody>
          <a:bodyPr wrap="square" lIns="0" tIns="0" rIns="0" bIns="0" rtlCol="0" anchor="t"/>
          <a:lstStyle/>
          <a:p>
            <a:pPr>
              <a:lnSpc>
                <a:spcPts val="2520"/>
              </a:lnSpc>
            </a:pPr>
            <a:r>
              <a:rPr lang="en-US" sz="2000" dirty="0">
                <a:solidFill>
                  <a:srgbClr val="0070C0"/>
                </a:solidFill>
                <a:latin typeface="Arial" panose="020B0604020202020204" pitchFamily="34" charset="0"/>
                <a:ea typeface="Arial" pitchFamily="34" charset="-122"/>
                <a:cs typeface="Arial" panose="020B0604020202020204" pitchFamily="34" charset="0"/>
              </a:rPr>
              <a:t>Recent research (2026) shows mountaineers' risk perception significantly influences re-participation intentions.</a:t>
            </a:r>
          </a:p>
          <a:p>
            <a:pPr>
              <a:lnSpc>
                <a:spcPts val="2520"/>
              </a:lnSpc>
            </a:pPr>
            <a:endParaRPr lang="en-US" sz="2000" dirty="0">
              <a:solidFill>
                <a:schemeClr val="tx2"/>
              </a:solidFill>
              <a:latin typeface="Arial" panose="020B0604020202020204" pitchFamily="34" charset="0"/>
              <a:cs typeface="Arial" panose="020B0604020202020204" pitchFamily="34" charset="0"/>
            </a:endParaRPr>
          </a:p>
          <a:p>
            <a:pPr marL="342900" indent="-342900">
              <a:lnSpc>
                <a:spcPts val="2520"/>
              </a:lnSpc>
              <a:buFont typeface="Arial" panose="020B0604020202020204" pitchFamily="34" charset="0"/>
              <a:buChar char="•"/>
            </a:pPr>
            <a:r>
              <a:rPr lang="en-GB" sz="2000" dirty="0">
                <a:solidFill>
                  <a:srgbClr val="0070C0"/>
                </a:solidFill>
                <a:latin typeface="Arial" panose="020B0604020202020204" pitchFamily="34" charset="0"/>
                <a:cs typeface="Arial" panose="020B0604020202020204" pitchFamily="34" charset="0"/>
              </a:rPr>
              <a:t>Compared to traditional sports, Mountaineering is more dependent on natural conditions and exhibits greater contextual complexity. </a:t>
            </a:r>
          </a:p>
          <a:p>
            <a:pPr marL="342900" indent="-342900">
              <a:lnSpc>
                <a:spcPts val="2520"/>
              </a:lnSpc>
              <a:buFont typeface="Arial" panose="020B0604020202020204" pitchFamily="34" charset="0"/>
              <a:buChar char="•"/>
            </a:pPr>
            <a:r>
              <a:rPr lang="en-GB" sz="2000" dirty="0">
                <a:solidFill>
                  <a:srgbClr val="0070C0"/>
                </a:solidFill>
                <a:latin typeface="Arial" panose="020B0604020202020204" pitchFamily="34" charset="0"/>
                <a:cs typeface="Arial" panose="020B0604020202020204" pitchFamily="34" charset="0"/>
              </a:rPr>
              <a:t>Provides both physical and mental enjoyment but simultaneously exposes participants to heightened risks, uncertainties, and environmental adaptation pressures. </a:t>
            </a:r>
          </a:p>
          <a:p>
            <a:pPr marL="342900" indent="-342900">
              <a:lnSpc>
                <a:spcPts val="2520"/>
              </a:lnSpc>
              <a:buFont typeface="Arial" panose="020B0604020202020204" pitchFamily="34" charset="0"/>
              <a:buChar char="•"/>
            </a:pPr>
            <a:r>
              <a:rPr lang="en-GB" sz="2000" dirty="0">
                <a:solidFill>
                  <a:srgbClr val="0070C0"/>
                </a:solidFill>
                <a:latin typeface="Arial" panose="020B0604020202020204" pitchFamily="34" charset="0"/>
                <a:cs typeface="Arial" panose="020B0604020202020204" pitchFamily="34" charset="0"/>
              </a:rPr>
              <a:t>Outdoor sports become more mainstream however risk perception emerges as a direct barrier to public participation in mountain activities. </a:t>
            </a:r>
          </a:p>
          <a:p>
            <a:pPr marL="342900" indent="-342900">
              <a:lnSpc>
                <a:spcPts val="2520"/>
              </a:lnSpc>
              <a:buFont typeface="Arial" panose="020B0604020202020204" pitchFamily="34" charset="0"/>
              <a:buChar char="•"/>
            </a:pPr>
            <a:r>
              <a:rPr lang="en-GB" sz="2000" dirty="0">
                <a:solidFill>
                  <a:srgbClr val="0070C0"/>
                </a:solidFill>
                <a:latin typeface="Arial" panose="020B0604020202020204" pitchFamily="34" charset="0"/>
                <a:cs typeface="Arial" panose="020B0604020202020204" pitchFamily="34" charset="0"/>
              </a:rPr>
              <a:t>Individual risk perception - link between external risk factors and behavioural decisions influencing participants’ willingness to engage in outdoor sports (Kim &amp; Jeong, 2024). </a:t>
            </a:r>
            <a:endParaRPr lang="en-US" sz="2000" dirty="0">
              <a:solidFill>
                <a:srgbClr val="0070C0"/>
              </a:solidFill>
              <a:latin typeface="Arial" panose="020B0604020202020204" pitchFamily="34" charset="0"/>
              <a:cs typeface="Arial" panose="020B0604020202020204" pitchFamily="34" charset="0"/>
            </a:endParaRPr>
          </a:p>
        </p:txBody>
      </p:sp>
      <p:sp>
        <p:nvSpPr>
          <p:cNvPr id="4" name="Text 2"/>
          <p:cNvSpPr/>
          <p:nvPr/>
        </p:nvSpPr>
        <p:spPr>
          <a:xfrm>
            <a:off x="3714692" y="6264042"/>
            <a:ext cx="7470220" cy="284361"/>
          </a:xfrm>
          <a:prstGeom prst="rect">
            <a:avLst/>
          </a:prstGeom>
          <a:noFill/>
          <a:ln/>
        </p:spPr>
        <p:txBody>
          <a:bodyPr wrap="square" lIns="0" tIns="0" rIns="0" bIns="0" rtlCol="0" anchor="t"/>
          <a:lstStyle/>
          <a:p>
            <a:pPr>
              <a:lnSpc>
                <a:spcPts val="2240"/>
              </a:lnSpc>
            </a:pPr>
            <a:r>
              <a:rPr lang="en-US" sz="1600" dirty="0">
                <a:solidFill>
                  <a:srgbClr val="475569"/>
                </a:solidFill>
                <a:latin typeface="Arial" pitchFamily="34" charset="0"/>
                <a:ea typeface="Arial" pitchFamily="34" charset="-122"/>
                <a:cs typeface="Arial" pitchFamily="34" charset="-120"/>
                <a:hlinkClick r:id="rId3"/>
              </a:rPr>
              <a:t>https://pmc.ncbi.nlm.nih.gov/articles/PMC12855491/</a:t>
            </a:r>
            <a:endParaRPr lang="en-US" sz="1600" dirty="0">
              <a:solidFill>
                <a:srgbClr val="475569"/>
              </a:solidFill>
              <a:latin typeface="Arial" pitchFamily="34" charset="0"/>
              <a:ea typeface="Arial" pitchFamily="34" charset="-122"/>
              <a:cs typeface="Arial" pitchFamily="34" charset="-120"/>
            </a:endParaRPr>
          </a:p>
          <a:p>
            <a:pPr>
              <a:lnSpc>
                <a:spcPts val="2240"/>
              </a:lnSpc>
            </a:pPr>
            <a:endParaRPr 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04A72C-0897-11B8-80D8-DDB7EED3D175}"/>
              </a:ext>
            </a:extLst>
          </p:cNvPr>
          <p:cNvSpPr txBox="1"/>
          <p:nvPr/>
        </p:nvSpPr>
        <p:spPr>
          <a:xfrm>
            <a:off x="3622917" y="148474"/>
            <a:ext cx="7788925" cy="8880188"/>
          </a:xfrm>
          <a:prstGeom prst="rect">
            <a:avLst/>
          </a:prstGeom>
          <a:noFill/>
        </p:spPr>
        <p:txBody>
          <a:bodyPr wrap="square">
            <a:spAutoFit/>
          </a:bodyPr>
          <a:lstStyle/>
          <a:p>
            <a:pPr>
              <a:lnSpc>
                <a:spcPct val="150000"/>
              </a:lnSpc>
              <a:spcAft>
                <a:spcPts val="1050"/>
              </a:spcAft>
              <a:buNone/>
            </a:pPr>
            <a:r>
              <a:rPr lang="en-US" b="1" dirty="0">
                <a:solidFill>
                  <a:srgbClr val="0070C0"/>
                </a:solidFill>
                <a:effectLst/>
                <a:latin typeface="Arial" panose="020B0604020202020204" pitchFamily="34" charset="0"/>
                <a:ea typeface="Georgia" panose="02040502050405020303" pitchFamily="18" charset="0"/>
                <a:cs typeface="Arial" panose="020B0604020202020204" pitchFamily="34" charset="0"/>
              </a:rPr>
              <a:t>Methods:</a:t>
            </a:r>
            <a:endParaRPr lang="en-GB"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b="1" dirty="0">
                <a:solidFill>
                  <a:srgbClr val="0070C0"/>
                </a:solidFill>
                <a:effectLst/>
                <a:latin typeface="Arial" panose="020B0604020202020204" pitchFamily="34" charset="0"/>
                <a:ea typeface="Georgia" panose="02040502050405020303" pitchFamily="18" charset="0"/>
                <a:cs typeface="Arial" panose="020B0604020202020204" pitchFamily="34" charset="0"/>
              </a:rPr>
              <a:t>Objective</a:t>
            </a:r>
            <a:r>
              <a:rPr lang="en-US" dirty="0">
                <a:solidFill>
                  <a:srgbClr val="0070C0"/>
                </a:solidFill>
                <a:effectLst/>
                <a:latin typeface="Arial" panose="020B0604020202020204" pitchFamily="34" charset="0"/>
                <a:ea typeface="Georgia" panose="02040502050405020303" pitchFamily="18" charset="0"/>
                <a:cs typeface="Arial" panose="020B0604020202020204" pitchFamily="34" charset="0"/>
              </a:rPr>
              <a:t>: Examined how risk perception affects re-participation intentions in recreational mountaineering, testing smooth experience as mediator and social support as moderator.</a:t>
            </a:r>
            <a:endParaRPr lang="en-GB"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b="1" dirty="0">
                <a:solidFill>
                  <a:srgbClr val="0070C0"/>
                </a:solidFill>
                <a:effectLst/>
                <a:latin typeface="Arial" panose="020B0604020202020204" pitchFamily="34" charset="0"/>
                <a:ea typeface="Georgia" panose="02040502050405020303" pitchFamily="18" charset="0"/>
                <a:cs typeface="Arial" panose="020B0604020202020204" pitchFamily="34" charset="0"/>
              </a:rPr>
              <a:t>Theoretical Basis</a:t>
            </a:r>
            <a:r>
              <a:rPr lang="en-US" dirty="0">
                <a:solidFill>
                  <a:srgbClr val="0070C0"/>
                </a:solidFill>
                <a:effectLst/>
                <a:latin typeface="Arial" panose="020B0604020202020204" pitchFamily="34" charset="0"/>
                <a:ea typeface="Georgia" panose="02040502050405020303" pitchFamily="18" charset="0"/>
                <a:cs typeface="Arial" panose="020B0604020202020204" pitchFamily="34" charset="0"/>
              </a:rPr>
              <a:t>: Integrated Risk Perception Theory and Flow Theory to propose moderated mediation model.</a:t>
            </a:r>
            <a:endParaRPr lang="en-GB"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b="1" dirty="0">
                <a:solidFill>
                  <a:srgbClr val="0070C0"/>
                </a:solidFill>
                <a:effectLst/>
                <a:latin typeface="Arial" panose="020B0604020202020204" pitchFamily="34" charset="0"/>
                <a:ea typeface="Georgia" panose="02040502050405020303" pitchFamily="18" charset="0"/>
                <a:cs typeface="Arial" panose="020B0604020202020204" pitchFamily="34" charset="0"/>
              </a:rPr>
              <a:t>Participants</a:t>
            </a:r>
            <a:r>
              <a:rPr lang="en-US" dirty="0">
                <a:solidFill>
                  <a:srgbClr val="0070C0"/>
                </a:solidFill>
                <a:effectLst/>
                <a:latin typeface="Arial" panose="020B0604020202020204" pitchFamily="34" charset="0"/>
                <a:ea typeface="Georgia" panose="02040502050405020303" pitchFamily="18" charset="0"/>
                <a:cs typeface="Arial" panose="020B0604020202020204" pitchFamily="34" charset="0"/>
              </a:rPr>
              <a:t>: 516 non-professional mountaineers (45.3% male, 54.7% female; aged 18-55) with ≥1 climb of peaks &gt;2,000m in past year; convenience sampling from outdoor clubs, March-May 2025.</a:t>
            </a:r>
            <a:endParaRPr lang="en-GB"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b="1" dirty="0">
                <a:solidFill>
                  <a:srgbClr val="0070C0"/>
                </a:solidFill>
                <a:effectLst/>
                <a:latin typeface="Arial" panose="020B0604020202020204" pitchFamily="34" charset="0"/>
                <a:ea typeface="Georgia" panose="02040502050405020303" pitchFamily="18" charset="0"/>
                <a:cs typeface="Arial" panose="020B0604020202020204" pitchFamily="34" charset="0"/>
              </a:rPr>
              <a:t>Inclusion Criteria</a:t>
            </a:r>
            <a:r>
              <a:rPr lang="en-US" dirty="0">
                <a:solidFill>
                  <a:srgbClr val="0070C0"/>
                </a:solidFill>
                <a:effectLst/>
                <a:latin typeface="Arial" panose="020B0604020202020204" pitchFamily="34" charset="0"/>
                <a:ea typeface="Georgia" panose="02040502050405020303" pitchFamily="18" charset="0"/>
                <a:cs typeface="Arial" panose="020B0604020202020204" pitchFamily="34" charset="0"/>
              </a:rPr>
              <a:t>: Age 18-55, non-professionals, recent climbing experience, voluntary participation.</a:t>
            </a:r>
            <a:endParaRPr lang="en-GB"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b="1" dirty="0">
                <a:solidFill>
                  <a:srgbClr val="0070C0"/>
                </a:solidFill>
                <a:effectLst/>
                <a:latin typeface="Arial" panose="020B0604020202020204" pitchFamily="34" charset="0"/>
                <a:ea typeface="Georgia" panose="02040502050405020303" pitchFamily="18" charset="0"/>
                <a:cs typeface="Arial" panose="020B0604020202020204" pitchFamily="34" charset="0"/>
              </a:rPr>
              <a:t>Data Collection</a:t>
            </a:r>
            <a:r>
              <a:rPr lang="en-US" dirty="0">
                <a:solidFill>
                  <a:srgbClr val="0070C0"/>
                </a:solidFill>
                <a:effectLst/>
                <a:latin typeface="Arial" panose="020B0604020202020204" pitchFamily="34" charset="0"/>
                <a:ea typeface="Georgia" panose="02040502050405020303" pitchFamily="18" charset="0"/>
                <a:cs typeface="Arial" panose="020B0604020202020204" pitchFamily="34" charset="0"/>
              </a:rPr>
              <a:t>: Paper questionnaires post-climb; 563 distributed, 516 valid (91.7% response rate).</a:t>
            </a:r>
            <a:endParaRPr lang="en-GB"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b="1" dirty="0">
                <a:solidFill>
                  <a:srgbClr val="0070C0"/>
                </a:solidFill>
                <a:effectLst/>
                <a:latin typeface="Arial" panose="020B0604020202020204" pitchFamily="34" charset="0"/>
                <a:ea typeface="Georgia" panose="02040502050405020303" pitchFamily="18" charset="0"/>
                <a:cs typeface="Arial" panose="020B0604020202020204" pitchFamily="34" charset="0"/>
              </a:rPr>
              <a:t>Measures</a:t>
            </a:r>
            <a:r>
              <a:rPr lang="en-US" dirty="0">
                <a:solidFill>
                  <a:srgbClr val="0070C0"/>
                </a:solidFill>
                <a:effectLst/>
                <a:latin typeface="Arial" panose="020B0604020202020204" pitchFamily="34" charset="0"/>
                <a:ea typeface="Georgia" panose="02040502050405020303" pitchFamily="18" charset="0"/>
                <a:cs typeface="Arial" panose="020B0604020202020204" pitchFamily="34" charset="0"/>
              </a:rPr>
              <a:t> (all 5-point Likert scales)</a:t>
            </a:r>
            <a:endParaRPr lang="en-GB"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50000"/>
              </a:lnSpc>
              <a:spcBef>
                <a:spcPts val="525"/>
              </a:spcBef>
              <a:spcAft>
                <a:spcPts val="525"/>
              </a:spcAft>
              <a:buFont typeface="Courier New" panose="02070309020205020404" pitchFamily="49" charset="0"/>
              <a:buChar char="o"/>
              <a:tabLst>
                <a:tab pos="914400" algn="l"/>
              </a:tabLst>
            </a:pPr>
            <a:r>
              <a:rPr lang="en-US" dirty="0">
                <a:solidFill>
                  <a:srgbClr val="000000"/>
                </a:solidFill>
                <a:effectLst/>
                <a:latin typeface="Georgia" panose="02040502050405020303" pitchFamily="18" charset="0"/>
                <a:ea typeface="Georgia" panose="02040502050405020303" pitchFamily="18" charset="0"/>
                <a:cs typeface="Georgia" panose="02040502050405020303" pitchFamily="18" charset="0"/>
              </a:rPr>
              <a:t>Risk perception: 6 items (Bentley et al., 2007)</a:t>
            </a:r>
            <a:endParaRPr lang="en-GB" dirty="0">
              <a:effectLst/>
              <a:latin typeface="Georgia" panose="02040502050405020303" pitchFamily="18" charset="0"/>
              <a:ea typeface="Aptos" panose="020B0004020202020204" pitchFamily="34" charset="0"/>
              <a:cs typeface="Times New Roman" panose="02020603050405020304" pitchFamily="18" charset="0"/>
            </a:endParaRPr>
          </a:p>
          <a:p>
            <a:pPr marL="742950" lvl="1" indent="-285750">
              <a:lnSpc>
                <a:spcPct val="150000"/>
              </a:lnSpc>
              <a:spcBef>
                <a:spcPts val="525"/>
              </a:spcBef>
              <a:spcAft>
                <a:spcPts val="525"/>
              </a:spcAft>
              <a:buFont typeface="Courier New" panose="02070309020205020404" pitchFamily="49" charset="0"/>
              <a:buChar char="o"/>
              <a:tabLst>
                <a:tab pos="914400" algn="l"/>
              </a:tabLst>
            </a:pPr>
            <a:r>
              <a:rPr lang="en-US" dirty="0">
                <a:solidFill>
                  <a:srgbClr val="000000"/>
                </a:solidFill>
                <a:effectLst/>
                <a:latin typeface="Georgia" panose="02040502050405020303" pitchFamily="18" charset="0"/>
                <a:ea typeface="Georgia" panose="02040502050405020303" pitchFamily="18" charset="0"/>
                <a:cs typeface="Georgia" panose="02040502050405020303" pitchFamily="18" charset="0"/>
              </a:rPr>
              <a:t>Smooth experience: 5 items (Yu &amp; Chen, 2021)</a:t>
            </a:r>
            <a:endParaRPr lang="en-GB" dirty="0">
              <a:effectLst/>
              <a:latin typeface="Georgia" panose="02040502050405020303" pitchFamily="18" charset="0"/>
              <a:ea typeface="Aptos" panose="020B0004020202020204" pitchFamily="34" charset="0"/>
              <a:cs typeface="Times New Roman" panose="02020603050405020304" pitchFamily="18" charset="0"/>
            </a:endParaRPr>
          </a:p>
          <a:p>
            <a:pPr marL="742950" lvl="1" indent="-285750">
              <a:lnSpc>
                <a:spcPct val="150000"/>
              </a:lnSpc>
              <a:spcBef>
                <a:spcPts val="525"/>
              </a:spcBef>
              <a:spcAft>
                <a:spcPts val="525"/>
              </a:spcAft>
              <a:buFont typeface="Courier New" panose="02070309020205020404" pitchFamily="49" charset="0"/>
              <a:buChar char="o"/>
              <a:tabLst>
                <a:tab pos="914400" algn="l"/>
              </a:tabLst>
            </a:pPr>
            <a:r>
              <a:rPr lang="en-US" dirty="0">
                <a:solidFill>
                  <a:srgbClr val="000000"/>
                </a:solidFill>
                <a:effectLst/>
                <a:latin typeface="Georgia" panose="02040502050405020303" pitchFamily="18" charset="0"/>
                <a:ea typeface="Georgia" panose="02040502050405020303" pitchFamily="18" charset="0"/>
                <a:cs typeface="Georgia" panose="02040502050405020303" pitchFamily="18" charset="0"/>
              </a:rPr>
              <a:t>Social support: 15 items (Zimet et al., 1988)</a:t>
            </a:r>
            <a:endParaRPr lang="en-GB" dirty="0">
              <a:effectLst/>
              <a:latin typeface="Georgia" panose="02040502050405020303" pitchFamily="18" charset="0"/>
              <a:ea typeface="Aptos" panose="020B0004020202020204" pitchFamily="34" charset="0"/>
              <a:cs typeface="Times New Roman" panose="02020603050405020304" pitchFamily="18" charset="0"/>
            </a:endParaRPr>
          </a:p>
          <a:p>
            <a:pPr marL="742950" lvl="1" indent="-285750">
              <a:lnSpc>
                <a:spcPct val="150000"/>
              </a:lnSpc>
              <a:spcBef>
                <a:spcPts val="525"/>
              </a:spcBef>
              <a:spcAft>
                <a:spcPts val="525"/>
              </a:spcAft>
              <a:buFont typeface="Courier New" panose="02070309020205020404" pitchFamily="49" charset="0"/>
              <a:buChar char="o"/>
              <a:tabLst>
                <a:tab pos="914400" algn="l"/>
              </a:tabLst>
            </a:pPr>
            <a:r>
              <a:rPr lang="en-US" dirty="0">
                <a:solidFill>
                  <a:srgbClr val="000000"/>
                </a:solidFill>
                <a:effectLst/>
                <a:latin typeface="Georgia" panose="02040502050405020303" pitchFamily="18" charset="0"/>
                <a:ea typeface="Georgia" panose="02040502050405020303" pitchFamily="18" charset="0"/>
                <a:cs typeface="Georgia" panose="02040502050405020303" pitchFamily="18" charset="0"/>
              </a:rPr>
              <a:t>Re-participation intention: 4 items (Ajzen, 1991; Kim et al.)</a:t>
            </a:r>
            <a:endParaRPr lang="en-GB" dirty="0">
              <a:effectLst/>
              <a:latin typeface="Georgia" panose="02040502050405020303" pitchFamily="18"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381F6569-998F-0C70-8621-0F6F05FE3B58}"/>
              </a:ext>
            </a:extLst>
          </p:cNvPr>
          <p:cNvSpPr txBox="1"/>
          <p:nvPr/>
        </p:nvSpPr>
        <p:spPr>
          <a:xfrm>
            <a:off x="121184" y="1561034"/>
            <a:ext cx="6103344" cy="2683620"/>
          </a:xfrm>
          <a:prstGeom prst="rect">
            <a:avLst/>
          </a:prstGeom>
          <a:noFill/>
        </p:spPr>
        <p:txBody>
          <a:bodyPr wrap="square">
            <a:spAutoFit/>
          </a:bodyPr>
          <a:lstStyle/>
          <a:p>
            <a:pPr>
              <a:lnSpc>
                <a:spcPct val="150000"/>
              </a:lnSpc>
              <a:spcAft>
                <a:spcPts val="1050"/>
              </a:spcAft>
              <a:buNone/>
            </a:pPr>
            <a:r>
              <a:rPr lang="en-US" sz="1800" dirty="0">
                <a:solidFill>
                  <a:srgbClr val="0070C0"/>
                </a:solidFill>
                <a:effectLst/>
                <a:latin typeface="Arial" panose="020B0604020202020204" pitchFamily="34" charset="0"/>
                <a:ea typeface="Georgia" panose="02040502050405020303" pitchFamily="18" charset="0"/>
                <a:cs typeface="Arial" panose="020B0604020202020204" pitchFamily="34" charset="0"/>
              </a:rPr>
              <a:t>The influence of risk </a:t>
            </a:r>
          </a:p>
          <a:p>
            <a:pPr>
              <a:lnSpc>
                <a:spcPct val="150000"/>
              </a:lnSpc>
              <a:spcAft>
                <a:spcPts val="1050"/>
              </a:spcAft>
              <a:buNone/>
            </a:pPr>
            <a:r>
              <a:rPr lang="en-US" sz="1800" dirty="0">
                <a:solidFill>
                  <a:srgbClr val="0070C0"/>
                </a:solidFill>
                <a:effectLst/>
                <a:latin typeface="Arial" panose="020B0604020202020204" pitchFamily="34" charset="0"/>
                <a:ea typeface="Georgia" panose="02040502050405020303" pitchFamily="18" charset="0"/>
                <a:cs typeface="Arial" panose="020B0604020202020204" pitchFamily="34" charset="0"/>
              </a:rPr>
              <a:t>perception in mountaineering </a:t>
            </a:r>
          </a:p>
          <a:p>
            <a:pPr>
              <a:lnSpc>
                <a:spcPct val="150000"/>
              </a:lnSpc>
              <a:spcAft>
                <a:spcPts val="1050"/>
              </a:spcAft>
              <a:buNone/>
            </a:pPr>
            <a:r>
              <a:rPr lang="en-US" sz="1800" dirty="0">
                <a:solidFill>
                  <a:srgbClr val="0070C0"/>
                </a:solidFill>
                <a:effectLst/>
                <a:latin typeface="Arial" panose="020B0604020202020204" pitchFamily="34" charset="0"/>
                <a:ea typeface="Georgia" panose="02040502050405020303" pitchFamily="18" charset="0"/>
                <a:cs typeface="Arial" panose="020B0604020202020204" pitchFamily="34" charset="0"/>
              </a:rPr>
              <a:t>on re-participation intentions: </a:t>
            </a:r>
          </a:p>
          <a:p>
            <a:pPr>
              <a:lnSpc>
                <a:spcPct val="150000"/>
              </a:lnSpc>
              <a:spcAft>
                <a:spcPts val="1050"/>
              </a:spcAft>
              <a:buNone/>
            </a:pPr>
            <a:r>
              <a:rPr lang="en-US" sz="1800" dirty="0">
                <a:solidFill>
                  <a:srgbClr val="0070C0"/>
                </a:solidFill>
                <a:effectLst/>
                <a:latin typeface="Arial" panose="020B0604020202020204" pitchFamily="34" charset="0"/>
                <a:ea typeface="Georgia" panose="02040502050405020303" pitchFamily="18" charset="0"/>
                <a:cs typeface="Arial" panose="020B0604020202020204" pitchFamily="34" charset="0"/>
              </a:rPr>
              <a:t>a moderated mediation model </a:t>
            </a:r>
          </a:p>
          <a:p>
            <a:pPr>
              <a:lnSpc>
                <a:spcPct val="150000"/>
              </a:lnSpc>
              <a:spcAft>
                <a:spcPts val="1050"/>
              </a:spcAft>
              <a:buNone/>
            </a:pPr>
            <a:r>
              <a:rPr lang="en-US" sz="1800" dirty="0">
                <a:solidFill>
                  <a:srgbClr val="0070C0"/>
                </a:solidFill>
                <a:effectLst/>
                <a:latin typeface="Arial" panose="020B0604020202020204" pitchFamily="34" charset="0"/>
                <a:ea typeface="Georgia" panose="02040502050405020303" pitchFamily="18" charset="0"/>
                <a:cs typeface="Arial" panose="020B0604020202020204" pitchFamily="34" charset="0"/>
              </a:rPr>
              <a:t>(Gu et al., 2026) </a:t>
            </a:r>
            <a:endParaRPr lang="en-GB" sz="18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63625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2D79D9-5195-DBD6-F261-995ACD3DA0E7}"/>
              </a:ext>
            </a:extLst>
          </p:cNvPr>
          <p:cNvSpPr txBox="1"/>
          <p:nvPr/>
        </p:nvSpPr>
        <p:spPr>
          <a:xfrm>
            <a:off x="3920374" y="0"/>
            <a:ext cx="7501160" cy="5281446"/>
          </a:xfrm>
          <a:prstGeom prst="rect">
            <a:avLst/>
          </a:prstGeom>
          <a:noFill/>
        </p:spPr>
        <p:txBody>
          <a:bodyPr wrap="square">
            <a:spAutoFit/>
          </a:bodyPr>
          <a:lstStyle/>
          <a:p>
            <a:pPr>
              <a:lnSpc>
                <a:spcPct val="150000"/>
              </a:lnSpc>
              <a:spcAft>
                <a:spcPts val="1050"/>
              </a:spcAft>
              <a:buNone/>
            </a:pPr>
            <a:endParaRPr lang="en-US" sz="1200" b="1" dirty="0">
              <a:solidFill>
                <a:srgbClr val="000000"/>
              </a:solidFill>
              <a:effectLst/>
              <a:latin typeface="Georgia" panose="02040502050405020303" pitchFamily="18" charset="0"/>
              <a:ea typeface="Georgia" panose="02040502050405020303" pitchFamily="18" charset="0"/>
              <a:cs typeface="Georgia" panose="02040502050405020303" pitchFamily="18" charset="0"/>
            </a:endParaRPr>
          </a:p>
          <a:p>
            <a:pPr>
              <a:lnSpc>
                <a:spcPct val="150000"/>
              </a:lnSpc>
              <a:spcAft>
                <a:spcPts val="1050"/>
              </a:spcAft>
              <a:buNone/>
            </a:pPr>
            <a:endParaRPr lang="en-US" sz="1200" b="1" dirty="0">
              <a:solidFill>
                <a:srgbClr val="000000"/>
              </a:solidFill>
              <a:latin typeface="Georgia" panose="02040502050405020303" pitchFamily="18" charset="0"/>
              <a:ea typeface="Georgia" panose="02040502050405020303" pitchFamily="18" charset="0"/>
              <a:cs typeface="Georgia" panose="02040502050405020303" pitchFamily="18" charset="0"/>
            </a:endParaRPr>
          </a:p>
          <a:p>
            <a:pPr marL="342900" lvl="0" indent="-342900">
              <a:lnSpc>
                <a:spcPct val="150000"/>
              </a:lnSpc>
              <a:spcBef>
                <a:spcPts val="525"/>
              </a:spcBef>
              <a:spcAft>
                <a:spcPts val="525"/>
              </a:spcAft>
              <a:buFont typeface="Symbol" pitchFamily="2" charset="2"/>
              <a:buChar char=""/>
              <a:tabLst>
                <a:tab pos="571500" algn="l"/>
              </a:tabLst>
            </a:pPr>
            <a:r>
              <a:rPr lang="en-US" sz="1600" dirty="0">
                <a:solidFill>
                  <a:srgbClr val="0070C0"/>
                </a:solidFill>
                <a:effectLst/>
                <a:latin typeface="Arial" panose="020B0604020202020204" pitchFamily="34" charset="0"/>
                <a:ea typeface="Georgia" panose="02040502050405020303" pitchFamily="18" charset="0"/>
                <a:cs typeface="Arial" panose="020B0604020202020204" pitchFamily="34" charset="0"/>
              </a:rPr>
              <a:t>Risk perception negatively predicts re-participation intention (p&lt;0.01).</a:t>
            </a:r>
            <a:endParaRPr lang="en-GB" sz="16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600" dirty="0">
                <a:solidFill>
                  <a:srgbClr val="0070C0"/>
                </a:solidFill>
                <a:effectLst/>
                <a:latin typeface="Arial" panose="020B0604020202020204" pitchFamily="34" charset="0"/>
                <a:ea typeface="Georgia" panose="02040502050405020303" pitchFamily="18" charset="0"/>
                <a:cs typeface="Arial" panose="020B0604020202020204" pitchFamily="34" charset="0"/>
              </a:rPr>
              <a:t>Risk perception negatively predicts smooth experience (p&lt;0.01).</a:t>
            </a:r>
            <a:endParaRPr lang="en-GB" sz="16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600" dirty="0">
                <a:solidFill>
                  <a:srgbClr val="0070C0"/>
                </a:solidFill>
                <a:effectLst/>
                <a:latin typeface="Arial" panose="020B0604020202020204" pitchFamily="34" charset="0"/>
                <a:ea typeface="Georgia" panose="02040502050405020303" pitchFamily="18" charset="0"/>
                <a:cs typeface="Arial" panose="020B0604020202020204" pitchFamily="34" charset="0"/>
              </a:rPr>
              <a:t>Smooth experience positively predicts re-participation intention (p&lt;0.01).</a:t>
            </a:r>
            <a:endParaRPr lang="en-GB" sz="16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600" dirty="0">
                <a:solidFill>
                  <a:srgbClr val="0070C0"/>
                </a:solidFill>
                <a:effectLst/>
                <a:latin typeface="Arial" panose="020B0604020202020204" pitchFamily="34" charset="0"/>
                <a:ea typeface="Georgia" panose="02040502050405020303" pitchFamily="18" charset="0"/>
                <a:cs typeface="Arial" panose="020B0604020202020204" pitchFamily="34" charset="0"/>
              </a:rPr>
              <a:t>Social support moderates smooth experience linked to re-participation (interaction p&lt;0.01); stronger effect at high social support.</a:t>
            </a:r>
            <a:endParaRPr lang="en-GB" sz="16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6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Correlations</a:t>
            </a:r>
            <a:r>
              <a:rPr lang="en-US" sz="1600" dirty="0">
                <a:solidFill>
                  <a:srgbClr val="0070C0"/>
                </a:solidFill>
                <a:effectLst/>
                <a:latin typeface="Arial" panose="020B0604020202020204" pitchFamily="34" charset="0"/>
                <a:ea typeface="Georgia" panose="02040502050405020303" pitchFamily="18" charset="0"/>
                <a:cs typeface="Arial" panose="020B0604020202020204" pitchFamily="34" charset="0"/>
              </a:rPr>
              <a:t>: Risk perception negatively correlated with smooth experience (r=-0.512) and re-participation (r=-0.410); smooth experience and social support positively correlated with re-participation (r=0.564, 0.659).</a:t>
            </a:r>
            <a:r>
              <a:rPr lang="en-US" sz="1600" baseline="30000" dirty="0">
                <a:solidFill>
                  <a:srgbClr val="0070C0"/>
                </a:solidFill>
                <a:effectLst/>
                <a:latin typeface="Arial" panose="020B0604020202020204" pitchFamily="34" charset="0"/>
                <a:ea typeface="Helvetica Neue" panose="02000503000000020004" pitchFamily="2" charset="0"/>
                <a:cs typeface="Arial" panose="020B0604020202020204" pitchFamily="34" charset="0"/>
                <a:hlinkClick r:id="rId2">
                  <a:extLst>
                    <a:ext uri="{A12FA001-AC4F-418D-AE19-62706E023703}">
                      <ahyp:hlinkClr xmlns:ahyp="http://schemas.microsoft.com/office/drawing/2018/hyperlinkcolor" val="tx"/>
                    </a:ext>
                  </a:extLst>
                </a:hlinkClick>
              </a:rPr>
              <a:t>[</a:t>
            </a:r>
            <a:endParaRPr lang="en-GB" sz="16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6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Sample Characteristics</a:t>
            </a:r>
            <a:r>
              <a:rPr lang="en-US" sz="1600" dirty="0">
                <a:solidFill>
                  <a:srgbClr val="0070C0"/>
                </a:solidFill>
                <a:effectLst/>
                <a:latin typeface="Arial" panose="020B0604020202020204" pitchFamily="34" charset="0"/>
                <a:ea typeface="Georgia" panose="02040502050405020303" pitchFamily="18" charset="0"/>
                <a:cs typeface="Arial" panose="020B0604020202020204" pitchFamily="34" charset="0"/>
              </a:rPr>
              <a:t>: 72.5% enjoyed mountaineering for stress relief/scenery; 33.3% had ≤1 year experience.</a:t>
            </a:r>
            <a:endParaRPr lang="en-GB" sz="16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19E149B-171D-DF79-9240-33E1050D33FC}"/>
              </a:ext>
            </a:extLst>
          </p:cNvPr>
          <p:cNvSpPr txBox="1"/>
          <p:nvPr/>
        </p:nvSpPr>
        <p:spPr>
          <a:xfrm>
            <a:off x="517792" y="1165397"/>
            <a:ext cx="6103344" cy="457369"/>
          </a:xfrm>
          <a:prstGeom prst="rect">
            <a:avLst/>
          </a:prstGeom>
          <a:noFill/>
        </p:spPr>
        <p:txBody>
          <a:bodyPr wrap="square">
            <a:spAutoFit/>
          </a:bodyPr>
          <a:lstStyle/>
          <a:p>
            <a:pPr>
              <a:lnSpc>
                <a:spcPct val="150000"/>
              </a:lnSpc>
              <a:spcAft>
                <a:spcPts val="1050"/>
              </a:spcAft>
              <a:buNone/>
            </a:pPr>
            <a:r>
              <a:rPr lang="en-US" sz="18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Key Findings:</a:t>
            </a:r>
            <a:endParaRPr lang="en-GB" sz="18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476025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2398D31-0B13-55AD-8868-3EAA933C4663}"/>
              </a:ext>
            </a:extLst>
          </p:cNvPr>
          <p:cNvSpPr txBox="1"/>
          <p:nvPr/>
        </p:nvSpPr>
        <p:spPr>
          <a:xfrm>
            <a:off x="3640667" y="461959"/>
            <a:ext cx="8026400" cy="5669309"/>
          </a:xfrm>
          <a:prstGeom prst="rect">
            <a:avLst/>
          </a:prstGeom>
          <a:noFill/>
        </p:spPr>
        <p:txBody>
          <a:bodyPr wrap="square">
            <a:spAutoFit/>
          </a:bodyPr>
          <a:lstStyle/>
          <a:p>
            <a:pPr marL="342900" lvl="0" indent="-342900">
              <a:lnSpc>
                <a:spcPct val="150000"/>
              </a:lnSpc>
              <a:spcBef>
                <a:spcPts val="525"/>
              </a:spcBef>
              <a:spcAft>
                <a:spcPts val="525"/>
              </a:spcAft>
              <a:buFont typeface="Symbol" pitchFamily="2" charset="2"/>
              <a:buChar char=""/>
              <a:tabLst>
                <a:tab pos="571500" algn="l"/>
              </a:tabLst>
            </a:pPr>
            <a:r>
              <a:rPr lang="en-US" sz="14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Perceived danger discourages return</a:t>
            </a:r>
            <a:r>
              <a:rPr lang="en-US" sz="1400" dirty="0">
                <a:solidFill>
                  <a:srgbClr val="0070C0"/>
                </a:solidFill>
                <a:effectLst/>
                <a:latin typeface="Arial" panose="020B0604020202020204" pitchFamily="34" charset="0"/>
                <a:ea typeface="Georgia" panose="02040502050405020303" pitchFamily="18" charset="0"/>
                <a:cs typeface="Arial" panose="020B0604020202020204" pitchFamily="34" charset="0"/>
              </a:rPr>
              <a:t>: When climbers see high risks (falls, weather, etc.), they're much less likely to climb again.</a:t>
            </a:r>
            <a:endParaRPr lang="en-GB" sz="14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4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Bad experiences </a:t>
            </a:r>
            <a:r>
              <a:rPr lang="en-US" sz="1400" b="1" dirty="0">
                <a:solidFill>
                  <a:srgbClr val="0070C0"/>
                </a:solidFill>
                <a:latin typeface="Arial" panose="020B0604020202020204" pitchFamily="34" charset="0"/>
                <a:ea typeface="Georgia" panose="02040502050405020303" pitchFamily="18" charset="0"/>
                <a:cs typeface="Arial" panose="020B0604020202020204" pitchFamily="34" charset="0"/>
              </a:rPr>
              <a:t>reduce</a:t>
            </a:r>
            <a:r>
              <a:rPr lang="en-US" sz="14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 motivation</a:t>
            </a:r>
            <a:r>
              <a:rPr lang="en-US" sz="1400" dirty="0">
                <a:solidFill>
                  <a:srgbClr val="0070C0"/>
                </a:solidFill>
                <a:effectLst/>
                <a:latin typeface="Arial" panose="020B0604020202020204" pitchFamily="34" charset="0"/>
                <a:ea typeface="Georgia" panose="02040502050405020303" pitchFamily="18" charset="0"/>
                <a:cs typeface="Arial" panose="020B0604020202020204" pitchFamily="34" charset="0"/>
              </a:rPr>
              <a:t>: High perceived risk creates "choppy" or stressful experiences instead of smooth flow, making climbing unpleasant.</a:t>
            </a:r>
            <a:endParaRPr lang="en-GB" sz="14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4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Pleasant flow encourages repeat visits</a:t>
            </a:r>
            <a:r>
              <a:rPr lang="en-US" sz="1400" dirty="0">
                <a:solidFill>
                  <a:srgbClr val="0070C0"/>
                </a:solidFill>
                <a:effectLst/>
                <a:latin typeface="Arial" panose="020B0604020202020204" pitchFamily="34" charset="0"/>
                <a:ea typeface="Georgia" panose="02040502050405020303" pitchFamily="18" charset="0"/>
                <a:cs typeface="Arial" panose="020B0604020202020204" pitchFamily="34" charset="0"/>
              </a:rPr>
              <a:t>: When climbing feels smooth and immersive (like being "in the zone"), climbers want to return strongly.</a:t>
            </a:r>
            <a:endParaRPr lang="en-GB" sz="14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4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Chain reaction</a:t>
            </a:r>
            <a:r>
              <a:rPr lang="en-US" sz="1400" dirty="0">
                <a:solidFill>
                  <a:srgbClr val="0070C0"/>
                </a:solidFill>
                <a:effectLst/>
                <a:latin typeface="Arial" panose="020B0604020202020204" pitchFamily="34" charset="0"/>
                <a:ea typeface="Georgia" panose="02040502050405020303" pitchFamily="18" charset="0"/>
                <a:cs typeface="Arial" panose="020B0604020202020204" pitchFamily="34" charset="0"/>
              </a:rPr>
              <a:t>: Danger perception leading to a bad experience = no desire to return. A good experience breaks this chain and creates positive motivation.</a:t>
            </a:r>
            <a:endParaRPr lang="en-GB" sz="14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4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Friends make good experiences better</a:t>
            </a:r>
            <a:r>
              <a:rPr lang="en-US" sz="1400" dirty="0">
                <a:solidFill>
                  <a:srgbClr val="0070C0"/>
                </a:solidFill>
                <a:effectLst/>
                <a:latin typeface="Arial" panose="020B0604020202020204" pitchFamily="34" charset="0"/>
                <a:ea typeface="Georgia" panose="02040502050405020303" pitchFamily="18" charset="0"/>
                <a:cs typeface="Arial" panose="020B0604020202020204" pitchFamily="34" charset="0"/>
              </a:rPr>
              <a:t>: Social support (climbing buddies, group encouragement) amplifies the effect of good experiences, making climbers even more eager to return.</a:t>
            </a:r>
            <a:endParaRPr lang="en-GB" sz="14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4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Practical Implications: </a:t>
            </a:r>
            <a:r>
              <a:rPr lang="en-US" sz="1400" dirty="0">
                <a:solidFill>
                  <a:srgbClr val="0070C0"/>
                </a:solidFill>
                <a:effectLst/>
                <a:latin typeface="Arial" panose="020B0604020202020204" pitchFamily="34" charset="0"/>
                <a:ea typeface="Georgia" panose="02040502050405020303" pitchFamily="18" charset="0"/>
                <a:cs typeface="Arial" panose="020B0604020202020204" pitchFamily="34" charset="0"/>
              </a:rPr>
              <a:t>Among 516 climbers, those feeling more danger were 75% less motivated to return, while smooth experiences boosted motivation by 132%.</a:t>
            </a:r>
            <a:endParaRPr lang="en-GB" sz="14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400" dirty="0">
                <a:solidFill>
                  <a:srgbClr val="0070C0"/>
                </a:solidFill>
                <a:effectLst/>
                <a:latin typeface="Arial" panose="020B0604020202020204" pitchFamily="34" charset="0"/>
                <a:ea typeface="Georgia" panose="02040502050405020303" pitchFamily="18" charset="0"/>
                <a:cs typeface="Arial" panose="020B0604020202020204" pitchFamily="34" charset="0"/>
              </a:rPr>
              <a:t>To keep climbers coming back, reduce perceived (not actual) risk and create flow experiences, especially with strong social support</a:t>
            </a:r>
            <a:r>
              <a:rPr lang="en-US" sz="1400" dirty="0">
                <a:solidFill>
                  <a:srgbClr val="000000"/>
                </a:solidFill>
                <a:effectLst/>
                <a:latin typeface="Arial" panose="020B0604020202020204" pitchFamily="34" charset="0"/>
                <a:ea typeface="Georgia" panose="02040502050405020303" pitchFamily="18" charset="0"/>
                <a:cs typeface="Arial" panose="020B0604020202020204" pitchFamily="34" charset="0"/>
              </a:rPr>
              <a:t>.</a:t>
            </a:r>
            <a:endParaRPr lang="en-GB" sz="1400" dirty="0">
              <a:effectLst/>
              <a:latin typeface="Arial" panose="020B0604020202020204" pitchFamily="34" charset="0"/>
              <a:ea typeface="Aptos" panose="020B00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81CDEB8-E5B1-9B89-FABE-64E535C39F05}"/>
              </a:ext>
            </a:extLst>
          </p:cNvPr>
          <p:cNvSpPr txBox="1"/>
          <p:nvPr/>
        </p:nvSpPr>
        <p:spPr>
          <a:xfrm>
            <a:off x="319489" y="2301257"/>
            <a:ext cx="2401677" cy="457369"/>
          </a:xfrm>
          <a:prstGeom prst="rect">
            <a:avLst/>
          </a:prstGeom>
          <a:noFill/>
        </p:spPr>
        <p:txBody>
          <a:bodyPr wrap="square">
            <a:spAutoFit/>
          </a:bodyPr>
          <a:lstStyle/>
          <a:p>
            <a:pPr>
              <a:lnSpc>
                <a:spcPct val="150000"/>
              </a:lnSpc>
              <a:spcAft>
                <a:spcPts val="1050"/>
              </a:spcAft>
              <a:buNone/>
            </a:pPr>
            <a:r>
              <a:rPr lang="en-GB" sz="1800" dirty="0">
                <a:solidFill>
                  <a:srgbClr val="0070C0"/>
                </a:solidFill>
                <a:effectLst/>
                <a:latin typeface="Arial" panose="020B0604020202020204" pitchFamily="34" charset="0"/>
                <a:ea typeface="Aptos" panose="020B0004020202020204" pitchFamily="34" charset="0"/>
                <a:cs typeface="Arial" panose="020B0604020202020204" pitchFamily="34" charset="0"/>
              </a:rPr>
              <a:t>Key Points</a:t>
            </a:r>
          </a:p>
        </p:txBody>
      </p:sp>
    </p:spTree>
    <p:extLst>
      <p:ext uri="{BB962C8B-B14F-4D97-AF65-F5344CB8AC3E}">
        <p14:creationId xmlns:p14="http://schemas.microsoft.com/office/powerpoint/2010/main" val="1224436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811836" y="812801"/>
            <a:ext cx="7778692"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Sensation Seeking (Zuckerman)</a:t>
            </a:r>
            <a:endParaRPr lang="en-US" sz="3600" dirty="0"/>
          </a:p>
        </p:txBody>
      </p:sp>
      <p:sp>
        <p:nvSpPr>
          <p:cNvPr id="3" name="Text 1"/>
          <p:cNvSpPr/>
          <p:nvPr/>
        </p:nvSpPr>
        <p:spPr>
          <a:xfrm>
            <a:off x="3977088" y="1930486"/>
            <a:ext cx="7126689" cy="639763"/>
          </a:xfrm>
          <a:prstGeom prst="rect">
            <a:avLst/>
          </a:prstGeom>
          <a:noFill/>
          <a:ln/>
        </p:spPr>
        <p:txBody>
          <a:bodyPr wrap="square" lIns="0" tIns="0" rIns="0" bIns="0" rtlCol="0" anchor="t"/>
          <a:lstStyle/>
          <a:p>
            <a:pPr>
              <a:lnSpc>
                <a:spcPts val="2520"/>
              </a:lnSpc>
            </a:pPr>
            <a:r>
              <a:rPr lang="en-US" dirty="0">
                <a:solidFill>
                  <a:srgbClr val="475569"/>
                </a:solidFill>
                <a:latin typeface="Arial" pitchFamily="34" charset="0"/>
                <a:ea typeface="Arial" pitchFamily="34" charset="-122"/>
                <a:cs typeface="Arial" pitchFamily="34" charset="-120"/>
              </a:rPr>
              <a:t>"A trait defined by the need for varied, novel, and complex sensations and the willingness to take physical and social risks for such experience."</a:t>
            </a:r>
            <a:endParaRPr lang="en-US" dirty="0"/>
          </a:p>
        </p:txBody>
      </p:sp>
      <p:sp>
        <p:nvSpPr>
          <p:cNvPr id="4" name="Text 2"/>
          <p:cNvSpPr/>
          <p:nvPr/>
        </p:nvSpPr>
        <p:spPr>
          <a:xfrm>
            <a:off x="4693185" y="3429000"/>
            <a:ext cx="6575846" cy="1920081"/>
          </a:xfrm>
          <a:prstGeom prst="rect">
            <a:avLst/>
          </a:prstGeom>
          <a:noFill/>
          <a:ln/>
        </p:spPr>
        <p:txBody>
          <a:bodyPr wrap="square" lIns="0" tIns="0" rIns="0" bIns="0" rtlCol="0" anchor="t"/>
          <a:lstStyle/>
          <a:p>
            <a:pPr marL="457189" indent="-457189">
              <a:lnSpc>
                <a:spcPts val="2880"/>
              </a:lnSpc>
              <a:buSzPct val="100000"/>
              <a:buChar char="•"/>
            </a:pPr>
            <a:r>
              <a:rPr lang="en-US" sz="1600" dirty="0">
                <a:solidFill>
                  <a:srgbClr val="475569"/>
                </a:solidFill>
                <a:latin typeface="Arial" pitchFamily="34" charset="0"/>
                <a:ea typeface="Arial" pitchFamily="34" charset="-122"/>
                <a:cs typeface="Arial" pitchFamily="34" charset="-120"/>
              </a:rPr>
              <a:t>Thrill and Adventure Seeking</a:t>
            </a:r>
            <a:endParaRPr lang="en-US" sz="1600" dirty="0"/>
          </a:p>
          <a:p>
            <a:pPr marL="457189" indent="-457189">
              <a:lnSpc>
                <a:spcPts val="2880"/>
              </a:lnSpc>
              <a:buSzPct val="100000"/>
              <a:buChar char="•"/>
            </a:pPr>
            <a:r>
              <a:rPr lang="en-US" sz="1600" dirty="0">
                <a:solidFill>
                  <a:srgbClr val="475569"/>
                </a:solidFill>
                <a:latin typeface="Arial" pitchFamily="34" charset="0"/>
                <a:ea typeface="Arial" pitchFamily="34" charset="-122"/>
                <a:cs typeface="Arial" pitchFamily="34" charset="-120"/>
              </a:rPr>
              <a:t>Experience Seeking</a:t>
            </a:r>
            <a:endParaRPr lang="en-US" sz="1600" dirty="0"/>
          </a:p>
          <a:p>
            <a:pPr marL="457189" indent="-457189">
              <a:lnSpc>
                <a:spcPts val="2880"/>
              </a:lnSpc>
              <a:buSzPct val="100000"/>
              <a:buChar char="•"/>
            </a:pPr>
            <a:r>
              <a:rPr lang="en-US" sz="1600" dirty="0">
                <a:solidFill>
                  <a:srgbClr val="475569"/>
                </a:solidFill>
                <a:latin typeface="Arial" pitchFamily="34" charset="0"/>
                <a:ea typeface="Arial" pitchFamily="34" charset="-122"/>
                <a:cs typeface="Arial" pitchFamily="34" charset="-120"/>
              </a:rPr>
              <a:t>Disinhibition</a:t>
            </a:r>
            <a:endParaRPr lang="en-US" sz="1600" dirty="0"/>
          </a:p>
          <a:p>
            <a:pPr marL="457189" indent="-457189">
              <a:lnSpc>
                <a:spcPts val="2880"/>
              </a:lnSpc>
              <a:buSzPct val="100000"/>
              <a:buChar char="•"/>
            </a:pPr>
            <a:r>
              <a:rPr lang="en-US" sz="1600" dirty="0">
                <a:solidFill>
                  <a:srgbClr val="475569"/>
                </a:solidFill>
                <a:latin typeface="Arial" pitchFamily="34" charset="0"/>
                <a:ea typeface="Arial" pitchFamily="34" charset="-122"/>
                <a:cs typeface="Arial" pitchFamily="34" charset="-120"/>
              </a:rPr>
              <a:t>Boredom Susceptibility</a:t>
            </a:r>
            <a:endParaRPr lang="en-US" sz="1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734718" y="812801"/>
            <a:ext cx="7855810"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Personality Traits in Extreme Sports</a:t>
            </a:r>
            <a:endParaRPr lang="en-US" sz="3600" dirty="0"/>
          </a:p>
        </p:txBody>
      </p:sp>
      <p:sp>
        <p:nvSpPr>
          <p:cNvPr id="3" name="Text 1"/>
          <p:cNvSpPr/>
          <p:nvPr/>
        </p:nvSpPr>
        <p:spPr>
          <a:xfrm>
            <a:off x="3922004" y="1564482"/>
            <a:ext cx="7668523" cy="319881"/>
          </a:xfrm>
          <a:prstGeom prst="rect">
            <a:avLst/>
          </a:prstGeom>
          <a:noFill/>
          <a:ln/>
        </p:spPr>
        <p:txBody>
          <a:bodyPr wrap="square" lIns="0" tIns="0" rIns="0" bIns="0" rtlCol="0" anchor="t"/>
          <a:lstStyle/>
          <a:p>
            <a:pPr>
              <a:lnSpc>
                <a:spcPts val="2520"/>
              </a:lnSpc>
            </a:pPr>
            <a:r>
              <a:rPr lang="en-US" dirty="0">
                <a:solidFill>
                  <a:srgbClr val="475569"/>
                </a:solidFill>
                <a:latin typeface="Arial" pitchFamily="34" charset="0"/>
                <a:ea typeface="Arial" pitchFamily="34" charset="-122"/>
                <a:cs typeface="Arial" pitchFamily="34" charset="-120"/>
              </a:rPr>
              <a:t>Research identifies distinct psychological profiles of adventure participants:</a:t>
            </a:r>
            <a:endParaRPr lang="en-US" dirty="0"/>
          </a:p>
        </p:txBody>
      </p:sp>
      <p:sp>
        <p:nvSpPr>
          <p:cNvPr id="4" name="Text 2"/>
          <p:cNvSpPr/>
          <p:nvPr/>
        </p:nvSpPr>
        <p:spPr>
          <a:xfrm>
            <a:off x="3922004" y="2087564"/>
            <a:ext cx="7457196" cy="1401961"/>
          </a:xfrm>
          <a:prstGeom prst="rect">
            <a:avLst/>
          </a:prstGeom>
          <a:noFill/>
          <a:ln/>
        </p:spPr>
        <p:txBody>
          <a:bodyPr wrap="square" lIns="0" tIns="0" rIns="0" bIns="0" rtlCol="0" anchor="t"/>
          <a:lstStyle/>
          <a:p>
            <a:pPr marL="457189" indent="-457189">
              <a:lnSpc>
                <a:spcPts val="2880"/>
              </a:lnSpc>
              <a:buSzPct val="100000"/>
              <a:buChar char="•"/>
            </a:pPr>
            <a:r>
              <a:rPr lang="en-US" sz="1600" dirty="0">
                <a:solidFill>
                  <a:srgbClr val="475569"/>
                </a:solidFill>
                <a:latin typeface="Arial" panose="020B0604020202020204" pitchFamily="34" charset="0"/>
                <a:ea typeface="Arial" pitchFamily="34" charset="-122"/>
                <a:cs typeface="Arial" panose="020B0604020202020204" pitchFamily="34" charset="0"/>
              </a:rPr>
              <a:t>Higher sensation seeking scores</a:t>
            </a:r>
            <a:endParaRPr lang="en-US" sz="1600" dirty="0">
              <a:latin typeface="Arial" panose="020B0604020202020204" pitchFamily="34" charset="0"/>
              <a:cs typeface="Arial" panose="020B0604020202020204" pitchFamily="34" charset="0"/>
            </a:endParaRPr>
          </a:p>
          <a:p>
            <a:pPr marL="457189" indent="-457189">
              <a:lnSpc>
                <a:spcPts val="2880"/>
              </a:lnSpc>
              <a:buSzPct val="100000"/>
              <a:buChar char="•"/>
            </a:pPr>
            <a:r>
              <a:rPr lang="en-US" sz="1600" dirty="0">
                <a:solidFill>
                  <a:srgbClr val="475569"/>
                </a:solidFill>
                <a:latin typeface="Arial" panose="020B0604020202020204" pitchFamily="34" charset="0"/>
                <a:ea typeface="Arial" pitchFamily="34" charset="-122"/>
                <a:cs typeface="Arial" panose="020B0604020202020204" pitchFamily="34" charset="0"/>
              </a:rPr>
              <a:t>Lower neuroticism levels</a:t>
            </a:r>
            <a:endParaRPr lang="en-US" sz="1600" dirty="0">
              <a:latin typeface="Arial" panose="020B0604020202020204" pitchFamily="34" charset="0"/>
              <a:cs typeface="Arial" panose="020B0604020202020204" pitchFamily="34" charset="0"/>
            </a:endParaRPr>
          </a:p>
          <a:p>
            <a:pPr marL="457189" indent="-457189">
              <a:lnSpc>
                <a:spcPts val="2880"/>
              </a:lnSpc>
              <a:buSzPct val="100000"/>
              <a:buChar char="•"/>
            </a:pPr>
            <a:r>
              <a:rPr lang="en-US" sz="1600" dirty="0">
                <a:solidFill>
                  <a:srgbClr val="475569"/>
                </a:solidFill>
                <a:latin typeface="Arial" panose="020B0604020202020204" pitchFamily="34" charset="0"/>
                <a:ea typeface="Arial" pitchFamily="34" charset="-122"/>
                <a:cs typeface="Arial" panose="020B0604020202020204" pitchFamily="34" charset="0"/>
              </a:rPr>
              <a:t>Enhanced self-efficacy beliefs</a:t>
            </a:r>
          </a:p>
          <a:p>
            <a:pPr marL="457189" indent="-457189">
              <a:lnSpc>
                <a:spcPts val="2880"/>
              </a:lnSpc>
              <a:buSzPct val="100000"/>
              <a:buChar char="•"/>
            </a:pPr>
            <a:endParaRPr lang="en-US" sz="1600" dirty="0">
              <a:solidFill>
                <a:srgbClr val="475569"/>
              </a:solidFill>
              <a:latin typeface="Arial" pitchFamily="34" charset="0"/>
              <a:cs typeface="Arial" pitchFamily="34" charset="-120"/>
            </a:endParaRPr>
          </a:p>
          <a:p>
            <a:pPr marL="457189" indent="-457189">
              <a:lnSpc>
                <a:spcPts val="2880"/>
              </a:lnSpc>
              <a:buSzPct val="100000"/>
              <a:buFontTx/>
              <a:buChar char="•"/>
            </a:pPr>
            <a:r>
              <a:rPr lang="en-GB" dirty="0">
                <a:solidFill>
                  <a:srgbClr val="0070C0"/>
                </a:solidFill>
                <a:latin typeface="Arial" panose="020B0604020202020204" pitchFamily="34" charset="0"/>
                <a:cs typeface="Arial" panose="020B0604020202020204" pitchFamily="34" charset="0"/>
              </a:rPr>
              <a:t>Psychological traits of extreme sport participants: a scoping review</a:t>
            </a:r>
          </a:p>
          <a:p>
            <a:pPr marL="457189" indent="-457189">
              <a:lnSpc>
                <a:spcPts val="2880"/>
              </a:lnSpc>
              <a:buSzPct val="100000"/>
              <a:buFontTx/>
              <a:buChar char="•"/>
            </a:pPr>
            <a:r>
              <a:rPr lang="en-GB" dirty="0">
                <a:solidFill>
                  <a:srgbClr val="0070C0"/>
                </a:solidFill>
                <a:latin typeface="Arial" panose="020B0604020202020204" pitchFamily="34" charset="0"/>
                <a:cs typeface="Arial" panose="020B0604020202020204" pitchFamily="34" charset="0"/>
              </a:rPr>
              <a:t>Martinho et al. (2024)</a:t>
            </a:r>
          </a:p>
          <a:p>
            <a:pPr marL="457189" indent="-457189">
              <a:lnSpc>
                <a:spcPts val="2880"/>
              </a:lnSpc>
              <a:buSzPct val="100000"/>
              <a:buChar char="•"/>
            </a:pPr>
            <a:endParaRPr lang="en-US" sz="1600" dirty="0"/>
          </a:p>
        </p:txBody>
      </p:sp>
      <p:sp>
        <p:nvSpPr>
          <p:cNvPr id="5" name="Text 3"/>
          <p:cNvSpPr/>
          <p:nvPr/>
        </p:nvSpPr>
        <p:spPr>
          <a:xfrm>
            <a:off x="4150912" y="4607124"/>
            <a:ext cx="10777728" cy="248840"/>
          </a:xfrm>
          <a:prstGeom prst="rect">
            <a:avLst/>
          </a:prstGeom>
          <a:noFill/>
          <a:ln/>
        </p:spPr>
        <p:txBody>
          <a:bodyPr wrap="square" lIns="0" tIns="0" rIns="0" bIns="0" rtlCol="0" anchor="t"/>
          <a:lstStyle/>
          <a:p>
            <a:pPr>
              <a:lnSpc>
                <a:spcPts val="1960"/>
              </a:lnSpc>
            </a:pPr>
            <a:r>
              <a:rPr lang="en-US" sz="1400" dirty="0">
                <a:solidFill>
                  <a:srgbClr val="64748B"/>
                </a:solidFill>
                <a:latin typeface="Arial" pitchFamily="34" charset="0"/>
                <a:ea typeface="Arial" pitchFamily="34" charset="-122"/>
                <a:cs typeface="Arial" pitchFamily="34" charset="-120"/>
              </a:rPr>
              <a:t>Article: https://pmc.ncbi.nlm.nih.gov/articles/PMC11462919/</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18A0FE-9DF7-F62E-59EB-9C5EDE330E10}"/>
              </a:ext>
            </a:extLst>
          </p:cNvPr>
          <p:cNvSpPr txBox="1"/>
          <p:nvPr/>
        </p:nvSpPr>
        <p:spPr>
          <a:xfrm>
            <a:off x="3474699" y="277752"/>
            <a:ext cx="8097397" cy="5216813"/>
          </a:xfrm>
          <a:prstGeom prst="rect">
            <a:avLst/>
          </a:prstGeom>
          <a:noFill/>
        </p:spPr>
        <p:txBody>
          <a:bodyPr wrap="square">
            <a:spAutoFit/>
          </a:bodyPr>
          <a:lstStyle/>
          <a:p>
            <a:endParaRPr lang="en-GB" sz="1200" b="0" i="0" dirty="0">
              <a:solidFill>
                <a:srgbClr val="1B1B1B"/>
              </a:solidFill>
              <a:effectLst/>
              <a:latin typeface="Cambria" panose="02040503050406030204" pitchFamily="18" charset="0"/>
            </a:endParaRPr>
          </a:p>
          <a:p>
            <a:pPr marL="285750" indent="-285750">
              <a:lnSpc>
                <a:spcPct val="150000"/>
              </a:lnSpc>
              <a:spcBef>
                <a:spcPts val="600"/>
              </a:spcBef>
              <a:spcAft>
                <a:spcPts val="600"/>
              </a:spcAft>
              <a:buFont typeface="Arial" panose="020B0604020202020204" pitchFamily="34" charset="0"/>
              <a:buChar char="•"/>
            </a:pPr>
            <a:r>
              <a:rPr lang="en-GB" sz="2400" dirty="0">
                <a:solidFill>
                  <a:srgbClr val="0070C0"/>
                </a:solidFill>
                <a:latin typeface="Arial" panose="020B0604020202020204" pitchFamily="34" charset="0"/>
                <a:cs typeface="Arial" panose="020B0604020202020204" pitchFamily="34" charset="0"/>
              </a:rPr>
              <a:t>N</a:t>
            </a:r>
            <a:r>
              <a:rPr lang="en-GB" sz="2400" i="0" dirty="0">
                <a:solidFill>
                  <a:srgbClr val="0070C0"/>
                </a:solidFill>
                <a:effectLst/>
                <a:latin typeface="Arial" panose="020B0604020202020204" pitchFamily="34" charset="0"/>
                <a:cs typeface="Arial" panose="020B0604020202020204" pitchFamily="34" charset="0"/>
              </a:rPr>
              <a:t>o unique profile of extreme sport participants. </a:t>
            </a:r>
          </a:p>
          <a:p>
            <a:pPr marL="285750" indent="-285750">
              <a:spcBef>
                <a:spcPts val="600"/>
              </a:spcBef>
              <a:spcAft>
                <a:spcPts val="600"/>
              </a:spcAft>
              <a:buFont typeface="Arial" panose="020B0604020202020204" pitchFamily="34" charset="0"/>
              <a:buChar char="•"/>
            </a:pPr>
            <a:r>
              <a:rPr lang="en-GB" sz="2400" i="0" dirty="0">
                <a:solidFill>
                  <a:srgbClr val="0070C0"/>
                </a:solidFill>
                <a:effectLst/>
                <a:latin typeface="Arial" panose="020B0604020202020204" pitchFamily="34" charset="0"/>
                <a:cs typeface="Arial" panose="020B0604020202020204" pitchFamily="34" charset="0"/>
              </a:rPr>
              <a:t>Different motives, personality traits, and sensations explain participation in extreme sports. </a:t>
            </a:r>
          </a:p>
          <a:p>
            <a:pPr marL="285750" indent="-285750">
              <a:spcBef>
                <a:spcPts val="600"/>
              </a:spcBef>
              <a:spcAft>
                <a:spcPts val="600"/>
              </a:spcAft>
              <a:buFont typeface="Arial" panose="020B0604020202020204" pitchFamily="34" charset="0"/>
              <a:buChar char="•"/>
            </a:pPr>
            <a:r>
              <a:rPr lang="en-GB" sz="2400" dirty="0">
                <a:solidFill>
                  <a:srgbClr val="0070C0"/>
                </a:solidFill>
                <a:latin typeface="Arial" panose="020B0604020202020204" pitchFamily="34" charset="0"/>
                <a:cs typeface="Arial" panose="020B0604020202020204" pitchFamily="34" charset="0"/>
              </a:rPr>
              <a:t>S</a:t>
            </a:r>
            <a:r>
              <a:rPr lang="en-GB" sz="2400" i="0" dirty="0">
                <a:solidFill>
                  <a:srgbClr val="0070C0"/>
                </a:solidFill>
                <a:effectLst/>
                <a:latin typeface="Arial" panose="020B0604020202020204" pitchFamily="34" charset="0"/>
                <a:cs typeface="Arial" panose="020B0604020202020204" pitchFamily="34" charset="0"/>
              </a:rPr>
              <a:t>ensation-seeking theory assumes that extreme sports individuals constantly explore risk, adverse or novel experiences </a:t>
            </a:r>
          </a:p>
          <a:p>
            <a:pPr marL="285750" indent="-285750">
              <a:spcBef>
                <a:spcPts val="600"/>
              </a:spcBef>
              <a:spcAft>
                <a:spcPts val="600"/>
              </a:spcAft>
              <a:buFont typeface="Arial" panose="020B0604020202020204" pitchFamily="34" charset="0"/>
              <a:buChar char="•"/>
            </a:pPr>
            <a:r>
              <a:rPr lang="en-GB" sz="2400" i="0" dirty="0">
                <a:solidFill>
                  <a:srgbClr val="0070C0"/>
                </a:solidFill>
                <a:effectLst/>
                <a:latin typeface="Arial" panose="020B0604020202020204" pitchFamily="34" charset="0"/>
                <a:cs typeface="Arial" panose="020B0604020202020204" pitchFamily="34" charset="0"/>
              </a:rPr>
              <a:t>Some perspectives mention the association of fear and anxiety with participation in extreme sports.</a:t>
            </a:r>
          </a:p>
          <a:p>
            <a:pPr marL="285750" indent="-285750">
              <a:spcBef>
                <a:spcPts val="600"/>
              </a:spcBef>
              <a:spcAft>
                <a:spcPts val="600"/>
              </a:spcAft>
              <a:buFont typeface="Arial" panose="020B0604020202020204" pitchFamily="34" charset="0"/>
              <a:buChar char="•"/>
            </a:pPr>
            <a:r>
              <a:rPr lang="en-GB" sz="2400" i="0" dirty="0">
                <a:solidFill>
                  <a:srgbClr val="0070C0"/>
                </a:solidFill>
                <a:effectLst/>
                <a:latin typeface="Arial" panose="020B0604020202020204" pitchFamily="34" charset="0"/>
                <a:cs typeface="Arial" panose="020B0604020202020204" pitchFamily="34" charset="0"/>
              </a:rPr>
              <a:t>The emotional style of 79 male and female BASE jumpers was characterized by risk-taking, self-direction and persistence. </a:t>
            </a:r>
          </a:p>
        </p:txBody>
      </p:sp>
      <p:sp>
        <p:nvSpPr>
          <p:cNvPr id="5" name="TextBox 4">
            <a:extLst>
              <a:ext uri="{FF2B5EF4-FFF2-40B4-BE49-F238E27FC236}">
                <a16:creationId xmlns:a16="http://schemas.microsoft.com/office/drawing/2014/main" id="{3009802B-574A-E53C-63BA-C19B99915279}"/>
              </a:ext>
            </a:extLst>
          </p:cNvPr>
          <p:cNvSpPr txBox="1"/>
          <p:nvPr/>
        </p:nvSpPr>
        <p:spPr>
          <a:xfrm>
            <a:off x="110984" y="1862329"/>
            <a:ext cx="3558448" cy="830997"/>
          </a:xfrm>
          <a:prstGeom prst="rect">
            <a:avLst/>
          </a:prstGeom>
          <a:noFill/>
        </p:spPr>
        <p:txBody>
          <a:bodyPr wrap="square">
            <a:spAutoFit/>
          </a:bodyPr>
          <a:lstStyle/>
          <a:p>
            <a:r>
              <a:rPr lang="en-GB" sz="2400" dirty="0">
                <a:solidFill>
                  <a:srgbClr val="0070C0"/>
                </a:solidFill>
                <a:latin typeface="Arial" panose="020B0604020202020204" pitchFamily="34" charset="0"/>
                <a:cs typeface="Arial" panose="020B0604020202020204" pitchFamily="34" charset="0"/>
              </a:rPr>
              <a:t>R</a:t>
            </a:r>
            <a:r>
              <a:rPr lang="en-GB" sz="2400" b="0" i="0" dirty="0">
                <a:solidFill>
                  <a:srgbClr val="0070C0"/>
                </a:solidFill>
                <a:effectLst/>
                <a:latin typeface="Arial" panose="020B0604020202020204" pitchFamily="34" charset="0"/>
                <a:cs typeface="Arial" panose="020B0604020202020204" pitchFamily="34" charset="0"/>
              </a:rPr>
              <a:t>eview findings</a:t>
            </a:r>
          </a:p>
          <a:p>
            <a:r>
              <a:rPr lang="en-GB" sz="2400" b="0" i="0" dirty="0">
                <a:solidFill>
                  <a:srgbClr val="0070C0"/>
                </a:solidFill>
                <a:effectLst/>
                <a:latin typeface="Arial" panose="020B0604020202020204" pitchFamily="34" charset="0"/>
                <a:cs typeface="Arial" panose="020B0604020202020204" pitchFamily="34" charset="0"/>
              </a:rPr>
              <a:t>showed:</a:t>
            </a:r>
            <a:endParaRPr lang="en-US"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18454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E39588E-C70F-27E3-2622-E46BA858EB5D}"/>
              </a:ext>
            </a:extLst>
          </p:cNvPr>
          <p:cNvSpPr txBox="1"/>
          <p:nvPr/>
        </p:nvSpPr>
        <p:spPr>
          <a:xfrm>
            <a:off x="3933022" y="1031097"/>
            <a:ext cx="7282148" cy="3600986"/>
          </a:xfrm>
          <a:prstGeom prst="rect">
            <a:avLst/>
          </a:prstGeom>
          <a:noFill/>
        </p:spPr>
        <p:txBody>
          <a:bodyPr wrap="square">
            <a:spAutoFit/>
          </a:bodyPr>
          <a:lstStyle/>
          <a:p>
            <a:pPr marL="285750" indent="-285750">
              <a:spcBef>
                <a:spcPts val="600"/>
              </a:spcBef>
              <a:spcAft>
                <a:spcPts val="600"/>
              </a:spcAft>
              <a:buFont typeface="Arial" panose="020B0604020202020204" pitchFamily="34" charset="0"/>
              <a:buChar char="•"/>
            </a:pPr>
            <a:r>
              <a:rPr lang="en-GB" i="0" dirty="0">
                <a:solidFill>
                  <a:srgbClr val="0070C0"/>
                </a:solidFill>
                <a:effectLst/>
                <a:latin typeface="Arial" panose="020B0604020202020204" pitchFamily="34" charset="0"/>
                <a:cs typeface="Arial" panose="020B0604020202020204" pitchFamily="34" charset="0"/>
              </a:rPr>
              <a:t>Interviews suggests that main motives to participate in extreme sports were:</a:t>
            </a:r>
          </a:p>
          <a:p>
            <a:pPr marL="742950" lvl="1" indent="-285750">
              <a:buFont typeface="Arial" panose="020B0604020202020204" pitchFamily="34" charset="0"/>
              <a:buChar char="•"/>
            </a:pPr>
            <a:r>
              <a:rPr lang="en-GB" i="0" dirty="0">
                <a:solidFill>
                  <a:srgbClr val="0070C0"/>
                </a:solidFill>
                <a:effectLst/>
                <a:latin typeface="Arial" panose="020B0604020202020204" pitchFamily="34" charset="0"/>
                <a:cs typeface="Arial" panose="020B0604020202020204" pitchFamily="34" charset="0"/>
              </a:rPr>
              <a:t>contact with nature, </a:t>
            </a:r>
          </a:p>
          <a:p>
            <a:pPr marL="742950" lvl="1" indent="-285750">
              <a:buFont typeface="Arial" panose="020B0604020202020204" pitchFamily="34" charset="0"/>
              <a:buChar char="•"/>
            </a:pPr>
            <a:r>
              <a:rPr lang="en-GB" i="0" dirty="0">
                <a:solidFill>
                  <a:srgbClr val="0070C0"/>
                </a:solidFill>
                <a:effectLst/>
                <a:latin typeface="Arial" panose="020B0604020202020204" pitchFamily="34" charset="0"/>
                <a:cs typeface="Arial" panose="020B0604020202020204" pitchFamily="34" charset="0"/>
              </a:rPr>
              <a:t>the counterbalance to everyday life, 	</a:t>
            </a:r>
          </a:p>
          <a:p>
            <a:pPr marL="742950" lvl="1" indent="-285750">
              <a:buFont typeface="Arial" panose="020B0604020202020204" pitchFamily="34" charset="0"/>
              <a:buChar char="•"/>
            </a:pPr>
            <a:r>
              <a:rPr lang="en-GB" i="0" dirty="0">
                <a:solidFill>
                  <a:srgbClr val="0070C0"/>
                </a:solidFill>
                <a:effectLst/>
                <a:latin typeface="Arial" panose="020B0604020202020204" pitchFamily="34" charset="0"/>
                <a:cs typeface="Arial" panose="020B0604020202020204" pitchFamily="34" charset="0"/>
              </a:rPr>
              <a:t>friends,</a:t>
            </a:r>
          </a:p>
          <a:p>
            <a:pPr marL="742950" lvl="1" indent="-285750">
              <a:buFont typeface="Arial" panose="020B0604020202020204" pitchFamily="34" charset="0"/>
              <a:buChar char="•"/>
            </a:pPr>
            <a:r>
              <a:rPr lang="en-GB" i="0" dirty="0">
                <a:solidFill>
                  <a:srgbClr val="0070C0"/>
                </a:solidFill>
                <a:effectLst/>
                <a:latin typeface="Arial" panose="020B0604020202020204" pitchFamily="34" charset="0"/>
                <a:cs typeface="Arial" panose="020B0604020202020204" pitchFamily="34" charset="0"/>
              </a:rPr>
              <a:t>moving from restrictions.</a:t>
            </a:r>
          </a:p>
          <a:p>
            <a:pPr marL="285750" indent="-285750">
              <a:spcBef>
                <a:spcPts val="600"/>
              </a:spcBef>
              <a:spcAft>
                <a:spcPts val="600"/>
              </a:spcAft>
              <a:buFont typeface="Arial" panose="020B0604020202020204" pitchFamily="34" charset="0"/>
              <a:buChar char="•"/>
            </a:pPr>
            <a:r>
              <a:rPr lang="en-GB" i="0" dirty="0">
                <a:solidFill>
                  <a:srgbClr val="0070C0"/>
                </a:solidFill>
                <a:effectLst/>
                <a:latin typeface="Arial" panose="020B0604020202020204" pitchFamily="34" charset="0"/>
                <a:cs typeface="Arial" panose="020B0604020202020204" pitchFamily="34" charset="0"/>
              </a:rPr>
              <a:t>Interviews conducted in extreme sport participants revealed that fear is a natural characteristic of extreme sports.</a:t>
            </a:r>
          </a:p>
          <a:p>
            <a:pPr marL="285750" indent="-285750">
              <a:spcBef>
                <a:spcPts val="600"/>
              </a:spcBef>
              <a:spcAft>
                <a:spcPts val="600"/>
              </a:spcAft>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R</a:t>
            </a:r>
            <a:r>
              <a:rPr lang="en-GB" i="0" dirty="0">
                <a:solidFill>
                  <a:srgbClr val="0070C0"/>
                </a:solidFill>
                <a:effectLst/>
                <a:latin typeface="Arial" panose="020B0604020202020204" pitchFamily="34" charset="0"/>
                <a:cs typeface="Arial" panose="020B0604020202020204" pitchFamily="34" charset="0"/>
              </a:rPr>
              <a:t>elated to achieving a personal sense of mastery, </a:t>
            </a:r>
          </a:p>
          <a:p>
            <a:pPr marL="285750" indent="-285750">
              <a:spcBef>
                <a:spcPts val="600"/>
              </a:spcBef>
              <a:spcAft>
                <a:spcPts val="600"/>
              </a:spcAft>
              <a:buFont typeface="Arial" panose="020B0604020202020204" pitchFamily="34" charset="0"/>
              <a:buChar char="•"/>
            </a:pPr>
            <a:r>
              <a:rPr lang="en-GB" i="0" dirty="0">
                <a:solidFill>
                  <a:srgbClr val="0070C0"/>
                </a:solidFill>
                <a:effectLst/>
                <a:latin typeface="Arial" panose="020B0604020202020204" pitchFamily="34" charset="0"/>
                <a:cs typeface="Arial" panose="020B0604020202020204" pitchFamily="34" charset="0"/>
              </a:rPr>
              <a:t>Fear not viewed as a negative consequence of participation in extreme sports.</a:t>
            </a:r>
            <a:endParaRPr lang="en-US" dirty="0">
              <a:solidFill>
                <a:srgbClr val="0070C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369653C-1097-A432-2717-DA94C13F3325}"/>
              </a:ext>
            </a:extLst>
          </p:cNvPr>
          <p:cNvSpPr txBox="1"/>
          <p:nvPr/>
        </p:nvSpPr>
        <p:spPr>
          <a:xfrm>
            <a:off x="559106" y="2013199"/>
            <a:ext cx="6097836" cy="461665"/>
          </a:xfrm>
          <a:prstGeom prst="rect">
            <a:avLst/>
          </a:prstGeom>
          <a:noFill/>
        </p:spPr>
        <p:txBody>
          <a:bodyPr wrap="square">
            <a:spAutoFit/>
          </a:bodyPr>
          <a:lstStyle/>
          <a:p>
            <a:r>
              <a:rPr lang="en-GB" sz="2400" dirty="0">
                <a:solidFill>
                  <a:srgbClr val="0070C0"/>
                </a:solidFill>
                <a:latin typeface="Arial" panose="020B0604020202020204" pitchFamily="34" charset="0"/>
                <a:cs typeface="Arial" panose="020B0604020202020204" pitchFamily="34" charset="0"/>
              </a:rPr>
              <a:t>R</a:t>
            </a:r>
            <a:r>
              <a:rPr lang="en-GB" sz="2400" b="0" i="0" dirty="0">
                <a:solidFill>
                  <a:srgbClr val="0070C0"/>
                </a:solidFill>
                <a:effectLst/>
                <a:latin typeface="Arial" panose="020B0604020202020204" pitchFamily="34" charset="0"/>
                <a:cs typeface="Arial" panose="020B0604020202020204" pitchFamily="34" charset="0"/>
              </a:rPr>
              <a:t>esults:</a:t>
            </a:r>
            <a:endParaRPr lang="en-US"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34292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84741" y="1450181"/>
            <a:ext cx="7844793" cy="548481"/>
          </a:xfrm>
          <a:prstGeom prst="rect">
            <a:avLst/>
          </a:prstGeom>
          <a:noFill/>
          <a:ln/>
        </p:spPr>
        <p:txBody>
          <a:bodyPr wrap="square" lIns="0" tIns="0" rIns="0" bIns="0" rtlCol="0" anchor="t"/>
          <a:lstStyle/>
          <a:p>
            <a:pPr>
              <a:lnSpc>
                <a:spcPts val="4320"/>
              </a:lnSpc>
            </a:pPr>
            <a:r>
              <a:rPr lang="en-US" sz="2000" b="1" dirty="0">
                <a:solidFill>
                  <a:srgbClr val="0284C7"/>
                </a:solidFill>
                <a:latin typeface="Arial" pitchFamily="34" charset="0"/>
                <a:ea typeface="Arial" pitchFamily="34" charset="-122"/>
                <a:cs typeface="Arial" pitchFamily="34" charset="-120"/>
              </a:rPr>
              <a:t>Task: </a:t>
            </a:r>
          </a:p>
          <a:p>
            <a:pPr>
              <a:lnSpc>
                <a:spcPts val="4320"/>
              </a:lnSpc>
            </a:pPr>
            <a:r>
              <a:rPr lang="en-US" sz="2000" b="1" dirty="0">
                <a:solidFill>
                  <a:srgbClr val="0284C7"/>
                </a:solidFill>
                <a:latin typeface="Arial" pitchFamily="34" charset="0"/>
                <a:ea typeface="Arial" pitchFamily="34" charset="-122"/>
                <a:cs typeface="Arial" pitchFamily="34" charset="-120"/>
              </a:rPr>
              <a:t>Self-Assessment</a:t>
            </a:r>
            <a:endParaRPr lang="en-US" sz="2000" dirty="0"/>
          </a:p>
        </p:txBody>
      </p:sp>
      <p:sp>
        <p:nvSpPr>
          <p:cNvPr id="3" name="Text 1"/>
          <p:cNvSpPr/>
          <p:nvPr/>
        </p:nvSpPr>
        <p:spPr>
          <a:xfrm>
            <a:off x="4285560" y="1564482"/>
            <a:ext cx="7304968" cy="319881"/>
          </a:xfrm>
          <a:prstGeom prst="rect">
            <a:avLst/>
          </a:prstGeom>
          <a:noFill/>
          <a:ln/>
        </p:spPr>
        <p:txBody>
          <a:bodyPr wrap="square" lIns="0" tIns="0" rIns="0" bIns="0" rtlCol="0" anchor="t"/>
          <a:lstStyle/>
          <a:p>
            <a:pPr>
              <a:lnSpc>
                <a:spcPts val="2520"/>
              </a:lnSpc>
            </a:pPr>
            <a:r>
              <a:rPr lang="en-US" dirty="0">
                <a:solidFill>
                  <a:srgbClr val="0070C0"/>
                </a:solidFill>
                <a:latin typeface="Arial" pitchFamily="34" charset="0"/>
                <a:ea typeface="Arial" pitchFamily="34" charset="-122"/>
                <a:cs typeface="Arial" pitchFamily="34" charset="-120"/>
              </a:rPr>
              <a:t>Complete online sensation seeking scale and reflect:</a:t>
            </a:r>
            <a:endParaRPr lang="en-US" dirty="0">
              <a:solidFill>
                <a:srgbClr val="0070C0"/>
              </a:solidFill>
            </a:endParaRPr>
          </a:p>
        </p:txBody>
      </p:sp>
      <p:sp>
        <p:nvSpPr>
          <p:cNvPr id="4" name="Text 2"/>
          <p:cNvSpPr/>
          <p:nvPr/>
        </p:nvSpPr>
        <p:spPr>
          <a:xfrm>
            <a:off x="4285560" y="2087564"/>
            <a:ext cx="7093639" cy="1401961"/>
          </a:xfrm>
          <a:prstGeom prst="rect">
            <a:avLst/>
          </a:prstGeom>
          <a:noFill/>
          <a:ln/>
        </p:spPr>
        <p:txBody>
          <a:bodyPr wrap="square" lIns="0" tIns="0" rIns="0" bIns="0" rtlCol="0" anchor="t"/>
          <a:lstStyle/>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Where do you score on the sensation seeking spectrum?</a:t>
            </a:r>
            <a:endParaRPr lang="en-US" sz="1600" dirty="0">
              <a:solidFill>
                <a:srgbClr val="0070C0"/>
              </a:solidFill>
            </a:endParaRPr>
          </a:p>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How does this relate to your outdoor activity choices?</a:t>
            </a:r>
            <a:endParaRPr lang="en-US" sz="1600" dirty="0">
              <a:solidFill>
                <a:srgbClr val="0070C0"/>
              </a:solidFill>
            </a:endParaRPr>
          </a:p>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Can sensation seeking be developed or is it fixed?</a:t>
            </a:r>
          </a:p>
          <a:p>
            <a:pPr marL="457189" indent="-457189">
              <a:lnSpc>
                <a:spcPts val="2880"/>
              </a:lnSpc>
              <a:buSzPct val="100000"/>
              <a:buChar char="•"/>
            </a:pPr>
            <a:endParaRPr lang="en-US" sz="1600" dirty="0">
              <a:solidFill>
                <a:srgbClr val="0070C0"/>
              </a:solidFill>
              <a:latin typeface="Arial" pitchFamily="34" charset="0"/>
              <a:cs typeface="Arial" pitchFamily="34" charset="-120"/>
            </a:endParaRPr>
          </a:p>
          <a:p>
            <a:pPr marL="457189" indent="-457189">
              <a:lnSpc>
                <a:spcPts val="2880"/>
              </a:lnSpc>
              <a:buSzPct val="100000"/>
              <a:buChar char="•"/>
            </a:pPr>
            <a:endParaRPr lang="en-US" sz="1600" dirty="0">
              <a:solidFill>
                <a:srgbClr val="475569"/>
              </a:solidFill>
              <a:latin typeface="Arial" pitchFamily="34" charset="0"/>
              <a:cs typeface="Arial" pitchFamily="34" charset="-120"/>
            </a:endParaRPr>
          </a:p>
          <a:p>
            <a:pPr>
              <a:lnSpc>
                <a:spcPts val="2880"/>
              </a:lnSpc>
              <a:buSzPct val="100000"/>
            </a:pPr>
            <a:r>
              <a:rPr lang="en-US"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https://www.drkencarter.com/thrill</a:t>
            </a:r>
            <a:endParaRPr lang="en-US" dirty="0">
              <a:solidFill>
                <a:srgbClr val="0070C0"/>
              </a:solidFill>
              <a:latin typeface="Arial" panose="020B0604020202020204" pitchFamily="34" charset="0"/>
              <a:cs typeface="Arial" panose="020B0604020202020204" pitchFamily="34" charset="0"/>
            </a:endParaRPr>
          </a:p>
          <a:p>
            <a:pPr marL="457189" indent="-457189">
              <a:lnSpc>
                <a:spcPts val="2880"/>
              </a:lnSpc>
              <a:buSzPct val="100000"/>
              <a:buChar char="•"/>
            </a:pPr>
            <a:r>
              <a:rPr lang="en-GB" dirty="0">
                <a:solidFill>
                  <a:srgbClr val="0070C0"/>
                </a:solidFill>
                <a:latin typeface="Arial" panose="020B0604020202020204" pitchFamily="34" charset="0"/>
                <a:cs typeface="Arial" panose="020B0604020202020204" pitchFamily="34" charset="0"/>
              </a:rPr>
              <a:t>Zuckerman Brief Sensation Seeking Scale</a:t>
            </a:r>
          </a:p>
          <a:p>
            <a:pPr marL="457189" indent="-457189">
              <a:lnSpc>
                <a:spcPts val="2880"/>
              </a:lnSpc>
              <a:buSzPct val="100000"/>
              <a:buChar char="•"/>
            </a:pPr>
            <a:endParaRPr lang="en-GB" dirty="0">
              <a:solidFill>
                <a:srgbClr val="0070C0"/>
              </a:solidFill>
              <a:latin typeface="Arial" panose="020B0604020202020204" pitchFamily="34" charset="0"/>
              <a:cs typeface="Arial" panose="020B0604020202020204" pitchFamily="34" charset="0"/>
            </a:endParaRPr>
          </a:p>
          <a:p>
            <a:pPr>
              <a:lnSpc>
                <a:spcPts val="2880"/>
              </a:lnSpc>
              <a:buSzPct val="100000"/>
            </a:pPr>
            <a:r>
              <a:rPr lang="en-GB" dirty="0">
                <a:solidFill>
                  <a:srgbClr val="0070C0"/>
                </a:solidFill>
                <a:latin typeface="Arial" panose="020B0604020202020204" pitchFamily="34" charset="0"/>
                <a:cs typeface="Arial" panose="020B0604020202020204" pitchFamily="34" charset="0"/>
              </a:rPr>
              <a:t>Article: Is Sensation Seeking a Stable Trait or Does it Change Over Time?</a:t>
            </a:r>
          </a:p>
          <a:p>
            <a:pPr marL="457189" indent="-457189">
              <a:lnSpc>
                <a:spcPts val="2880"/>
              </a:lnSpc>
              <a:buSzPct val="100000"/>
              <a:buChar char="•"/>
            </a:pPr>
            <a:r>
              <a:rPr lang="en-US" dirty="0">
                <a:solidFill>
                  <a:srgbClr val="0070C0"/>
                </a:solidFill>
                <a:latin typeface="Arial" panose="020B0604020202020204" pitchFamily="34" charset="0"/>
                <a:cs typeface="Arial" panose="020B0604020202020204" pitchFamily="34" charset="0"/>
              </a:rPr>
              <a:t>Landsman et al. (2010)</a:t>
            </a:r>
          </a:p>
          <a:p>
            <a:pPr marL="457189" indent="-457189">
              <a:lnSpc>
                <a:spcPts val="2880"/>
              </a:lnSpc>
              <a:buSzPct val="100000"/>
              <a:buChar char="•"/>
            </a:pPr>
            <a:r>
              <a:rPr lang="en-US" dirty="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https://pmc.ncbi.nlm.nih.gov/articles/PMC3640329/</a:t>
            </a:r>
            <a:endParaRPr lang="en-US" dirty="0">
              <a:solidFill>
                <a:srgbClr val="0070C0"/>
              </a:solidFill>
              <a:latin typeface="Arial" panose="020B0604020202020204" pitchFamily="34" charset="0"/>
              <a:cs typeface="Arial" panose="020B0604020202020204" pitchFamily="34" charset="0"/>
            </a:endParaRPr>
          </a:p>
          <a:p>
            <a:pPr marL="457189" indent="-457189">
              <a:lnSpc>
                <a:spcPts val="2880"/>
              </a:lnSpc>
              <a:buSzPct val="100000"/>
              <a:buChar char="•"/>
            </a:pPr>
            <a:endParaRPr lang="en-US" sz="1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723700" y="812801"/>
            <a:ext cx="78668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Flow State in Adventure Activities</a:t>
            </a:r>
            <a:endParaRPr lang="en-US" sz="3600" dirty="0"/>
          </a:p>
        </p:txBody>
      </p:sp>
      <p:sp>
        <p:nvSpPr>
          <p:cNvPr id="3" name="Text 1"/>
          <p:cNvSpPr/>
          <p:nvPr/>
        </p:nvSpPr>
        <p:spPr>
          <a:xfrm>
            <a:off x="3723700" y="1666082"/>
            <a:ext cx="7866827" cy="319881"/>
          </a:xfrm>
          <a:prstGeom prst="rect">
            <a:avLst/>
          </a:prstGeom>
          <a:noFill/>
          <a:ln/>
        </p:spPr>
        <p:txBody>
          <a:bodyPr wrap="square" lIns="0" tIns="0" rIns="0" bIns="0" rtlCol="0" anchor="t"/>
          <a:lstStyle/>
          <a:p>
            <a:pPr>
              <a:lnSpc>
                <a:spcPts val="2520"/>
              </a:lnSpc>
            </a:pPr>
            <a:r>
              <a:rPr lang="en-US" dirty="0">
                <a:solidFill>
                  <a:srgbClr val="0070C0"/>
                </a:solidFill>
                <a:latin typeface="Arial" pitchFamily="34" charset="0"/>
                <a:ea typeface="Arial" pitchFamily="34" charset="-122"/>
                <a:cs typeface="Arial" pitchFamily="34" charset="-120"/>
              </a:rPr>
              <a:t>Flow occurs when challenge matches skill level, creating optimal experience characterized by:</a:t>
            </a:r>
            <a:endParaRPr lang="en-US" dirty="0">
              <a:solidFill>
                <a:srgbClr val="0070C0"/>
              </a:solidFill>
            </a:endParaRPr>
          </a:p>
        </p:txBody>
      </p:sp>
      <p:sp>
        <p:nvSpPr>
          <p:cNvPr id="4" name="Text 2"/>
          <p:cNvSpPr/>
          <p:nvPr/>
        </p:nvSpPr>
        <p:spPr>
          <a:xfrm>
            <a:off x="4252510" y="2930487"/>
            <a:ext cx="6972453" cy="2798237"/>
          </a:xfrm>
          <a:prstGeom prst="rect">
            <a:avLst/>
          </a:prstGeom>
          <a:noFill/>
          <a:ln/>
        </p:spPr>
        <p:txBody>
          <a:bodyPr wrap="square" lIns="0" tIns="0" rIns="0" bIns="0" rtlCol="0" anchor="t"/>
          <a:lstStyle/>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Complete focus and absorption</a:t>
            </a:r>
            <a:endParaRPr lang="en-US" sz="1600" dirty="0">
              <a:solidFill>
                <a:srgbClr val="0070C0"/>
              </a:solidFill>
            </a:endParaRPr>
          </a:p>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Loss of self-consciousness</a:t>
            </a:r>
            <a:endParaRPr lang="en-US" sz="1600" dirty="0">
              <a:solidFill>
                <a:srgbClr val="0070C0"/>
              </a:solidFill>
            </a:endParaRPr>
          </a:p>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Sense of control and mastery</a:t>
            </a:r>
            <a:endParaRPr lang="en-US" sz="1600" dirty="0">
              <a:solidFill>
                <a:srgbClr val="0070C0"/>
              </a:solidFill>
            </a:endParaRPr>
          </a:p>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Altered time perception</a:t>
            </a:r>
            <a:endParaRPr lang="en-US" sz="1600" dirty="0">
              <a:solidFill>
                <a:srgbClr val="0070C0"/>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81445" y="1980589"/>
            <a:ext cx="2095653"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Video: The Flow State</a:t>
            </a:r>
            <a:endParaRPr lang="en-US" sz="3600" dirty="0"/>
          </a:p>
        </p:txBody>
      </p:sp>
      <p:sp>
        <p:nvSpPr>
          <p:cNvPr id="3" name="Text 1"/>
          <p:cNvSpPr/>
          <p:nvPr/>
        </p:nvSpPr>
        <p:spPr>
          <a:xfrm>
            <a:off x="4492591" y="291488"/>
            <a:ext cx="4989516" cy="319881"/>
          </a:xfrm>
          <a:prstGeom prst="rect">
            <a:avLst/>
          </a:prstGeom>
          <a:noFill/>
          <a:ln/>
        </p:spPr>
        <p:txBody>
          <a:bodyPr wrap="square" lIns="0" tIns="0" rIns="0" bIns="0" rtlCol="0" anchor="t"/>
          <a:lstStyle/>
          <a:p>
            <a:pPr algn="ctr">
              <a:lnSpc>
                <a:spcPts val="2520"/>
              </a:lnSpc>
            </a:pPr>
            <a:r>
              <a:rPr lang="en-US" dirty="0">
                <a:solidFill>
                  <a:srgbClr val="475569"/>
                </a:solidFill>
                <a:latin typeface="Arial" pitchFamily="34" charset="0"/>
                <a:ea typeface="Arial" pitchFamily="34" charset="-122"/>
                <a:cs typeface="Arial" pitchFamily="34" charset="-120"/>
              </a:rPr>
              <a:t>Climbing Athlete Demonstrates Flow Experience</a:t>
            </a:r>
            <a:endParaRPr lang="en-US" dirty="0"/>
          </a:p>
        </p:txBody>
      </p:sp>
      <p:sp>
        <p:nvSpPr>
          <p:cNvPr id="4" name="Text 2"/>
          <p:cNvSpPr/>
          <p:nvPr/>
        </p:nvSpPr>
        <p:spPr>
          <a:xfrm>
            <a:off x="4152244" y="6104450"/>
            <a:ext cx="5670209" cy="284361"/>
          </a:xfrm>
          <a:prstGeom prst="rect">
            <a:avLst/>
          </a:prstGeom>
          <a:noFill/>
          <a:ln/>
        </p:spPr>
        <p:txBody>
          <a:bodyPr wrap="square" lIns="0" tIns="0" rIns="0" bIns="0" rtlCol="0" anchor="t"/>
          <a:lstStyle/>
          <a:p>
            <a:pPr algn="ctr">
              <a:lnSpc>
                <a:spcPts val="2240"/>
              </a:lnSpc>
            </a:pPr>
            <a:r>
              <a:rPr lang="en-US" sz="1600" dirty="0">
                <a:solidFill>
                  <a:srgbClr val="64748B"/>
                </a:solidFill>
                <a:latin typeface="Arial" pitchFamily="34" charset="0"/>
                <a:ea typeface="Arial" pitchFamily="34" charset="-122"/>
                <a:cs typeface="Arial" pitchFamily="34" charset="-120"/>
              </a:rPr>
              <a:t>Video Link: https://www.youtube.com/watch?v=oWKfyp4bQo0</a:t>
            </a:r>
            <a:endParaRPr lang="en-US" sz="1600" dirty="0"/>
          </a:p>
        </p:txBody>
      </p:sp>
      <p:sp>
        <p:nvSpPr>
          <p:cNvPr id="5" name="Text 3"/>
          <p:cNvSpPr/>
          <p:nvPr/>
        </p:nvSpPr>
        <p:spPr>
          <a:xfrm>
            <a:off x="4044815" y="5613399"/>
            <a:ext cx="6911051" cy="248840"/>
          </a:xfrm>
          <a:prstGeom prst="rect">
            <a:avLst/>
          </a:prstGeom>
          <a:noFill/>
          <a:ln/>
        </p:spPr>
        <p:txBody>
          <a:bodyPr wrap="square" lIns="0" tIns="0" rIns="0" bIns="0" rtlCol="0" anchor="t"/>
          <a:lstStyle/>
          <a:p>
            <a:r>
              <a:rPr lang="en-US" b="1" dirty="0"/>
              <a:t>What are </a:t>
            </a:r>
            <a:r>
              <a:rPr lang="en-US" b="1" dirty="0" err="1"/>
              <a:t>behavioural</a:t>
            </a:r>
            <a:r>
              <a:rPr lang="en-US" b="1" dirty="0"/>
              <a:t> markers of flow – note these from the video?</a:t>
            </a:r>
            <a:endParaRPr lang="en-GB" dirty="0"/>
          </a:p>
        </p:txBody>
      </p:sp>
      <p:pic>
        <p:nvPicPr>
          <p:cNvPr id="6" name="Online Media 5" descr="La Sportiva Presents: The Flow State">
            <a:hlinkClick r:id="" action="ppaction://media"/>
            <a:extLst>
              <a:ext uri="{FF2B5EF4-FFF2-40B4-BE49-F238E27FC236}">
                <a16:creationId xmlns:a16="http://schemas.microsoft.com/office/drawing/2014/main" id="{835AA40F-F180-EF87-25C5-27507EF5DB60}"/>
              </a:ext>
            </a:extLst>
          </p:cNvPr>
          <p:cNvPicPr>
            <a:picLocks noRot="1" noChangeAspect="1"/>
          </p:cNvPicPr>
          <p:nvPr>
            <a:videoFile r:link="rId1"/>
          </p:nvPr>
        </p:nvPicPr>
        <p:blipFill>
          <a:blip r:embed="rId4"/>
          <a:stretch>
            <a:fillRect/>
          </a:stretch>
        </p:blipFill>
        <p:spPr>
          <a:xfrm>
            <a:off x="4301067" y="853580"/>
            <a:ext cx="6307666" cy="451760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2156B4-0FB2-4446-C966-C7DDA0CB5F3A}"/>
              </a:ext>
            </a:extLst>
          </p:cNvPr>
          <p:cNvSpPr txBox="1"/>
          <p:nvPr/>
        </p:nvSpPr>
        <p:spPr>
          <a:xfrm>
            <a:off x="3756750" y="738611"/>
            <a:ext cx="7337235" cy="6002156"/>
          </a:xfrm>
          <a:prstGeom prst="rect">
            <a:avLst/>
          </a:prstGeom>
          <a:noFill/>
        </p:spPr>
        <p:txBody>
          <a:bodyPr wrap="square">
            <a:spAutoFit/>
          </a:bodyPr>
          <a:lstStyle/>
          <a:p>
            <a:pPr marL="342900" lvl="0" indent="-342900">
              <a:lnSpc>
                <a:spcPct val="150000"/>
              </a:lnSpc>
              <a:spcBef>
                <a:spcPts val="525"/>
              </a:spcBef>
              <a:spcAft>
                <a:spcPts val="525"/>
              </a:spcAft>
              <a:buFont typeface="Symbol" pitchFamily="2" charset="2"/>
              <a:buChar char=""/>
              <a:tabLst>
                <a:tab pos="571500" algn="l"/>
              </a:tabLst>
            </a:pPr>
            <a:r>
              <a:rPr lang="en-US" sz="16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Time distortion</a:t>
            </a:r>
            <a:r>
              <a:rPr lang="en-US" sz="1600" dirty="0">
                <a:solidFill>
                  <a:srgbClr val="0070C0"/>
                </a:solidFill>
                <a:effectLst/>
                <a:latin typeface="Arial" panose="020B0604020202020204" pitchFamily="34" charset="0"/>
                <a:ea typeface="Georgia" panose="02040502050405020303" pitchFamily="18" charset="0"/>
                <a:cs typeface="Arial" panose="020B0604020202020204" pitchFamily="34" charset="0"/>
              </a:rPr>
              <a:t>: Climber loses track of time </a:t>
            </a:r>
          </a:p>
          <a:p>
            <a:pPr marL="342900" lvl="0" indent="-342900">
              <a:lnSpc>
                <a:spcPct val="150000"/>
              </a:lnSpc>
              <a:spcBef>
                <a:spcPts val="525"/>
              </a:spcBef>
              <a:spcAft>
                <a:spcPts val="525"/>
              </a:spcAft>
              <a:buFont typeface="Symbol" pitchFamily="2" charset="2"/>
              <a:buChar char=""/>
              <a:tabLst>
                <a:tab pos="571500" algn="l"/>
              </a:tabLst>
            </a:pPr>
            <a:r>
              <a:rPr lang="en-US" sz="16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Intense focus</a:t>
            </a:r>
            <a:r>
              <a:rPr lang="en-US" sz="1600" dirty="0">
                <a:solidFill>
                  <a:srgbClr val="0070C0"/>
                </a:solidFill>
                <a:effectLst/>
                <a:latin typeface="Arial" panose="020B0604020202020204" pitchFamily="34" charset="0"/>
                <a:ea typeface="Georgia" panose="02040502050405020303" pitchFamily="18" charset="0"/>
                <a:cs typeface="Arial" panose="020B0604020202020204" pitchFamily="34" charset="0"/>
              </a:rPr>
              <a:t>: Narrowed gaze, tunnel vision - ignores distractions/spectators</a:t>
            </a:r>
            <a:endParaRPr lang="en-GB" sz="16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6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Smooth, efficient movement</a:t>
            </a:r>
            <a:r>
              <a:rPr lang="en-US" sz="1600" dirty="0">
                <a:solidFill>
                  <a:srgbClr val="0070C0"/>
                </a:solidFill>
                <a:effectLst/>
                <a:latin typeface="Arial" panose="020B0604020202020204" pitchFamily="34" charset="0"/>
                <a:ea typeface="Georgia" panose="02040502050405020303" pitchFamily="18" charset="0"/>
                <a:cs typeface="Arial" panose="020B0604020202020204" pitchFamily="34" charset="0"/>
              </a:rPr>
              <a:t>: Fluid, rhythmic actions without hesitation</a:t>
            </a:r>
            <a:endParaRPr lang="en-GB" sz="16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6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No self-talk</a:t>
            </a:r>
            <a:r>
              <a:rPr lang="en-US" sz="1600" dirty="0">
                <a:solidFill>
                  <a:srgbClr val="0070C0"/>
                </a:solidFill>
                <a:effectLst/>
                <a:latin typeface="Arial" panose="020B0604020202020204" pitchFamily="34" charset="0"/>
                <a:ea typeface="Georgia" panose="02040502050405020303" pitchFamily="18" charset="0"/>
                <a:cs typeface="Arial" panose="020B0604020202020204" pitchFamily="34" charset="0"/>
              </a:rPr>
              <a:t>: Silent concentration, no verbal coaching needed</a:t>
            </a:r>
            <a:endParaRPr lang="en-GB" sz="16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6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Relaxed posture</a:t>
            </a:r>
            <a:r>
              <a:rPr lang="en-US" sz="1600" dirty="0">
                <a:solidFill>
                  <a:srgbClr val="0070C0"/>
                </a:solidFill>
                <a:effectLst/>
                <a:latin typeface="Arial" panose="020B0604020202020204" pitchFamily="34" charset="0"/>
                <a:ea typeface="Georgia" panose="02040502050405020303" pitchFamily="18" charset="0"/>
                <a:cs typeface="Arial" panose="020B0604020202020204" pitchFamily="34" charset="0"/>
              </a:rPr>
              <a:t>: Paradoxically calm despite high stakes (loose grip, fluid breathing)</a:t>
            </a:r>
            <a:endParaRPr lang="en-GB" sz="16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6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Automaticity</a:t>
            </a:r>
            <a:r>
              <a:rPr lang="en-US" sz="1600" dirty="0">
                <a:solidFill>
                  <a:srgbClr val="0070C0"/>
                </a:solidFill>
                <a:effectLst/>
                <a:latin typeface="Arial" panose="020B0604020202020204" pitchFamily="34" charset="0"/>
                <a:ea typeface="Georgia" panose="02040502050405020303" pitchFamily="18" charset="0"/>
                <a:cs typeface="Arial" panose="020B0604020202020204" pitchFamily="34" charset="0"/>
              </a:rPr>
              <a:t>: Actions feel effortless, no overthinking each move</a:t>
            </a:r>
            <a:endParaRPr lang="en-GB" sz="16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6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Unawareness of fatigue</a:t>
            </a:r>
            <a:r>
              <a:rPr lang="en-US" sz="1600" dirty="0">
                <a:solidFill>
                  <a:srgbClr val="0070C0"/>
                </a:solidFill>
                <a:effectLst/>
                <a:latin typeface="Arial" panose="020B0604020202020204" pitchFamily="34" charset="0"/>
                <a:ea typeface="Georgia" panose="02040502050405020303" pitchFamily="18" charset="0"/>
                <a:cs typeface="Arial" panose="020B0604020202020204" pitchFamily="34" charset="0"/>
              </a:rPr>
              <a:t>: Continues without breaks despite physical demands</a:t>
            </a:r>
            <a:endParaRPr lang="en-GB" sz="16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6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Ignores audience</a:t>
            </a:r>
            <a:r>
              <a:rPr lang="en-US" sz="1600" dirty="0">
                <a:solidFill>
                  <a:srgbClr val="0070C0"/>
                </a:solidFill>
                <a:effectLst/>
                <a:latin typeface="Arial" panose="020B0604020202020204" pitchFamily="34" charset="0"/>
                <a:ea typeface="Georgia" panose="02040502050405020303" pitchFamily="18" charset="0"/>
                <a:cs typeface="Arial" panose="020B0604020202020204" pitchFamily="34" charset="0"/>
              </a:rPr>
              <a:t>: Zero reaction to cheers/boos/safety calls</a:t>
            </a:r>
            <a:endParaRPr lang="en-GB" sz="16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6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Steady breathing</a:t>
            </a:r>
            <a:r>
              <a:rPr lang="en-US" sz="1600" dirty="0">
                <a:solidFill>
                  <a:srgbClr val="0070C0"/>
                </a:solidFill>
                <a:effectLst/>
                <a:latin typeface="Arial" panose="020B0604020202020204" pitchFamily="34" charset="0"/>
                <a:ea typeface="Georgia" panose="02040502050405020303" pitchFamily="18" charset="0"/>
                <a:cs typeface="Arial" panose="020B0604020202020204" pitchFamily="34" charset="0"/>
              </a:rPr>
              <a:t>: Controlled, deep breaths (not panicked hyperventilation)</a:t>
            </a:r>
            <a:endParaRPr lang="en-GB" sz="16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525"/>
              </a:spcBef>
              <a:spcAft>
                <a:spcPts val="525"/>
              </a:spcAft>
              <a:buFont typeface="Symbol" pitchFamily="2" charset="2"/>
              <a:buChar char=""/>
              <a:tabLst>
                <a:tab pos="571500" algn="l"/>
              </a:tabLst>
            </a:pPr>
            <a:r>
              <a:rPr lang="en-US" sz="16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Complete task absorption</a:t>
            </a:r>
            <a:r>
              <a:rPr lang="en-US" sz="1600" dirty="0">
                <a:solidFill>
                  <a:srgbClr val="0070C0"/>
                </a:solidFill>
                <a:effectLst/>
                <a:latin typeface="Arial" panose="020B0604020202020204" pitchFamily="34" charset="0"/>
                <a:ea typeface="Georgia" panose="02040502050405020303" pitchFamily="18" charset="0"/>
                <a:cs typeface="Arial" panose="020B0604020202020204" pitchFamily="34" charset="0"/>
              </a:rPr>
              <a:t>: Zero phone checking, zero looking around</a:t>
            </a:r>
            <a:endParaRPr lang="en-GB" sz="16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0ECFAC4-8167-3E05-B5B6-E35B5F5E76C8}"/>
              </a:ext>
            </a:extLst>
          </p:cNvPr>
          <p:cNvSpPr txBox="1"/>
          <p:nvPr/>
        </p:nvSpPr>
        <p:spPr>
          <a:xfrm>
            <a:off x="363557" y="2100219"/>
            <a:ext cx="2710150" cy="1287468"/>
          </a:xfrm>
          <a:prstGeom prst="rect">
            <a:avLst/>
          </a:prstGeom>
          <a:noFill/>
        </p:spPr>
        <p:txBody>
          <a:bodyPr wrap="square">
            <a:spAutoFit/>
          </a:bodyPr>
          <a:lstStyle/>
          <a:p>
            <a:pPr>
              <a:lnSpc>
                <a:spcPct val="150000"/>
              </a:lnSpc>
              <a:spcAft>
                <a:spcPts val="1050"/>
              </a:spcAft>
              <a:buNone/>
            </a:pPr>
            <a:r>
              <a:rPr lang="en-US" sz="18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What You Can </a:t>
            </a:r>
            <a:r>
              <a:rPr lang="en-US" sz="1800" b="1" dirty="0">
                <a:solidFill>
                  <a:srgbClr val="0070C0"/>
                </a:solidFill>
                <a:latin typeface="Arial" panose="020B0604020202020204" pitchFamily="34" charset="0"/>
                <a:ea typeface="Georgia" panose="02040502050405020303" pitchFamily="18" charset="0"/>
                <a:cs typeface="Arial" panose="020B0604020202020204" pitchFamily="34" charset="0"/>
              </a:rPr>
              <a:t>SEE</a:t>
            </a:r>
            <a:r>
              <a:rPr lang="en-US" sz="18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 When Someone</a:t>
            </a:r>
            <a:r>
              <a:rPr lang="en-US" b="1" dirty="0">
                <a:solidFill>
                  <a:srgbClr val="0070C0"/>
                </a:solidFill>
                <a:latin typeface="Arial" panose="020B0604020202020204" pitchFamily="34" charset="0"/>
                <a:ea typeface="Georgia" panose="02040502050405020303" pitchFamily="18" charset="0"/>
                <a:cs typeface="Arial" panose="020B0604020202020204" pitchFamily="34" charset="0"/>
              </a:rPr>
              <a:t> is</a:t>
            </a:r>
            <a:r>
              <a:rPr lang="en-US" sz="1800" b="1" dirty="0">
                <a:solidFill>
                  <a:srgbClr val="0070C0"/>
                </a:solidFill>
                <a:effectLst/>
                <a:latin typeface="Arial" panose="020B0604020202020204" pitchFamily="34" charset="0"/>
                <a:ea typeface="Georgia" panose="02040502050405020303" pitchFamily="18" charset="0"/>
                <a:cs typeface="Arial" panose="020B0604020202020204" pitchFamily="34" charset="0"/>
              </a:rPr>
              <a:t> "In Flow State"</a:t>
            </a:r>
            <a:endParaRPr lang="en-GB" sz="1800" dirty="0">
              <a:solidFill>
                <a:srgbClr val="0070C0"/>
              </a:solidFill>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5860535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272974" y="1450181"/>
            <a:ext cx="3197340"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Flow States </a:t>
            </a:r>
          </a:p>
          <a:p>
            <a:pPr>
              <a:lnSpc>
                <a:spcPts val="4320"/>
              </a:lnSpc>
            </a:pPr>
            <a:r>
              <a:rPr lang="en-US" sz="3600" b="1" dirty="0">
                <a:solidFill>
                  <a:srgbClr val="0284C7"/>
                </a:solidFill>
                <a:latin typeface="Arial" pitchFamily="34" charset="0"/>
                <a:ea typeface="Arial" pitchFamily="34" charset="-122"/>
                <a:cs typeface="Arial" pitchFamily="34" charset="-120"/>
              </a:rPr>
              <a:t>in Adventure Recreation</a:t>
            </a:r>
            <a:endParaRPr lang="en-US" sz="3600" dirty="0"/>
          </a:p>
        </p:txBody>
      </p:sp>
      <p:sp>
        <p:nvSpPr>
          <p:cNvPr id="3" name="Text 1"/>
          <p:cNvSpPr/>
          <p:nvPr/>
        </p:nvSpPr>
        <p:spPr>
          <a:xfrm>
            <a:off x="3877936" y="1564482"/>
            <a:ext cx="7712592" cy="319881"/>
          </a:xfrm>
          <a:prstGeom prst="rect">
            <a:avLst/>
          </a:prstGeom>
          <a:noFill/>
          <a:ln/>
        </p:spPr>
        <p:txBody>
          <a:bodyPr wrap="square" lIns="0" tIns="0" rIns="0" bIns="0" rtlCol="0" anchor="t"/>
          <a:lstStyle/>
          <a:p>
            <a:pPr>
              <a:lnSpc>
                <a:spcPts val="2520"/>
              </a:lnSpc>
            </a:pPr>
            <a:r>
              <a:rPr lang="en-US" dirty="0">
                <a:solidFill>
                  <a:srgbClr val="0070C0"/>
                </a:solidFill>
                <a:latin typeface="Arial" pitchFamily="34" charset="0"/>
                <a:ea typeface="Arial" pitchFamily="34" charset="-122"/>
                <a:cs typeface="Arial" pitchFamily="34" charset="-120"/>
              </a:rPr>
              <a:t>Systematic reviews demonstrate positive correlations between flow experiences and:</a:t>
            </a:r>
            <a:endParaRPr lang="en-US" dirty="0">
              <a:solidFill>
                <a:srgbClr val="0070C0"/>
              </a:solidFill>
            </a:endParaRPr>
          </a:p>
        </p:txBody>
      </p:sp>
      <p:sp>
        <p:nvSpPr>
          <p:cNvPr id="4" name="Text 2"/>
          <p:cNvSpPr/>
          <p:nvPr/>
        </p:nvSpPr>
        <p:spPr>
          <a:xfrm>
            <a:off x="3877936" y="2728019"/>
            <a:ext cx="7501263" cy="1401961"/>
          </a:xfrm>
          <a:prstGeom prst="rect">
            <a:avLst/>
          </a:prstGeom>
          <a:noFill/>
          <a:ln/>
        </p:spPr>
        <p:txBody>
          <a:bodyPr wrap="square" lIns="0" tIns="0" rIns="0" bIns="0" rtlCol="0" anchor="t"/>
          <a:lstStyle/>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Increased participant satisfaction</a:t>
            </a:r>
            <a:endParaRPr lang="en-US" sz="1600" dirty="0">
              <a:solidFill>
                <a:srgbClr val="0070C0"/>
              </a:solidFill>
            </a:endParaRPr>
          </a:p>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Enhanced psychological well-being</a:t>
            </a:r>
            <a:endParaRPr lang="en-US" sz="1600" dirty="0">
              <a:solidFill>
                <a:srgbClr val="0070C0"/>
              </a:solidFill>
            </a:endParaRPr>
          </a:p>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Greater likelihood of continued participation</a:t>
            </a:r>
          </a:p>
          <a:p>
            <a:pPr marL="457189" indent="-457189">
              <a:lnSpc>
                <a:spcPts val="2880"/>
              </a:lnSpc>
              <a:buSzPct val="100000"/>
              <a:buChar char="•"/>
            </a:pPr>
            <a:endParaRPr lang="en-US" sz="1600" dirty="0">
              <a:solidFill>
                <a:srgbClr val="475569"/>
              </a:solidFill>
              <a:latin typeface="Arial" pitchFamily="34" charset="0"/>
              <a:cs typeface="Arial" pitchFamily="34" charset="-120"/>
            </a:endParaRPr>
          </a:p>
          <a:p>
            <a:pPr marL="457189" indent="-457189">
              <a:lnSpc>
                <a:spcPts val="2880"/>
              </a:lnSpc>
              <a:buSzPct val="100000"/>
              <a:buChar char="•"/>
            </a:pPr>
            <a:endParaRPr lang="en-US" sz="1600" dirty="0">
              <a:solidFill>
                <a:srgbClr val="475569"/>
              </a:solidFill>
              <a:latin typeface="Arial" pitchFamily="34" charset="0"/>
              <a:cs typeface="Arial" pitchFamily="34" charset="-120"/>
            </a:endParaRPr>
          </a:p>
          <a:p>
            <a:pPr>
              <a:lnSpc>
                <a:spcPts val="2880"/>
              </a:lnSpc>
              <a:buSzPct val="100000"/>
            </a:pPr>
            <a:r>
              <a:rPr lang="en-GB" sz="1600" dirty="0">
                <a:solidFill>
                  <a:srgbClr val="0070C0"/>
                </a:solidFill>
                <a:latin typeface="Arial" panose="020B0604020202020204" pitchFamily="34" charset="0"/>
                <a:cs typeface="Arial" panose="020B0604020202020204" pitchFamily="34" charset="0"/>
              </a:rPr>
              <a:t>Flow states in adventure recreation: A systematic review and thematic synthesis</a:t>
            </a:r>
          </a:p>
          <a:p>
            <a:pPr marL="457189" indent="-457189">
              <a:lnSpc>
                <a:spcPts val="2880"/>
              </a:lnSpc>
              <a:buSzPct val="100000"/>
              <a:buChar char="•"/>
            </a:pPr>
            <a:r>
              <a:rPr lang="en-GB" sz="1600" dirty="0">
                <a:solidFill>
                  <a:srgbClr val="0070C0"/>
                </a:solidFill>
                <a:latin typeface="Arial" panose="020B0604020202020204" pitchFamily="34" charset="0"/>
                <a:cs typeface="Arial" panose="020B0604020202020204" pitchFamily="34" charset="0"/>
              </a:rPr>
              <a:t>Boudreau et al. (2020) – on Moodle</a:t>
            </a:r>
          </a:p>
          <a:p>
            <a:pPr marL="457189" indent="-457189">
              <a:lnSpc>
                <a:spcPts val="2880"/>
              </a:lnSpc>
              <a:buSzPct val="100000"/>
              <a:buChar char="•"/>
            </a:pPr>
            <a:endParaRPr lang="en-US" sz="16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39074" y="1690477"/>
            <a:ext cx="3043104"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Psychology of Fear in Adventure</a:t>
            </a:r>
            <a:endParaRPr lang="en-US" sz="3600" dirty="0"/>
          </a:p>
        </p:txBody>
      </p:sp>
      <p:sp>
        <p:nvSpPr>
          <p:cNvPr id="3" name="Text 1"/>
          <p:cNvSpPr/>
          <p:nvPr/>
        </p:nvSpPr>
        <p:spPr>
          <a:xfrm>
            <a:off x="4109292" y="2238958"/>
            <a:ext cx="7291942" cy="639763"/>
          </a:xfrm>
          <a:prstGeom prst="rect">
            <a:avLst/>
          </a:prstGeom>
          <a:noFill/>
          <a:ln/>
        </p:spPr>
        <p:txBody>
          <a:bodyPr wrap="square" lIns="0" tIns="0" rIns="0" bIns="0" rtlCol="0" anchor="t"/>
          <a:lstStyle/>
          <a:p>
            <a:pPr>
              <a:lnSpc>
                <a:spcPts val="2520"/>
              </a:lnSpc>
            </a:pPr>
            <a:r>
              <a:rPr lang="en-US" dirty="0">
                <a:solidFill>
                  <a:srgbClr val="0070C0"/>
                </a:solidFill>
                <a:latin typeface="Arial" pitchFamily="34" charset="0"/>
                <a:ea typeface="Arial" pitchFamily="34" charset="-122"/>
                <a:cs typeface="Arial" pitchFamily="34" charset="-120"/>
              </a:rPr>
              <a:t>Fear responses are adaptive but can limit performance. </a:t>
            </a:r>
          </a:p>
          <a:p>
            <a:pPr>
              <a:lnSpc>
                <a:spcPts val="2520"/>
              </a:lnSpc>
            </a:pPr>
            <a:r>
              <a:rPr lang="en-US" dirty="0">
                <a:solidFill>
                  <a:srgbClr val="0070C0"/>
                </a:solidFill>
                <a:latin typeface="Arial" pitchFamily="34" charset="0"/>
                <a:ea typeface="Arial" pitchFamily="34" charset="-122"/>
                <a:cs typeface="Arial" pitchFamily="34" charset="-120"/>
              </a:rPr>
              <a:t>Understanding the neurophysiology enables management strategies.</a:t>
            </a:r>
            <a:endParaRPr lang="en-US" dirty="0">
              <a:solidFill>
                <a:srgbClr val="0070C0"/>
              </a:solidFill>
            </a:endParaRPr>
          </a:p>
        </p:txBody>
      </p:sp>
      <p:sp>
        <p:nvSpPr>
          <p:cNvPr id="4" name="Text 2"/>
          <p:cNvSpPr/>
          <p:nvPr/>
        </p:nvSpPr>
        <p:spPr>
          <a:xfrm>
            <a:off x="4616067" y="3429000"/>
            <a:ext cx="6641947" cy="1401961"/>
          </a:xfrm>
          <a:prstGeom prst="rect">
            <a:avLst/>
          </a:prstGeom>
          <a:noFill/>
          <a:ln/>
        </p:spPr>
        <p:txBody>
          <a:bodyPr wrap="square" lIns="0" tIns="0" rIns="0" bIns="0" rtlCol="0" anchor="t"/>
          <a:lstStyle/>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Amygdala activation triggers fight-or-flight</a:t>
            </a:r>
            <a:endParaRPr lang="en-US" sz="1600" dirty="0">
              <a:solidFill>
                <a:srgbClr val="0070C0"/>
              </a:solidFill>
            </a:endParaRPr>
          </a:p>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Impacts focus, muscle tension, decision-making</a:t>
            </a:r>
            <a:endParaRPr lang="en-US" sz="1600" dirty="0">
              <a:solidFill>
                <a:srgbClr val="0070C0"/>
              </a:solidFill>
            </a:endParaRPr>
          </a:p>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Can be regulated through exposure and technique</a:t>
            </a:r>
            <a:endParaRPr lang="en-US" sz="1600" dirty="0">
              <a:solidFill>
                <a:srgbClr val="0070C0"/>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06024" y="1969572"/>
            <a:ext cx="2756665"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Video: Climbers Control Fear</a:t>
            </a:r>
            <a:endParaRPr lang="en-US" sz="3600" dirty="0"/>
          </a:p>
        </p:txBody>
      </p:sp>
      <p:sp>
        <p:nvSpPr>
          <p:cNvPr id="3" name="Text 1"/>
          <p:cNvSpPr/>
          <p:nvPr/>
        </p:nvSpPr>
        <p:spPr>
          <a:xfrm>
            <a:off x="4043803" y="333653"/>
            <a:ext cx="4104393" cy="319881"/>
          </a:xfrm>
          <a:prstGeom prst="rect">
            <a:avLst/>
          </a:prstGeom>
          <a:noFill/>
          <a:ln/>
        </p:spPr>
        <p:txBody>
          <a:bodyPr wrap="square" lIns="0" tIns="0" rIns="0" bIns="0" rtlCol="0" anchor="t"/>
          <a:lstStyle/>
          <a:p>
            <a:pPr algn="ctr">
              <a:lnSpc>
                <a:spcPts val="2520"/>
              </a:lnSpc>
            </a:pPr>
            <a:r>
              <a:rPr lang="en-US" dirty="0">
                <a:solidFill>
                  <a:srgbClr val="475569"/>
                </a:solidFill>
                <a:latin typeface="Arial" pitchFamily="34" charset="0"/>
                <a:ea typeface="Arial" pitchFamily="34" charset="-122"/>
                <a:cs typeface="Arial" pitchFamily="34" charset="-120"/>
              </a:rPr>
              <a:t>Practical Fear Management Techniques</a:t>
            </a:r>
            <a:endParaRPr lang="en-US" dirty="0"/>
          </a:p>
        </p:txBody>
      </p:sp>
      <p:sp>
        <p:nvSpPr>
          <p:cNvPr id="4" name="Text 2"/>
          <p:cNvSpPr/>
          <p:nvPr/>
        </p:nvSpPr>
        <p:spPr>
          <a:xfrm>
            <a:off x="3756170" y="6382166"/>
            <a:ext cx="5531763" cy="284361"/>
          </a:xfrm>
          <a:prstGeom prst="rect">
            <a:avLst/>
          </a:prstGeom>
          <a:noFill/>
          <a:ln/>
        </p:spPr>
        <p:txBody>
          <a:bodyPr wrap="square" lIns="0" tIns="0" rIns="0" bIns="0" rtlCol="0" anchor="t"/>
          <a:lstStyle/>
          <a:p>
            <a:pPr algn="ctr">
              <a:lnSpc>
                <a:spcPts val="2240"/>
              </a:lnSpc>
            </a:pPr>
            <a:r>
              <a:rPr lang="en-US" sz="1600" dirty="0">
                <a:solidFill>
                  <a:srgbClr val="64748B"/>
                </a:solidFill>
                <a:latin typeface="Arial" pitchFamily="34" charset="0"/>
                <a:ea typeface="Arial" pitchFamily="34" charset="-122"/>
                <a:cs typeface="Arial" pitchFamily="34" charset="-120"/>
              </a:rPr>
              <a:t>Video Link: https://www.youtube.com/watch?v=33ODIivxhF8</a:t>
            </a:r>
            <a:endParaRPr lang="en-US" sz="1600" dirty="0"/>
          </a:p>
        </p:txBody>
      </p:sp>
      <p:pic>
        <p:nvPicPr>
          <p:cNvPr id="5" name="Online Media 4" descr="How Climbers Can Control Fear">
            <a:hlinkClick r:id="" action="ppaction://media"/>
            <a:extLst>
              <a:ext uri="{FF2B5EF4-FFF2-40B4-BE49-F238E27FC236}">
                <a16:creationId xmlns:a16="http://schemas.microsoft.com/office/drawing/2014/main" id="{75E99D74-C808-18A0-4E65-2C712B956B9D}"/>
              </a:ext>
            </a:extLst>
          </p:cNvPr>
          <p:cNvPicPr>
            <a:picLocks noRot="1" noChangeAspect="1"/>
          </p:cNvPicPr>
          <p:nvPr>
            <a:videoFile r:link="rId1"/>
          </p:nvPr>
        </p:nvPicPr>
        <p:blipFill>
          <a:blip r:embed="rId4"/>
          <a:stretch>
            <a:fillRect/>
          </a:stretch>
        </p:blipFill>
        <p:spPr>
          <a:xfrm>
            <a:off x="3756170" y="1007533"/>
            <a:ext cx="7309763" cy="490008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107720" y="1802612"/>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Case Study: </a:t>
            </a:r>
          </a:p>
          <a:p>
            <a:pPr>
              <a:lnSpc>
                <a:spcPts val="4320"/>
              </a:lnSpc>
            </a:pPr>
            <a:r>
              <a:rPr lang="en-US" sz="2800" b="1" dirty="0">
                <a:solidFill>
                  <a:srgbClr val="0284C7"/>
                </a:solidFill>
                <a:latin typeface="Arial" pitchFamily="34" charset="0"/>
                <a:ea typeface="Arial" pitchFamily="34" charset="-122"/>
                <a:cs typeface="Arial" pitchFamily="34" charset="-120"/>
              </a:rPr>
              <a:t>Injury Fear </a:t>
            </a:r>
          </a:p>
          <a:p>
            <a:pPr>
              <a:lnSpc>
                <a:spcPts val="4320"/>
              </a:lnSpc>
            </a:pPr>
            <a:r>
              <a:rPr lang="en-US" sz="2800" b="1" dirty="0">
                <a:solidFill>
                  <a:srgbClr val="0284C7"/>
                </a:solidFill>
                <a:latin typeface="Arial" pitchFamily="34" charset="0"/>
                <a:ea typeface="Arial" pitchFamily="34" charset="-122"/>
                <a:cs typeface="Arial" pitchFamily="34" charset="-120"/>
              </a:rPr>
              <a:t>in </a:t>
            </a:r>
          </a:p>
          <a:p>
            <a:pPr>
              <a:lnSpc>
                <a:spcPts val="4320"/>
              </a:lnSpc>
            </a:pPr>
            <a:r>
              <a:rPr lang="en-US" sz="2800" b="1" dirty="0">
                <a:solidFill>
                  <a:srgbClr val="0284C7"/>
                </a:solidFill>
                <a:latin typeface="Arial" pitchFamily="34" charset="0"/>
                <a:ea typeface="Arial" pitchFamily="34" charset="-122"/>
                <a:cs typeface="Arial" pitchFamily="34" charset="-120"/>
              </a:rPr>
              <a:t>Mountaineering</a:t>
            </a:r>
            <a:endParaRPr lang="en-US" sz="2800" dirty="0"/>
          </a:p>
        </p:txBody>
      </p:sp>
      <p:sp>
        <p:nvSpPr>
          <p:cNvPr id="3" name="Text 1"/>
          <p:cNvSpPr/>
          <p:nvPr/>
        </p:nvSpPr>
        <p:spPr>
          <a:xfrm>
            <a:off x="4109292" y="1564481"/>
            <a:ext cx="7269908" cy="639763"/>
          </a:xfrm>
          <a:prstGeom prst="rect">
            <a:avLst/>
          </a:prstGeom>
          <a:noFill/>
          <a:ln/>
        </p:spPr>
        <p:txBody>
          <a:bodyPr wrap="square" lIns="0" tIns="0" rIns="0" bIns="0" rtlCol="0" anchor="t"/>
          <a:lstStyle/>
          <a:p>
            <a:pPr>
              <a:lnSpc>
                <a:spcPts val="2520"/>
              </a:lnSpc>
            </a:pPr>
            <a:r>
              <a:rPr lang="en-US" dirty="0">
                <a:solidFill>
                  <a:srgbClr val="0070C0"/>
                </a:solidFill>
                <a:latin typeface="Arial" pitchFamily="34" charset="0"/>
                <a:ea typeface="Arial" pitchFamily="34" charset="-122"/>
                <a:cs typeface="Arial" pitchFamily="34" charset="-120"/>
              </a:rPr>
              <a:t>2025 study examined injury fear among mountaineering accident survivors, revealing significant psychological impacts on future participation.</a:t>
            </a:r>
            <a:endParaRPr lang="en-US" dirty="0">
              <a:solidFill>
                <a:srgbClr val="0070C0"/>
              </a:solidFill>
            </a:endParaRPr>
          </a:p>
        </p:txBody>
      </p:sp>
      <p:sp>
        <p:nvSpPr>
          <p:cNvPr id="4" name="Text 2"/>
          <p:cNvSpPr/>
          <p:nvPr/>
        </p:nvSpPr>
        <p:spPr>
          <a:xfrm>
            <a:off x="4263527" y="3046423"/>
            <a:ext cx="5266063" cy="284361"/>
          </a:xfrm>
          <a:prstGeom prst="rect">
            <a:avLst/>
          </a:prstGeom>
          <a:noFill/>
          <a:ln/>
        </p:spPr>
        <p:txBody>
          <a:bodyPr wrap="square" lIns="0" tIns="0" rIns="0" bIns="0" rtlCol="0" anchor="t"/>
          <a:lstStyle/>
          <a:p>
            <a:pPr>
              <a:lnSpc>
                <a:spcPts val="2240"/>
              </a:lnSpc>
            </a:pPr>
            <a:r>
              <a:rPr lang="en-GB" sz="1600" dirty="0">
                <a:solidFill>
                  <a:srgbClr val="0070C0"/>
                </a:solidFill>
                <a:latin typeface="Arial" panose="020B0604020202020204" pitchFamily="34" charset="0"/>
                <a:cs typeface="Arial" panose="020B0604020202020204" pitchFamily="34" charset="0"/>
              </a:rPr>
              <a:t>Injury fear in mountaineering accidents: a study of Turkish mountaineers’ experiences (Ekinci et al., 2025)</a:t>
            </a:r>
          </a:p>
          <a:p>
            <a:pPr>
              <a:lnSpc>
                <a:spcPts val="2240"/>
              </a:lnSpc>
            </a:pPr>
            <a:endParaRPr lang="en-GB" sz="1600" dirty="0">
              <a:solidFill>
                <a:srgbClr val="475569"/>
              </a:solidFill>
              <a:latin typeface="Arial" pitchFamily="34" charset="0"/>
              <a:ea typeface="Arial" pitchFamily="34" charset="-122"/>
              <a:cs typeface="Arial" pitchFamily="34" charset="-120"/>
            </a:endParaRPr>
          </a:p>
          <a:p>
            <a:pPr>
              <a:lnSpc>
                <a:spcPts val="2240"/>
              </a:lnSpc>
            </a:pPr>
            <a:r>
              <a:rPr lang="en-GB" sz="1600" dirty="0">
                <a:solidFill>
                  <a:srgbClr val="475569"/>
                </a:solidFill>
                <a:latin typeface="Arial" pitchFamily="34" charset="0"/>
                <a:ea typeface="Arial" pitchFamily="34" charset="-122"/>
                <a:cs typeface="Arial" pitchFamily="34" charset="-120"/>
              </a:rPr>
              <a:t>Task sheet…</a:t>
            </a:r>
            <a:endParaRPr lang="en-US" sz="1600" dirty="0">
              <a:solidFill>
                <a:srgbClr val="475569"/>
              </a:solidFill>
              <a:latin typeface="Arial" pitchFamily="34" charset="0"/>
              <a:ea typeface="Arial" pitchFamily="34" charset="-122"/>
              <a:cs typeface="Arial" pitchFamily="34" charset="-120"/>
            </a:endParaRPr>
          </a:p>
          <a:p>
            <a:pPr>
              <a:lnSpc>
                <a:spcPts val="2240"/>
              </a:lnSpc>
            </a:pPr>
            <a:endParaRPr lang="en-US" sz="1600" dirty="0">
              <a:solidFill>
                <a:srgbClr val="475569"/>
              </a:solidFill>
              <a:latin typeface="Arial" pitchFamily="34" charset="0"/>
              <a:ea typeface="Arial" pitchFamily="34" charset="-122"/>
              <a:cs typeface="Arial" pitchFamily="34" charset="-120"/>
            </a:endParaRPr>
          </a:p>
          <a:p>
            <a:pPr>
              <a:lnSpc>
                <a:spcPts val="2240"/>
              </a:lnSpc>
            </a:pPr>
            <a:endParaRPr lang="en-US" sz="1600" dirty="0">
              <a:solidFill>
                <a:srgbClr val="475569"/>
              </a:solidFill>
              <a:latin typeface="Arial" pitchFamily="34" charset="0"/>
              <a:ea typeface="Arial" pitchFamily="34" charset="-122"/>
              <a:cs typeface="Arial" pitchFamily="34" charset="-120"/>
            </a:endParaRPr>
          </a:p>
          <a:p>
            <a:pPr>
              <a:lnSpc>
                <a:spcPts val="2240"/>
              </a:lnSpc>
            </a:pPr>
            <a:r>
              <a:rPr lang="en-US" sz="1600" dirty="0">
                <a:solidFill>
                  <a:srgbClr val="475569"/>
                </a:solidFill>
                <a:latin typeface="Arial" pitchFamily="34" charset="0"/>
                <a:ea typeface="Arial" pitchFamily="34" charset="-122"/>
                <a:cs typeface="Arial" pitchFamily="34" charset="-120"/>
              </a:rPr>
              <a:t>Academic Resource: https://pmc.ncbi.nlm.nih.gov/articles/PMC12357472/</a:t>
            </a:r>
            <a:endParaRPr lang="en-US" sz="16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282986" y="129024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Task: Fear </a:t>
            </a:r>
          </a:p>
          <a:p>
            <a:pPr>
              <a:lnSpc>
                <a:spcPts val="4320"/>
              </a:lnSpc>
            </a:pPr>
            <a:r>
              <a:rPr lang="en-US" sz="3600" b="1" dirty="0">
                <a:solidFill>
                  <a:srgbClr val="0284C7"/>
                </a:solidFill>
                <a:latin typeface="Arial" pitchFamily="34" charset="0"/>
                <a:ea typeface="Arial" pitchFamily="34" charset="-122"/>
                <a:cs typeface="Arial" pitchFamily="34" charset="-120"/>
              </a:rPr>
              <a:t>Management </a:t>
            </a:r>
          </a:p>
          <a:p>
            <a:pPr>
              <a:lnSpc>
                <a:spcPts val="4320"/>
              </a:lnSpc>
            </a:pPr>
            <a:r>
              <a:rPr lang="en-US" sz="3600" b="1" dirty="0">
                <a:solidFill>
                  <a:srgbClr val="0284C7"/>
                </a:solidFill>
                <a:latin typeface="Arial" pitchFamily="34" charset="0"/>
                <a:ea typeface="Arial" pitchFamily="34" charset="-122"/>
                <a:cs typeface="Arial" pitchFamily="34" charset="-120"/>
              </a:rPr>
              <a:t>Planning </a:t>
            </a:r>
          </a:p>
          <a:p>
            <a:pPr>
              <a:lnSpc>
                <a:spcPts val="4320"/>
              </a:lnSpc>
            </a:pPr>
            <a:r>
              <a:rPr lang="en-US" sz="3600" b="1" dirty="0">
                <a:solidFill>
                  <a:srgbClr val="0284C7"/>
                </a:solidFill>
                <a:latin typeface="Arial" pitchFamily="34" charset="0"/>
                <a:ea typeface="Arial" pitchFamily="34" charset="-122"/>
                <a:cs typeface="Arial" pitchFamily="34" charset="-120"/>
              </a:rPr>
              <a:t>(10 mins)</a:t>
            </a:r>
            <a:endParaRPr lang="en-US" sz="3600" dirty="0"/>
          </a:p>
        </p:txBody>
      </p:sp>
      <p:sp>
        <p:nvSpPr>
          <p:cNvPr id="3" name="Text 1"/>
          <p:cNvSpPr/>
          <p:nvPr/>
        </p:nvSpPr>
        <p:spPr>
          <a:xfrm>
            <a:off x="3657600" y="1564482"/>
            <a:ext cx="7932928" cy="319881"/>
          </a:xfrm>
          <a:prstGeom prst="rect">
            <a:avLst/>
          </a:prstGeom>
          <a:noFill/>
          <a:ln/>
        </p:spPr>
        <p:txBody>
          <a:bodyPr wrap="square" lIns="0" tIns="0" rIns="0" bIns="0" rtlCol="0" anchor="t"/>
          <a:lstStyle/>
          <a:p>
            <a:pPr>
              <a:lnSpc>
                <a:spcPts val="2520"/>
              </a:lnSpc>
            </a:pPr>
            <a:r>
              <a:rPr lang="en-US" dirty="0">
                <a:solidFill>
                  <a:srgbClr val="475569"/>
                </a:solidFill>
                <a:latin typeface="Arial" pitchFamily="34" charset="0"/>
                <a:ea typeface="Arial" pitchFamily="34" charset="-122"/>
                <a:cs typeface="Arial" pitchFamily="34" charset="-120"/>
              </a:rPr>
              <a:t>Design a graded exposure plan for managing fear in a chosen outdoor activity:</a:t>
            </a:r>
            <a:endParaRPr lang="en-US" dirty="0"/>
          </a:p>
        </p:txBody>
      </p:sp>
      <p:sp>
        <p:nvSpPr>
          <p:cNvPr id="4" name="Text 2"/>
          <p:cNvSpPr/>
          <p:nvPr/>
        </p:nvSpPr>
        <p:spPr>
          <a:xfrm>
            <a:off x="4187413" y="2728019"/>
            <a:ext cx="6873301" cy="1401961"/>
          </a:xfrm>
          <a:prstGeom prst="rect">
            <a:avLst/>
          </a:prstGeom>
          <a:noFill/>
          <a:ln/>
        </p:spPr>
        <p:txBody>
          <a:bodyPr wrap="square" lIns="0" tIns="0" rIns="0" bIns="0" rtlCol="0" anchor="t"/>
          <a:lstStyle/>
          <a:p>
            <a:pPr marL="457189" indent="-457189">
              <a:lnSpc>
                <a:spcPts val="2880"/>
              </a:lnSpc>
              <a:buSzPct val="100000"/>
              <a:buChar char="•"/>
            </a:pPr>
            <a:r>
              <a:rPr lang="en-US" dirty="0">
                <a:solidFill>
                  <a:srgbClr val="475569"/>
                </a:solidFill>
                <a:latin typeface="Arial" panose="020B0604020202020204" pitchFamily="34" charset="0"/>
                <a:ea typeface="Arial" pitchFamily="34" charset="-122"/>
                <a:cs typeface="Arial" panose="020B0604020202020204" pitchFamily="34" charset="0"/>
              </a:rPr>
              <a:t>Identify the specific fear response</a:t>
            </a:r>
            <a:endParaRPr lang="en-US" dirty="0">
              <a:latin typeface="Arial" panose="020B0604020202020204" pitchFamily="34" charset="0"/>
              <a:cs typeface="Arial" panose="020B0604020202020204" pitchFamily="34" charset="0"/>
            </a:endParaRPr>
          </a:p>
          <a:p>
            <a:pPr marL="457189" indent="-457189">
              <a:lnSpc>
                <a:spcPts val="2880"/>
              </a:lnSpc>
              <a:buSzPct val="100000"/>
              <a:buChar char="•"/>
            </a:pPr>
            <a:r>
              <a:rPr lang="en-US" dirty="0">
                <a:solidFill>
                  <a:srgbClr val="475569"/>
                </a:solidFill>
                <a:latin typeface="Arial" panose="020B0604020202020204" pitchFamily="34" charset="0"/>
                <a:ea typeface="Arial" pitchFamily="34" charset="-122"/>
                <a:cs typeface="Arial" panose="020B0604020202020204" pitchFamily="34" charset="0"/>
              </a:rPr>
              <a:t>Create progressive exposure steps</a:t>
            </a:r>
            <a:endParaRPr lang="en-US" dirty="0">
              <a:latin typeface="Arial" panose="020B0604020202020204" pitchFamily="34" charset="0"/>
              <a:cs typeface="Arial" panose="020B0604020202020204" pitchFamily="34" charset="0"/>
            </a:endParaRPr>
          </a:p>
          <a:p>
            <a:pPr marL="457189" indent="-457189">
              <a:lnSpc>
                <a:spcPts val="2880"/>
              </a:lnSpc>
              <a:buSzPct val="100000"/>
              <a:buChar char="•"/>
            </a:pPr>
            <a:r>
              <a:rPr lang="en-US" dirty="0">
                <a:solidFill>
                  <a:srgbClr val="475569"/>
                </a:solidFill>
                <a:latin typeface="Arial" panose="020B0604020202020204" pitchFamily="34" charset="0"/>
                <a:ea typeface="Arial" pitchFamily="34" charset="-122"/>
                <a:cs typeface="Arial" panose="020B0604020202020204" pitchFamily="34" charset="0"/>
              </a:rPr>
              <a:t>Include cognitive and somatic strategies</a:t>
            </a:r>
          </a:p>
          <a:p>
            <a:pPr marL="457189" indent="-457189">
              <a:lnSpc>
                <a:spcPts val="2880"/>
              </a:lnSpc>
              <a:buSzPct val="100000"/>
              <a:buChar char="•"/>
            </a:pPr>
            <a:endParaRPr lang="en-US" dirty="0">
              <a:solidFill>
                <a:srgbClr val="475569"/>
              </a:solidFill>
              <a:latin typeface="Arial" panose="020B0604020202020204" pitchFamily="34" charset="0"/>
              <a:cs typeface="Arial" panose="020B0604020202020204" pitchFamily="34" charset="0"/>
            </a:endParaRPr>
          </a:p>
          <a:p>
            <a:pPr marL="457189" indent="-457189">
              <a:lnSpc>
                <a:spcPts val="2880"/>
              </a:lnSpc>
              <a:buSzPct val="100000"/>
              <a:buChar char="•"/>
            </a:pPr>
            <a:endParaRPr lang="en-US" dirty="0">
              <a:solidFill>
                <a:srgbClr val="475569"/>
              </a:solidFill>
              <a:latin typeface="Arial" panose="020B0604020202020204" pitchFamily="34" charset="0"/>
              <a:cs typeface="Arial" panose="020B0604020202020204" pitchFamily="34" charset="0"/>
            </a:endParaRPr>
          </a:p>
          <a:p>
            <a:r>
              <a:rPr lang="en-US" dirty="0">
                <a:solidFill>
                  <a:srgbClr val="0070C0"/>
                </a:solidFill>
                <a:latin typeface="Arial" panose="020B0604020202020204" pitchFamily="34" charset="0"/>
                <a:cs typeface="Arial" panose="020B0604020202020204" pitchFamily="34" charset="0"/>
              </a:rPr>
              <a:t>Examples - climbing:</a:t>
            </a:r>
          </a:p>
          <a:p>
            <a:pPr marL="285750" indent="-285750">
              <a:buFont typeface="Arial" panose="020B0604020202020204" pitchFamily="34" charset="0"/>
              <a:buChar char="•"/>
            </a:pPr>
            <a:r>
              <a:rPr lang="en-US" dirty="0">
                <a:solidFill>
                  <a:srgbClr val="0070C0"/>
                </a:solidFill>
                <a:latin typeface="Arial" panose="020B0604020202020204" pitchFamily="34" charset="0"/>
                <a:cs typeface="Arial" panose="020B0604020202020204" pitchFamily="34" charset="0"/>
              </a:rPr>
              <a:t>Ground level / low height / controlled falls</a:t>
            </a:r>
          </a:p>
          <a:p>
            <a:pPr marL="285750" indent="-285750">
              <a:buFont typeface="Arial" panose="020B0604020202020204" pitchFamily="34" charset="0"/>
              <a:buChar char="•"/>
            </a:pPr>
            <a:r>
              <a:rPr lang="en-US" dirty="0">
                <a:solidFill>
                  <a:srgbClr val="0070C0"/>
                </a:solidFill>
                <a:latin typeface="Arial" panose="020B0604020202020204" pitchFamily="34" charset="0"/>
                <a:cs typeface="Arial" panose="020B0604020202020204" pitchFamily="34" charset="0"/>
              </a:rPr>
              <a:t>Cognitive: "Ropes have held 1000s of falls - physics works"</a:t>
            </a:r>
            <a:br>
              <a:rPr lang="en-US" dirty="0">
                <a:solidFill>
                  <a:srgbClr val="0070C0"/>
                </a:solidFill>
                <a:latin typeface="Arial" panose="020B0604020202020204" pitchFamily="34" charset="0"/>
                <a:cs typeface="Arial" panose="020B0604020202020204" pitchFamily="34" charset="0"/>
              </a:rPr>
            </a:br>
            <a:r>
              <a:rPr lang="en-US" dirty="0">
                <a:solidFill>
                  <a:srgbClr val="0070C0"/>
                </a:solidFill>
                <a:latin typeface="Arial" panose="020B0604020202020204" pitchFamily="34" charset="0"/>
                <a:cs typeface="Arial" panose="020B0604020202020204" pitchFamily="34" charset="0"/>
              </a:rPr>
              <a:t>	Visualize successful clipping from videos</a:t>
            </a:r>
          </a:p>
          <a:p>
            <a:r>
              <a:rPr lang="en-US" dirty="0">
                <a:solidFill>
                  <a:srgbClr val="0070C0"/>
                </a:solidFill>
                <a:latin typeface="Arial" panose="020B0604020202020204" pitchFamily="34" charset="0"/>
                <a:cs typeface="Arial" panose="020B0604020202020204" pitchFamily="34" charset="0"/>
              </a:rPr>
              <a:t>	"Falls build trust in system" </a:t>
            </a:r>
          </a:p>
          <a:p>
            <a:pPr marL="285750" indent="-285750">
              <a:buFont typeface="Arial" panose="020B0604020202020204" pitchFamily="34" charset="0"/>
              <a:buChar char="•"/>
            </a:pPr>
            <a:r>
              <a:rPr lang="en-US" dirty="0">
                <a:solidFill>
                  <a:srgbClr val="0070C0"/>
                </a:solidFill>
                <a:latin typeface="Arial" panose="020B0604020202020204" pitchFamily="34" charset="0"/>
                <a:cs typeface="Arial" panose="020B0604020202020204" pitchFamily="34" charset="0"/>
              </a:rPr>
              <a:t>Somatic: Diaphragmatic breathing </a:t>
            </a:r>
          </a:p>
          <a:p>
            <a:r>
              <a:rPr lang="en-US" dirty="0">
                <a:solidFill>
                  <a:srgbClr val="0070C0"/>
                </a:solidFill>
                <a:latin typeface="Arial" panose="020B0604020202020204" pitchFamily="34" charset="0"/>
                <a:cs typeface="Arial" panose="020B0604020202020204" pitchFamily="34" charset="0"/>
              </a:rPr>
              <a:t>	Progressive muscle relaxation (hands/forearms)</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92152" y="139184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Self-Efficacy </a:t>
            </a:r>
          </a:p>
          <a:p>
            <a:pPr>
              <a:lnSpc>
                <a:spcPts val="4320"/>
              </a:lnSpc>
            </a:pPr>
            <a:r>
              <a:rPr lang="en-US" sz="3600" b="1" dirty="0">
                <a:solidFill>
                  <a:srgbClr val="0284C7"/>
                </a:solidFill>
                <a:latin typeface="Arial" pitchFamily="34" charset="0"/>
                <a:ea typeface="Arial" pitchFamily="34" charset="-122"/>
                <a:cs typeface="Arial" pitchFamily="34" charset="-120"/>
              </a:rPr>
              <a:t>and </a:t>
            </a:r>
          </a:p>
          <a:p>
            <a:pPr>
              <a:lnSpc>
                <a:spcPts val="4320"/>
              </a:lnSpc>
            </a:pPr>
            <a:r>
              <a:rPr lang="en-US" sz="3600" b="1" dirty="0">
                <a:solidFill>
                  <a:srgbClr val="0284C7"/>
                </a:solidFill>
                <a:latin typeface="Arial" pitchFamily="34" charset="0"/>
                <a:ea typeface="Arial" pitchFamily="34" charset="-122"/>
                <a:cs typeface="Arial" pitchFamily="34" charset="-120"/>
              </a:rPr>
              <a:t>Adventure </a:t>
            </a:r>
          </a:p>
          <a:p>
            <a:pPr>
              <a:lnSpc>
                <a:spcPts val="4320"/>
              </a:lnSpc>
            </a:pPr>
            <a:r>
              <a:rPr lang="en-US" sz="3600" b="1" dirty="0">
                <a:solidFill>
                  <a:srgbClr val="0284C7"/>
                </a:solidFill>
                <a:latin typeface="Arial" pitchFamily="34" charset="0"/>
                <a:ea typeface="Arial" pitchFamily="34" charset="-122"/>
                <a:cs typeface="Arial" pitchFamily="34" charset="-120"/>
              </a:rPr>
              <a:t>Experiences</a:t>
            </a:r>
            <a:endParaRPr lang="en-US" sz="3600" dirty="0"/>
          </a:p>
        </p:txBody>
      </p:sp>
      <p:sp>
        <p:nvSpPr>
          <p:cNvPr id="3" name="Text 1"/>
          <p:cNvSpPr/>
          <p:nvPr/>
        </p:nvSpPr>
        <p:spPr>
          <a:xfrm>
            <a:off x="4461830" y="1666082"/>
            <a:ext cx="7128697" cy="319881"/>
          </a:xfrm>
          <a:prstGeom prst="rect">
            <a:avLst/>
          </a:prstGeom>
          <a:noFill/>
          <a:ln/>
        </p:spPr>
        <p:txBody>
          <a:bodyPr wrap="square" lIns="0" tIns="0" rIns="0" bIns="0" rtlCol="0" anchor="t"/>
          <a:lstStyle/>
          <a:p>
            <a:pPr>
              <a:lnSpc>
                <a:spcPts val="2520"/>
              </a:lnSpc>
            </a:pPr>
            <a:r>
              <a:rPr lang="en-US" dirty="0">
                <a:solidFill>
                  <a:srgbClr val="0070C0"/>
                </a:solidFill>
                <a:latin typeface="Arial" pitchFamily="34" charset="0"/>
                <a:ea typeface="Arial" pitchFamily="34" charset="-122"/>
                <a:cs typeface="Arial" pitchFamily="34" charset="-120"/>
              </a:rPr>
              <a:t>Self-efficacy (belief in one's capabilities) is significantly enhanced through outdoor adventure challenges.</a:t>
            </a:r>
            <a:endParaRPr lang="en-US" dirty="0">
              <a:solidFill>
                <a:srgbClr val="0070C0"/>
              </a:solidFill>
            </a:endParaRPr>
          </a:p>
        </p:txBody>
      </p:sp>
      <p:sp>
        <p:nvSpPr>
          <p:cNvPr id="4" name="Text 2"/>
          <p:cNvSpPr/>
          <p:nvPr/>
        </p:nvSpPr>
        <p:spPr>
          <a:xfrm>
            <a:off x="4748270" y="3103564"/>
            <a:ext cx="6421610" cy="1401961"/>
          </a:xfrm>
          <a:prstGeom prst="rect">
            <a:avLst/>
          </a:prstGeom>
          <a:noFill/>
          <a:ln/>
        </p:spPr>
        <p:txBody>
          <a:bodyPr wrap="square" lIns="0" tIns="0" rIns="0" bIns="0" rtlCol="0" anchor="t"/>
          <a:lstStyle/>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Mastery experiences build confidence</a:t>
            </a:r>
            <a:endParaRPr lang="en-US" sz="1600" dirty="0">
              <a:solidFill>
                <a:srgbClr val="0070C0"/>
              </a:solidFill>
            </a:endParaRPr>
          </a:p>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Transferable to everyday life contexts</a:t>
            </a:r>
            <a:endParaRPr lang="en-US" sz="1600" dirty="0">
              <a:solidFill>
                <a:srgbClr val="0070C0"/>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14496" y="1335881"/>
            <a:ext cx="2194805"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Evidence Base </a:t>
            </a:r>
          </a:p>
          <a:p>
            <a:pPr>
              <a:lnSpc>
                <a:spcPts val="4320"/>
              </a:lnSpc>
            </a:pPr>
            <a:r>
              <a:rPr lang="en-US" sz="3600" b="1" dirty="0">
                <a:solidFill>
                  <a:srgbClr val="0284C7"/>
                </a:solidFill>
                <a:latin typeface="Arial" pitchFamily="34" charset="0"/>
                <a:ea typeface="Arial" pitchFamily="34" charset="-122"/>
                <a:cs typeface="Arial" pitchFamily="34" charset="-120"/>
              </a:rPr>
              <a:t>for </a:t>
            </a:r>
          </a:p>
          <a:p>
            <a:pPr>
              <a:lnSpc>
                <a:spcPts val="4320"/>
              </a:lnSpc>
            </a:pPr>
            <a:r>
              <a:rPr lang="en-US" sz="3600" b="1" dirty="0">
                <a:solidFill>
                  <a:srgbClr val="0284C7"/>
                </a:solidFill>
                <a:latin typeface="Arial" pitchFamily="34" charset="0"/>
                <a:ea typeface="Arial" pitchFamily="34" charset="-122"/>
                <a:cs typeface="Arial" pitchFamily="34" charset="-120"/>
              </a:rPr>
              <a:t>Self-Efficacy </a:t>
            </a:r>
          </a:p>
          <a:p>
            <a:pPr>
              <a:lnSpc>
                <a:spcPts val="4320"/>
              </a:lnSpc>
            </a:pPr>
            <a:r>
              <a:rPr lang="en-US" sz="3600" b="1" dirty="0">
                <a:solidFill>
                  <a:srgbClr val="0284C7"/>
                </a:solidFill>
                <a:latin typeface="Arial" pitchFamily="34" charset="0"/>
                <a:ea typeface="Arial" pitchFamily="34" charset="-122"/>
                <a:cs typeface="Arial" pitchFamily="34" charset="-120"/>
              </a:rPr>
              <a:t>Gains</a:t>
            </a:r>
            <a:endParaRPr lang="en-US" sz="3600" dirty="0"/>
          </a:p>
        </p:txBody>
      </p:sp>
      <p:sp>
        <p:nvSpPr>
          <p:cNvPr id="3" name="Text 1"/>
          <p:cNvSpPr/>
          <p:nvPr/>
        </p:nvSpPr>
        <p:spPr>
          <a:xfrm>
            <a:off x="3787354" y="1083648"/>
            <a:ext cx="7512280" cy="5104716"/>
          </a:xfrm>
          <a:prstGeom prst="rect">
            <a:avLst/>
          </a:prstGeom>
          <a:noFill/>
          <a:ln/>
        </p:spPr>
        <p:txBody>
          <a:bodyPr wrap="square" lIns="0" tIns="0" rIns="0" bIns="0" rtlCol="0" anchor="t"/>
          <a:lstStyle/>
          <a:p>
            <a:pPr>
              <a:lnSpc>
                <a:spcPts val="2520"/>
              </a:lnSpc>
            </a:pPr>
            <a:r>
              <a:rPr lang="en-US" dirty="0">
                <a:solidFill>
                  <a:srgbClr val="0070C0"/>
                </a:solidFill>
                <a:latin typeface="Arial" panose="020B0604020202020204" pitchFamily="34" charset="0"/>
                <a:ea typeface="Arial" pitchFamily="34" charset="-122"/>
                <a:cs typeface="Arial" panose="020B0604020202020204" pitchFamily="34" charset="0"/>
              </a:rPr>
              <a:t>Randomized controlled trial (Tyne et al., 2024) demonstrates outdoor recreational physical challenges significantly increase general self-efficacy.</a:t>
            </a:r>
          </a:p>
          <a:p>
            <a:pPr marL="285750" indent="-285750">
              <a:lnSpc>
                <a:spcPts val="2520"/>
              </a:lnSpc>
              <a:buFont typeface="Arial" panose="020B0604020202020204" pitchFamily="34" charset="0"/>
              <a:buChar char="•"/>
            </a:pPr>
            <a:endParaRPr lang="en-US" dirty="0">
              <a:solidFill>
                <a:srgbClr val="0070C0"/>
              </a:solidFill>
              <a:latin typeface="Arial" panose="020B0604020202020204" pitchFamily="34" charset="0"/>
              <a:cs typeface="Arial" panose="020B0604020202020204" pitchFamily="34" charset="0"/>
            </a:endParaRPr>
          </a:p>
          <a:p>
            <a:pPr marL="285750" indent="-285750">
              <a:lnSpc>
                <a:spcPts val="2520"/>
              </a:lnSpc>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Studies have reported that physical activity performed in outdoor and natural environments (e.g., parks and forests) can reduce physiological and psychological stress levels (Gladwell et al., 2013). </a:t>
            </a:r>
          </a:p>
          <a:p>
            <a:pPr marL="285750" indent="-285750">
              <a:lnSpc>
                <a:spcPts val="2520"/>
              </a:lnSpc>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Following a 3-day programme involving backpacking, canoeing, and kayaking, college students reported significantly lower psychological stress and results further indicated a temporary relief from physiological (cortisol) stress (Chang et al., 2019). </a:t>
            </a:r>
          </a:p>
          <a:p>
            <a:pPr marL="285750" indent="-285750">
              <a:lnSpc>
                <a:spcPts val="2520"/>
              </a:lnSpc>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In addition, APs afford participants the opportunity to be detached from daily stressors, challenges of modern life.</a:t>
            </a:r>
          </a:p>
          <a:p>
            <a:pPr marL="285750" indent="-285750">
              <a:lnSpc>
                <a:spcPts val="2520"/>
              </a:lnSpc>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Allow engagement in fulfilling and restorative experiences (Mutz &amp; Müller, 2016). </a:t>
            </a:r>
            <a:endParaRPr lang="en-US" dirty="0">
              <a:solidFill>
                <a:srgbClr val="0070C0"/>
              </a:solidFill>
              <a:latin typeface="Arial" panose="020B0604020202020204" pitchFamily="34" charset="0"/>
              <a:cs typeface="Arial" panose="020B0604020202020204" pitchFamily="34" charset="0"/>
            </a:endParaRPr>
          </a:p>
        </p:txBody>
      </p:sp>
      <p:sp>
        <p:nvSpPr>
          <p:cNvPr id="4" name="Text 2"/>
          <p:cNvSpPr/>
          <p:nvPr/>
        </p:nvSpPr>
        <p:spPr>
          <a:xfrm>
            <a:off x="3787354" y="6007261"/>
            <a:ext cx="10777728" cy="248840"/>
          </a:xfrm>
          <a:prstGeom prst="rect">
            <a:avLst/>
          </a:prstGeom>
          <a:noFill/>
          <a:ln/>
        </p:spPr>
        <p:txBody>
          <a:bodyPr wrap="square" lIns="0" tIns="0" rIns="0" bIns="0" rtlCol="0" anchor="t"/>
          <a:lstStyle/>
          <a:p>
            <a:pPr>
              <a:lnSpc>
                <a:spcPts val="1960"/>
              </a:lnSpc>
            </a:pPr>
            <a:endParaRPr lang="en-US" sz="1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283990" y="1666082"/>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Building </a:t>
            </a:r>
          </a:p>
          <a:p>
            <a:pPr>
              <a:lnSpc>
                <a:spcPts val="4320"/>
              </a:lnSpc>
            </a:pPr>
            <a:r>
              <a:rPr lang="en-US" sz="3600" b="1" dirty="0">
                <a:solidFill>
                  <a:srgbClr val="0284C7"/>
                </a:solidFill>
                <a:latin typeface="Arial" pitchFamily="34" charset="0"/>
                <a:ea typeface="Arial" pitchFamily="34" charset="-122"/>
                <a:cs typeface="Arial" pitchFamily="34" charset="-120"/>
              </a:rPr>
              <a:t>Psychological </a:t>
            </a:r>
          </a:p>
          <a:p>
            <a:pPr>
              <a:lnSpc>
                <a:spcPts val="4320"/>
              </a:lnSpc>
            </a:pPr>
            <a:r>
              <a:rPr lang="en-US" sz="3600" b="1" dirty="0">
                <a:solidFill>
                  <a:srgbClr val="0284C7"/>
                </a:solidFill>
                <a:latin typeface="Arial" pitchFamily="34" charset="0"/>
                <a:ea typeface="Arial" pitchFamily="34" charset="-122"/>
                <a:cs typeface="Arial" pitchFamily="34" charset="-120"/>
              </a:rPr>
              <a:t>Resilience</a:t>
            </a:r>
            <a:endParaRPr lang="en-US" sz="3600" dirty="0"/>
          </a:p>
        </p:txBody>
      </p:sp>
      <p:sp>
        <p:nvSpPr>
          <p:cNvPr id="3" name="Text 1"/>
          <p:cNvSpPr/>
          <p:nvPr/>
        </p:nvSpPr>
        <p:spPr>
          <a:xfrm>
            <a:off x="3888954" y="1666082"/>
            <a:ext cx="7701574" cy="1160245"/>
          </a:xfrm>
          <a:prstGeom prst="rect">
            <a:avLst/>
          </a:prstGeom>
          <a:noFill/>
          <a:ln/>
        </p:spPr>
        <p:txBody>
          <a:bodyPr wrap="square" lIns="0" tIns="0" rIns="0" bIns="0" rtlCol="0" anchor="t"/>
          <a:lstStyle/>
          <a:p>
            <a:pPr>
              <a:lnSpc>
                <a:spcPts val="2520"/>
              </a:lnSpc>
            </a:pPr>
            <a:r>
              <a:rPr lang="en-US" dirty="0">
                <a:solidFill>
                  <a:srgbClr val="0070C0"/>
                </a:solidFill>
                <a:latin typeface="Arial" pitchFamily="34" charset="0"/>
                <a:ea typeface="Arial" pitchFamily="34" charset="-122"/>
                <a:cs typeface="Arial" pitchFamily="34" charset="-120"/>
              </a:rPr>
              <a:t>Wilderness and adventure therapy demonstrates significant impacts on resilience development:</a:t>
            </a:r>
            <a:endParaRPr lang="en-US" dirty="0">
              <a:solidFill>
                <a:srgbClr val="0070C0"/>
              </a:solidFill>
            </a:endParaRPr>
          </a:p>
        </p:txBody>
      </p:sp>
      <p:sp>
        <p:nvSpPr>
          <p:cNvPr id="4" name="Text 2"/>
          <p:cNvSpPr/>
          <p:nvPr/>
        </p:nvSpPr>
        <p:spPr>
          <a:xfrm>
            <a:off x="4726235" y="2960345"/>
            <a:ext cx="6586863" cy="3403510"/>
          </a:xfrm>
          <a:prstGeom prst="rect">
            <a:avLst/>
          </a:prstGeom>
          <a:noFill/>
          <a:ln/>
        </p:spPr>
        <p:txBody>
          <a:bodyPr wrap="square" lIns="0" tIns="0" rIns="0" bIns="0" rtlCol="0" anchor="t"/>
          <a:lstStyle/>
          <a:p>
            <a:pPr marL="457189" indent="-457189">
              <a:lnSpc>
                <a:spcPts val="2880"/>
              </a:lnSpc>
              <a:buSzPct val="100000"/>
              <a:buChar char="•"/>
            </a:pPr>
            <a:r>
              <a:rPr lang="en-US" sz="1600" dirty="0">
                <a:solidFill>
                  <a:srgbClr val="0070C0"/>
                </a:solidFill>
                <a:latin typeface="Arial" panose="020B0604020202020204" pitchFamily="34" charset="0"/>
                <a:ea typeface="Arial" pitchFamily="34" charset="-122"/>
                <a:cs typeface="Arial" panose="020B0604020202020204" pitchFamily="34" charset="0"/>
              </a:rPr>
              <a:t>Enhanced coping strategies</a:t>
            </a:r>
            <a:endParaRPr lang="en-US" sz="1600" dirty="0">
              <a:solidFill>
                <a:srgbClr val="0070C0"/>
              </a:solidFill>
              <a:latin typeface="Arial" panose="020B0604020202020204" pitchFamily="34" charset="0"/>
              <a:cs typeface="Arial" panose="020B0604020202020204" pitchFamily="34" charset="0"/>
            </a:endParaRPr>
          </a:p>
          <a:p>
            <a:pPr marL="457189" indent="-457189">
              <a:lnSpc>
                <a:spcPts val="2880"/>
              </a:lnSpc>
              <a:buSzPct val="100000"/>
              <a:buChar char="•"/>
            </a:pPr>
            <a:r>
              <a:rPr lang="en-US" sz="1600" dirty="0">
                <a:solidFill>
                  <a:srgbClr val="0070C0"/>
                </a:solidFill>
                <a:latin typeface="Arial" panose="020B0604020202020204" pitchFamily="34" charset="0"/>
                <a:ea typeface="Arial" pitchFamily="34" charset="-122"/>
                <a:cs typeface="Arial" panose="020B0604020202020204" pitchFamily="34" charset="0"/>
              </a:rPr>
              <a:t>Improved emotional regulation</a:t>
            </a:r>
            <a:endParaRPr lang="en-US" sz="1600" dirty="0">
              <a:solidFill>
                <a:srgbClr val="0070C0"/>
              </a:solidFill>
              <a:latin typeface="Arial" panose="020B0604020202020204" pitchFamily="34" charset="0"/>
              <a:cs typeface="Arial" panose="020B0604020202020204" pitchFamily="34" charset="0"/>
            </a:endParaRPr>
          </a:p>
          <a:p>
            <a:pPr marL="457189" indent="-457189">
              <a:lnSpc>
                <a:spcPts val="2880"/>
              </a:lnSpc>
              <a:buSzPct val="100000"/>
              <a:buChar char="•"/>
            </a:pPr>
            <a:r>
              <a:rPr lang="en-US" sz="1600" dirty="0">
                <a:solidFill>
                  <a:srgbClr val="0070C0"/>
                </a:solidFill>
                <a:latin typeface="Arial" panose="020B0604020202020204" pitchFamily="34" charset="0"/>
                <a:ea typeface="Arial" pitchFamily="34" charset="-122"/>
                <a:cs typeface="Arial" panose="020B0604020202020204" pitchFamily="34" charset="0"/>
              </a:rPr>
              <a:t>Greater psychological flexibility</a:t>
            </a:r>
          </a:p>
          <a:p>
            <a:pPr marL="457189" indent="-457189">
              <a:lnSpc>
                <a:spcPts val="2880"/>
              </a:lnSpc>
              <a:buSzPct val="100000"/>
              <a:buChar char="•"/>
            </a:pPr>
            <a:endParaRPr lang="en-US" sz="1600" dirty="0">
              <a:solidFill>
                <a:srgbClr val="475569"/>
              </a:solidFill>
              <a:latin typeface="Arial" pitchFamily="34" charset="0"/>
              <a:cs typeface="Arial" pitchFamily="34" charset="-120"/>
            </a:endParaRPr>
          </a:p>
          <a:p>
            <a:pPr marL="457189" indent="-457189">
              <a:lnSpc>
                <a:spcPts val="2880"/>
              </a:lnSpc>
              <a:buSzPct val="100000"/>
              <a:buChar char="•"/>
            </a:pPr>
            <a:endParaRPr lang="en-US" sz="1600" dirty="0">
              <a:solidFill>
                <a:srgbClr val="475569"/>
              </a:solidFill>
              <a:latin typeface="Arial" pitchFamily="34" charset="0"/>
              <a:cs typeface="Arial" pitchFamily="34" charset="-120"/>
            </a:endParaRPr>
          </a:p>
          <a:p>
            <a:pPr>
              <a:buSzPct val="100000"/>
            </a:pPr>
            <a:r>
              <a:rPr lang="en-GB" sz="1600" dirty="0">
                <a:solidFill>
                  <a:srgbClr val="0070C0"/>
                </a:solidFill>
                <a:latin typeface="Arial" panose="020B0604020202020204" pitchFamily="34" charset="0"/>
                <a:cs typeface="Arial" panose="020B0604020202020204" pitchFamily="34" charset="0"/>
              </a:rPr>
              <a:t>Resilience has often been studied within the context of prolonged adventure experiences (&gt;20 days) (e.g., Allan &amp; McKenna, 2019; Harrison et al., 2021; Neill &amp; Dias, 2001).</a:t>
            </a:r>
          </a:p>
          <a:p>
            <a:pPr>
              <a:buSzPct val="100000"/>
            </a:pPr>
            <a:endParaRPr lang="en-GB" sz="1600" dirty="0">
              <a:solidFill>
                <a:srgbClr val="0070C0"/>
              </a:solidFill>
              <a:latin typeface="Arial" panose="020B0604020202020204" pitchFamily="34" charset="0"/>
              <a:cs typeface="Arial" panose="020B0604020202020204" pitchFamily="34" charset="0"/>
            </a:endParaRPr>
          </a:p>
          <a:p>
            <a:pPr>
              <a:buSzPct val="100000"/>
            </a:pPr>
            <a:r>
              <a:rPr lang="en-GB" sz="1600" dirty="0">
                <a:solidFill>
                  <a:srgbClr val="0070C0"/>
                </a:solidFill>
                <a:latin typeface="Arial" panose="020B0604020202020204" pitchFamily="34" charset="0"/>
                <a:cs typeface="Arial" panose="020B0604020202020204" pitchFamily="34" charset="0"/>
              </a:rPr>
              <a:t>Warning that the cultivation of resilience may not be achievable through brief experiences. </a:t>
            </a:r>
            <a:endParaRPr lang="en-US" sz="1600" dirty="0">
              <a:solidFill>
                <a:srgbClr val="0070C0"/>
              </a:solidFill>
              <a:latin typeface="Arial" panose="020B0604020202020204" pitchFamily="34" charset="0"/>
              <a:cs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1472" y="139184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Critical </a:t>
            </a:r>
          </a:p>
          <a:p>
            <a:pPr>
              <a:lnSpc>
                <a:spcPts val="4320"/>
              </a:lnSpc>
            </a:pPr>
            <a:r>
              <a:rPr lang="en-US" sz="3600" b="1" dirty="0">
                <a:solidFill>
                  <a:srgbClr val="0284C7"/>
                </a:solidFill>
                <a:latin typeface="Arial" pitchFamily="34" charset="0"/>
                <a:ea typeface="Arial" pitchFamily="34" charset="-122"/>
                <a:cs typeface="Arial" pitchFamily="34" charset="-120"/>
              </a:rPr>
              <a:t>Perspective: </a:t>
            </a:r>
          </a:p>
          <a:p>
            <a:pPr>
              <a:lnSpc>
                <a:spcPts val="4320"/>
              </a:lnSpc>
            </a:pPr>
            <a:r>
              <a:rPr lang="en-US" sz="3600" b="1" dirty="0">
                <a:solidFill>
                  <a:srgbClr val="0284C7"/>
                </a:solidFill>
                <a:latin typeface="Arial" pitchFamily="34" charset="0"/>
                <a:ea typeface="Arial" pitchFamily="34" charset="-122"/>
                <a:cs typeface="Arial" pitchFamily="34" charset="-120"/>
              </a:rPr>
              <a:t>Potential </a:t>
            </a:r>
          </a:p>
          <a:p>
            <a:pPr>
              <a:lnSpc>
                <a:spcPts val="4320"/>
              </a:lnSpc>
            </a:pPr>
            <a:r>
              <a:rPr lang="en-US" sz="3600" b="1" dirty="0">
                <a:solidFill>
                  <a:srgbClr val="0284C7"/>
                </a:solidFill>
                <a:latin typeface="Arial" pitchFamily="34" charset="0"/>
                <a:ea typeface="Arial" pitchFamily="34" charset="-122"/>
                <a:cs typeface="Arial" pitchFamily="34" charset="-120"/>
              </a:rPr>
              <a:t>Harm</a:t>
            </a:r>
            <a:endParaRPr lang="en-US" sz="3600" dirty="0"/>
          </a:p>
        </p:txBody>
      </p:sp>
      <p:sp>
        <p:nvSpPr>
          <p:cNvPr id="3" name="Text 1"/>
          <p:cNvSpPr/>
          <p:nvPr/>
        </p:nvSpPr>
        <p:spPr>
          <a:xfrm>
            <a:off x="3866920" y="1666082"/>
            <a:ext cx="7723608" cy="319881"/>
          </a:xfrm>
          <a:prstGeom prst="rect">
            <a:avLst/>
          </a:prstGeom>
          <a:noFill/>
          <a:ln/>
        </p:spPr>
        <p:txBody>
          <a:bodyPr wrap="square" lIns="0" tIns="0" rIns="0" bIns="0" rtlCol="0" anchor="t"/>
          <a:lstStyle/>
          <a:p>
            <a:pPr>
              <a:lnSpc>
                <a:spcPts val="2520"/>
              </a:lnSpc>
            </a:pPr>
            <a:r>
              <a:rPr lang="en-US" dirty="0">
                <a:solidFill>
                  <a:srgbClr val="0070C0"/>
                </a:solidFill>
                <a:latin typeface="Arial" pitchFamily="34" charset="0"/>
                <a:ea typeface="Arial" pitchFamily="34" charset="-122"/>
                <a:cs typeface="Arial" pitchFamily="34" charset="-120"/>
              </a:rPr>
              <a:t>Adventure activities can also produce negative psychological outcomes:</a:t>
            </a:r>
            <a:endParaRPr lang="en-US" dirty="0">
              <a:solidFill>
                <a:srgbClr val="0070C0"/>
              </a:solidFill>
            </a:endParaRPr>
          </a:p>
        </p:txBody>
      </p:sp>
      <p:sp>
        <p:nvSpPr>
          <p:cNvPr id="4" name="Text 2"/>
          <p:cNvSpPr/>
          <p:nvPr/>
        </p:nvSpPr>
        <p:spPr>
          <a:xfrm>
            <a:off x="4285560" y="2189164"/>
            <a:ext cx="7093639" cy="1920081"/>
          </a:xfrm>
          <a:prstGeom prst="rect">
            <a:avLst/>
          </a:prstGeom>
          <a:noFill/>
          <a:ln/>
        </p:spPr>
        <p:txBody>
          <a:bodyPr wrap="square" lIns="0" tIns="0" rIns="0" bIns="0" rtlCol="0" anchor="t"/>
          <a:lstStyle/>
          <a:p>
            <a:pPr marL="457189" indent="-457189">
              <a:lnSpc>
                <a:spcPts val="2880"/>
              </a:lnSpc>
              <a:buSzPct val="100000"/>
              <a:buChar char="•"/>
            </a:pPr>
            <a:r>
              <a:rPr lang="en-US" sz="1600" dirty="0">
                <a:solidFill>
                  <a:srgbClr val="0070C0"/>
                </a:solidFill>
                <a:latin typeface="Arial" panose="020B0604020202020204" pitchFamily="34" charset="0"/>
                <a:ea typeface="Arial" pitchFamily="34" charset="-122"/>
                <a:cs typeface="Arial" panose="020B0604020202020204" pitchFamily="34" charset="0"/>
              </a:rPr>
              <a:t>Post-traumatic stress following accidents</a:t>
            </a:r>
            <a:endParaRPr lang="en-US" sz="1600" dirty="0">
              <a:solidFill>
                <a:srgbClr val="0070C0"/>
              </a:solidFill>
              <a:latin typeface="Arial" panose="020B0604020202020204" pitchFamily="34" charset="0"/>
              <a:cs typeface="Arial" panose="020B0604020202020204" pitchFamily="34" charset="0"/>
            </a:endParaRPr>
          </a:p>
          <a:p>
            <a:pPr marL="457189" indent="-457189">
              <a:lnSpc>
                <a:spcPts val="2880"/>
              </a:lnSpc>
              <a:buSzPct val="100000"/>
              <a:buChar char="•"/>
            </a:pPr>
            <a:r>
              <a:rPr lang="en-US" sz="1600" dirty="0">
                <a:solidFill>
                  <a:srgbClr val="0070C0"/>
                </a:solidFill>
                <a:latin typeface="Arial" panose="020B0604020202020204" pitchFamily="34" charset="0"/>
                <a:ea typeface="Arial" pitchFamily="34" charset="-122"/>
                <a:cs typeface="Arial" panose="020B0604020202020204" pitchFamily="34" charset="0"/>
              </a:rPr>
              <a:t>Anxiety and phobic responses</a:t>
            </a:r>
            <a:endParaRPr lang="en-US" sz="1600" dirty="0">
              <a:solidFill>
                <a:srgbClr val="0070C0"/>
              </a:solidFill>
              <a:latin typeface="Arial" panose="020B0604020202020204" pitchFamily="34" charset="0"/>
              <a:cs typeface="Arial" panose="020B0604020202020204" pitchFamily="34" charset="0"/>
            </a:endParaRPr>
          </a:p>
          <a:p>
            <a:pPr marL="457189" indent="-457189">
              <a:lnSpc>
                <a:spcPts val="2880"/>
              </a:lnSpc>
              <a:buSzPct val="100000"/>
              <a:buChar char="•"/>
            </a:pPr>
            <a:r>
              <a:rPr lang="en-US" sz="1600" dirty="0">
                <a:solidFill>
                  <a:srgbClr val="0070C0"/>
                </a:solidFill>
                <a:latin typeface="Arial" panose="020B0604020202020204" pitchFamily="34" charset="0"/>
                <a:ea typeface="Arial" pitchFamily="34" charset="-122"/>
                <a:cs typeface="Arial" panose="020B0604020202020204" pitchFamily="34" charset="0"/>
              </a:rPr>
              <a:t>Pressure and performance anxiety</a:t>
            </a:r>
            <a:endParaRPr lang="en-US" sz="1600" dirty="0">
              <a:solidFill>
                <a:srgbClr val="0070C0"/>
              </a:solidFill>
              <a:latin typeface="Arial" panose="020B0604020202020204" pitchFamily="34" charset="0"/>
              <a:cs typeface="Arial" panose="020B0604020202020204" pitchFamily="34" charset="0"/>
            </a:endParaRPr>
          </a:p>
          <a:p>
            <a:pPr marL="457189" indent="-457189">
              <a:lnSpc>
                <a:spcPts val="2880"/>
              </a:lnSpc>
              <a:buSzPct val="100000"/>
              <a:buChar char="•"/>
            </a:pPr>
            <a:r>
              <a:rPr lang="en-US" sz="1600" dirty="0">
                <a:solidFill>
                  <a:srgbClr val="0070C0"/>
                </a:solidFill>
                <a:latin typeface="Arial" panose="020B0604020202020204" pitchFamily="34" charset="0"/>
                <a:ea typeface="Arial" pitchFamily="34" charset="-122"/>
                <a:cs typeface="Arial" panose="020B0604020202020204" pitchFamily="34" charset="0"/>
              </a:rPr>
              <a:t>Risk </a:t>
            </a:r>
            <a:r>
              <a:rPr lang="en-US" sz="1600" dirty="0" err="1">
                <a:solidFill>
                  <a:srgbClr val="0070C0"/>
                </a:solidFill>
                <a:latin typeface="Arial" panose="020B0604020202020204" pitchFamily="34" charset="0"/>
                <a:ea typeface="Arial" pitchFamily="34" charset="-122"/>
                <a:cs typeface="Arial" panose="020B0604020202020204" pitchFamily="34" charset="0"/>
              </a:rPr>
              <a:t>normalisation</a:t>
            </a:r>
            <a:r>
              <a:rPr lang="en-US" sz="1600" dirty="0">
                <a:solidFill>
                  <a:srgbClr val="0070C0"/>
                </a:solidFill>
                <a:latin typeface="Arial" panose="020B0604020202020204" pitchFamily="34" charset="0"/>
                <a:ea typeface="Arial" pitchFamily="34" charset="-122"/>
                <a:cs typeface="Arial" panose="020B0604020202020204" pitchFamily="34" charset="0"/>
              </a:rPr>
              <a:t> and dangerous behavior</a:t>
            </a:r>
            <a:endParaRPr lang="en-US" sz="1600" dirty="0">
              <a:solidFill>
                <a:srgbClr val="0070C0"/>
              </a:solidFill>
              <a:latin typeface="Arial" panose="020B0604020202020204" pitchFamily="34" charset="0"/>
              <a:cs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07136" y="1346506"/>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Adventure </a:t>
            </a:r>
          </a:p>
          <a:p>
            <a:pPr>
              <a:lnSpc>
                <a:spcPts val="4320"/>
              </a:lnSpc>
            </a:pPr>
            <a:r>
              <a:rPr lang="en-US" sz="3600" b="1" dirty="0">
                <a:solidFill>
                  <a:srgbClr val="0284C7"/>
                </a:solidFill>
                <a:latin typeface="Arial" pitchFamily="34" charset="0"/>
                <a:ea typeface="Arial" pitchFamily="34" charset="-122"/>
                <a:cs typeface="Arial" pitchFamily="34" charset="-120"/>
              </a:rPr>
              <a:t>Sports </a:t>
            </a:r>
          </a:p>
          <a:p>
            <a:pPr>
              <a:lnSpc>
                <a:spcPts val="4320"/>
              </a:lnSpc>
            </a:pPr>
            <a:r>
              <a:rPr lang="en-US" sz="3600" b="1" dirty="0">
                <a:solidFill>
                  <a:srgbClr val="0284C7"/>
                </a:solidFill>
                <a:latin typeface="Arial" pitchFamily="34" charset="0"/>
                <a:ea typeface="Arial" pitchFamily="34" charset="-122"/>
                <a:cs typeface="Arial" pitchFamily="34" charset="-120"/>
              </a:rPr>
              <a:t>and </a:t>
            </a:r>
          </a:p>
          <a:p>
            <a:pPr>
              <a:lnSpc>
                <a:spcPts val="4320"/>
              </a:lnSpc>
            </a:pPr>
            <a:r>
              <a:rPr lang="en-US" sz="3600" b="1" dirty="0">
                <a:solidFill>
                  <a:srgbClr val="0284C7"/>
                </a:solidFill>
                <a:latin typeface="Arial" pitchFamily="34" charset="0"/>
                <a:ea typeface="Arial" pitchFamily="34" charset="-122"/>
                <a:cs typeface="Arial" pitchFamily="34" charset="-120"/>
              </a:rPr>
              <a:t>Mental </a:t>
            </a:r>
          </a:p>
          <a:p>
            <a:pPr>
              <a:lnSpc>
                <a:spcPts val="4320"/>
              </a:lnSpc>
            </a:pPr>
            <a:r>
              <a:rPr lang="en-US" sz="3600" b="1" dirty="0">
                <a:solidFill>
                  <a:srgbClr val="0284C7"/>
                </a:solidFill>
                <a:latin typeface="Arial" pitchFamily="34" charset="0"/>
                <a:ea typeface="Arial" pitchFamily="34" charset="-122"/>
                <a:cs typeface="Arial" pitchFamily="34" charset="-120"/>
              </a:rPr>
              <a:t>Health</a:t>
            </a:r>
            <a:endParaRPr lang="en-US" sz="3600" dirty="0"/>
          </a:p>
        </p:txBody>
      </p:sp>
      <p:sp>
        <p:nvSpPr>
          <p:cNvPr id="3" name="Text 1"/>
          <p:cNvSpPr/>
          <p:nvPr/>
        </p:nvSpPr>
        <p:spPr>
          <a:xfrm>
            <a:off x="4106844" y="1894987"/>
            <a:ext cx="6630930" cy="639763"/>
          </a:xfrm>
          <a:prstGeom prst="rect">
            <a:avLst/>
          </a:prstGeom>
          <a:noFill/>
          <a:ln/>
        </p:spPr>
        <p:txBody>
          <a:bodyPr wrap="square" lIns="0" tIns="0" rIns="0" bIns="0" rtlCol="0" anchor="t"/>
          <a:lstStyle/>
          <a:p>
            <a:pPr>
              <a:lnSpc>
                <a:spcPts val="2520"/>
              </a:lnSpc>
            </a:pPr>
            <a:r>
              <a:rPr lang="en-US" dirty="0">
                <a:solidFill>
                  <a:srgbClr val="0070C0"/>
                </a:solidFill>
                <a:latin typeface="Arial" pitchFamily="34" charset="0"/>
                <a:ea typeface="Arial" pitchFamily="34" charset="-122"/>
                <a:cs typeface="Arial" pitchFamily="34" charset="-120"/>
              </a:rPr>
              <a:t>American Psychological Association (2023) reports adventure sports provide significant mental health benefits when risk assessment is accurate.</a:t>
            </a:r>
            <a:endParaRPr lang="en-US" dirty="0">
              <a:solidFill>
                <a:srgbClr val="0070C0"/>
              </a:solidFill>
            </a:endParaRPr>
          </a:p>
        </p:txBody>
      </p:sp>
      <p:sp>
        <p:nvSpPr>
          <p:cNvPr id="4" name="Text 2"/>
          <p:cNvSpPr/>
          <p:nvPr/>
        </p:nvSpPr>
        <p:spPr>
          <a:xfrm>
            <a:off x="4106844" y="3083231"/>
            <a:ext cx="10777728" cy="248840"/>
          </a:xfrm>
          <a:prstGeom prst="rect">
            <a:avLst/>
          </a:prstGeom>
          <a:noFill/>
          <a:ln/>
        </p:spPr>
        <p:txBody>
          <a:bodyPr wrap="square" lIns="0" tIns="0" rIns="0" bIns="0" rtlCol="0" anchor="t"/>
          <a:lstStyle/>
          <a:p>
            <a:pPr>
              <a:lnSpc>
                <a:spcPts val="1960"/>
              </a:lnSpc>
            </a:pPr>
            <a:r>
              <a:rPr lang="en-US" sz="1400" dirty="0">
                <a:solidFill>
                  <a:srgbClr val="64748B"/>
                </a:solidFill>
                <a:latin typeface="Arial" pitchFamily="34" charset="0"/>
                <a:ea typeface="Arial" pitchFamily="34" charset="-122"/>
                <a:cs typeface="Arial" pitchFamily="34" charset="-120"/>
                <a:hlinkClick r:id="rId3"/>
              </a:rPr>
              <a:t>https://www.apa.org/monitor/2023/09/adventure-sports-navigating-decisions</a:t>
            </a:r>
            <a:endParaRPr lang="en-US" sz="1400" dirty="0">
              <a:solidFill>
                <a:srgbClr val="64748B"/>
              </a:solidFill>
              <a:latin typeface="Arial" pitchFamily="34" charset="0"/>
              <a:ea typeface="Arial" pitchFamily="34" charset="-122"/>
              <a:cs typeface="Arial" pitchFamily="34" charset="-120"/>
            </a:endParaRPr>
          </a:p>
          <a:p>
            <a:pPr>
              <a:lnSpc>
                <a:spcPts val="1960"/>
              </a:lnSpc>
            </a:pPr>
            <a:endParaRPr lang="en-US" sz="1400" dirty="0">
              <a:solidFill>
                <a:srgbClr val="64748B"/>
              </a:solidFill>
              <a:latin typeface="Arial" pitchFamily="34" charset="0"/>
              <a:cs typeface="Arial" pitchFamily="34" charset="-120"/>
            </a:endParaRPr>
          </a:p>
          <a:p>
            <a:pPr>
              <a:lnSpc>
                <a:spcPts val="1960"/>
              </a:lnSpc>
            </a:pPr>
            <a:endParaRPr lang="en-US" sz="1400" dirty="0">
              <a:solidFill>
                <a:srgbClr val="64748B"/>
              </a:solidFill>
              <a:latin typeface="Arial" pitchFamily="34" charset="0"/>
              <a:cs typeface="Arial" pitchFamily="34" charset="-120"/>
            </a:endParaRPr>
          </a:p>
          <a:p>
            <a:pPr>
              <a:lnSpc>
                <a:spcPts val="1960"/>
              </a:lnSpc>
            </a:pPr>
            <a:r>
              <a:rPr lang="en-GB" b="1" dirty="0">
                <a:solidFill>
                  <a:srgbClr val="0070C0"/>
                </a:solidFill>
                <a:latin typeface="Arial" panose="020B0604020202020204" pitchFamily="34" charset="0"/>
                <a:cs typeface="Arial" panose="020B0604020202020204" pitchFamily="34" charset="0"/>
              </a:rPr>
              <a:t>Why are people drawn to extreme sports? Eric Brymer</a:t>
            </a:r>
          </a:p>
          <a:p>
            <a:pPr>
              <a:lnSpc>
                <a:spcPts val="1960"/>
              </a:lnSpc>
            </a:pPr>
            <a:endParaRPr lang="en-US" sz="1400" dirty="0">
              <a:hlinkClick r:id="rId4"/>
            </a:endParaRPr>
          </a:p>
          <a:p>
            <a:pPr>
              <a:lnSpc>
                <a:spcPts val="1960"/>
              </a:lnSpc>
            </a:pPr>
            <a:r>
              <a:rPr lang="en-US" sz="1400" dirty="0">
                <a:hlinkClick r:id="rId4"/>
              </a:rPr>
              <a:t>https://megaphone.link/AMERICANPSYCHOLOGICALASSOCIATION3446328891</a:t>
            </a:r>
            <a:endParaRPr lang="en-US" sz="1400" dirty="0"/>
          </a:p>
          <a:p>
            <a:pPr>
              <a:lnSpc>
                <a:spcPts val="1960"/>
              </a:lnSpc>
            </a:pPr>
            <a:endParaRPr lang="en-US" sz="1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272974" y="1391841"/>
            <a:ext cx="10777728"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Integrated </a:t>
            </a:r>
          </a:p>
          <a:p>
            <a:pPr>
              <a:lnSpc>
                <a:spcPts val="4320"/>
              </a:lnSpc>
            </a:pPr>
            <a:r>
              <a:rPr lang="en-US" sz="3600" b="1" dirty="0">
                <a:solidFill>
                  <a:srgbClr val="0284C7"/>
                </a:solidFill>
                <a:latin typeface="Arial" pitchFamily="34" charset="0"/>
                <a:ea typeface="Arial" pitchFamily="34" charset="-122"/>
                <a:cs typeface="Arial" pitchFamily="34" charset="-120"/>
              </a:rPr>
              <a:t>Psychological </a:t>
            </a:r>
          </a:p>
          <a:p>
            <a:pPr>
              <a:lnSpc>
                <a:spcPts val="4320"/>
              </a:lnSpc>
            </a:pPr>
            <a:r>
              <a:rPr lang="en-US" sz="3600" b="1" dirty="0">
                <a:solidFill>
                  <a:srgbClr val="0284C7"/>
                </a:solidFill>
                <a:latin typeface="Arial" pitchFamily="34" charset="0"/>
                <a:ea typeface="Arial" pitchFamily="34" charset="-122"/>
                <a:cs typeface="Arial" pitchFamily="34" charset="-120"/>
              </a:rPr>
              <a:t>Framework</a:t>
            </a:r>
            <a:endParaRPr lang="en-US" sz="3600" dirty="0"/>
          </a:p>
        </p:txBody>
      </p:sp>
      <p:sp>
        <p:nvSpPr>
          <p:cNvPr id="3" name="Text 1"/>
          <p:cNvSpPr/>
          <p:nvPr/>
        </p:nvSpPr>
        <p:spPr>
          <a:xfrm>
            <a:off x="4087258" y="1666082"/>
            <a:ext cx="7503270" cy="319881"/>
          </a:xfrm>
          <a:prstGeom prst="rect">
            <a:avLst/>
          </a:prstGeom>
          <a:noFill/>
          <a:ln/>
        </p:spPr>
        <p:txBody>
          <a:bodyPr wrap="square" lIns="0" tIns="0" rIns="0" bIns="0" rtlCol="0" anchor="t"/>
          <a:lstStyle/>
          <a:p>
            <a:pPr>
              <a:lnSpc>
                <a:spcPts val="2520"/>
              </a:lnSpc>
            </a:pPr>
            <a:r>
              <a:rPr lang="en-US" dirty="0">
                <a:solidFill>
                  <a:srgbClr val="0070C0"/>
                </a:solidFill>
                <a:latin typeface="Arial" pitchFamily="34" charset="0"/>
                <a:ea typeface="Arial" pitchFamily="34" charset="-122"/>
                <a:cs typeface="Arial" pitchFamily="34" charset="-120"/>
              </a:rPr>
              <a:t>Adventure psychology involves interaction between:</a:t>
            </a:r>
            <a:endParaRPr lang="en-US" dirty="0">
              <a:solidFill>
                <a:srgbClr val="0070C0"/>
              </a:solidFill>
            </a:endParaRPr>
          </a:p>
        </p:txBody>
      </p:sp>
      <p:sp>
        <p:nvSpPr>
          <p:cNvPr id="4" name="Text 2"/>
          <p:cNvSpPr/>
          <p:nvPr/>
        </p:nvSpPr>
        <p:spPr>
          <a:xfrm>
            <a:off x="4219460" y="2189164"/>
            <a:ext cx="7159740" cy="1920081"/>
          </a:xfrm>
          <a:prstGeom prst="rect">
            <a:avLst/>
          </a:prstGeom>
          <a:noFill/>
          <a:ln/>
        </p:spPr>
        <p:txBody>
          <a:bodyPr wrap="square" lIns="0" tIns="0" rIns="0" bIns="0" rtlCol="0" anchor="t"/>
          <a:lstStyle/>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Individual differences (personality, experience)</a:t>
            </a:r>
            <a:endParaRPr lang="en-US" sz="1600" dirty="0">
              <a:solidFill>
                <a:srgbClr val="0070C0"/>
              </a:solidFill>
            </a:endParaRPr>
          </a:p>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Cognitive processes (perception, decision-making)</a:t>
            </a:r>
            <a:endParaRPr lang="en-US" sz="1600" dirty="0">
              <a:solidFill>
                <a:srgbClr val="0070C0"/>
              </a:solidFill>
            </a:endParaRPr>
          </a:p>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Emotional regulation (fear, excitement management)</a:t>
            </a:r>
            <a:endParaRPr lang="en-US" sz="1600" dirty="0">
              <a:solidFill>
                <a:srgbClr val="0070C0"/>
              </a:solidFill>
            </a:endParaRPr>
          </a:p>
          <a:p>
            <a:pPr marL="457189" indent="-457189">
              <a:lnSpc>
                <a:spcPts val="2880"/>
              </a:lnSpc>
              <a:buSzPct val="100000"/>
              <a:buChar char="•"/>
            </a:pPr>
            <a:r>
              <a:rPr lang="en-US" sz="1600" dirty="0">
                <a:solidFill>
                  <a:srgbClr val="0070C0"/>
                </a:solidFill>
                <a:latin typeface="Arial" pitchFamily="34" charset="0"/>
                <a:ea typeface="Arial" pitchFamily="34" charset="-122"/>
                <a:cs typeface="Arial" pitchFamily="34" charset="-120"/>
              </a:rPr>
              <a:t>Outcomes (well-being, resilience, self-efficacy)</a:t>
            </a:r>
            <a:endParaRPr lang="en-US" sz="1600" dirty="0">
              <a:solidFill>
                <a:srgbClr val="0070C0"/>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37378" y="1925505"/>
            <a:ext cx="2327007" cy="548481"/>
          </a:xfrm>
          <a:prstGeom prst="rect">
            <a:avLst/>
          </a:prstGeom>
          <a:noFill/>
          <a:ln/>
        </p:spPr>
        <p:txBody>
          <a:bodyPr wrap="square" lIns="0" tIns="0" rIns="0" bIns="0" rtlCol="0" anchor="t"/>
          <a:lstStyle/>
          <a:p>
            <a:pPr>
              <a:lnSpc>
                <a:spcPts val="4320"/>
              </a:lnSpc>
            </a:pPr>
            <a:r>
              <a:rPr lang="en-US" sz="3600" b="1" dirty="0">
                <a:solidFill>
                  <a:srgbClr val="0284C7"/>
                </a:solidFill>
                <a:latin typeface="Arial" pitchFamily="34" charset="0"/>
                <a:ea typeface="Arial" pitchFamily="34" charset="-122"/>
                <a:cs typeface="Arial" pitchFamily="34" charset="-120"/>
              </a:rPr>
              <a:t>Summary</a:t>
            </a:r>
            <a:endParaRPr lang="en-US" sz="3600" dirty="0"/>
          </a:p>
        </p:txBody>
      </p:sp>
      <p:sp>
        <p:nvSpPr>
          <p:cNvPr id="3" name="Text 1"/>
          <p:cNvSpPr/>
          <p:nvPr/>
        </p:nvSpPr>
        <p:spPr>
          <a:xfrm>
            <a:off x="4428780" y="1666082"/>
            <a:ext cx="6950419" cy="2666405"/>
          </a:xfrm>
          <a:prstGeom prst="rect">
            <a:avLst/>
          </a:prstGeom>
          <a:noFill/>
          <a:ln/>
        </p:spPr>
        <p:txBody>
          <a:bodyPr wrap="square" lIns="0" tIns="0" rIns="0" bIns="0" rtlCol="0" anchor="t"/>
          <a:lstStyle/>
          <a:p>
            <a:pPr marL="457189" indent="-457189">
              <a:lnSpc>
                <a:spcPts val="3240"/>
              </a:lnSpc>
              <a:buSzPct val="100000"/>
              <a:buChar char="•"/>
            </a:pPr>
            <a:r>
              <a:rPr lang="en-US" dirty="0">
                <a:solidFill>
                  <a:srgbClr val="0070C0"/>
                </a:solidFill>
                <a:latin typeface="Arial" pitchFamily="34" charset="0"/>
                <a:ea typeface="Arial" pitchFamily="34" charset="-122"/>
                <a:cs typeface="Arial" pitchFamily="34" charset="-120"/>
              </a:rPr>
              <a:t>Risk perception is subjective and emotion-driven</a:t>
            </a:r>
            <a:endParaRPr lang="en-US" dirty="0">
              <a:solidFill>
                <a:srgbClr val="0070C0"/>
              </a:solidFill>
            </a:endParaRPr>
          </a:p>
          <a:p>
            <a:pPr marL="457189" indent="-457189">
              <a:lnSpc>
                <a:spcPts val="3240"/>
              </a:lnSpc>
              <a:buSzPct val="100000"/>
              <a:buChar char="•"/>
            </a:pPr>
            <a:r>
              <a:rPr lang="en-US" dirty="0">
                <a:solidFill>
                  <a:srgbClr val="0070C0"/>
                </a:solidFill>
                <a:latin typeface="Arial" pitchFamily="34" charset="0"/>
                <a:ea typeface="Arial" pitchFamily="34" charset="-122"/>
                <a:cs typeface="Arial" pitchFamily="34" charset="-120"/>
              </a:rPr>
              <a:t>Personality traits influence adventure participation</a:t>
            </a:r>
            <a:endParaRPr lang="en-US" dirty="0">
              <a:solidFill>
                <a:srgbClr val="0070C0"/>
              </a:solidFill>
            </a:endParaRPr>
          </a:p>
          <a:p>
            <a:pPr marL="457189" indent="-457189">
              <a:lnSpc>
                <a:spcPts val="3240"/>
              </a:lnSpc>
              <a:buSzPct val="100000"/>
              <a:buChar char="•"/>
            </a:pPr>
            <a:r>
              <a:rPr lang="en-US" dirty="0">
                <a:solidFill>
                  <a:srgbClr val="0070C0"/>
                </a:solidFill>
                <a:latin typeface="Arial" pitchFamily="34" charset="0"/>
                <a:ea typeface="Arial" pitchFamily="34" charset="-122"/>
                <a:cs typeface="Arial" pitchFamily="34" charset="-120"/>
              </a:rPr>
              <a:t>Flow states </a:t>
            </a:r>
            <a:r>
              <a:rPr lang="en-US" dirty="0" err="1">
                <a:solidFill>
                  <a:srgbClr val="0070C0"/>
                </a:solidFill>
                <a:latin typeface="Arial" pitchFamily="34" charset="0"/>
                <a:ea typeface="Arial" pitchFamily="34" charset="-122"/>
                <a:cs typeface="Arial" pitchFamily="34" charset="-120"/>
              </a:rPr>
              <a:t>optimise</a:t>
            </a:r>
            <a:r>
              <a:rPr lang="en-US" dirty="0">
                <a:solidFill>
                  <a:srgbClr val="0070C0"/>
                </a:solidFill>
                <a:latin typeface="Arial" pitchFamily="34" charset="0"/>
                <a:ea typeface="Arial" pitchFamily="34" charset="-122"/>
                <a:cs typeface="Arial" pitchFamily="34" charset="-120"/>
              </a:rPr>
              <a:t> adventure experiences</a:t>
            </a:r>
            <a:endParaRPr lang="en-US" dirty="0">
              <a:solidFill>
                <a:srgbClr val="0070C0"/>
              </a:solidFill>
            </a:endParaRPr>
          </a:p>
          <a:p>
            <a:pPr marL="457189" indent="-457189">
              <a:lnSpc>
                <a:spcPts val="3240"/>
              </a:lnSpc>
              <a:buSzPct val="100000"/>
              <a:buChar char="•"/>
            </a:pPr>
            <a:r>
              <a:rPr lang="en-US" dirty="0">
                <a:solidFill>
                  <a:srgbClr val="0070C0"/>
                </a:solidFill>
                <a:latin typeface="Arial" pitchFamily="34" charset="0"/>
                <a:ea typeface="Arial" pitchFamily="34" charset="-122"/>
                <a:cs typeface="Arial" pitchFamily="34" charset="-120"/>
              </a:rPr>
              <a:t>Fear can be managed through understanding and technique</a:t>
            </a:r>
            <a:endParaRPr lang="en-US" dirty="0">
              <a:solidFill>
                <a:srgbClr val="0070C0"/>
              </a:solidFill>
            </a:endParaRPr>
          </a:p>
          <a:p>
            <a:pPr marL="457189" indent="-457189">
              <a:lnSpc>
                <a:spcPts val="3240"/>
              </a:lnSpc>
              <a:buSzPct val="100000"/>
              <a:buChar char="•"/>
            </a:pPr>
            <a:r>
              <a:rPr lang="en-US" dirty="0">
                <a:solidFill>
                  <a:srgbClr val="0070C0"/>
                </a:solidFill>
                <a:latin typeface="Arial" pitchFamily="34" charset="0"/>
                <a:ea typeface="Arial" pitchFamily="34" charset="-122"/>
                <a:cs typeface="Arial" pitchFamily="34" charset="-120"/>
              </a:rPr>
              <a:t>Adventure builds self-efficacy and resilience</a:t>
            </a:r>
            <a:endParaRPr lang="en-US" dirty="0">
              <a:solidFill>
                <a:srgbClr val="0070C0"/>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rrowheads="1"/>
          </p:cNvSpPr>
          <p:nvPr>
            <p:ph type="title"/>
          </p:nvPr>
        </p:nvSpPr>
        <p:spPr/>
        <p:txBody>
          <a:bodyPr/>
          <a:lstStyle/>
          <a:p>
            <a:pPr eaLnBrk="1" hangingPunct="1"/>
            <a:r>
              <a:rPr lang="en-GB" altLang="en-US">
                <a:ea typeface="ＭＳ Ｐゴシック" panose="020B0600070205080204" pitchFamily="34" charset="-128"/>
              </a:rPr>
              <a:t>Lost Kayak at Sea</a:t>
            </a:r>
          </a:p>
        </p:txBody>
      </p:sp>
      <p:sp>
        <p:nvSpPr>
          <p:cNvPr id="23555" name="Rectangle 3"/>
          <p:cNvSpPr>
            <a:spLocks noGrp="1" noRot="1" noChangeArrowheads="1"/>
          </p:cNvSpPr>
          <p:nvPr>
            <p:ph idx="1"/>
          </p:nvPr>
        </p:nvSpPr>
        <p:spPr>
          <a:xfrm>
            <a:off x="3723701" y="1935163"/>
            <a:ext cx="6487099" cy="4373562"/>
          </a:xfrm>
        </p:spPr>
        <p:txBody>
          <a:bodyPr/>
          <a:lstStyle/>
          <a:p>
            <a:pPr eaLnBrk="1" hangingPunct="1"/>
            <a:r>
              <a:rPr lang="en-GB"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Video + Reading… (links on Teams)</a:t>
            </a:r>
          </a:p>
          <a:p>
            <a:pPr eaLnBrk="1" hangingPunct="1"/>
            <a:r>
              <a:rPr lang="en-GB"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In pairs you should look into the case of Andrew McAuley – Lost Kayak at Sea…</a:t>
            </a:r>
          </a:p>
          <a:p>
            <a:pPr eaLnBrk="1" hangingPunct="1"/>
            <a:r>
              <a:rPr lang="en-GB"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Then look at the successful crossing attempt by </a:t>
            </a:r>
            <a:r>
              <a:rPr lang="en-GB" dirty="0">
                <a:solidFill>
                  <a:srgbClr val="0070C0"/>
                </a:solidFill>
                <a:latin typeface="Arial" panose="020B0604020202020204" pitchFamily="34" charset="0"/>
                <a:cs typeface="Arial" panose="020B0604020202020204" pitchFamily="34" charset="0"/>
              </a:rPr>
              <a:t>James </a:t>
            </a:r>
            <a:r>
              <a:rPr lang="en-GB" dirty="0" err="1">
                <a:solidFill>
                  <a:srgbClr val="0070C0"/>
                </a:solidFill>
                <a:latin typeface="Arial" panose="020B0604020202020204" pitchFamily="34" charset="0"/>
                <a:cs typeface="Arial" panose="020B0604020202020204" pitchFamily="34" charset="0"/>
              </a:rPr>
              <a:t>Castrission</a:t>
            </a:r>
            <a:r>
              <a:rPr lang="en-GB" dirty="0">
                <a:solidFill>
                  <a:srgbClr val="0070C0"/>
                </a:solidFill>
                <a:latin typeface="Arial" panose="020B0604020202020204" pitchFamily="34" charset="0"/>
                <a:cs typeface="Arial" panose="020B0604020202020204" pitchFamily="34" charset="0"/>
              </a:rPr>
              <a:t> and Justin Jones </a:t>
            </a:r>
          </a:p>
          <a:p>
            <a:pPr eaLnBrk="1" hangingPunct="1"/>
            <a:endParaRPr lang="en-GB"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r>
              <a:rPr lang="en-GB"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Overall opinions on the level of challenge / risk? </a:t>
            </a:r>
          </a:p>
          <a:p>
            <a:pPr eaLnBrk="1" hangingPunct="1"/>
            <a:r>
              <a:rPr lang="en-GB"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What do you think about them attempting to do this?</a:t>
            </a:r>
          </a:p>
          <a:p>
            <a:pPr eaLnBrk="1" hangingPunct="1"/>
            <a:endParaRPr lang="en-GB"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endParaRPr lang="en-GB"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r>
              <a:rPr lang="en-GB"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Be prepared to debate this…</a:t>
            </a:r>
          </a:p>
          <a:p>
            <a:pPr eaLnBrk="1" hangingPunct="1"/>
            <a:endParaRPr lang="en-GB" altLang="en-US" dirty="0">
              <a:ea typeface="ＭＳ Ｐゴシック" panose="020B0600070205080204" pitchFamily="34" charset="-128"/>
            </a:endParaRPr>
          </a:p>
          <a:p>
            <a:pPr eaLnBrk="1" hangingPunct="1"/>
            <a:endParaRPr lang="en-GB" altLang="en-US" dirty="0">
              <a:ea typeface="ＭＳ Ｐゴシック" panose="020B0600070205080204" pitchFamily="34" charset="-128"/>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3342" y="2586801"/>
            <a:ext cx="8229600" cy="764704"/>
          </a:xfrm>
        </p:spPr>
        <p:txBody>
          <a:bodyPr/>
          <a:lstStyle/>
          <a:p>
            <a:r>
              <a:rPr lang="en-GB" dirty="0"/>
              <a:t>Links:</a:t>
            </a:r>
          </a:p>
        </p:txBody>
      </p:sp>
      <p:sp>
        <p:nvSpPr>
          <p:cNvPr id="3" name="Content Placeholder 2"/>
          <p:cNvSpPr>
            <a:spLocks noGrp="1"/>
          </p:cNvSpPr>
          <p:nvPr>
            <p:ph idx="1"/>
          </p:nvPr>
        </p:nvSpPr>
        <p:spPr>
          <a:xfrm>
            <a:off x="3767768" y="1772817"/>
            <a:ext cx="6433283" cy="3948261"/>
          </a:xfrm>
        </p:spPr>
        <p:txBody>
          <a:bodyPr/>
          <a:lstStyle/>
          <a:p>
            <a:r>
              <a:rPr lang="en-GB" sz="1800" dirty="0"/>
              <a:t> </a:t>
            </a:r>
            <a:r>
              <a:rPr lang="en-GB" sz="1800" dirty="0">
                <a:solidFill>
                  <a:srgbClr val="0070C0"/>
                </a:solidFill>
                <a:latin typeface="Arial" panose="020B0604020202020204" pitchFamily="34" charset="0"/>
                <a:cs typeface="Arial" panose="020B0604020202020204" pitchFamily="34" charset="0"/>
              </a:rPr>
              <a:t>1. Andrew </a:t>
            </a:r>
            <a:r>
              <a:rPr lang="en-GB" sz="1800" dirty="0" err="1">
                <a:solidFill>
                  <a:srgbClr val="0070C0"/>
                </a:solidFill>
                <a:latin typeface="Arial" panose="020B0604020202020204" pitchFamily="34" charset="0"/>
                <a:cs typeface="Arial" panose="020B0604020202020204" pitchFamily="34" charset="0"/>
              </a:rPr>
              <a:t>McAuley</a:t>
            </a:r>
            <a:r>
              <a:rPr lang="en-GB" sz="1800" dirty="0">
                <a:solidFill>
                  <a:srgbClr val="0070C0"/>
                </a:solidFill>
                <a:latin typeface="Arial" panose="020B0604020202020204" pitchFamily="34" charset="0"/>
                <a:cs typeface="Arial" panose="020B0604020202020204" pitchFamily="34" charset="0"/>
              </a:rPr>
              <a:t>: Lost Kayak at Sea</a:t>
            </a:r>
          </a:p>
          <a:p>
            <a:pPr marL="0" indent="0">
              <a:buNone/>
            </a:pPr>
            <a:r>
              <a:rPr lang="en-GB" sz="1800" dirty="0">
                <a:solidFill>
                  <a:srgbClr val="0070C0"/>
                </a:solidFill>
                <a:latin typeface="Arial" panose="020B0604020202020204" pitchFamily="34" charset="0"/>
                <a:cs typeface="Arial" panose="020B0604020202020204" pitchFamily="34" charset="0"/>
              </a:rPr>
              <a:t>In January 2007, Andrew </a:t>
            </a:r>
            <a:r>
              <a:rPr lang="en-GB" sz="1800" dirty="0" err="1">
                <a:solidFill>
                  <a:srgbClr val="0070C0"/>
                </a:solidFill>
                <a:latin typeface="Arial" panose="020B0604020202020204" pitchFamily="34" charset="0"/>
                <a:cs typeface="Arial" panose="020B0604020202020204" pitchFamily="34" charset="0"/>
              </a:rPr>
              <a:t>McAuley</a:t>
            </a:r>
            <a:r>
              <a:rPr lang="en-GB" sz="1800" dirty="0">
                <a:solidFill>
                  <a:srgbClr val="0070C0"/>
                </a:solidFill>
                <a:latin typeface="Arial" panose="020B0604020202020204" pitchFamily="34" charset="0"/>
                <a:cs typeface="Arial" panose="020B0604020202020204" pitchFamily="34" charset="0"/>
              </a:rPr>
              <a:t> set out on his quest to become the first person to kayak from Australia to New Zealand -1600 km across one of the most dangerous oceans on Earth - the Southern Ocean stretch of the Tasman Sea. After a month at sea, Andrew had endured all the difficulties and a three-day Category 9 storm. On 9 February, New Zealand maritime authorities received his distress call but they could not save his life. His body has never been recovered.</a:t>
            </a:r>
          </a:p>
          <a:p>
            <a:pPr marL="0" indent="0">
              <a:buNone/>
            </a:pPr>
            <a:r>
              <a:rPr lang="en-GB" dirty="0">
                <a:solidFill>
                  <a:srgbClr val="0070C0"/>
                </a:solidFill>
                <a:latin typeface="Arial" panose="020B0604020202020204" pitchFamily="34" charset="0"/>
                <a:cs typeface="Arial" panose="020B0604020202020204" pitchFamily="34" charset="0"/>
              </a:rPr>
              <a:t>Links on Moodle</a:t>
            </a:r>
          </a:p>
        </p:txBody>
      </p:sp>
    </p:spTree>
    <p:extLst>
      <p:ext uri="{BB962C8B-B14F-4D97-AF65-F5344CB8AC3E}">
        <p14:creationId xmlns:p14="http://schemas.microsoft.com/office/powerpoint/2010/main" val="17633088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966072" y="839432"/>
            <a:ext cx="6222694" cy="5487888"/>
          </a:xfrm>
        </p:spPr>
        <p:txBody>
          <a:bodyPr>
            <a:normAutofit fontScale="70000" lnSpcReduction="20000"/>
          </a:bodyPr>
          <a:lstStyle/>
          <a:p>
            <a:r>
              <a:rPr lang="en-GB" sz="2800" dirty="0">
                <a:solidFill>
                  <a:srgbClr val="0070C0"/>
                </a:solidFill>
                <a:latin typeface="Arial" panose="020B0604020202020204" pitchFamily="34" charset="0"/>
                <a:cs typeface="Arial" panose="020B0604020202020204" pitchFamily="34" charset="0"/>
              </a:rPr>
              <a:t>2. </a:t>
            </a:r>
            <a:r>
              <a:rPr lang="en-GB" sz="2800" dirty="0" err="1">
                <a:solidFill>
                  <a:srgbClr val="0070C0"/>
                </a:solidFill>
                <a:latin typeface="Arial" panose="020B0604020202020204" pitchFamily="34" charset="0"/>
                <a:cs typeface="Arial" panose="020B0604020202020204" pitchFamily="34" charset="0"/>
              </a:rPr>
              <a:t>Cas</a:t>
            </a:r>
            <a:r>
              <a:rPr lang="en-GB" sz="2800" dirty="0">
                <a:solidFill>
                  <a:srgbClr val="0070C0"/>
                </a:solidFill>
                <a:latin typeface="Arial" panose="020B0604020202020204" pitchFamily="34" charset="0"/>
                <a:cs typeface="Arial" panose="020B0604020202020204" pitchFamily="34" charset="0"/>
              </a:rPr>
              <a:t> and Jonesy </a:t>
            </a:r>
          </a:p>
          <a:p>
            <a:pPr marL="0" indent="0">
              <a:lnSpc>
                <a:spcPct val="120000"/>
              </a:lnSpc>
              <a:buNone/>
            </a:pPr>
            <a:r>
              <a:rPr lang="en-GB" sz="2800" dirty="0">
                <a:solidFill>
                  <a:srgbClr val="0070C0"/>
                </a:solidFill>
                <a:latin typeface="Arial" panose="020B0604020202020204" pitchFamily="34" charset="0"/>
                <a:cs typeface="Arial" panose="020B0604020202020204" pitchFamily="34" charset="0"/>
              </a:rPr>
              <a:t>In 2008 James </a:t>
            </a:r>
            <a:r>
              <a:rPr lang="en-GB" sz="2800" dirty="0" err="1">
                <a:solidFill>
                  <a:srgbClr val="0070C0"/>
                </a:solidFill>
                <a:latin typeface="Arial" panose="020B0604020202020204" pitchFamily="34" charset="0"/>
                <a:cs typeface="Arial" panose="020B0604020202020204" pitchFamily="34" charset="0"/>
              </a:rPr>
              <a:t>Castrission</a:t>
            </a:r>
            <a:r>
              <a:rPr lang="en-GB" sz="2800" dirty="0">
                <a:solidFill>
                  <a:srgbClr val="0070C0"/>
                </a:solidFill>
                <a:latin typeface="Arial" panose="020B0604020202020204" pitchFamily="34" charset="0"/>
                <a:cs typeface="Arial" panose="020B0604020202020204" pitchFamily="34" charset="0"/>
              </a:rPr>
              <a:t> (</a:t>
            </a:r>
            <a:r>
              <a:rPr lang="en-GB" sz="2800" dirty="0" err="1">
                <a:solidFill>
                  <a:srgbClr val="0070C0"/>
                </a:solidFill>
                <a:latin typeface="Arial" panose="020B0604020202020204" pitchFamily="34" charset="0"/>
                <a:cs typeface="Arial" panose="020B0604020202020204" pitchFamily="34" charset="0"/>
              </a:rPr>
              <a:t>Cas</a:t>
            </a:r>
            <a:r>
              <a:rPr lang="en-GB" sz="2800" dirty="0">
                <a:solidFill>
                  <a:srgbClr val="0070C0"/>
                </a:solidFill>
                <a:latin typeface="Arial" panose="020B0604020202020204" pitchFamily="34" charset="0"/>
                <a:cs typeface="Arial" panose="020B0604020202020204" pitchFamily="34" charset="0"/>
              </a:rPr>
              <a:t>) and Justin Jones (Jonesy) kayaked 3318 km across the Tasman Sea from Australia to New Zealand becoming the first to do so. They set off from Forster, New South Wales on 13 November 2007 and arrived at </a:t>
            </a:r>
            <a:r>
              <a:rPr lang="en-GB" sz="2800" dirty="0" err="1">
                <a:solidFill>
                  <a:srgbClr val="0070C0"/>
                </a:solidFill>
                <a:latin typeface="Arial" panose="020B0604020202020204" pitchFamily="34" charset="0"/>
                <a:cs typeface="Arial" panose="020B0604020202020204" pitchFamily="34" charset="0"/>
              </a:rPr>
              <a:t>Ngamotu</a:t>
            </a:r>
            <a:r>
              <a:rPr lang="en-GB" sz="2800" dirty="0">
                <a:solidFill>
                  <a:srgbClr val="0070C0"/>
                </a:solidFill>
                <a:latin typeface="Arial" panose="020B0604020202020204" pitchFamily="34" charset="0"/>
                <a:cs typeface="Arial" panose="020B0604020202020204" pitchFamily="34" charset="0"/>
              </a:rPr>
              <a:t> Beach in New Plymouth, New Zealand on 13 January 2008, taking a total of 60 days, 20 hours and 50 minutes for crossing.</a:t>
            </a:r>
          </a:p>
          <a:p>
            <a:pPr marL="0" indent="0">
              <a:buNone/>
            </a:pPr>
            <a:r>
              <a:rPr lang="en-GB" sz="1400" dirty="0">
                <a:solidFill>
                  <a:srgbClr val="0070C0"/>
                </a:solidFill>
                <a:latin typeface="Arial" panose="020B0604020202020204" pitchFamily="34" charset="0"/>
                <a:cs typeface="Arial" panose="020B0604020202020204" pitchFamily="34" charset="0"/>
              </a:rPr>
              <a:t>Crossing the Ditch in action preparing to kayak unsupported from Australia to New Zealand.</a:t>
            </a:r>
          </a:p>
          <a:p>
            <a:r>
              <a:rPr lang="en-GB" sz="1400" u="sng" dirty="0">
                <a:solidFill>
                  <a:srgbClr val="0070C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https://www.youtube.com/watch?v=q06lu1t38oU</a:t>
            </a:r>
            <a:endParaRPr lang="en-GB" sz="1400" dirty="0">
              <a:solidFill>
                <a:srgbClr val="0070C0"/>
              </a:solidFill>
              <a:latin typeface="Arial" panose="020B0604020202020204" pitchFamily="34" charset="0"/>
              <a:cs typeface="Arial" panose="020B0604020202020204" pitchFamily="34" charset="0"/>
            </a:endParaRPr>
          </a:p>
          <a:p>
            <a:pPr marL="0" indent="0">
              <a:buNone/>
            </a:pPr>
            <a:r>
              <a:rPr lang="en-GB" sz="1400" dirty="0">
                <a:solidFill>
                  <a:srgbClr val="0070C0"/>
                </a:solidFill>
                <a:latin typeface="Arial" panose="020B0604020202020204" pitchFamily="34" charset="0"/>
                <a:cs typeface="Arial" panose="020B0604020202020204" pitchFamily="34" charset="0"/>
              </a:rPr>
              <a:t>Building the kayak.</a:t>
            </a:r>
          </a:p>
          <a:p>
            <a:r>
              <a:rPr lang="en-GB" sz="1400" u="sng"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https://vimeo.com/132673419</a:t>
            </a:r>
            <a:endParaRPr lang="en-GB" sz="1400" dirty="0">
              <a:solidFill>
                <a:srgbClr val="0070C0"/>
              </a:solidFill>
              <a:latin typeface="Arial" panose="020B0604020202020204" pitchFamily="34" charset="0"/>
              <a:cs typeface="Arial" panose="020B0604020202020204" pitchFamily="34" charset="0"/>
            </a:endParaRPr>
          </a:p>
          <a:p>
            <a:pPr marL="0" indent="0">
              <a:buNone/>
            </a:pPr>
            <a:r>
              <a:rPr lang="en-GB" sz="1400" b="1" dirty="0">
                <a:solidFill>
                  <a:srgbClr val="0070C0"/>
                </a:solidFill>
                <a:latin typeface="Arial" panose="020B0604020202020204" pitchFamily="34" charset="0"/>
                <a:cs typeface="Arial" panose="020B0604020202020204" pitchFamily="34" charset="0"/>
              </a:rPr>
              <a:t>Crossing the ditch James </a:t>
            </a:r>
            <a:r>
              <a:rPr lang="en-GB" sz="1400" b="1" dirty="0" err="1">
                <a:solidFill>
                  <a:srgbClr val="0070C0"/>
                </a:solidFill>
                <a:latin typeface="Arial" panose="020B0604020202020204" pitchFamily="34" charset="0"/>
                <a:cs typeface="Arial" panose="020B0604020202020204" pitchFamily="34" charset="0"/>
              </a:rPr>
              <a:t>Castrission</a:t>
            </a:r>
            <a:r>
              <a:rPr lang="en-GB" sz="1400" b="1" dirty="0">
                <a:solidFill>
                  <a:srgbClr val="0070C0"/>
                </a:solidFill>
                <a:latin typeface="Arial" panose="020B0604020202020204" pitchFamily="34" charset="0"/>
                <a:cs typeface="Arial" panose="020B0604020202020204" pitchFamily="34" charset="0"/>
              </a:rPr>
              <a:t> at </a:t>
            </a:r>
            <a:r>
              <a:rPr lang="en-GB" sz="1400" b="1" dirty="0" err="1">
                <a:solidFill>
                  <a:srgbClr val="0070C0"/>
                </a:solidFill>
                <a:latin typeface="Arial" panose="020B0604020202020204" pitchFamily="34" charset="0"/>
                <a:cs typeface="Arial" panose="020B0604020202020204" pitchFamily="34" charset="0"/>
              </a:rPr>
              <a:t>TedXathens</a:t>
            </a:r>
            <a:r>
              <a:rPr lang="en-GB" sz="1400" b="1" dirty="0">
                <a:solidFill>
                  <a:srgbClr val="0070C0"/>
                </a:solidFill>
                <a:latin typeface="Arial" panose="020B0604020202020204" pitchFamily="34" charset="0"/>
                <a:cs typeface="Arial" panose="020B0604020202020204" pitchFamily="34" charset="0"/>
              </a:rPr>
              <a:t> (first 7 minutes).</a:t>
            </a:r>
          </a:p>
          <a:p>
            <a:r>
              <a:rPr lang="en-GB" sz="1400" u="sng" dirty="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https://youtu.be/t_cD4pmfOtM</a:t>
            </a:r>
            <a:endParaRPr lang="en-GB" sz="1400" dirty="0">
              <a:solidFill>
                <a:srgbClr val="0070C0"/>
              </a:solidFill>
              <a:latin typeface="Arial" panose="020B0604020202020204" pitchFamily="34" charset="0"/>
              <a:cs typeface="Arial" panose="020B0604020202020204" pitchFamily="34" charset="0"/>
            </a:endParaRPr>
          </a:p>
          <a:p>
            <a:pPr marL="0" indent="0">
              <a:buNone/>
            </a:pPr>
            <a:r>
              <a:rPr lang="en-GB" sz="1400" dirty="0">
                <a:solidFill>
                  <a:srgbClr val="0070C0"/>
                </a:solidFill>
                <a:latin typeface="Arial" panose="020B0604020202020204" pitchFamily="34" charset="0"/>
                <a:cs typeface="Arial" panose="020B0604020202020204" pitchFamily="34" charset="0"/>
              </a:rPr>
              <a:t>Sharks.</a:t>
            </a:r>
          </a:p>
          <a:p>
            <a:r>
              <a:rPr lang="en-GB" sz="1400" u="sng" dirty="0">
                <a:solidFill>
                  <a:srgbClr val="0070C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https://vimeo.com/158425520</a:t>
            </a:r>
            <a:endParaRPr lang="en-GB" sz="1400" dirty="0">
              <a:solidFill>
                <a:srgbClr val="0070C0"/>
              </a:solidFill>
              <a:latin typeface="Arial" panose="020B0604020202020204" pitchFamily="34" charset="0"/>
              <a:cs typeface="Arial" panose="020B0604020202020204" pitchFamily="34" charset="0"/>
            </a:endParaRPr>
          </a:p>
          <a:p>
            <a:endParaRPr lang="en-GB" sz="1400" dirty="0"/>
          </a:p>
          <a:p>
            <a:endParaRPr lang="en-GB" sz="1400" dirty="0"/>
          </a:p>
        </p:txBody>
      </p:sp>
    </p:spTree>
    <p:extLst>
      <p:ext uri="{BB962C8B-B14F-4D97-AF65-F5344CB8AC3E}">
        <p14:creationId xmlns:p14="http://schemas.microsoft.com/office/powerpoint/2010/main" val="27047429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rrowheads="1"/>
          </p:cNvSpPr>
          <p:nvPr>
            <p:ph type="title"/>
          </p:nvPr>
        </p:nvSpPr>
        <p:spPr/>
        <p:txBody>
          <a:bodyPr/>
          <a:lstStyle/>
          <a:p>
            <a:pPr eaLnBrk="1" hangingPunct="1"/>
            <a:r>
              <a:rPr lang="en-GB" altLang="en-US" dirty="0">
                <a:ea typeface="ＭＳ Ｐゴシック" panose="020B0600070205080204" pitchFamily="34" charset="-128"/>
              </a:rPr>
              <a:t>Alain Robert – Human Spider</a:t>
            </a:r>
          </a:p>
        </p:txBody>
      </p:sp>
      <p:sp>
        <p:nvSpPr>
          <p:cNvPr id="27651" name="Rectangle 3"/>
          <p:cNvSpPr>
            <a:spLocks noGrp="1" noRot="1" noChangeArrowheads="1"/>
          </p:cNvSpPr>
          <p:nvPr>
            <p:ph idx="1"/>
          </p:nvPr>
        </p:nvSpPr>
        <p:spPr>
          <a:xfrm>
            <a:off x="4127886" y="864108"/>
            <a:ext cx="7315200" cy="5120640"/>
          </a:xfrm>
        </p:spPr>
        <p:txBody>
          <a:bodyPr/>
          <a:lstStyle/>
          <a:p>
            <a:pPr marL="0" indent="0">
              <a:buNone/>
              <a:defRPr/>
            </a:pPr>
            <a:r>
              <a:rPr lang="en-GB" dirty="0">
                <a:ea typeface="ＭＳ Ｐゴシック" pitchFamily="34" charset="-128"/>
              </a:rPr>
              <a:t>Consider the following in relation to what we have covered today…</a:t>
            </a:r>
          </a:p>
          <a:p>
            <a:pPr marL="0" indent="0">
              <a:buNone/>
              <a:defRPr/>
            </a:pPr>
            <a:r>
              <a:rPr lang="en-GB" dirty="0">
                <a:ea typeface="ＭＳ Ｐゴシック" pitchFamily="34" charset="-128"/>
                <a:hlinkClick r:id="rId2"/>
              </a:rPr>
              <a:t>http://www.alainrobert.com/</a:t>
            </a:r>
            <a:endParaRPr lang="en-GB" dirty="0">
              <a:ea typeface="ＭＳ Ｐゴシック" pitchFamily="34" charset="-128"/>
            </a:endParaRPr>
          </a:p>
          <a:p>
            <a:pPr marL="0" indent="0">
              <a:buNone/>
              <a:defRPr/>
            </a:pPr>
            <a:r>
              <a:rPr lang="en-GB" dirty="0">
                <a:ea typeface="ＭＳ Ｐゴシック" pitchFamily="34" charset="-128"/>
                <a:hlinkClick r:id="rId3"/>
              </a:rPr>
              <a:t>https://www.youtube.com/watch?v=XUcLBKgqNWY</a:t>
            </a:r>
            <a:endParaRPr lang="en-GB" dirty="0">
              <a:ea typeface="ＭＳ Ｐゴシック" pitchFamily="34" charset="-128"/>
            </a:endParaRPr>
          </a:p>
          <a:p>
            <a:pPr marL="0" indent="0">
              <a:buNone/>
              <a:defRPr/>
            </a:pPr>
            <a:r>
              <a:rPr lang="en-GB" dirty="0">
                <a:ea typeface="ＭＳ Ｐゴシック" pitchFamily="34" charset="-128"/>
              </a:rPr>
              <a:t>Instagram – videos of him explaining when it has been close to the limit.</a:t>
            </a:r>
          </a:p>
          <a:p>
            <a:pPr eaLnBrk="1" hangingPunct="1">
              <a:defRPr/>
            </a:pPr>
            <a:endParaRPr lang="en-GB" dirty="0">
              <a:ea typeface="ＭＳ Ｐゴシック" pitchFamily="34" charset="-128"/>
              <a:hlinkClick r:id="rId4"/>
            </a:endParaRPr>
          </a:p>
          <a:p>
            <a:pPr eaLnBrk="1" hangingPunct="1">
              <a:defRPr/>
            </a:pPr>
            <a:r>
              <a:rPr lang="pl-PL" dirty="0">
                <a:ea typeface="ＭＳ Ｐゴシック" pitchFamily="34" charset="-128"/>
                <a:hlinkClick r:id="rId4"/>
              </a:rPr>
              <a:t>http://www.youtube.com/watch?v=_cnNODAnOEo</a:t>
            </a:r>
            <a:endParaRPr lang="pl-PL" dirty="0">
              <a:ea typeface="ＭＳ Ｐゴシック" pitchFamily="34" charset="-128"/>
            </a:endParaRPr>
          </a:p>
          <a:p>
            <a:pPr eaLnBrk="1" hangingPunct="1">
              <a:defRPr/>
            </a:pPr>
            <a:r>
              <a:rPr lang="pl-PL" dirty="0">
                <a:ea typeface="ＭＳ Ｐゴシック" pitchFamily="34" charset="-128"/>
              </a:rPr>
              <a:t>+ others</a:t>
            </a:r>
            <a:r>
              <a:rPr lang="en-US" dirty="0">
                <a:ea typeface="ＭＳ Ｐゴシック" pitchFamily="34" charset="-128"/>
              </a:rPr>
              <a:t>….</a:t>
            </a:r>
          </a:p>
          <a:p>
            <a:pPr eaLnBrk="1" hangingPunct="1">
              <a:defRPr/>
            </a:pPr>
            <a:r>
              <a:rPr lang="en-US" dirty="0">
                <a:ea typeface="ＭＳ Ｐゴシック" pitchFamily="34" charset="-128"/>
                <a:hlinkClick r:id="rId5"/>
              </a:rPr>
              <a:t>http://www.youtube.com/watch?v=t6LKoJpgiuM&amp;playnext=1&amp;list=PLDB8345BE63D39145&amp;feature=results_main</a:t>
            </a:r>
            <a:endParaRPr lang="en-GB" dirty="0">
              <a:ea typeface="ＭＳ Ｐゴシック" pitchFamily="34" charset="-128"/>
            </a:endParaRPr>
          </a:p>
          <a:p>
            <a:pPr eaLnBrk="1" hangingPunct="1">
              <a:defRPr/>
            </a:pPr>
            <a:r>
              <a:rPr lang="en-GB" dirty="0">
                <a:ea typeface="ＭＳ Ｐゴシック" pitchFamily="34" charset="-128"/>
              </a:rPr>
              <a:t>News reports</a:t>
            </a:r>
          </a:p>
          <a:p>
            <a:pPr eaLnBrk="1" hangingPunct="1">
              <a:defRPr/>
            </a:pPr>
            <a:r>
              <a:rPr lang="en-GB" dirty="0">
                <a:ea typeface="ＭＳ Ｐゴシック" pitchFamily="34" charset="-128"/>
              </a:rPr>
              <a:t>Documentary</a:t>
            </a:r>
          </a:p>
          <a:p>
            <a:pPr eaLnBrk="1" hangingPunct="1">
              <a:defRPr/>
            </a:pPr>
            <a:endParaRPr lang="en-GB" dirty="0">
              <a:ea typeface="ＭＳ Ｐゴシック" pitchFamily="34" charset="-128"/>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0A763-32FB-C017-4448-30F43DCB9E6C}"/>
              </a:ext>
            </a:extLst>
          </p:cNvPr>
          <p:cNvSpPr>
            <a:spLocks noGrp="1"/>
          </p:cNvSpPr>
          <p:nvPr>
            <p:ph type="title"/>
          </p:nvPr>
        </p:nvSpPr>
        <p:spPr/>
        <p:txBody>
          <a:bodyPr/>
          <a:lstStyle/>
          <a:p>
            <a:endParaRPr lang="en-US"/>
          </a:p>
        </p:txBody>
      </p:sp>
      <p:pic>
        <p:nvPicPr>
          <p:cNvPr id="4" name="Online Media 3" descr="Alain Robert | The Real Spider-Man">
            <a:hlinkClick r:id="" action="ppaction://media"/>
            <a:extLst>
              <a:ext uri="{FF2B5EF4-FFF2-40B4-BE49-F238E27FC236}">
                <a16:creationId xmlns:a16="http://schemas.microsoft.com/office/drawing/2014/main" id="{DCA8B2C1-5357-D3C6-6F7D-25C6DFB552CC}"/>
              </a:ext>
            </a:extLst>
          </p:cNvPr>
          <p:cNvPicPr>
            <a:picLocks noGrp="1" noRot="1" noChangeAspect="1"/>
          </p:cNvPicPr>
          <p:nvPr>
            <p:ph idx="1"/>
            <a:videoFile r:link="rId1"/>
          </p:nvPr>
        </p:nvPicPr>
        <p:blipFill>
          <a:blip r:embed="rId3"/>
          <a:stretch>
            <a:fillRect/>
          </a:stretch>
        </p:blipFill>
        <p:spPr>
          <a:xfrm>
            <a:off x="3200401" y="738909"/>
            <a:ext cx="7983537" cy="5532582"/>
          </a:xfrm>
          <a:prstGeom prst="rect">
            <a:avLst/>
          </a:prstGeom>
        </p:spPr>
      </p:pic>
    </p:spTree>
    <p:extLst>
      <p:ext uri="{BB962C8B-B14F-4D97-AF65-F5344CB8AC3E}">
        <p14:creationId xmlns:p14="http://schemas.microsoft.com/office/powerpoint/2010/main" val="1454541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Challenges for undergraduate OE students…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9343593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Solo: Go somewhere, do something’…</a:t>
            </a:r>
          </a:p>
        </p:txBody>
      </p:sp>
      <p:sp>
        <p:nvSpPr>
          <p:cNvPr id="3" name="Content Placeholder 2"/>
          <p:cNvSpPr>
            <a:spLocks noGrp="1"/>
          </p:cNvSpPr>
          <p:nvPr>
            <p:ph idx="1"/>
          </p:nvPr>
        </p:nvSpPr>
        <p:spPr/>
        <p:txBody>
          <a:bodyPr/>
          <a:lstStyle/>
          <a:p>
            <a:r>
              <a:rPr lang="en-GB" b="1" dirty="0">
                <a:solidFill>
                  <a:srgbClr val="0070C0"/>
                </a:solidFill>
                <a:latin typeface="Arial" panose="020B0604020202020204" pitchFamily="34" charset="0"/>
                <a:cs typeface="Arial" panose="020B0604020202020204" pitchFamily="34" charset="0"/>
              </a:rPr>
              <a:t>‘Go somewhere, do something’. </a:t>
            </a:r>
          </a:p>
          <a:p>
            <a:r>
              <a:rPr lang="en-GB" b="1" dirty="0">
                <a:solidFill>
                  <a:srgbClr val="0070C0"/>
                </a:solidFill>
                <a:latin typeface="Arial" panose="020B0604020202020204" pitchFamily="34" charset="0"/>
                <a:cs typeface="Arial" panose="020B0604020202020204" pitchFamily="34" charset="0"/>
              </a:rPr>
              <a:t>How students responded to the opportunity to complete an unstructured, five day, wilderness solo in the Cantabrian Mountains, Northern Spain</a:t>
            </a:r>
          </a:p>
          <a:p>
            <a:endParaRPr lang="en-GB" b="1"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Seminar question sheet…</a:t>
            </a:r>
          </a:p>
        </p:txBody>
      </p:sp>
    </p:spTree>
    <p:extLst>
      <p:ext uri="{BB962C8B-B14F-4D97-AF65-F5344CB8AC3E}">
        <p14:creationId xmlns:p14="http://schemas.microsoft.com/office/powerpoint/2010/main" val="5437074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Rot="1" noChangeArrowheads="1"/>
          </p:cNvSpPr>
          <p:nvPr>
            <p:ph type="title"/>
          </p:nvPr>
        </p:nvSpPr>
        <p:spPr>
          <a:xfrm>
            <a:off x="588608" y="2857500"/>
            <a:ext cx="2348555" cy="1143000"/>
          </a:xfrm>
        </p:spPr>
        <p:txBody>
          <a:bodyPr>
            <a:normAutofit fontScale="90000"/>
          </a:bodyPr>
          <a:lstStyle/>
          <a:p>
            <a:pPr>
              <a:defRPr/>
            </a:pPr>
            <a:r>
              <a:rPr lang="en-GB" sz="4000" dirty="0"/>
              <a:t>References:</a:t>
            </a:r>
            <a:br>
              <a:rPr lang="en-GB" sz="4000" dirty="0"/>
            </a:br>
            <a:br>
              <a:rPr lang="en-GB" sz="4000" dirty="0"/>
            </a:br>
            <a:r>
              <a:rPr lang="en-GB" sz="4000" dirty="0"/>
              <a:t>Also see articles on </a:t>
            </a:r>
            <a:r>
              <a:rPr lang="en-GB" sz="4000" dirty="0" err="1"/>
              <a:t>moodle</a:t>
            </a:r>
            <a:br>
              <a:rPr lang="en-GB" sz="4000" dirty="0"/>
            </a:br>
            <a:endParaRPr lang="en-GB" sz="4000" dirty="0"/>
          </a:p>
        </p:txBody>
      </p:sp>
      <p:sp>
        <p:nvSpPr>
          <p:cNvPr id="25603" name="Rectangle 3"/>
          <p:cNvSpPr>
            <a:spLocks noGrp="1" noRot="1" noChangeArrowheads="1"/>
          </p:cNvSpPr>
          <p:nvPr>
            <p:ph idx="1"/>
          </p:nvPr>
        </p:nvSpPr>
        <p:spPr/>
        <p:txBody>
          <a:bodyPr/>
          <a:lstStyle/>
          <a:p>
            <a:pPr eaLnBrk="1" hangingPunct="1">
              <a:lnSpc>
                <a:spcPct val="90000"/>
              </a:lnSpc>
              <a:buFont typeface="Wingdings" panose="05000000000000000000" pitchFamily="2" charset="2"/>
              <a:buNone/>
            </a:pPr>
            <a:r>
              <a:rPr lang="en-GB" altLang="en-US">
                <a:ea typeface="ＭＳ Ｐゴシック" panose="020B0600070205080204" pitchFamily="34" charset="-128"/>
              </a:rPr>
              <a:t>Mortlock, C. </a:t>
            </a:r>
            <a:r>
              <a:rPr lang="en-GB" altLang="en-US" i="1">
                <a:ea typeface="ＭＳ Ｐゴシック" panose="020B0600070205080204" pitchFamily="34" charset="-128"/>
              </a:rPr>
              <a:t>(</a:t>
            </a:r>
            <a:r>
              <a:rPr lang="en-GB" altLang="en-US">
                <a:ea typeface="ＭＳ Ｐゴシック" panose="020B0600070205080204" pitchFamily="34" charset="-128"/>
              </a:rPr>
              <a:t>1988) </a:t>
            </a:r>
            <a:r>
              <a:rPr lang="en-GB" altLang="en-US" i="1">
                <a:ea typeface="ＭＳ Ｐゴシック" panose="020B0600070205080204" pitchFamily="34" charset="-128"/>
              </a:rPr>
              <a:t>The Adventure Alternative</a:t>
            </a:r>
            <a:r>
              <a:rPr lang="en-GB" altLang="en-US">
                <a:ea typeface="ＭＳ Ｐゴシック" panose="020B0600070205080204" pitchFamily="34" charset="-128"/>
              </a:rPr>
              <a:t>, Ambleside: Cicerone Press,							</a:t>
            </a:r>
          </a:p>
          <a:p>
            <a:pPr eaLnBrk="1" hangingPunct="1">
              <a:lnSpc>
                <a:spcPct val="90000"/>
              </a:lnSpc>
              <a:buFont typeface="Wingdings" panose="05000000000000000000" pitchFamily="2" charset="2"/>
              <a:buNone/>
            </a:pPr>
            <a:endParaRPr lang="en-GB" altLang="en-US">
              <a:ea typeface="ＭＳ Ｐゴシック" panose="020B0600070205080204" pitchFamily="34" charset="-128"/>
            </a:endParaRPr>
          </a:p>
          <a:p>
            <a:pPr eaLnBrk="1" hangingPunct="1">
              <a:lnSpc>
                <a:spcPct val="90000"/>
              </a:lnSpc>
              <a:buFont typeface="Wingdings" panose="05000000000000000000" pitchFamily="2" charset="2"/>
              <a:buNone/>
            </a:pPr>
            <a:r>
              <a:rPr lang="en-GB" altLang="en-US">
                <a:ea typeface="ＭＳ Ｐゴシック" panose="020B0600070205080204" pitchFamily="34" charset="-128"/>
              </a:rPr>
              <a:t>Hopkins, D. ,&amp; Putnam, R. (1993) </a:t>
            </a:r>
            <a:r>
              <a:rPr lang="en-GB" altLang="en-US" i="1">
                <a:ea typeface="ＭＳ Ｐゴシック" panose="020B0600070205080204" pitchFamily="34" charset="-128"/>
              </a:rPr>
              <a:t>Personal Growth through Adventure, 			      </a:t>
            </a:r>
            <a:r>
              <a:rPr lang="en-GB" altLang="en-US">
                <a:ea typeface="ＭＳ Ｐゴシック" panose="020B0600070205080204" pitchFamily="34" charset="-128"/>
              </a:rPr>
              <a:t>London: David Fulton Pub. </a:t>
            </a:r>
          </a:p>
          <a:p>
            <a:pPr eaLnBrk="1" hangingPunct="1">
              <a:lnSpc>
                <a:spcPct val="90000"/>
              </a:lnSpc>
              <a:buFont typeface="Wingdings" panose="05000000000000000000" pitchFamily="2" charset="2"/>
              <a:buNone/>
            </a:pPr>
            <a:endParaRPr lang="en-GB" altLang="en-US">
              <a:ea typeface="ＭＳ Ｐゴシック" panose="020B0600070205080204" pitchFamily="34" charset="-128"/>
            </a:endParaRPr>
          </a:p>
          <a:p>
            <a:pPr eaLnBrk="1" hangingPunct="1">
              <a:lnSpc>
                <a:spcPct val="90000"/>
              </a:lnSpc>
              <a:buFont typeface="Wingdings" panose="05000000000000000000" pitchFamily="2" charset="2"/>
              <a:buNone/>
            </a:pPr>
            <a:r>
              <a:rPr lang="en-GB" altLang="en-US">
                <a:ea typeface="ＭＳ Ｐゴシック" panose="020B0600070205080204" pitchFamily="34" charset="-128"/>
              </a:rPr>
              <a:t>Priest, S. (1999) The Adventure Experience Paradigm , In Miles &amp; Priest (Eds) Adventure Programming, Pennsylvania, Venture publishing.</a:t>
            </a:r>
          </a:p>
          <a:p>
            <a:pPr eaLnBrk="1" hangingPunct="1">
              <a:lnSpc>
                <a:spcPct val="90000"/>
              </a:lnSpc>
              <a:buFont typeface="Wingdings" panose="05000000000000000000" pitchFamily="2" charset="2"/>
              <a:buNone/>
            </a:pPr>
            <a:endParaRPr lang="en-GB" altLang="en-US">
              <a:ea typeface="ＭＳ Ｐゴシック" panose="020B0600070205080204" pitchFamily="34" charset="-128"/>
            </a:endParaRPr>
          </a:p>
          <a:p>
            <a:pPr eaLnBrk="1" hangingPunct="1">
              <a:lnSpc>
                <a:spcPct val="90000"/>
              </a:lnSpc>
              <a:buFont typeface="Wingdings" panose="05000000000000000000" pitchFamily="2" charset="2"/>
              <a:buNone/>
            </a:pPr>
            <a:r>
              <a:rPr lang="en-GB" altLang="en-US">
                <a:ea typeface="ＭＳ Ｐゴシック" panose="020B0600070205080204" pitchFamily="34" charset="-128"/>
              </a:rPr>
              <a:t>Gass, M. (1993) Adventure Therapy: Therapeutic Applications of Adventure Programming, Iowa: Assoc. for Experiential Education,.</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500" y="1307250"/>
            <a:ext cx="8229600" cy="1143000"/>
          </a:xfrm>
        </p:spPr>
        <p:txBody>
          <a:bodyPr/>
          <a:lstStyle/>
          <a:p>
            <a:r>
              <a:rPr lang="en-GB" dirty="0"/>
              <a:t>Tasks and </a:t>
            </a:r>
            <a:br>
              <a:rPr lang="en-GB" dirty="0"/>
            </a:br>
            <a:r>
              <a:rPr lang="en-GB" dirty="0"/>
              <a:t>resources</a:t>
            </a:r>
          </a:p>
        </p:txBody>
      </p:sp>
      <p:sp>
        <p:nvSpPr>
          <p:cNvPr id="3" name="Content Placeholder 2"/>
          <p:cNvSpPr>
            <a:spLocks noGrp="1"/>
          </p:cNvSpPr>
          <p:nvPr>
            <p:ph idx="1"/>
          </p:nvPr>
        </p:nvSpPr>
        <p:spPr/>
        <p:txBody>
          <a:bodyPr>
            <a:normAutofit fontScale="85000" lnSpcReduction="20000"/>
          </a:bodyPr>
          <a:lstStyle/>
          <a:p>
            <a:r>
              <a:rPr lang="en-GB" sz="1100" dirty="0"/>
              <a:t>1.  Andrew </a:t>
            </a:r>
            <a:r>
              <a:rPr lang="en-GB" sz="1100" dirty="0" err="1"/>
              <a:t>McAuley</a:t>
            </a:r>
            <a:r>
              <a:rPr lang="en-GB" sz="1100" dirty="0"/>
              <a:t>: Lost Kayak at Sea</a:t>
            </a:r>
          </a:p>
          <a:p>
            <a:r>
              <a:rPr lang="en-GB" sz="1100" dirty="0"/>
              <a:t>In January 2007, Andrew </a:t>
            </a:r>
            <a:r>
              <a:rPr lang="en-GB" sz="1100" dirty="0" err="1"/>
              <a:t>McAuley</a:t>
            </a:r>
            <a:r>
              <a:rPr lang="en-GB" sz="1100" dirty="0"/>
              <a:t> set out on his quest to become the first person to kayak from Australia to New Zealand -1600 km across one of the most dangerous oceans on Earth - the Southern Ocean stretch of the Tasman Sea. After a month at sea, Andrew had endured all the difficulties and a three-day Category 9 storm. On 9 February, New Zealand maritime authorities received his distress call but they could not save his life. His body has never been recovered.</a:t>
            </a:r>
          </a:p>
          <a:p>
            <a:pPr marL="0" indent="0">
              <a:buNone/>
            </a:pPr>
            <a:r>
              <a:rPr lang="en-GB" sz="1100" dirty="0">
                <a:hlinkClick r:id="rId2" tooltip="https://youtu.be/aKMS-b8dtBA"/>
              </a:rPr>
              <a:t>https://youtu.be/aKMS-b8dtBA</a:t>
            </a:r>
            <a:endParaRPr lang="en-GB" sz="1100" dirty="0"/>
          </a:p>
          <a:p>
            <a:pPr marL="0" indent="0">
              <a:buNone/>
            </a:pPr>
            <a:endParaRPr lang="en-GB" sz="1100" dirty="0"/>
          </a:p>
          <a:p>
            <a:r>
              <a:rPr lang="en-GB" sz="1100" dirty="0"/>
              <a:t>       2. </a:t>
            </a:r>
            <a:r>
              <a:rPr lang="en-GB" sz="1100" dirty="0" err="1"/>
              <a:t>Cas</a:t>
            </a:r>
            <a:r>
              <a:rPr lang="en-GB" sz="1100" dirty="0"/>
              <a:t> and Jonesy - 60 Minutes Story</a:t>
            </a:r>
          </a:p>
          <a:p>
            <a:r>
              <a:rPr lang="en-GB" sz="1100" dirty="0"/>
              <a:t>In 2008 James </a:t>
            </a:r>
            <a:r>
              <a:rPr lang="en-GB" sz="1100" dirty="0" err="1"/>
              <a:t>Castrission</a:t>
            </a:r>
            <a:r>
              <a:rPr lang="en-GB" sz="1100" dirty="0"/>
              <a:t> (</a:t>
            </a:r>
            <a:r>
              <a:rPr lang="en-GB" sz="1100" dirty="0" err="1"/>
              <a:t>Cas</a:t>
            </a:r>
            <a:r>
              <a:rPr lang="en-GB" sz="1100" dirty="0"/>
              <a:t>) and Justin Jones (Jonesy) kayaked 3318 km across the Tasman Sea from Australia to New Zealand becoming the first to do so. They set off from Forster, New South Wales on 13 November 2007 and arrived at </a:t>
            </a:r>
            <a:r>
              <a:rPr lang="en-GB" sz="1100" dirty="0" err="1"/>
              <a:t>Ngamotu</a:t>
            </a:r>
            <a:r>
              <a:rPr lang="en-GB" sz="1100" dirty="0"/>
              <a:t> Beach in New Plymouth, New Zealand on 13 January 2008, taking a total of 60 days, 20 hours and 50 minutes for crossing.</a:t>
            </a:r>
          </a:p>
          <a:p>
            <a:pPr marL="0" indent="0">
              <a:buNone/>
            </a:pPr>
            <a:r>
              <a:rPr lang="en-GB" sz="1800" u="sng" dirty="0">
                <a:hlinkClick r:id="rId3"/>
              </a:rPr>
              <a:t>https://www.youtube.com/watch?v=q06lu1t38oU</a:t>
            </a:r>
            <a:endParaRPr lang="en-GB" sz="1800" dirty="0"/>
          </a:p>
          <a:p>
            <a:pPr marL="0" indent="0">
              <a:buNone/>
            </a:pPr>
            <a:r>
              <a:rPr lang="en-GB" sz="1800" u="sng" dirty="0">
                <a:hlinkClick r:id="rId4"/>
              </a:rPr>
              <a:t>https://youtu.be/t_cD4pmfOtM</a:t>
            </a:r>
            <a:endParaRPr lang="en-GB" sz="1800" dirty="0"/>
          </a:p>
          <a:p>
            <a:pPr marL="0" indent="0">
              <a:buNone/>
            </a:pPr>
            <a:endParaRPr lang="en-GB" sz="1100" dirty="0"/>
          </a:p>
          <a:p>
            <a:pPr marL="0" indent="0">
              <a:buNone/>
            </a:pPr>
            <a:endParaRPr lang="en-GB" sz="1100" dirty="0"/>
          </a:p>
          <a:p>
            <a:r>
              <a:rPr lang="en-GB" sz="1100" dirty="0"/>
              <a:t>3. Alex </a:t>
            </a:r>
            <a:r>
              <a:rPr lang="en-GB" sz="1100" dirty="0" err="1"/>
              <a:t>Honnold</a:t>
            </a:r>
            <a:r>
              <a:rPr lang="en-GB" sz="1100" dirty="0"/>
              <a:t> - Free solo</a:t>
            </a:r>
          </a:p>
          <a:p>
            <a:r>
              <a:rPr lang="en-GB" sz="1100" dirty="0"/>
              <a:t>Read the article on the following link and the National Geographic (El Capitan).</a:t>
            </a:r>
          </a:p>
          <a:p>
            <a:pPr marL="0" indent="0">
              <a:buNone/>
            </a:pPr>
            <a:r>
              <a:rPr lang="en-GB" sz="1100" dirty="0">
                <a:hlinkClick r:id="rId5" tooltip="https://www.redbull.com/gb-en/alex-honnold-interview-free-solo"/>
              </a:rPr>
              <a:t>https://www.redbull.com/gb-en/alex-honnold-interview-free-solo</a:t>
            </a:r>
            <a:endParaRPr lang="en-GB" sz="1100" dirty="0"/>
          </a:p>
          <a:p>
            <a:pPr marL="0" indent="0">
              <a:buNone/>
            </a:pPr>
            <a:endParaRPr lang="en-GB" sz="1100" dirty="0"/>
          </a:p>
          <a:p>
            <a:r>
              <a:rPr lang="en-GB" sz="1100" dirty="0"/>
              <a:t>4. 'Go somewhere, do something'</a:t>
            </a:r>
          </a:p>
          <a:p>
            <a:r>
              <a:rPr lang="en-GB" sz="1100" dirty="0"/>
              <a:t>Article by Liz Campbell plus seminar questions. </a:t>
            </a:r>
          </a:p>
          <a:p>
            <a:pPr marL="0" indent="0">
              <a:buNone/>
            </a:pPr>
            <a:br>
              <a:rPr lang="en-GB" sz="1100" dirty="0"/>
            </a:br>
            <a:endParaRPr lang="en-GB" sz="1100" dirty="0"/>
          </a:p>
        </p:txBody>
      </p:sp>
    </p:spTree>
    <p:extLst>
      <p:ext uri="{BB962C8B-B14F-4D97-AF65-F5344CB8AC3E}">
        <p14:creationId xmlns:p14="http://schemas.microsoft.com/office/powerpoint/2010/main" val="401843104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Frame</Template>
  <TotalTime>538</TotalTime>
  <Words>2918</Words>
  <Application>Microsoft Macintosh PowerPoint</Application>
  <PresentationFormat>Widescreen</PresentationFormat>
  <Paragraphs>343</Paragraphs>
  <Slides>41</Slides>
  <Notes>22</Notes>
  <HiddenSlides>0</HiddenSlides>
  <MMClips>4</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41</vt:i4>
      </vt:variant>
    </vt:vector>
  </HeadingPairs>
  <TitlesOfParts>
    <vt:vector size="52" baseType="lpstr">
      <vt:lpstr>ＭＳ Ｐゴシック</vt:lpstr>
      <vt:lpstr>Aptos</vt:lpstr>
      <vt:lpstr>Arial</vt:lpstr>
      <vt:lpstr>Cambria</vt:lpstr>
      <vt:lpstr>Corbel</vt:lpstr>
      <vt:lpstr>Courier New</vt:lpstr>
      <vt:lpstr>Georgia</vt:lpstr>
      <vt:lpstr>Symbol</vt:lpstr>
      <vt:lpstr>Wingdings</vt:lpstr>
      <vt:lpstr>Wingdings 2</vt:lpstr>
      <vt:lpstr>Frame</vt:lpstr>
      <vt:lpstr>Psychology of Risk and Personal Adventure </vt:lpstr>
      <vt:lpstr>PowerPoint Presentation</vt:lpstr>
      <vt:lpstr>PowerPoint Presentation</vt:lpstr>
      <vt:lpstr>Characteristics of Adventure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Lost Kayak at Sea</vt:lpstr>
      <vt:lpstr>Links:</vt:lpstr>
      <vt:lpstr>PowerPoint Presentation</vt:lpstr>
      <vt:lpstr>Alain Robert – Human Spider</vt:lpstr>
      <vt:lpstr>PowerPoint Presentation</vt:lpstr>
      <vt:lpstr>Challenges for undergraduate OE students…</vt:lpstr>
      <vt:lpstr>Solo: Go somewhere, do something’…</vt:lpstr>
      <vt:lpstr>References:  Also see articles on moodle </vt:lpstr>
      <vt:lpstr>Tasks and  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Connaughton</dc:creator>
  <cp:lastModifiedBy>Alison Connaughton</cp:lastModifiedBy>
  <cp:revision>7</cp:revision>
  <dcterms:created xsi:type="dcterms:W3CDTF">2026-03-08T11:16:13Z</dcterms:created>
  <dcterms:modified xsi:type="dcterms:W3CDTF">2026-03-09T10:56:14Z</dcterms:modified>
</cp:coreProperties>
</file>