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4178FD3-18E7-4D87-A7AA-27B78D74A62D}" v="28" dt="2025-01-16T12:36:54.32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76" d="100"/>
          <a:sy n="76" d="100"/>
        </p:scale>
        <p:origin x="62" y="10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emma Wemyss" userId="71dd4c87d3119634" providerId="LiveId" clId="{44178FD3-18E7-4D87-A7AA-27B78D74A62D}"/>
    <pc:docChg chg="undo custSel addSld delSld modSld">
      <pc:chgData name="Gemma Wemyss" userId="71dd4c87d3119634" providerId="LiveId" clId="{44178FD3-18E7-4D87-A7AA-27B78D74A62D}" dt="2025-01-16T13:02:57.236" v="5146" actId="20577"/>
      <pc:docMkLst>
        <pc:docMk/>
      </pc:docMkLst>
      <pc:sldChg chg="addSp delSp modSp mod setBg addAnim delAnim setClrOvrMap">
        <pc:chgData name="Gemma Wemyss" userId="71dd4c87d3119634" providerId="LiveId" clId="{44178FD3-18E7-4D87-A7AA-27B78D74A62D}" dt="2025-01-14T10:55:31.240" v="2875" actId="20577"/>
        <pc:sldMkLst>
          <pc:docMk/>
          <pc:sldMk cId="630956468" sldId="256"/>
        </pc:sldMkLst>
        <pc:spChg chg="mod">
          <ac:chgData name="Gemma Wemyss" userId="71dd4c87d3119634" providerId="LiveId" clId="{44178FD3-18E7-4D87-A7AA-27B78D74A62D}" dt="2025-01-13T13:39:35.687" v="312" actId="26606"/>
          <ac:spMkLst>
            <pc:docMk/>
            <pc:sldMk cId="630956468" sldId="256"/>
            <ac:spMk id="2" creationId="{282A904C-729D-4DCB-A9EA-4C9986E8ECBF}"/>
          </ac:spMkLst>
        </pc:spChg>
        <pc:spChg chg="mod">
          <ac:chgData name="Gemma Wemyss" userId="71dd4c87d3119634" providerId="LiveId" clId="{44178FD3-18E7-4D87-A7AA-27B78D74A62D}" dt="2025-01-14T10:55:31.240" v="2875" actId="20577"/>
          <ac:spMkLst>
            <pc:docMk/>
            <pc:sldMk cId="630956468" sldId="256"/>
            <ac:spMk id="3" creationId="{0B6C53B0-3DA2-D7A2-3026-2D924752277B}"/>
          </ac:spMkLst>
        </pc:spChg>
        <pc:spChg chg="add">
          <ac:chgData name="Gemma Wemyss" userId="71dd4c87d3119634" providerId="LiveId" clId="{44178FD3-18E7-4D87-A7AA-27B78D74A62D}" dt="2025-01-13T13:39:35.687" v="312" actId="26606"/>
          <ac:spMkLst>
            <pc:docMk/>
            <pc:sldMk cId="630956468" sldId="256"/>
            <ac:spMk id="29" creationId="{178FB36B-5BFE-42CA-BC60-1115E0D95EEC}"/>
          </ac:spMkLst>
        </pc:spChg>
        <pc:spChg chg="add">
          <ac:chgData name="Gemma Wemyss" userId="71dd4c87d3119634" providerId="LiveId" clId="{44178FD3-18E7-4D87-A7AA-27B78D74A62D}" dt="2025-01-13T13:39:35.687" v="312" actId="26606"/>
          <ac:spMkLst>
            <pc:docMk/>
            <pc:sldMk cId="630956468" sldId="256"/>
            <ac:spMk id="30" creationId="{ECC07320-C2CA-4E29-8481-9D9E143C7788}"/>
          </ac:spMkLst>
        </pc:spChg>
        <pc:picChg chg="add mod">
          <ac:chgData name="Gemma Wemyss" userId="71dd4c87d3119634" providerId="LiveId" clId="{44178FD3-18E7-4D87-A7AA-27B78D74A62D}" dt="2025-01-13T13:39:11.855" v="308" actId="14100"/>
          <ac:picMkLst>
            <pc:docMk/>
            <pc:sldMk cId="630956468" sldId="256"/>
            <ac:picMk id="9" creationId="{6252D74A-4C42-C805-0FAC-323E5129E258}"/>
          </ac:picMkLst>
        </pc:picChg>
      </pc:sldChg>
      <pc:sldChg chg="addSp delSp modSp mod setBg">
        <pc:chgData name="Gemma Wemyss" userId="71dd4c87d3119634" providerId="LiveId" clId="{44178FD3-18E7-4D87-A7AA-27B78D74A62D}" dt="2025-01-14T09:15:48.255" v="1015" actId="20577"/>
        <pc:sldMkLst>
          <pc:docMk/>
          <pc:sldMk cId="3516422065" sldId="257"/>
        </pc:sldMkLst>
        <pc:spChg chg="mod">
          <ac:chgData name="Gemma Wemyss" userId="71dd4c87d3119634" providerId="LiveId" clId="{44178FD3-18E7-4D87-A7AA-27B78D74A62D}" dt="2025-01-13T13:23:05.976" v="69" actId="26606"/>
          <ac:spMkLst>
            <pc:docMk/>
            <pc:sldMk cId="3516422065" sldId="257"/>
            <ac:spMk id="2" creationId="{CA773634-672A-BF0D-1215-BC6585011215}"/>
          </ac:spMkLst>
        </pc:spChg>
        <pc:spChg chg="add del mod ord">
          <ac:chgData name="Gemma Wemyss" userId="71dd4c87d3119634" providerId="LiveId" clId="{44178FD3-18E7-4D87-A7AA-27B78D74A62D}" dt="2025-01-14T09:15:48.255" v="1015" actId="20577"/>
          <ac:spMkLst>
            <pc:docMk/>
            <pc:sldMk cId="3516422065" sldId="257"/>
            <ac:spMk id="3" creationId="{B6C71B83-4F33-C019-8997-7198CF8F4F3B}"/>
          </ac:spMkLst>
        </pc:spChg>
        <pc:spChg chg="add">
          <ac:chgData name="Gemma Wemyss" userId="71dd4c87d3119634" providerId="LiveId" clId="{44178FD3-18E7-4D87-A7AA-27B78D74A62D}" dt="2025-01-13T13:23:05.976" v="69" actId="26606"/>
          <ac:spMkLst>
            <pc:docMk/>
            <pc:sldMk cId="3516422065" sldId="257"/>
            <ac:spMk id="7" creationId="{2C61293E-6EBE-43EF-A52C-9BEBFD7679D4}"/>
          </ac:spMkLst>
        </pc:spChg>
        <pc:spChg chg="add">
          <ac:chgData name="Gemma Wemyss" userId="71dd4c87d3119634" providerId="LiveId" clId="{44178FD3-18E7-4D87-A7AA-27B78D74A62D}" dt="2025-01-13T13:23:05.976" v="69" actId="26606"/>
          <ac:spMkLst>
            <pc:docMk/>
            <pc:sldMk cId="3516422065" sldId="257"/>
            <ac:spMk id="9" creationId="{21540236-BFD5-4A9D-8840-4703E7F76825}"/>
          </ac:spMkLst>
        </pc:spChg>
        <pc:picChg chg="add mod">
          <ac:chgData name="Gemma Wemyss" userId="71dd4c87d3119634" providerId="LiveId" clId="{44178FD3-18E7-4D87-A7AA-27B78D74A62D}" dt="2025-01-13T13:23:05.976" v="69" actId="26606"/>
          <ac:picMkLst>
            <pc:docMk/>
            <pc:sldMk cId="3516422065" sldId="257"/>
            <ac:picMk id="5" creationId="{415B138C-977D-B2F3-7910-3D20E4DB11BF}"/>
          </ac:picMkLst>
        </pc:picChg>
      </pc:sldChg>
      <pc:sldChg chg="addSp delSp modSp mod setBg">
        <pc:chgData name="Gemma Wemyss" userId="71dd4c87d3119634" providerId="LiveId" clId="{44178FD3-18E7-4D87-A7AA-27B78D74A62D}" dt="2025-01-14T09:19:13.511" v="1078" actId="20577"/>
        <pc:sldMkLst>
          <pc:docMk/>
          <pc:sldMk cId="3267278400" sldId="258"/>
        </pc:sldMkLst>
        <pc:spChg chg="mod">
          <ac:chgData name="Gemma Wemyss" userId="71dd4c87d3119634" providerId="LiveId" clId="{44178FD3-18E7-4D87-A7AA-27B78D74A62D}" dt="2025-01-13T13:45:09.533" v="324" actId="26606"/>
          <ac:spMkLst>
            <pc:docMk/>
            <pc:sldMk cId="3267278400" sldId="258"/>
            <ac:spMk id="2" creationId="{585060DD-F60B-F0B1-CC12-6B6C1B448EF4}"/>
          </ac:spMkLst>
        </pc:spChg>
        <pc:spChg chg="mod ord">
          <ac:chgData name="Gemma Wemyss" userId="71dd4c87d3119634" providerId="LiveId" clId="{44178FD3-18E7-4D87-A7AA-27B78D74A62D}" dt="2025-01-14T09:19:13.511" v="1078" actId="20577"/>
          <ac:spMkLst>
            <pc:docMk/>
            <pc:sldMk cId="3267278400" sldId="258"/>
            <ac:spMk id="3" creationId="{A123E9DD-6F44-98BC-46EE-6D9A4C25A132}"/>
          </ac:spMkLst>
        </pc:spChg>
        <pc:spChg chg="add">
          <ac:chgData name="Gemma Wemyss" userId="71dd4c87d3119634" providerId="LiveId" clId="{44178FD3-18E7-4D87-A7AA-27B78D74A62D}" dt="2025-01-13T13:45:09.533" v="324" actId="26606"/>
          <ac:spMkLst>
            <pc:docMk/>
            <pc:sldMk cId="3267278400" sldId="258"/>
            <ac:spMk id="16" creationId="{79BB35BC-D5C2-4C8B-A22A-A71E6191913B}"/>
          </ac:spMkLst>
        </pc:spChg>
        <pc:picChg chg="add mod">
          <ac:chgData name="Gemma Wemyss" userId="71dd4c87d3119634" providerId="LiveId" clId="{44178FD3-18E7-4D87-A7AA-27B78D74A62D}" dt="2025-01-13T13:45:09.533" v="324" actId="26606"/>
          <ac:picMkLst>
            <pc:docMk/>
            <pc:sldMk cId="3267278400" sldId="258"/>
            <ac:picMk id="11" creationId="{4818496F-2866-38D9-1F53-1CB8991E37BE}"/>
          </ac:picMkLst>
        </pc:picChg>
      </pc:sldChg>
      <pc:sldChg chg="addSp delSp modSp new mod setBg">
        <pc:chgData name="Gemma Wemyss" userId="71dd4c87d3119634" providerId="LiveId" clId="{44178FD3-18E7-4D87-A7AA-27B78D74A62D}" dt="2025-01-14T09:25:11.377" v="1180" actId="20577"/>
        <pc:sldMkLst>
          <pc:docMk/>
          <pc:sldMk cId="1803262688" sldId="259"/>
        </pc:sldMkLst>
        <pc:spChg chg="mod">
          <ac:chgData name="Gemma Wemyss" userId="71dd4c87d3119634" providerId="LiveId" clId="{44178FD3-18E7-4D87-A7AA-27B78D74A62D}" dt="2025-01-13T13:42:35.429" v="321" actId="26606"/>
          <ac:spMkLst>
            <pc:docMk/>
            <pc:sldMk cId="1803262688" sldId="259"/>
            <ac:spMk id="2" creationId="{424D8915-96C0-4084-BB0E-8554B1262BFF}"/>
          </ac:spMkLst>
        </pc:spChg>
        <pc:spChg chg="mod">
          <ac:chgData name="Gemma Wemyss" userId="71dd4c87d3119634" providerId="LiveId" clId="{44178FD3-18E7-4D87-A7AA-27B78D74A62D}" dt="2025-01-14T09:25:11.377" v="1180" actId="20577"/>
          <ac:spMkLst>
            <pc:docMk/>
            <pc:sldMk cId="1803262688" sldId="259"/>
            <ac:spMk id="3" creationId="{6162B7EB-FD8E-0BE5-ED67-C5CEA3CAB860}"/>
          </ac:spMkLst>
        </pc:spChg>
        <pc:spChg chg="add">
          <ac:chgData name="Gemma Wemyss" userId="71dd4c87d3119634" providerId="LiveId" clId="{44178FD3-18E7-4D87-A7AA-27B78D74A62D}" dt="2025-01-13T13:42:35.429" v="321" actId="26606"/>
          <ac:spMkLst>
            <pc:docMk/>
            <pc:sldMk cId="1803262688" sldId="259"/>
            <ac:spMk id="25" creationId="{45D37F4E-DDB4-456B-97E0-9937730A039F}"/>
          </ac:spMkLst>
        </pc:spChg>
        <pc:spChg chg="add">
          <ac:chgData name="Gemma Wemyss" userId="71dd4c87d3119634" providerId="LiveId" clId="{44178FD3-18E7-4D87-A7AA-27B78D74A62D}" dt="2025-01-13T13:42:35.429" v="321" actId="26606"/>
          <ac:spMkLst>
            <pc:docMk/>
            <pc:sldMk cId="1803262688" sldId="259"/>
            <ac:spMk id="26" creationId="{B2DD41CD-8F47-4F56-AD12-4E2FF7696987}"/>
          </ac:spMkLst>
        </pc:spChg>
        <pc:picChg chg="add mod">
          <ac:chgData name="Gemma Wemyss" userId="71dd4c87d3119634" providerId="LiveId" clId="{44178FD3-18E7-4D87-A7AA-27B78D74A62D}" dt="2025-01-13T13:42:35.429" v="321" actId="26606"/>
          <ac:picMkLst>
            <pc:docMk/>
            <pc:sldMk cId="1803262688" sldId="259"/>
            <ac:picMk id="5" creationId="{221EC12B-B4CC-1A75-F87D-A1E48535178D}"/>
          </ac:picMkLst>
        </pc:picChg>
      </pc:sldChg>
      <pc:sldChg chg="addSp delSp modSp new mod setBg">
        <pc:chgData name="Gemma Wemyss" userId="71dd4c87d3119634" providerId="LiveId" clId="{44178FD3-18E7-4D87-A7AA-27B78D74A62D}" dt="2025-01-14T09:31:32.497" v="1324" actId="20577"/>
        <pc:sldMkLst>
          <pc:docMk/>
          <pc:sldMk cId="2353409625" sldId="260"/>
        </pc:sldMkLst>
        <pc:spChg chg="mod">
          <ac:chgData name="Gemma Wemyss" userId="71dd4c87d3119634" providerId="LiveId" clId="{44178FD3-18E7-4D87-A7AA-27B78D74A62D}" dt="2025-01-13T14:09:28.721" v="614" actId="20577"/>
          <ac:spMkLst>
            <pc:docMk/>
            <pc:sldMk cId="2353409625" sldId="260"/>
            <ac:spMk id="2" creationId="{B0ABE032-EA5D-6B2F-164D-BC92F58235C2}"/>
          </ac:spMkLst>
        </pc:spChg>
        <pc:spChg chg="mod ord">
          <ac:chgData name="Gemma Wemyss" userId="71dd4c87d3119634" providerId="LiveId" clId="{44178FD3-18E7-4D87-A7AA-27B78D74A62D}" dt="2025-01-14T09:31:32.497" v="1324" actId="20577"/>
          <ac:spMkLst>
            <pc:docMk/>
            <pc:sldMk cId="2353409625" sldId="260"/>
            <ac:spMk id="3" creationId="{EB93047C-2CCD-F1F4-4253-FA2F3CA35789}"/>
          </ac:spMkLst>
        </pc:spChg>
        <pc:spChg chg="add">
          <ac:chgData name="Gemma Wemyss" userId="71dd4c87d3119634" providerId="LiveId" clId="{44178FD3-18E7-4D87-A7AA-27B78D74A62D}" dt="2025-01-13T13:41:16.604" v="317" actId="26606"/>
          <ac:spMkLst>
            <pc:docMk/>
            <pc:sldMk cId="2353409625" sldId="260"/>
            <ac:spMk id="19" creationId="{79BB35BC-D5C2-4C8B-A22A-A71E6191913B}"/>
          </ac:spMkLst>
        </pc:spChg>
        <pc:picChg chg="add mod">
          <ac:chgData name="Gemma Wemyss" userId="71dd4c87d3119634" providerId="LiveId" clId="{44178FD3-18E7-4D87-A7AA-27B78D74A62D}" dt="2025-01-13T13:41:16.604" v="317" actId="26606"/>
          <ac:picMkLst>
            <pc:docMk/>
            <pc:sldMk cId="2353409625" sldId="260"/>
            <ac:picMk id="5" creationId="{038CAD6F-71CF-B10A-A9BA-38820076C2E0}"/>
          </ac:picMkLst>
        </pc:picChg>
      </pc:sldChg>
      <pc:sldChg chg="addSp delSp modSp new mod setBg">
        <pc:chgData name="Gemma Wemyss" userId="71dd4c87d3119634" providerId="LiveId" clId="{44178FD3-18E7-4D87-A7AA-27B78D74A62D}" dt="2025-01-14T09:36:27.788" v="1503" actId="20577"/>
        <pc:sldMkLst>
          <pc:docMk/>
          <pc:sldMk cId="329180742" sldId="261"/>
        </pc:sldMkLst>
        <pc:spChg chg="mod">
          <ac:chgData name="Gemma Wemyss" userId="71dd4c87d3119634" providerId="LiveId" clId="{44178FD3-18E7-4D87-A7AA-27B78D74A62D}" dt="2025-01-13T14:23:51.880" v="727" actId="26606"/>
          <ac:spMkLst>
            <pc:docMk/>
            <pc:sldMk cId="329180742" sldId="261"/>
            <ac:spMk id="2" creationId="{C753A056-3B69-CCEC-F181-26C67C7B5437}"/>
          </ac:spMkLst>
        </pc:spChg>
        <pc:spChg chg="mod ord">
          <ac:chgData name="Gemma Wemyss" userId="71dd4c87d3119634" providerId="LiveId" clId="{44178FD3-18E7-4D87-A7AA-27B78D74A62D}" dt="2025-01-14T09:36:27.788" v="1503" actId="20577"/>
          <ac:spMkLst>
            <pc:docMk/>
            <pc:sldMk cId="329180742" sldId="261"/>
            <ac:spMk id="3" creationId="{F5FC1DD4-5897-5A79-0444-8F128604D018}"/>
          </ac:spMkLst>
        </pc:spChg>
        <pc:spChg chg="add">
          <ac:chgData name="Gemma Wemyss" userId="71dd4c87d3119634" providerId="LiveId" clId="{44178FD3-18E7-4D87-A7AA-27B78D74A62D}" dt="2025-01-13T14:23:51.880" v="727" actId="26606"/>
          <ac:spMkLst>
            <pc:docMk/>
            <pc:sldMk cId="329180742" sldId="261"/>
            <ac:spMk id="23" creationId="{45D37F4E-DDB4-456B-97E0-9937730A039F}"/>
          </ac:spMkLst>
        </pc:spChg>
        <pc:spChg chg="add">
          <ac:chgData name="Gemma Wemyss" userId="71dd4c87d3119634" providerId="LiveId" clId="{44178FD3-18E7-4D87-A7AA-27B78D74A62D}" dt="2025-01-13T14:23:51.880" v="727" actId="26606"/>
          <ac:spMkLst>
            <pc:docMk/>
            <pc:sldMk cId="329180742" sldId="261"/>
            <ac:spMk id="24" creationId="{B2DD41CD-8F47-4F56-AD12-4E2FF7696987}"/>
          </ac:spMkLst>
        </pc:spChg>
        <pc:picChg chg="add mod">
          <ac:chgData name="Gemma Wemyss" userId="71dd4c87d3119634" providerId="LiveId" clId="{44178FD3-18E7-4D87-A7AA-27B78D74A62D}" dt="2025-01-13T14:23:51.880" v="727" actId="26606"/>
          <ac:picMkLst>
            <pc:docMk/>
            <pc:sldMk cId="329180742" sldId="261"/>
            <ac:picMk id="13" creationId="{D14E3AD8-0388-669E-9811-E2A869E1BDA3}"/>
          </ac:picMkLst>
        </pc:picChg>
      </pc:sldChg>
      <pc:sldChg chg="addSp delSp modSp new mod setBg">
        <pc:chgData name="Gemma Wemyss" userId="71dd4c87d3119634" providerId="LiveId" clId="{44178FD3-18E7-4D87-A7AA-27B78D74A62D}" dt="2025-01-14T09:41:27.710" v="1583" actId="20577"/>
        <pc:sldMkLst>
          <pc:docMk/>
          <pc:sldMk cId="911927448" sldId="262"/>
        </pc:sldMkLst>
        <pc:spChg chg="mod">
          <ac:chgData name="Gemma Wemyss" userId="71dd4c87d3119634" providerId="LiveId" clId="{44178FD3-18E7-4D87-A7AA-27B78D74A62D}" dt="2025-01-13T14:14:17.148" v="636" actId="20577"/>
          <ac:spMkLst>
            <pc:docMk/>
            <pc:sldMk cId="911927448" sldId="262"/>
            <ac:spMk id="2" creationId="{E9A19852-7DB6-527B-294D-CBB5F818D275}"/>
          </ac:spMkLst>
        </pc:spChg>
        <pc:spChg chg="mod">
          <ac:chgData name="Gemma Wemyss" userId="71dd4c87d3119634" providerId="LiveId" clId="{44178FD3-18E7-4D87-A7AA-27B78D74A62D}" dt="2025-01-14T09:41:27.710" v="1583" actId="20577"/>
          <ac:spMkLst>
            <pc:docMk/>
            <pc:sldMk cId="911927448" sldId="262"/>
            <ac:spMk id="3" creationId="{94D2F920-293A-7DDA-45F8-E35315FC9AF3}"/>
          </ac:spMkLst>
        </pc:spChg>
        <pc:spChg chg="add">
          <ac:chgData name="Gemma Wemyss" userId="71dd4c87d3119634" providerId="LiveId" clId="{44178FD3-18E7-4D87-A7AA-27B78D74A62D}" dt="2025-01-13T14:17:08.657" v="666" actId="26606"/>
          <ac:spMkLst>
            <pc:docMk/>
            <pc:sldMk cId="911927448" sldId="262"/>
            <ac:spMk id="44" creationId="{45D37F4E-DDB4-456B-97E0-9937730A039F}"/>
          </ac:spMkLst>
        </pc:spChg>
        <pc:spChg chg="add">
          <ac:chgData name="Gemma Wemyss" userId="71dd4c87d3119634" providerId="LiveId" clId="{44178FD3-18E7-4D87-A7AA-27B78D74A62D}" dt="2025-01-13T14:17:08.657" v="666" actId="26606"/>
          <ac:spMkLst>
            <pc:docMk/>
            <pc:sldMk cId="911927448" sldId="262"/>
            <ac:spMk id="46" creationId="{B2DD41CD-8F47-4F56-AD12-4E2FF7696987}"/>
          </ac:spMkLst>
        </pc:spChg>
        <pc:picChg chg="add mod">
          <ac:chgData name="Gemma Wemyss" userId="71dd4c87d3119634" providerId="LiveId" clId="{44178FD3-18E7-4D87-A7AA-27B78D74A62D}" dt="2025-01-13T14:17:08.657" v="666" actId="26606"/>
          <ac:picMkLst>
            <pc:docMk/>
            <pc:sldMk cId="911927448" sldId="262"/>
            <ac:picMk id="7" creationId="{5EC76DA6-822F-9F55-1805-A27CAF260C7A}"/>
          </ac:picMkLst>
        </pc:picChg>
      </pc:sldChg>
      <pc:sldChg chg="addSp delSp modSp new mod setBg">
        <pc:chgData name="Gemma Wemyss" userId="71dd4c87d3119634" providerId="LiveId" clId="{44178FD3-18E7-4D87-A7AA-27B78D74A62D}" dt="2025-01-14T09:51:23.762" v="1834" actId="20577"/>
        <pc:sldMkLst>
          <pc:docMk/>
          <pc:sldMk cId="1038899180" sldId="263"/>
        </pc:sldMkLst>
        <pc:spChg chg="mod">
          <ac:chgData name="Gemma Wemyss" userId="71dd4c87d3119634" providerId="LiveId" clId="{44178FD3-18E7-4D87-A7AA-27B78D74A62D}" dt="2025-01-13T14:19:08.820" v="669" actId="26606"/>
          <ac:spMkLst>
            <pc:docMk/>
            <pc:sldMk cId="1038899180" sldId="263"/>
            <ac:spMk id="2" creationId="{072C0EDB-3D97-F5CD-AB3B-84E16E4B6793}"/>
          </ac:spMkLst>
        </pc:spChg>
        <pc:spChg chg="mod">
          <ac:chgData name="Gemma Wemyss" userId="71dd4c87d3119634" providerId="LiveId" clId="{44178FD3-18E7-4D87-A7AA-27B78D74A62D}" dt="2025-01-14T09:51:23.762" v="1834" actId="20577"/>
          <ac:spMkLst>
            <pc:docMk/>
            <pc:sldMk cId="1038899180" sldId="263"/>
            <ac:spMk id="3" creationId="{95CC4A07-7D8B-449C-E9EE-083C5D7D1AFE}"/>
          </ac:spMkLst>
        </pc:spChg>
        <pc:spChg chg="add">
          <ac:chgData name="Gemma Wemyss" userId="71dd4c87d3119634" providerId="LiveId" clId="{44178FD3-18E7-4D87-A7AA-27B78D74A62D}" dt="2025-01-13T14:19:08.820" v="669" actId="26606"/>
          <ac:spMkLst>
            <pc:docMk/>
            <pc:sldMk cId="1038899180" sldId="263"/>
            <ac:spMk id="15" creationId="{45D37F4E-DDB4-456B-97E0-9937730A039F}"/>
          </ac:spMkLst>
        </pc:spChg>
        <pc:spChg chg="add">
          <ac:chgData name="Gemma Wemyss" userId="71dd4c87d3119634" providerId="LiveId" clId="{44178FD3-18E7-4D87-A7AA-27B78D74A62D}" dt="2025-01-13T14:19:08.820" v="669" actId="26606"/>
          <ac:spMkLst>
            <pc:docMk/>
            <pc:sldMk cId="1038899180" sldId="263"/>
            <ac:spMk id="17" creationId="{B2DD41CD-8F47-4F56-AD12-4E2FF7696987}"/>
          </ac:spMkLst>
        </pc:spChg>
        <pc:picChg chg="add mod">
          <ac:chgData name="Gemma Wemyss" userId="71dd4c87d3119634" providerId="LiveId" clId="{44178FD3-18E7-4D87-A7AA-27B78D74A62D}" dt="2025-01-13T14:19:08.820" v="669" actId="26606"/>
          <ac:picMkLst>
            <pc:docMk/>
            <pc:sldMk cId="1038899180" sldId="263"/>
            <ac:picMk id="7" creationId="{5B41C55E-C673-DC06-D1A7-A8FB82433241}"/>
          </ac:picMkLst>
        </pc:picChg>
      </pc:sldChg>
      <pc:sldChg chg="addSp modSp new mod setBg">
        <pc:chgData name="Gemma Wemyss" userId="71dd4c87d3119634" providerId="LiveId" clId="{44178FD3-18E7-4D87-A7AA-27B78D74A62D}" dt="2025-01-14T09:53:31.088" v="1836" actId="20577"/>
        <pc:sldMkLst>
          <pc:docMk/>
          <pc:sldMk cId="1310650239" sldId="264"/>
        </pc:sldMkLst>
        <pc:spChg chg="mod">
          <ac:chgData name="Gemma Wemyss" userId="71dd4c87d3119634" providerId="LiveId" clId="{44178FD3-18E7-4D87-A7AA-27B78D74A62D}" dt="2025-01-13T14:21:42.107" v="718" actId="26606"/>
          <ac:spMkLst>
            <pc:docMk/>
            <pc:sldMk cId="1310650239" sldId="264"/>
            <ac:spMk id="2" creationId="{4ED24F91-7962-592C-1032-013132DC89CF}"/>
          </ac:spMkLst>
        </pc:spChg>
        <pc:spChg chg="mod">
          <ac:chgData name="Gemma Wemyss" userId="71dd4c87d3119634" providerId="LiveId" clId="{44178FD3-18E7-4D87-A7AA-27B78D74A62D}" dt="2025-01-14T09:53:31.088" v="1836" actId="20577"/>
          <ac:spMkLst>
            <pc:docMk/>
            <pc:sldMk cId="1310650239" sldId="264"/>
            <ac:spMk id="3" creationId="{C98A100E-21A0-9442-571B-364EEA4B0801}"/>
          </ac:spMkLst>
        </pc:spChg>
        <pc:spChg chg="add">
          <ac:chgData name="Gemma Wemyss" userId="71dd4c87d3119634" providerId="LiveId" clId="{44178FD3-18E7-4D87-A7AA-27B78D74A62D}" dt="2025-01-13T14:21:42.107" v="718" actId="26606"/>
          <ac:spMkLst>
            <pc:docMk/>
            <pc:sldMk cId="1310650239" sldId="264"/>
            <ac:spMk id="10" creationId="{460B0EFB-53ED-4F35-B05D-F658EA021C65}"/>
          </ac:spMkLst>
        </pc:spChg>
        <pc:spChg chg="add">
          <ac:chgData name="Gemma Wemyss" userId="71dd4c87d3119634" providerId="LiveId" clId="{44178FD3-18E7-4D87-A7AA-27B78D74A62D}" dt="2025-01-13T14:21:42.107" v="718" actId="26606"/>
          <ac:spMkLst>
            <pc:docMk/>
            <pc:sldMk cId="1310650239" sldId="264"/>
            <ac:spMk id="12" creationId="{835EF3DD-7D43-4A27-8967-A92FD8CC9365}"/>
          </ac:spMkLst>
        </pc:spChg>
        <pc:picChg chg="add mod ord">
          <ac:chgData name="Gemma Wemyss" userId="71dd4c87d3119634" providerId="LiveId" clId="{44178FD3-18E7-4D87-A7AA-27B78D74A62D}" dt="2025-01-13T14:21:42.107" v="718" actId="26606"/>
          <ac:picMkLst>
            <pc:docMk/>
            <pc:sldMk cId="1310650239" sldId="264"/>
            <ac:picMk id="5" creationId="{E40C7DAA-1C9E-96C7-DA02-3534620F7AD1}"/>
          </ac:picMkLst>
        </pc:picChg>
      </pc:sldChg>
      <pc:sldChg chg="addSp modSp new mod setBg">
        <pc:chgData name="Gemma Wemyss" userId="71dd4c87d3119634" providerId="LiveId" clId="{44178FD3-18E7-4D87-A7AA-27B78D74A62D}" dt="2025-01-14T10:20:01.795" v="2818" actId="26606"/>
        <pc:sldMkLst>
          <pc:docMk/>
          <pc:sldMk cId="1240843732" sldId="265"/>
        </pc:sldMkLst>
        <pc:spChg chg="mod">
          <ac:chgData name="Gemma Wemyss" userId="71dd4c87d3119634" providerId="LiveId" clId="{44178FD3-18E7-4D87-A7AA-27B78D74A62D}" dt="2025-01-14T10:20:01.795" v="2818" actId="26606"/>
          <ac:spMkLst>
            <pc:docMk/>
            <pc:sldMk cId="1240843732" sldId="265"/>
            <ac:spMk id="2" creationId="{1101A09A-6B53-6A06-DC74-BE8E233BEFDA}"/>
          </ac:spMkLst>
        </pc:spChg>
        <pc:spChg chg="mod">
          <ac:chgData name="Gemma Wemyss" userId="71dd4c87d3119634" providerId="LiveId" clId="{44178FD3-18E7-4D87-A7AA-27B78D74A62D}" dt="2025-01-14T10:20:01.795" v="2818" actId="26606"/>
          <ac:spMkLst>
            <pc:docMk/>
            <pc:sldMk cId="1240843732" sldId="265"/>
            <ac:spMk id="3" creationId="{1E9D61D3-1C7D-03A7-47CC-0C4DDCF66BE1}"/>
          </ac:spMkLst>
        </pc:spChg>
        <pc:spChg chg="add">
          <ac:chgData name="Gemma Wemyss" userId="71dd4c87d3119634" providerId="LiveId" clId="{44178FD3-18E7-4D87-A7AA-27B78D74A62D}" dt="2025-01-14T10:20:01.795" v="2818" actId="26606"/>
          <ac:spMkLst>
            <pc:docMk/>
            <pc:sldMk cId="1240843732" sldId="265"/>
            <ac:spMk id="10" creationId="{45D37F4E-DDB4-456B-97E0-9937730A039F}"/>
          </ac:spMkLst>
        </pc:spChg>
        <pc:spChg chg="add">
          <ac:chgData name="Gemma Wemyss" userId="71dd4c87d3119634" providerId="LiveId" clId="{44178FD3-18E7-4D87-A7AA-27B78D74A62D}" dt="2025-01-14T10:20:01.795" v="2818" actId="26606"/>
          <ac:spMkLst>
            <pc:docMk/>
            <pc:sldMk cId="1240843732" sldId="265"/>
            <ac:spMk id="12" creationId="{B2DD41CD-8F47-4F56-AD12-4E2FF7696987}"/>
          </ac:spMkLst>
        </pc:spChg>
        <pc:picChg chg="add mod">
          <ac:chgData name="Gemma Wemyss" userId="71dd4c87d3119634" providerId="LiveId" clId="{44178FD3-18E7-4D87-A7AA-27B78D74A62D}" dt="2025-01-14T10:20:01.795" v="2818" actId="26606"/>
          <ac:picMkLst>
            <pc:docMk/>
            <pc:sldMk cId="1240843732" sldId="265"/>
            <ac:picMk id="5" creationId="{9B31B488-DCA4-7AF3-BB92-02B9219B9A1C}"/>
          </ac:picMkLst>
        </pc:picChg>
      </pc:sldChg>
      <pc:sldChg chg="addSp delSp modSp new mod setBg">
        <pc:chgData name="Gemma Wemyss" userId="71dd4c87d3119634" providerId="LiveId" clId="{44178FD3-18E7-4D87-A7AA-27B78D74A62D}" dt="2025-01-14T10:54:20.777" v="2867" actId="26606"/>
        <pc:sldMkLst>
          <pc:docMk/>
          <pc:sldMk cId="1446483704" sldId="266"/>
        </pc:sldMkLst>
        <pc:spChg chg="mod">
          <ac:chgData name="Gemma Wemyss" userId="71dd4c87d3119634" providerId="LiveId" clId="{44178FD3-18E7-4D87-A7AA-27B78D74A62D}" dt="2025-01-14T10:54:20.777" v="2867" actId="26606"/>
          <ac:spMkLst>
            <pc:docMk/>
            <pc:sldMk cId="1446483704" sldId="266"/>
            <ac:spMk id="2" creationId="{59B5C12B-3F59-7EAC-B480-C6331B5B434E}"/>
          </ac:spMkLst>
        </pc:spChg>
        <pc:spChg chg="mod ord">
          <ac:chgData name="Gemma Wemyss" userId="71dd4c87d3119634" providerId="LiveId" clId="{44178FD3-18E7-4D87-A7AA-27B78D74A62D}" dt="2025-01-14T10:54:20.777" v="2867" actId="26606"/>
          <ac:spMkLst>
            <pc:docMk/>
            <pc:sldMk cId="1446483704" sldId="266"/>
            <ac:spMk id="3" creationId="{2856A0D5-1403-13B2-2631-D8058B281C7B}"/>
          </ac:spMkLst>
        </pc:spChg>
        <pc:spChg chg="add">
          <ac:chgData name="Gemma Wemyss" userId="71dd4c87d3119634" providerId="LiveId" clId="{44178FD3-18E7-4D87-A7AA-27B78D74A62D}" dt="2025-01-14T10:54:20.777" v="2867" actId="26606"/>
          <ac:spMkLst>
            <pc:docMk/>
            <pc:sldMk cId="1446483704" sldId="266"/>
            <ac:spMk id="25" creationId="{2C61293E-6EBE-43EF-A52C-9BEBFD7679D4}"/>
          </ac:spMkLst>
        </pc:spChg>
        <pc:spChg chg="add">
          <ac:chgData name="Gemma Wemyss" userId="71dd4c87d3119634" providerId="LiveId" clId="{44178FD3-18E7-4D87-A7AA-27B78D74A62D}" dt="2025-01-14T10:54:20.777" v="2867" actId="26606"/>
          <ac:spMkLst>
            <pc:docMk/>
            <pc:sldMk cId="1446483704" sldId="266"/>
            <ac:spMk id="26" creationId="{21540236-BFD5-4A9D-8840-4703E7F76825}"/>
          </ac:spMkLst>
        </pc:spChg>
        <pc:picChg chg="add mod">
          <ac:chgData name="Gemma Wemyss" userId="71dd4c87d3119634" providerId="LiveId" clId="{44178FD3-18E7-4D87-A7AA-27B78D74A62D}" dt="2025-01-14T10:54:20.777" v="2867" actId="26606"/>
          <ac:picMkLst>
            <pc:docMk/>
            <pc:sldMk cId="1446483704" sldId="266"/>
            <ac:picMk id="9" creationId="{EA99DC60-7165-CD97-791C-A98C010A729B}"/>
          </ac:picMkLst>
        </pc:picChg>
      </pc:sldChg>
      <pc:sldChg chg="addSp delSp modSp new mod setBg">
        <pc:chgData name="Gemma Wemyss" userId="71dd4c87d3119634" providerId="LiveId" clId="{44178FD3-18E7-4D87-A7AA-27B78D74A62D}" dt="2025-01-16T11:29:28.596" v="4386" actId="255"/>
        <pc:sldMkLst>
          <pc:docMk/>
          <pc:sldMk cId="1382467728" sldId="267"/>
        </pc:sldMkLst>
        <pc:spChg chg="mod">
          <ac:chgData name="Gemma Wemyss" userId="71dd4c87d3119634" providerId="LiveId" clId="{44178FD3-18E7-4D87-A7AA-27B78D74A62D}" dt="2025-01-14T11:42:37.718" v="4169" actId="26606"/>
          <ac:spMkLst>
            <pc:docMk/>
            <pc:sldMk cId="1382467728" sldId="267"/>
            <ac:spMk id="2" creationId="{EFD114E0-9D7B-0DC7-694D-2C9A2D7EFBE9}"/>
          </ac:spMkLst>
        </pc:spChg>
        <pc:spChg chg="mod">
          <ac:chgData name="Gemma Wemyss" userId="71dd4c87d3119634" providerId="LiveId" clId="{44178FD3-18E7-4D87-A7AA-27B78D74A62D}" dt="2025-01-16T11:29:28.596" v="4386" actId="255"/>
          <ac:spMkLst>
            <pc:docMk/>
            <pc:sldMk cId="1382467728" sldId="267"/>
            <ac:spMk id="3" creationId="{DA9DAC0C-B89B-7C24-7BC3-E3F841A307C3}"/>
          </ac:spMkLst>
        </pc:spChg>
        <pc:spChg chg="add">
          <ac:chgData name="Gemma Wemyss" userId="71dd4c87d3119634" providerId="LiveId" clId="{44178FD3-18E7-4D87-A7AA-27B78D74A62D}" dt="2025-01-14T11:42:37.718" v="4170" actId="26606"/>
          <ac:spMkLst>
            <pc:docMk/>
            <pc:sldMk cId="1382467728" sldId="267"/>
            <ac:spMk id="32" creationId="{04812C46-200A-4DEB-A05E-3ED6C68C2387}"/>
          </ac:spMkLst>
        </pc:spChg>
        <pc:spChg chg="add">
          <ac:chgData name="Gemma Wemyss" userId="71dd4c87d3119634" providerId="LiveId" clId="{44178FD3-18E7-4D87-A7AA-27B78D74A62D}" dt="2025-01-14T11:42:37.718" v="4170" actId="26606"/>
          <ac:spMkLst>
            <pc:docMk/>
            <pc:sldMk cId="1382467728" sldId="267"/>
            <ac:spMk id="33" creationId="{D1EA859B-E555-4109-94F3-6700E046E008}"/>
          </ac:spMkLst>
        </pc:spChg>
        <pc:picChg chg="add mod ord">
          <ac:chgData name="Gemma Wemyss" userId="71dd4c87d3119634" providerId="LiveId" clId="{44178FD3-18E7-4D87-A7AA-27B78D74A62D}" dt="2025-01-14T11:42:37.718" v="4169" actId="26606"/>
          <ac:picMkLst>
            <pc:docMk/>
            <pc:sldMk cId="1382467728" sldId="267"/>
            <ac:picMk id="5" creationId="{6683BF72-F940-B03C-48CF-4BA16FBD24F8}"/>
          </ac:picMkLst>
        </pc:picChg>
      </pc:sldChg>
      <pc:sldChg chg="addSp modSp new mod setBg">
        <pc:chgData name="Gemma Wemyss" userId="71dd4c87d3119634" providerId="LiveId" clId="{44178FD3-18E7-4D87-A7AA-27B78D74A62D}" dt="2025-01-16T11:31:01.173" v="4507" actId="255"/>
        <pc:sldMkLst>
          <pc:docMk/>
          <pc:sldMk cId="637773728" sldId="268"/>
        </pc:sldMkLst>
        <pc:spChg chg="mod">
          <ac:chgData name="Gemma Wemyss" userId="71dd4c87d3119634" providerId="LiveId" clId="{44178FD3-18E7-4D87-A7AA-27B78D74A62D}" dt="2025-01-14T12:46:16.497" v="4239" actId="26606"/>
          <ac:spMkLst>
            <pc:docMk/>
            <pc:sldMk cId="637773728" sldId="268"/>
            <ac:spMk id="2" creationId="{01A36BA3-4EFB-49C5-A018-1E3335A083D5}"/>
          </ac:spMkLst>
        </pc:spChg>
        <pc:spChg chg="mod">
          <ac:chgData name="Gemma Wemyss" userId="71dd4c87d3119634" providerId="LiveId" clId="{44178FD3-18E7-4D87-A7AA-27B78D74A62D}" dt="2025-01-16T11:31:01.173" v="4507" actId="255"/>
          <ac:spMkLst>
            <pc:docMk/>
            <pc:sldMk cId="637773728" sldId="268"/>
            <ac:spMk id="3" creationId="{98F18473-D222-36C9-BD5C-DC581EEA1FBA}"/>
          </ac:spMkLst>
        </pc:spChg>
        <pc:spChg chg="add">
          <ac:chgData name="Gemma Wemyss" userId="71dd4c87d3119634" providerId="LiveId" clId="{44178FD3-18E7-4D87-A7AA-27B78D74A62D}" dt="2025-01-14T12:46:16.497" v="4239" actId="26606"/>
          <ac:spMkLst>
            <pc:docMk/>
            <pc:sldMk cId="637773728" sldId="268"/>
            <ac:spMk id="10" creationId="{D009D6D5-DAC2-4A8B-A17A-E206B9012D09}"/>
          </ac:spMkLst>
        </pc:spChg>
        <pc:picChg chg="add mod">
          <ac:chgData name="Gemma Wemyss" userId="71dd4c87d3119634" providerId="LiveId" clId="{44178FD3-18E7-4D87-A7AA-27B78D74A62D}" dt="2025-01-14T12:46:16.497" v="4239" actId="26606"/>
          <ac:picMkLst>
            <pc:docMk/>
            <pc:sldMk cId="637773728" sldId="268"/>
            <ac:picMk id="5" creationId="{7CCF90EE-6429-08FF-999F-86A47D4A8298}"/>
          </ac:picMkLst>
        </pc:picChg>
      </pc:sldChg>
      <pc:sldChg chg="addSp delSp modSp new mod setBg">
        <pc:chgData name="Gemma Wemyss" userId="71dd4c87d3119634" providerId="LiveId" clId="{44178FD3-18E7-4D87-A7AA-27B78D74A62D}" dt="2025-01-16T12:15:14.057" v="4688" actId="20577"/>
        <pc:sldMkLst>
          <pc:docMk/>
          <pc:sldMk cId="1345973143" sldId="269"/>
        </pc:sldMkLst>
        <pc:spChg chg="mod">
          <ac:chgData name="Gemma Wemyss" userId="71dd4c87d3119634" providerId="LiveId" clId="{44178FD3-18E7-4D87-A7AA-27B78D74A62D}" dt="2025-01-16T12:07:36.392" v="4512" actId="26606"/>
          <ac:spMkLst>
            <pc:docMk/>
            <pc:sldMk cId="1345973143" sldId="269"/>
            <ac:spMk id="2" creationId="{234122D0-33A3-49E6-2C60-9BF88EFC4E7E}"/>
          </ac:spMkLst>
        </pc:spChg>
        <pc:spChg chg="del">
          <ac:chgData name="Gemma Wemyss" userId="71dd4c87d3119634" providerId="LiveId" clId="{44178FD3-18E7-4D87-A7AA-27B78D74A62D}" dt="2025-01-16T12:05:13.983" v="4508"/>
          <ac:spMkLst>
            <pc:docMk/>
            <pc:sldMk cId="1345973143" sldId="269"/>
            <ac:spMk id="3" creationId="{4E4947EB-BB73-EFC3-5C4C-3B809F747B8D}"/>
          </ac:spMkLst>
        </pc:spChg>
        <pc:spChg chg="add del mod">
          <ac:chgData name="Gemma Wemyss" userId="71dd4c87d3119634" providerId="LiveId" clId="{44178FD3-18E7-4D87-A7AA-27B78D74A62D}" dt="2025-01-16T12:05:20.344" v="4509" actId="478"/>
          <ac:spMkLst>
            <pc:docMk/>
            <pc:sldMk cId="1345973143" sldId="269"/>
            <ac:spMk id="4" creationId="{CEF951EA-64E4-7834-24FD-22BF92750CBD}"/>
          </ac:spMkLst>
        </pc:spChg>
        <pc:spChg chg="add del mod">
          <ac:chgData name="Gemma Wemyss" userId="71dd4c87d3119634" providerId="LiveId" clId="{44178FD3-18E7-4D87-A7AA-27B78D74A62D}" dt="2025-01-16T12:06:18.033" v="4510"/>
          <ac:spMkLst>
            <pc:docMk/>
            <pc:sldMk cId="1345973143" sldId="269"/>
            <ac:spMk id="5" creationId="{BCCCE5C5-AA59-C08D-E99A-3D2033B3EDC8}"/>
          </ac:spMkLst>
        </pc:spChg>
        <pc:spChg chg="add mod">
          <ac:chgData name="Gemma Wemyss" userId="71dd4c87d3119634" providerId="LiveId" clId="{44178FD3-18E7-4D87-A7AA-27B78D74A62D}" dt="2025-01-16T12:15:14.057" v="4688" actId="20577"/>
          <ac:spMkLst>
            <pc:docMk/>
            <pc:sldMk cId="1345973143" sldId="269"/>
            <ac:spMk id="6" creationId="{F5277ED6-26E0-63CA-6BCB-213D6015E675}"/>
          </ac:spMkLst>
        </pc:spChg>
        <pc:spChg chg="add">
          <ac:chgData name="Gemma Wemyss" userId="71dd4c87d3119634" providerId="LiveId" clId="{44178FD3-18E7-4D87-A7AA-27B78D74A62D}" dt="2025-01-16T12:07:36.392" v="4512" actId="26606"/>
          <ac:spMkLst>
            <pc:docMk/>
            <pc:sldMk cId="1345973143" sldId="269"/>
            <ac:spMk id="13" creationId="{45D37F4E-DDB4-456B-97E0-9937730A039F}"/>
          </ac:spMkLst>
        </pc:spChg>
        <pc:spChg chg="add">
          <ac:chgData name="Gemma Wemyss" userId="71dd4c87d3119634" providerId="LiveId" clId="{44178FD3-18E7-4D87-A7AA-27B78D74A62D}" dt="2025-01-16T12:07:36.392" v="4512" actId="26606"/>
          <ac:spMkLst>
            <pc:docMk/>
            <pc:sldMk cId="1345973143" sldId="269"/>
            <ac:spMk id="15" creationId="{B2DD41CD-8F47-4F56-AD12-4E2FF7696987}"/>
          </ac:spMkLst>
        </pc:spChg>
        <pc:picChg chg="add mod">
          <ac:chgData name="Gemma Wemyss" userId="71dd4c87d3119634" providerId="LiveId" clId="{44178FD3-18E7-4D87-A7AA-27B78D74A62D}" dt="2025-01-16T12:07:36.392" v="4512" actId="26606"/>
          <ac:picMkLst>
            <pc:docMk/>
            <pc:sldMk cId="1345973143" sldId="269"/>
            <ac:picMk id="8" creationId="{D7B1C9C8-1D15-516D-2830-49E272D29481}"/>
          </ac:picMkLst>
        </pc:picChg>
      </pc:sldChg>
      <pc:sldChg chg="addSp modSp new mod setBg">
        <pc:chgData name="Gemma Wemyss" userId="71dd4c87d3119634" providerId="LiveId" clId="{44178FD3-18E7-4D87-A7AA-27B78D74A62D}" dt="2025-01-16T12:57:34.695" v="5036" actId="26606"/>
        <pc:sldMkLst>
          <pc:docMk/>
          <pc:sldMk cId="48744100" sldId="270"/>
        </pc:sldMkLst>
        <pc:spChg chg="mod">
          <ac:chgData name="Gemma Wemyss" userId="71dd4c87d3119634" providerId="LiveId" clId="{44178FD3-18E7-4D87-A7AA-27B78D74A62D}" dt="2025-01-16T12:57:34.695" v="5036" actId="26606"/>
          <ac:spMkLst>
            <pc:docMk/>
            <pc:sldMk cId="48744100" sldId="270"/>
            <ac:spMk id="2" creationId="{F0087BCE-5B40-2614-22B8-1C5B1A3226DE}"/>
          </ac:spMkLst>
        </pc:spChg>
        <pc:spChg chg="mod">
          <ac:chgData name="Gemma Wemyss" userId="71dd4c87d3119634" providerId="LiveId" clId="{44178FD3-18E7-4D87-A7AA-27B78D74A62D}" dt="2025-01-16T12:57:34.695" v="5036" actId="26606"/>
          <ac:spMkLst>
            <pc:docMk/>
            <pc:sldMk cId="48744100" sldId="270"/>
            <ac:spMk id="3" creationId="{1171354B-E0FD-30EC-F048-CCF2D86E8BE6}"/>
          </ac:spMkLst>
        </pc:spChg>
        <pc:spChg chg="add">
          <ac:chgData name="Gemma Wemyss" userId="71dd4c87d3119634" providerId="LiveId" clId="{44178FD3-18E7-4D87-A7AA-27B78D74A62D}" dt="2025-01-16T12:57:34.695" v="5036" actId="26606"/>
          <ac:spMkLst>
            <pc:docMk/>
            <pc:sldMk cId="48744100" sldId="270"/>
            <ac:spMk id="8" creationId="{907EF6B7-1338-4443-8C46-6A318D952DFD}"/>
          </ac:spMkLst>
        </pc:spChg>
        <pc:spChg chg="add">
          <ac:chgData name="Gemma Wemyss" userId="71dd4c87d3119634" providerId="LiveId" clId="{44178FD3-18E7-4D87-A7AA-27B78D74A62D}" dt="2025-01-16T12:57:34.695" v="5036" actId="26606"/>
          <ac:spMkLst>
            <pc:docMk/>
            <pc:sldMk cId="48744100" sldId="270"/>
            <ac:spMk id="10" creationId="{DAAE4CDD-124C-4DCF-9584-B6033B545DD5}"/>
          </ac:spMkLst>
        </pc:spChg>
        <pc:spChg chg="add">
          <ac:chgData name="Gemma Wemyss" userId="71dd4c87d3119634" providerId="LiveId" clId="{44178FD3-18E7-4D87-A7AA-27B78D74A62D}" dt="2025-01-16T12:57:34.695" v="5036" actId="26606"/>
          <ac:spMkLst>
            <pc:docMk/>
            <pc:sldMk cId="48744100" sldId="270"/>
            <ac:spMk id="12" creationId="{081E4A58-353D-44AE-B2FC-2A74E2E400F7}"/>
          </ac:spMkLst>
        </pc:spChg>
      </pc:sldChg>
      <pc:sldChg chg="addSp delSp modSp new del mod">
        <pc:chgData name="Gemma Wemyss" userId="71dd4c87d3119634" providerId="LiveId" clId="{44178FD3-18E7-4D87-A7AA-27B78D74A62D}" dt="2025-01-16T12:37:44.069" v="5017" actId="2696"/>
        <pc:sldMkLst>
          <pc:docMk/>
          <pc:sldMk cId="3802868160" sldId="270"/>
        </pc:sldMkLst>
        <pc:spChg chg="mod">
          <ac:chgData name="Gemma Wemyss" userId="71dd4c87d3119634" providerId="LiveId" clId="{44178FD3-18E7-4D87-A7AA-27B78D74A62D}" dt="2025-01-16T12:15:49.494" v="4704" actId="20577"/>
          <ac:spMkLst>
            <pc:docMk/>
            <pc:sldMk cId="3802868160" sldId="270"/>
            <ac:spMk id="2" creationId="{D9425728-0D03-C817-871B-2DD368912E0A}"/>
          </ac:spMkLst>
        </pc:spChg>
        <pc:spChg chg="mod">
          <ac:chgData name="Gemma Wemyss" userId="71dd4c87d3119634" providerId="LiveId" clId="{44178FD3-18E7-4D87-A7AA-27B78D74A62D}" dt="2025-01-16T12:34:09.281" v="5012" actId="5793"/>
          <ac:spMkLst>
            <pc:docMk/>
            <pc:sldMk cId="3802868160" sldId="270"/>
            <ac:spMk id="3" creationId="{47620C20-3D35-315A-2D62-0F442188706D}"/>
          </ac:spMkLst>
        </pc:spChg>
        <pc:spChg chg="add del mod">
          <ac:chgData name="Gemma Wemyss" userId="71dd4c87d3119634" providerId="LiveId" clId="{44178FD3-18E7-4D87-A7AA-27B78D74A62D}" dt="2025-01-16T12:37:04.441" v="5015"/>
          <ac:spMkLst>
            <pc:docMk/>
            <pc:sldMk cId="3802868160" sldId="270"/>
            <ac:spMk id="4" creationId="{71D96FB2-CF8F-89C1-A7E7-ABF05C26AECC}"/>
          </ac:spMkLst>
        </pc:spChg>
      </pc:sldChg>
      <pc:sldChg chg="addSp modSp new mod setBg">
        <pc:chgData name="Gemma Wemyss" userId="71dd4c87d3119634" providerId="LiveId" clId="{44178FD3-18E7-4D87-A7AA-27B78D74A62D}" dt="2025-01-16T12:58:39.276" v="5055" actId="26606"/>
        <pc:sldMkLst>
          <pc:docMk/>
          <pc:sldMk cId="157972526" sldId="271"/>
        </pc:sldMkLst>
        <pc:spChg chg="mod">
          <ac:chgData name="Gemma Wemyss" userId="71dd4c87d3119634" providerId="LiveId" clId="{44178FD3-18E7-4D87-A7AA-27B78D74A62D}" dt="2025-01-16T12:58:39.276" v="5055" actId="26606"/>
          <ac:spMkLst>
            <pc:docMk/>
            <pc:sldMk cId="157972526" sldId="271"/>
            <ac:spMk id="2" creationId="{32A69D83-6608-7CFE-E2AF-22C8B925EBD6}"/>
          </ac:spMkLst>
        </pc:spChg>
        <pc:spChg chg="mod">
          <ac:chgData name="Gemma Wemyss" userId="71dd4c87d3119634" providerId="LiveId" clId="{44178FD3-18E7-4D87-A7AA-27B78D74A62D}" dt="2025-01-16T12:58:39.276" v="5055" actId="26606"/>
          <ac:spMkLst>
            <pc:docMk/>
            <pc:sldMk cId="157972526" sldId="271"/>
            <ac:spMk id="3" creationId="{14B6D44B-2E24-6DA1-9276-B62179CDE058}"/>
          </ac:spMkLst>
        </pc:spChg>
        <pc:spChg chg="add">
          <ac:chgData name="Gemma Wemyss" userId="71dd4c87d3119634" providerId="LiveId" clId="{44178FD3-18E7-4D87-A7AA-27B78D74A62D}" dt="2025-01-16T12:58:39.276" v="5055" actId="26606"/>
          <ac:spMkLst>
            <pc:docMk/>
            <pc:sldMk cId="157972526" sldId="271"/>
            <ac:spMk id="8" creationId="{907EF6B7-1338-4443-8C46-6A318D952DFD}"/>
          </ac:spMkLst>
        </pc:spChg>
        <pc:spChg chg="add">
          <ac:chgData name="Gemma Wemyss" userId="71dd4c87d3119634" providerId="LiveId" clId="{44178FD3-18E7-4D87-A7AA-27B78D74A62D}" dt="2025-01-16T12:58:39.276" v="5055" actId="26606"/>
          <ac:spMkLst>
            <pc:docMk/>
            <pc:sldMk cId="157972526" sldId="271"/>
            <ac:spMk id="10" creationId="{DAAE4CDD-124C-4DCF-9584-B6033B545DD5}"/>
          </ac:spMkLst>
        </pc:spChg>
        <pc:spChg chg="add">
          <ac:chgData name="Gemma Wemyss" userId="71dd4c87d3119634" providerId="LiveId" clId="{44178FD3-18E7-4D87-A7AA-27B78D74A62D}" dt="2025-01-16T12:58:39.276" v="5055" actId="26606"/>
          <ac:spMkLst>
            <pc:docMk/>
            <pc:sldMk cId="157972526" sldId="271"/>
            <ac:spMk id="12" creationId="{081E4A58-353D-44AE-B2FC-2A74E2E400F7}"/>
          </ac:spMkLst>
        </pc:spChg>
      </pc:sldChg>
      <pc:sldChg chg="modSp add del mod">
        <pc:chgData name="Gemma Wemyss" userId="71dd4c87d3119634" providerId="LiveId" clId="{44178FD3-18E7-4D87-A7AA-27B78D74A62D}" dt="2025-01-16T12:37:40.646" v="5016" actId="2696"/>
        <pc:sldMkLst>
          <pc:docMk/>
          <pc:sldMk cId="2261151557" sldId="271"/>
        </pc:sldMkLst>
        <pc:spChg chg="mod">
          <ac:chgData name="Gemma Wemyss" userId="71dd4c87d3119634" providerId="LiveId" clId="{44178FD3-18E7-4D87-A7AA-27B78D74A62D}" dt="2025-01-16T12:33:33.013" v="4714" actId="6549"/>
          <ac:spMkLst>
            <pc:docMk/>
            <pc:sldMk cId="2261151557" sldId="271"/>
            <ac:spMk id="3" creationId="{941880AC-3A1E-4433-91B4-76433F359B75}"/>
          </ac:spMkLst>
        </pc:spChg>
      </pc:sldChg>
      <pc:sldChg chg="addSp modSp new mod setBg">
        <pc:chgData name="Gemma Wemyss" userId="71dd4c87d3119634" providerId="LiveId" clId="{44178FD3-18E7-4D87-A7AA-27B78D74A62D}" dt="2025-01-16T12:59:35.486" v="5076" actId="26606"/>
        <pc:sldMkLst>
          <pc:docMk/>
          <pc:sldMk cId="2131580555" sldId="272"/>
        </pc:sldMkLst>
        <pc:spChg chg="mod">
          <ac:chgData name="Gemma Wemyss" userId="71dd4c87d3119634" providerId="LiveId" clId="{44178FD3-18E7-4D87-A7AA-27B78D74A62D}" dt="2025-01-16T12:59:35.486" v="5076" actId="26606"/>
          <ac:spMkLst>
            <pc:docMk/>
            <pc:sldMk cId="2131580555" sldId="272"/>
            <ac:spMk id="2" creationId="{E9C436D0-C1DF-8BA4-16A0-ADD96C198390}"/>
          </ac:spMkLst>
        </pc:spChg>
        <pc:spChg chg="mod">
          <ac:chgData name="Gemma Wemyss" userId="71dd4c87d3119634" providerId="LiveId" clId="{44178FD3-18E7-4D87-A7AA-27B78D74A62D}" dt="2025-01-16T12:59:35.486" v="5076" actId="26606"/>
          <ac:spMkLst>
            <pc:docMk/>
            <pc:sldMk cId="2131580555" sldId="272"/>
            <ac:spMk id="3" creationId="{9AD52900-8EFC-E889-2574-DE2DB4D74B5D}"/>
          </ac:spMkLst>
        </pc:spChg>
        <pc:spChg chg="add">
          <ac:chgData name="Gemma Wemyss" userId="71dd4c87d3119634" providerId="LiveId" clId="{44178FD3-18E7-4D87-A7AA-27B78D74A62D}" dt="2025-01-16T12:59:35.486" v="5076" actId="26606"/>
          <ac:spMkLst>
            <pc:docMk/>
            <pc:sldMk cId="2131580555" sldId="272"/>
            <ac:spMk id="8" creationId="{907EF6B7-1338-4443-8C46-6A318D952DFD}"/>
          </ac:spMkLst>
        </pc:spChg>
        <pc:spChg chg="add">
          <ac:chgData name="Gemma Wemyss" userId="71dd4c87d3119634" providerId="LiveId" clId="{44178FD3-18E7-4D87-A7AA-27B78D74A62D}" dt="2025-01-16T12:59:35.486" v="5076" actId="26606"/>
          <ac:spMkLst>
            <pc:docMk/>
            <pc:sldMk cId="2131580555" sldId="272"/>
            <ac:spMk id="10" creationId="{DAAE4CDD-124C-4DCF-9584-B6033B545DD5}"/>
          </ac:spMkLst>
        </pc:spChg>
        <pc:spChg chg="add">
          <ac:chgData name="Gemma Wemyss" userId="71dd4c87d3119634" providerId="LiveId" clId="{44178FD3-18E7-4D87-A7AA-27B78D74A62D}" dt="2025-01-16T12:59:35.486" v="5076" actId="26606"/>
          <ac:spMkLst>
            <pc:docMk/>
            <pc:sldMk cId="2131580555" sldId="272"/>
            <ac:spMk id="12" creationId="{081E4A58-353D-44AE-B2FC-2A74E2E400F7}"/>
          </ac:spMkLst>
        </pc:spChg>
      </pc:sldChg>
      <pc:sldChg chg="addSp modSp new mod setBg">
        <pc:chgData name="Gemma Wemyss" userId="71dd4c87d3119634" providerId="LiveId" clId="{44178FD3-18E7-4D87-A7AA-27B78D74A62D}" dt="2025-01-16T13:02:57.236" v="5146" actId="20577"/>
        <pc:sldMkLst>
          <pc:docMk/>
          <pc:sldMk cId="3925114763" sldId="273"/>
        </pc:sldMkLst>
        <pc:spChg chg="mod">
          <ac:chgData name="Gemma Wemyss" userId="71dd4c87d3119634" providerId="LiveId" clId="{44178FD3-18E7-4D87-A7AA-27B78D74A62D}" dt="2025-01-16T13:01:46.438" v="5107" actId="26606"/>
          <ac:spMkLst>
            <pc:docMk/>
            <pc:sldMk cId="3925114763" sldId="273"/>
            <ac:spMk id="2" creationId="{A08AE7F8-410F-533D-406A-3906422FECFC}"/>
          </ac:spMkLst>
        </pc:spChg>
        <pc:spChg chg="mod">
          <ac:chgData name="Gemma Wemyss" userId="71dd4c87d3119634" providerId="LiveId" clId="{44178FD3-18E7-4D87-A7AA-27B78D74A62D}" dt="2025-01-16T13:02:57.236" v="5146" actId="20577"/>
          <ac:spMkLst>
            <pc:docMk/>
            <pc:sldMk cId="3925114763" sldId="273"/>
            <ac:spMk id="3" creationId="{3238646C-6863-604B-C5E9-0C4BBFD8122C}"/>
          </ac:spMkLst>
        </pc:spChg>
        <pc:spChg chg="add">
          <ac:chgData name="Gemma Wemyss" userId="71dd4c87d3119634" providerId="LiveId" clId="{44178FD3-18E7-4D87-A7AA-27B78D74A62D}" dt="2025-01-16T13:01:46.438" v="5107" actId="26606"/>
          <ac:spMkLst>
            <pc:docMk/>
            <pc:sldMk cId="3925114763" sldId="273"/>
            <ac:spMk id="8" creationId="{907EF6B7-1338-4443-8C46-6A318D952DFD}"/>
          </ac:spMkLst>
        </pc:spChg>
        <pc:spChg chg="add">
          <ac:chgData name="Gemma Wemyss" userId="71dd4c87d3119634" providerId="LiveId" clId="{44178FD3-18E7-4D87-A7AA-27B78D74A62D}" dt="2025-01-16T13:01:46.438" v="5107" actId="26606"/>
          <ac:spMkLst>
            <pc:docMk/>
            <pc:sldMk cId="3925114763" sldId="273"/>
            <ac:spMk id="10" creationId="{DAAE4CDD-124C-4DCF-9584-B6033B545DD5}"/>
          </ac:spMkLst>
        </pc:spChg>
        <pc:spChg chg="add">
          <ac:chgData name="Gemma Wemyss" userId="71dd4c87d3119634" providerId="LiveId" clId="{44178FD3-18E7-4D87-A7AA-27B78D74A62D}" dt="2025-01-16T13:01:46.438" v="5107" actId="26606"/>
          <ac:spMkLst>
            <pc:docMk/>
            <pc:sldMk cId="3925114763" sldId="273"/>
            <ac:spMk id="12" creationId="{081E4A58-353D-44AE-B2FC-2A74E2E400F7}"/>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D6F947-0085-B343-3D4F-BF981EED0126}"/>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66490919-5FBD-86CA-BBDA-827C02DB123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1A0B83B2-DAA0-ACC5-0786-581493D31DFD}"/>
              </a:ext>
            </a:extLst>
          </p:cNvPr>
          <p:cNvSpPr>
            <a:spLocks noGrp="1"/>
          </p:cNvSpPr>
          <p:nvPr>
            <p:ph type="dt" sz="half" idx="10"/>
          </p:nvPr>
        </p:nvSpPr>
        <p:spPr/>
        <p:txBody>
          <a:bodyPr/>
          <a:lstStyle/>
          <a:p>
            <a:fld id="{284744B6-B949-41DA-956C-FB9841A40744}" type="datetimeFigureOut">
              <a:rPr lang="en-GB" smtClean="0"/>
              <a:t>16/01/2025</a:t>
            </a:fld>
            <a:endParaRPr lang="en-GB"/>
          </a:p>
        </p:txBody>
      </p:sp>
      <p:sp>
        <p:nvSpPr>
          <p:cNvPr id="5" name="Footer Placeholder 4">
            <a:extLst>
              <a:ext uri="{FF2B5EF4-FFF2-40B4-BE49-F238E27FC236}">
                <a16:creationId xmlns:a16="http://schemas.microsoft.com/office/drawing/2014/main" id="{B3CD27AE-3AF3-78C0-6DE5-444266315B0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ECEFADF-9636-34E2-76C0-F76CA38A8EC1}"/>
              </a:ext>
            </a:extLst>
          </p:cNvPr>
          <p:cNvSpPr>
            <a:spLocks noGrp="1"/>
          </p:cNvSpPr>
          <p:nvPr>
            <p:ph type="sldNum" sz="quarter" idx="12"/>
          </p:nvPr>
        </p:nvSpPr>
        <p:spPr/>
        <p:txBody>
          <a:bodyPr/>
          <a:lstStyle/>
          <a:p>
            <a:fld id="{2D614FA0-30F0-444B-8965-5485C4C95350}" type="slidenum">
              <a:rPr lang="en-GB" smtClean="0"/>
              <a:t>‹#›</a:t>
            </a:fld>
            <a:endParaRPr lang="en-GB"/>
          </a:p>
        </p:txBody>
      </p:sp>
    </p:spTree>
    <p:extLst>
      <p:ext uri="{BB962C8B-B14F-4D97-AF65-F5344CB8AC3E}">
        <p14:creationId xmlns:p14="http://schemas.microsoft.com/office/powerpoint/2010/main" val="30293831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F5A247-0318-4298-3A42-26671BC45093}"/>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ED802721-3891-AB94-F68C-CB1C1AE89391}"/>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C05065CB-F9E7-2CD6-F563-9AEE5CAEA0C2}"/>
              </a:ext>
            </a:extLst>
          </p:cNvPr>
          <p:cNvSpPr>
            <a:spLocks noGrp="1"/>
          </p:cNvSpPr>
          <p:nvPr>
            <p:ph type="dt" sz="half" idx="10"/>
          </p:nvPr>
        </p:nvSpPr>
        <p:spPr/>
        <p:txBody>
          <a:bodyPr/>
          <a:lstStyle/>
          <a:p>
            <a:fld id="{284744B6-B949-41DA-956C-FB9841A40744}" type="datetimeFigureOut">
              <a:rPr lang="en-GB" smtClean="0"/>
              <a:t>16/01/2025</a:t>
            </a:fld>
            <a:endParaRPr lang="en-GB"/>
          </a:p>
        </p:txBody>
      </p:sp>
      <p:sp>
        <p:nvSpPr>
          <p:cNvPr id="5" name="Footer Placeholder 4">
            <a:extLst>
              <a:ext uri="{FF2B5EF4-FFF2-40B4-BE49-F238E27FC236}">
                <a16:creationId xmlns:a16="http://schemas.microsoft.com/office/drawing/2014/main" id="{741B317E-D51F-B710-5343-53CD46D5B24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0D149B2-FF85-586F-DA48-9D405D9E4524}"/>
              </a:ext>
            </a:extLst>
          </p:cNvPr>
          <p:cNvSpPr>
            <a:spLocks noGrp="1"/>
          </p:cNvSpPr>
          <p:nvPr>
            <p:ph type="sldNum" sz="quarter" idx="12"/>
          </p:nvPr>
        </p:nvSpPr>
        <p:spPr/>
        <p:txBody>
          <a:bodyPr/>
          <a:lstStyle/>
          <a:p>
            <a:fld id="{2D614FA0-30F0-444B-8965-5485C4C95350}" type="slidenum">
              <a:rPr lang="en-GB" smtClean="0"/>
              <a:t>‹#›</a:t>
            </a:fld>
            <a:endParaRPr lang="en-GB"/>
          </a:p>
        </p:txBody>
      </p:sp>
    </p:spTree>
    <p:extLst>
      <p:ext uri="{BB962C8B-B14F-4D97-AF65-F5344CB8AC3E}">
        <p14:creationId xmlns:p14="http://schemas.microsoft.com/office/powerpoint/2010/main" val="34044247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D64B46-68DE-5CFD-C743-DDCA3FD96B8F}"/>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7F27DC6C-EA9F-B3B0-6CBC-912782428D5A}"/>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12B91649-A51C-497E-467E-4FC947AAA1E9}"/>
              </a:ext>
            </a:extLst>
          </p:cNvPr>
          <p:cNvSpPr>
            <a:spLocks noGrp="1"/>
          </p:cNvSpPr>
          <p:nvPr>
            <p:ph type="dt" sz="half" idx="10"/>
          </p:nvPr>
        </p:nvSpPr>
        <p:spPr/>
        <p:txBody>
          <a:bodyPr/>
          <a:lstStyle/>
          <a:p>
            <a:fld id="{284744B6-B949-41DA-956C-FB9841A40744}" type="datetimeFigureOut">
              <a:rPr lang="en-GB" smtClean="0"/>
              <a:t>16/01/2025</a:t>
            </a:fld>
            <a:endParaRPr lang="en-GB"/>
          </a:p>
        </p:txBody>
      </p:sp>
      <p:sp>
        <p:nvSpPr>
          <p:cNvPr id="5" name="Footer Placeholder 4">
            <a:extLst>
              <a:ext uri="{FF2B5EF4-FFF2-40B4-BE49-F238E27FC236}">
                <a16:creationId xmlns:a16="http://schemas.microsoft.com/office/drawing/2014/main" id="{7CB8D85E-82B9-9A69-2270-72D032528F7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F39974A-49CF-6FC2-D462-63BADB8AE466}"/>
              </a:ext>
            </a:extLst>
          </p:cNvPr>
          <p:cNvSpPr>
            <a:spLocks noGrp="1"/>
          </p:cNvSpPr>
          <p:nvPr>
            <p:ph type="sldNum" sz="quarter" idx="12"/>
          </p:nvPr>
        </p:nvSpPr>
        <p:spPr/>
        <p:txBody>
          <a:bodyPr/>
          <a:lstStyle/>
          <a:p>
            <a:fld id="{2D614FA0-30F0-444B-8965-5485C4C95350}" type="slidenum">
              <a:rPr lang="en-GB" smtClean="0"/>
              <a:t>‹#›</a:t>
            </a:fld>
            <a:endParaRPr lang="en-GB"/>
          </a:p>
        </p:txBody>
      </p:sp>
    </p:spTree>
    <p:extLst>
      <p:ext uri="{BB962C8B-B14F-4D97-AF65-F5344CB8AC3E}">
        <p14:creationId xmlns:p14="http://schemas.microsoft.com/office/powerpoint/2010/main" val="41260882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5EDC9E-6AA2-D6C2-8A7F-DE975E5D1A53}"/>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D622311C-5774-5BD7-4100-E7501FAE5EEF}"/>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8AFE4CC1-59F8-50E6-DED8-37A3BE02ACAA}"/>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624A366E-D31A-46F6-8455-7BCB8789A5E2}"/>
              </a:ext>
            </a:extLst>
          </p:cNvPr>
          <p:cNvSpPr>
            <a:spLocks noGrp="1"/>
          </p:cNvSpPr>
          <p:nvPr>
            <p:ph type="dt" sz="half" idx="10"/>
          </p:nvPr>
        </p:nvSpPr>
        <p:spPr/>
        <p:txBody>
          <a:bodyPr/>
          <a:lstStyle/>
          <a:p>
            <a:fld id="{284744B6-B949-41DA-956C-FB9841A40744}" type="datetimeFigureOut">
              <a:rPr lang="en-GB" smtClean="0"/>
              <a:t>16/01/2025</a:t>
            </a:fld>
            <a:endParaRPr lang="en-GB"/>
          </a:p>
        </p:txBody>
      </p:sp>
      <p:sp>
        <p:nvSpPr>
          <p:cNvPr id="6" name="Footer Placeholder 5">
            <a:extLst>
              <a:ext uri="{FF2B5EF4-FFF2-40B4-BE49-F238E27FC236}">
                <a16:creationId xmlns:a16="http://schemas.microsoft.com/office/drawing/2014/main" id="{D72D7360-1478-85B1-3710-DF4F3EE31A2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568BCCF-879B-7A18-1947-B63C7B9E96AF}"/>
              </a:ext>
            </a:extLst>
          </p:cNvPr>
          <p:cNvSpPr>
            <a:spLocks noGrp="1"/>
          </p:cNvSpPr>
          <p:nvPr>
            <p:ph type="sldNum" sz="quarter" idx="12"/>
          </p:nvPr>
        </p:nvSpPr>
        <p:spPr/>
        <p:txBody>
          <a:bodyPr/>
          <a:lstStyle/>
          <a:p>
            <a:fld id="{2D614FA0-30F0-444B-8965-5485C4C95350}" type="slidenum">
              <a:rPr lang="en-GB" smtClean="0"/>
              <a:t>‹#›</a:t>
            </a:fld>
            <a:endParaRPr lang="en-GB"/>
          </a:p>
        </p:txBody>
      </p:sp>
    </p:spTree>
    <p:extLst>
      <p:ext uri="{BB962C8B-B14F-4D97-AF65-F5344CB8AC3E}">
        <p14:creationId xmlns:p14="http://schemas.microsoft.com/office/powerpoint/2010/main" val="17176568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A5973B-85D5-B993-FED1-E491AD170EDB}"/>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83235AF0-7172-CA7D-5DBC-D560D247641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7DD6B9F8-8FF6-1B84-2460-7ADB891F2CF7}"/>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07148A04-D864-1529-D136-187CB5E0223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2595ACA7-EB3F-857E-954F-42915BA3457A}"/>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CFE46EF2-7E1E-7C01-1CDF-AD81E672BC63}"/>
              </a:ext>
            </a:extLst>
          </p:cNvPr>
          <p:cNvSpPr>
            <a:spLocks noGrp="1"/>
          </p:cNvSpPr>
          <p:nvPr>
            <p:ph type="dt" sz="half" idx="10"/>
          </p:nvPr>
        </p:nvSpPr>
        <p:spPr/>
        <p:txBody>
          <a:bodyPr/>
          <a:lstStyle/>
          <a:p>
            <a:fld id="{284744B6-B949-41DA-956C-FB9841A40744}" type="datetimeFigureOut">
              <a:rPr lang="en-GB" smtClean="0"/>
              <a:t>16/01/2025</a:t>
            </a:fld>
            <a:endParaRPr lang="en-GB"/>
          </a:p>
        </p:txBody>
      </p:sp>
      <p:sp>
        <p:nvSpPr>
          <p:cNvPr id="8" name="Footer Placeholder 7">
            <a:extLst>
              <a:ext uri="{FF2B5EF4-FFF2-40B4-BE49-F238E27FC236}">
                <a16:creationId xmlns:a16="http://schemas.microsoft.com/office/drawing/2014/main" id="{B834C9C2-5185-3F6E-4676-8CED76BB56F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5CF9456-EE5D-46BE-4AAE-07EA92D983D9}"/>
              </a:ext>
            </a:extLst>
          </p:cNvPr>
          <p:cNvSpPr>
            <a:spLocks noGrp="1"/>
          </p:cNvSpPr>
          <p:nvPr>
            <p:ph type="sldNum" sz="quarter" idx="12"/>
          </p:nvPr>
        </p:nvSpPr>
        <p:spPr/>
        <p:txBody>
          <a:bodyPr/>
          <a:lstStyle/>
          <a:p>
            <a:fld id="{2D614FA0-30F0-444B-8965-5485C4C95350}" type="slidenum">
              <a:rPr lang="en-GB" smtClean="0"/>
              <a:t>‹#›</a:t>
            </a:fld>
            <a:endParaRPr lang="en-GB"/>
          </a:p>
        </p:txBody>
      </p:sp>
    </p:spTree>
    <p:extLst>
      <p:ext uri="{BB962C8B-B14F-4D97-AF65-F5344CB8AC3E}">
        <p14:creationId xmlns:p14="http://schemas.microsoft.com/office/powerpoint/2010/main" val="4664434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C36AD0-4CB6-3CE7-713D-B2DFDAEA323F}"/>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E3A78657-9877-48DB-2924-E66A1AAD6336}"/>
              </a:ext>
            </a:extLst>
          </p:cNvPr>
          <p:cNvSpPr>
            <a:spLocks noGrp="1"/>
          </p:cNvSpPr>
          <p:nvPr>
            <p:ph type="dt" sz="half" idx="10"/>
          </p:nvPr>
        </p:nvSpPr>
        <p:spPr/>
        <p:txBody>
          <a:bodyPr/>
          <a:lstStyle/>
          <a:p>
            <a:fld id="{284744B6-B949-41DA-956C-FB9841A40744}" type="datetimeFigureOut">
              <a:rPr lang="en-GB" smtClean="0"/>
              <a:t>16/01/2025</a:t>
            </a:fld>
            <a:endParaRPr lang="en-GB"/>
          </a:p>
        </p:txBody>
      </p:sp>
      <p:sp>
        <p:nvSpPr>
          <p:cNvPr id="4" name="Footer Placeholder 3">
            <a:extLst>
              <a:ext uri="{FF2B5EF4-FFF2-40B4-BE49-F238E27FC236}">
                <a16:creationId xmlns:a16="http://schemas.microsoft.com/office/drawing/2014/main" id="{6B059AE4-F7CC-B765-2DE2-7194E793288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93D81D8-268D-18AF-1324-6DB8838DEFB7}"/>
              </a:ext>
            </a:extLst>
          </p:cNvPr>
          <p:cNvSpPr>
            <a:spLocks noGrp="1"/>
          </p:cNvSpPr>
          <p:nvPr>
            <p:ph type="sldNum" sz="quarter" idx="12"/>
          </p:nvPr>
        </p:nvSpPr>
        <p:spPr/>
        <p:txBody>
          <a:bodyPr/>
          <a:lstStyle/>
          <a:p>
            <a:fld id="{2D614FA0-30F0-444B-8965-5485C4C95350}" type="slidenum">
              <a:rPr lang="en-GB" smtClean="0"/>
              <a:t>‹#›</a:t>
            </a:fld>
            <a:endParaRPr lang="en-GB"/>
          </a:p>
        </p:txBody>
      </p:sp>
    </p:spTree>
    <p:extLst>
      <p:ext uri="{BB962C8B-B14F-4D97-AF65-F5344CB8AC3E}">
        <p14:creationId xmlns:p14="http://schemas.microsoft.com/office/powerpoint/2010/main" val="15627324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BA95387-75DC-3496-C9B6-01846363E586}"/>
              </a:ext>
            </a:extLst>
          </p:cNvPr>
          <p:cNvSpPr>
            <a:spLocks noGrp="1"/>
          </p:cNvSpPr>
          <p:nvPr>
            <p:ph type="dt" sz="half" idx="10"/>
          </p:nvPr>
        </p:nvSpPr>
        <p:spPr/>
        <p:txBody>
          <a:bodyPr/>
          <a:lstStyle/>
          <a:p>
            <a:fld id="{284744B6-B949-41DA-956C-FB9841A40744}" type="datetimeFigureOut">
              <a:rPr lang="en-GB" smtClean="0"/>
              <a:t>16/01/2025</a:t>
            </a:fld>
            <a:endParaRPr lang="en-GB"/>
          </a:p>
        </p:txBody>
      </p:sp>
      <p:sp>
        <p:nvSpPr>
          <p:cNvPr id="3" name="Footer Placeholder 2">
            <a:extLst>
              <a:ext uri="{FF2B5EF4-FFF2-40B4-BE49-F238E27FC236}">
                <a16:creationId xmlns:a16="http://schemas.microsoft.com/office/drawing/2014/main" id="{33A37370-3E20-3FCF-5F1B-BFB9E889302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667A3BE-EFE3-8CEC-A988-428EFDBB2EE9}"/>
              </a:ext>
            </a:extLst>
          </p:cNvPr>
          <p:cNvSpPr>
            <a:spLocks noGrp="1"/>
          </p:cNvSpPr>
          <p:nvPr>
            <p:ph type="sldNum" sz="quarter" idx="12"/>
          </p:nvPr>
        </p:nvSpPr>
        <p:spPr/>
        <p:txBody>
          <a:bodyPr/>
          <a:lstStyle/>
          <a:p>
            <a:fld id="{2D614FA0-30F0-444B-8965-5485C4C95350}" type="slidenum">
              <a:rPr lang="en-GB" smtClean="0"/>
              <a:t>‹#›</a:t>
            </a:fld>
            <a:endParaRPr lang="en-GB"/>
          </a:p>
        </p:txBody>
      </p:sp>
    </p:spTree>
    <p:extLst>
      <p:ext uri="{BB962C8B-B14F-4D97-AF65-F5344CB8AC3E}">
        <p14:creationId xmlns:p14="http://schemas.microsoft.com/office/powerpoint/2010/main" val="21583836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7EB078-08C8-B354-3CEF-BE791469C27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66700795-3342-7BBD-19C9-5511DD6E3B6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218735C2-7CCB-801C-01CA-334507F52F9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65540769-97C9-DD6B-31DA-6522CEEE5D01}"/>
              </a:ext>
            </a:extLst>
          </p:cNvPr>
          <p:cNvSpPr>
            <a:spLocks noGrp="1"/>
          </p:cNvSpPr>
          <p:nvPr>
            <p:ph type="dt" sz="half" idx="10"/>
          </p:nvPr>
        </p:nvSpPr>
        <p:spPr/>
        <p:txBody>
          <a:bodyPr/>
          <a:lstStyle/>
          <a:p>
            <a:fld id="{284744B6-B949-41DA-956C-FB9841A40744}" type="datetimeFigureOut">
              <a:rPr lang="en-GB" smtClean="0"/>
              <a:t>16/01/2025</a:t>
            </a:fld>
            <a:endParaRPr lang="en-GB"/>
          </a:p>
        </p:txBody>
      </p:sp>
      <p:sp>
        <p:nvSpPr>
          <p:cNvPr id="6" name="Footer Placeholder 5">
            <a:extLst>
              <a:ext uri="{FF2B5EF4-FFF2-40B4-BE49-F238E27FC236}">
                <a16:creationId xmlns:a16="http://schemas.microsoft.com/office/drawing/2014/main" id="{D95AE947-F404-D474-833E-5693F768540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069DC5E-ABB1-E192-1D41-93ACCE86FDBC}"/>
              </a:ext>
            </a:extLst>
          </p:cNvPr>
          <p:cNvSpPr>
            <a:spLocks noGrp="1"/>
          </p:cNvSpPr>
          <p:nvPr>
            <p:ph type="sldNum" sz="quarter" idx="12"/>
          </p:nvPr>
        </p:nvSpPr>
        <p:spPr/>
        <p:txBody>
          <a:bodyPr/>
          <a:lstStyle/>
          <a:p>
            <a:fld id="{2D614FA0-30F0-444B-8965-5485C4C95350}" type="slidenum">
              <a:rPr lang="en-GB" smtClean="0"/>
              <a:t>‹#›</a:t>
            </a:fld>
            <a:endParaRPr lang="en-GB"/>
          </a:p>
        </p:txBody>
      </p:sp>
    </p:spTree>
    <p:extLst>
      <p:ext uri="{BB962C8B-B14F-4D97-AF65-F5344CB8AC3E}">
        <p14:creationId xmlns:p14="http://schemas.microsoft.com/office/powerpoint/2010/main" val="11348039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25BFD7-8151-C207-0B7F-B7F9B39F43D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421D0B2F-5725-153F-6649-53DD94E4777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413161E-51A7-D389-54E9-1DFC40C1B2D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BE5FB22-AF47-CC36-9931-32DE623D3DC3}"/>
              </a:ext>
            </a:extLst>
          </p:cNvPr>
          <p:cNvSpPr>
            <a:spLocks noGrp="1"/>
          </p:cNvSpPr>
          <p:nvPr>
            <p:ph type="dt" sz="half" idx="10"/>
          </p:nvPr>
        </p:nvSpPr>
        <p:spPr/>
        <p:txBody>
          <a:bodyPr/>
          <a:lstStyle/>
          <a:p>
            <a:fld id="{284744B6-B949-41DA-956C-FB9841A40744}" type="datetimeFigureOut">
              <a:rPr lang="en-GB" smtClean="0"/>
              <a:t>16/01/2025</a:t>
            </a:fld>
            <a:endParaRPr lang="en-GB"/>
          </a:p>
        </p:txBody>
      </p:sp>
      <p:sp>
        <p:nvSpPr>
          <p:cNvPr id="6" name="Footer Placeholder 5">
            <a:extLst>
              <a:ext uri="{FF2B5EF4-FFF2-40B4-BE49-F238E27FC236}">
                <a16:creationId xmlns:a16="http://schemas.microsoft.com/office/drawing/2014/main" id="{A16B5332-6726-EB32-668E-22723C94CF4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8CBA28B-440E-8CBF-1A48-EC048F8A7E46}"/>
              </a:ext>
            </a:extLst>
          </p:cNvPr>
          <p:cNvSpPr>
            <a:spLocks noGrp="1"/>
          </p:cNvSpPr>
          <p:nvPr>
            <p:ph type="sldNum" sz="quarter" idx="12"/>
          </p:nvPr>
        </p:nvSpPr>
        <p:spPr/>
        <p:txBody>
          <a:bodyPr/>
          <a:lstStyle/>
          <a:p>
            <a:fld id="{2D614FA0-30F0-444B-8965-5485C4C95350}" type="slidenum">
              <a:rPr lang="en-GB" smtClean="0"/>
              <a:t>‹#›</a:t>
            </a:fld>
            <a:endParaRPr lang="en-GB"/>
          </a:p>
        </p:txBody>
      </p:sp>
    </p:spTree>
    <p:extLst>
      <p:ext uri="{BB962C8B-B14F-4D97-AF65-F5344CB8AC3E}">
        <p14:creationId xmlns:p14="http://schemas.microsoft.com/office/powerpoint/2010/main" val="19430442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447E8E-DB36-3BEF-D32D-76CA7F061764}"/>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CD0BA2DA-91F6-0359-DC27-299F6E1A5BC8}"/>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8BE01DB-7F05-2D98-DA2E-63AD58555452}"/>
              </a:ext>
            </a:extLst>
          </p:cNvPr>
          <p:cNvSpPr>
            <a:spLocks noGrp="1"/>
          </p:cNvSpPr>
          <p:nvPr>
            <p:ph type="dt" sz="half" idx="10"/>
          </p:nvPr>
        </p:nvSpPr>
        <p:spPr/>
        <p:txBody>
          <a:bodyPr/>
          <a:lstStyle/>
          <a:p>
            <a:fld id="{284744B6-B949-41DA-956C-FB9841A40744}" type="datetimeFigureOut">
              <a:rPr lang="en-GB" smtClean="0"/>
              <a:t>16/01/2025</a:t>
            </a:fld>
            <a:endParaRPr lang="en-GB"/>
          </a:p>
        </p:txBody>
      </p:sp>
      <p:sp>
        <p:nvSpPr>
          <p:cNvPr id="5" name="Footer Placeholder 4">
            <a:extLst>
              <a:ext uri="{FF2B5EF4-FFF2-40B4-BE49-F238E27FC236}">
                <a16:creationId xmlns:a16="http://schemas.microsoft.com/office/drawing/2014/main" id="{564D2D5E-7D20-7AB7-A5F3-CD204B30953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8D354F7-AEF3-82A3-6A8D-B94A41DB60B5}"/>
              </a:ext>
            </a:extLst>
          </p:cNvPr>
          <p:cNvSpPr>
            <a:spLocks noGrp="1"/>
          </p:cNvSpPr>
          <p:nvPr>
            <p:ph type="sldNum" sz="quarter" idx="12"/>
          </p:nvPr>
        </p:nvSpPr>
        <p:spPr/>
        <p:txBody>
          <a:bodyPr/>
          <a:lstStyle/>
          <a:p>
            <a:fld id="{2D614FA0-30F0-444B-8965-5485C4C95350}" type="slidenum">
              <a:rPr lang="en-GB" smtClean="0"/>
              <a:t>‹#›</a:t>
            </a:fld>
            <a:endParaRPr lang="en-GB"/>
          </a:p>
        </p:txBody>
      </p:sp>
    </p:spTree>
    <p:extLst>
      <p:ext uri="{BB962C8B-B14F-4D97-AF65-F5344CB8AC3E}">
        <p14:creationId xmlns:p14="http://schemas.microsoft.com/office/powerpoint/2010/main" val="22434125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ED5BA5-6767-E299-4BCE-D1BDFE941A54}"/>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5C9A1B40-BC91-D96A-8461-0AEF4A656D90}"/>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039738B-EBAD-0B71-D536-02B4AC5B3CEC}"/>
              </a:ext>
            </a:extLst>
          </p:cNvPr>
          <p:cNvSpPr>
            <a:spLocks noGrp="1"/>
          </p:cNvSpPr>
          <p:nvPr>
            <p:ph type="dt" sz="half" idx="10"/>
          </p:nvPr>
        </p:nvSpPr>
        <p:spPr/>
        <p:txBody>
          <a:bodyPr/>
          <a:lstStyle/>
          <a:p>
            <a:fld id="{284744B6-B949-41DA-956C-FB9841A40744}" type="datetimeFigureOut">
              <a:rPr lang="en-GB" smtClean="0"/>
              <a:t>16/01/2025</a:t>
            </a:fld>
            <a:endParaRPr lang="en-GB"/>
          </a:p>
        </p:txBody>
      </p:sp>
      <p:sp>
        <p:nvSpPr>
          <p:cNvPr id="5" name="Footer Placeholder 4">
            <a:extLst>
              <a:ext uri="{FF2B5EF4-FFF2-40B4-BE49-F238E27FC236}">
                <a16:creationId xmlns:a16="http://schemas.microsoft.com/office/drawing/2014/main" id="{06BA7B27-4955-FDFF-A82B-90F301DDF63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18BDD93-C0C3-65C8-92A6-2E7CC3752AA5}"/>
              </a:ext>
            </a:extLst>
          </p:cNvPr>
          <p:cNvSpPr>
            <a:spLocks noGrp="1"/>
          </p:cNvSpPr>
          <p:nvPr>
            <p:ph type="sldNum" sz="quarter" idx="12"/>
          </p:nvPr>
        </p:nvSpPr>
        <p:spPr/>
        <p:txBody>
          <a:bodyPr/>
          <a:lstStyle/>
          <a:p>
            <a:fld id="{2D614FA0-30F0-444B-8965-5485C4C95350}" type="slidenum">
              <a:rPr lang="en-GB" smtClean="0"/>
              <a:t>‹#›</a:t>
            </a:fld>
            <a:endParaRPr lang="en-GB"/>
          </a:p>
        </p:txBody>
      </p:sp>
    </p:spTree>
    <p:extLst>
      <p:ext uri="{BB962C8B-B14F-4D97-AF65-F5344CB8AC3E}">
        <p14:creationId xmlns:p14="http://schemas.microsoft.com/office/powerpoint/2010/main" val="34688925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B492072-00BB-5E89-34C7-DAACD6B0ADD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6F4914FF-FD02-E99B-6821-634B313ADC2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6D0D8CC9-917E-E9F1-4FEE-5417DBAF165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284744B6-B949-41DA-956C-FB9841A40744}" type="datetimeFigureOut">
              <a:rPr lang="en-GB" smtClean="0"/>
              <a:t>16/01/2025</a:t>
            </a:fld>
            <a:endParaRPr lang="en-GB"/>
          </a:p>
        </p:txBody>
      </p:sp>
      <p:sp>
        <p:nvSpPr>
          <p:cNvPr id="5" name="Footer Placeholder 4">
            <a:extLst>
              <a:ext uri="{FF2B5EF4-FFF2-40B4-BE49-F238E27FC236}">
                <a16:creationId xmlns:a16="http://schemas.microsoft.com/office/drawing/2014/main" id="{EB1D42C0-C519-8614-D3EE-C08C729FAB2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45F6506C-FF06-4EF9-6915-C266ECC3C46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2D614FA0-30F0-444B-8965-5485C4C95350}" type="slidenum">
              <a:rPr lang="en-GB" smtClean="0"/>
              <a:t>‹#›</a:t>
            </a:fld>
            <a:endParaRPr lang="en-GB"/>
          </a:p>
        </p:txBody>
      </p:sp>
    </p:spTree>
    <p:extLst>
      <p:ext uri="{BB962C8B-B14F-4D97-AF65-F5344CB8AC3E}">
        <p14:creationId xmlns:p14="http://schemas.microsoft.com/office/powerpoint/2010/main" val="147621254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nutrition.org.uk/nutrition-for/children/" TargetMode="External"/><Relationship Id="rId7" Type="http://schemas.openxmlformats.org/officeDocument/2006/relationships/hyperlink" Target="https://help-for-early-years-providers.education.gov.uk/areas-of-learning/literacy/reading-comprehension" TargetMode="External"/><Relationship Id="rId2" Type="http://schemas.openxmlformats.org/officeDocument/2006/relationships/hyperlink" Target="https://www.urban.org/urban-wire/problem-federal-child-care-support-isnt-lack-choice-lack-funding" TargetMode="External"/><Relationship Id="rId1" Type="http://schemas.openxmlformats.org/officeDocument/2006/relationships/slideLayout" Target="../slideLayouts/slideLayout2.xml"/><Relationship Id="rId6" Type="http://schemas.openxmlformats.org/officeDocument/2006/relationships/hyperlink" Target="https://help-for-early-years-providers.education.gov.uk/support-for-practitioners/working-in-partnership-with-parents-and-carers" TargetMode="External"/><Relationship Id="rId5" Type="http://schemas.openxmlformats.org/officeDocument/2006/relationships/hyperlink" Target="https://help-for-early-years-providers.education.gov.uk/support-for-practitioners/meeting-the-needs-of-all-children" TargetMode="External"/><Relationship Id="rId4" Type="http://schemas.openxmlformats.org/officeDocument/2006/relationships/hyperlink" Target="https://d.docs.live.net/71DD4C87D3119634/Documents/Custom%20Office%20Templates" TargetMode="External"/></Relationships>
</file>

<file path=ppt/slides/_rels/slide16.xml.rels><?xml version="1.0" encoding="UTF-8" standalone="yes"?>
<Relationships xmlns="http://schemas.openxmlformats.org/package/2006/relationships"><Relationship Id="rId8" Type="http://schemas.openxmlformats.org/officeDocument/2006/relationships/hyperlink" Target="https://www.parenta.com/2023/03/07/funding-constraints-in-the-early-years-childcare-industry/" TargetMode="External"/><Relationship Id="rId3" Type="http://schemas.openxmlformats.org/officeDocument/2006/relationships/hyperlink" Target="https://blog.earlyyearsresources.co.uk/2024/01/the-importance-of-reading-in-the-early-years/" TargetMode="External"/><Relationship Id="rId7" Type="http://schemas.openxmlformats.org/officeDocument/2006/relationships/hyperlink" Target="https://www.nhs.uk/conditions/baby/breastfeeding-and-bottle-feeding/breastfeeding/benefits/" TargetMode="External"/><Relationship Id="rId2" Type="http://schemas.openxmlformats.org/officeDocument/2006/relationships/hyperlink" Target="https://help-for-early-years-providers.education.gov.uk/areas-of-learning/literacy/reading-comprehension" TargetMode="External"/><Relationship Id="rId1" Type="http://schemas.openxmlformats.org/officeDocument/2006/relationships/slideLayout" Target="../slideLayouts/slideLayout2.xml"/><Relationship Id="rId6" Type="http://schemas.openxmlformats.org/officeDocument/2006/relationships/hyperlink" Target="https://concernusa.org/news/first-1000-days/" TargetMode="External"/><Relationship Id="rId5" Type="http://schemas.openxmlformats.org/officeDocument/2006/relationships/hyperlink" Target="https://earlyyears.blog.gov.uk/2024/05/13/maintaining-quality-early-years-provision-in-the-face-of-workforce-challenges/#:~:text=Some%20of%20the%20main%20workforce,levels%20of%20staff%20well%2Dbeing." TargetMode="External"/><Relationship Id="rId4" Type="http://schemas.openxmlformats.org/officeDocument/2006/relationships/hyperlink" Target="https://www.stepstart.co.uk/blogs/news/keeping-your-child-safe-at-nursery" TargetMode="External"/><Relationship Id="rId9" Type="http://schemas.openxmlformats.org/officeDocument/2006/relationships/hyperlink" Target="https://www.parenta.com/2023/03/07/funding-constraints-in-the-early-years-childcare-industry/cces" TargetMode="External"/></Relationships>
</file>

<file path=ppt/slides/_rels/slide17.xml.rels><?xml version="1.0" encoding="UTF-8" standalone="yes"?>
<Relationships xmlns="http://schemas.openxmlformats.org/package/2006/relationships"><Relationship Id="rId8" Type="http://schemas.openxmlformats.org/officeDocument/2006/relationships/hyperlink" Target="https://www.sciencedirect.com/science/article/pii/S2667009723000155" TargetMode="External"/><Relationship Id="rId3" Type="http://schemas.openxmlformats.org/officeDocument/2006/relationships/hyperlink" Target="https://www.pregnancybirthbaby.org.au/healthy-diet-during-pregnancy" TargetMode="External"/><Relationship Id="rId7" Type="http://schemas.openxmlformats.org/officeDocument/2006/relationships/hyperlink" Target="https://umdearborn.edu/cehhs/centers-institutes/early-childhood-education-center/about-ecec/philosophy/basic-philosophies" TargetMode="External"/><Relationship Id="rId2" Type="http://schemas.openxmlformats.org/officeDocument/2006/relationships/hyperlink" Target="https://thepiklercollection.weebly.com/relationship.html" TargetMode="External"/><Relationship Id="rId1" Type="http://schemas.openxmlformats.org/officeDocument/2006/relationships/slideLayout" Target="../slideLayouts/slideLayout2.xml"/><Relationship Id="rId6" Type="http://schemas.openxmlformats.org/officeDocument/2006/relationships/hyperlink" Target="https://online.regiscollege.edu/blog/parental-mental-health/" TargetMode="External"/><Relationship Id="rId5" Type="http://schemas.openxmlformats.org/officeDocument/2006/relationships/hyperlink" Target="https://raisingchildren.net.au/guides/first-1000-days/safety-and-security/strong-families" TargetMode="External"/><Relationship Id="rId4" Type="http://schemas.openxmlformats.org/officeDocument/2006/relationships/hyperlink" Target="https://online.qmu.ac.uk/blogs/nurturing-holistic-development-in-early-childhood/" TargetMode="External"/><Relationship Id="rId9" Type="http://schemas.openxmlformats.org/officeDocument/2006/relationships/hyperlink" Target="https://simplestepsnutrition.com.au/the-first-1000-days/" TargetMode="External"/></Relationships>
</file>

<file path=ppt/slides/_rels/slide18.xml.rels><?xml version="1.0" encoding="UTF-8" standalone="yes"?>
<Relationships xmlns="http://schemas.openxmlformats.org/package/2006/relationships"><Relationship Id="rId3" Type="http://schemas.openxmlformats.org/officeDocument/2006/relationships/hyperlink" Target="https://www.youtube.com/watch?v=mpyD19SIiaw" TargetMode="External"/><Relationship Id="rId2" Type="http://schemas.openxmlformats.org/officeDocument/2006/relationships/hyperlink" Target="https://therapystars.co.uk/why-is-tummy-time-important/" TargetMode="External"/><Relationship Id="rId1" Type="http://schemas.openxmlformats.org/officeDocument/2006/relationships/slideLayout" Target="../slideLayouts/slideLayout2.xml"/><Relationship Id="rId6" Type="http://schemas.openxmlformats.org/officeDocument/2006/relationships/hyperlink" Target="https://blogs.worldbank.org/en/health/why-first-1000-days-matter-most" TargetMode="External"/><Relationship Id="rId5" Type="http://schemas.openxmlformats.org/officeDocument/2006/relationships/hyperlink" Target="https://hwb.gov.wales/api/storage/b1801d78-38c3-4320-9818-d9996c21aef8/220914-a-curriculum-for-funded-non-maintained-nursery-settings.pdf" TargetMode="External"/><Relationship Id="rId4" Type="http://schemas.openxmlformats.org/officeDocument/2006/relationships/hyperlink" Target="https://www.bolton.ac.uk/blogs/what-is-an-early-years-practitioner#:~:text=An%20early%20year%27s%20practitioner%20is%20an%20individual%20who,as%20nurseries%2C%20pre-schools%2C%20and%20early%20years%20education%20centr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ECC07320-C2CA-4E29-8481-9D9E143C77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descr="Sleeping baby">
            <a:extLst>
              <a:ext uri="{FF2B5EF4-FFF2-40B4-BE49-F238E27FC236}">
                <a16:creationId xmlns:a16="http://schemas.microsoft.com/office/drawing/2014/main" id="{6252D74A-4C42-C805-0FAC-323E5129E258}"/>
              </a:ext>
            </a:extLst>
          </p:cNvPr>
          <p:cNvPicPr>
            <a:picLocks noChangeAspect="1"/>
          </p:cNvPicPr>
          <p:nvPr/>
        </p:nvPicPr>
        <p:blipFill>
          <a:blip r:embed="rId2">
            <a:extLst>
              <a:ext uri="{28A0092B-C50C-407E-A947-70E740481C1C}">
                <a14:useLocalDpi xmlns:a14="http://schemas.microsoft.com/office/drawing/2010/main" val="0"/>
              </a:ext>
            </a:extLst>
          </a:blip>
          <a:srcRect r="5882" b="-1"/>
          <a:stretch/>
        </p:blipFill>
        <p:spPr>
          <a:xfrm>
            <a:off x="1" y="10"/>
            <a:ext cx="9669642" cy="6857990"/>
          </a:xfrm>
          <a:prstGeom prst="rect">
            <a:avLst/>
          </a:prstGeom>
        </p:spPr>
      </p:pic>
      <p:sp>
        <p:nvSpPr>
          <p:cNvPr id="29" name="Rectangle 28">
            <a:extLst>
              <a:ext uri="{FF2B5EF4-FFF2-40B4-BE49-F238E27FC236}">
                <a16:creationId xmlns:a16="http://schemas.microsoft.com/office/drawing/2014/main" id="{178FB36B-5BFE-42CA-BC60-1115E0D95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82A904C-729D-4DCB-A9EA-4C9986E8ECBF}"/>
              </a:ext>
            </a:extLst>
          </p:cNvPr>
          <p:cNvSpPr>
            <a:spLocks noGrp="1"/>
          </p:cNvSpPr>
          <p:nvPr>
            <p:ph type="ctrTitle"/>
          </p:nvPr>
        </p:nvSpPr>
        <p:spPr>
          <a:xfrm>
            <a:off x="7935402" y="743447"/>
            <a:ext cx="3445765" cy="3692028"/>
          </a:xfrm>
          <a:noFill/>
        </p:spPr>
        <p:txBody>
          <a:bodyPr>
            <a:normAutofit/>
          </a:bodyPr>
          <a:lstStyle/>
          <a:p>
            <a:pPr algn="l"/>
            <a:r>
              <a:rPr lang="en-GB" sz="5200" dirty="0"/>
              <a:t>The first 1000 days</a:t>
            </a:r>
          </a:p>
        </p:txBody>
      </p:sp>
      <p:sp>
        <p:nvSpPr>
          <p:cNvPr id="3" name="Subtitle 2">
            <a:extLst>
              <a:ext uri="{FF2B5EF4-FFF2-40B4-BE49-F238E27FC236}">
                <a16:creationId xmlns:a16="http://schemas.microsoft.com/office/drawing/2014/main" id="{0B6C53B0-3DA2-D7A2-3026-2D924752277B}"/>
              </a:ext>
            </a:extLst>
          </p:cNvPr>
          <p:cNvSpPr>
            <a:spLocks noGrp="1"/>
          </p:cNvSpPr>
          <p:nvPr>
            <p:ph type="subTitle" idx="1"/>
          </p:nvPr>
        </p:nvSpPr>
        <p:spPr>
          <a:xfrm>
            <a:off x="7935403" y="4629234"/>
            <a:ext cx="3445766" cy="1485319"/>
          </a:xfrm>
          <a:noFill/>
        </p:spPr>
        <p:txBody>
          <a:bodyPr>
            <a:normAutofit/>
          </a:bodyPr>
          <a:lstStyle/>
          <a:p>
            <a:pPr algn="l"/>
            <a:r>
              <a:rPr lang="en-GB" dirty="0"/>
              <a:t>ECEY4005</a:t>
            </a:r>
          </a:p>
          <a:p>
            <a:pPr algn="l"/>
            <a:r>
              <a:rPr lang="en-GB" dirty="0"/>
              <a:t>2418872</a:t>
            </a:r>
          </a:p>
        </p:txBody>
      </p:sp>
    </p:spTree>
    <p:extLst>
      <p:ext uri="{BB962C8B-B14F-4D97-AF65-F5344CB8AC3E}">
        <p14:creationId xmlns:p14="http://schemas.microsoft.com/office/powerpoint/2010/main" val="63095646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A773634-672A-BF0D-1215-BC6585011215}"/>
              </a:ext>
            </a:extLst>
          </p:cNvPr>
          <p:cNvSpPr>
            <a:spLocks noGrp="1"/>
          </p:cNvSpPr>
          <p:nvPr>
            <p:ph type="title"/>
          </p:nvPr>
        </p:nvSpPr>
        <p:spPr>
          <a:xfrm>
            <a:off x="5297762" y="329184"/>
            <a:ext cx="6251110" cy="1783080"/>
          </a:xfrm>
        </p:spPr>
        <p:txBody>
          <a:bodyPr anchor="b">
            <a:normAutofit/>
          </a:bodyPr>
          <a:lstStyle/>
          <a:p>
            <a:r>
              <a:rPr lang="en-GB" sz="5400" dirty="0"/>
              <a:t>What is the first 1000 days?</a:t>
            </a:r>
          </a:p>
        </p:txBody>
      </p:sp>
      <p:pic>
        <p:nvPicPr>
          <p:cNvPr id="5" name="Picture 4" descr="Feet of a sleeping baby">
            <a:extLst>
              <a:ext uri="{FF2B5EF4-FFF2-40B4-BE49-F238E27FC236}">
                <a16:creationId xmlns:a16="http://schemas.microsoft.com/office/drawing/2014/main" id="{415B138C-977D-B2F3-7910-3D20E4DB11BF}"/>
              </a:ext>
            </a:extLst>
          </p:cNvPr>
          <p:cNvPicPr>
            <a:picLocks noChangeAspect="1"/>
          </p:cNvPicPr>
          <p:nvPr/>
        </p:nvPicPr>
        <p:blipFill>
          <a:blip r:embed="rId2">
            <a:extLst>
              <a:ext uri="{28A0092B-C50C-407E-A947-70E740481C1C}">
                <a14:useLocalDpi xmlns:a14="http://schemas.microsoft.com/office/drawing/2010/main" val="0"/>
              </a:ext>
            </a:extLst>
          </a:blip>
          <a:srcRect l="18260" r="36408"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9"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6C71B83-4F33-C019-8997-7198CF8F4F3B}"/>
              </a:ext>
            </a:extLst>
          </p:cNvPr>
          <p:cNvSpPr>
            <a:spLocks noGrp="1"/>
          </p:cNvSpPr>
          <p:nvPr>
            <p:ph idx="1"/>
          </p:nvPr>
        </p:nvSpPr>
        <p:spPr>
          <a:xfrm>
            <a:off x="5297762" y="2706623"/>
            <a:ext cx="6251110" cy="4808273"/>
          </a:xfrm>
        </p:spPr>
        <p:txBody>
          <a:bodyPr>
            <a:normAutofit/>
          </a:bodyPr>
          <a:lstStyle/>
          <a:p>
            <a:pPr marL="0" indent="0">
              <a:spcAft>
                <a:spcPts val="800"/>
              </a:spcAft>
              <a:buNone/>
            </a:pPr>
            <a:r>
              <a:rPr lang="en-GB" sz="1200" kern="0" dirty="0">
                <a:effectLst/>
                <a:latin typeface="Arial" panose="020B0604020202020204" pitchFamily="34" charset="0"/>
                <a:ea typeface="Times New Roman" panose="02020603050405020304" pitchFamily="18" charset="0"/>
                <a:cs typeface="Times New Roman" panose="02020603050405020304" pitchFamily="18" charset="0"/>
              </a:rPr>
              <a:t>The first 1,000 days of existence are from conception to two years. This period lays the groundwork for the child's physical and psychological development, therefore taking preventive steps for each stage helps shape the child's future (science direct,2023).       </a:t>
            </a:r>
            <a:r>
              <a:rPr lang="en-GB" sz="1200" kern="100" dirty="0">
                <a:latin typeface="Aptos" panose="020B0004020202020204" pitchFamily="34" charset="0"/>
                <a:ea typeface="Times New Roman" panose="02020603050405020304" pitchFamily="18" charset="0"/>
                <a:cs typeface="Times New Roman" panose="02020603050405020304" pitchFamily="18" charset="0"/>
              </a:rPr>
              <a:t> </a:t>
            </a:r>
            <a:r>
              <a:rPr lang="en-GB" sz="1200" kern="0" dirty="0">
                <a:effectLst/>
                <a:latin typeface="Arial" panose="020B0604020202020204" pitchFamily="34" charset="0"/>
                <a:ea typeface="Times New Roman" panose="02020603050405020304" pitchFamily="18" charset="0"/>
                <a:cs typeface="Times New Roman" panose="02020603050405020304" pitchFamily="18" charset="0"/>
              </a:rPr>
              <a:t>The 1,000 days of a child’s life are divided into three separate stages. Pregnancy is the first stage, which includes the first 270 days of the baby's life, that is, from the time it is conceived until it is born. The second stage is referred to as infancy, and it includes the period beginning at birth and continuing through the first 180 days, or 0-6 months. The child's toddler years are the third and final stage, which includes the further 550 days after infancy, which is the next 7-24 months. This period of time presents a fantastic opportunity for a parent to mould a future that is both healthier and more prosperous for their child (UNICEF,2015)</a:t>
            </a:r>
            <a:r>
              <a:rPr lang="en-GB" sz="1200" kern="100" dirty="0">
                <a:latin typeface="Aptos" panose="020B0004020202020204" pitchFamily="34" charset="0"/>
                <a:ea typeface="Times New Roman" panose="02020603050405020304" pitchFamily="18" charset="0"/>
                <a:cs typeface="Times New Roman" panose="02020603050405020304" pitchFamily="18" charset="0"/>
              </a:rPr>
              <a:t> </a:t>
            </a:r>
            <a:r>
              <a:rPr lang="en-GB" sz="1200" kern="0" dirty="0">
                <a:effectLst/>
                <a:latin typeface="Arial" panose="020B0604020202020204" pitchFamily="34" charset="0"/>
                <a:ea typeface="Times New Roman" panose="02020603050405020304" pitchFamily="18" charset="0"/>
                <a:cs typeface="Times New Roman" panose="02020603050405020304" pitchFamily="18" charset="0"/>
              </a:rPr>
              <a:t>80% of a child's brain grows in the first 1000 days. During this time, a child's hearing and sight, as well as their ability to learn, remember things, and process knowledge, develop. This is a very important time for neurological growth </a:t>
            </a:r>
            <a:r>
              <a:rPr lang="en-GB" sz="1200" kern="0" dirty="0">
                <a:latin typeface="Arial" panose="020B0604020202020204" pitchFamily="34" charset="0"/>
                <a:ea typeface="Times New Roman" panose="02020603050405020304" pitchFamily="18" charset="0"/>
                <a:cs typeface="Times New Roman" panose="02020603050405020304" pitchFamily="18" charset="0"/>
              </a:rPr>
              <a:t>b</a:t>
            </a:r>
            <a:r>
              <a:rPr lang="en-GB" sz="1200" kern="0" dirty="0">
                <a:effectLst/>
                <a:latin typeface="Arial" panose="020B0604020202020204" pitchFamily="34" charset="0"/>
                <a:ea typeface="Times New Roman" panose="02020603050405020304" pitchFamily="18" charset="0"/>
                <a:cs typeface="Times New Roman" panose="02020603050405020304" pitchFamily="18" charset="0"/>
              </a:rPr>
              <a:t>ecause the brain grows by a building process, where different systems build on and depend on each other, timing is very important. Slow or impaired growth can often throw off the development order and change a child’s life. A child's brain is very flexible and open to both good and bad changes because it grows so quickly. The First 1000 Days are a very important time because of this. Without the right care and needs, especially food needs, a child's brain can be hurt in ways that can't be fixed and last a lifetime (Lawler, 2023).</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marL="0" indent="0" fontAlgn="base">
              <a:spcAft>
                <a:spcPts val="1440"/>
              </a:spcAft>
              <a:buNone/>
            </a:pPr>
            <a:r>
              <a:rPr lang="en-GB" sz="1200" dirty="0">
                <a:effectLst/>
                <a:latin typeface="Montserrat" panose="00000500000000000000" pitchFamily="2" charset="0"/>
                <a:ea typeface="Times New Roman" panose="02020603050405020304" pitchFamily="18" charset="0"/>
              </a:rPr>
              <a:t> </a:t>
            </a:r>
            <a:endParaRPr lang="en-GB" sz="1200" dirty="0">
              <a:effectLst/>
              <a:latin typeface="Times New Roman" panose="02020603050405020304" pitchFamily="18" charset="0"/>
              <a:ea typeface="Times New Roman" panose="02020603050405020304" pitchFamily="18" charset="0"/>
            </a:endParaRPr>
          </a:p>
          <a:p>
            <a:endParaRPr lang="en-GB" sz="1000" dirty="0"/>
          </a:p>
        </p:txBody>
      </p:sp>
    </p:spTree>
    <p:extLst>
      <p:ext uri="{BB962C8B-B14F-4D97-AF65-F5344CB8AC3E}">
        <p14:creationId xmlns:p14="http://schemas.microsoft.com/office/powerpoint/2010/main" val="35164220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85060DD-F60B-F0B1-CC12-6B6C1B448EF4}"/>
              </a:ext>
            </a:extLst>
          </p:cNvPr>
          <p:cNvSpPr>
            <a:spLocks noGrp="1"/>
          </p:cNvSpPr>
          <p:nvPr>
            <p:ph type="title"/>
          </p:nvPr>
        </p:nvSpPr>
        <p:spPr>
          <a:xfrm>
            <a:off x="6513788" y="365125"/>
            <a:ext cx="4840010" cy="1807305"/>
          </a:xfrm>
        </p:spPr>
        <p:txBody>
          <a:bodyPr>
            <a:normAutofit/>
          </a:bodyPr>
          <a:lstStyle/>
          <a:p>
            <a:r>
              <a:rPr lang="en-GB"/>
              <a:t>Why is it important?</a:t>
            </a:r>
          </a:p>
        </p:txBody>
      </p:sp>
      <p:pic>
        <p:nvPicPr>
          <p:cNvPr id="11" name="Picture 10" descr="Child checking height">
            <a:extLst>
              <a:ext uri="{FF2B5EF4-FFF2-40B4-BE49-F238E27FC236}">
                <a16:creationId xmlns:a16="http://schemas.microsoft.com/office/drawing/2014/main" id="{4818496F-2866-38D9-1F53-1CB8991E37BE}"/>
              </a:ext>
            </a:extLst>
          </p:cNvPr>
          <p:cNvPicPr>
            <a:picLocks noChangeAspect="1"/>
          </p:cNvPicPr>
          <p:nvPr/>
        </p:nvPicPr>
        <p:blipFill>
          <a:blip r:embed="rId2">
            <a:extLst>
              <a:ext uri="{28A0092B-C50C-407E-A947-70E740481C1C}">
                <a14:useLocalDpi xmlns:a14="http://schemas.microsoft.com/office/drawing/2010/main" val="0"/>
              </a:ext>
            </a:extLst>
          </a:blip>
          <a:srcRect l="12483" r="27982" b="-1"/>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Content Placeholder 2">
            <a:extLst>
              <a:ext uri="{FF2B5EF4-FFF2-40B4-BE49-F238E27FC236}">
                <a16:creationId xmlns:a16="http://schemas.microsoft.com/office/drawing/2014/main" id="{A123E9DD-6F44-98BC-46EE-6D9A4C25A132}"/>
              </a:ext>
            </a:extLst>
          </p:cNvPr>
          <p:cNvSpPr>
            <a:spLocks noGrp="1"/>
          </p:cNvSpPr>
          <p:nvPr>
            <p:ph idx="1"/>
          </p:nvPr>
        </p:nvSpPr>
        <p:spPr>
          <a:xfrm>
            <a:off x="6513788" y="2333297"/>
            <a:ext cx="4840010" cy="3843666"/>
          </a:xfrm>
        </p:spPr>
        <p:txBody>
          <a:bodyPr>
            <a:normAutofit/>
          </a:bodyPr>
          <a:lstStyle/>
          <a:p>
            <a:pPr marL="0" indent="0">
              <a:spcAft>
                <a:spcPts val="800"/>
              </a:spcAft>
              <a:buNone/>
            </a:pPr>
            <a:r>
              <a:rPr lang="en-GB" sz="1100" kern="0" dirty="0">
                <a:effectLst/>
                <a:latin typeface="Arial" panose="020B0604020202020204" pitchFamily="34" charset="0"/>
                <a:ea typeface="Times New Roman" panose="02020603050405020304" pitchFamily="18" charset="0"/>
                <a:cs typeface="Times New Roman" panose="02020603050405020304" pitchFamily="18" charset="0"/>
              </a:rPr>
              <a:t>From conception to a child's second birthday, the first 1,000 days of life are very important for their health and growth. Nutrition is important for a child's physical and mental development. It's also important for women to eat well during the 1,000 days between the start of their pregnancy and their child's second birthday. The first 1000 days of a child's life have a big impact on his or her ability to grow, learn, work, and succeed. (World Banks Blogs, 2016).</a:t>
            </a:r>
            <a:r>
              <a:rPr lang="en-GB" sz="1100" kern="100" dirty="0">
                <a:latin typeface="Aptos" panose="020B0004020202020204" pitchFamily="34" charset="0"/>
                <a:ea typeface="Times New Roman" panose="02020603050405020304" pitchFamily="18" charset="0"/>
                <a:cs typeface="Times New Roman" panose="02020603050405020304" pitchFamily="18" charset="0"/>
              </a:rPr>
              <a:t>                                                                                                                                                                       </a:t>
            </a:r>
            <a:r>
              <a:rPr lang="en-GB" sz="1100" kern="0" dirty="0">
                <a:effectLst/>
                <a:latin typeface="Arial" panose="020B0604020202020204" pitchFamily="34" charset="0"/>
                <a:ea typeface="Times New Roman" panose="02020603050405020304" pitchFamily="18" charset="0"/>
                <a:cs typeface="Times New Roman" panose="02020603050405020304" pitchFamily="18" charset="0"/>
              </a:rPr>
              <a:t>Every heartbeat, every new brain cell, and every bit of growth can be traced back to the food that was given during these days. </a:t>
            </a:r>
            <a:br>
              <a:rPr lang="en-GB" sz="1100" kern="0" dirty="0">
                <a:effectLst/>
                <a:latin typeface="Arial" panose="020B0604020202020204" pitchFamily="34" charset="0"/>
                <a:ea typeface="Times New Roman" panose="02020603050405020304" pitchFamily="18" charset="0"/>
                <a:cs typeface="Times New Roman" panose="02020603050405020304" pitchFamily="18" charset="0"/>
              </a:rPr>
            </a:br>
            <a:r>
              <a:rPr lang="en-GB" sz="1100" kern="0" dirty="0">
                <a:effectLst/>
                <a:latin typeface="Arial" panose="020B0604020202020204" pitchFamily="34" charset="0"/>
                <a:ea typeface="Times New Roman" panose="02020603050405020304" pitchFamily="18" charset="0"/>
                <a:cs typeface="Times New Roman" panose="02020603050405020304" pitchFamily="18" charset="0"/>
              </a:rPr>
              <a:t>Research can't stress enough about how important diet is at this very important time because it has an effect on every part of growth. In terms of the body, it controls the growth of important systems, determines bone density, and even decides how fast muscles grow. If children get the right nutrition at this age, they're more likely to grow to their full height, have a strong immune system, and be less likely to get long-term illnesses like diabetes and obesity (Simple steps nutrition, 2024). </a:t>
            </a:r>
            <a:br>
              <a:rPr lang="en-GB" sz="1100" kern="0" dirty="0">
                <a:effectLst/>
                <a:latin typeface="Arial" panose="020B0604020202020204" pitchFamily="34" charset="0"/>
                <a:ea typeface="Times New Roman" panose="02020603050405020304" pitchFamily="18" charset="0"/>
                <a:cs typeface="Times New Roman" panose="02020603050405020304" pitchFamily="18" charset="0"/>
              </a:rPr>
            </a:br>
            <a:r>
              <a:rPr lang="en-GB" sz="1100" kern="0" dirty="0">
                <a:effectLst/>
                <a:latin typeface="Arial" panose="020B0604020202020204" pitchFamily="34" charset="0"/>
                <a:ea typeface="Times New Roman" panose="02020603050405020304" pitchFamily="18" charset="0"/>
                <a:cs typeface="Times New Roman" panose="02020603050405020304" pitchFamily="18" charset="0"/>
              </a:rPr>
              <a:t>The stakes are huge in your mind</a:t>
            </a:r>
            <a:r>
              <a:rPr lang="en-GB" sz="1100" kern="0" dirty="0">
                <a:latin typeface="Arial" panose="020B0604020202020204" pitchFamily="34" charset="0"/>
                <a:ea typeface="Times New Roman" panose="02020603050405020304" pitchFamily="18" charset="0"/>
                <a:cs typeface="Times New Roman" panose="02020603050405020304" pitchFamily="18" charset="0"/>
              </a:rPr>
              <a:t> as</a:t>
            </a:r>
            <a:r>
              <a:rPr lang="en-GB" sz="1100" kern="0" dirty="0">
                <a:effectLst/>
                <a:latin typeface="Arial" panose="020B0604020202020204" pitchFamily="34" charset="0"/>
                <a:ea typeface="Times New Roman" panose="02020603050405020304" pitchFamily="18" charset="0"/>
                <a:cs typeface="Times New Roman" panose="02020603050405020304" pitchFamily="18" charset="0"/>
              </a:rPr>
              <a:t> Brain growth is rapid; 1,000 nerve connections are created per second. Good diet promotes brain, language, and emotional development. However, malnutrition can delay growth, impair cognition, and increase the risk of mental health issues in children. </a:t>
            </a:r>
            <a:br>
              <a:rPr lang="en-GB" sz="1100" kern="0" dirty="0">
                <a:effectLst/>
                <a:latin typeface="Arial" panose="020B0604020202020204" pitchFamily="34" charset="0"/>
                <a:ea typeface="Times New Roman" panose="02020603050405020304" pitchFamily="18" charset="0"/>
                <a:cs typeface="Times New Roman" panose="02020603050405020304" pitchFamily="18" charset="0"/>
              </a:rPr>
            </a:br>
            <a:r>
              <a:rPr lang="en-GB" sz="1100" kern="0" dirty="0">
                <a:effectLst/>
                <a:latin typeface="Arial" panose="020B0604020202020204" pitchFamily="34" charset="0"/>
                <a:ea typeface="Times New Roman" panose="02020603050405020304" pitchFamily="18" charset="0"/>
                <a:cs typeface="Times New Roman" panose="02020603050405020304" pitchFamily="18" charset="0"/>
              </a:rPr>
              <a:t>Diet is a child's most significant tool in their first 1,000 days due to fast brain development, which influence their future. During this stage, a child's dietary habits can affect their life. These choices and acts can impact their infancy and adulthood (Simple steps nutrition, 2024). </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sz="1100" dirty="0"/>
          </a:p>
        </p:txBody>
      </p:sp>
    </p:spTree>
    <p:extLst>
      <p:ext uri="{BB962C8B-B14F-4D97-AF65-F5344CB8AC3E}">
        <p14:creationId xmlns:p14="http://schemas.microsoft.com/office/powerpoint/2010/main" val="32672784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24D8915-96C0-4084-BB0E-8554B1262BFF}"/>
              </a:ext>
            </a:extLst>
          </p:cNvPr>
          <p:cNvSpPr>
            <a:spLocks noGrp="1"/>
          </p:cNvSpPr>
          <p:nvPr>
            <p:ph type="title"/>
          </p:nvPr>
        </p:nvSpPr>
        <p:spPr>
          <a:xfrm>
            <a:off x="572493" y="238539"/>
            <a:ext cx="11018520" cy="1434415"/>
          </a:xfrm>
        </p:spPr>
        <p:txBody>
          <a:bodyPr anchor="b">
            <a:normAutofit/>
          </a:bodyPr>
          <a:lstStyle/>
          <a:p>
            <a:r>
              <a:rPr lang="en-GB" sz="4600" dirty="0"/>
              <a:t>What is exceptional care and why is it important </a:t>
            </a:r>
          </a:p>
        </p:txBody>
      </p:sp>
      <p:sp>
        <p:nvSpPr>
          <p:cNvPr id="26"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162B7EB-FD8E-0BE5-ED67-C5CEA3CAB860}"/>
              </a:ext>
            </a:extLst>
          </p:cNvPr>
          <p:cNvSpPr>
            <a:spLocks noGrp="1"/>
          </p:cNvSpPr>
          <p:nvPr>
            <p:ph idx="1"/>
          </p:nvPr>
        </p:nvSpPr>
        <p:spPr>
          <a:xfrm>
            <a:off x="572493" y="2071316"/>
            <a:ext cx="6713552" cy="4119172"/>
          </a:xfrm>
        </p:spPr>
        <p:txBody>
          <a:bodyPr anchor="t">
            <a:normAutofit/>
          </a:bodyPr>
          <a:lstStyle/>
          <a:p>
            <a:pPr marL="0" indent="0">
              <a:buNone/>
            </a:pPr>
            <a:r>
              <a:rPr lang="en-GB" sz="1000" kern="0" dirty="0">
                <a:effectLst/>
                <a:latin typeface="Arial" panose="020B0604020202020204" pitchFamily="34" charset="0"/>
                <a:ea typeface="Times New Roman" panose="02020603050405020304" pitchFamily="18" charset="0"/>
                <a:cs typeface="Times New Roman" panose="02020603050405020304" pitchFamily="18" charset="0"/>
              </a:rPr>
              <a:t>A child is able to develop holistically if they receive exceptional care. Exceptional caregiving includes keeping children safe and secure. This is achieved when practised at home and at a nursery setting. Strong families allow children to be themselves and discover who they are. Children in strong families feel safe and loved, so they explore, try new things, and learn. Knowing they have family support helps them overcome obstacles. Warm, caring, and affectionate behaviour with your child builds strong family bonds. Children from loving, caring, and warm homes get along better with other children and teachers and are less prone to cause problems for others. Positive attention strengthens family relationships by showing support and </a:t>
            </a:r>
            <a:r>
              <a:rPr lang="en-GB" sz="1000" kern="0" dirty="0">
                <a:latin typeface="Arial" panose="020B0604020202020204" pitchFamily="34" charset="0"/>
                <a:ea typeface="Times New Roman" panose="02020603050405020304" pitchFamily="18" charset="0"/>
                <a:cs typeface="Times New Roman" panose="02020603050405020304" pitchFamily="18" charset="0"/>
              </a:rPr>
              <a:t>p</a:t>
            </a:r>
            <a:r>
              <a:rPr lang="en-GB" sz="1000" kern="0" dirty="0">
                <a:effectLst/>
                <a:latin typeface="Arial" panose="020B0604020202020204" pitchFamily="34" charset="0"/>
                <a:ea typeface="Times New Roman" panose="02020603050405020304" pitchFamily="18" charset="0"/>
                <a:cs typeface="Times New Roman" panose="02020603050405020304" pitchFamily="18" charset="0"/>
              </a:rPr>
              <a:t>ositive attention connects with children and demonstrates your available for them when needed. A predictable, organised home can make children feel safe and cared for. In this kind of atmosphere, children know what to expect and what to do (Raising children, 2024).                                                                                                         Everybody's responsibility of care is safeguarding children and giving them confidence, children need to feel safe and comfortable with the staff team and peers. A united team offers stability and dependability of which children flourish. Every team member receives training in safeguarding to identify any indicators of abuse, document and safeguard the child. In nursery environments, safety and security are very important since every child must feel comfortable and safe if they are to have a home from home environment (Gibbs, 2024).                                                                                                                                              It's not through so-called organised events that the childcare provider and the babies get to know each other, but through planned interactions while provider cares for them. Each child gets the most care when he or she is being dressed, fed, and cleaned, especially when the child is very young (</a:t>
            </a:r>
            <a:r>
              <a:rPr lang="en-GB" sz="1000" kern="0" dirty="0" err="1">
                <a:effectLst/>
                <a:latin typeface="Arial" panose="020B0604020202020204" pitchFamily="34" charset="0"/>
                <a:ea typeface="Times New Roman" panose="02020603050405020304" pitchFamily="18" charset="0"/>
                <a:cs typeface="Times New Roman" panose="02020603050405020304" pitchFamily="18" charset="0"/>
              </a:rPr>
              <a:t>Pikler</a:t>
            </a:r>
            <a:r>
              <a:rPr lang="en-GB" sz="1000" kern="0" dirty="0">
                <a:effectLst/>
                <a:latin typeface="Arial" panose="020B0604020202020204" pitchFamily="34" charset="0"/>
                <a:ea typeface="Times New Roman" panose="02020603050405020304" pitchFamily="18" charset="0"/>
                <a:cs typeface="Times New Roman" panose="02020603050405020304" pitchFamily="18" charset="0"/>
              </a:rPr>
              <a:t>, 2010).                                                                     Starting from the design and layout of the rooms, a safe environment must have enough space for children to freely explore and investigate. From this, there must also be areas of the rooms where children can settle and play either alone or alongside others with minimum disturbance. Every element of the nursery must be carefully risk analysed, considering all aspects of the environment and procedures, all hazards are checked including future developments. Before the nursery opens, daily inspections also help to remove dangers and provide just the safest of surroundings (Gibbs, 2024).</a:t>
            </a:r>
            <a:endParaRPr lang="en-GB" sz="10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sz="1000" dirty="0"/>
          </a:p>
        </p:txBody>
      </p:sp>
      <p:pic>
        <p:nvPicPr>
          <p:cNvPr id="5" name="Picture 4" descr="Woman carrying child">
            <a:extLst>
              <a:ext uri="{FF2B5EF4-FFF2-40B4-BE49-F238E27FC236}">
                <a16:creationId xmlns:a16="http://schemas.microsoft.com/office/drawing/2014/main" id="{221EC12B-B4CC-1A75-F87D-A1E48535178D}"/>
              </a:ext>
            </a:extLst>
          </p:cNvPr>
          <p:cNvPicPr>
            <a:picLocks noChangeAspect="1"/>
          </p:cNvPicPr>
          <p:nvPr/>
        </p:nvPicPr>
        <p:blipFill>
          <a:blip r:embed="rId2">
            <a:extLst>
              <a:ext uri="{28A0092B-C50C-407E-A947-70E740481C1C}">
                <a14:useLocalDpi xmlns:a14="http://schemas.microsoft.com/office/drawing/2010/main" val="0"/>
              </a:ext>
            </a:extLst>
          </a:blip>
          <a:srcRect l="25652" r="10132" b="2"/>
          <a:stretch/>
        </p:blipFill>
        <p:spPr>
          <a:xfrm>
            <a:off x="7675658" y="2093976"/>
            <a:ext cx="3941064" cy="4096512"/>
          </a:xfrm>
          <a:prstGeom prst="rect">
            <a:avLst/>
          </a:prstGeom>
        </p:spPr>
      </p:pic>
    </p:spTree>
    <p:extLst>
      <p:ext uri="{BB962C8B-B14F-4D97-AF65-F5344CB8AC3E}">
        <p14:creationId xmlns:p14="http://schemas.microsoft.com/office/powerpoint/2010/main" val="180326268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0ABE032-EA5D-6B2F-164D-BC92F58235C2}"/>
              </a:ext>
            </a:extLst>
          </p:cNvPr>
          <p:cNvSpPr>
            <a:spLocks noGrp="1"/>
          </p:cNvSpPr>
          <p:nvPr>
            <p:ph type="title"/>
          </p:nvPr>
        </p:nvSpPr>
        <p:spPr>
          <a:xfrm>
            <a:off x="6513788" y="365125"/>
            <a:ext cx="4840010" cy="1807305"/>
          </a:xfrm>
        </p:spPr>
        <p:txBody>
          <a:bodyPr>
            <a:normAutofit fontScale="90000"/>
          </a:bodyPr>
          <a:lstStyle/>
          <a:p>
            <a:r>
              <a:rPr lang="en-GB" sz="4100" dirty="0"/>
              <a:t>Nutrition is also important to exceptional care giving </a:t>
            </a:r>
          </a:p>
        </p:txBody>
      </p:sp>
      <p:pic>
        <p:nvPicPr>
          <p:cNvPr id="5" name="Picture 4" descr="Rainbow of fresh vegetables and fruits">
            <a:extLst>
              <a:ext uri="{FF2B5EF4-FFF2-40B4-BE49-F238E27FC236}">
                <a16:creationId xmlns:a16="http://schemas.microsoft.com/office/drawing/2014/main" id="{038CAD6F-71CF-B10A-A9BA-38820076C2E0}"/>
              </a:ext>
            </a:extLst>
          </p:cNvPr>
          <p:cNvPicPr>
            <a:picLocks noChangeAspect="1"/>
          </p:cNvPicPr>
          <p:nvPr/>
        </p:nvPicPr>
        <p:blipFill>
          <a:blip r:embed="rId2">
            <a:extLst>
              <a:ext uri="{28A0092B-C50C-407E-A947-70E740481C1C}">
                <a14:useLocalDpi xmlns:a14="http://schemas.microsoft.com/office/drawing/2010/main" val="0"/>
              </a:ext>
            </a:extLst>
          </a:blip>
          <a:srcRect l="13274" r="27192" b="-1"/>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Content Placeholder 2">
            <a:extLst>
              <a:ext uri="{FF2B5EF4-FFF2-40B4-BE49-F238E27FC236}">
                <a16:creationId xmlns:a16="http://schemas.microsoft.com/office/drawing/2014/main" id="{EB93047C-2CCD-F1F4-4253-FA2F3CA35789}"/>
              </a:ext>
            </a:extLst>
          </p:cNvPr>
          <p:cNvSpPr>
            <a:spLocks noGrp="1"/>
          </p:cNvSpPr>
          <p:nvPr>
            <p:ph idx="1"/>
          </p:nvPr>
        </p:nvSpPr>
        <p:spPr>
          <a:xfrm>
            <a:off x="6513788" y="2333297"/>
            <a:ext cx="4840010" cy="3843666"/>
          </a:xfrm>
        </p:spPr>
        <p:txBody>
          <a:bodyPr>
            <a:normAutofit/>
          </a:bodyPr>
          <a:lstStyle/>
          <a:p>
            <a:pPr marL="0" indent="0">
              <a:spcAft>
                <a:spcPts val="800"/>
              </a:spcAft>
              <a:buNone/>
            </a:pPr>
            <a:r>
              <a:rPr lang="en-GB" sz="1100" kern="0" dirty="0">
                <a:effectLst/>
                <a:latin typeface="Arial" panose="020B0604020202020204" pitchFamily="34" charset="0"/>
                <a:ea typeface="Times New Roman" panose="02020603050405020304" pitchFamily="18" charset="0"/>
                <a:cs typeface="Times New Roman" panose="02020603050405020304" pitchFamily="18" charset="0"/>
              </a:rPr>
              <a:t>Nutrition is also very important when giving exceptional care and it starts with pregnancy. </a:t>
            </a:r>
            <a:r>
              <a:rPr lang="en-GB" sz="1100" kern="0" dirty="0">
                <a:latin typeface="Arial" panose="020B0604020202020204" pitchFamily="34" charset="0"/>
                <a:ea typeface="Times New Roman" panose="02020603050405020304" pitchFamily="18" charset="0"/>
                <a:cs typeface="Times New Roman" panose="02020603050405020304" pitchFamily="18" charset="0"/>
              </a:rPr>
              <a:t>P</a:t>
            </a:r>
            <a:r>
              <a:rPr lang="en-GB" sz="1100" kern="0" dirty="0">
                <a:effectLst/>
                <a:latin typeface="Arial" panose="020B0604020202020204" pitchFamily="34" charset="0"/>
                <a:ea typeface="Times New Roman" panose="02020603050405020304" pitchFamily="18" charset="0"/>
                <a:cs typeface="Times New Roman" panose="02020603050405020304" pitchFamily="18" charset="0"/>
              </a:rPr>
              <a:t>regnancy diet supports </a:t>
            </a:r>
            <a:r>
              <a:rPr lang="en-GB" sz="1100" kern="0" dirty="0">
                <a:latin typeface="Arial" panose="020B0604020202020204" pitchFamily="34" charset="0"/>
                <a:ea typeface="Times New Roman" panose="02020603050405020304" pitchFamily="18" charset="0"/>
                <a:cs typeface="Times New Roman" panose="02020603050405020304" pitchFamily="18" charset="0"/>
              </a:rPr>
              <a:t>the mother’s</a:t>
            </a:r>
            <a:r>
              <a:rPr lang="en-GB" sz="1100" kern="0" dirty="0">
                <a:effectLst/>
                <a:latin typeface="Arial" panose="020B0604020202020204" pitchFamily="34" charset="0"/>
                <a:ea typeface="Times New Roman" panose="02020603050405020304" pitchFamily="18" charset="0"/>
                <a:cs typeface="Times New Roman" panose="02020603050405020304" pitchFamily="18" charset="0"/>
              </a:rPr>
              <a:t> health and feeds </a:t>
            </a:r>
            <a:r>
              <a:rPr lang="en-GB" sz="1100" kern="0" dirty="0">
                <a:latin typeface="Arial" panose="020B0604020202020204" pitchFamily="34" charset="0"/>
                <a:ea typeface="Times New Roman" panose="02020603050405020304" pitchFamily="18" charset="0"/>
                <a:cs typeface="Times New Roman" panose="02020603050405020304" pitchFamily="18" charset="0"/>
              </a:rPr>
              <a:t>the</a:t>
            </a:r>
            <a:r>
              <a:rPr lang="en-GB" sz="1100" kern="0" dirty="0">
                <a:effectLst/>
                <a:latin typeface="Arial" panose="020B0604020202020204" pitchFamily="34" charset="0"/>
                <a:ea typeface="Times New Roman" panose="02020603050405020304" pitchFamily="18" charset="0"/>
                <a:cs typeface="Times New Roman" panose="02020603050405020304" pitchFamily="18" charset="0"/>
              </a:rPr>
              <a:t> baby. Pregnant women should eat a nutritious diet reduced in sugar, salt, and saturated fats. A well-balanced diet usually meets pregnancy nutritional needs. Some foods have greater concentrations of pregnancy-recommended nutrients (</a:t>
            </a:r>
            <a:r>
              <a:rPr lang="en-GB" sz="1100" kern="0" dirty="0" err="1">
                <a:effectLst/>
                <a:latin typeface="Arial" panose="020B0604020202020204" pitchFamily="34" charset="0"/>
                <a:ea typeface="Times New Roman" panose="02020603050405020304" pitchFamily="18" charset="0"/>
                <a:cs typeface="Times New Roman" panose="02020603050405020304" pitchFamily="18" charset="0"/>
              </a:rPr>
              <a:t>Pregnancybirth&amp;baby</a:t>
            </a:r>
            <a:r>
              <a:rPr lang="en-GB" sz="1100" kern="0" dirty="0">
                <a:effectLst/>
                <a:latin typeface="Arial" panose="020B0604020202020204" pitchFamily="34" charset="0"/>
                <a:ea typeface="Times New Roman" panose="02020603050405020304" pitchFamily="18" charset="0"/>
                <a:cs typeface="Times New Roman" panose="02020603050405020304" pitchFamily="18" charset="0"/>
              </a:rPr>
              <a:t>, 2024).                                                           There are a number of advantages to breastfeeding, including the following: breast milk satisfies all of </a:t>
            </a:r>
            <a:r>
              <a:rPr lang="en-GB" sz="1100" kern="0" dirty="0">
                <a:latin typeface="Arial" panose="020B0604020202020204" pitchFamily="34" charset="0"/>
                <a:ea typeface="Times New Roman" panose="02020603050405020304" pitchFamily="18" charset="0"/>
                <a:cs typeface="Times New Roman" panose="02020603050405020304" pitchFamily="18" charset="0"/>
              </a:rPr>
              <a:t>the</a:t>
            </a:r>
            <a:r>
              <a:rPr lang="en-GB" sz="1100" kern="0" dirty="0">
                <a:effectLst/>
                <a:latin typeface="Arial" panose="020B0604020202020204" pitchFamily="34" charset="0"/>
                <a:ea typeface="Times New Roman" panose="02020603050405020304" pitchFamily="18" charset="0"/>
                <a:cs typeface="Times New Roman" panose="02020603050405020304" pitchFamily="18" charset="0"/>
              </a:rPr>
              <a:t> baby's nutritional requirements; </a:t>
            </a:r>
            <a:r>
              <a:rPr lang="en-GB" sz="1100" kern="0" dirty="0">
                <a:latin typeface="Arial" panose="020B0604020202020204" pitchFamily="34" charset="0"/>
                <a:ea typeface="Times New Roman" panose="02020603050405020304" pitchFamily="18" charset="0"/>
                <a:cs typeface="Times New Roman" panose="02020603050405020304" pitchFamily="18" charset="0"/>
              </a:rPr>
              <a:t>the</a:t>
            </a:r>
            <a:r>
              <a:rPr lang="en-GB" sz="1100" kern="0" dirty="0">
                <a:effectLst/>
                <a:latin typeface="Arial" panose="020B0604020202020204" pitchFamily="34" charset="0"/>
                <a:ea typeface="Times New Roman" panose="02020603050405020304" pitchFamily="18" charset="0"/>
                <a:cs typeface="Times New Roman" panose="02020603050405020304" pitchFamily="18" charset="0"/>
              </a:rPr>
              <a:t> baby is protected from infections and diseases; </a:t>
            </a:r>
            <a:r>
              <a:rPr lang="en-GB" sz="1100" kern="0" dirty="0">
                <a:latin typeface="Arial" panose="020B0604020202020204" pitchFamily="34" charset="0"/>
                <a:ea typeface="Times New Roman" panose="02020603050405020304" pitchFamily="18" charset="0"/>
                <a:cs typeface="Times New Roman" panose="02020603050405020304" pitchFamily="18" charset="0"/>
              </a:rPr>
              <a:t>the mother will</a:t>
            </a:r>
            <a:r>
              <a:rPr lang="en-GB" sz="1100" kern="0" dirty="0">
                <a:effectLst/>
                <a:latin typeface="Arial" panose="020B0604020202020204" pitchFamily="34" charset="0"/>
                <a:ea typeface="Times New Roman" panose="02020603050405020304" pitchFamily="18" charset="0"/>
                <a:cs typeface="Times New Roman" panose="02020603050405020304" pitchFamily="18" charset="0"/>
              </a:rPr>
              <a:t> receive health benefits from breastfeeding; </a:t>
            </a:r>
            <a:r>
              <a:rPr lang="en-GB" sz="1100" kern="0" dirty="0">
                <a:latin typeface="Arial" panose="020B0604020202020204" pitchFamily="34" charset="0"/>
                <a:ea typeface="Times New Roman" panose="02020603050405020304" pitchFamily="18" charset="0"/>
                <a:cs typeface="Times New Roman" panose="02020603050405020304" pitchFamily="18" charset="0"/>
              </a:rPr>
              <a:t>The</a:t>
            </a:r>
            <a:r>
              <a:rPr lang="en-GB" sz="1100" kern="0" dirty="0">
                <a:effectLst/>
                <a:latin typeface="Arial" panose="020B0604020202020204" pitchFamily="34" charset="0"/>
                <a:ea typeface="Times New Roman" panose="02020603050405020304" pitchFamily="18" charset="0"/>
                <a:cs typeface="Times New Roman" panose="02020603050405020304" pitchFamily="18" charset="0"/>
              </a:rPr>
              <a:t> baby has access to breast milk whenever it is required by </a:t>
            </a:r>
            <a:r>
              <a:rPr lang="en-GB" sz="1100" kern="0" dirty="0">
                <a:latin typeface="Arial" panose="020B0604020202020204" pitchFamily="34" charset="0"/>
                <a:ea typeface="Times New Roman" panose="02020603050405020304" pitchFamily="18" charset="0"/>
                <a:cs typeface="Times New Roman" panose="02020603050405020304" pitchFamily="18" charset="0"/>
              </a:rPr>
              <a:t>the</a:t>
            </a:r>
            <a:r>
              <a:rPr lang="en-GB" sz="1100" kern="0" dirty="0">
                <a:effectLst/>
                <a:latin typeface="Arial" panose="020B0604020202020204" pitchFamily="34" charset="0"/>
                <a:ea typeface="Times New Roman" panose="02020603050405020304" pitchFamily="18" charset="0"/>
                <a:cs typeface="Times New Roman" panose="02020603050405020304" pitchFamily="18" charset="0"/>
              </a:rPr>
              <a:t> baby; breastfeeding can help </a:t>
            </a:r>
            <a:r>
              <a:rPr lang="en-GB" sz="1100" kern="0" dirty="0">
                <a:latin typeface="Arial" panose="020B0604020202020204" pitchFamily="34" charset="0"/>
                <a:ea typeface="Times New Roman" panose="02020603050405020304" pitchFamily="18" charset="0"/>
                <a:cs typeface="Times New Roman" panose="02020603050405020304" pitchFamily="18" charset="0"/>
              </a:rPr>
              <a:t>mother</a:t>
            </a:r>
            <a:r>
              <a:rPr lang="en-GB" sz="1100" kern="0" dirty="0">
                <a:effectLst/>
                <a:latin typeface="Arial" panose="020B0604020202020204" pitchFamily="34" charset="0"/>
                <a:ea typeface="Times New Roman" panose="02020603050405020304" pitchFamily="18" charset="0"/>
                <a:cs typeface="Times New Roman" panose="02020603050405020304" pitchFamily="18" charset="0"/>
              </a:rPr>
              <a:t> and baby develop a strong emotional bond; formula milk does not offer the same level of protection against illness and does not provide </a:t>
            </a:r>
            <a:r>
              <a:rPr lang="en-GB" sz="1100" kern="0" dirty="0">
                <a:latin typeface="Arial" panose="020B0604020202020204" pitchFamily="34" charset="0"/>
                <a:ea typeface="Times New Roman" panose="02020603050405020304" pitchFamily="18" charset="0"/>
                <a:cs typeface="Times New Roman" panose="02020603050405020304" pitchFamily="18" charset="0"/>
              </a:rPr>
              <a:t>the mother</a:t>
            </a:r>
            <a:r>
              <a:rPr lang="en-GB" sz="1100" kern="0" dirty="0">
                <a:effectLst/>
                <a:latin typeface="Arial" panose="020B0604020202020204" pitchFamily="34" charset="0"/>
                <a:ea typeface="Times New Roman" panose="02020603050405020304" pitchFamily="18" charset="0"/>
                <a:cs typeface="Times New Roman" panose="02020603050405020304" pitchFamily="18" charset="0"/>
              </a:rPr>
              <a:t> with any health benefits</a:t>
            </a:r>
            <a:r>
              <a:rPr lang="en-GB" sz="1100" kern="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1100" kern="0" dirty="0">
                <a:effectLst/>
                <a:latin typeface="Arial" panose="020B0604020202020204" pitchFamily="34" charset="0"/>
                <a:ea typeface="Times New Roman" panose="02020603050405020304" pitchFamily="18" charset="0"/>
                <a:cs typeface="Times New Roman" panose="02020603050405020304" pitchFamily="18" charset="0"/>
              </a:rPr>
              <a:t>NHS, 2023).                                                                             It is essential for children to consume a diet that is both well-balanced and diverse in order to guarantee that they receive all of the nutrients and energy that their bodies require in order to develop normally, function well, keep a healthy weight, and feel good. Good diet promotes brain, language, and emotional development.</a:t>
            </a:r>
            <a:br>
              <a:rPr lang="en-GB" sz="1100" kern="0" dirty="0">
                <a:effectLst/>
                <a:latin typeface="Arial" panose="020B0604020202020204" pitchFamily="34" charset="0"/>
                <a:ea typeface="Times New Roman" panose="02020603050405020304" pitchFamily="18" charset="0"/>
                <a:cs typeface="Times New Roman" panose="02020603050405020304" pitchFamily="18" charset="0"/>
              </a:rPr>
            </a:br>
            <a:r>
              <a:rPr lang="en-GB" sz="1100" kern="0" dirty="0">
                <a:effectLst/>
                <a:latin typeface="Arial" panose="020B0604020202020204" pitchFamily="34" charset="0"/>
                <a:ea typeface="Times New Roman" panose="02020603050405020304" pitchFamily="18" charset="0"/>
                <a:cs typeface="Times New Roman" panose="02020603050405020304" pitchFamily="18" charset="0"/>
              </a:rPr>
              <a:t>It is possible that children's growth will be negatively impacted if they do not receive all of the nutrients that they require from their food. For instance, children require sufficient amounts of calcium to maintain healthy bones and sufficient amounts of vitamin A to maintain a healthy immune system</a:t>
            </a:r>
            <a:r>
              <a:rPr lang="en-GB" sz="1100" kern="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1100" kern="100" dirty="0">
                <a:effectLst/>
                <a:latin typeface="Helvetica" panose="020B0604020202020204" pitchFamily="34" charset="0"/>
                <a:ea typeface="Aptos" panose="020B0004020202020204" pitchFamily="34" charset="0"/>
                <a:cs typeface="Times New Roman" panose="02020603050405020304" pitchFamily="18" charset="0"/>
              </a:rPr>
              <a:t>(British nutrition, 2024). </a:t>
            </a:r>
            <a:r>
              <a:rPr lang="en-GB" sz="1100" dirty="0">
                <a:effectLst/>
                <a:latin typeface="Helvetica" panose="020B0604020202020204" pitchFamily="34" charset="0"/>
                <a:ea typeface="Times New Roman" panose="02020603050405020304" pitchFamily="18" charset="0"/>
                <a:cs typeface="Times New Roman" panose="02020603050405020304" pitchFamily="18" charset="0"/>
              </a:rPr>
              <a:t> </a:t>
            </a:r>
            <a:endParaRPr lang="en-GB" sz="1100" dirty="0">
              <a:effectLst/>
              <a:latin typeface="Times New Roman" panose="02020603050405020304" pitchFamily="18" charset="0"/>
              <a:ea typeface="Times New Roman" panose="02020603050405020304" pitchFamily="18" charset="0"/>
            </a:endParaRPr>
          </a:p>
          <a:p>
            <a:endParaRPr lang="en-GB" sz="1100" dirty="0"/>
          </a:p>
        </p:txBody>
      </p:sp>
    </p:spTree>
    <p:extLst>
      <p:ext uri="{BB962C8B-B14F-4D97-AF65-F5344CB8AC3E}">
        <p14:creationId xmlns:p14="http://schemas.microsoft.com/office/powerpoint/2010/main" val="23534096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53A056-3B69-CCEC-F181-26C67C7B5437}"/>
              </a:ext>
            </a:extLst>
          </p:cNvPr>
          <p:cNvSpPr>
            <a:spLocks noGrp="1"/>
          </p:cNvSpPr>
          <p:nvPr>
            <p:ph type="title"/>
          </p:nvPr>
        </p:nvSpPr>
        <p:spPr>
          <a:xfrm>
            <a:off x="572493" y="238539"/>
            <a:ext cx="11018520" cy="1434415"/>
          </a:xfrm>
        </p:spPr>
        <p:txBody>
          <a:bodyPr anchor="b">
            <a:normAutofit/>
          </a:bodyPr>
          <a:lstStyle/>
          <a:p>
            <a:r>
              <a:rPr lang="en-GB" sz="4600"/>
              <a:t>What are the challenges in providing high quality care ?</a:t>
            </a:r>
          </a:p>
        </p:txBody>
      </p:sp>
      <p:sp>
        <p:nvSpPr>
          <p:cNvPr id="24"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5FC1DD4-5897-5A79-0444-8F128604D018}"/>
              </a:ext>
            </a:extLst>
          </p:cNvPr>
          <p:cNvSpPr>
            <a:spLocks noGrp="1"/>
          </p:cNvSpPr>
          <p:nvPr>
            <p:ph idx="1"/>
          </p:nvPr>
        </p:nvSpPr>
        <p:spPr>
          <a:xfrm>
            <a:off x="572493" y="2071316"/>
            <a:ext cx="6713552" cy="4119172"/>
          </a:xfrm>
        </p:spPr>
        <p:txBody>
          <a:bodyPr anchor="t">
            <a:normAutofit fontScale="92500" lnSpcReduction="20000"/>
          </a:bodyPr>
          <a:lstStyle/>
          <a:p>
            <a:pPr>
              <a:spcAft>
                <a:spcPts val="800"/>
              </a:spcAft>
            </a:pPr>
            <a:r>
              <a:rPr lang="en-GB" sz="1050" kern="0" dirty="0">
                <a:effectLst/>
                <a:latin typeface="Arial" panose="020B0604020202020204" pitchFamily="34" charset="0"/>
                <a:ea typeface="Times New Roman" panose="02020603050405020304" pitchFamily="18" charset="0"/>
                <a:cs typeface="Times New Roman" panose="02020603050405020304" pitchFamily="18" charset="0"/>
              </a:rPr>
              <a:t>Funding is a big challenge in providing high quality care. Not having enough money makes it hard to provide good childcare, which affects many areas of early childhood education, including paid staff and benefits. Because of tight budgets, childcare workers are often paid very little, which causes a lot of staff turnover and makes it hard to find skilled teachers. This uncertainty breaks up the continuity of care, which is very important for children’s growth. If providers had additional funds, they may be able to offer competitive wages, which would help them keep staff, provide better learning resources and improve the level of care. This would help childcare providers give high quality care (Adams, 2024).</a:t>
            </a:r>
            <a:endParaRPr lang="en-GB" sz="1050" kern="100" dirty="0">
              <a:effectLst/>
              <a:latin typeface="Aptos" panose="020B0004020202020204" pitchFamily="34" charset="0"/>
              <a:ea typeface="Aptos" panose="020B0004020202020204" pitchFamily="34" charset="0"/>
              <a:cs typeface="Times New Roman" panose="02020603050405020304" pitchFamily="18" charset="0"/>
            </a:endParaRPr>
          </a:p>
          <a:p>
            <a:pPr>
              <a:spcAft>
                <a:spcPts val="800"/>
              </a:spcAft>
            </a:pPr>
            <a:r>
              <a:rPr lang="en-GB" sz="1050" kern="0" dirty="0">
                <a:effectLst/>
                <a:latin typeface="Arial" panose="020B0604020202020204" pitchFamily="34" charset="0"/>
                <a:ea typeface="Times New Roman" panose="02020603050405020304" pitchFamily="18" charset="0"/>
                <a:cs typeface="Times New Roman" panose="02020603050405020304" pitchFamily="18" charset="0"/>
              </a:rPr>
              <a:t>Fundamentally, the government's rates of funding for childcare have not matched the rising running expenses of a daycare. For instance, the National Living Wage rises year, as company rates and other administrative costs do, which strains nurseries to boost their fees to pay for these costs. But parents' limited capacity to pay more fees causes a decline in nursery attendance of children (Parenta,2023).</a:t>
            </a:r>
            <a:br>
              <a:rPr lang="en-GB" sz="1050" kern="0" dirty="0">
                <a:effectLst/>
                <a:latin typeface="Arial" panose="020B0604020202020204" pitchFamily="34" charset="0"/>
                <a:ea typeface="Times New Roman" panose="02020603050405020304" pitchFamily="18" charset="0"/>
                <a:cs typeface="Times New Roman" panose="02020603050405020304" pitchFamily="18" charset="0"/>
              </a:rPr>
            </a:br>
            <a:r>
              <a:rPr lang="en-GB" sz="1050" kern="0" dirty="0">
                <a:effectLst/>
                <a:latin typeface="Arial" panose="020B0604020202020204" pitchFamily="34" charset="0"/>
                <a:ea typeface="Times New Roman" panose="02020603050405020304" pitchFamily="18" charset="0"/>
                <a:cs typeface="Times New Roman" panose="02020603050405020304" pitchFamily="18" charset="0"/>
              </a:rPr>
              <a:t>There is a notable effect of this funding limit for daycare. Nurseries have been compelled to cutback in several areas, including staffing, resources, and maintenance due to less money. Nurseries cut staff numbers, which affects staff to child ratios, and limit the resources accessible to children, therefore affecting the quality of care given to children. The closing of nurseries that follows has had a major effect on parents as well as employees. While parents have been left without reasonably priced childcare options, therefore affecting their capacity to work or study, staff members who have lost their positions have had to find other employment, usually at an even lower rate of pay. Furthermore, limiting access to early years education and care is the closing of nurseries, which has resulted in a decrease in the available locations for parents (</a:t>
            </a:r>
            <a:r>
              <a:rPr lang="en-GB" sz="1050" kern="0" dirty="0" err="1">
                <a:effectLst/>
                <a:latin typeface="Arial" panose="020B0604020202020204" pitchFamily="34" charset="0"/>
                <a:ea typeface="Times New Roman" panose="02020603050405020304" pitchFamily="18" charset="0"/>
                <a:cs typeface="Times New Roman" panose="02020603050405020304" pitchFamily="18" charset="0"/>
              </a:rPr>
              <a:t>parenta</a:t>
            </a:r>
            <a:r>
              <a:rPr lang="en-GB" sz="1050" kern="0" dirty="0">
                <a:effectLst/>
                <a:latin typeface="Arial" panose="020B0604020202020204" pitchFamily="34" charset="0"/>
                <a:ea typeface="Times New Roman" panose="02020603050405020304" pitchFamily="18" charset="0"/>
                <a:cs typeface="Times New Roman" panose="02020603050405020304" pitchFamily="18" charset="0"/>
              </a:rPr>
              <a:t> 2023).</a:t>
            </a:r>
            <a:br>
              <a:rPr lang="en-GB" sz="1050" kern="0" dirty="0">
                <a:effectLst/>
                <a:latin typeface="Arial" panose="020B0604020202020204" pitchFamily="34" charset="0"/>
                <a:ea typeface="Times New Roman" panose="02020603050405020304" pitchFamily="18" charset="0"/>
                <a:cs typeface="Times New Roman" panose="02020603050405020304" pitchFamily="18" charset="0"/>
              </a:rPr>
            </a:br>
            <a:r>
              <a:rPr lang="en-GB" sz="1050" kern="0" dirty="0">
                <a:effectLst/>
                <a:latin typeface="Arial" panose="020B0604020202020204" pitchFamily="34" charset="0"/>
                <a:ea typeface="Times New Roman" panose="02020603050405020304" pitchFamily="18" charset="0"/>
                <a:cs typeface="Times New Roman" panose="02020603050405020304" pitchFamily="18" charset="0"/>
              </a:rPr>
              <a:t>To help overcome these issues the government must raise funding rates and give nurseries sufficient financial support if it wants to solve this childcare financing limit. This include raising the hourly rate given to nurseries for funded places and the Early Years Pupil Premium, which offers further help for underprivileged children, if these problems could be addressed high quality care would be achievable (</a:t>
            </a:r>
            <a:r>
              <a:rPr lang="en-GB" sz="1050" kern="0" dirty="0" err="1">
                <a:effectLst/>
                <a:latin typeface="Arial" panose="020B0604020202020204" pitchFamily="34" charset="0"/>
                <a:ea typeface="Times New Roman" panose="02020603050405020304" pitchFamily="18" charset="0"/>
                <a:cs typeface="Times New Roman" panose="02020603050405020304" pitchFamily="18" charset="0"/>
              </a:rPr>
              <a:t>parenta</a:t>
            </a:r>
            <a:r>
              <a:rPr lang="en-GB" sz="1050" kern="0" dirty="0">
                <a:effectLst/>
                <a:latin typeface="Arial" panose="020B0604020202020204" pitchFamily="34" charset="0"/>
                <a:ea typeface="Times New Roman" panose="02020603050405020304" pitchFamily="18" charset="0"/>
                <a:cs typeface="Times New Roman" panose="02020603050405020304" pitchFamily="18" charset="0"/>
              </a:rPr>
              <a:t>, 2023).</a:t>
            </a:r>
            <a:endParaRPr lang="en-GB" sz="1050" kern="100" dirty="0">
              <a:effectLst/>
              <a:latin typeface="Aptos" panose="020B0004020202020204" pitchFamily="34" charset="0"/>
              <a:ea typeface="Aptos" panose="020B0004020202020204" pitchFamily="34" charset="0"/>
              <a:cs typeface="Times New Roman" panose="02020603050405020304" pitchFamily="18" charset="0"/>
            </a:endParaRPr>
          </a:p>
          <a:p>
            <a:pPr>
              <a:spcAft>
                <a:spcPts val="800"/>
              </a:spcAft>
            </a:pPr>
            <a:r>
              <a:rPr lang="en-GB" sz="1050" kern="0" dirty="0">
                <a:effectLst/>
                <a:latin typeface="Arial" panose="020B0604020202020204" pitchFamily="34" charset="0"/>
                <a:ea typeface="Times New Roman" panose="02020603050405020304" pitchFamily="18" charset="0"/>
                <a:cs typeface="Times New Roman" panose="02020603050405020304" pitchFamily="18" charset="0"/>
              </a:rPr>
              <a:t>High staff turnover can be a big challenge. High staff turnover cut caregivers chances to get to know the children. This implies staff might not be readily able to determine what the children know and can do or what they need to know and be able to do next. Furthermore, influencing the nature of their interactions with the children due to lack of knowledge about them. High staff turnover also causes inconsistency in the key person connection with the child. Recognising and meeting a child's unique needs becomes more difficult without a consistent key person. During times of transition, for instance when children are going into the next room for their age or getting ready to move to school or another childcare facility, the key person relationship is particularly crucial. During these times, the key person must be familiar with the children thoroughly. For the following step, they must also be able to inform parents, carers, and other practitioners of the learning and growth of children (Gov, 2024).</a:t>
            </a:r>
            <a:endParaRPr lang="en-GB" sz="105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sz="700" dirty="0"/>
          </a:p>
        </p:txBody>
      </p:sp>
      <p:pic>
        <p:nvPicPr>
          <p:cNvPr id="13" name="Picture 12" descr="Stacks of gold coins">
            <a:extLst>
              <a:ext uri="{FF2B5EF4-FFF2-40B4-BE49-F238E27FC236}">
                <a16:creationId xmlns:a16="http://schemas.microsoft.com/office/drawing/2014/main" id="{D14E3AD8-0388-669E-9811-E2A869E1BDA3}"/>
              </a:ext>
            </a:extLst>
          </p:cNvPr>
          <p:cNvPicPr>
            <a:picLocks noChangeAspect="1"/>
          </p:cNvPicPr>
          <p:nvPr/>
        </p:nvPicPr>
        <p:blipFill>
          <a:blip r:embed="rId2">
            <a:extLst>
              <a:ext uri="{28A0092B-C50C-407E-A947-70E740481C1C}">
                <a14:useLocalDpi xmlns:a14="http://schemas.microsoft.com/office/drawing/2010/main" val="0"/>
              </a:ext>
            </a:extLst>
          </a:blip>
          <a:srcRect l="20929" r="14855" b="2"/>
          <a:stretch/>
        </p:blipFill>
        <p:spPr>
          <a:xfrm>
            <a:off x="7675658" y="2093976"/>
            <a:ext cx="3941064" cy="4096512"/>
          </a:xfrm>
          <a:prstGeom prst="rect">
            <a:avLst/>
          </a:prstGeom>
        </p:spPr>
      </p:pic>
    </p:spTree>
    <p:extLst>
      <p:ext uri="{BB962C8B-B14F-4D97-AF65-F5344CB8AC3E}">
        <p14:creationId xmlns:p14="http://schemas.microsoft.com/office/powerpoint/2010/main" val="3291807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4" name="Rectangle 43">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9A19852-7DB6-527B-294D-CBB5F818D275}"/>
              </a:ext>
            </a:extLst>
          </p:cNvPr>
          <p:cNvSpPr>
            <a:spLocks noGrp="1"/>
          </p:cNvSpPr>
          <p:nvPr>
            <p:ph type="title"/>
          </p:nvPr>
        </p:nvSpPr>
        <p:spPr>
          <a:xfrm>
            <a:off x="572493" y="238539"/>
            <a:ext cx="11018520" cy="1434415"/>
          </a:xfrm>
        </p:spPr>
        <p:txBody>
          <a:bodyPr anchor="b">
            <a:normAutofit/>
          </a:bodyPr>
          <a:lstStyle/>
          <a:p>
            <a:r>
              <a:rPr lang="en-GB" sz="3000" b="1" kern="0" dirty="0">
                <a:effectLst/>
                <a:latin typeface="Arial" panose="020B0604020202020204" pitchFamily="34" charset="0"/>
                <a:ea typeface="Times New Roman" panose="02020603050405020304" pitchFamily="18" charset="0"/>
                <a:cs typeface="Times New Roman" panose="02020603050405020304" pitchFamily="18" charset="0"/>
              </a:rPr>
              <a:t>What is the role of an early year’s practitioner in supporting children and in the first 1000 days? </a:t>
            </a:r>
            <a:br>
              <a:rPr lang="en-GB" sz="3000" kern="100" dirty="0">
                <a:effectLst/>
                <a:latin typeface="Aptos" panose="020B0004020202020204" pitchFamily="34" charset="0"/>
                <a:ea typeface="Aptos" panose="020B0004020202020204" pitchFamily="34" charset="0"/>
                <a:cs typeface="Times New Roman" panose="02020603050405020304" pitchFamily="18" charset="0"/>
              </a:rPr>
            </a:br>
            <a:endParaRPr lang="en-GB" sz="3000" dirty="0"/>
          </a:p>
        </p:txBody>
      </p:sp>
      <p:sp>
        <p:nvSpPr>
          <p:cNvPr id="46"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4D2F920-293A-7DDA-45F8-E35315FC9AF3}"/>
              </a:ext>
            </a:extLst>
          </p:cNvPr>
          <p:cNvSpPr>
            <a:spLocks noGrp="1"/>
          </p:cNvSpPr>
          <p:nvPr>
            <p:ph idx="1"/>
          </p:nvPr>
        </p:nvSpPr>
        <p:spPr>
          <a:xfrm>
            <a:off x="572493" y="2071316"/>
            <a:ext cx="6713552" cy="4119172"/>
          </a:xfrm>
        </p:spPr>
        <p:txBody>
          <a:bodyPr anchor="t">
            <a:normAutofit lnSpcReduction="10000"/>
          </a:bodyPr>
          <a:lstStyle/>
          <a:p>
            <a:pPr>
              <a:spcAft>
                <a:spcPts val="800"/>
              </a:spcAft>
            </a:pPr>
            <a:r>
              <a:rPr lang="en-GB" sz="1500" kern="0" dirty="0">
                <a:effectLst/>
                <a:latin typeface="Arial" panose="020B0604020202020204" pitchFamily="34" charset="0"/>
                <a:ea typeface="Times New Roman" panose="02020603050405020304" pitchFamily="18" charset="0"/>
                <a:cs typeface="Times New Roman" panose="02020603050405020304" pitchFamily="18" charset="0"/>
              </a:rPr>
              <a:t>The role of an early years practitioner is to support children by establishing a safe and well-equipped environment for the day. Welcoming children, helping them adjust, and comforting those who need it. Being an early years practitioner requires observation. We do this because </a:t>
            </a:r>
            <a:r>
              <a:rPr lang="en-GB" sz="1500" kern="0" dirty="0">
                <a:latin typeface="Arial" panose="020B0604020202020204" pitchFamily="34" charset="0"/>
                <a:ea typeface="Times New Roman" panose="02020603050405020304" pitchFamily="18" charset="0"/>
                <a:cs typeface="Times New Roman" panose="02020603050405020304" pitchFamily="18" charset="0"/>
              </a:rPr>
              <a:t>o</a:t>
            </a:r>
            <a:r>
              <a:rPr lang="en-GB" sz="1500" kern="0" dirty="0">
                <a:effectLst/>
                <a:latin typeface="Arial" panose="020B0604020202020204" pitchFamily="34" charset="0"/>
                <a:ea typeface="Times New Roman" panose="02020603050405020304" pitchFamily="18" charset="0"/>
                <a:cs typeface="Times New Roman" panose="02020603050405020304" pitchFamily="18" charset="0"/>
              </a:rPr>
              <a:t>bserving children's interactions, interests, and developmental milestones, recognising individual needs, and arranging activities will help caregivers deliver exceptional care. Structured Circle time, stories, music, and arts and crafts promote cognitive, social, and physical development. Free play is just as important as other activities since it lets children explore, use their creativity, and learn social skills from peers. As a practitioner, it is important to build trust with children by One-on-one interaction to build bonds and boosts self-confidence and communication. Our role is also to </a:t>
            </a:r>
            <a:r>
              <a:rPr lang="en-GB" sz="1500" kern="0" dirty="0">
                <a:latin typeface="Arial" panose="020B0604020202020204" pitchFamily="34" charset="0"/>
                <a:ea typeface="Times New Roman" panose="02020603050405020304" pitchFamily="18" charset="0"/>
                <a:cs typeface="Times New Roman" panose="02020603050405020304" pitchFamily="18" charset="0"/>
              </a:rPr>
              <a:t>f</a:t>
            </a:r>
            <a:r>
              <a:rPr lang="en-GB" sz="1500" kern="0" dirty="0">
                <a:effectLst/>
                <a:latin typeface="Arial" panose="020B0604020202020204" pitchFamily="34" charset="0"/>
                <a:ea typeface="Times New Roman" panose="02020603050405020304" pitchFamily="18" charset="0"/>
                <a:cs typeface="Times New Roman" panose="02020603050405020304" pitchFamily="18" charset="0"/>
              </a:rPr>
              <a:t>inish the day Ensuring each child leaves safely with a pleasant experience, a sense of accomplishment, and excitement for the next day of learning and fun also Considering the children's interests and curricular objectives when planning the next day's activities. (University of greater Manchester, 2025).</a:t>
            </a:r>
            <a:endParaRPr lang="en-GB" sz="1500" kern="100" dirty="0">
              <a:effectLst/>
              <a:latin typeface="Aptos" panose="020B0004020202020204" pitchFamily="34" charset="0"/>
              <a:ea typeface="Aptos" panose="020B0004020202020204" pitchFamily="34" charset="0"/>
              <a:cs typeface="Times New Roman" panose="02020603050405020304" pitchFamily="18" charset="0"/>
            </a:endParaRPr>
          </a:p>
          <a:p>
            <a:pPr marL="0" indent="0">
              <a:spcAft>
                <a:spcPts val="800"/>
              </a:spcAft>
              <a:buNone/>
            </a:pPr>
            <a:r>
              <a:rPr lang="en-GB" sz="1500" kern="0" dirty="0">
                <a:effectLst/>
                <a:latin typeface="Arial" panose="020B0604020202020204" pitchFamily="34" charset="0"/>
                <a:ea typeface="Times New Roman" panose="02020603050405020304" pitchFamily="18" charset="0"/>
                <a:cs typeface="Times New Roman" panose="02020603050405020304" pitchFamily="18" charset="0"/>
              </a:rPr>
              <a:t> </a:t>
            </a:r>
            <a:endParaRPr lang="en-GB" sz="15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sz="1500" dirty="0"/>
          </a:p>
        </p:txBody>
      </p:sp>
      <p:pic>
        <p:nvPicPr>
          <p:cNvPr id="7" name="Picture 6" descr="Smiling faces of three children with heads side-by-side, head in centre appears upside-down">
            <a:extLst>
              <a:ext uri="{FF2B5EF4-FFF2-40B4-BE49-F238E27FC236}">
                <a16:creationId xmlns:a16="http://schemas.microsoft.com/office/drawing/2014/main" id="{5EC76DA6-822F-9F55-1805-A27CAF260C7A}"/>
              </a:ext>
            </a:extLst>
          </p:cNvPr>
          <p:cNvPicPr>
            <a:picLocks noChangeAspect="1"/>
          </p:cNvPicPr>
          <p:nvPr/>
        </p:nvPicPr>
        <p:blipFill>
          <a:blip r:embed="rId2">
            <a:extLst>
              <a:ext uri="{28A0092B-C50C-407E-A947-70E740481C1C}">
                <a14:useLocalDpi xmlns:a14="http://schemas.microsoft.com/office/drawing/2010/main" val="0"/>
              </a:ext>
            </a:extLst>
          </a:blip>
          <a:srcRect l="28923" r="6861" b="2"/>
          <a:stretch/>
        </p:blipFill>
        <p:spPr>
          <a:xfrm>
            <a:off x="7675658" y="2093976"/>
            <a:ext cx="3941064" cy="4096512"/>
          </a:xfrm>
          <a:prstGeom prst="rect">
            <a:avLst/>
          </a:prstGeom>
        </p:spPr>
      </p:pic>
    </p:spTree>
    <p:extLst>
      <p:ext uri="{BB962C8B-B14F-4D97-AF65-F5344CB8AC3E}">
        <p14:creationId xmlns:p14="http://schemas.microsoft.com/office/powerpoint/2010/main" val="91192744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72C0EDB-3D97-F5CD-AB3B-84E16E4B6793}"/>
              </a:ext>
            </a:extLst>
          </p:cNvPr>
          <p:cNvSpPr>
            <a:spLocks noGrp="1"/>
          </p:cNvSpPr>
          <p:nvPr>
            <p:ph type="title"/>
          </p:nvPr>
        </p:nvSpPr>
        <p:spPr>
          <a:xfrm>
            <a:off x="572493" y="238539"/>
            <a:ext cx="11018520" cy="1434415"/>
          </a:xfrm>
        </p:spPr>
        <p:txBody>
          <a:bodyPr anchor="b">
            <a:normAutofit/>
          </a:bodyPr>
          <a:lstStyle/>
          <a:p>
            <a:r>
              <a:rPr lang="en-GB" sz="3000" b="1" kern="0">
                <a:effectLst/>
                <a:latin typeface="Arial" panose="020B0604020202020204" pitchFamily="34" charset="0"/>
                <a:ea typeface="Times New Roman" panose="02020603050405020304" pitchFamily="18" charset="0"/>
                <a:cs typeface="Times New Roman" panose="02020603050405020304" pitchFamily="18" charset="0"/>
              </a:rPr>
              <a:t>What is the role of an early year’s practitioner in supporting families in the first 1000 days? </a:t>
            </a:r>
            <a:br>
              <a:rPr lang="en-GB" sz="3000" kern="100">
                <a:effectLst/>
                <a:latin typeface="Aptos" panose="020B0004020202020204" pitchFamily="34" charset="0"/>
                <a:ea typeface="Aptos" panose="020B0004020202020204" pitchFamily="34" charset="0"/>
                <a:cs typeface="Times New Roman" panose="02020603050405020304" pitchFamily="18" charset="0"/>
              </a:rPr>
            </a:br>
            <a:endParaRPr lang="en-GB" sz="3000"/>
          </a:p>
        </p:txBody>
      </p:sp>
      <p:sp>
        <p:nvSpPr>
          <p:cNvPr id="17"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5CC4A07-7D8B-449C-E9EE-083C5D7D1AFE}"/>
              </a:ext>
            </a:extLst>
          </p:cNvPr>
          <p:cNvSpPr>
            <a:spLocks noGrp="1"/>
          </p:cNvSpPr>
          <p:nvPr>
            <p:ph idx="1"/>
          </p:nvPr>
        </p:nvSpPr>
        <p:spPr>
          <a:xfrm>
            <a:off x="572493" y="2071316"/>
            <a:ext cx="6713552" cy="4119172"/>
          </a:xfrm>
        </p:spPr>
        <p:txBody>
          <a:bodyPr anchor="t">
            <a:normAutofit/>
          </a:bodyPr>
          <a:lstStyle/>
          <a:p>
            <a:pPr>
              <a:spcAft>
                <a:spcPts val="800"/>
              </a:spcAft>
            </a:pPr>
            <a:r>
              <a:rPr lang="en-GB" sz="900" kern="0" dirty="0">
                <a:effectLst/>
                <a:latin typeface="Arial" panose="020B0604020202020204" pitchFamily="34" charset="0"/>
                <a:ea typeface="Times New Roman" panose="02020603050405020304" pitchFamily="18" charset="0"/>
                <a:cs typeface="Times New Roman" panose="02020603050405020304" pitchFamily="18" charset="0"/>
              </a:rPr>
              <a:t>The role of the practitioner in supporting families is to work together with parents and caregivers. They might come to the nursery setting to start the relationship. This will help figure out how to settle the child if needed. Practitioners should ask them to share as much as they can about themselves to gain information on the family and child, this will help caregivers know a bit about the child from the start. Find out about their personal history and the culture of their family and neighbourhood. Ask them what they expect from you as a childcare worker or childcare provider. Give them the chance to be a part of their child's whole journey at the setting.</a:t>
            </a:r>
            <a:br>
              <a:rPr lang="en-GB" sz="900" kern="0" dirty="0">
                <a:effectLst/>
                <a:latin typeface="Arial" panose="020B0604020202020204" pitchFamily="34" charset="0"/>
                <a:ea typeface="Times New Roman" panose="02020603050405020304" pitchFamily="18" charset="0"/>
                <a:cs typeface="Times New Roman" panose="02020603050405020304" pitchFamily="18" charset="0"/>
              </a:rPr>
            </a:br>
            <a:r>
              <a:rPr lang="en-GB" sz="900" kern="0" dirty="0">
                <a:effectLst/>
                <a:latin typeface="Arial" panose="020B0604020202020204" pitchFamily="34" charset="0"/>
                <a:ea typeface="Times New Roman" panose="02020603050405020304" pitchFamily="18" charset="0"/>
                <a:cs typeface="Times New Roman" panose="02020603050405020304" pitchFamily="18" charset="0"/>
              </a:rPr>
              <a:t>It is important to give parents and other adults who care for children many ways to be involved in their learning. Ways to involve parents includes: time for the child to settle in with the parent, daily chats with key person,</a:t>
            </a:r>
            <a:r>
              <a:rPr lang="en-GB" sz="900" kern="0" dirty="0">
                <a:latin typeface="Arial" panose="020B0604020202020204" pitchFamily="34" charset="0"/>
                <a:ea typeface="Times New Roman" panose="02020603050405020304" pitchFamily="18" charset="0"/>
                <a:cs typeface="Times New Roman" panose="02020603050405020304" pitchFamily="18" charset="0"/>
              </a:rPr>
              <a:t> </a:t>
            </a:r>
            <a:r>
              <a:rPr lang="en-GB" sz="900" kern="0" dirty="0">
                <a:effectLst/>
                <a:latin typeface="Arial" panose="020B0604020202020204" pitchFamily="34" charset="0"/>
                <a:ea typeface="Times New Roman" panose="02020603050405020304" pitchFamily="18" charset="0"/>
                <a:cs typeface="Times New Roman" panose="02020603050405020304" pitchFamily="18" charset="0"/>
              </a:rPr>
              <a:t>viewing film of their child so they can continue their child’s learning at home, parents attending trips, home visits, phone calls home, home books and sharing information with Apps so parents can see videos or photos of their child, all these things will help support families (Department for education, 2024).</a:t>
            </a:r>
            <a:br>
              <a:rPr lang="en-GB" sz="900" kern="0" dirty="0">
                <a:effectLst/>
                <a:latin typeface="Arial" panose="020B0604020202020204" pitchFamily="34" charset="0"/>
                <a:ea typeface="Times New Roman" panose="02020603050405020304" pitchFamily="18" charset="0"/>
                <a:cs typeface="Times New Roman" panose="02020603050405020304" pitchFamily="18" charset="0"/>
              </a:rPr>
            </a:br>
            <a:endParaRPr lang="en-GB" sz="900" kern="0" dirty="0">
              <a:effectLst/>
              <a:latin typeface="Arial" panose="020B0604020202020204" pitchFamily="34" charset="0"/>
              <a:ea typeface="Times New Roman" panose="02020603050405020304" pitchFamily="18" charset="0"/>
              <a:cs typeface="Times New Roman" panose="02020603050405020304" pitchFamily="18" charset="0"/>
            </a:endParaRPr>
          </a:p>
          <a:p>
            <a:pPr>
              <a:spcAft>
                <a:spcPts val="800"/>
              </a:spcAft>
            </a:pPr>
            <a:r>
              <a:rPr lang="en-GB" sz="900" kern="0" dirty="0">
                <a:effectLst/>
                <a:latin typeface="Arial" panose="020B0604020202020204" pitchFamily="34" charset="0"/>
                <a:ea typeface="Times New Roman" panose="02020603050405020304" pitchFamily="18" charset="0"/>
                <a:cs typeface="Times New Roman" panose="02020603050405020304" pitchFamily="18" charset="0"/>
              </a:rPr>
              <a:t>The role of the practitioner is also recognising children that may need referrals.</a:t>
            </a:r>
            <a:r>
              <a:rPr lang="en-GB" sz="900" kern="100" dirty="0">
                <a:latin typeface="Aptos" panose="020B0004020202020204" pitchFamily="34" charset="0"/>
                <a:ea typeface="Times New Roman" panose="02020603050405020304" pitchFamily="18" charset="0"/>
                <a:cs typeface="Times New Roman" panose="02020603050405020304" pitchFamily="18" charset="0"/>
              </a:rPr>
              <a:t> </a:t>
            </a:r>
            <a:r>
              <a:rPr lang="en-GB" sz="900" kern="0" dirty="0">
                <a:effectLst/>
                <a:latin typeface="Arial" panose="020B0604020202020204" pitchFamily="34" charset="0"/>
                <a:ea typeface="Times New Roman" panose="02020603050405020304" pitchFamily="18" charset="0"/>
                <a:cs typeface="Times New Roman" panose="02020603050405020304" pitchFamily="18" charset="0"/>
              </a:rPr>
              <a:t>By getting to know </a:t>
            </a:r>
            <a:r>
              <a:rPr lang="en-GB" sz="900" kern="0" dirty="0">
                <a:latin typeface="Arial" panose="020B0604020202020204" pitchFamily="34" charset="0"/>
                <a:ea typeface="Times New Roman" panose="02020603050405020304" pitchFamily="18" charset="0"/>
                <a:cs typeface="Times New Roman" panose="02020603050405020304" pitchFamily="18" charset="0"/>
              </a:rPr>
              <a:t>the</a:t>
            </a:r>
            <a:r>
              <a:rPr lang="en-GB" sz="900" kern="0" dirty="0">
                <a:effectLst/>
                <a:latin typeface="Arial" panose="020B0604020202020204" pitchFamily="34" charset="0"/>
                <a:ea typeface="Times New Roman" panose="02020603050405020304" pitchFamily="18" charset="0"/>
                <a:cs typeface="Times New Roman" panose="02020603050405020304" pitchFamily="18" charset="0"/>
              </a:rPr>
              <a:t> children, you'll see that they learn at different rates and may struggle to do some tasks others can do. This is typical childhood development and may signal that with simple educational changes or increased support, encouragement, and help, good progress can be made. Early delays or challenges should lead to the proper intervention and not be interpreted as a long-term special educational need or disability. Some children have larger requirements and may need more care or support. All early years providers must have plans to identify and support children with SEND and promote equality of opportunity, per the EYFS.  To get a complete picture of the child, cooperate with the SENCO (if applicable), teachers and nursery assistants, and any appropriate local agencies. </a:t>
            </a:r>
            <a:r>
              <a:rPr lang="en-GB" sz="900" kern="0" dirty="0">
                <a:latin typeface="Arial" panose="020B0604020202020204" pitchFamily="34" charset="0"/>
                <a:ea typeface="Times New Roman" panose="02020603050405020304" pitchFamily="18" charset="0"/>
                <a:cs typeface="Times New Roman" panose="02020603050405020304" pitchFamily="18" charset="0"/>
              </a:rPr>
              <a:t>caregivers</a:t>
            </a:r>
            <a:r>
              <a:rPr lang="en-GB" sz="900" kern="0" dirty="0">
                <a:effectLst/>
                <a:latin typeface="Arial" panose="020B0604020202020204" pitchFamily="34" charset="0"/>
                <a:ea typeface="Times New Roman" panose="02020603050405020304" pitchFamily="18" charset="0"/>
                <a:cs typeface="Times New Roman" panose="02020603050405020304" pitchFamily="18" charset="0"/>
              </a:rPr>
              <a:t> should use these observations to make firm and educated professional judgements</a:t>
            </a:r>
            <a:r>
              <a:rPr lang="en-GB" sz="900" kern="0" dirty="0">
                <a:latin typeface="Arial" panose="020B0604020202020204" pitchFamily="34" charset="0"/>
                <a:ea typeface="Times New Roman" panose="02020603050405020304" pitchFamily="18" charset="0"/>
                <a:cs typeface="Times New Roman" panose="02020603050405020304" pitchFamily="18" charset="0"/>
              </a:rPr>
              <a:t> about</a:t>
            </a:r>
            <a:r>
              <a:rPr lang="en-GB" sz="900" kern="0" dirty="0">
                <a:effectLst/>
                <a:latin typeface="Arial" panose="020B0604020202020204" pitchFamily="34" charset="0"/>
                <a:ea typeface="Times New Roman" panose="02020603050405020304" pitchFamily="18" charset="0"/>
                <a:cs typeface="Times New Roman" panose="02020603050405020304" pitchFamily="18" charset="0"/>
              </a:rPr>
              <a:t> a child (department for education, 2024). Health visitors assist construct a complete picture of a child and any developmental issues. Parents should help arrange support and, if needed, support the child's learning at home. Professional advice is typically available when a child is referred or needs a specialised service to provide a coordinated approach and advise how to effectively help the child. For example, Occupational Health can provide specialist equipment to help children access your environment and participate (department for education, 2024).</a:t>
            </a:r>
            <a:endParaRPr lang="en-GB" sz="9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sz="900" dirty="0"/>
          </a:p>
        </p:txBody>
      </p:sp>
      <p:pic>
        <p:nvPicPr>
          <p:cNvPr id="7" name="Picture 6" descr="Parents playing with child">
            <a:extLst>
              <a:ext uri="{FF2B5EF4-FFF2-40B4-BE49-F238E27FC236}">
                <a16:creationId xmlns:a16="http://schemas.microsoft.com/office/drawing/2014/main" id="{5B41C55E-C673-DC06-D1A7-A8FB82433241}"/>
              </a:ext>
            </a:extLst>
          </p:cNvPr>
          <p:cNvPicPr>
            <a:picLocks noChangeAspect="1"/>
          </p:cNvPicPr>
          <p:nvPr/>
        </p:nvPicPr>
        <p:blipFill>
          <a:blip r:embed="rId2">
            <a:extLst>
              <a:ext uri="{28A0092B-C50C-407E-A947-70E740481C1C}">
                <a14:useLocalDpi xmlns:a14="http://schemas.microsoft.com/office/drawing/2010/main" val="0"/>
              </a:ext>
            </a:extLst>
          </a:blip>
          <a:srcRect l="18371" r="17413" b="2"/>
          <a:stretch/>
        </p:blipFill>
        <p:spPr>
          <a:xfrm>
            <a:off x="7675658" y="2093976"/>
            <a:ext cx="3941064" cy="4096512"/>
          </a:xfrm>
          <a:prstGeom prst="rect">
            <a:avLst/>
          </a:prstGeom>
        </p:spPr>
      </p:pic>
    </p:spTree>
    <p:extLst>
      <p:ext uri="{BB962C8B-B14F-4D97-AF65-F5344CB8AC3E}">
        <p14:creationId xmlns:p14="http://schemas.microsoft.com/office/powerpoint/2010/main" val="103889918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60B0EFB-53ED-4F35-B05D-F658EA021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Picture 4" descr="Mental health awareness mural">
            <a:extLst>
              <a:ext uri="{FF2B5EF4-FFF2-40B4-BE49-F238E27FC236}">
                <a16:creationId xmlns:a16="http://schemas.microsoft.com/office/drawing/2014/main" id="{E40C7DAA-1C9E-96C7-DA02-3534620F7AD1}"/>
              </a:ext>
            </a:extLst>
          </p:cNvPr>
          <p:cNvPicPr>
            <a:picLocks noChangeAspect="1"/>
          </p:cNvPicPr>
          <p:nvPr/>
        </p:nvPicPr>
        <p:blipFill>
          <a:blip r:embed="rId2">
            <a:extLst>
              <a:ext uri="{28A0092B-C50C-407E-A947-70E740481C1C}">
                <a14:useLocalDpi xmlns:a14="http://schemas.microsoft.com/office/drawing/2010/main" val="0"/>
              </a:ext>
            </a:extLst>
          </a:blip>
          <a:srcRect l="6035" r="50067" b="-1"/>
          <a:stretch/>
        </p:blipFill>
        <p:spPr>
          <a:xfrm>
            <a:off x="-7366" y="10"/>
            <a:ext cx="4855591" cy="6857990"/>
          </a:xfrm>
          <a:custGeom>
            <a:avLst/>
            <a:gdLst/>
            <a:ahLst/>
            <a:cxnLst/>
            <a:rect l="l" t="t" r="r" b="b"/>
            <a:pathLst>
              <a:path w="4636517" h="6858000">
                <a:moveTo>
                  <a:pt x="0" y="0"/>
                </a:moveTo>
                <a:lnTo>
                  <a:pt x="4636517" y="0"/>
                </a:lnTo>
                <a:lnTo>
                  <a:pt x="4636517" y="6858000"/>
                </a:lnTo>
                <a:lnTo>
                  <a:pt x="0" y="6858000"/>
                </a:lnTo>
                <a:close/>
              </a:path>
            </a:pathLst>
          </a:custGeom>
        </p:spPr>
      </p:pic>
      <p:sp>
        <p:nvSpPr>
          <p:cNvPr id="12" name="!!Arc">
            <a:extLst>
              <a:ext uri="{FF2B5EF4-FFF2-40B4-BE49-F238E27FC236}">
                <a16:creationId xmlns:a16="http://schemas.microsoft.com/office/drawing/2014/main" id="{835EF3DD-7D43-4A27-8967-A92FD8CC93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73531" y="407987"/>
            <a:ext cx="2987899" cy="2987899"/>
          </a:xfrm>
          <a:prstGeom prst="arc">
            <a:avLst>
              <a:gd name="adj1" fmla="val 16200000"/>
              <a:gd name="adj2" fmla="val 256372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ED24F91-7962-592C-1032-013132DC89CF}"/>
              </a:ext>
            </a:extLst>
          </p:cNvPr>
          <p:cNvSpPr>
            <a:spLocks noGrp="1"/>
          </p:cNvSpPr>
          <p:nvPr>
            <p:ph type="title"/>
          </p:nvPr>
        </p:nvSpPr>
        <p:spPr>
          <a:xfrm>
            <a:off x="5827048" y="407987"/>
            <a:ext cx="5721484" cy="1325563"/>
          </a:xfrm>
        </p:spPr>
        <p:txBody>
          <a:bodyPr>
            <a:normAutofit/>
          </a:bodyPr>
          <a:lstStyle/>
          <a:p>
            <a:r>
              <a:rPr lang="en-GB" sz="4100"/>
              <a:t>Maternal factors that can impact development </a:t>
            </a:r>
          </a:p>
        </p:txBody>
      </p:sp>
      <p:sp>
        <p:nvSpPr>
          <p:cNvPr id="3" name="Content Placeholder 2">
            <a:extLst>
              <a:ext uri="{FF2B5EF4-FFF2-40B4-BE49-F238E27FC236}">
                <a16:creationId xmlns:a16="http://schemas.microsoft.com/office/drawing/2014/main" id="{C98A100E-21A0-9442-571B-364EEA4B0801}"/>
              </a:ext>
            </a:extLst>
          </p:cNvPr>
          <p:cNvSpPr>
            <a:spLocks noGrp="1"/>
          </p:cNvSpPr>
          <p:nvPr>
            <p:ph idx="1"/>
          </p:nvPr>
        </p:nvSpPr>
        <p:spPr>
          <a:xfrm>
            <a:off x="5827048" y="1868487"/>
            <a:ext cx="5721484" cy="4351338"/>
          </a:xfrm>
        </p:spPr>
        <p:txBody>
          <a:bodyPr>
            <a:normAutofit/>
          </a:bodyPr>
          <a:lstStyle/>
          <a:p>
            <a:r>
              <a:rPr lang="en-GB" sz="1300" kern="0" dirty="0">
                <a:effectLst/>
                <a:latin typeface="Arial" panose="020B0604020202020204" pitchFamily="34" charset="0"/>
                <a:ea typeface="Times New Roman" panose="02020603050405020304" pitchFamily="18" charset="0"/>
              </a:rPr>
              <a:t>Children's physical and emotional growth depends on their parents' biological and psychological bonds. Children are sensitive to parental distress, so if a parent has mental illness, they may develop one too. The American Academy of Child &amp; Adolescent Psychiatry reports that children of mentally ill parents are more likely to develop mental illness than their peers. Studies reveal that children whose mothers are depressed before or after delivery are four times more likely to acquire psychiatric disorders. </a:t>
            </a:r>
            <a:br>
              <a:rPr lang="en-GB" sz="1300" kern="0" dirty="0">
                <a:effectLst/>
                <a:latin typeface="Arial" panose="020B0604020202020204" pitchFamily="34" charset="0"/>
                <a:ea typeface="Times New Roman" panose="02020603050405020304" pitchFamily="18" charset="0"/>
              </a:rPr>
            </a:br>
            <a:r>
              <a:rPr lang="en-GB" sz="1300" kern="0" dirty="0">
                <a:effectLst/>
                <a:latin typeface="Arial" panose="020B0604020202020204" pitchFamily="34" charset="0"/>
                <a:ea typeface="Times New Roman" panose="02020603050405020304" pitchFamily="18" charset="0"/>
              </a:rPr>
              <a:t>Research tells us that brain development is fragile from birth to 5, Children are most susceptible to parental mental illness during this key time because brain development is rapid. The CDC estimates that 1 in 8 women have postpartum depression, although that number can rise to 1 in 5 depending on geography, age, race, and ethnicity. Postpartum depression must be treated since mother-child bonding is crucial. Mental health services and nurses care for patients' physical and emotional wellbeing more than others. Mental health nurses diagnose and treat patients. Treatments for mental health illnesses including anxiety and depression and postnatal depression include psychotherapy, medications, exercise, relaxation techniques, and mind/body/spirit approaches like meditation, faith, and prayer (Regis,2024).</a:t>
            </a:r>
            <a:br>
              <a:rPr lang="en-GB" sz="1300" kern="0" dirty="0">
                <a:effectLst/>
                <a:latin typeface="Arial" panose="020B0604020202020204" pitchFamily="34" charset="0"/>
                <a:ea typeface="Times New Roman" panose="02020603050405020304" pitchFamily="18" charset="0"/>
              </a:rPr>
            </a:br>
            <a:endParaRPr lang="en-GB" sz="1300" dirty="0"/>
          </a:p>
        </p:txBody>
      </p:sp>
    </p:spTree>
    <p:extLst>
      <p:ext uri="{BB962C8B-B14F-4D97-AF65-F5344CB8AC3E}">
        <p14:creationId xmlns:p14="http://schemas.microsoft.com/office/powerpoint/2010/main" val="13106502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101A09A-6B53-6A06-DC74-BE8E233BEFDA}"/>
              </a:ext>
            </a:extLst>
          </p:cNvPr>
          <p:cNvSpPr>
            <a:spLocks noGrp="1"/>
          </p:cNvSpPr>
          <p:nvPr>
            <p:ph type="title"/>
          </p:nvPr>
        </p:nvSpPr>
        <p:spPr>
          <a:xfrm>
            <a:off x="572493" y="238539"/>
            <a:ext cx="11018520" cy="1434415"/>
          </a:xfrm>
        </p:spPr>
        <p:txBody>
          <a:bodyPr anchor="b">
            <a:normAutofit/>
          </a:bodyPr>
          <a:lstStyle/>
          <a:p>
            <a:r>
              <a:rPr lang="en-GB" sz="5400"/>
              <a:t>The benefits of Reading</a:t>
            </a:r>
          </a:p>
        </p:txBody>
      </p:sp>
      <p:sp>
        <p:nvSpPr>
          <p:cNvPr id="12"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E9D61D3-1C7D-03A7-47CC-0C4DDCF66BE1}"/>
              </a:ext>
            </a:extLst>
          </p:cNvPr>
          <p:cNvSpPr>
            <a:spLocks noGrp="1"/>
          </p:cNvSpPr>
          <p:nvPr>
            <p:ph idx="1"/>
          </p:nvPr>
        </p:nvSpPr>
        <p:spPr>
          <a:xfrm>
            <a:off x="572493" y="2071316"/>
            <a:ext cx="6713552" cy="4119172"/>
          </a:xfrm>
        </p:spPr>
        <p:txBody>
          <a:bodyPr anchor="t">
            <a:normAutofit/>
          </a:bodyPr>
          <a:lstStyle/>
          <a:p>
            <a:pPr>
              <a:spcAft>
                <a:spcPts val="800"/>
              </a:spcAft>
            </a:pPr>
            <a:endParaRPr lang="en-GB" sz="1000" kern="0">
              <a:effectLst/>
              <a:latin typeface="Arial" panose="020B0604020202020204" pitchFamily="34" charset="0"/>
              <a:ea typeface="Times New Roman" panose="02020603050405020304" pitchFamily="18" charset="0"/>
              <a:cs typeface="Times New Roman" panose="02020603050405020304" pitchFamily="18" charset="0"/>
            </a:endParaRPr>
          </a:p>
          <a:p>
            <a:pPr>
              <a:spcAft>
                <a:spcPts val="800"/>
              </a:spcAft>
            </a:pPr>
            <a:r>
              <a:rPr lang="en-GB" sz="1000" kern="0">
                <a:effectLst/>
                <a:latin typeface="Arial" panose="020B0604020202020204" pitchFamily="34" charset="0"/>
                <a:ea typeface="Times New Roman" panose="02020603050405020304" pitchFamily="18" charset="0"/>
                <a:cs typeface="Arial" panose="020B0604020202020204" pitchFamily="34" charset="0"/>
              </a:rPr>
              <a:t>The ability to read is a lifetime necessity. Children find comfort in reading, which enhances their focus and concentration. Children who read are better able to comprehend and discuss the world around them. Children learn how words, phrases, and sentences are put together when they comprehend what they are reading. Children's language comprehension and usage are enhanced by the use and sharing of poetry, rhymes, songs, and books, including fiction and non-fiction (Department for Education, 2024).</a:t>
            </a:r>
            <a:endParaRPr lang="en-GB" sz="1000" kern="100">
              <a:latin typeface="Arial" panose="020B0604020202020204" pitchFamily="34" charset="0"/>
              <a:ea typeface="Times New Roman" panose="02020603050405020304" pitchFamily="18" charset="0"/>
              <a:cs typeface="Arial" panose="020B0604020202020204" pitchFamily="34" charset="0"/>
            </a:endParaRPr>
          </a:p>
          <a:p>
            <a:pPr>
              <a:spcAft>
                <a:spcPts val="800"/>
              </a:spcAft>
            </a:pPr>
            <a:r>
              <a:rPr lang="en-GB" sz="1000" kern="0">
                <a:effectLst/>
                <a:latin typeface="Arial" panose="020B0604020202020204" pitchFamily="34" charset="0"/>
                <a:ea typeface="Times New Roman" panose="02020603050405020304" pitchFamily="18" charset="0"/>
                <a:cs typeface="Arial" panose="020B0604020202020204" pitchFamily="34" charset="0"/>
              </a:rPr>
              <a:t>Early reading: why is it so important?</a:t>
            </a:r>
            <a:r>
              <a:rPr lang="en-GB" sz="1000" kern="100">
                <a:latin typeface="Arial" panose="020B0604020202020204" pitchFamily="34" charset="0"/>
                <a:ea typeface="Times New Roman" panose="02020603050405020304" pitchFamily="18" charset="0"/>
                <a:cs typeface="Arial" panose="020B0604020202020204" pitchFamily="34" charset="0"/>
              </a:rPr>
              <a:t>                                                                                                                                                           </a:t>
            </a:r>
            <a:r>
              <a:rPr lang="en-GB" sz="1000" kern="0">
                <a:effectLst/>
                <a:latin typeface="Arial" panose="020B0604020202020204" pitchFamily="34" charset="0"/>
                <a:ea typeface="Times New Roman" panose="02020603050405020304" pitchFamily="18" charset="0"/>
                <a:cs typeface="Arial" panose="020B0604020202020204" pitchFamily="34" charset="0"/>
              </a:rPr>
              <a:t>1. Cognitive growth</a:t>
            </a:r>
            <a:r>
              <a:rPr lang="en-GB" sz="1000" kern="100">
                <a:latin typeface="Arial" panose="020B0604020202020204" pitchFamily="34" charset="0"/>
                <a:ea typeface="Times New Roman" panose="02020603050405020304" pitchFamily="18" charset="0"/>
                <a:cs typeface="Arial" panose="020B0604020202020204" pitchFamily="34" charset="0"/>
              </a:rPr>
              <a:t> </a:t>
            </a:r>
            <a:r>
              <a:rPr lang="en-GB" sz="1000" kern="0">
                <a:effectLst/>
                <a:latin typeface="Arial" panose="020B0604020202020204" pitchFamily="34" charset="0"/>
                <a:ea typeface="Times New Roman" panose="02020603050405020304" pitchFamily="18" charset="0"/>
                <a:cs typeface="Arial" panose="020B0604020202020204" pitchFamily="34" charset="0"/>
              </a:rPr>
              <a:t>It increases imagination, critical thinking, and language, a brain "workout". More brain stimulation generates more connections, which prepares the brain for academic success.</a:t>
            </a:r>
            <a:r>
              <a:rPr lang="en-GB" sz="1000" kern="100">
                <a:latin typeface="Arial" panose="020B0604020202020204" pitchFamily="34" charset="0"/>
                <a:ea typeface="Times New Roman" panose="02020603050405020304" pitchFamily="18" charset="0"/>
                <a:cs typeface="Arial" panose="020B0604020202020204" pitchFamily="34" charset="0"/>
              </a:rPr>
              <a:t>                                                                                                                                                            </a:t>
            </a:r>
            <a:r>
              <a:rPr lang="en-GB" sz="1000" kern="0">
                <a:effectLst/>
                <a:latin typeface="Arial" panose="020B0604020202020204" pitchFamily="34" charset="0"/>
                <a:ea typeface="Times New Roman" panose="02020603050405020304" pitchFamily="18" charset="0"/>
                <a:cs typeface="Arial" panose="020B0604020202020204" pitchFamily="34" charset="0"/>
              </a:rPr>
              <a:t>2. Academic success later Reading improves cognitive development, which helps academic performance. Early reading improves children's language, attention, and concentration.                                                                                                                                       3. Psychological advantages Reading in early childhood has psychological benefits that are often underestimated. Reading and being read to help kids develop empathy and emotional skills.</a:t>
            </a:r>
            <a:r>
              <a:rPr lang="en-GB" sz="1000" kern="100">
                <a:latin typeface="Arial" panose="020B0604020202020204" pitchFamily="34" charset="0"/>
                <a:ea typeface="Times New Roman" panose="02020603050405020304" pitchFamily="18" charset="0"/>
                <a:cs typeface="Arial" panose="020B0604020202020204" pitchFamily="34" charset="0"/>
              </a:rPr>
              <a:t>                                                                                                                                                                                                    </a:t>
            </a:r>
            <a:r>
              <a:rPr lang="en-GB" sz="1000" kern="0">
                <a:effectLst/>
                <a:latin typeface="Arial" panose="020B0604020202020204" pitchFamily="34" charset="0"/>
                <a:ea typeface="Times New Roman" panose="02020603050405020304" pitchFamily="18" charset="0"/>
                <a:cs typeface="Arial" panose="020B0604020202020204" pitchFamily="34" charset="0"/>
              </a:rPr>
              <a:t>4. Self-assurance When learning new abilities in school, children may feel pressure if they feel behind their peers. This may affect their self-image and how they learn and feel about school. This is one reason early reading is crucial. Early reading with your child will help them learn at their own pace in a safe setting and boost their peer confidence.</a:t>
            </a:r>
            <a:r>
              <a:rPr lang="en-GB" sz="1000" kern="100">
                <a:latin typeface="Arial" panose="020B0604020202020204" pitchFamily="34" charset="0"/>
                <a:ea typeface="Times New Roman" panose="02020603050405020304" pitchFamily="18" charset="0"/>
                <a:cs typeface="Arial" panose="020B0604020202020204" pitchFamily="34" charset="0"/>
              </a:rPr>
              <a:t>                                                                                                                                                                                                                                                         </a:t>
            </a:r>
            <a:r>
              <a:rPr lang="en-GB" sz="1000" kern="0">
                <a:effectLst/>
                <a:latin typeface="Arial" panose="020B0604020202020204" pitchFamily="34" charset="0"/>
                <a:ea typeface="Times New Roman" panose="02020603050405020304" pitchFamily="18" charset="0"/>
                <a:cs typeface="Arial" panose="020B0604020202020204" pitchFamily="34" charset="0"/>
              </a:rPr>
              <a:t>5. Improved Communication</a:t>
            </a:r>
            <a:r>
              <a:rPr lang="en-GB" sz="1000" kern="100">
                <a:latin typeface="Arial" panose="020B0604020202020204" pitchFamily="34" charset="0"/>
                <a:ea typeface="Times New Roman" panose="02020603050405020304" pitchFamily="18" charset="0"/>
                <a:cs typeface="Arial" panose="020B0604020202020204" pitchFamily="34" charset="0"/>
              </a:rPr>
              <a:t> </a:t>
            </a:r>
            <a:r>
              <a:rPr lang="en-GB" sz="1000" kern="0">
                <a:effectLst/>
                <a:latin typeface="Arial" panose="020B0604020202020204" pitchFamily="34" charset="0"/>
                <a:ea typeface="Times New Roman" panose="02020603050405020304" pitchFamily="18" charset="0"/>
                <a:cs typeface="Arial" panose="020B0604020202020204" pitchFamily="34" charset="0"/>
              </a:rPr>
              <a:t>Early reading enhances children's vocabulary and knowledge, leading to exposure to spelling, grammar, writing, oral communication, and critical thinking (EYR, 2024).</a:t>
            </a:r>
            <a:endParaRPr lang="en-GB" sz="1000" kern="100">
              <a:effectLst/>
              <a:latin typeface="Arial" panose="020B0604020202020204" pitchFamily="34" charset="0"/>
              <a:ea typeface="Aptos" panose="020B0004020202020204" pitchFamily="34" charset="0"/>
              <a:cs typeface="Arial" panose="020B0604020202020204" pitchFamily="34" charset="0"/>
            </a:endParaRPr>
          </a:p>
          <a:p>
            <a:pPr>
              <a:spcAft>
                <a:spcPts val="800"/>
              </a:spcAft>
            </a:pPr>
            <a:endParaRPr lang="en-GB" sz="1000"/>
          </a:p>
        </p:txBody>
      </p:sp>
      <p:pic>
        <p:nvPicPr>
          <p:cNvPr id="5" name="Picture 4" descr="Mother reading to child">
            <a:extLst>
              <a:ext uri="{FF2B5EF4-FFF2-40B4-BE49-F238E27FC236}">
                <a16:creationId xmlns:a16="http://schemas.microsoft.com/office/drawing/2014/main" id="{9B31B488-DCA4-7AF3-BB92-02B9219B9A1C}"/>
              </a:ext>
            </a:extLst>
          </p:cNvPr>
          <p:cNvPicPr>
            <a:picLocks noChangeAspect="1"/>
          </p:cNvPicPr>
          <p:nvPr/>
        </p:nvPicPr>
        <p:blipFill>
          <a:blip r:embed="rId2">
            <a:extLst>
              <a:ext uri="{28A0092B-C50C-407E-A947-70E740481C1C}">
                <a14:useLocalDpi xmlns:a14="http://schemas.microsoft.com/office/drawing/2010/main" val="0"/>
              </a:ext>
            </a:extLst>
          </a:blip>
          <a:srcRect l="23298" r="12486" b="2"/>
          <a:stretch/>
        </p:blipFill>
        <p:spPr>
          <a:xfrm>
            <a:off x="7675658" y="2093976"/>
            <a:ext cx="3941064" cy="4096512"/>
          </a:xfrm>
          <a:prstGeom prst="rect">
            <a:avLst/>
          </a:prstGeom>
        </p:spPr>
      </p:pic>
    </p:spTree>
    <p:extLst>
      <p:ext uri="{BB962C8B-B14F-4D97-AF65-F5344CB8AC3E}">
        <p14:creationId xmlns:p14="http://schemas.microsoft.com/office/powerpoint/2010/main" val="124084373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9B5C12B-3F59-7EAC-B480-C6331B5B434E}"/>
              </a:ext>
            </a:extLst>
          </p:cNvPr>
          <p:cNvSpPr>
            <a:spLocks noGrp="1"/>
          </p:cNvSpPr>
          <p:nvPr>
            <p:ph type="title"/>
          </p:nvPr>
        </p:nvSpPr>
        <p:spPr>
          <a:xfrm>
            <a:off x="5297762" y="329184"/>
            <a:ext cx="6251110" cy="1783080"/>
          </a:xfrm>
        </p:spPr>
        <p:txBody>
          <a:bodyPr anchor="b">
            <a:normAutofit/>
          </a:bodyPr>
          <a:lstStyle/>
          <a:p>
            <a:r>
              <a:rPr lang="en-GB" sz="5400" dirty="0"/>
              <a:t>Benefits of tummy time</a:t>
            </a:r>
          </a:p>
        </p:txBody>
      </p:sp>
      <p:pic>
        <p:nvPicPr>
          <p:cNvPr id="9" name="Picture 8" descr="Baby crawling at home">
            <a:extLst>
              <a:ext uri="{FF2B5EF4-FFF2-40B4-BE49-F238E27FC236}">
                <a16:creationId xmlns:a16="http://schemas.microsoft.com/office/drawing/2014/main" id="{EA99DC60-7165-CD97-791C-A98C010A729B}"/>
              </a:ext>
            </a:extLst>
          </p:cNvPr>
          <p:cNvPicPr>
            <a:picLocks noChangeAspect="1"/>
          </p:cNvPicPr>
          <p:nvPr/>
        </p:nvPicPr>
        <p:blipFill>
          <a:blip r:embed="rId2">
            <a:extLst>
              <a:ext uri="{28A0092B-C50C-407E-A947-70E740481C1C}">
                <a14:useLocalDpi xmlns:a14="http://schemas.microsoft.com/office/drawing/2010/main" val="0"/>
              </a:ext>
            </a:extLst>
          </a:blip>
          <a:srcRect l="29835" r="24834"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26"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856A0D5-1403-13B2-2631-D8058B281C7B}"/>
              </a:ext>
            </a:extLst>
          </p:cNvPr>
          <p:cNvSpPr>
            <a:spLocks noGrp="1"/>
          </p:cNvSpPr>
          <p:nvPr>
            <p:ph idx="1"/>
          </p:nvPr>
        </p:nvSpPr>
        <p:spPr>
          <a:xfrm>
            <a:off x="5297762" y="2706624"/>
            <a:ext cx="6251110" cy="3483864"/>
          </a:xfrm>
        </p:spPr>
        <p:txBody>
          <a:bodyPr>
            <a:normAutofit/>
          </a:bodyPr>
          <a:lstStyle/>
          <a:p>
            <a:pPr>
              <a:spcAft>
                <a:spcPts val="800"/>
              </a:spcAft>
            </a:pPr>
            <a:r>
              <a:rPr lang="en-GB" sz="1000" kern="0" dirty="0">
                <a:effectLst/>
                <a:latin typeface="Times New Roman" panose="02020603050405020304" pitchFamily="18" charset="0"/>
                <a:ea typeface="Times New Roman" panose="02020603050405020304" pitchFamily="18" charset="0"/>
                <a:cs typeface="Times New Roman" panose="02020603050405020304" pitchFamily="18" charset="0"/>
              </a:rPr>
              <a:t>Tummy time is good for a lot of reasons. The baby will first work on making their neck stronger and controlling their head. As they get bigger, this will get better. At first, they will have their face on the floor, but soon they will be able to lift their head up and turn to each side. </a:t>
            </a:r>
            <a:br>
              <a:rPr lang="en-GB" sz="1000" kern="0" dirty="0">
                <a:effectLst/>
                <a:latin typeface="Times New Roman" panose="02020603050405020304" pitchFamily="18" charset="0"/>
                <a:ea typeface="Times New Roman" panose="02020603050405020304" pitchFamily="18" charset="0"/>
                <a:cs typeface="Times New Roman" panose="02020603050405020304" pitchFamily="18" charset="0"/>
              </a:rPr>
            </a:br>
            <a:r>
              <a:rPr lang="en-GB" sz="1000" kern="0" dirty="0">
                <a:effectLst/>
                <a:latin typeface="Times New Roman" panose="02020603050405020304" pitchFamily="18" charset="0"/>
                <a:ea typeface="Times New Roman" panose="02020603050405020304" pitchFamily="18" charset="0"/>
                <a:cs typeface="Times New Roman" panose="02020603050405020304" pitchFamily="18" charset="0"/>
              </a:rPr>
              <a:t>In addition, they will work on building up the muscles in their back, bottom, shoulders, and arms. Getting better at these things will set them up for the next steps in their growth, like rolling over, crawling, sitting up, walking, and more. The baby's brain development will improve a lot during tummy time improving the baby’s cognitive skills. The baby will finally learn that they can move different parts of their body with different muscles as they try out different moves. </a:t>
            </a:r>
            <a:br>
              <a:rPr lang="en-GB" sz="1000" kern="0" dirty="0">
                <a:effectLst/>
                <a:latin typeface="Times New Roman" panose="02020603050405020304" pitchFamily="18" charset="0"/>
                <a:ea typeface="Times New Roman" panose="02020603050405020304" pitchFamily="18" charset="0"/>
                <a:cs typeface="Times New Roman" panose="02020603050405020304" pitchFamily="18" charset="0"/>
              </a:rPr>
            </a:br>
            <a:r>
              <a:rPr lang="en-GB" sz="1000" kern="0" dirty="0">
                <a:effectLst/>
                <a:latin typeface="Times New Roman" panose="02020603050405020304" pitchFamily="18" charset="0"/>
                <a:ea typeface="Times New Roman" panose="02020603050405020304" pitchFamily="18" charset="0"/>
                <a:cs typeface="Times New Roman" panose="02020603050405020304" pitchFamily="18" charset="0"/>
              </a:rPr>
              <a:t>There is evidence that tummy time also helps the baby's brain development (thinking and problem-solving) and vision as they learn through exploring and trying new things (therapy stars, 2022). </a:t>
            </a:r>
            <a:endParaRPr lang="en-GB" sz="1000" kern="100" dirty="0">
              <a:effectLst/>
              <a:latin typeface="Aptos" panose="020B0004020202020204" pitchFamily="34" charset="0"/>
              <a:ea typeface="Aptos" panose="020B0004020202020204" pitchFamily="34" charset="0"/>
              <a:cs typeface="Times New Roman" panose="02020603050405020304" pitchFamily="18" charset="0"/>
            </a:endParaRPr>
          </a:p>
          <a:p>
            <a:pPr>
              <a:spcAft>
                <a:spcPts val="800"/>
              </a:spcAft>
            </a:pPr>
            <a:r>
              <a:rPr lang="en-GB" sz="1000" kern="0" dirty="0">
                <a:effectLst/>
                <a:latin typeface="Montserrat" panose="00000500000000000000" pitchFamily="2" charset="0"/>
                <a:ea typeface="Times New Roman" panose="02020603050405020304" pitchFamily="18" charset="0"/>
                <a:cs typeface="Times New Roman" panose="02020603050405020304" pitchFamily="18" charset="0"/>
              </a:rPr>
              <a:t> </a:t>
            </a:r>
            <a:r>
              <a:rPr lang="en-GB" sz="1000" kern="0" dirty="0">
                <a:effectLst/>
                <a:latin typeface="Times New Roman" panose="02020603050405020304" pitchFamily="18" charset="0"/>
                <a:ea typeface="Times New Roman" panose="02020603050405020304" pitchFamily="18" charset="0"/>
                <a:cs typeface="Times New Roman" panose="02020603050405020304" pitchFamily="18" charset="0"/>
              </a:rPr>
              <a:t>2. Lowers skull deformity risk </a:t>
            </a:r>
            <a:br>
              <a:rPr lang="en-GB" sz="1000" kern="0" dirty="0">
                <a:effectLst/>
                <a:latin typeface="Times New Roman" panose="02020603050405020304" pitchFamily="18" charset="0"/>
                <a:ea typeface="Times New Roman" panose="02020603050405020304" pitchFamily="18" charset="0"/>
                <a:cs typeface="Times New Roman" panose="02020603050405020304" pitchFamily="18" charset="0"/>
              </a:rPr>
            </a:br>
            <a:r>
              <a:rPr lang="en-GB" sz="1000" kern="0" dirty="0">
                <a:effectLst/>
                <a:latin typeface="Times New Roman" panose="02020603050405020304" pitchFamily="18" charset="0"/>
                <a:ea typeface="Times New Roman" panose="02020603050405020304" pitchFamily="18" charset="0"/>
                <a:cs typeface="Times New Roman" panose="02020603050405020304" pitchFamily="18" charset="0"/>
              </a:rPr>
              <a:t>Babies should sleep on their backs to lessen SIDS risk. Tummy time can prevent flat head syndrome, or positional plagiocephaly, in babies who spend too much time on their backs. </a:t>
            </a:r>
            <a:br>
              <a:rPr lang="en-GB" sz="1000" kern="0" dirty="0">
                <a:effectLst/>
                <a:latin typeface="Times New Roman" panose="02020603050405020304" pitchFamily="18" charset="0"/>
                <a:ea typeface="Times New Roman" panose="02020603050405020304" pitchFamily="18" charset="0"/>
                <a:cs typeface="Times New Roman" panose="02020603050405020304" pitchFamily="18" charset="0"/>
              </a:rPr>
            </a:br>
            <a:r>
              <a:rPr lang="en-GB" sz="1000" kern="0" dirty="0">
                <a:effectLst/>
                <a:latin typeface="Times New Roman" panose="02020603050405020304" pitchFamily="18" charset="0"/>
                <a:ea typeface="Times New Roman" panose="02020603050405020304" pitchFamily="18" charset="0"/>
                <a:cs typeface="Times New Roman" panose="02020603050405020304" pitchFamily="18" charset="0"/>
              </a:rPr>
              <a:t>Plagiocephaly is frequent and rarely serious or permanent. If the baby's head is flat, the paediatrician should check for craniosynostosis, which can cause plagiocephaly. </a:t>
            </a:r>
            <a:br>
              <a:rPr lang="en-GB" sz="1000" kern="0" dirty="0">
                <a:effectLst/>
                <a:latin typeface="Times New Roman" panose="02020603050405020304" pitchFamily="18" charset="0"/>
                <a:ea typeface="Times New Roman" panose="02020603050405020304" pitchFamily="18" charset="0"/>
                <a:cs typeface="Times New Roman" panose="02020603050405020304" pitchFamily="18" charset="0"/>
              </a:rPr>
            </a:br>
            <a:r>
              <a:rPr lang="en-GB" sz="1000" kern="0" dirty="0">
                <a:effectLst/>
                <a:latin typeface="Times New Roman" panose="02020603050405020304" pitchFamily="18" charset="0"/>
                <a:ea typeface="Times New Roman" panose="02020603050405020304" pitchFamily="18" charset="0"/>
                <a:cs typeface="Times New Roman" panose="02020603050405020304" pitchFamily="18" charset="0"/>
              </a:rPr>
              <a:t>There are few early opportunities to have fun with the newborn. Tummy time isn't interactive at first, but the baby will get more involved as they learn. </a:t>
            </a:r>
            <a:br>
              <a:rPr lang="en-GB" sz="1000" kern="0" dirty="0">
                <a:effectLst/>
                <a:latin typeface="Times New Roman" panose="02020603050405020304" pitchFamily="18" charset="0"/>
                <a:ea typeface="Times New Roman" panose="02020603050405020304" pitchFamily="18" charset="0"/>
                <a:cs typeface="Times New Roman" panose="02020603050405020304" pitchFamily="18" charset="0"/>
              </a:rPr>
            </a:br>
            <a:r>
              <a:rPr lang="en-GB" sz="1000" kern="0" dirty="0">
                <a:effectLst/>
                <a:latin typeface="Times New Roman" panose="02020603050405020304" pitchFamily="18" charset="0"/>
                <a:ea typeface="Times New Roman" panose="02020603050405020304" pitchFamily="18" charset="0"/>
                <a:cs typeface="Times New Roman" panose="02020603050405020304" pitchFamily="18" charset="0"/>
              </a:rPr>
              <a:t>Tummy time is an early chance for interaction and play with the baby, which is really crucial for bonding (Cleveland clinic, 2022).</a:t>
            </a:r>
            <a:endParaRPr lang="en-GB" sz="10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sz="1000" dirty="0"/>
          </a:p>
        </p:txBody>
      </p:sp>
    </p:spTree>
    <p:extLst>
      <p:ext uri="{BB962C8B-B14F-4D97-AF65-F5344CB8AC3E}">
        <p14:creationId xmlns:p14="http://schemas.microsoft.com/office/powerpoint/2010/main" val="144648370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hildren playing with blocks">
            <a:extLst>
              <a:ext uri="{FF2B5EF4-FFF2-40B4-BE49-F238E27FC236}">
                <a16:creationId xmlns:a16="http://schemas.microsoft.com/office/drawing/2014/main" id="{6683BF72-F940-B03C-48CF-4BA16FBD24F8}"/>
              </a:ext>
            </a:extLst>
          </p:cNvPr>
          <p:cNvPicPr>
            <a:picLocks noChangeAspect="1"/>
          </p:cNvPicPr>
          <p:nvPr/>
        </p:nvPicPr>
        <p:blipFill>
          <a:blip r:embed="rId2">
            <a:extLst>
              <a:ext uri="{28A0092B-C50C-407E-A947-70E740481C1C}">
                <a14:useLocalDpi xmlns:a14="http://schemas.microsoft.com/office/drawing/2010/main" val="0"/>
              </a:ext>
            </a:extLst>
          </a:blip>
          <a:srcRect l="5884" r="-1" b="-1"/>
          <a:stretch/>
        </p:blipFill>
        <p:spPr>
          <a:xfrm>
            <a:off x="1" y="10"/>
            <a:ext cx="9669642" cy="6857990"/>
          </a:xfrm>
          <a:prstGeom prst="rect">
            <a:avLst/>
          </a:prstGeom>
        </p:spPr>
      </p:pic>
      <p:sp>
        <p:nvSpPr>
          <p:cNvPr id="33" name="Rectangle 32">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FD114E0-9D7B-0DC7-694D-2C9A2D7EFBE9}"/>
              </a:ext>
            </a:extLst>
          </p:cNvPr>
          <p:cNvSpPr>
            <a:spLocks noGrp="1"/>
          </p:cNvSpPr>
          <p:nvPr>
            <p:ph type="title"/>
          </p:nvPr>
        </p:nvSpPr>
        <p:spPr>
          <a:xfrm>
            <a:off x="7531610" y="365125"/>
            <a:ext cx="3822189" cy="1899912"/>
          </a:xfrm>
        </p:spPr>
        <p:txBody>
          <a:bodyPr>
            <a:normAutofit/>
          </a:bodyPr>
          <a:lstStyle/>
          <a:p>
            <a:r>
              <a:rPr lang="en-GB" sz="4000" dirty="0"/>
              <a:t>International approaches (Reggio Emilia)</a:t>
            </a:r>
          </a:p>
        </p:txBody>
      </p:sp>
      <p:sp>
        <p:nvSpPr>
          <p:cNvPr id="3" name="Content Placeholder 2">
            <a:extLst>
              <a:ext uri="{FF2B5EF4-FFF2-40B4-BE49-F238E27FC236}">
                <a16:creationId xmlns:a16="http://schemas.microsoft.com/office/drawing/2014/main" id="{DA9DAC0C-B89B-7C24-7BC3-E3F841A307C3}"/>
              </a:ext>
            </a:extLst>
          </p:cNvPr>
          <p:cNvSpPr>
            <a:spLocks noGrp="1"/>
          </p:cNvSpPr>
          <p:nvPr>
            <p:ph idx="1"/>
          </p:nvPr>
        </p:nvSpPr>
        <p:spPr>
          <a:xfrm>
            <a:off x="7531610" y="2434201"/>
            <a:ext cx="3822189" cy="3742762"/>
          </a:xfrm>
        </p:spPr>
        <p:txBody>
          <a:bodyPr>
            <a:normAutofit fontScale="62500" lnSpcReduction="20000"/>
          </a:bodyPr>
          <a:lstStyle/>
          <a:p>
            <a:pPr>
              <a:lnSpc>
                <a:spcPct val="115000"/>
              </a:lnSpc>
              <a:spcAft>
                <a:spcPts val="800"/>
              </a:spcAft>
            </a:pPr>
            <a:r>
              <a:rPr lang="en-GB" sz="1900" kern="0" dirty="0">
                <a:effectLst/>
                <a:latin typeface="Arial" panose="020B0604020202020204" pitchFamily="34" charset="0"/>
                <a:ea typeface="Times New Roman" panose="02020603050405020304" pitchFamily="18" charset="0"/>
                <a:cs typeface="Times New Roman" panose="02020603050405020304" pitchFamily="18" charset="0"/>
              </a:rPr>
              <a:t>The Reggio Emilia approach stresses the child's unique, capable, and full of potential image. Children learn by exploration, expression, and peer and teacher cooperation. Art, theatre, and movement among other creative media help to develop cognitive, social, and creative skills. Education depends on interactions amongst families, instructors, children, and the society. Through long-term group projects, a project-based approach enables children to explore interests. Time is essential since it lets children go back and improve concepts by means of fresh experiences. Acting as learning partners, teachers track student development to help tailor courses. Parents participate actively, and the well crafted surroundings operate as a "third teacher." (Saltz, 1994).</a:t>
            </a:r>
            <a:endParaRPr lang="en-GB" sz="19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1800" b="1" kern="0" dirty="0">
                <a:effectLst/>
                <a:latin typeface="Arial" panose="020B0604020202020204" pitchFamily="34" charset="0"/>
                <a:ea typeface="Times New Roman" panose="02020603050405020304" pitchFamily="18" charset="0"/>
                <a:cs typeface="Times New Roman" panose="02020603050405020304" pitchFamily="18" charset="0"/>
              </a:rPr>
              <a:t>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sz="700" dirty="0"/>
          </a:p>
        </p:txBody>
      </p:sp>
    </p:spTree>
    <p:extLst>
      <p:ext uri="{BB962C8B-B14F-4D97-AF65-F5344CB8AC3E}">
        <p14:creationId xmlns:p14="http://schemas.microsoft.com/office/powerpoint/2010/main" val="138246772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1A36BA3-4EFB-49C5-A018-1E3335A083D5}"/>
              </a:ext>
            </a:extLst>
          </p:cNvPr>
          <p:cNvSpPr>
            <a:spLocks noGrp="1"/>
          </p:cNvSpPr>
          <p:nvPr>
            <p:ph type="title"/>
          </p:nvPr>
        </p:nvSpPr>
        <p:spPr>
          <a:xfrm>
            <a:off x="838201" y="365125"/>
            <a:ext cx="5251316" cy="1807305"/>
          </a:xfrm>
        </p:spPr>
        <p:txBody>
          <a:bodyPr>
            <a:normAutofit/>
          </a:bodyPr>
          <a:lstStyle/>
          <a:p>
            <a:r>
              <a:rPr lang="en-GB" dirty="0"/>
              <a:t>Our approaches</a:t>
            </a:r>
          </a:p>
        </p:txBody>
      </p:sp>
      <p:sp>
        <p:nvSpPr>
          <p:cNvPr id="3" name="Content Placeholder 2">
            <a:extLst>
              <a:ext uri="{FF2B5EF4-FFF2-40B4-BE49-F238E27FC236}">
                <a16:creationId xmlns:a16="http://schemas.microsoft.com/office/drawing/2014/main" id="{98F18473-D222-36C9-BD5C-DC581EEA1FBA}"/>
              </a:ext>
            </a:extLst>
          </p:cNvPr>
          <p:cNvSpPr>
            <a:spLocks noGrp="1"/>
          </p:cNvSpPr>
          <p:nvPr>
            <p:ph idx="1"/>
          </p:nvPr>
        </p:nvSpPr>
        <p:spPr>
          <a:xfrm>
            <a:off x="838200" y="2333297"/>
            <a:ext cx="4619621" cy="3843666"/>
          </a:xfrm>
        </p:spPr>
        <p:txBody>
          <a:bodyPr>
            <a:normAutofit fontScale="62500" lnSpcReduction="20000"/>
          </a:bodyPr>
          <a:lstStyle/>
          <a:p>
            <a:pPr marL="0" indent="0">
              <a:lnSpc>
                <a:spcPct val="115000"/>
              </a:lnSpc>
              <a:spcAft>
                <a:spcPts val="800"/>
              </a:spcAft>
              <a:buNone/>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0" indent="0">
              <a:lnSpc>
                <a:spcPct val="115000"/>
              </a:lnSpc>
              <a:spcAft>
                <a:spcPts val="800"/>
              </a:spcAft>
              <a:buNone/>
            </a:pPr>
            <a:r>
              <a:rPr lang="en-GB" sz="1900" kern="0" dirty="0">
                <a:effectLst/>
                <a:latin typeface="Arial" panose="020B0604020202020204" pitchFamily="34" charset="0"/>
                <a:ea typeface="Times New Roman" panose="02020603050405020304" pitchFamily="18" charset="0"/>
                <a:cs typeface="Times New Roman" panose="02020603050405020304" pitchFamily="18" charset="0"/>
              </a:rPr>
              <a:t>This programme in Wales celebrates each child's uniqueness and learning contributions. This early learning phase should not be rushed, giving the child time, space, and independence to integrate what they've learnt and review and develop their skills. This cyclical approach is needed for learning. This curriculum focusses on five critical developmental paths for every young child's learning and growth. Interconnected, child-centred developmental pathways promote general growth and advancement equally. They focus on the child's needs and are linked to child development, what matters, and learning in the six domains of experience and learning. They were designed to help children learn in their own environment and pace. The five developmental pathways are: belonging, communication, exploration, physical development and Health and wellbeing. </a:t>
            </a:r>
            <a:br>
              <a:rPr lang="en-GB" sz="1900" kern="0" dirty="0">
                <a:effectLst/>
                <a:latin typeface="Arial" panose="020B0604020202020204" pitchFamily="34" charset="0"/>
                <a:ea typeface="Times New Roman" panose="02020603050405020304" pitchFamily="18" charset="0"/>
                <a:cs typeface="Times New Roman" panose="02020603050405020304" pitchFamily="18" charset="0"/>
              </a:rPr>
            </a:br>
            <a:r>
              <a:rPr lang="en-GB" sz="1900" kern="0" dirty="0">
                <a:effectLst/>
                <a:latin typeface="Arial" panose="020B0604020202020204" pitchFamily="34" charset="0"/>
                <a:ea typeface="Times New Roman" panose="02020603050405020304" pitchFamily="18" charset="0"/>
                <a:cs typeface="Times New Roman" panose="02020603050405020304" pitchFamily="18" charset="0"/>
              </a:rPr>
              <a:t>These approaches support holistic development—social, emotional, cognitive, and physical (Welsh government, 2022).</a:t>
            </a:r>
            <a:endParaRPr lang="en-GB" sz="1900" kern="100" dirty="0">
              <a:effectLst/>
              <a:latin typeface="Aptos" panose="020B0004020202020204" pitchFamily="34" charset="0"/>
              <a:ea typeface="Aptos" panose="020B0004020202020204" pitchFamily="34" charset="0"/>
              <a:cs typeface="Times New Roman" panose="02020603050405020304" pitchFamily="18" charset="0"/>
            </a:endParaRPr>
          </a:p>
          <a:p>
            <a:pPr marL="0" indent="0">
              <a:lnSpc>
                <a:spcPct val="115000"/>
              </a:lnSpc>
              <a:spcAft>
                <a:spcPts val="800"/>
              </a:spcAft>
              <a:buNone/>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sz="1100" dirty="0"/>
          </a:p>
        </p:txBody>
      </p:sp>
      <p:pic>
        <p:nvPicPr>
          <p:cNvPr id="5" name="Picture 4" descr="Art colouring supplies">
            <a:extLst>
              <a:ext uri="{FF2B5EF4-FFF2-40B4-BE49-F238E27FC236}">
                <a16:creationId xmlns:a16="http://schemas.microsoft.com/office/drawing/2014/main" id="{7CCF90EE-6429-08FF-999F-86A47D4A8298}"/>
              </a:ext>
            </a:extLst>
          </p:cNvPr>
          <p:cNvPicPr>
            <a:picLocks noChangeAspect="1"/>
          </p:cNvPicPr>
          <p:nvPr/>
        </p:nvPicPr>
        <p:blipFill>
          <a:blip r:embed="rId2">
            <a:extLst>
              <a:ext uri="{28A0092B-C50C-407E-A947-70E740481C1C}">
                <a14:useLocalDpi xmlns:a14="http://schemas.microsoft.com/office/drawing/2010/main" val="0"/>
              </a:ext>
            </a:extLst>
          </a:blip>
          <a:srcRect r="41962" b="-1"/>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63777372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4122D0-33A3-49E6-2C60-9BF88EFC4E7E}"/>
              </a:ext>
            </a:extLst>
          </p:cNvPr>
          <p:cNvSpPr>
            <a:spLocks noGrp="1"/>
          </p:cNvSpPr>
          <p:nvPr>
            <p:ph type="title"/>
          </p:nvPr>
        </p:nvSpPr>
        <p:spPr>
          <a:xfrm>
            <a:off x="572493" y="238539"/>
            <a:ext cx="11018520" cy="1434415"/>
          </a:xfrm>
        </p:spPr>
        <p:txBody>
          <a:bodyPr anchor="b">
            <a:normAutofit/>
          </a:bodyPr>
          <a:lstStyle/>
          <a:p>
            <a:r>
              <a:rPr lang="en-GB" sz="4600"/>
              <a:t>Differences and similarities between both aproaches</a:t>
            </a:r>
          </a:p>
        </p:txBody>
      </p:sp>
      <p:sp>
        <p:nvSpPr>
          <p:cNvPr id="15"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2">
            <a:extLst>
              <a:ext uri="{FF2B5EF4-FFF2-40B4-BE49-F238E27FC236}">
                <a16:creationId xmlns:a16="http://schemas.microsoft.com/office/drawing/2014/main" id="{F5277ED6-26E0-63CA-6BCB-213D6015E675}"/>
              </a:ext>
            </a:extLst>
          </p:cNvPr>
          <p:cNvSpPr>
            <a:spLocks noGrp="1" noChangeArrowheads="1"/>
          </p:cNvSpPr>
          <p:nvPr>
            <p:ph idx="1"/>
          </p:nvPr>
        </p:nvSpPr>
        <p:spPr bwMode="auto">
          <a:xfrm>
            <a:off x="572493" y="2071316"/>
            <a:ext cx="6713552" cy="4119172"/>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t" anchorCtr="0" compatLnSpc="1">
            <a:prstTxWarp prst="textNoShape">
              <a:avLst/>
            </a:prstTxWarp>
            <a:normAutofit lnSpcReduction="10000"/>
          </a:bodyPr>
          <a:lstStyle/>
          <a:p>
            <a:pPr marL="0" marR="0" lvl="0" indent="0" defTabSz="914400" rtl="0" eaLnBrk="0" fontAlgn="base" latinLnBrk="0" hangingPunct="0">
              <a:spcBef>
                <a:spcPct val="0"/>
              </a:spcBef>
              <a:spcAft>
                <a:spcPts val="600"/>
              </a:spcAft>
              <a:buClrTx/>
              <a:buSzTx/>
              <a:buFontTx/>
              <a:buNone/>
              <a:tabLst/>
            </a:pPr>
            <a:r>
              <a:rPr kumimoji="0" lang="en-US" altLang="en-US" sz="1700" b="0" i="0" u="none" strike="noStrike" cap="none" normalizeH="0" baseline="0" dirty="0">
                <a:ln>
                  <a:noFill/>
                </a:ln>
                <a:effectLst/>
                <a:latin typeface="Arial" panose="020B0604020202020204" pitchFamily="34" charset="0"/>
              </a:rPr>
              <a:t>The Welsh curriculum and Reggio Emilia both stress whole-child, child-centered learning that respects each child's uniqueness and pace of growth. Reggio Emilia focusses on creative media, project-based learning, and working together with parents. The Welsh curriculum, on the other hand, is based on five developmental pathways: belonging, communication, discovery, physical development, and health and wellbeing. Both Reggio and the Welsh curriculum stress how important the environment is for learning. However, Reggio focusses more on creative expression and documentation, while the Welsh curriculum encourages connected development in a child's natural surroundings. </a:t>
            </a:r>
            <a:br>
              <a:rPr kumimoji="0" lang="en-US" altLang="en-US" sz="1700" b="0" i="0" u="none" strike="noStrike" cap="none" normalizeH="0" baseline="0" dirty="0">
                <a:ln>
                  <a:noFill/>
                </a:ln>
                <a:effectLst/>
                <a:latin typeface="Arial" panose="020B0604020202020204" pitchFamily="34" charset="0"/>
              </a:rPr>
            </a:br>
            <a:br>
              <a:rPr kumimoji="0" lang="en-US" altLang="en-US" sz="1700" b="0" i="0" u="none" strike="noStrike" cap="none" normalizeH="0" baseline="0" dirty="0">
                <a:ln>
                  <a:noFill/>
                </a:ln>
                <a:effectLst/>
                <a:latin typeface="Arial" panose="020B0604020202020204" pitchFamily="34" charset="0"/>
              </a:rPr>
            </a:br>
            <a:r>
              <a:rPr kumimoji="0" lang="en-US" altLang="en-US" sz="1700" b="0" i="0" u="none" strike="noStrike" cap="none" normalizeH="0" baseline="0" dirty="0">
                <a:ln>
                  <a:noFill/>
                </a:ln>
                <a:effectLst/>
                <a:latin typeface="Arial" panose="020B0604020202020204" pitchFamily="34" charset="0"/>
              </a:rPr>
              <a:t>Both Reggio and the Welsh curriculum encourage whole-person, group learning, but Reggio focusses on creativity and keeping records, while the Welsh curriculum is more about planned growth paths. The heart of both approaches is making sure the child develops holistically so the child can reach their full potential (queen Maragret university, 2022).</a:t>
            </a:r>
          </a:p>
        </p:txBody>
      </p:sp>
      <p:pic>
        <p:nvPicPr>
          <p:cNvPr id="8" name="Picture 7" descr="Child hands on a globe">
            <a:extLst>
              <a:ext uri="{FF2B5EF4-FFF2-40B4-BE49-F238E27FC236}">
                <a16:creationId xmlns:a16="http://schemas.microsoft.com/office/drawing/2014/main" id="{D7B1C9C8-1D15-516D-2830-49E272D29481}"/>
              </a:ext>
            </a:extLst>
          </p:cNvPr>
          <p:cNvPicPr>
            <a:picLocks noChangeAspect="1"/>
          </p:cNvPicPr>
          <p:nvPr/>
        </p:nvPicPr>
        <p:blipFill>
          <a:blip r:embed="rId2">
            <a:extLst>
              <a:ext uri="{28A0092B-C50C-407E-A947-70E740481C1C}">
                <a14:useLocalDpi xmlns:a14="http://schemas.microsoft.com/office/drawing/2010/main" val="0"/>
              </a:ext>
            </a:extLst>
          </a:blip>
          <a:srcRect l="28839" r="6945" b="2"/>
          <a:stretch/>
        </p:blipFill>
        <p:spPr>
          <a:xfrm>
            <a:off x="7675658" y="2093976"/>
            <a:ext cx="3941064" cy="4096512"/>
          </a:xfrm>
          <a:prstGeom prst="rect">
            <a:avLst/>
          </a:prstGeom>
        </p:spPr>
      </p:pic>
    </p:spTree>
    <p:extLst>
      <p:ext uri="{BB962C8B-B14F-4D97-AF65-F5344CB8AC3E}">
        <p14:creationId xmlns:p14="http://schemas.microsoft.com/office/powerpoint/2010/main" val="134597314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0087BCE-5B40-2614-22B8-1C5B1A3226DE}"/>
              </a:ext>
            </a:extLst>
          </p:cNvPr>
          <p:cNvSpPr>
            <a:spLocks noGrp="1"/>
          </p:cNvSpPr>
          <p:nvPr>
            <p:ph type="title"/>
          </p:nvPr>
        </p:nvSpPr>
        <p:spPr>
          <a:xfrm>
            <a:off x="686834" y="1153572"/>
            <a:ext cx="3200400" cy="4461163"/>
          </a:xfrm>
        </p:spPr>
        <p:txBody>
          <a:bodyPr>
            <a:normAutofit/>
          </a:bodyPr>
          <a:lstStyle/>
          <a:p>
            <a:r>
              <a:rPr lang="en-GB">
                <a:solidFill>
                  <a:srgbClr val="FFFFFF"/>
                </a:solidFill>
              </a:rPr>
              <a:t>Reference list</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1171354B-E0FD-30EC-F048-CCF2D86E8BE6}"/>
              </a:ext>
            </a:extLst>
          </p:cNvPr>
          <p:cNvSpPr>
            <a:spLocks noGrp="1"/>
          </p:cNvSpPr>
          <p:nvPr>
            <p:ph idx="1"/>
          </p:nvPr>
        </p:nvSpPr>
        <p:spPr>
          <a:xfrm>
            <a:off x="4447308" y="591344"/>
            <a:ext cx="6906491" cy="5585619"/>
          </a:xfrm>
        </p:spPr>
        <p:txBody>
          <a:bodyPr anchor="ctr">
            <a:normAutofit/>
          </a:bodyPr>
          <a:lstStyle/>
          <a:p>
            <a:pPr>
              <a:spcAft>
                <a:spcPts val="800"/>
              </a:spcAft>
            </a:pPr>
            <a:r>
              <a:rPr lang="en-GB" sz="1100" kern="100" dirty="0">
                <a:effectLst/>
                <a:latin typeface="Arial" panose="020B0604020202020204" pitchFamily="34" charset="0"/>
                <a:ea typeface="Aptos" panose="020B0004020202020204" pitchFamily="34" charset="0"/>
                <a:cs typeface="Times New Roman" panose="02020603050405020304" pitchFamily="18" charset="0"/>
              </a:rPr>
              <a:t>Adams (2024). </a:t>
            </a:r>
            <a:r>
              <a:rPr lang="en-GB" sz="1100" i="1" kern="100" dirty="0">
                <a:effectLst/>
                <a:latin typeface="Arial" panose="020B0604020202020204" pitchFamily="34" charset="0"/>
                <a:ea typeface="Aptos" panose="020B0004020202020204" pitchFamily="34" charset="0"/>
                <a:cs typeface="Times New Roman" panose="02020603050405020304" pitchFamily="18" charset="0"/>
              </a:rPr>
              <a:t>The problem with federal child care support isn’t a lack of choice, but lack of funding. </a:t>
            </a:r>
            <a:r>
              <a:rPr lang="en-GB" sz="1100" kern="100" dirty="0">
                <a:effectLst/>
                <a:latin typeface="Arial" panose="020B0604020202020204" pitchFamily="34" charset="0"/>
                <a:ea typeface="Aptos" panose="020B0004020202020204" pitchFamily="34" charset="0"/>
                <a:cs typeface="Times New Roman" panose="02020603050405020304" pitchFamily="18" charset="0"/>
              </a:rPr>
              <a:t>Available at: </a:t>
            </a:r>
            <a:r>
              <a:rPr lang="en-GB" sz="1100" u="sng" kern="100" dirty="0">
                <a:effectLst/>
                <a:latin typeface="Aptos" panose="020B0004020202020204" pitchFamily="34" charset="0"/>
                <a:ea typeface="Aptos" panose="020B0004020202020204" pitchFamily="34" charset="0"/>
                <a:cs typeface="Times New Roman" panose="02020603050405020304" pitchFamily="18" charset="0"/>
                <a:hlinkClick r:id="rId2"/>
              </a:rPr>
              <a:t>https://www.urban.org/urban-wire/problem-federal-child-care-support-isnt-lack-choice-lack-funding</a:t>
            </a:r>
            <a:r>
              <a:rPr lang="en-GB" sz="11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100" kern="100" dirty="0">
                <a:effectLst/>
                <a:latin typeface="Arial" panose="020B0604020202020204" pitchFamily="34" charset="0"/>
                <a:ea typeface="Aptos" panose="020B0004020202020204" pitchFamily="34" charset="0"/>
                <a:cs typeface="Times New Roman" panose="02020603050405020304" pitchFamily="18" charset="0"/>
              </a:rPr>
              <a:t>accessed 9/1/2025)</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a:spcAft>
                <a:spcPts val="800"/>
              </a:spcAft>
            </a:pPr>
            <a:r>
              <a:rPr lang="en-GB" sz="1100" kern="100" dirty="0">
                <a:effectLst/>
                <a:latin typeface="Arial" panose="020B0604020202020204" pitchFamily="34" charset="0"/>
                <a:ea typeface="Aptos" panose="020B0004020202020204" pitchFamily="34" charset="0"/>
                <a:cs typeface="Times New Roman" panose="02020603050405020304" pitchFamily="18" charset="0"/>
              </a:rPr>
              <a:t>British nutrition (2024). Why is a healthy diet important for children. Available at: </a:t>
            </a:r>
            <a:r>
              <a:rPr lang="en-GB" sz="1100" u="sng" kern="100" dirty="0">
                <a:effectLst/>
                <a:latin typeface="Aptos" panose="020B0004020202020204" pitchFamily="34" charset="0"/>
                <a:ea typeface="Aptos" panose="020B0004020202020204" pitchFamily="34" charset="0"/>
                <a:cs typeface="Times New Roman" panose="02020603050405020304" pitchFamily="18" charset="0"/>
                <a:hlinkClick r:id="rId3"/>
              </a:rPr>
              <a:t>https://www.nutrition.org.uk/nutrition-for/children/</a:t>
            </a:r>
            <a:r>
              <a:rPr lang="en-GB" sz="11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100" kern="100" dirty="0">
                <a:effectLst/>
                <a:latin typeface="Arial" panose="020B0604020202020204" pitchFamily="34" charset="0"/>
                <a:ea typeface="Aptos" panose="020B0004020202020204" pitchFamily="34" charset="0"/>
                <a:cs typeface="Times New Roman" panose="02020603050405020304" pitchFamily="18" charset="0"/>
              </a:rPr>
              <a:t>(accessed 14/12/2024)</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a:spcAft>
                <a:spcPts val="800"/>
              </a:spcAft>
            </a:pPr>
            <a:r>
              <a:rPr lang="en-GB" sz="1100" kern="100" dirty="0">
                <a:effectLst/>
                <a:latin typeface="Arial" panose="020B0604020202020204" pitchFamily="34" charset="0"/>
                <a:ea typeface="Aptos" panose="020B0004020202020204" pitchFamily="34" charset="0"/>
                <a:cs typeface="Times New Roman" panose="02020603050405020304" pitchFamily="18" charset="0"/>
              </a:rPr>
              <a:t>Cleveland clinic (2022). </a:t>
            </a:r>
            <a:r>
              <a:rPr lang="en-GB" sz="1100" i="1" kern="100" dirty="0">
                <a:effectLst/>
                <a:latin typeface="Arial" panose="020B0604020202020204" pitchFamily="34" charset="0"/>
                <a:ea typeface="Aptos" panose="020B0004020202020204" pitchFamily="34" charset="0"/>
                <a:cs typeface="Times New Roman" panose="02020603050405020304" pitchFamily="18" charset="0"/>
              </a:rPr>
              <a:t>What is tummy time</a:t>
            </a:r>
            <a:r>
              <a:rPr lang="en-GB" sz="1100" kern="100" dirty="0">
                <a:effectLst/>
                <a:latin typeface="Arial" panose="020B0604020202020204" pitchFamily="34" charset="0"/>
                <a:ea typeface="Aptos" panose="020B0004020202020204" pitchFamily="34" charset="0"/>
                <a:cs typeface="Times New Roman" panose="02020603050405020304" pitchFamily="18" charset="0"/>
              </a:rPr>
              <a:t>?. Available at: </a:t>
            </a:r>
            <a:r>
              <a:rPr lang="en-GB" sz="1100" u="sng" kern="100" dirty="0">
                <a:effectLst/>
                <a:latin typeface="Aptos" panose="020B0004020202020204" pitchFamily="34" charset="0"/>
                <a:ea typeface="Aptos" panose="020B0004020202020204" pitchFamily="34" charset="0"/>
                <a:cs typeface="Times New Roman" panose="02020603050405020304" pitchFamily="18" charset="0"/>
                <a:hlinkClick r:id="rId4"/>
              </a:rPr>
              <a:t>https://d.docs.live.net/71DD4C87D3119634/Documents/Custom Office Templates</a:t>
            </a:r>
            <a:r>
              <a:rPr lang="en-GB" sz="11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100" kern="100" dirty="0">
                <a:effectLst/>
                <a:latin typeface="Arial" panose="020B0604020202020204" pitchFamily="34" charset="0"/>
                <a:ea typeface="Aptos" panose="020B0004020202020204" pitchFamily="34" charset="0"/>
                <a:cs typeface="Times New Roman" panose="02020603050405020304" pitchFamily="18" charset="0"/>
              </a:rPr>
              <a:t>accessed 13/1/2025)</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a:spcAft>
                <a:spcPts val="800"/>
              </a:spcAft>
            </a:pPr>
            <a:r>
              <a:rPr lang="en-GB" sz="1100" kern="100" dirty="0">
                <a:effectLst/>
                <a:latin typeface="Arial" panose="020B0604020202020204" pitchFamily="34" charset="0"/>
                <a:ea typeface="Aptos" panose="020B0004020202020204" pitchFamily="34" charset="0"/>
                <a:cs typeface="Times New Roman" panose="02020603050405020304" pitchFamily="18" charset="0"/>
              </a:rPr>
              <a:t>Department for Education (2024). </a:t>
            </a:r>
            <a:r>
              <a:rPr lang="en-GB" sz="1100" i="1" kern="100" dirty="0">
                <a:effectLst/>
                <a:latin typeface="Arial" panose="020B0604020202020204" pitchFamily="34" charset="0"/>
                <a:ea typeface="Aptos" panose="020B0004020202020204" pitchFamily="34" charset="0"/>
                <a:cs typeface="Times New Roman" panose="02020603050405020304" pitchFamily="18" charset="0"/>
              </a:rPr>
              <a:t>Supporting children to build strong foundations working together.</a:t>
            </a:r>
            <a:r>
              <a:rPr lang="en-GB" sz="1100" kern="100" dirty="0">
                <a:effectLst/>
                <a:latin typeface="Arial" panose="020B0604020202020204" pitchFamily="34" charset="0"/>
                <a:ea typeface="Aptos" panose="020B0004020202020204" pitchFamily="34" charset="0"/>
                <a:cs typeface="Times New Roman" panose="02020603050405020304" pitchFamily="18" charset="0"/>
              </a:rPr>
              <a:t> Available at: </a:t>
            </a:r>
            <a:r>
              <a:rPr lang="en-GB" sz="1100" u="sng" kern="100" dirty="0">
                <a:effectLst/>
                <a:latin typeface="Aptos" panose="020B0004020202020204" pitchFamily="34" charset="0"/>
                <a:ea typeface="Aptos" panose="020B0004020202020204" pitchFamily="34" charset="0"/>
                <a:cs typeface="Times New Roman" panose="02020603050405020304" pitchFamily="18" charset="0"/>
                <a:hlinkClick r:id="rId5"/>
              </a:rPr>
              <a:t>https://help-for-early-years-providers.education.gov.uk/support-for-practitioners/meeting-the-needs-of-all-children</a:t>
            </a:r>
            <a:r>
              <a:rPr lang="en-GB" sz="1100" kern="100" dirty="0">
                <a:effectLst/>
                <a:latin typeface="Arial" panose="020B0604020202020204" pitchFamily="34" charset="0"/>
                <a:ea typeface="Aptos" panose="020B0004020202020204" pitchFamily="34" charset="0"/>
                <a:cs typeface="Times New Roman" panose="02020603050405020304" pitchFamily="18" charset="0"/>
              </a:rPr>
              <a:t> (accessed 13/1/2025)</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a:spcAft>
                <a:spcPts val="800"/>
              </a:spcAft>
            </a:pPr>
            <a:r>
              <a:rPr lang="en-GB" sz="1100" kern="100" dirty="0">
                <a:effectLst/>
                <a:latin typeface="Arial" panose="020B0604020202020204" pitchFamily="34" charset="0"/>
                <a:ea typeface="Aptos" panose="020B0004020202020204" pitchFamily="34" charset="0"/>
                <a:cs typeface="Times New Roman" panose="02020603050405020304" pitchFamily="18" charset="0"/>
              </a:rPr>
              <a:t>Department for Education (2024). </a:t>
            </a:r>
            <a:r>
              <a:rPr lang="en-GB" sz="1100" i="1" kern="100" dirty="0">
                <a:effectLst/>
                <a:latin typeface="Arial" panose="020B0604020202020204" pitchFamily="34" charset="0"/>
                <a:ea typeface="Aptos" panose="020B0004020202020204" pitchFamily="34" charset="0"/>
                <a:cs typeface="Times New Roman" panose="02020603050405020304" pitchFamily="18" charset="0"/>
              </a:rPr>
              <a:t>The benefits of good relationships with parents and carers. </a:t>
            </a:r>
            <a:r>
              <a:rPr lang="en-GB" sz="1100" kern="100" dirty="0">
                <a:effectLst/>
                <a:latin typeface="Arial" panose="020B0604020202020204" pitchFamily="34" charset="0"/>
                <a:ea typeface="Aptos" panose="020B0004020202020204" pitchFamily="34" charset="0"/>
                <a:cs typeface="Times New Roman" panose="02020603050405020304" pitchFamily="18" charset="0"/>
              </a:rPr>
              <a:t>Available at: </a:t>
            </a:r>
            <a:r>
              <a:rPr lang="en-GB" sz="1100" u="sng" kern="100" dirty="0">
                <a:effectLst/>
                <a:latin typeface="Aptos" panose="020B0004020202020204" pitchFamily="34" charset="0"/>
                <a:ea typeface="Aptos" panose="020B0004020202020204" pitchFamily="34" charset="0"/>
                <a:cs typeface="Times New Roman" panose="02020603050405020304" pitchFamily="18" charset="0"/>
                <a:hlinkClick r:id="rId6"/>
              </a:rPr>
              <a:t>https://help-for-early-years-providers.education.gov.uk/support-for-practitioners/working-in-partnership-with-parents-and-carers</a:t>
            </a:r>
            <a:r>
              <a:rPr lang="en-GB" sz="11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100" kern="100" dirty="0">
                <a:effectLst/>
                <a:latin typeface="Arial" panose="020B0604020202020204" pitchFamily="34" charset="0"/>
                <a:ea typeface="Aptos" panose="020B0004020202020204" pitchFamily="34" charset="0"/>
                <a:cs typeface="Times New Roman" panose="02020603050405020304" pitchFamily="18" charset="0"/>
              </a:rPr>
              <a:t>accessed 12/1/2025)</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a:spcAft>
                <a:spcPts val="800"/>
              </a:spcAft>
            </a:pPr>
            <a:r>
              <a:rPr lang="en-GB" sz="1100" kern="100" dirty="0">
                <a:effectLst/>
                <a:latin typeface="Arial" panose="020B0604020202020204" pitchFamily="34" charset="0"/>
                <a:ea typeface="Aptos" panose="020B0004020202020204" pitchFamily="34" charset="0"/>
                <a:cs typeface="Times New Roman" panose="02020603050405020304" pitchFamily="18" charset="0"/>
              </a:rPr>
              <a:t>Department for Education (2025). </a:t>
            </a:r>
            <a:r>
              <a:rPr lang="en-GB" sz="1100" i="1" kern="100" dirty="0">
                <a:effectLst/>
                <a:latin typeface="Arial" panose="020B0604020202020204" pitchFamily="34" charset="0"/>
                <a:ea typeface="Aptos" panose="020B0004020202020204" pitchFamily="34" charset="0"/>
                <a:cs typeface="Times New Roman" panose="02020603050405020304" pitchFamily="18" charset="0"/>
              </a:rPr>
              <a:t>Working together</a:t>
            </a:r>
            <a:r>
              <a:rPr lang="en-GB" sz="1100" kern="100" dirty="0">
                <a:effectLst/>
                <a:latin typeface="Arial" panose="020B0604020202020204" pitchFamily="34" charset="0"/>
                <a:ea typeface="Aptos" panose="020B0004020202020204" pitchFamily="34" charset="0"/>
                <a:cs typeface="Times New Roman" panose="02020603050405020304" pitchFamily="18" charset="0"/>
              </a:rPr>
              <a:t>. Available at: </a:t>
            </a:r>
            <a:r>
              <a:rPr lang="en-GB" sz="1100" u="sng" kern="100" dirty="0">
                <a:effectLst/>
                <a:latin typeface="Aptos" panose="020B0004020202020204" pitchFamily="34" charset="0"/>
                <a:ea typeface="Aptos" panose="020B0004020202020204" pitchFamily="34" charset="0"/>
                <a:cs typeface="Times New Roman" panose="02020603050405020304" pitchFamily="18" charset="0"/>
                <a:hlinkClick r:id="rId5"/>
              </a:rPr>
              <a:t>https://help-for-early-years-providers.education.gov.uk/support-for-practitioners/meeting-the-needs-of-all-children</a:t>
            </a:r>
            <a:r>
              <a:rPr lang="en-GB" sz="11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100" kern="100" dirty="0">
                <a:effectLst/>
                <a:latin typeface="Arial" panose="020B0604020202020204" pitchFamily="34" charset="0"/>
                <a:ea typeface="Aptos" panose="020B0004020202020204" pitchFamily="34" charset="0"/>
                <a:cs typeface="Times New Roman" panose="02020603050405020304" pitchFamily="18" charset="0"/>
              </a:rPr>
              <a:t>accessed 13/1/2025)</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a:spcAft>
                <a:spcPts val="800"/>
              </a:spcAft>
            </a:pPr>
            <a:r>
              <a:rPr lang="en-GB" sz="1100" kern="100" dirty="0">
                <a:effectLst/>
                <a:latin typeface="Arial" panose="020B0604020202020204" pitchFamily="34" charset="0"/>
                <a:ea typeface="Aptos" panose="020B0004020202020204" pitchFamily="34" charset="0"/>
                <a:cs typeface="Times New Roman" panose="02020603050405020304" pitchFamily="18" charset="0"/>
              </a:rPr>
              <a:t>Department for Education (2024). </a:t>
            </a:r>
            <a:r>
              <a:rPr lang="en-GB" sz="1100" i="1" kern="100" dirty="0">
                <a:effectLst/>
                <a:latin typeface="Arial" panose="020B0604020202020204" pitchFamily="34" charset="0"/>
                <a:ea typeface="Aptos" panose="020B0004020202020204" pitchFamily="34" charset="0"/>
                <a:cs typeface="Times New Roman" panose="02020603050405020304" pitchFamily="18" charset="0"/>
              </a:rPr>
              <a:t>Summary.</a:t>
            </a:r>
            <a:r>
              <a:rPr lang="en-GB" sz="1100" kern="100" dirty="0">
                <a:effectLst/>
                <a:latin typeface="Arial" panose="020B0604020202020204" pitchFamily="34" charset="0"/>
                <a:ea typeface="Aptos" panose="020B0004020202020204" pitchFamily="34" charset="0"/>
                <a:cs typeface="Times New Roman" panose="02020603050405020304" pitchFamily="18" charset="0"/>
              </a:rPr>
              <a:t> Available at: </a:t>
            </a:r>
            <a:r>
              <a:rPr lang="en-GB" sz="1100" u="sng" kern="100" dirty="0">
                <a:effectLst/>
                <a:latin typeface="Aptos" panose="020B0004020202020204" pitchFamily="34" charset="0"/>
                <a:ea typeface="Aptos" panose="020B0004020202020204" pitchFamily="34" charset="0"/>
                <a:cs typeface="Times New Roman" panose="02020603050405020304" pitchFamily="18" charset="0"/>
                <a:hlinkClick r:id="rId7"/>
              </a:rPr>
              <a:t>https://help-for-early-years-providers.education.gov.uk/areas-of-learning/literacy/reading-comprehension</a:t>
            </a:r>
            <a:r>
              <a:rPr lang="en-GB" sz="11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100" kern="100" dirty="0">
                <a:effectLst/>
                <a:latin typeface="Arial" panose="020B0604020202020204" pitchFamily="34" charset="0"/>
                <a:ea typeface="Aptos" panose="020B0004020202020204" pitchFamily="34" charset="0"/>
                <a:cs typeface="Times New Roman" panose="02020603050405020304" pitchFamily="18" charset="0"/>
              </a:rPr>
              <a:t>(accessed 13/1/2025)</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a:spcAft>
                <a:spcPts val="800"/>
              </a:spcAft>
            </a:pPr>
            <a:r>
              <a:rPr lang="en-GB" sz="1100" kern="100" dirty="0">
                <a:effectLst/>
                <a:latin typeface="Arial" panose="020B0604020202020204" pitchFamily="34" charset="0"/>
                <a:ea typeface="Aptos" panose="020B0004020202020204" pitchFamily="34" charset="0"/>
                <a:cs typeface="Times New Roman" panose="02020603050405020304" pitchFamily="18" charset="0"/>
              </a:rPr>
              <a:t>Department for Education (2024). </a:t>
            </a:r>
            <a:r>
              <a:rPr lang="en-GB" sz="1100" i="1" kern="100" dirty="0">
                <a:effectLst/>
                <a:latin typeface="Arial" panose="020B0604020202020204" pitchFamily="34" charset="0"/>
                <a:ea typeface="Aptos" panose="020B0004020202020204" pitchFamily="34" charset="0"/>
                <a:cs typeface="Times New Roman" panose="02020603050405020304" pitchFamily="18" charset="0"/>
              </a:rPr>
              <a:t>Why reading comprehension is important.</a:t>
            </a:r>
            <a:r>
              <a:rPr lang="en-GB" sz="1100" kern="100" dirty="0">
                <a:effectLst/>
                <a:latin typeface="Arial" panose="020B0604020202020204" pitchFamily="34" charset="0"/>
                <a:ea typeface="Aptos" panose="020B0004020202020204" pitchFamily="34" charset="0"/>
                <a:cs typeface="Times New Roman" panose="02020603050405020304" pitchFamily="18" charset="0"/>
              </a:rPr>
              <a:t> Available at: </a:t>
            </a:r>
            <a:r>
              <a:rPr lang="en-GB" sz="1100" u="sng" kern="100" dirty="0">
                <a:effectLst/>
                <a:latin typeface="Aptos" panose="020B0004020202020204" pitchFamily="34" charset="0"/>
                <a:ea typeface="Aptos" panose="020B0004020202020204" pitchFamily="34" charset="0"/>
                <a:cs typeface="Times New Roman" panose="02020603050405020304" pitchFamily="18" charset="0"/>
                <a:hlinkClick r:id="rId7"/>
              </a:rPr>
              <a:t>https://help-for-early-years-providers.education.gov.uk/areas-of-learning/literacy/reading-comprehension</a:t>
            </a:r>
            <a:r>
              <a:rPr lang="en-GB" sz="11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100" kern="100" dirty="0">
                <a:effectLst/>
                <a:latin typeface="Arial" panose="020B0604020202020204" pitchFamily="34" charset="0"/>
                <a:ea typeface="Aptos" panose="020B0004020202020204" pitchFamily="34" charset="0"/>
                <a:cs typeface="Times New Roman" panose="02020603050405020304" pitchFamily="18" charset="0"/>
              </a:rPr>
              <a:t>(accessed 13/1/2025)</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sz="1100" dirty="0"/>
          </a:p>
        </p:txBody>
      </p:sp>
    </p:spTree>
    <p:extLst>
      <p:ext uri="{BB962C8B-B14F-4D97-AF65-F5344CB8AC3E}">
        <p14:creationId xmlns:p14="http://schemas.microsoft.com/office/powerpoint/2010/main" val="4874410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A69D83-6608-7CFE-E2AF-22C8B925EBD6}"/>
              </a:ext>
            </a:extLst>
          </p:cNvPr>
          <p:cNvSpPr>
            <a:spLocks noGrp="1"/>
          </p:cNvSpPr>
          <p:nvPr>
            <p:ph type="title"/>
          </p:nvPr>
        </p:nvSpPr>
        <p:spPr>
          <a:xfrm>
            <a:off x="686834" y="1153572"/>
            <a:ext cx="3200400" cy="4461163"/>
          </a:xfrm>
        </p:spPr>
        <p:txBody>
          <a:bodyPr>
            <a:normAutofit/>
          </a:bodyPr>
          <a:lstStyle/>
          <a:p>
            <a:r>
              <a:rPr lang="en-GB">
                <a:solidFill>
                  <a:srgbClr val="FFFFFF"/>
                </a:solidFill>
              </a:rPr>
              <a:t>Reference list</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14B6D44B-2E24-6DA1-9276-B62179CDE058}"/>
              </a:ext>
            </a:extLst>
          </p:cNvPr>
          <p:cNvSpPr>
            <a:spLocks noGrp="1"/>
          </p:cNvSpPr>
          <p:nvPr>
            <p:ph idx="1"/>
          </p:nvPr>
        </p:nvSpPr>
        <p:spPr>
          <a:xfrm>
            <a:off x="4447308" y="591344"/>
            <a:ext cx="6906491" cy="5585619"/>
          </a:xfrm>
        </p:spPr>
        <p:txBody>
          <a:bodyPr anchor="ctr">
            <a:normAutofit/>
          </a:bodyPr>
          <a:lstStyle/>
          <a:p>
            <a:pPr>
              <a:spcAft>
                <a:spcPts val="800"/>
              </a:spcAft>
            </a:pPr>
            <a:r>
              <a:rPr lang="en-GB" sz="900" u="sng" kern="100" dirty="0">
                <a:effectLst/>
                <a:latin typeface="Aptos" panose="020B0004020202020204" pitchFamily="34" charset="0"/>
                <a:ea typeface="Aptos" panose="020B0004020202020204" pitchFamily="34" charset="0"/>
                <a:cs typeface="Times New Roman" panose="02020603050405020304" pitchFamily="18" charset="0"/>
                <a:hlinkClick r:id="rId2"/>
              </a:rPr>
              <a:t>https://help-for-early-years-providers.education.gov.uk/areas-of-learning/literacy/reading-comprehension</a:t>
            </a:r>
            <a:r>
              <a:rPr lang="en-GB" sz="900" kern="100" dirty="0">
                <a:effectLst/>
                <a:latin typeface="Aptos" panose="020B0004020202020204" pitchFamily="34" charset="0"/>
                <a:ea typeface="Aptos" panose="020B0004020202020204" pitchFamily="34" charset="0"/>
                <a:cs typeface="Times New Roman" panose="02020603050405020304" pitchFamily="18" charset="0"/>
              </a:rPr>
              <a:t> </a:t>
            </a:r>
            <a:r>
              <a:rPr lang="en-GB" sz="900" kern="100" dirty="0">
                <a:effectLst/>
                <a:latin typeface="Arial" panose="020B0604020202020204" pitchFamily="34" charset="0"/>
                <a:ea typeface="Aptos" panose="020B0004020202020204" pitchFamily="34" charset="0"/>
                <a:cs typeface="Times New Roman" panose="02020603050405020304" pitchFamily="18" charset="0"/>
              </a:rPr>
              <a:t>(accessed 13/1/2025)</a:t>
            </a:r>
            <a:endParaRPr lang="en-GB" sz="900" kern="100" dirty="0">
              <a:effectLst/>
              <a:latin typeface="Aptos" panose="020B0004020202020204" pitchFamily="34" charset="0"/>
              <a:ea typeface="Aptos" panose="020B0004020202020204" pitchFamily="34" charset="0"/>
              <a:cs typeface="Times New Roman" panose="02020603050405020304" pitchFamily="18" charset="0"/>
            </a:endParaRPr>
          </a:p>
          <a:p>
            <a:pPr>
              <a:spcAft>
                <a:spcPts val="800"/>
              </a:spcAft>
            </a:pPr>
            <a:r>
              <a:rPr lang="en-GB" sz="900" kern="100" dirty="0">
                <a:effectLst/>
                <a:latin typeface="Arial" panose="020B0604020202020204" pitchFamily="34" charset="0"/>
                <a:ea typeface="Aptos" panose="020B0004020202020204" pitchFamily="34" charset="0"/>
                <a:cs typeface="Times New Roman" panose="02020603050405020304" pitchFamily="18" charset="0"/>
              </a:rPr>
              <a:t>EYR (2024). </a:t>
            </a:r>
            <a:r>
              <a:rPr lang="en-GB" sz="900" i="1" kern="100" dirty="0">
                <a:effectLst/>
                <a:latin typeface="Arial" panose="020B0604020202020204" pitchFamily="34" charset="0"/>
                <a:ea typeface="Aptos" panose="020B0004020202020204" pitchFamily="34" charset="0"/>
                <a:cs typeface="Times New Roman" panose="02020603050405020304" pitchFamily="18" charset="0"/>
              </a:rPr>
              <a:t>Why is reading in the early years so important</a:t>
            </a:r>
            <a:r>
              <a:rPr lang="en-GB" sz="900" kern="100" dirty="0">
                <a:effectLst/>
                <a:latin typeface="Arial" panose="020B0604020202020204" pitchFamily="34" charset="0"/>
                <a:ea typeface="Aptos" panose="020B0004020202020204" pitchFamily="34" charset="0"/>
                <a:cs typeface="Times New Roman" panose="02020603050405020304" pitchFamily="18" charset="0"/>
              </a:rPr>
              <a:t>. Available at: </a:t>
            </a:r>
            <a:r>
              <a:rPr lang="en-GB" sz="900" u="sng" kern="100" dirty="0">
                <a:effectLst/>
                <a:latin typeface="Aptos" panose="020B0004020202020204" pitchFamily="34" charset="0"/>
                <a:ea typeface="Aptos" panose="020B0004020202020204" pitchFamily="34" charset="0"/>
                <a:cs typeface="Times New Roman" panose="02020603050405020304" pitchFamily="18" charset="0"/>
                <a:hlinkClick r:id="rId3"/>
              </a:rPr>
              <a:t>https://blog.earlyyearsresources.co.uk/2024/01/the-importance-of-reading-in-the-early-years/</a:t>
            </a:r>
            <a:r>
              <a:rPr lang="en-GB" sz="900" kern="100" dirty="0">
                <a:effectLst/>
                <a:latin typeface="Aptos" panose="020B0004020202020204" pitchFamily="34" charset="0"/>
                <a:ea typeface="Aptos" panose="020B0004020202020204" pitchFamily="34" charset="0"/>
                <a:cs typeface="Times New Roman" panose="02020603050405020304" pitchFamily="18" charset="0"/>
              </a:rPr>
              <a:t> </a:t>
            </a:r>
            <a:r>
              <a:rPr lang="en-GB" sz="900" kern="100" dirty="0">
                <a:effectLst/>
                <a:latin typeface="Arial" panose="020B0604020202020204" pitchFamily="34" charset="0"/>
                <a:ea typeface="Aptos" panose="020B0004020202020204" pitchFamily="34" charset="0"/>
                <a:cs typeface="Times New Roman" panose="02020603050405020304" pitchFamily="18" charset="0"/>
              </a:rPr>
              <a:t>(accessed 13/1/2025)</a:t>
            </a:r>
            <a:endParaRPr lang="en-GB" sz="900" kern="100" dirty="0">
              <a:effectLst/>
              <a:latin typeface="Aptos" panose="020B0004020202020204" pitchFamily="34" charset="0"/>
              <a:ea typeface="Aptos" panose="020B0004020202020204" pitchFamily="34" charset="0"/>
              <a:cs typeface="Times New Roman" panose="02020603050405020304" pitchFamily="18" charset="0"/>
            </a:endParaRPr>
          </a:p>
          <a:p>
            <a:pPr>
              <a:spcAft>
                <a:spcPts val="800"/>
              </a:spcAft>
            </a:pPr>
            <a:r>
              <a:rPr lang="en-GB" sz="900" kern="100" dirty="0">
                <a:effectLst/>
                <a:latin typeface="Arial" panose="020B0604020202020204" pitchFamily="34" charset="0"/>
                <a:ea typeface="Aptos" panose="020B0004020202020204" pitchFamily="34" charset="0"/>
                <a:cs typeface="Times New Roman" panose="02020603050405020304" pitchFamily="18" charset="0"/>
              </a:rPr>
              <a:t>Gibbs (2024).</a:t>
            </a:r>
            <a:r>
              <a:rPr lang="en-GB" sz="900" i="1" kern="100" dirty="0">
                <a:effectLst/>
                <a:latin typeface="Arial" panose="020B0604020202020204" pitchFamily="34" charset="0"/>
                <a:ea typeface="Aptos" panose="020B0004020202020204" pitchFamily="34" charset="0"/>
                <a:cs typeface="Times New Roman" panose="02020603050405020304" pitchFamily="18" charset="0"/>
              </a:rPr>
              <a:t> Keeping your child safe in nursery.</a:t>
            </a:r>
            <a:r>
              <a:rPr lang="en-GB" sz="900" kern="100" dirty="0">
                <a:effectLst/>
                <a:latin typeface="Arial" panose="020B0604020202020204" pitchFamily="34" charset="0"/>
                <a:ea typeface="Aptos" panose="020B0004020202020204" pitchFamily="34" charset="0"/>
                <a:cs typeface="Times New Roman" panose="02020603050405020304" pitchFamily="18" charset="0"/>
              </a:rPr>
              <a:t> Available</a:t>
            </a:r>
            <a:r>
              <a:rPr lang="en-GB" sz="900" kern="100" dirty="0">
                <a:effectLst/>
                <a:latin typeface="Georgia" panose="02040502050405020303" pitchFamily="18" charset="0"/>
                <a:ea typeface="Aptos" panose="020B0004020202020204" pitchFamily="34" charset="0"/>
                <a:cs typeface="Times New Roman" panose="02020603050405020304" pitchFamily="18" charset="0"/>
              </a:rPr>
              <a:t> at: </a:t>
            </a:r>
            <a:r>
              <a:rPr lang="en-GB" sz="900" u="sng" kern="100" dirty="0">
                <a:effectLst/>
                <a:latin typeface="Aptos" panose="020B0004020202020204" pitchFamily="34" charset="0"/>
                <a:ea typeface="Aptos" panose="020B0004020202020204" pitchFamily="34" charset="0"/>
                <a:cs typeface="Times New Roman" panose="02020603050405020304" pitchFamily="18" charset="0"/>
                <a:hlinkClick r:id="rId4"/>
              </a:rPr>
              <a:t>https://www.stepstart.co.uk/blogs/news/keeping-your-child-safe-at-nursery</a:t>
            </a:r>
            <a:r>
              <a:rPr lang="en-GB" sz="900" kern="100" dirty="0">
                <a:effectLst/>
                <a:latin typeface="Aptos" panose="020B0004020202020204" pitchFamily="34" charset="0"/>
                <a:ea typeface="Aptos" panose="020B0004020202020204" pitchFamily="34" charset="0"/>
                <a:cs typeface="Times New Roman" panose="02020603050405020304" pitchFamily="18" charset="0"/>
              </a:rPr>
              <a:t> </a:t>
            </a:r>
            <a:r>
              <a:rPr lang="en-GB" sz="900" kern="100" dirty="0">
                <a:effectLst/>
                <a:latin typeface="Arial" panose="020B0604020202020204" pitchFamily="34" charset="0"/>
                <a:ea typeface="Aptos" panose="020B0004020202020204" pitchFamily="34" charset="0"/>
                <a:cs typeface="Times New Roman" panose="02020603050405020304" pitchFamily="18" charset="0"/>
              </a:rPr>
              <a:t>(accessed 14/12/2024)</a:t>
            </a:r>
            <a:endParaRPr lang="en-GB" sz="900" kern="100" dirty="0">
              <a:effectLst/>
              <a:latin typeface="Aptos" panose="020B0004020202020204" pitchFamily="34" charset="0"/>
              <a:ea typeface="Aptos" panose="020B0004020202020204" pitchFamily="34" charset="0"/>
              <a:cs typeface="Times New Roman" panose="02020603050405020304" pitchFamily="18" charset="0"/>
            </a:endParaRPr>
          </a:p>
          <a:p>
            <a:pPr>
              <a:spcAft>
                <a:spcPts val="800"/>
              </a:spcAft>
            </a:pPr>
            <a:r>
              <a:rPr lang="en-GB" sz="900" kern="100" dirty="0">
                <a:effectLst/>
                <a:latin typeface="Arial" panose="020B0604020202020204" pitchFamily="34" charset="0"/>
                <a:ea typeface="Aptos" panose="020B0004020202020204" pitchFamily="34" charset="0"/>
                <a:cs typeface="Times New Roman" panose="02020603050405020304" pitchFamily="18" charset="0"/>
              </a:rPr>
              <a:t>Gov (2024). </a:t>
            </a:r>
            <a:r>
              <a:rPr lang="en-GB" sz="900" i="1" kern="100" dirty="0">
                <a:effectLst/>
                <a:latin typeface="Arial" panose="020B0604020202020204" pitchFamily="34" charset="0"/>
                <a:ea typeface="Aptos" panose="020B0004020202020204" pitchFamily="34" charset="0"/>
                <a:cs typeface="Times New Roman" panose="02020603050405020304" pitchFamily="18" charset="0"/>
              </a:rPr>
              <a:t>High staff turnover negatively affecting children</a:t>
            </a:r>
            <a:r>
              <a:rPr lang="en-GB" sz="900" kern="100" dirty="0">
                <a:effectLst/>
                <a:latin typeface="Arial" panose="020B0604020202020204" pitchFamily="34" charset="0"/>
                <a:ea typeface="Aptos" panose="020B0004020202020204" pitchFamily="34" charset="0"/>
                <a:cs typeface="Times New Roman" panose="02020603050405020304" pitchFamily="18" charset="0"/>
              </a:rPr>
              <a:t>. Available at: </a:t>
            </a:r>
            <a:r>
              <a:rPr lang="en-GB" sz="900" u="sng" kern="100" dirty="0">
                <a:effectLst/>
                <a:latin typeface="Aptos" panose="020B0004020202020204" pitchFamily="34" charset="0"/>
                <a:ea typeface="Aptos" panose="020B0004020202020204" pitchFamily="34" charset="0"/>
                <a:cs typeface="Times New Roman" panose="02020603050405020304" pitchFamily="18" charset="0"/>
                <a:hlinkClick r:id="rId5"/>
              </a:rPr>
              <a:t>https://earlyyears.blog.gov.uk/2024/05/13/maintaining-quality-early-years-provision-in-the-face-of-workforce-challenges/ - :~:text=Some%20of%20the%20main%20workforce,levels%20of%20staff%20well%2Dbeing.</a:t>
            </a:r>
            <a:r>
              <a:rPr lang="en-GB" sz="900" kern="100" dirty="0">
                <a:effectLst/>
                <a:latin typeface="Aptos" panose="020B0004020202020204" pitchFamily="34" charset="0"/>
                <a:ea typeface="Aptos" panose="020B0004020202020204" pitchFamily="34" charset="0"/>
                <a:cs typeface="Times New Roman" panose="02020603050405020304" pitchFamily="18" charset="0"/>
              </a:rPr>
              <a:t> </a:t>
            </a:r>
            <a:r>
              <a:rPr lang="en-GB" sz="900" kern="100" dirty="0">
                <a:effectLst/>
                <a:latin typeface="Arial" panose="020B0604020202020204" pitchFamily="34" charset="0"/>
                <a:ea typeface="Aptos" panose="020B0004020202020204" pitchFamily="34" charset="0"/>
                <a:cs typeface="Times New Roman" panose="02020603050405020304" pitchFamily="18" charset="0"/>
              </a:rPr>
              <a:t>(accessed 12/1/2025)</a:t>
            </a:r>
            <a:endParaRPr lang="en-GB" sz="900" kern="100" dirty="0">
              <a:effectLst/>
              <a:latin typeface="Aptos" panose="020B0004020202020204" pitchFamily="34" charset="0"/>
              <a:ea typeface="Aptos" panose="020B0004020202020204" pitchFamily="34" charset="0"/>
              <a:cs typeface="Times New Roman" panose="02020603050405020304" pitchFamily="18" charset="0"/>
            </a:endParaRPr>
          </a:p>
          <a:p>
            <a:pPr>
              <a:spcAft>
                <a:spcPts val="800"/>
              </a:spcAft>
            </a:pPr>
            <a:r>
              <a:rPr lang="en-GB" sz="900" kern="100" dirty="0">
                <a:effectLst/>
                <a:latin typeface="Arial" panose="020B0604020202020204" pitchFamily="34" charset="0"/>
                <a:ea typeface="Aptos" panose="020B0004020202020204" pitchFamily="34" charset="0"/>
                <a:cs typeface="Times New Roman" panose="02020603050405020304" pitchFamily="18" charset="0"/>
              </a:rPr>
              <a:t>Lawler (2023). </a:t>
            </a:r>
            <a:r>
              <a:rPr lang="en-GB" sz="900" i="1" kern="100" dirty="0">
                <a:effectLst/>
                <a:latin typeface="Arial" panose="020B0604020202020204" pitchFamily="34" charset="0"/>
                <a:ea typeface="Aptos" panose="020B0004020202020204" pitchFamily="34" charset="0"/>
                <a:cs typeface="Times New Roman" panose="02020603050405020304" pitchFamily="18" charset="0"/>
              </a:rPr>
              <a:t>What are the first 1000 days</a:t>
            </a:r>
            <a:r>
              <a:rPr lang="en-GB" sz="900" kern="100" dirty="0">
                <a:effectLst/>
                <a:latin typeface="Arial" panose="020B0604020202020204" pitchFamily="34" charset="0"/>
                <a:ea typeface="Aptos" panose="020B0004020202020204" pitchFamily="34" charset="0"/>
                <a:cs typeface="Times New Roman" panose="02020603050405020304" pitchFamily="18" charset="0"/>
              </a:rPr>
              <a:t>. Available at: </a:t>
            </a:r>
            <a:r>
              <a:rPr lang="en-GB" sz="900" u="sng" kern="100" dirty="0">
                <a:effectLst/>
                <a:latin typeface="Aptos" panose="020B0004020202020204" pitchFamily="34" charset="0"/>
                <a:ea typeface="Aptos" panose="020B0004020202020204" pitchFamily="34" charset="0"/>
                <a:cs typeface="Times New Roman" panose="02020603050405020304" pitchFamily="18" charset="0"/>
                <a:hlinkClick r:id="rId6"/>
              </a:rPr>
              <a:t>https://concernusa.org/news/first-1000-days/</a:t>
            </a:r>
            <a:r>
              <a:rPr lang="en-GB" sz="900" kern="100" dirty="0">
                <a:effectLst/>
                <a:latin typeface="Aptos" panose="020B0004020202020204" pitchFamily="34" charset="0"/>
                <a:ea typeface="Aptos" panose="020B0004020202020204" pitchFamily="34" charset="0"/>
                <a:cs typeface="Times New Roman" panose="02020603050405020304" pitchFamily="18" charset="0"/>
              </a:rPr>
              <a:t> </a:t>
            </a:r>
            <a:r>
              <a:rPr lang="en-GB" sz="900" kern="100" dirty="0">
                <a:effectLst/>
                <a:latin typeface="Arial" panose="020B0604020202020204" pitchFamily="34" charset="0"/>
                <a:ea typeface="Aptos" panose="020B0004020202020204" pitchFamily="34" charset="0"/>
                <a:cs typeface="Times New Roman" panose="02020603050405020304" pitchFamily="18" charset="0"/>
              </a:rPr>
              <a:t>(accessed 4/12/2024)</a:t>
            </a:r>
            <a:endParaRPr lang="en-GB" sz="900" kern="100" dirty="0">
              <a:effectLst/>
              <a:latin typeface="Aptos" panose="020B0004020202020204" pitchFamily="34" charset="0"/>
              <a:ea typeface="Aptos" panose="020B0004020202020204" pitchFamily="34" charset="0"/>
              <a:cs typeface="Times New Roman" panose="02020603050405020304" pitchFamily="18" charset="0"/>
            </a:endParaRPr>
          </a:p>
          <a:p>
            <a:pPr>
              <a:spcAft>
                <a:spcPts val="800"/>
              </a:spcAft>
            </a:pPr>
            <a:r>
              <a:rPr lang="en-GB" sz="900" kern="100" dirty="0">
                <a:effectLst/>
                <a:latin typeface="Arial" panose="020B0604020202020204" pitchFamily="34" charset="0"/>
                <a:ea typeface="Aptos" panose="020B0004020202020204" pitchFamily="34" charset="0"/>
                <a:cs typeface="Times New Roman" panose="02020603050405020304" pitchFamily="18" charset="0"/>
              </a:rPr>
              <a:t>NHS (2023). </a:t>
            </a:r>
            <a:r>
              <a:rPr lang="en-GB" sz="900" i="1" kern="100" dirty="0">
                <a:effectLst/>
                <a:latin typeface="Arial" panose="020B0604020202020204" pitchFamily="34" charset="0"/>
                <a:ea typeface="Aptos" panose="020B0004020202020204" pitchFamily="34" charset="0"/>
                <a:cs typeface="Times New Roman" panose="02020603050405020304" pitchFamily="18" charset="0"/>
              </a:rPr>
              <a:t>Benefits of breastfeeding</a:t>
            </a:r>
            <a:r>
              <a:rPr lang="en-GB" sz="900" kern="100" dirty="0">
                <a:effectLst/>
                <a:latin typeface="Arial" panose="020B0604020202020204" pitchFamily="34" charset="0"/>
                <a:ea typeface="Aptos" panose="020B0004020202020204" pitchFamily="34" charset="0"/>
                <a:cs typeface="Times New Roman" panose="02020603050405020304" pitchFamily="18" charset="0"/>
              </a:rPr>
              <a:t>. Available at: </a:t>
            </a:r>
            <a:r>
              <a:rPr lang="en-GB" sz="900" u="sng" kern="100" dirty="0">
                <a:effectLst/>
                <a:latin typeface="Aptos" panose="020B0004020202020204" pitchFamily="34" charset="0"/>
                <a:ea typeface="Aptos" panose="020B0004020202020204" pitchFamily="34" charset="0"/>
                <a:cs typeface="Times New Roman" panose="02020603050405020304" pitchFamily="18" charset="0"/>
                <a:hlinkClick r:id="rId7"/>
              </a:rPr>
              <a:t>https://www.nhs.uk/conditions/baby/breastfeeding-and-bottle-feeding/breastfeeding/benefits/</a:t>
            </a:r>
            <a:r>
              <a:rPr lang="en-GB" sz="900" kern="100" dirty="0">
                <a:effectLst/>
                <a:latin typeface="Aptos" panose="020B0004020202020204" pitchFamily="34" charset="0"/>
                <a:ea typeface="Aptos" panose="020B0004020202020204" pitchFamily="34" charset="0"/>
                <a:cs typeface="Times New Roman" panose="02020603050405020304" pitchFamily="18" charset="0"/>
              </a:rPr>
              <a:t> </a:t>
            </a:r>
            <a:r>
              <a:rPr lang="en-GB" sz="900" kern="100" dirty="0">
                <a:effectLst/>
                <a:latin typeface="Arial" panose="020B0604020202020204" pitchFamily="34" charset="0"/>
                <a:ea typeface="Aptos" panose="020B0004020202020204" pitchFamily="34" charset="0"/>
                <a:cs typeface="Times New Roman" panose="02020603050405020304" pitchFamily="18" charset="0"/>
              </a:rPr>
              <a:t>(accessed 14/12/2024)</a:t>
            </a:r>
            <a:endParaRPr lang="en-GB" sz="900" kern="100" dirty="0">
              <a:effectLst/>
              <a:latin typeface="Aptos" panose="020B0004020202020204" pitchFamily="34" charset="0"/>
              <a:ea typeface="Aptos" panose="020B0004020202020204" pitchFamily="34" charset="0"/>
              <a:cs typeface="Times New Roman" panose="02020603050405020304" pitchFamily="18" charset="0"/>
            </a:endParaRPr>
          </a:p>
          <a:p>
            <a:pPr>
              <a:spcAft>
                <a:spcPts val="800"/>
              </a:spcAft>
            </a:pPr>
            <a:r>
              <a:rPr lang="en-GB" sz="900" kern="100" dirty="0" err="1">
                <a:effectLst/>
                <a:latin typeface="Arial" panose="020B0604020202020204" pitchFamily="34" charset="0"/>
                <a:ea typeface="Aptos" panose="020B0004020202020204" pitchFamily="34" charset="0"/>
                <a:cs typeface="Times New Roman" panose="02020603050405020304" pitchFamily="18" charset="0"/>
              </a:rPr>
              <a:t>Parenta</a:t>
            </a:r>
            <a:r>
              <a:rPr lang="en-GB" sz="900" kern="100" dirty="0">
                <a:effectLst/>
                <a:latin typeface="Arial" panose="020B0604020202020204" pitchFamily="34" charset="0"/>
                <a:ea typeface="Aptos" panose="020B0004020202020204" pitchFamily="34" charset="0"/>
                <a:cs typeface="Times New Roman" panose="02020603050405020304" pitchFamily="18" charset="0"/>
              </a:rPr>
              <a:t> (2023). </a:t>
            </a:r>
            <a:r>
              <a:rPr lang="en-GB" sz="900" i="1" kern="100" dirty="0">
                <a:effectLst/>
                <a:latin typeface="Arial" panose="020B0604020202020204" pitchFamily="34" charset="0"/>
                <a:ea typeface="Aptos" panose="020B0004020202020204" pitchFamily="34" charset="0"/>
                <a:cs typeface="Times New Roman" panose="02020603050405020304" pitchFamily="18" charset="0"/>
              </a:rPr>
              <a:t>Lets talk solutions</a:t>
            </a:r>
            <a:r>
              <a:rPr lang="en-GB" sz="900" kern="100" dirty="0">
                <a:effectLst/>
                <a:latin typeface="Arial" panose="020B0604020202020204" pitchFamily="34" charset="0"/>
                <a:ea typeface="Aptos" panose="020B0004020202020204" pitchFamily="34" charset="0"/>
                <a:cs typeface="Times New Roman" panose="02020603050405020304" pitchFamily="18" charset="0"/>
              </a:rPr>
              <a:t>. Available at: </a:t>
            </a:r>
            <a:r>
              <a:rPr lang="en-GB" sz="900" u="sng" kern="100" dirty="0">
                <a:effectLst/>
                <a:latin typeface="Aptos" panose="020B0004020202020204" pitchFamily="34" charset="0"/>
                <a:ea typeface="Aptos" panose="020B0004020202020204" pitchFamily="34" charset="0"/>
                <a:cs typeface="Times New Roman" panose="02020603050405020304" pitchFamily="18" charset="0"/>
                <a:hlinkClick r:id="rId8"/>
              </a:rPr>
              <a:t>https://www.parenta.com/2023/03/07/funding-constraints-in-the-early-years-childcare-industry/</a:t>
            </a:r>
            <a:r>
              <a:rPr lang="en-GB" sz="900" kern="100" dirty="0">
                <a:effectLst/>
                <a:latin typeface="Arial" panose="020B0604020202020204" pitchFamily="34" charset="0"/>
                <a:ea typeface="Aptos" panose="020B0004020202020204" pitchFamily="34" charset="0"/>
                <a:cs typeface="Times New Roman" panose="02020603050405020304" pitchFamily="18" charset="0"/>
              </a:rPr>
              <a:t>accessed 9/1/2025)</a:t>
            </a:r>
            <a:endParaRPr lang="en-GB" sz="900" kern="100" dirty="0">
              <a:effectLst/>
              <a:latin typeface="Aptos" panose="020B0004020202020204" pitchFamily="34" charset="0"/>
              <a:ea typeface="Aptos" panose="020B0004020202020204" pitchFamily="34" charset="0"/>
              <a:cs typeface="Times New Roman" panose="02020603050405020304" pitchFamily="18" charset="0"/>
            </a:endParaRPr>
          </a:p>
          <a:p>
            <a:pPr>
              <a:spcAft>
                <a:spcPts val="800"/>
              </a:spcAft>
            </a:pPr>
            <a:r>
              <a:rPr lang="en-GB" sz="900" kern="100" dirty="0" err="1">
                <a:effectLst/>
                <a:latin typeface="Arial" panose="020B0604020202020204" pitchFamily="34" charset="0"/>
                <a:ea typeface="Aptos" panose="020B0004020202020204" pitchFamily="34" charset="0"/>
                <a:cs typeface="Times New Roman" panose="02020603050405020304" pitchFamily="18" charset="0"/>
              </a:rPr>
              <a:t>Parenta</a:t>
            </a:r>
            <a:r>
              <a:rPr lang="en-GB" sz="900" kern="100" dirty="0">
                <a:effectLst/>
                <a:latin typeface="Arial" panose="020B0604020202020204" pitchFamily="34" charset="0"/>
                <a:ea typeface="Aptos" panose="020B0004020202020204" pitchFamily="34" charset="0"/>
                <a:cs typeface="Times New Roman" panose="02020603050405020304" pitchFamily="18" charset="0"/>
              </a:rPr>
              <a:t> (2023). </a:t>
            </a:r>
            <a:r>
              <a:rPr lang="en-GB" sz="900" i="1" kern="100" dirty="0">
                <a:effectLst/>
                <a:latin typeface="Arial" panose="020B0604020202020204" pitchFamily="34" charset="0"/>
                <a:ea typeface="Aptos" panose="020B0004020202020204" pitchFamily="34" charset="0"/>
                <a:cs typeface="Times New Roman" panose="02020603050405020304" pitchFamily="18" charset="0"/>
              </a:rPr>
              <a:t>Poor childcare funding- what is the impact. </a:t>
            </a:r>
            <a:r>
              <a:rPr lang="en-GB" sz="900" kern="100" dirty="0">
                <a:effectLst/>
                <a:latin typeface="Arial" panose="020B0604020202020204" pitchFamily="34" charset="0"/>
                <a:ea typeface="Aptos" panose="020B0004020202020204" pitchFamily="34" charset="0"/>
                <a:cs typeface="Times New Roman" panose="02020603050405020304" pitchFamily="18" charset="0"/>
              </a:rPr>
              <a:t>Available at: </a:t>
            </a:r>
            <a:r>
              <a:rPr lang="en-GB" sz="900" u="sng" kern="100" dirty="0">
                <a:effectLst/>
                <a:latin typeface="Aptos" panose="020B0004020202020204" pitchFamily="34" charset="0"/>
                <a:ea typeface="Aptos" panose="020B0004020202020204" pitchFamily="34" charset="0"/>
                <a:cs typeface="Times New Roman" panose="02020603050405020304" pitchFamily="18" charset="0"/>
                <a:hlinkClick r:id="rId8"/>
              </a:rPr>
              <a:t>https://www.parenta.com/2023/03/07/funding-constraints-in-the-early-years-childcare-industry/</a:t>
            </a:r>
            <a:r>
              <a:rPr lang="en-GB" sz="900" kern="100" dirty="0">
                <a:effectLst/>
                <a:latin typeface="Arial" panose="020B0604020202020204" pitchFamily="34" charset="0"/>
                <a:ea typeface="Aptos" panose="020B0004020202020204" pitchFamily="34" charset="0"/>
                <a:cs typeface="Times New Roman" panose="02020603050405020304" pitchFamily="18" charset="0"/>
              </a:rPr>
              <a:t>accessed 9/1/2025)</a:t>
            </a:r>
            <a:endParaRPr lang="en-GB" sz="900" kern="100" dirty="0">
              <a:effectLst/>
              <a:latin typeface="Aptos" panose="020B0004020202020204" pitchFamily="34" charset="0"/>
              <a:ea typeface="Aptos" panose="020B0004020202020204" pitchFamily="34" charset="0"/>
              <a:cs typeface="Times New Roman" panose="02020603050405020304" pitchFamily="18" charset="0"/>
            </a:endParaRPr>
          </a:p>
          <a:p>
            <a:pPr>
              <a:spcAft>
                <a:spcPts val="800"/>
              </a:spcAft>
            </a:pPr>
            <a:r>
              <a:rPr lang="en-GB" sz="900" kern="100" dirty="0" err="1">
                <a:effectLst/>
                <a:latin typeface="Arial" panose="020B0604020202020204" pitchFamily="34" charset="0"/>
                <a:ea typeface="Aptos" panose="020B0004020202020204" pitchFamily="34" charset="0"/>
                <a:cs typeface="Times New Roman" panose="02020603050405020304" pitchFamily="18" charset="0"/>
              </a:rPr>
              <a:t>Parenta</a:t>
            </a:r>
            <a:r>
              <a:rPr lang="en-GB" sz="900" kern="100" dirty="0">
                <a:effectLst/>
                <a:latin typeface="Arial" panose="020B0604020202020204" pitchFamily="34" charset="0"/>
                <a:ea typeface="Aptos" panose="020B0004020202020204" pitchFamily="34" charset="0"/>
                <a:cs typeface="Times New Roman" panose="02020603050405020304" pitchFamily="18" charset="0"/>
              </a:rPr>
              <a:t> (2023). </a:t>
            </a:r>
            <a:r>
              <a:rPr lang="en-GB" sz="900" i="1" kern="100" dirty="0">
                <a:effectLst/>
                <a:latin typeface="Arial" panose="020B0604020202020204" pitchFamily="34" charset="0"/>
                <a:ea typeface="Aptos" panose="020B0004020202020204" pitchFamily="34" charset="0"/>
                <a:cs typeface="Times New Roman" panose="02020603050405020304" pitchFamily="18" charset="0"/>
              </a:rPr>
              <a:t>Why are there childcare funding constraints</a:t>
            </a:r>
            <a:r>
              <a:rPr lang="en-GB" sz="900" kern="100" dirty="0">
                <a:effectLst/>
                <a:latin typeface="Arial" panose="020B0604020202020204" pitchFamily="34" charset="0"/>
                <a:ea typeface="Aptos" panose="020B0004020202020204" pitchFamily="34" charset="0"/>
                <a:cs typeface="Times New Roman" panose="02020603050405020304" pitchFamily="18" charset="0"/>
              </a:rPr>
              <a:t>. Available at: </a:t>
            </a:r>
            <a:r>
              <a:rPr lang="en-GB" sz="900" u="sng" kern="100" dirty="0">
                <a:effectLst/>
                <a:latin typeface="Aptos" panose="020B0004020202020204" pitchFamily="34" charset="0"/>
                <a:ea typeface="Aptos" panose="020B0004020202020204" pitchFamily="34" charset="0"/>
                <a:cs typeface="Times New Roman" panose="02020603050405020304" pitchFamily="18" charset="0"/>
                <a:hlinkClick r:id="rId9"/>
              </a:rPr>
              <a:t>https://www.parenta.com/2023/03/07/funding-constraints-in-the-early-years-childcare-industry/</a:t>
            </a:r>
            <a:r>
              <a:rPr lang="en-GB" sz="900" u="sng" kern="100" dirty="0">
                <a:effectLst/>
                <a:latin typeface="Arial" panose="020B0604020202020204" pitchFamily="34" charset="0"/>
                <a:ea typeface="Aptos" panose="020B0004020202020204" pitchFamily="34" charset="0"/>
                <a:cs typeface="Times New Roman" panose="02020603050405020304" pitchFamily="18" charset="0"/>
                <a:hlinkClick r:id="rId9"/>
              </a:rPr>
              <a:t>cces</a:t>
            </a:r>
            <a:r>
              <a:rPr lang="en-GB" sz="900" kern="100" dirty="0">
                <a:effectLst/>
                <a:latin typeface="Arial" panose="020B0604020202020204" pitchFamily="34" charset="0"/>
                <a:ea typeface="Aptos" panose="020B0004020202020204" pitchFamily="34" charset="0"/>
                <a:cs typeface="Times New Roman" panose="02020603050405020304" pitchFamily="18" charset="0"/>
              </a:rPr>
              <a:t>(accessed 9/1/2025)</a:t>
            </a:r>
            <a:endParaRPr lang="en-GB" sz="9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sz="900" dirty="0"/>
          </a:p>
        </p:txBody>
      </p:sp>
    </p:spTree>
    <p:extLst>
      <p:ext uri="{BB962C8B-B14F-4D97-AF65-F5344CB8AC3E}">
        <p14:creationId xmlns:p14="http://schemas.microsoft.com/office/powerpoint/2010/main" val="15797252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9C436D0-C1DF-8BA4-16A0-ADD96C198390}"/>
              </a:ext>
            </a:extLst>
          </p:cNvPr>
          <p:cNvSpPr>
            <a:spLocks noGrp="1"/>
          </p:cNvSpPr>
          <p:nvPr>
            <p:ph type="title"/>
          </p:nvPr>
        </p:nvSpPr>
        <p:spPr>
          <a:xfrm>
            <a:off x="686834" y="1153572"/>
            <a:ext cx="3200400" cy="4461163"/>
          </a:xfrm>
        </p:spPr>
        <p:txBody>
          <a:bodyPr>
            <a:normAutofit/>
          </a:bodyPr>
          <a:lstStyle/>
          <a:p>
            <a:r>
              <a:rPr lang="en-GB" dirty="0">
                <a:solidFill>
                  <a:srgbClr val="FFFFFF"/>
                </a:solidFill>
              </a:rPr>
              <a:t>Reference list</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9AD52900-8EFC-E889-2574-DE2DB4D74B5D}"/>
              </a:ext>
            </a:extLst>
          </p:cNvPr>
          <p:cNvSpPr>
            <a:spLocks noGrp="1"/>
          </p:cNvSpPr>
          <p:nvPr>
            <p:ph idx="1"/>
          </p:nvPr>
        </p:nvSpPr>
        <p:spPr>
          <a:xfrm>
            <a:off x="4447308" y="591344"/>
            <a:ext cx="6906491" cy="5585619"/>
          </a:xfrm>
        </p:spPr>
        <p:txBody>
          <a:bodyPr anchor="ctr">
            <a:normAutofit/>
          </a:bodyPr>
          <a:lstStyle/>
          <a:p>
            <a:pPr>
              <a:spcAft>
                <a:spcPts val="800"/>
              </a:spcAft>
            </a:pPr>
            <a:r>
              <a:rPr lang="en-GB" sz="1100" kern="100" err="1">
                <a:effectLst/>
                <a:latin typeface="Arial" panose="020B0604020202020204" pitchFamily="34" charset="0"/>
                <a:ea typeface="Aptos" panose="020B0004020202020204" pitchFamily="34" charset="0"/>
                <a:cs typeface="Times New Roman" panose="02020603050405020304" pitchFamily="18" charset="0"/>
              </a:rPr>
              <a:t>Pikler</a:t>
            </a:r>
            <a:r>
              <a:rPr lang="en-GB" sz="1100" kern="100">
                <a:effectLst/>
                <a:latin typeface="Arial" panose="020B0604020202020204" pitchFamily="34" charset="0"/>
                <a:ea typeface="Aptos" panose="020B0004020202020204" pitchFamily="34" charset="0"/>
                <a:cs typeface="Times New Roman" panose="02020603050405020304" pitchFamily="18" charset="0"/>
              </a:rPr>
              <a:t> (2010). </a:t>
            </a:r>
            <a:r>
              <a:rPr lang="en-GB" sz="1100" i="1" kern="100">
                <a:effectLst/>
                <a:latin typeface="Arial" panose="020B0604020202020204" pitchFamily="34" charset="0"/>
                <a:ea typeface="Aptos" panose="020B0004020202020204" pitchFamily="34" charset="0"/>
                <a:cs typeface="Times New Roman" panose="02020603050405020304" pitchFamily="18" charset="0"/>
              </a:rPr>
              <a:t>The relationship is a key principle in the ‘</a:t>
            </a:r>
            <a:r>
              <a:rPr lang="en-GB" sz="1100" i="1" kern="100" err="1">
                <a:effectLst/>
                <a:latin typeface="Arial" panose="020B0604020202020204" pitchFamily="34" charset="0"/>
                <a:ea typeface="Aptos" panose="020B0004020202020204" pitchFamily="34" charset="0"/>
                <a:cs typeface="Times New Roman" panose="02020603050405020304" pitchFamily="18" charset="0"/>
              </a:rPr>
              <a:t>Pikler</a:t>
            </a:r>
            <a:r>
              <a:rPr lang="en-GB" sz="1100" i="1" kern="100">
                <a:effectLst/>
                <a:latin typeface="Arial" panose="020B0604020202020204" pitchFamily="34" charset="0"/>
                <a:ea typeface="Aptos" panose="020B0004020202020204" pitchFamily="34" charset="0"/>
                <a:cs typeface="Times New Roman" panose="02020603050405020304" pitchFamily="18" charset="0"/>
              </a:rPr>
              <a:t> Approach’. Available at:</a:t>
            </a:r>
            <a:r>
              <a:rPr lang="en-GB" sz="1100" kern="100">
                <a:effectLst/>
                <a:latin typeface="Aptos" panose="020B0004020202020204" pitchFamily="34" charset="0"/>
                <a:ea typeface="Aptos" panose="020B0004020202020204" pitchFamily="34" charset="0"/>
                <a:cs typeface="Times New Roman" panose="02020603050405020304" pitchFamily="18" charset="0"/>
              </a:rPr>
              <a:t> </a:t>
            </a:r>
            <a:r>
              <a:rPr lang="en-GB" sz="1100" u="sng" kern="100">
                <a:effectLst/>
                <a:latin typeface="Aptos" panose="020B0004020202020204" pitchFamily="34" charset="0"/>
                <a:ea typeface="Aptos" panose="020B0004020202020204" pitchFamily="34" charset="0"/>
                <a:cs typeface="Times New Roman" panose="02020603050405020304" pitchFamily="18" charset="0"/>
                <a:hlinkClick r:id="rId2"/>
              </a:rPr>
              <a:t>https://thepiklercollection.weebly.com/relationship.html</a:t>
            </a:r>
            <a:r>
              <a:rPr lang="en-GB" sz="1100" kern="100">
                <a:effectLst/>
                <a:latin typeface="Aptos" panose="020B0004020202020204" pitchFamily="34" charset="0"/>
                <a:ea typeface="Aptos" panose="020B0004020202020204" pitchFamily="34" charset="0"/>
                <a:cs typeface="Times New Roman" panose="02020603050405020304" pitchFamily="18" charset="0"/>
              </a:rPr>
              <a:t> </a:t>
            </a:r>
            <a:r>
              <a:rPr lang="en-GB" sz="1100" kern="100">
                <a:effectLst/>
                <a:latin typeface="Arial" panose="020B0604020202020204" pitchFamily="34" charset="0"/>
                <a:ea typeface="Aptos" panose="020B0004020202020204" pitchFamily="34" charset="0"/>
                <a:cs typeface="Times New Roman" panose="02020603050405020304" pitchFamily="18" charset="0"/>
              </a:rPr>
              <a:t>(accessed 9/1/2025)</a:t>
            </a:r>
            <a:endParaRPr lang="en-GB" sz="1100" kern="100">
              <a:effectLst/>
              <a:latin typeface="Aptos" panose="020B0004020202020204" pitchFamily="34" charset="0"/>
              <a:ea typeface="Aptos" panose="020B0004020202020204" pitchFamily="34" charset="0"/>
              <a:cs typeface="Times New Roman" panose="02020603050405020304" pitchFamily="18" charset="0"/>
            </a:endParaRPr>
          </a:p>
          <a:p>
            <a:pPr>
              <a:spcAft>
                <a:spcPts val="800"/>
              </a:spcAft>
            </a:pPr>
            <a:r>
              <a:rPr lang="en-GB" sz="1100" kern="100" err="1">
                <a:effectLst/>
                <a:latin typeface="Arial" panose="020B0604020202020204" pitchFamily="34" charset="0"/>
                <a:ea typeface="Aptos" panose="020B0004020202020204" pitchFamily="34" charset="0"/>
                <a:cs typeface="Times New Roman" panose="02020603050405020304" pitchFamily="18" charset="0"/>
              </a:rPr>
              <a:t>Pregnancybirth&amp;baby</a:t>
            </a:r>
            <a:r>
              <a:rPr lang="en-GB" sz="1100" kern="100">
                <a:effectLst/>
                <a:latin typeface="Aptos" panose="020B0004020202020204" pitchFamily="34" charset="0"/>
                <a:ea typeface="Aptos" panose="020B0004020202020204" pitchFamily="34" charset="0"/>
                <a:cs typeface="Times New Roman" panose="02020603050405020304" pitchFamily="18" charset="0"/>
              </a:rPr>
              <a:t> (2024). </a:t>
            </a:r>
            <a:r>
              <a:rPr lang="en-GB" sz="1100" i="1" kern="100">
                <a:effectLst/>
                <a:latin typeface="Arial" panose="020B0604020202020204" pitchFamily="34" charset="0"/>
                <a:ea typeface="Aptos" panose="020B0004020202020204" pitchFamily="34" charset="0"/>
                <a:cs typeface="Times New Roman" panose="02020603050405020304" pitchFamily="18" charset="0"/>
              </a:rPr>
              <a:t>Why diet is important during pregnancy for you and your baby. </a:t>
            </a:r>
            <a:r>
              <a:rPr lang="en-GB" sz="1100" kern="100">
                <a:effectLst/>
                <a:latin typeface="Arial" panose="020B0604020202020204" pitchFamily="34" charset="0"/>
                <a:ea typeface="Aptos" panose="020B0004020202020204" pitchFamily="34" charset="0"/>
                <a:cs typeface="Times New Roman" panose="02020603050405020304" pitchFamily="18" charset="0"/>
              </a:rPr>
              <a:t>Available at</a:t>
            </a:r>
            <a:r>
              <a:rPr lang="en-GB" sz="1100" kern="100">
                <a:effectLst/>
                <a:latin typeface="Aptos" panose="020B0004020202020204" pitchFamily="34" charset="0"/>
                <a:ea typeface="Aptos" panose="020B0004020202020204" pitchFamily="34" charset="0"/>
                <a:cs typeface="Times New Roman" panose="02020603050405020304" pitchFamily="18" charset="0"/>
              </a:rPr>
              <a:t>: </a:t>
            </a:r>
            <a:r>
              <a:rPr lang="en-GB" sz="1100" u="sng" kern="100">
                <a:effectLst/>
                <a:latin typeface="Aptos" panose="020B0004020202020204" pitchFamily="34" charset="0"/>
                <a:ea typeface="Aptos" panose="020B0004020202020204" pitchFamily="34" charset="0"/>
                <a:cs typeface="Times New Roman" panose="02020603050405020304" pitchFamily="18" charset="0"/>
                <a:hlinkClick r:id="rId3"/>
              </a:rPr>
              <a:t>https://www.pregnancybirthbaby.org.au/healthy-diet-during-pregnancy</a:t>
            </a:r>
            <a:r>
              <a:rPr lang="en-GB" sz="1100" kern="100">
                <a:effectLst/>
                <a:latin typeface="Arial" panose="020B0604020202020204" pitchFamily="34" charset="0"/>
                <a:ea typeface="Aptos" panose="020B0004020202020204" pitchFamily="34" charset="0"/>
                <a:cs typeface="Times New Roman" panose="02020603050405020304" pitchFamily="18" charset="0"/>
              </a:rPr>
              <a:t>accessed 14/12/2024)  </a:t>
            </a:r>
            <a:endParaRPr lang="en-GB" sz="1100" kern="100">
              <a:effectLst/>
              <a:latin typeface="Aptos" panose="020B0004020202020204" pitchFamily="34" charset="0"/>
              <a:ea typeface="Aptos" panose="020B0004020202020204" pitchFamily="34" charset="0"/>
              <a:cs typeface="Times New Roman" panose="02020603050405020304" pitchFamily="18" charset="0"/>
            </a:endParaRPr>
          </a:p>
          <a:p>
            <a:pPr>
              <a:spcAft>
                <a:spcPts val="800"/>
              </a:spcAft>
            </a:pPr>
            <a:r>
              <a:rPr lang="en-GB" sz="1100" kern="100">
                <a:effectLst/>
                <a:latin typeface="Arial" panose="020B0604020202020204" pitchFamily="34" charset="0"/>
                <a:ea typeface="Aptos" panose="020B0004020202020204" pitchFamily="34" charset="0"/>
                <a:cs typeface="Times New Roman" panose="02020603050405020304" pitchFamily="18" charset="0"/>
              </a:rPr>
              <a:t>Queen Margaret university (2022). The importance of holistic development. Available at: </a:t>
            </a:r>
            <a:r>
              <a:rPr lang="en-GB" sz="1100" u="sng" kern="100">
                <a:effectLst/>
                <a:latin typeface="Aptos" panose="020B0004020202020204" pitchFamily="34" charset="0"/>
                <a:ea typeface="Aptos" panose="020B0004020202020204" pitchFamily="34" charset="0"/>
                <a:cs typeface="Times New Roman" panose="02020603050405020304" pitchFamily="18" charset="0"/>
                <a:hlinkClick r:id="rId4"/>
              </a:rPr>
              <a:t>https://online.qmu.ac.uk/blogs/nurturing-holistic-development-in-early-childhood/</a:t>
            </a:r>
            <a:r>
              <a:rPr lang="en-GB" sz="1100" kern="100">
                <a:effectLst/>
                <a:latin typeface="Arial" panose="020B0604020202020204" pitchFamily="34" charset="0"/>
                <a:ea typeface="Aptos" panose="020B0004020202020204" pitchFamily="34" charset="0"/>
                <a:cs typeface="Times New Roman" panose="02020603050405020304" pitchFamily="18" charset="0"/>
              </a:rPr>
              <a:t>accessed 16/1/2025)</a:t>
            </a:r>
            <a:endParaRPr lang="en-GB" sz="1100" kern="100">
              <a:effectLst/>
              <a:latin typeface="Aptos" panose="020B0004020202020204" pitchFamily="34" charset="0"/>
              <a:ea typeface="Aptos" panose="020B0004020202020204" pitchFamily="34" charset="0"/>
              <a:cs typeface="Times New Roman" panose="02020603050405020304" pitchFamily="18" charset="0"/>
            </a:endParaRPr>
          </a:p>
          <a:p>
            <a:pPr>
              <a:spcAft>
                <a:spcPts val="800"/>
              </a:spcAft>
            </a:pPr>
            <a:r>
              <a:rPr lang="en-GB" sz="1100" kern="100">
                <a:effectLst/>
                <a:latin typeface="Arial" panose="020B0604020202020204" pitchFamily="34" charset="0"/>
                <a:ea typeface="Aptos" panose="020B0004020202020204" pitchFamily="34" charset="0"/>
                <a:cs typeface="Times New Roman" panose="02020603050405020304" pitchFamily="18" charset="0"/>
              </a:rPr>
              <a:t>Raising children (2024). </a:t>
            </a:r>
            <a:r>
              <a:rPr lang="en-GB" sz="1100" i="1" kern="100">
                <a:effectLst/>
                <a:latin typeface="Arial" panose="020B0604020202020204" pitchFamily="34" charset="0"/>
                <a:ea typeface="Aptos" panose="020B0004020202020204" pitchFamily="34" charset="0"/>
                <a:cs typeface="Times New Roman" panose="02020603050405020304" pitchFamily="18" charset="0"/>
              </a:rPr>
              <a:t>Strong families and why they are important</a:t>
            </a:r>
            <a:r>
              <a:rPr lang="en-GB" sz="1100" kern="100">
                <a:effectLst/>
                <a:latin typeface="Arial" panose="020B0604020202020204" pitchFamily="34" charset="0"/>
                <a:ea typeface="Aptos" panose="020B0004020202020204" pitchFamily="34" charset="0"/>
                <a:cs typeface="Times New Roman" panose="02020603050405020304" pitchFamily="18" charset="0"/>
              </a:rPr>
              <a:t>. Available at: </a:t>
            </a:r>
            <a:r>
              <a:rPr lang="en-GB" sz="1100" u="sng" kern="100">
                <a:effectLst/>
                <a:latin typeface="Aptos" panose="020B0004020202020204" pitchFamily="34" charset="0"/>
                <a:ea typeface="Aptos" panose="020B0004020202020204" pitchFamily="34" charset="0"/>
                <a:cs typeface="Times New Roman" panose="02020603050405020304" pitchFamily="18" charset="0"/>
                <a:hlinkClick r:id="rId5"/>
              </a:rPr>
              <a:t>https://raisingchildren.net.au/guides/first-1000-days/safety-and-security/strong-families</a:t>
            </a:r>
            <a:r>
              <a:rPr lang="en-GB" sz="1100" kern="100">
                <a:effectLst/>
                <a:latin typeface="Aptos" panose="020B0004020202020204" pitchFamily="34" charset="0"/>
                <a:ea typeface="Aptos" panose="020B0004020202020204" pitchFamily="34" charset="0"/>
                <a:cs typeface="Times New Roman" panose="02020603050405020304" pitchFamily="18" charset="0"/>
              </a:rPr>
              <a:t> </a:t>
            </a:r>
            <a:r>
              <a:rPr lang="en-GB" sz="1100" kern="100">
                <a:effectLst/>
                <a:latin typeface="Arial" panose="020B0604020202020204" pitchFamily="34" charset="0"/>
                <a:ea typeface="Aptos" panose="020B0004020202020204" pitchFamily="34" charset="0"/>
                <a:cs typeface="Times New Roman" panose="02020603050405020304" pitchFamily="18" charset="0"/>
              </a:rPr>
              <a:t>(accessed 14/12/2024)</a:t>
            </a:r>
            <a:endParaRPr lang="en-GB" sz="1100" kern="100">
              <a:effectLst/>
              <a:latin typeface="Aptos" panose="020B0004020202020204" pitchFamily="34" charset="0"/>
              <a:ea typeface="Aptos" panose="020B0004020202020204" pitchFamily="34" charset="0"/>
              <a:cs typeface="Times New Roman" panose="02020603050405020304" pitchFamily="18" charset="0"/>
            </a:endParaRPr>
          </a:p>
          <a:p>
            <a:pPr>
              <a:spcAft>
                <a:spcPts val="800"/>
              </a:spcAft>
            </a:pPr>
            <a:r>
              <a:rPr lang="en-GB" sz="1100" kern="100">
                <a:effectLst/>
                <a:latin typeface="Arial" panose="020B0604020202020204" pitchFamily="34" charset="0"/>
                <a:ea typeface="Aptos" panose="020B0004020202020204" pitchFamily="34" charset="0"/>
                <a:cs typeface="Times New Roman" panose="02020603050405020304" pitchFamily="18" charset="0"/>
              </a:rPr>
              <a:t>Regis (2024). </a:t>
            </a:r>
            <a:r>
              <a:rPr lang="en-GB" sz="1100" i="1" kern="100">
                <a:effectLst/>
                <a:latin typeface="Arial" panose="020B0604020202020204" pitchFamily="34" charset="0"/>
                <a:ea typeface="Aptos" panose="020B0004020202020204" pitchFamily="34" charset="0"/>
                <a:cs typeface="Times New Roman" panose="02020603050405020304" pitchFamily="18" charset="0"/>
              </a:rPr>
              <a:t>What impact does parental mental health have on children</a:t>
            </a:r>
            <a:r>
              <a:rPr lang="en-GB" sz="1100" kern="100">
                <a:effectLst/>
                <a:latin typeface="Arial" panose="020B0604020202020204" pitchFamily="34" charset="0"/>
                <a:ea typeface="Aptos" panose="020B0004020202020204" pitchFamily="34" charset="0"/>
                <a:cs typeface="Times New Roman" panose="02020603050405020304" pitchFamily="18" charset="0"/>
              </a:rPr>
              <a:t>. Available at: </a:t>
            </a:r>
            <a:r>
              <a:rPr lang="en-GB" sz="1100" u="sng" kern="100">
                <a:effectLst/>
                <a:latin typeface="Aptos" panose="020B0004020202020204" pitchFamily="34" charset="0"/>
                <a:ea typeface="Aptos" panose="020B0004020202020204" pitchFamily="34" charset="0"/>
                <a:cs typeface="Times New Roman" panose="02020603050405020304" pitchFamily="18" charset="0"/>
                <a:hlinkClick r:id="rId6"/>
              </a:rPr>
              <a:t>https://online.regiscollege.edu/blog/parental-mental-health/</a:t>
            </a:r>
            <a:r>
              <a:rPr lang="en-GB" sz="1100" kern="100">
                <a:effectLst/>
                <a:latin typeface="Aptos" panose="020B0004020202020204" pitchFamily="34" charset="0"/>
                <a:ea typeface="Aptos" panose="020B0004020202020204" pitchFamily="34" charset="0"/>
                <a:cs typeface="Times New Roman" panose="02020603050405020304" pitchFamily="18" charset="0"/>
              </a:rPr>
              <a:t> (</a:t>
            </a:r>
            <a:r>
              <a:rPr lang="en-GB" sz="1100" kern="100">
                <a:effectLst/>
                <a:latin typeface="Arial" panose="020B0604020202020204" pitchFamily="34" charset="0"/>
                <a:ea typeface="Aptos" panose="020B0004020202020204" pitchFamily="34" charset="0"/>
                <a:cs typeface="Times New Roman" panose="02020603050405020304" pitchFamily="18" charset="0"/>
              </a:rPr>
              <a:t>accessed 13/1/2024)</a:t>
            </a:r>
            <a:endParaRPr lang="en-GB" sz="1100" kern="100">
              <a:effectLst/>
              <a:latin typeface="Aptos" panose="020B0004020202020204" pitchFamily="34" charset="0"/>
              <a:ea typeface="Aptos" panose="020B0004020202020204" pitchFamily="34" charset="0"/>
              <a:cs typeface="Times New Roman" panose="02020603050405020304" pitchFamily="18" charset="0"/>
            </a:endParaRPr>
          </a:p>
          <a:p>
            <a:pPr>
              <a:spcAft>
                <a:spcPts val="800"/>
              </a:spcAft>
            </a:pPr>
            <a:r>
              <a:rPr lang="en-GB" sz="1100" kern="100">
                <a:effectLst/>
                <a:latin typeface="Arial" panose="020B0604020202020204" pitchFamily="34" charset="0"/>
                <a:ea typeface="Aptos" panose="020B0004020202020204" pitchFamily="34" charset="0"/>
                <a:cs typeface="Times New Roman" panose="02020603050405020304" pitchFamily="18" charset="0"/>
              </a:rPr>
              <a:t>Saltz (1994). Besic philosophies of Reggio Emilia. Available at: </a:t>
            </a:r>
            <a:r>
              <a:rPr lang="en-GB" sz="1100" u="sng" kern="100">
                <a:effectLst/>
                <a:latin typeface="Aptos" panose="020B0004020202020204" pitchFamily="34" charset="0"/>
                <a:ea typeface="Aptos" panose="020B0004020202020204" pitchFamily="34" charset="0"/>
                <a:cs typeface="Times New Roman" panose="02020603050405020304" pitchFamily="18" charset="0"/>
                <a:hlinkClick r:id="rId7"/>
              </a:rPr>
              <a:t>https://umdearborn.edu/cehhs/centers-institutes/early-childhood-education-center/about-ecec/philosophy/basic-philosophies</a:t>
            </a:r>
            <a:r>
              <a:rPr lang="en-GB" sz="1100" kern="100">
                <a:effectLst/>
                <a:latin typeface="Aptos" panose="020B0004020202020204" pitchFamily="34" charset="0"/>
                <a:ea typeface="Aptos" panose="020B0004020202020204" pitchFamily="34" charset="0"/>
                <a:cs typeface="Times New Roman" panose="02020603050405020304" pitchFamily="18" charset="0"/>
              </a:rPr>
              <a:t> </a:t>
            </a:r>
            <a:r>
              <a:rPr lang="en-GB" sz="1100" kern="100">
                <a:effectLst/>
                <a:latin typeface="Arial" panose="020B0604020202020204" pitchFamily="34" charset="0"/>
                <a:ea typeface="Aptos" panose="020B0004020202020204" pitchFamily="34" charset="0"/>
                <a:cs typeface="Times New Roman" panose="02020603050405020304" pitchFamily="18" charset="0"/>
              </a:rPr>
              <a:t>(accessed 13/1/2025)</a:t>
            </a:r>
            <a:endParaRPr lang="en-GB" sz="1100" kern="100">
              <a:effectLst/>
              <a:latin typeface="Aptos" panose="020B0004020202020204" pitchFamily="34" charset="0"/>
              <a:ea typeface="Aptos" panose="020B0004020202020204" pitchFamily="34" charset="0"/>
              <a:cs typeface="Times New Roman" panose="02020603050405020304" pitchFamily="18" charset="0"/>
            </a:endParaRPr>
          </a:p>
          <a:p>
            <a:pPr>
              <a:spcAft>
                <a:spcPts val="800"/>
              </a:spcAft>
            </a:pPr>
            <a:r>
              <a:rPr lang="en-GB" sz="1100" kern="100">
                <a:effectLst/>
                <a:latin typeface="Arial" panose="020B0604020202020204" pitchFamily="34" charset="0"/>
                <a:ea typeface="Aptos" panose="020B0004020202020204" pitchFamily="34" charset="0"/>
                <a:cs typeface="Times New Roman" panose="02020603050405020304" pitchFamily="18" charset="0"/>
              </a:rPr>
              <a:t>Science Direct (2023</a:t>
            </a:r>
            <a:r>
              <a:rPr lang="en-GB" sz="1100" i="1" kern="100">
                <a:effectLst/>
                <a:latin typeface="Arial" panose="020B0604020202020204" pitchFamily="34" charset="0"/>
                <a:ea typeface="Aptos" panose="020B0004020202020204" pitchFamily="34" charset="0"/>
                <a:cs typeface="Times New Roman" panose="02020603050405020304" pitchFamily="18" charset="0"/>
              </a:rPr>
              <a:t>). Abstract</a:t>
            </a:r>
            <a:r>
              <a:rPr lang="en-GB" sz="1100" kern="100">
                <a:effectLst/>
                <a:latin typeface="Arial" panose="020B0604020202020204" pitchFamily="34" charset="0"/>
                <a:ea typeface="Aptos" panose="020B0004020202020204" pitchFamily="34" charset="0"/>
                <a:cs typeface="Times New Roman" panose="02020603050405020304" pitchFamily="18" charset="0"/>
              </a:rPr>
              <a:t>. Available at</a:t>
            </a:r>
            <a:r>
              <a:rPr lang="en-GB" sz="1100" kern="100">
                <a:effectLst/>
                <a:latin typeface="Georgia" panose="02040502050405020303" pitchFamily="18" charset="0"/>
                <a:ea typeface="Aptos" panose="020B0004020202020204" pitchFamily="34" charset="0"/>
                <a:cs typeface="Times New Roman" panose="02020603050405020304" pitchFamily="18" charset="0"/>
              </a:rPr>
              <a:t>: </a:t>
            </a:r>
            <a:r>
              <a:rPr lang="en-GB" sz="1100" u="sng" kern="100">
                <a:effectLst/>
                <a:latin typeface="Aptos" panose="020B0004020202020204" pitchFamily="34" charset="0"/>
                <a:ea typeface="Aptos" panose="020B0004020202020204" pitchFamily="34" charset="0"/>
                <a:cs typeface="Times New Roman" panose="02020603050405020304" pitchFamily="18" charset="0"/>
                <a:hlinkClick r:id="rId8"/>
              </a:rPr>
              <a:t>https://www.sciencedirect.com/science/article/pii/S2667009723000155</a:t>
            </a:r>
            <a:r>
              <a:rPr lang="en-GB" sz="1100" kern="100">
                <a:effectLst/>
                <a:latin typeface="Aptos" panose="020B0004020202020204" pitchFamily="34" charset="0"/>
                <a:ea typeface="Aptos" panose="020B0004020202020204" pitchFamily="34" charset="0"/>
                <a:cs typeface="Times New Roman" panose="02020603050405020304" pitchFamily="18" charset="0"/>
              </a:rPr>
              <a:t> </a:t>
            </a:r>
            <a:r>
              <a:rPr lang="en-GB" sz="1100" kern="100">
                <a:effectLst/>
                <a:latin typeface="Arial" panose="020B0604020202020204" pitchFamily="34" charset="0"/>
                <a:ea typeface="Aptos" panose="020B0004020202020204" pitchFamily="34" charset="0"/>
                <a:cs typeface="Times New Roman" panose="02020603050405020304" pitchFamily="18" charset="0"/>
              </a:rPr>
              <a:t>(accessed 4/12/2024)</a:t>
            </a:r>
            <a:endParaRPr lang="en-GB" sz="1100" kern="100">
              <a:effectLst/>
              <a:latin typeface="Aptos" panose="020B0004020202020204" pitchFamily="34" charset="0"/>
              <a:ea typeface="Aptos" panose="020B0004020202020204" pitchFamily="34" charset="0"/>
              <a:cs typeface="Times New Roman" panose="02020603050405020304" pitchFamily="18" charset="0"/>
            </a:endParaRPr>
          </a:p>
          <a:p>
            <a:pPr>
              <a:spcAft>
                <a:spcPts val="800"/>
              </a:spcAft>
            </a:pPr>
            <a:r>
              <a:rPr lang="en-GB" sz="1100" kern="100">
                <a:effectLst/>
                <a:latin typeface="Arial" panose="020B0604020202020204" pitchFamily="34" charset="0"/>
                <a:ea typeface="Aptos" panose="020B0004020202020204" pitchFamily="34" charset="0"/>
                <a:cs typeface="Times New Roman" panose="02020603050405020304" pitchFamily="18" charset="0"/>
              </a:rPr>
              <a:t>Simple steps nutrition (2024). </a:t>
            </a:r>
            <a:r>
              <a:rPr lang="en-GB" sz="1100" i="1" kern="100">
                <a:effectLst/>
                <a:latin typeface="Arial" panose="020B0604020202020204" pitchFamily="34" charset="0"/>
                <a:ea typeface="Aptos" panose="020B0004020202020204" pitchFamily="34" charset="0"/>
                <a:cs typeface="Times New Roman" panose="02020603050405020304" pitchFamily="18" charset="0"/>
              </a:rPr>
              <a:t>The first 1000 days of life: a window of opportunity</a:t>
            </a:r>
            <a:r>
              <a:rPr lang="en-GB" sz="1100" kern="100">
                <a:effectLst/>
                <a:latin typeface="Arial" panose="020B0604020202020204" pitchFamily="34" charset="0"/>
                <a:ea typeface="Aptos" panose="020B0004020202020204" pitchFamily="34" charset="0"/>
                <a:cs typeface="Times New Roman" panose="02020603050405020304" pitchFamily="18" charset="0"/>
              </a:rPr>
              <a:t>. Available at:</a:t>
            </a:r>
            <a:r>
              <a:rPr lang="en-GB" sz="1100" kern="100">
                <a:effectLst/>
                <a:latin typeface="Georgia" panose="02040502050405020303" pitchFamily="18" charset="0"/>
                <a:ea typeface="Aptos" panose="020B0004020202020204" pitchFamily="34" charset="0"/>
                <a:cs typeface="Times New Roman" panose="02020603050405020304" pitchFamily="18" charset="0"/>
              </a:rPr>
              <a:t> </a:t>
            </a:r>
            <a:r>
              <a:rPr lang="en-GB" sz="1100" u="sng" kern="100">
                <a:effectLst/>
                <a:latin typeface="Aptos" panose="020B0004020202020204" pitchFamily="34" charset="0"/>
                <a:ea typeface="Aptos" panose="020B0004020202020204" pitchFamily="34" charset="0"/>
                <a:cs typeface="Times New Roman" panose="02020603050405020304" pitchFamily="18" charset="0"/>
                <a:hlinkClick r:id="rId9"/>
              </a:rPr>
              <a:t>https://simplestepsnutrition.com.au/the-first-1000-days/</a:t>
            </a:r>
            <a:r>
              <a:rPr lang="en-GB" sz="1100" kern="100">
                <a:effectLst/>
                <a:latin typeface="Aptos" panose="020B0004020202020204" pitchFamily="34" charset="0"/>
                <a:ea typeface="Aptos" panose="020B0004020202020204" pitchFamily="34" charset="0"/>
                <a:cs typeface="Times New Roman" panose="02020603050405020304" pitchFamily="18" charset="0"/>
              </a:rPr>
              <a:t> (accessed </a:t>
            </a:r>
            <a:r>
              <a:rPr lang="en-GB" sz="1100" kern="100">
                <a:effectLst/>
                <a:latin typeface="Arial" panose="020B0604020202020204" pitchFamily="34" charset="0"/>
                <a:ea typeface="Aptos" panose="020B0004020202020204" pitchFamily="34" charset="0"/>
                <a:cs typeface="Times New Roman" panose="02020603050405020304" pitchFamily="18" charset="0"/>
              </a:rPr>
              <a:t>6/12/2024)</a:t>
            </a:r>
            <a:endParaRPr lang="en-GB" sz="1100" kern="100">
              <a:effectLst/>
              <a:latin typeface="Aptos" panose="020B0004020202020204" pitchFamily="34" charset="0"/>
              <a:ea typeface="Aptos" panose="020B0004020202020204" pitchFamily="34" charset="0"/>
              <a:cs typeface="Times New Roman" panose="02020603050405020304" pitchFamily="18" charset="0"/>
            </a:endParaRPr>
          </a:p>
          <a:p>
            <a:endParaRPr lang="en-GB" sz="1100"/>
          </a:p>
        </p:txBody>
      </p:sp>
    </p:spTree>
    <p:extLst>
      <p:ext uri="{BB962C8B-B14F-4D97-AF65-F5344CB8AC3E}">
        <p14:creationId xmlns:p14="http://schemas.microsoft.com/office/powerpoint/2010/main" val="213158055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08AE7F8-410F-533D-406A-3906422FECFC}"/>
              </a:ext>
            </a:extLst>
          </p:cNvPr>
          <p:cNvSpPr>
            <a:spLocks noGrp="1"/>
          </p:cNvSpPr>
          <p:nvPr>
            <p:ph type="title"/>
          </p:nvPr>
        </p:nvSpPr>
        <p:spPr>
          <a:xfrm>
            <a:off x="686834" y="1153572"/>
            <a:ext cx="3200400" cy="4461163"/>
          </a:xfrm>
        </p:spPr>
        <p:txBody>
          <a:bodyPr>
            <a:normAutofit/>
          </a:bodyPr>
          <a:lstStyle/>
          <a:p>
            <a:r>
              <a:rPr lang="en-GB">
                <a:solidFill>
                  <a:srgbClr val="FFFFFF"/>
                </a:solidFill>
              </a:rPr>
              <a:t>Reference list</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3238646C-6863-604B-C5E9-0C4BBFD8122C}"/>
              </a:ext>
            </a:extLst>
          </p:cNvPr>
          <p:cNvSpPr>
            <a:spLocks noGrp="1"/>
          </p:cNvSpPr>
          <p:nvPr>
            <p:ph idx="1"/>
          </p:nvPr>
        </p:nvSpPr>
        <p:spPr>
          <a:xfrm>
            <a:off x="4447308" y="591344"/>
            <a:ext cx="6906491" cy="5585619"/>
          </a:xfrm>
        </p:spPr>
        <p:txBody>
          <a:bodyPr anchor="ctr">
            <a:normAutofit/>
          </a:bodyPr>
          <a:lstStyle/>
          <a:p>
            <a:pPr>
              <a:spcAft>
                <a:spcPts val="800"/>
              </a:spcAft>
            </a:pPr>
            <a:r>
              <a:rPr lang="en-GB" sz="1500" kern="100" dirty="0">
                <a:effectLst/>
                <a:latin typeface="Arial" panose="020B0604020202020204" pitchFamily="34" charset="0"/>
                <a:ea typeface="Aptos" panose="020B0004020202020204" pitchFamily="34" charset="0"/>
                <a:cs typeface="Times New Roman" panose="02020603050405020304" pitchFamily="18" charset="0"/>
              </a:rPr>
              <a:t>Therapy stars (2022). </a:t>
            </a:r>
            <a:r>
              <a:rPr lang="en-GB" sz="1500" i="1" kern="100" dirty="0">
                <a:effectLst/>
                <a:latin typeface="Arial" panose="020B0604020202020204" pitchFamily="34" charset="0"/>
                <a:ea typeface="Aptos" panose="020B0004020202020204" pitchFamily="34" charset="0"/>
                <a:cs typeface="Times New Roman" panose="02020603050405020304" pitchFamily="18" charset="0"/>
              </a:rPr>
              <a:t>Why is tummy time so important?.</a:t>
            </a:r>
            <a:r>
              <a:rPr lang="en-GB" sz="1500" kern="100" dirty="0">
                <a:effectLst/>
                <a:latin typeface="Arial" panose="020B0604020202020204" pitchFamily="34" charset="0"/>
                <a:ea typeface="Aptos" panose="020B0004020202020204" pitchFamily="34" charset="0"/>
                <a:cs typeface="Times New Roman" panose="02020603050405020304" pitchFamily="18" charset="0"/>
              </a:rPr>
              <a:t> Available at: </a:t>
            </a:r>
            <a:r>
              <a:rPr lang="en-GB" sz="1500" u="sng" kern="100" dirty="0">
                <a:effectLst/>
                <a:latin typeface="Aptos" panose="020B0004020202020204" pitchFamily="34" charset="0"/>
                <a:ea typeface="Aptos" panose="020B0004020202020204" pitchFamily="34" charset="0"/>
                <a:cs typeface="Times New Roman" panose="02020603050405020304" pitchFamily="18" charset="0"/>
                <a:hlinkClick r:id="rId2"/>
              </a:rPr>
              <a:t>https://therapystars.co.uk/why-is-tummy-time-important/</a:t>
            </a:r>
            <a:r>
              <a:rPr lang="en-GB" sz="15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500" kern="100" dirty="0">
                <a:effectLst/>
                <a:latin typeface="Arial" panose="020B0604020202020204" pitchFamily="34" charset="0"/>
                <a:ea typeface="Aptos" panose="020B0004020202020204" pitchFamily="34" charset="0"/>
                <a:cs typeface="Times New Roman" panose="02020603050405020304" pitchFamily="18" charset="0"/>
              </a:rPr>
              <a:t>accessed 14/1/2025)</a:t>
            </a:r>
            <a:r>
              <a:rPr lang="en-GB" sz="1500" kern="0" dirty="0">
                <a:effectLst/>
                <a:latin typeface="Arial" panose="020B0604020202020204" pitchFamily="34" charset="0"/>
                <a:ea typeface="Times New Roman" panose="02020603050405020304" pitchFamily="18" charset="0"/>
                <a:cs typeface="Times New Roman" panose="02020603050405020304" pitchFamily="18" charset="0"/>
              </a:rPr>
              <a:t> </a:t>
            </a:r>
            <a:endParaRPr lang="en-GB" sz="1500" kern="100" dirty="0">
              <a:effectLst/>
              <a:latin typeface="Aptos" panose="020B0004020202020204" pitchFamily="34" charset="0"/>
              <a:ea typeface="Aptos" panose="020B0004020202020204" pitchFamily="34" charset="0"/>
              <a:cs typeface="Times New Roman" panose="02020603050405020304" pitchFamily="18" charset="0"/>
            </a:endParaRPr>
          </a:p>
          <a:p>
            <a:pPr>
              <a:spcAft>
                <a:spcPts val="800"/>
              </a:spcAft>
            </a:pPr>
            <a:r>
              <a:rPr lang="en-GB" sz="1500" kern="100" dirty="0">
                <a:effectLst/>
                <a:latin typeface="Arial" panose="020B0604020202020204" pitchFamily="34" charset="0"/>
                <a:ea typeface="Aptos" panose="020B0004020202020204" pitchFamily="34" charset="0"/>
                <a:cs typeface="Times New Roman" panose="02020603050405020304" pitchFamily="18" charset="0"/>
              </a:rPr>
              <a:t>UNICEF, (2015). </a:t>
            </a:r>
            <a:r>
              <a:rPr lang="en-GB" sz="1500" i="1" kern="100" dirty="0">
                <a:effectLst/>
                <a:latin typeface="Arial" panose="020B0604020202020204" pitchFamily="34" charset="0"/>
                <a:ea typeface="Aptos" panose="020B0004020202020204" pitchFamily="34" charset="0"/>
                <a:cs typeface="Times New Roman" panose="02020603050405020304" pitchFamily="18" charset="0"/>
              </a:rPr>
              <a:t>The first 1,000 days of life</a:t>
            </a:r>
            <a:r>
              <a:rPr lang="en-GB" sz="1500" kern="100" dirty="0">
                <a:effectLst/>
                <a:latin typeface="Arial" panose="020B0604020202020204" pitchFamily="34" charset="0"/>
                <a:ea typeface="Aptos" panose="020B0004020202020204" pitchFamily="34" charset="0"/>
                <a:cs typeface="Times New Roman" panose="02020603050405020304" pitchFamily="18" charset="0"/>
              </a:rPr>
              <a:t>. Available at</a:t>
            </a:r>
            <a:r>
              <a:rPr lang="en-GB" sz="1500" u="sng" kern="100" dirty="0">
                <a:effectLst/>
                <a:latin typeface="Arial" panose="020B0604020202020204" pitchFamily="34" charset="0"/>
                <a:ea typeface="Aptos" panose="020B0004020202020204" pitchFamily="34" charset="0"/>
                <a:cs typeface="Times New Roman" panose="02020603050405020304" pitchFamily="18" charset="0"/>
                <a:hlinkClick r:id="rId3"/>
              </a:rPr>
              <a:t>https://www.youtube.com/watch?v=mpyD19SIiaw</a:t>
            </a:r>
            <a:r>
              <a:rPr lang="en-GB" sz="15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500" kern="100" dirty="0">
                <a:effectLst/>
                <a:latin typeface="Arial" panose="020B0604020202020204" pitchFamily="34" charset="0"/>
                <a:ea typeface="Aptos" panose="020B0004020202020204" pitchFamily="34" charset="0"/>
                <a:cs typeface="Times New Roman" panose="02020603050405020304" pitchFamily="18" charset="0"/>
              </a:rPr>
              <a:t>accessed 4/12/2024)</a:t>
            </a:r>
            <a:endParaRPr lang="en-GB" sz="1500" kern="100" dirty="0">
              <a:effectLst/>
              <a:latin typeface="Aptos" panose="020B0004020202020204" pitchFamily="34" charset="0"/>
              <a:ea typeface="Aptos" panose="020B0004020202020204" pitchFamily="34" charset="0"/>
              <a:cs typeface="Times New Roman" panose="02020603050405020304" pitchFamily="18" charset="0"/>
            </a:endParaRPr>
          </a:p>
          <a:p>
            <a:pPr>
              <a:spcAft>
                <a:spcPts val="800"/>
              </a:spcAft>
            </a:pPr>
            <a:r>
              <a:rPr lang="en-GB" sz="1500" kern="100" dirty="0">
                <a:effectLst/>
                <a:latin typeface="Arial" panose="020B0604020202020204" pitchFamily="34" charset="0"/>
                <a:ea typeface="Aptos" panose="020B0004020202020204" pitchFamily="34" charset="0"/>
                <a:cs typeface="Times New Roman" panose="02020603050405020304" pitchFamily="18" charset="0"/>
              </a:rPr>
              <a:t>University of greater Manchester (2025). </a:t>
            </a:r>
            <a:r>
              <a:rPr lang="en-GB" sz="1500" i="1" kern="100" dirty="0">
                <a:effectLst/>
                <a:latin typeface="Arial" panose="020B0604020202020204" pitchFamily="34" charset="0"/>
                <a:ea typeface="Aptos" panose="020B0004020202020204" pitchFamily="34" charset="0"/>
                <a:cs typeface="Times New Roman" panose="02020603050405020304" pitchFamily="18" charset="0"/>
              </a:rPr>
              <a:t>What does the role consist of.</a:t>
            </a:r>
            <a:r>
              <a:rPr lang="en-GB" sz="1500" kern="100" dirty="0">
                <a:effectLst/>
                <a:latin typeface="Arial" panose="020B0604020202020204" pitchFamily="34" charset="0"/>
                <a:ea typeface="Aptos" panose="020B0004020202020204" pitchFamily="34" charset="0"/>
                <a:cs typeface="Times New Roman" panose="02020603050405020304" pitchFamily="18" charset="0"/>
              </a:rPr>
              <a:t> Available at: </a:t>
            </a:r>
            <a:r>
              <a:rPr lang="en-GB" sz="1500" u="sng" kern="100" dirty="0">
                <a:effectLst/>
                <a:latin typeface="Aptos" panose="020B0004020202020204" pitchFamily="34" charset="0"/>
                <a:ea typeface="Aptos" panose="020B0004020202020204" pitchFamily="34" charset="0"/>
                <a:cs typeface="Times New Roman" panose="02020603050405020304" pitchFamily="18" charset="0"/>
                <a:hlinkClick r:id="rId4"/>
              </a:rPr>
              <a:t>https://www.bolton.ac.uk/blogs/what-is-an-early-years-practitioner - :~:text=An%20early%20year%27s%20practitioner%20is%20an%20individual%20who,as%20nurseries%2C%20pre-schools%2C%20and%20early%20years%20education%20centres.</a:t>
            </a:r>
            <a:r>
              <a:rPr lang="en-GB" sz="15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500" kern="100" dirty="0">
                <a:effectLst/>
                <a:latin typeface="Arial" panose="020B0604020202020204" pitchFamily="34" charset="0"/>
                <a:ea typeface="Aptos" panose="020B0004020202020204" pitchFamily="34" charset="0"/>
                <a:cs typeface="Times New Roman" panose="02020603050405020304" pitchFamily="18" charset="0"/>
              </a:rPr>
              <a:t>accessed 12/1/2025)</a:t>
            </a:r>
            <a:endParaRPr lang="en-GB" sz="1500" kern="100" dirty="0">
              <a:effectLst/>
              <a:latin typeface="Aptos" panose="020B0004020202020204" pitchFamily="34" charset="0"/>
              <a:ea typeface="Aptos" panose="020B0004020202020204" pitchFamily="34" charset="0"/>
              <a:cs typeface="Times New Roman" panose="02020603050405020304" pitchFamily="18" charset="0"/>
            </a:endParaRPr>
          </a:p>
          <a:p>
            <a:pPr>
              <a:spcAft>
                <a:spcPts val="800"/>
              </a:spcAft>
            </a:pPr>
            <a:r>
              <a:rPr lang="en-GB" sz="1500" kern="100" dirty="0">
                <a:effectLst/>
                <a:latin typeface="Arial" panose="020B0604020202020204" pitchFamily="34" charset="0"/>
                <a:ea typeface="Aptos" panose="020B0004020202020204" pitchFamily="34" charset="0"/>
                <a:cs typeface="Times New Roman" panose="02020603050405020304" pitchFamily="18" charset="0"/>
              </a:rPr>
              <a:t>Welsh government (2022). </a:t>
            </a:r>
            <a:r>
              <a:rPr lang="en-GB" sz="1500" i="1" kern="100" dirty="0">
                <a:effectLst/>
                <a:latin typeface="Arial" panose="020B0604020202020204" pitchFamily="34" charset="0"/>
                <a:ea typeface="Aptos" panose="020B0004020202020204" pitchFamily="34" charset="0"/>
                <a:cs typeface="Times New Roman" panose="02020603050405020304" pitchFamily="18" charset="0"/>
              </a:rPr>
              <a:t>A curriculum for funded non-maintained nursery settings.</a:t>
            </a:r>
            <a:r>
              <a:rPr lang="en-GB" sz="1500" kern="100" dirty="0">
                <a:effectLst/>
                <a:latin typeface="Arial" panose="020B0604020202020204" pitchFamily="34" charset="0"/>
                <a:ea typeface="Aptos" panose="020B0004020202020204" pitchFamily="34" charset="0"/>
                <a:cs typeface="Times New Roman" panose="02020603050405020304" pitchFamily="18" charset="0"/>
              </a:rPr>
              <a:t> Available at: </a:t>
            </a:r>
            <a:r>
              <a:rPr lang="en-GB" sz="1500" u="sng" kern="100" dirty="0">
                <a:effectLst/>
                <a:latin typeface="Aptos" panose="020B0004020202020204" pitchFamily="34" charset="0"/>
                <a:ea typeface="Aptos" panose="020B0004020202020204" pitchFamily="34" charset="0"/>
                <a:cs typeface="Times New Roman" panose="02020603050405020304" pitchFamily="18" charset="0"/>
                <a:hlinkClick r:id="rId5"/>
              </a:rPr>
              <a:t>https://hwb.gov.wales/api/storage/b1801d78-38c3-4320-9818-d9996c21aef8/220914-a-curriculum-for-funded-non-maintained-nursery-settings.pdf</a:t>
            </a:r>
            <a:r>
              <a:rPr lang="en-GB" sz="15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500" kern="100" dirty="0">
                <a:effectLst/>
                <a:latin typeface="Arial" panose="020B0604020202020204" pitchFamily="34" charset="0"/>
                <a:ea typeface="Aptos" panose="020B0004020202020204" pitchFamily="34" charset="0"/>
                <a:cs typeface="Times New Roman" panose="02020603050405020304" pitchFamily="18" charset="0"/>
              </a:rPr>
              <a:t>(accessed 16/1/2025)</a:t>
            </a:r>
            <a:endParaRPr lang="en-GB" sz="1500" kern="100" dirty="0">
              <a:effectLst/>
              <a:latin typeface="Aptos" panose="020B0004020202020204" pitchFamily="34" charset="0"/>
              <a:ea typeface="Aptos" panose="020B0004020202020204" pitchFamily="34" charset="0"/>
              <a:cs typeface="Times New Roman" panose="02020603050405020304" pitchFamily="18" charset="0"/>
            </a:endParaRPr>
          </a:p>
          <a:p>
            <a:pPr>
              <a:spcAft>
                <a:spcPts val="800"/>
              </a:spcAft>
            </a:pPr>
            <a:r>
              <a:rPr lang="en-GB" sz="1500" kern="100" dirty="0">
                <a:effectLst/>
                <a:latin typeface="Arial" panose="020B0604020202020204" pitchFamily="34" charset="0"/>
                <a:ea typeface="Aptos" panose="020B0004020202020204" pitchFamily="34" charset="0"/>
                <a:cs typeface="Times New Roman" panose="02020603050405020304" pitchFamily="18" charset="0"/>
              </a:rPr>
              <a:t>World Bank Blogs (2016). </a:t>
            </a:r>
            <a:r>
              <a:rPr lang="en-GB" sz="1500" i="1" kern="100" dirty="0">
                <a:effectLst/>
                <a:latin typeface="Arial" panose="020B0604020202020204" pitchFamily="34" charset="0"/>
                <a:ea typeface="Aptos" panose="020B0004020202020204" pitchFamily="34" charset="0"/>
                <a:cs typeface="Times New Roman" panose="02020603050405020304" pitchFamily="18" charset="0"/>
              </a:rPr>
              <a:t>Why the first 1000 days matters the most</a:t>
            </a:r>
            <a:r>
              <a:rPr lang="en-GB" sz="1500" kern="100" dirty="0">
                <a:effectLst/>
                <a:latin typeface="Arial" panose="020B0604020202020204" pitchFamily="34" charset="0"/>
                <a:ea typeface="Aptos" panose="020B0004020202020204" pitchFamily="34" charset="0"/>
                <a:cs typeface="Times New Roman" panose="02020603050405020304" pitchFamily="18" charset="0"/>
              </a:rPr>
              <a:t>. Available at: </a:t>
            </a:r>
            <a:r>
              <a:rPr lang="en-GB" sz="1500" u="sng" kern="100" dirty="0">
                <a:effectLst/>
                <a:latin typeface="Aptos" panose="020B0004020202020204" pitchFamily="34" charset="0"/>
                <a:ea typeface="Aptos" panose="020B0004020202020204" pitchFamily="34" charset="0"/>
                <a:cs typeface="Times New Roman" panose="02020603050405020304" pitchFamily="18" charset="0"/>
                <a:hlinkClick r:id="rId6"/>
              </a:rPr>
              <a:t>https://blogs.worldbank.org/en/health/why-first-1000-days-matter-most</a:t>
            </a:r>
            <a:r>
              <a:rPr lang="en-GB" sz="15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500" kern="100" dirty="0">
                <a:effectLst/>
                <a:latin typeface="Arial" panose="020B0604020202020204" pitchFamily="34" charset="0"/>
                <a:ea typeface="Aptos" panose="020B0004020202020204" pitchFamily="34" charset="0"/>
                <a:cs typeface="Times New Roman" panose="02020603050405020304" pitchFamily="18" charset="0"/>
              </a:rPr>
              <a:t>(accessed 6/12/2024)</a:t>
            </a:r>
          </a:p>
          <a:p>
            <a:pPr>
              <a:spcAft>
                <a:spcPts val="800"/>
              </a:spcAft>
            </a:pPr>
            <a:r>
              <a:rPr lang="en-GB" sz="1500" kern="100" dirty="0">
                <a:latin typeface="Arial" panose="020B0604020202020204" pitchFamily="34" charset="0"/>
                <a:ea typeface="Aptos" panose="020B0004020202020204" pitchFamily="34" charset="0"/>
                <a:cs typeface="Times New Roman" panose="02020603050405020304" pitchFamily="18" charset="0"/>
              </a:rPr>
              <a:t>All images sourced from </a:t>
            </a:r>
            <a:r>
              <a:rPr lang="en-GB" sz="1500" kern="100" dirty="0" err="1">
                <a:latin typeface="Arial" panose="020B0604020202020204" pitchFamily="34" charset="0"/>
                <a:ea typeface="Aptos" panose="020B0004020202020204" pitchFamily="34" charset="0"/>
                <a:cs typeface="Times New Roman" panose="02020603050405020304" pitchFamily="18" charset="0"/>
              </a:rPr>
              <a:t>powerpoint</a:t>
            </a:r>
            <a:r>
              <a:rPr lang="en-GB" sz="1500" kern="100" dirty="0">
                <a:latin typeface="Arial" panose="020B0604020202020204" pitchFamily="34" charset="0"/>
                <a:ea typeface="Aptos" panose="020B0004020202020204" pitchFamily="34" charset="0"/>
                <a:cs typeface="Times New Roman" panose="02020603050405020304" pitchFamily="18" charset="0"/>
              </a:rPr>
              <a:t> </a:t>
            </a:r>
            <a:endParaRPr lang="en-GB" sz="15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sz="1500" dirty="0"/>
          </a:p>
        </p:txBody>
      </p:sp>
    </p:spTree>
    <p:extLst>
      <p:ext uri="{BB962C8B-B14F-4D97-AF65-F5344CB8AC3E}">
        <p14:creationId xmlns:p14="http://schemas.microsoft.com/office/powerpoint/2010/main" val="392511476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1341</TotalTime>
  <Words>5141</Words>
  <Application>Microsoft Office PowerPoint</Application>
  <PresentationFormat>Widescreen</PresentationFormat>
  <Paragraphs>74</Paragraphs>
  <Slides>18</Slides>
  <Notes>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18</vt:i4>
      </vt:variant>
    </vt:vector>
  </HeadingPairs>
  <TitlesOfParts>
    <vt:vector size="27" baseType="lpstr">
      <vt:lpstr>Aptos</vt:lpstr>
      <vt:lpstr>Aptos Display</vt:lpstr>
      <vt:lpstr>Arial</vt:lpstr>
      <vt:lpstr>Calibri</vt:lpstr>
      <vt:lpstr>Georgia</vt:lpstr>
      <vt:lpstr>Helvetica</vt:lpstr>
      <vt:lpstr>Montserrat</vt:lpstr>
      <vt:lpstr>Times New Roman</vt:lpstr>
      <vt:lpstr>Office Theme</vt:lpstr>
      <vt:lpstr>The first 1000 days</vt:lpstr>
      <vt:lpstr>What is the first 1000 days?</vt:lpstr>
      <vt:lpstr>Why is it important?</vt:lpstr>
      <vt:lpstr>What is exceptional care and why is it important </vt:lpstr>
      <vt:lpstr>Nutrition is also important to exceptional care giving </vt:lpstr>
      <vt:lpstr>What are the challenges in providing high quality care ?</vt:lpstr>
      <vt:lpstr>What is the role of an early year’s practitioner in supporting children and in the first 1000 days?  </vt:lpstr>
      <vt:lpstr>What is the role of an early year’s practitioner in supporting families in the first 1000 days?  </vt:lpstr>
      <vt:lpstr>Maternal factors that can impact development </vt:lpstr>
      <vt:lpstr>The benefits of Reading</vt:lpstr>
      <vt:lpstr>Benefits of tummy time</vt:lpstr>
      <vt:lpstr>International approaches (Reggio Emilia)</vt:lpstr>
      <vt:lpstr>Our approaches</vt:lpstr>
      <vt:lpstr>Differences and similarities between both aproaches</vt:lpstr>
      <vt:lpstr>Reference list</vt:lpstr>
      <vt:lpstr>Reference list</vt:lpstr>
      <vt:lpstr>Reference list</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Gemma Wemyss</dc:creator>
  <cp:lastModifiedBy>Gemma Wemyss</cp:lastModifiedBy>
  <cp:revision>1</cp:revision>
  <dcterms:created xsi:type="dcterms:W3CDTF">2025-01-13T13:11:51Z</dcterms:created>
  <dcterms:modified xsi:type="dcterms:W3CDTF">2025-01-16T13:03:02Z</dcterms:modified>
</cp:coreProperties>
</file>