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11.xml" ContentType="application/vnd.openxmlformats-officedocument.presentationml.notesSlide+xml"/>
  <Default Extension="vml" ContentType="application/vnd.openxmlformats-officedocument.vmlDrawing"/>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Default Extension="wmf" ContentType="image/x-wmf"/>
  <Override PartName="/ppt/notesSlides/notesSlide18.xml" ContentType="application/vnd.openxmlformats-officedocument.presentationml.notes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5" r:id="rId1"/>
  </p:sldMasterIdLst>
  <p:notesMasterIdLst>
    <p:notesMasterId r:id="rId46"/>
  </p:notesMasterIdLst>
  <p:handoutMasterIdLst>
    <p:handoutMasterId r:id="rId47"/>
  </p:handoutMasterIdLst>
  <p:sldIdLst>
    <p:sldId id="396" r:id="rId2"/>
    <p:sldId id="582" r:id="rId3"/>
    <p:sldId id="507" r:id="rId4"/>
    <p:sldId id="590" r:id="rId5"/>
    <p:sldId id="472" r:id="rId6"/>
    <p:sldId id="476" r:id="rId7"/>
    <p:sldId id="550" r:id="rId8"/>
    <p:sldId id="555" r:id="rId9"/>
    <p:sldId id="485" r:id="rId10"/>
    <p:sldId id="591" r:id="rId11"/>
    <p:sldId id="489" r:id="rId12"/>
    <p:sldId id="491" r:id="rId13"/>
    <p:sldId id="588" r:id="rId14"/>
    <p:sldId id="528" r:id="rId15"/>
    <p:sldId id="525" r:id="rId16"/>
    <p:sldId id="524" r:id="rId17"/>
    <p:sldId id="493" r:id="rId18"/>
    <p:sldId id="592" r:id="rId19"/>
    <p:sldId id="548" r:id="rId20"/>
    <p:sldId id="593" r:id="rId21"/>
    <p:sldId id="556" r:id="rId22"/>
    <p:sldId id="558" r:id="rId23"/>
    <p:sldId id="559" r:id="rId24"/>
    <p:sldId id="589" r:id="rId25"/>
    <p:sldId id="561" r:id="rId26"/>
    <p:sldId id="563" r:id="rId27"/>
    <p:sldId id="564" r:id="rId28"/>
    <p:sldId id="594" r:id="rId29"/>
    <p:sldId id="569" r:id="rId30"/>
    <p:sldId id="571" r:id="rId31"/>
    <p:sldId id="572" r:id="rId32"/>
    <p:sldId id="573" r:id="rId33"/>
    <p:sldId id="575" r:id="rId34"/>
    <p:sldId id="576" r:id="rId35"/>
    <p:sldId id="545" r:id="rId36"/>
    <p:sldId id="526" r:id="rId37"/>
    <p:sldId id="415" r:id="rId38"/>
    <p:sldId id="497" r:id="rId39"/>
    <p:sldId id="587" r:id="rId40"/>
    <p:sldId id="499" r:id="rId41"/>
    <p:sldId id="506" r:id="rId42"/>
    <p:sldId id="595" r:id="rId43"/>
    <p:sldId id="596" r:id="rId44"/>
    <p:sldId id="578" r:id="rId45"/>
  </p:sldIdLst>
  <p:sldSz cx="9144000" cy="6858000" type="screen4x3"/>
  <p:notesSz cx="6858000" cy="9144000"/>
  <p:defaultTextStyle>
    <a:defPPr>
      <a:defRPr lang="en-US"/>
    </a:defPPr>
    <a:lvl1pPr algn="l" rtl="0" eaLnBrk="0" fontAlgn="base" hangingPunct="0">
      <a:lnSpc>
        <a:spcPct val="90000"/>
      </a:lnSpc>
      <a:spcBef>
        <a:spcPct val="0"/>
      </a:spcBef>
      <a:spcAft>
        <a:spcPct val="0"/>
      </a:spcAft>
      <a:defRPr sz="3000" b="1" kern="1200">
        <a:solidFill>
          <a:schemeClr val="tx1"/>
        </a:solidFill>
        <a:latin typeface="Arial" charset="0"/>
        <a:ea typeface="+mn-ea"/>
        <a:cs typeface="+mn-cs"/>
      </a:defRPr>
    </a:lvl1pPr>
    <a:lvl2pPr marL="457200" algn="l" rtl="0" eaLnBrk="0" fontAlgn="base" hangingPunct="0">
      <a:lnSpc>
        <a:spcPct val="90000"/>
      </a:lnSpc>
      <a:spcBef>
        <a:spcPct val="0"/>
      </a:spcBef>
      <a:spcAft>
        <a:spcPct val="0"/>
      </a:spcAft>
      <a:defRPr sz="3000" b="1" kern="1200">
        <a:solidFill>
          <a:schemeClr val="tx1"/>
        </a:solidFill>
        <a:latin typeface="Arial" charset="0"/>
        <a:ea typeface="+mn-ea"/>
        <a:cs typeface="+mn-cs"/>
      </a:defRPr>
    </a:lvl2pPr>
    <a:lvl3pPr marL="914400" algn="l" rtl="0" eaLnBrk="0" fontAlgn="base" hangingPunct="0">
      <a:lnSpc>
        <a:spcPct val="90000"/>
      </a:lnSpc>
      <a:spcBef>
        <a:spcPct val="0"/>
      </a:spcBef>
      <a:spcAft>
        <a:spcPct val="0"/>
      </a:spcAft>
      <a:defRPr sz="3000" b="1" kern="1200">
        <a:solidFill>
          <a:schemeClr val="tx1"/>
        </a:solidFill>
        <a:latin typeface="Arial" charset="0"/>
        <a:ea typeface="+mn-ea"/>
        <a:cs typeface="+mn-cs"/>
      </a:defRPr>
    </a:lvl3pPr>
    <a:lvl4pPr marL="1371600" algn="l" rtl="0" eaLnBrk="0" fontAlgn="base" hangingPunct="0">
      <a:lnSpc>
        <a:spcPct val="90000"/>
      </a:lnSpc>
      <a:spcBef>
        <a:spcPct val="0"/>
      </a:spcBef>
      <a:spcAft>
        <a:spcPct val="0"/>
      </a:spcAft>
      <a:defRPr sz="3000" b="1" kern="1200">
        <a:solidFill>
          <a:schemeClr val="tx1"/>
        </a:solidFill>
        <a:latin typeface="Arial" charset="0"/>
        <a:ea typeface="+mn-ea"/>
        <a:cs typeface="+mn-cs"/>
      </a:defRPr>
    </a:lvl4pPr>
    <a:lvl5pPr marL="1828800" algn="l" rtl="0" eaLnBrk="0" fontAlgn="base" hangingPunct="0">
      <a:lnSpc>
        <a:spcPct val="90000"/>
      </a:lnSpc>
      <a:spcBef>
        <a:spcPct val="0"/>
      </a:spcBef>
      <a:spcAft>
        <a:spcPct val="0"/>
      </a:spcAft>
      <a:defRPr sz="3000" b="1" kern="1200">
        <a:solidFill>
          <a:schemeClr val="tx1"/>
        </a:solidFill>
        <a:latin typeface="Arial" charset="0"/>
        <a:ea typeface="+mn-ea"/>
        <a:cs typeface="+mn-cs"/>
      </a:defRPr>
    </a:lvl5pPr>
    <a:lvl6pPr marL="2286000" algn="l" defTabSz="914400" rtl="0" eaLnBrk="1" latinLnBrk="0" hangingPunct="1">
      <a:defRPr sz="3000" b="1" kern="1200">
        <a:solidFill>
          <a:schemeClr val="tx1"/>
        </a:solidFill>
        <a:latin typeface="Arial" charset="0"/>
        <a:ea typeface="+mn-ea"/>
        <a:cs typeface="+mn-cs"/>
      </a:defRPr>
    </a:lvl6pPr>
    <a:lvl7pPr marL="2743200" algn="l" defTabSz="914400" rtl="0" eaLnBrk="1" latinLnBrk="0" hangingPunct="1">
      <a:defRPr sz="3000" b="1" kern="1200">
        <a:solidFill>
          <a:schemeClr val="tx1"/>
        </a:solidFill>
        <a:latin typeface="Arial" charset="0"/>
        <a:ea typeface="+mn-ea"/>
        <a:cs typeface="+mn-cs"/>
      </a:defRPr>
    </a:lvl7pPr>
    <a:lvl8pPr marL="3200400" algn="l" defTabSz="914400" rtl="0" eaLnBrk="1" latinLnBrk="0" hangingPunct="1">
      <a:defRPr sz="3000" b="1" kern="1200">
        <a:solidFill>
          <a:schemeClr val="tx1"/>
        </a:solidFill>
        <a:latin typeface="Arial" charset="0"/>
        <a:ea typeface="+mn-ea"/>
        <a:cs typeface="+mn-cs"/>
      </a:defRPr>
    </a:lvl8pPr>
    <a:lvl9pPr marL="3657600" algn="l" defTabSz="914400" rtl="0" eaLnBrk="1" latinLnBrk="0" hangingPunct="1">
      <a:defRPr sz="3000" b="1"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008000"/>
    <a:srgbClr val="DDDDDD"/>
    <a:srgbClr val="7979FF"/>
    <a:srgbClr val="005569"/>
    <a:srgbClr val="00FF00"/>
    <a:srgbClr val="0000FF"/>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47" autoAdjust="0"/>
    <p:restoredTop sz="82542" autoAdjust="0"/>
  </p:normalViewPr>
  <p:slideViewPr>
    <p:cSldViewPr>
      <p:cViewPr varScale="1">
        <p:scale>
          <a:sx n="62" d="100"/>
          <a:sy n="62" d="100"/>
        </p:scale>
        <p:origin x="-1170" y="-78"/>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9" d="100"/>
          <a:sy n="59" d="100"/>
        </p:scale>
        <p:origin x="-2508" y="-78"/>
      </p:cViewPr>
      <p:guideLst>
        <p:guide orient="horz" pos="2880"/>
        <p:guide pos="2160"/>
      </p:guideLst>
    </p:cSldViewPr>
  </p:notes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_rels/viewProps.xml.rels><?xml version="1.0" encoding="UTF-8" standalone="yes"?>
<Relationships xmlns="http://schemas.openxmlformats.org/package/2006/relationships"><Relationship Id="rId1" Type="http://schemas.openxmlformats.org/officeDocument/2006/relationships/slide" Target="slides/slide9.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555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lnSpc>
                <a:spcPct val="100000"/>
              </a:lnSpc>
              <a:defRPr sz="1200" b="0">
                <a:latin typeface="Times New Roman" pitchFamily="18" charset="0"/>
              </a:defRPr>
            </a:lvl1pPr>
          </a:lstStyle>
          <a:p>
            <a:pPr>
              <a:defRPr/>
            </a:pPr>
            <a:endParaRPr lang="en-US"/>
          </a:p>
        </p:txBody>
      </p:sp>
      <p:sp>
        <p:nvSpPr>
          <p:cNvPr id="535555"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latin typeface="Times New Roman" pitchFamily="18" charset="0"/>
              </a:defRPr>
            </a:lvl1pPr>
          </a:lstStyle>
          <a:p>
            <a:pPr>
              <a:defRPr/>
            </a:pPr>
            <a:endParaRPr lang="en-US"/>
          </a:p>
        </p:txBody>
      </p:sp>
      <p:sp>
        <p:nvSpPr>
          <p:cNvPr id="535556"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lnSpc>
                <a:spcPct val="100000"/>
              </a:lnSpc>
              <a:defRPr sz="1200" b="0">
                <a:latin typeface="Times New Roman" pitchFamily="18" charset="0"/>
              </a:defRPr>
            </a:lvl1pPr>
          </a:lstStyle>
          <a:p>
            <a:pPr>
              <a:defRPr/>
            </a:pPr>
            <a:endParaRPr lang="en-US"/>
          </a:p>
        </p:txBody>
      </p:sp>
      <p:sp>
        <p:nvSpPr>
          <p:cNvPr id="535557"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lnSpc>
                <a:spcPct val="100000"/>
              </a:lnSpc>
              <a:defRPr sz="1200" b="0">
                <a:latin typeface="Times New Roman" pitchFamily="18" charset="0"/>
              </a:defRPr>
            </a:lvl1pPr>
          </a:lstStyle>
          <a:p>
            <a:pPr>
              <a:defRPr/>
            </a:pPr>
            <a:fld id="{C198A974-081B-462C-8029-66B0A2A38974}"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3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nSpc>
                <a:spcPct val="95000"/>
              </a:lnSpc>
              <a:spcBef>
                <a:spcPct val="50000"/>
              </a:spcBef>
              <a:buClr>
                <a:schemeClr val="folHlink"/>
              </a:buClr>
              <a:buFont typeface="Arial" charset="0"/>
              <a:buChar char="•"/>
              <a:defRPr sz="1200">
                <a:latin typeface="Arial" charset="0"/>
              </a:defRPr>
            </a:lvl1pPr>
          </a:lstStyle>
          <a:p>
            <a:pPr>
              <a:defRPr/>
            </a:pPr>
            <a:endParaRPr lang="en-US"/>
          </a:p>
        </p:txBody>
      </p:sp>
      <p:sp>
        <p:nvSpPr>
          <p:cNvPr id="65539"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lnSpc>
                <a:spcPct val="95000"/>
              </a:lnSpc>
              <a:spcBef>
                <a:spcPct val="50000"/>
              </a:spcBef>
              <a:buClr>
                <a:schemeClr val="folHlink"/>
              </a:buClr>
              <a:buFont typeface="Arial" charset="0"/>
              <a:buChar char="•"/>
              <a:defRPr sz="1200">
                <a:latin typeface="Arial" charset="0"/>
              </a:defRPr>
            </a:lvl1pPr>
          </a:lstStyle>
          <a:p>
            <a:pPr>
              <a:defRPr/>
            </a:pPr>
            <a:endParaRPr lang="en-US"/>
          </a:p>
        </p:txBody>
      </p:sp>
      <p:sp>
        <p:nvSpPr>
          <p:cNvPr id="4608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65541"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5542"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nSpc>
                <a:spcPct val="95000"/>
              </a:lnSpc>
              <a:spcBef>
                <a:spcPct val="50000"/>
              </a:spcBef>
              <a:buClr>
                <a:schemeClr val="folHlink"/>
              </a:buClr>
              <a:buFont typeface="Arial" charset="0"/>
              <a:buChar char="•"/>
              <a:defRPr sz="1200">
                <a:latin typeface="Arial" charset="0"/>
              </a:defRPr>
            </a:lvl1pPr>
          </a:lstStyle>
          <a:p>
            <a:pPr>
              <a:defRPr/>
            </a:pPr>
            <a:endParaRPr lang="en-US"/>
          </a:p>
        </p:txBody>
      </p:sp>
      <p:sp>
        <p:nvSpPr>
          <p:cNvPr id="65543"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lnSpc>
                <a:spcPct val="95000"/>
              </a:lnSpc>
              <a:spcBef>
                <a:spcPct val="50000"/>
              </a:spcBef>
              <a:buClr>
                <a:schemeClr val="folHlink"/>
              </a:buClr>
              <a:buFont typeface="Arial" charset="0"/>
              <a:buChar char="•"/>
              <a:defRPr sz="1200">
                <a:latin typeface="Arial" charset="0"/>
              </a:defRPr>
            </a:lvl1pPr>
          </a:lstStyle>
          <a:p>
            <a:pPr>
              <a:defRPr/>
            </a:pPr>
            <a:fld id="{E70EA509-2D15-4D49-BCF4-4B8BF44427FC}"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p:spPr>
        <p:txBody>
          <a:bodyPr/>
          <a:lstStyle/>
          <a:p>
            <a:endParaRPr lang="en-GB" smtClean="0"/>
          </a:p>
        </p:txBody>
      </p:sp>
      <p:sp>
        <p:nvSpPr>
          <p:cNvPr id="47108" name="Slide Number Placeholder 3"/>
          <p:cNvSpPr>
            <a:spLocks noGrp="1"/>
          </p:cNvSpPr>
          <p:nvPr>
            <p:ph type="sldNum" sz="quarter" idx="5"/>
          </p:nvPr>
        </p:nvSpPr>
        <p:spPr>
          <a:noFill/>
        </p:spPr>
        <p:txBody>
          <a:bodyPr/>
          <a:lstStyle/>
          <a:p>
            <a:fld id="{E3EF2C46-1EF6-4BFA-AC47-CA5AB9FE9E9E}" type="slidenum">
              <a:rPr lang="en-US" smtClean="0"/>
              <a:pPr/>
              <a:t>1</a:t>
            </a:fld>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p:spPr>
        <p:txBody>
          <a:bodyPr/>
          <a:lstStyle/>
          <a:p>
            <a:pPr>
              <a:spcBef>
                <a:spcPct val="0"/>
              </a:spcBef>
            </a:pPr>
            <a:r>
              <a:rPr lang="en-GB" dirty="0" smtClean="0"/>
              <a:t>By Jeremiah Grossman, CTO, </a:t>
            </a:r>
            <a:r>
              <a:rPr lang="en-GB" dirty="0" err="1" smtClean="0"/>
              <a:t>Whitehat</a:t>
            </a:r>
            <a:r>
              <a:rPr lang="en-GB" dirty="0" smtClean="0"/>
              <a:t> Security</a:t>
            </a:r>
          </a:p>
          <a:p>
            <a:pPr>
              <a:spcBef>
                <a:spcPct val="0"/>
              </a:spcBef>
            </a:pPr>
            <a:endParaRPr lang="en-GB" dirty="0" smtClean="0"/>
          </a:p>
          <a:p>
            <a:pPr>
              <a:spcBef>
                <a:spcPct val="0"/>
              </a:spcBef>
            </a:pPr>
            <a:r>
              <a:rPr lang="en-GB" dirty="0" smtClean="0"/>
              <a:t>Traditional enterprise security is viewed as a hard outer shell protecting a soft interior, but today's Web 2.0 era has changed all that. The perimeter has become porous with applications and access control shared deep between enterprises and consumers. In this way enterprise security can be best viewed like a stack of Swiss cheese. No single layer of security is impenetrable; each protects certain areas and misses others.  In a layered approach each slice (</a:t>
            </a:r>
            <a:r>
              <a:rPr lang="en-GB" dirty="0" err="1" smtClean="0"/>
              <a:t>defense</a:t>
            </a:r>
            <a:r>
              <a:rPr lang="en-GB" dirty="0" smtClean="0"/>
              <a:t>-in-depth) attempts to cover up the holes in the one below it.</a:t>
            </a:r>
          </a:p>
          <a:p>
            <a:pPr>
              <a:spcBef>
                <a:spcPct val="0"/>
              </a:spcBef>
            </a:pPr>
            <a:endParaRPr lang="en-GB" dirty="0" smtClean="0"/>
          </a:p>
        </p:txBody>
      </p:sp>
      <p:sp>
        <p:nvSpPr>
          <p:cNvPr id="48132" name="Slide Number Placeholder 3"/>
          <p:cNvSpPr>
            <a:spLocks noGrp="1"/>
          </p:cNvSpPr>
          <p:nvPr>
            <p:ph type="sldNum" sz="quarter" idx="5"/>
          </p:nvPr>
        </p:nvSpPr>
        <p:spPr>
          <a:noFill/>
        </p:spPr>
        <p:txBody>
          <a:bodyPr/>
          <a:lstStyle/>
          <a:p>
            <a:pPr>
              <a:spcBef>
                <a:spcPct val="0"/>
              </a:spcBef>
            </a:pPr>
            <a:fld id="{D9E2DE78-2347-4252-A82D-EB70379F8CB7}" type="slidenum">
              <a:rPr lang="en-NZ" smtClean="0"/>
              <a:pPr>
                <a:spcBef>
                  <a:spcPct val="0"/>
                </a:spcBef>
              </a:pPr>
              <a:t>2</a:t>
            </a:fld>
            <a:endParaRPr lang="en-NZ"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6D2A3347-7A6F-4FD2-B1F9-1BE32B4A8FFE}" type="slidenum">
              <a:rPr lang="en-US" smtClean="0"/>
              <a:pPr/>
              <a:t>3</a:t>
            </a:fld>
            <a:endParaRPr lang="en-US"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pPr eaLnBrk="1" hangingPunct="1"/>
            <a:endParaRPr lang="en-GB"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Network Security as a Continuous Process</a:t>
            </a:r>
          </a:p>
          <a:p>
            <a:r>
              <a:rPr lang="en-GB" dirty="0" smtClean="0"/>
              <a:t>Step 1: Secure</a:t>
            </a:r>
          </a:p>
          <a:p>
            <a:r>
              <a:rPr lang="en-GB" dirty="0" smtClean="0"/>
              <a:t>Step 2: Monitor</a:t>
            </a:r>
          </a:p>
          <a:p>
            <a:r>
              <a:rPr lang="en-GB" dirty="0" smtClean="0"/>
              <a:t>Step 3: Test</a:t>
            </a:r>
          </a:p>
          <a:p>
            <a:r>
              <a:rPr lang="en-GB" dirty="0" smtClean="0"/>
              <a:t>Step 4: Improve</a:t>
            </a:r>
          </a:p>
          <a:p>
            <a:endParaRPr lang="en-GB" dirty="0"/>
          </a:p>
        </p:txBody>
      </p:sp>
      <p:sp>
        <p:nvSpPr>
          <p:cNvPr id="4" name="Slide Number Placeholder 3"/>
          <p:cNvSpPr>
            <a:spLocks noGrp="1"/>
          </p:cNvSpPr>
          <p:nvPr>
            <p:ph type="sldNum" sz="quarter" idx="10"/>
          </p:nvPr>
        </p:nvSpPr>
        <p:spPr/>
        <p:txBody>
          <a:bodyPr/>
          <a:lstStyle/>
          <a:p>
            <a:pPr>
              <a:defRPr/>
            </a:pPr>
            <a:fld id="{E70EA509-2D15-4D49-BCF4-4B8BF44427FC}" type="slidenum">
              <a:rPr lang="en-US" smtClean="0"/>
              <a:pPr>
                <a:defRPr/>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BBB4763B-5ADC-4603-AEA4-0F002990BE15}" type="slidenum">
              <a:rPr lang="en-US" smtClean="0"/>
              <a:pPr/>
              <a:t>5</a:t>
            </a:fld>
            <a:endParaRPr lang="en-US" smtClean="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r>
              <a:rPr lang="en-GB" sz="1200" dirty="0" smtClean="0"/>
              <a:t>Network security initiatives and specialists can be found in private, public, large or small companies and organisations.</a:t>
            </a:r>
          </a:p>
          <a:p>
            <a:pPr eaLnBrk="1" hangingPunct="1"/>
            <a:r>
              <a:rPr lang="en-GB" sz="1200" dirty="0" smtClean="0"/>
              <a:t>Must have a specific goal</a:t>
            </a:r>
          </a:p>
          <a:p>
            <a:pPr eaLnBrk="1" hangingPunct="1"/>
            <a:r>
              <a:rPr lang="en-GB" sz="1200" dirty="0" smtClean="0"/>
              <a:t>No such thing as absolute security</a:t>
            </a:r>
          </a:p>
          <a:p>
            <a:pPr eaLnBrk="1" hangingPunct="1"/>
            <a:r>
              <a:rPr lang="en-GB" sz="1200" dirty="0" smtClean="0"/>
              <a:t>Hackers</a:t>
            </a:r>
            <a:r>
              <a:rPr lang="en-GB" sz="1200" baseline="0" dirty="0" smtClean="0"/>
              <a:t> not necessarily bad, crackers are bad</a:t>
            </a:r>
            <a:endParaRPr lang="en-GB" sz="1200" dirty="0" smtClean="0"/>
          </a:p>
          <a:p>
            <a:pPr eaLnBrk="1" hangingPunct="1"/>
            <a:r>
              <a:rPr lang="en-GB" dirty="0" smtClean="0"/>
              <a:t>Release of unauthorized sensitive data</a:t>
            </a:r>
          </a:p>
          <a:p>
            <a:pPr eaLnBrk="1" hangingPunct="1"/>
            <a:r>
              <a:rPr lang="en-GB" dirty="0" smtClean="0"/>
              <a:t>Threat of trade secrets or formulas</a:t>
            </a:r>
          </a:p>
          <a:p>
            <a:pPr eaLnBrk="1" hangingPunct="1"/>
            <a:r>
              <a:rPr lang="en-GB" dirty="0" smtClean="0"/>
              <a:t>Compromise of reputation and trust</a:t>
            </a:r>
          </a:p>
          <a:p>
            <a:pPr eaLnBrk="1" hangingPunct="1"/>
            <a:r>
              <a:rPr lang="en-GB" dirty="0" smtClean="0"/>
              <a:t>Loss of communications</a:t>
            </a:r>
          </a:p>
          <a:p>
            <a:pPr eaLnBrk="1" hangingPunct="1"/>
            <a:r>
              <a:rPr lang="en-GB" dirty="0" smtClean="0"/>
              <a:t>Threat to environmental and safety systems</a:t>
            </a:r>
          </a:p>
          <a:p>
            <a:pPr eaLnBrk="1" hangingPunct="1"/>
            <a:r>
              <a:rPr lang="en-GB" dirty="0" smtClean="0"/>
              <a:t>Loss of time</a:t>
            </a:r>
          </a:p>
          <a:p>
            <a:pPr eaLnBrk="1" hangingPunct="1"/>
            <a:endParaRPr lang="en-GB" sz="1200" b="1" dirty="0" smtClean="0"/>
          </a:p>
          <a:p>
            <a:pPr eaLnBrk="1" hangingPunct="1"/>
            <a:r>
              <a:rPr lang="en-GB" b="1" dirty="0" smtClean="0"/>
              <a:t>US Computer Crime Cases</a:t>
            </a:r>
          </a:p>
          <a:p>
            <a:pPr eaLnBrk="1" hangingPunct="1"/>
            <a:r>
              <a:rPr lang="en-GB" dirty="0" smtClean="0"/>
              <a:t>http://www.usdoj.gov/criminal/cybercrime/cccases.html</a:t>
            </a:r>
          </a:p>
          <a:p>
            <a:pPr eaLnBrk="1" hangingPunct="1"/>
            <a:endParaRPr lang="en-GB" b="1" dirty="0" smtClean="0"/>
          </a:p>
          <a:p>
            <a:pPr eaLnBrk="1" hangingPunct="1"/>
            <a:r>
              <a:rPr lang="en-GB" b="1" dirty="0" smtClean="0"/>
              <a:t>Cyber Crimes:</a:t>
            </a:r>
          </a:p>
          <a:p>
            <a:pPr eaLnBrk="1" hangingPunct="1"/>
            <a:r>
              <a:rPr lang="en-GB" dirty="0" smtClean="0"/>
              <a:t>Fraud/Scams</a:t>
            </a:r>
          </a:p>
          <a:p>
            <a:pPr eaLnBrk="1" hangingPunct="1"/>
            <a:r>
              <a:rPr lang="en-GB" dirty="0" smtClean="0"/>
              <a:t>http://www.youtube.com/watch?v=7PVK0R01tRw</a:t>
            </a:r>
          </a:p>
          <a:p>
            <a:pPr eaLnBrk="1" hangingPunct="1"/>
            <a:endParaRPr lang="en-GB" dirty="0" smtClean="0"/>
          </a:p>
          <a:p>
            <a:pPr eaLnBrk="1" hangingPunct="1"/>
            <a:r>
              <a:rPr lang="en-GB" dirty="0" smtClean="0"/>
              <a:t>Identity Theft</a:t>
            </a:r>
          </a:p>
          <a:p>
            <a:pPr eaLnBrk="1" hangingPunct="1"/>
            <a:r>
              <a:rPr lang="en-GB" dirty="0" smtClean="0"/>
              <a:t>http://www.youtube.com/watch?v=7MtYVSGe1ME</a:t>
            </a:r>
          </a:p>
          <a:p>
            <a:pPr eaLnBrk="1" hangingPunct="1"/>
            <a:endParaRPr lang="en-GB" dirty="0" smtClean="0"/>
          </a:p>
          <a:p>
            <a:pPr eaLnBrk="1" hangingPunct="1"/>
            <a:r>
              <a:rPr lang="en-GB" dirty="0" smtClean="0"/>
              <a:t>Social Engineering the Parent</a:t>
            </a:r>
          </a:p>
          <a:p>
            <a:pPr eaLnBrk="1" hangingPunct="1"/>
            <a:r>
              <a:rPr lang="en-GB" dirty="0" smtClean="0"/>
              <a:t>http://www.youtube.com/watch?v=Lv_FSGFH7jc</a:t>
            </a:r>
          </a:p>
          <a:p>
            <a:pPr eaLnBrk="1" hangingPunct="1"/>
            <a:endParaRPr lang="en-GB" dirty="0" smtClean="0"/>
          </a:p>
          <a:p>
            <a:pPr eaLnBrk="1" hangingPunct="1"/>
            <a:r>
              <a:rPr lang="en-GB" dirty="0" smtClean="0"/>
              <a:t>Theft of Telecommunications Services</a:t>
            </a:r>
          </a:p>
          <a:p>
            <a:pPr eaLnBrk="1" hangingPunct="1"/>
            <a:endParaRPr lang="en-GB" dirty="0" smtClean="0"/>
          </a:p>
          <a:p>
            <a:pPr eaLnBrk="1" hangingPunct="1"/>
            <a:r>
              <a:rPr lang="en-GB" dirty="0" smtClean="0"/>
              <a:t>Electronic Vandalism, Terrorism and Extortion</a:t>
            </a:r>
          </a:p>
          <a:p>
            <a:pPr eaLnBrk="1" hangingPunct="1"/>
            <a:r>
              <a:rPr lang="en-GB" dirty="0" smtClean="0"/>
              <a:t>http://www.youtube.com/watch?v=Hi9xaLDHW_Y</a:t>
            </a:r>
          </a:p>
          <a:p>
            <a:pPr eaLnBrk="1" hangingPunct="1"/>
            <a:endParaRPr lang="en-GB" dirty="0" smtClean="0"/>
          </a:p>
          <a:p>
            <a:pPr eaLnBrk="1" hangingPunct="1"/>
            <a:r>
              <a:rPr lang="en-GB" b="1" dirty="0" smtClean="0"/>
              <a:t>Business Impact:</a:t>
            </a:r>
          </a:p>
          <a:p>
            <a:pPr eaLnBrk="1" hangingPunct="1"/>
            <a:r>
              <a:rPr lang="en-GB" dirty="0" smtClean="0"/>
              <a:t>Decrease in productivity</a:t>
            </a:r>
          </a:p>
          <a:p>
            <a:pPr eaLnBrk="1" hangingPunct="1"/>
            <a:r>
              <a:rPr lang="en-GB" dirty="0" smtClean="0"/>
              <a:t>http://www-03.ibm.com/press/us/en/pressrelease/19367.wss</a:t>
            </a:r>
          </a:p>
          <a:p>
            <a:pPr eaLnBrk="1" hangingPunct="1"/>
            <a:endParaRPr lang="en-GB" dirty="0" smtClean="0"/>
          </a:p>
          <a:p>
            <a:pPr eaLnBrk="1" hangingPunct="1"/>
            <a:r>
              <a:rPr lang="en-GB" dirty="0" smtClean="0"/>
              <a:t>Loss of sales revenue</a:t>
            </a:r>
          </a:p>
          <a:p>
            <a:pPr eaLnBrk="1" hangingPunct="1"/>
            <a:r>
              <a:rPr lang="en-GB" dirty="0" smtClean="0"/>
              <a:t>http://www.youtube.com/watch?v=r-CtOX9tOfw</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169B8F33-BEE0-407A-9763-AB4C472B08D3}" type="slidenum">
              <a:rPr lang="en-US" smtClean="0"/>
              <a:pPr/>
              <a:t>6</a:t>
            </a:fld>
            <a:endParaRPr lang="en-US" smtClean="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r>
              <a:rPr lang="en-GB" dirty="0" smtClean="0"/>
              <a:t>Summarised document</a:t>
            </a:r>
          </a:p>
          <a:p>
            <a:pPr eaLnBrk="1" hangingPunct="1"/>
            <a:r>
              <a:rPr lang="en-GB" dirty="0" smtClean="0"/>
              <a:t>Since that time, thousands of organizations rely on this list to prioritize their efforts so they can close the most dangerous holes first. </a:t>
            </a:r>
          </a:p>
          <a:p>
            <a:pPr eaLnBrk="1" hangingPunct="1"/>
            <a:endParaRPr lang="en-GB" dirty="0" smtClean="0"/>
          </a:p>
          <a:p>
            <a:pPr eaLnBrk="1" hangingPunct="1"/>
            <a:r>
              <a:rPr lang="en-GB" dirty="0" smtClean="0"/>
              <a:t>Critical Internet Security Vulnerabilities</a:t>
            </a:r>
          </a:p>
          <a:p>
            <a:pPr eaLnBrk="1" hangingPunct="1"/>
            <a:r>
              <a:rPr lang="en-GB" dirty="0" smtClean="0"/>
              <a:t>http://www.sans.org/top20/</a:t>
            </a:r>
          </a:p>
          <a:p>
            <a:pPr eaLnBrk="1" hangingPunct="1"/>
            <a:endParaRPr lang="en-GB"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p:spPr>
        <p:txBody>
          <a:bodyPr/>
          <a:lstStyle/>
          <a:p>
            <a:pPr eaLnBrk="1" hangingPunct="1"/>
            <a:r>
              <a:rPr lang="en-GB" sz="2400" dirty="0" smtClean="0"/>
              <a:t>Commonly referred to as the CIA triad, it has three elements:</a:t>
            </a:r>
          </a:p>
          <a:p>
            <a:pPr eaLnBrk="1" hangingPunct="1"/>
            <a:r>
              <a:rPr lang="en-GB" sz="2400" dirty="0" smtClean="0"/>
              <a:t>Confidentiality</a:t>
            </a:r>
          </a:p>
          <a:p>
            <a:pPr lvl="1" eaLnBrk="1" hangingPunct="1"/>
            <a:r>
              <a:rPr lang="en-GB" sz="2000" dirty="0" smtClean="0"/>
              <a:t>Prevent the disclosure of sensitive information from unauthorised people, resources, and processes</a:t>
            </a:r>
          </a:p>
          <a:p>
            <a:pPr eaLnBrk="1" hangingPunct="1"/>
            <a:r>
              <a:rPr lang="en-GB" sz="2400" dirty="0" smtClean="0"/>
              <a:t>Integrity</a:t>
            </a:r>
          </a:p>
          <a:p>
            <a:pPr lvl="1" eaLnBrk="1" hangingPunct="1"/>
            <a:r>
              <a:rPr lang="en-GB" sz="2000" dirty="0" smtClean="0"/>
              <a:t>The protection of system information or processes from intentional or accidental modification</a:t>
            </a:r>
          </a:p>
          <a:p>
            <a:pPr eaLnBrk="1" hangingPunct="1"/>
            <a:r>
              <a:rPr lang="en-GB" sz="2400" dirty="0" smtClean="0"/>
              <a:t>Availability</a:t>
            </a:r>
          </a:p>
          <a:p>
            <a:pPr lvl="1" eaLnBrk="1" hangingPunct="1"/>
            <a:r>
              <a:rPr lang="en-GB" sz="2000" dirty="0" smtClean="0"/>
              <a:t>The assurance that systems and data are accessible by authorised users when needed</a:t>
            </a:r>
          </a:p>
          <a:p>
            <a:endParaRPr lang="en-GB" dirty="0" smtClean="0"/>
          </a:p>
          <a:p>
            <a:r>
              <a:rPr lang="en-GB" dirty="0" smtClean="0"/>
              <a:t>Confidentiality</a:t>
            </a:r>
          </a:p>
          <a:p>
            <a:r>
              <a:rPr lang="en-GB" dirty="0" smtClean="0"/>
              <a:t>http://www.youtube.com/watch?v=yFRc-wpQc9c</a:t>
            </a:r>
          </a:p>
        </p:txBody>
      </p:sp>
      <p:sp>
        <p:nvSpPr>
          <p:cNvPr id="52228" name="Slide Number Placeholder 3"/>
          <p:cNvSpPr>
            <a:spLocks noGrp="1"/>
          </p:cNvSpPr>
          <p:nvPr>
            <p:ph type="sldNum" sz="quarter" idx="5"/>
          </p:nvPr>
        </p:nvSpPr>
        <p:spPr>
          <a:noFill/>
        </p:spPr>
        <p:txBody>
          <a:bodyPr/>
          <a:lstStyle/>
          <a:p>
            <a:fld id="{3019EAAA-3CEA-436E-BB83-B0BECF7DFD1A}" type="slidenum">
              <a:rPr lang="en-US" smtClean="0"/>
              <a:pPr/>
              <a:t>7</a:t>
            </a:fld>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a:xfrm>
            <a:off x="1144588" y="685800"/>
            <a:ext cx="4572000" cy="3429000"/>
          </a:xfrm>
          <a:ln/>
        </p:spPr>
      </p:sp>
      <p:sp>
        <p:nvSpPr>
          <p:cNvPr id="53251" name="Rectangle 3"/>
          <p:cNvSpPr>
            <a:spLocks noGrp="1" noChangeArrowheads="1"/>
          </p:cNvSpPr>
          <p:nvPr>
            <p:ph type="body" idx="1"/>
          </p:nvPr>
        </p:nvSpPr>
        <p:spPr>
          <a:xfrm>
            <a:off x="903288" y="4375150"/>
            <a:ext cx="5037137" cy="4075113"/>
          </a:xfrm>
          <a:noFill/>
          <a:ln/>
        </p:spPr>
        <p:txBody>
          <a:bodyPr lIns="90391" tIns="45195" rIns="90391" bIns="45195"/>
          <a:lstStyle/>
          <a:p>
            <a:pPr defTabSz="957263"/>
            <a:r>
              <a:rPr lang="en-GB" dirty="0" smtClean="0"/>
              <a:t>In 1991, John </a:t>
            </a:r>
            <a:r>
              <a:rPr lang="en-GB" dirty="0" err="1" smtClean="0"/>
              <a:t>McCumber</a:t>
            </a:r>
            <a:r>
              <a:rPr lang="en-GB" dirty="0" smtClean="0"/>
              <a:t> created a model framework for establishing and evaluating information security (information assurance) programs, now known as The </a:t>
            </a:r>
            <a:r>
              <a:rPr lang="en-GB" dirty="0" err="1" smtClean="0"/>
              <a:t>McCumber</a:t>
            </a:r>
            <a:r>
              <a:rPr lang="en-GB" dirty="0" smtClean="0"/>
              <a:t> Cube. This security model is depicted as a three dimensional Rubik's Cube-like grid.</a:t>
            </a:r>
          </a:p>
          <a:p>
            <a:pPr defTabSz="957263"/>
            <a:r>
              <a:rPr lang="en-GB" dirty="0" smtClean="0"/>
              <a:t>The concept of this model is that, in developing information assurance systems, organizations must consider the interconnectedness of all the different factors that impact them. </a:t>
            </a:r>
          </a:p>
          <a:p>
            <a:pPr defTabSz="957263"/>
            <a:endParaRPr lang="en-GB" dirty="0" smtClean="0"/>
          </a:p>
          <a:p>
            <a:pPr defTabSz="957263"/>
            <a:r>
              <a:rPr lang="en-GB" dirty="0" smtClean="0"/>
              <a:t>To devise a robust information assurance program, one must consider not only the security goals of the program (see below), but also how these goals relate specifically to the various states in which information can reside in a system and the full range of available security safeguards that must be considered in the design. </a:t>
            </a:r>
          </a:p>
          <a:p>
            <a:pPr defTabSz="957263"/>
            <a:endParaRPr lang="en-GB" dirty="0" smtClean="0"/>
          </a:p>
          <a:p>
            <a:pPr defTabSz="957263"/>
            <a:r>
              <a:rPr lang="en-GB" dirty="0" smtClean="0"/>
              <a:t>The </a:t>
            </a:r>
            <a:r>
              <a:rPr lang="en-GB" dirty="0" err="1" smtClean="0"/>
              <a:t>McCumber</a:t>
            </a:r>
            <a:r>
              <a:rPr lang="en-GB" dirty="0" smtClean="0"/>
              <a:t> model helps one to remember to consider all important design aspects without becoming too focused on any one in particular (i.e., relying exclusively on technical controls at the expense of requisite policies and end-user training).</a:t>
            </a:r>
          </a:p>
          <a:p>
            <a:pPr defTabSz="957263"/>
            <a:endParaRPr lang="en-GB" dirty="0" smtClean="0"/>
          </a:p>
          <a:p>
            <a:pPr defTabSz="957263"/>
            <a:r>
              <a:rPr lang="en-GB" b="1" dirty="0" smtClean="0"/>
              <a:t>Desired goals</a:t>
            </a:r>
          </a:p>
          <a:p>
            <a:pPr defTabSz="957263"/>
            <a:r>
              <a:rPr lang="en-GB" b="1" dirty="0" smtClean="0"/>
              <a:t>Confidentiality: </a:t>
            </a:r>
            <a:r>
              <a:rPr lang="en-GB" dirty="0" smtClean="0"/>
              <a:t>assurance that sensitive information is not intentionally or accidentally disclosed to unauthorized individuals.</a:t>
            </a:r>
          </a:p>
          <a:p>
            <a:pPr defTabSz="957263"/>
            <a:r>
              <a:rPr lang="en-GB" b="1" dirty="0" smtClean="0"/>
              <a:t>Integrity: </a:t>
            </a:r>
            <a:r>
              <a:rPr lang="en-GB" dirty="0" smtClean="0"/>
              <a:t>assurance that information is not intentionally or accidentally modified in such a way as to call into question its reliability.</a:t>
            </a:r>
          </a:p>
          <a:p>
            <a:pPr defTabSz="957263"/>
            <a:r>
              <a:rPr lang="en-GB" b="1" dirty="0" smtClean="0"/>
              <a:t>Availability: </a:t>
            </a:r>
            <a:r>
              <a:rPr lang="en-GB" dirty="0" smtClean="0"/>
              <a:t>ensuring that authorized individuals have both timely and reliable access to data and other resources when needed.</a:t>
            </a:r>
          </a:p>
          <a:p>
            <a:pPr defTabSz="957263"/>
            <a:endParaRPr lang="en-GB" dirty="0" smtClean="0"/>
          </a:p>
          <a:p>
            <a:pPr defTabSz="957263"/>
            <a:r>
              <a:rPr lang="en-GB" b="1" dirty="0" smtClean="0"/>
              <a:t>Information states</a:t>
            </a:r>
          </a:p>
          <a:p>
            <a:pPr defTabSz="957263"/>
            <a:r>
              <a:rPr lang="en-GB" b="1" dirty="0" smtClean="0"/>
              <a:t>Storage: </a:t>
            </a:r>
            <a:r>
              <a:rPr lang="en-GB" dirty="0" smtClean="0"/>
              <a:t>Data at rest (DAR) in an information system, such as that stored in memory or on a magnetic tape or disk.</a:t>
            </a:r>
          </a:p>
          <a:p>
            <a:pPr defTabSz="957263"/>
            <a:r>
              <a:rPr lang="en-GB" b="1" dirty="0" smtClean="0"/>
              <a:t>Transmission: </a:t>
            </a:r>
            <a:r>
              <a:rPr lang="en-GB" dirty="0" smtClean="0"/>
              <a:t>transferring data between information systems - also known as data in transit (DIT).</a:t>
            </a:r>
          </a:p>
          <a:p>
            <a:pPr defTabSz="957263"/>
            <a:r>
              <a:rPr lang="en-GB" b="1" dirty="0" smtClean="0"/>
              <a:t>Processing: </a:t>
            </a:r>
            <a:r>
              <a:rPr lang="en-GB" dirty="0" smtClean="0"/>
              <a:t>performing operations on data in order to achieve a desired objective.</a:t>
            </a:r>
          </a:p>
          <a:p>
            <a:pPr defTabSz="957263"/>
            <a:endParaRPr lang="en-GB" b="1" dirty="0" smtClean="0"/>
          </a:p>
          <a:p>
            <a:pPr defTabSz="957263"/>
            <a:r>
              <a:rPr lang="en-GB" b="1" dirty="0" smtClean="0"/>
              <a:t>Safeguards</a:t>
            </a:r>
          </a:p>
          <a:p>
            <a:pPr defTabSz="957263"/>
            <a:r>
              <a:rPr lang="en-GB" b="1" dirty="0" smtClean="0"/>
              <a:t>Policy and practices: </a:t>
            </a:r>
            <a:r>
              <a:rPr lang="en-GB" dirty="0" smtClean="0"/>
              <a:t>administrative controls, such as management directives, that provide a foundation for how information assurance is to be implemented within an organization. (examples: acceptable use policies or incident response procedures) - also referred to as operations.</a:t>
            </a:r>
          </a:p>
          <a:p>
            <a:pPr defTabSz="957263"/>
            <a:r>
              <a:rPr lang="en-GB" b="1" dirty="0" smtClean="0"/>
              <a:t>Human factors: </a:t>
            </a:r>
            <a:r>
              <a:rPr lang="en-GB" dirty="0" smtClean="0"/>
              <a:t>ensuring that the users of information systems are aware of their roles and responsibilities regarding the protection of information systems and are capable of following standards. (example: end-user training on avoiding computer virus infections or recognizing social engineering tactics) - also referred to as personnel</a:t>
            </a:r>
          </a:p>
          <a:p>
            <a:pPr defTabSz="957263"/>
            <a:r>
              <a:rPr lang="en-GB" b="1" dirty="0" smtClean="0"/>
              <a:t>Technology: </a:t>
            </a:r>
            <a:r>
              <a:rPr lang="en-GB" dirty="0" smtClean="0"/>
              <a:t>software and hardware-based solutions designed to protect information systems (examples: anti-virus, firewalls, intrusion detection systems, etc.)</a:t>
            </a:r>
          </a:p>
          <a:p>
            <a:pPr defTabSz="957263"/>
            <a:endParaRPr lang="en-GB" dirty="0" smtClean="0"/>
          </a:p>
          <a:p>
            <a:pPr defTabSz="957263"/>
            <a:r>
              <a:rPr lang="en-GB" dirty="0" smtClean="0"/>
              <a:t>http://www.viswiki.com/en/McCumber_cube</a:t>
            </a:r>
          </a:p>
          <a:p>
            <a:pPr defTabSz="957263"/>
            <a:endParaRPr lang="en-GB" dirty="0" smtClean="0"/>
          </a:p>
          <a:p>
            <a:pPr defTabSz="957263"/>
            <a:r>
              <a:rPr lang="en-GB" dirty="0" smtClean="0"/>
              <a:t>http://en.wikipedia.org/wiki/McCumber_cube</a:t>
            </a:r>
          </a:p>
          <a:p>
            <a:pPr defTabSz="957263"/>
            <a:endParaRPr lang="en-GB" dirty="0" smtClean="0"/>
          </a:p>
          <a:p>
            <a:pPr defTabSz="957263"/>
            <a:endParaRPr lang="en-GB"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xfrm>
            <a:off x="889000" y="608013"/>
            <a:ext cx="4065588" cy="3049587"/>
          </a:xfrm>
          <a:ln/>
        </p:spPr>
      </p:sp>
      <p:sp>
        <p:nvSpPr>
          <p:cNvPr id="54275" name="Rectangle 3"/>
          <p:cNvSpPr>
            <a:spLocks noGrp="1" noChangeArrowheads="1"/>
          </p:cNvSpPr>
          <p:nvPr>
            <p:ph type="body" idx="1"/>
          </p:nvPr>
        </p:nvSpPr>
        <p:spPr>
          <a:xfrm>
            <a:off x="685800" y="4344988"/>
            <a:ext cx="5486400" cy="4114800"/>
          </a:xfrm>
          <a:noFill/>
          <a:ln/>
        </p:spPr>
        <p:txBody>
          <a:bodyPr/>
          <a:lstStyle/>
          <a:p>
            <a:pPr defTabSz="957263"/>
            <a:r>
              <a:rPr lang="en-GB" dirty="0" smtClean="0"/>
              <a:t>Physical damage – Fire, water, power loss, vandalism and natural disasters</a:t>
            </a:r>
          </a:p>
          <a:p>
            <a:pPr defTabSz="957263"/>
            <a:r>
              <a:rPr lang="en-GB" dirty="0" smtClean="0"/>
              <a:t>Human interaction – Accidental or intentional action or inaction that can disrupt productivity</a:t>
            </a:r>
          </a:p>
          <a:p>
            <a:pPr defTabSz="957263"/>
            <a:r>
              <a:rPr lang="en-GB" dirty="0" smtClean="0"/>
              <a:t>Equipment malfunction – failure of systems and peripheral device</a:t>
            </a:r>
          </a:p>
          <a:p>
            <a:pPr defTabSz="957263"/>
            <a:r>
              <a:rPr lang="en-GB" dirty="0" smtClean="0"/>
              <a:t>Inside and outside attacks – hacking, cracking and attacking</a:t>
            </a:r>
          </a:p>
          <a:p>
            <a:pPr defTabSz="957263"/>
            <a:r>
              <a:rPr lang="en-GB" dirty="0" smtClean="0"/>
              <a:t>Misuse of data – sharing trade secrets, fraud, espionage and theft</a:t>
            </a:r>
          </a:p>
          <a:p>
            <a:pPr defTabSz="957263"/>
            <a:r>
              <a:rPr lang="en-GB" dirty="0" smtClean="0"/>
              <a:t>Loss of data – intentional or unintentional loss of dat</a:t>
            </a:r>
            <a:r>
              <a:rPr lang="en-GB" baseline="0" dirty="0" smtClean="0"/>
              <a:t>a through destructive means</a:t>
            </a:r>
            <a:endParaRPr lang="en-GB" dirty="0" smtClean="0"/>
          </a:p>
          <a:p>
            <a:pPr defTabSz="957263"/>
            <a:r>
              <a:rPr lang="en-GB" dirty="0" smtClean="0"/>
              <a:t>Application error – computation errors, input errors and buffer overflows</a:t>
            </a:r>
          </a:p>
          <a:p>
            <a:pPr defTabSz="957263"/>
            <a:endParaRPr lang="en-GB"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Two main factors affect the risk associated with a particular type of threat's materializing:</a:t>
            </a:r>
          </a:p>
          <a:p>
            <a:pPr>
              <a:buFontTx/>
              <a:buChar char="•"/>
            </a:pPr>
            <a:r>
              <a:rPr lang="en-GB" dirty="0" smtClean="0"/>
              <a:t>The likelihood that that particular attack will be launched against the asset in question</a:t>
            </a:r>
          </a:p>
          <a:p>
            <a:pPr>
              <a:buFontTx/>
              <a:buChar char="•"/>
            </a:pPr>
            <a:r>
              <a:rPr lang="en-GB" dirty="0" smtClean="0"/>
              <a:t>The cost to the network in terms of damages that a successful attack will incur</a:t>
            </a:r>
          </a:p>
          <a:p>
            <a:endParaRPr lang="en-GB" dirty="0" smtClean="0"/>
          </a:p>
        </p:txBody>
      </p:sp>
      <p:sp>
        <p:nvSpPr>
          <p:cNvPr id="4" name="Slide Number Placeholder 3"/>
          <p:cNvSpPr>
            <a:spLocks noGrp="1"/>
          </p:cNvSpPr>
          <p:nvPr>
            <p:ph type="sldNum" sz="quarter" idx="10"/>
          </p:nvPr>
        </p:nvSpPr>
        <p:spPr/>
        <p:txBody>
          <a:bodyPr/>
          <a:lstStyle/>
          <a:p>
            <a:pPr>
              <a:defRPr/>
            </a:pPr>
            <a:fld id="{E70EA509-2D15-4D49-BCF4-4B8BF44427FC}" type="slidenum">
              <a:rPr lang="en-US" smtClean="0"/>
              <a:pPr>
                <a:defRPr/>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a:noFill/>
          <a:ln/>
        </p:spPr>
        <p:txBody>
          <a:bodyPr/>
          <a:lstStyle/>
          <a:p>
            <a:r>
              <a:rPr lang="en-GB" smtClean="0"/>
              <a:t>The following list, by no means comprehensive, identifies network resources that need to be protected from various types of attacks:</a:t>
            </a:r>
          </a:p>
          <a:p>
            <a:pPr>
              <a:buFontTx/>
              <a:buChar char="•"/>
            </a:pPr>
            <a:r>
              <a:rPr lang="en-GB" smtClean="0"/>
              <a:t>Network equipment such as routers, switches, and firewalls</a:t>
            </a:r>
          </a:p>
          <a:p>
            <a:pPr>
              <a:buFontTx/>
              <a:buChar char="•"/>
            </a:pPr>
            <a:r>
              <a:rPr lang="en-GB" smtClean="0"/>
              <a:t>Network operations information such as routing tables and access list configurations stored on this equipment</a:t>
            </a:r>
          </a:p>
          <a:p>
            <a:pPr>
              <a:buFontTx/>
              <a:buChar char="•"/>
            </a:pPr>
            <a:r>
              <a:rPr lang="en-GB" smtClean="0"/>
              <a:t>Intangible networking resources such as bandwidth and speed</a:t>
            </a:r>
          </a:p>
          <a:p>
            <a:pPr>
              <a:buFontTx/>
              <a:buChar char="•"/>
            </a:pPr>
            <a:r>
              <a:rPr lang="en-GB" smtClean="0"/>
              <a:t>Information and the information sources connected to the network, such as databases and information servers</a:t>
            </a:r>
          </a:p>
          <a:p>
            <a:pPr>
              <a:buFontTx/>
              <a:buChar char="•"/>
            </a:pPr>
            <a:r>
              <a:rPr lang="en-GB" smtClean="0"/>
              <a:t>End hosts connecting to the network to make use of various resources</a:t>
            </a:r>
          </a:p>
          <a:p>
            <a:pPr>
              <a:buFontTx/>
              <a:buChar char="•"/>
            </a:pPr>
            <a:r>
              <a:rPr lang="en-GB" smtClean="0"/>
              <a:t>Information passing across the network at any given time</a:t>
            </a:r>
          </a:p>
          <a:p>
            <a:pPr>
              <a:buFontTx/>
              <a:buChar char="•"/>
            </a:pPr>
            <a:r>
              <a:rPr lang="en-GB" smtClean="0"/>
              <a:t>The privacy of the users as identifiable through their usage of the network resources</a:t>
            </a:r>
          </a:p>
          <a:p>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p:spPr>
        <p:txBody>
          <a:bodyPr/>
          <a:lstStyle/>
          <a:p>
            <a:r>
              <a:rPr lang="en-GB" smtClean="0"/>
              <a:t>Network attacks in general can be divided into three main categories:</a:t>
            </a:r>
          </a:p>
          <a:p>
            <a:pPr>
              <a:buFontTx/>
              <a:buChar char="•"/>
            </a:pPr>
            <a:r>
              <a:rPr lang="en-GB" smtClean="0"/>
              <a:t>Unauthorized access to resources or information through the use of a network</a:t>
            </a:r>
          </a:p>
          <a:p>
            <a:pPr>
              <a:buFontTx/>
              <a:buChar char="•"/>
            </a:pPr>
            <a:r>
              <a:rPr lang="en-GB" smtClean="0"/>
              <a:t>Unauthorized manipulation and alteration of information on a network</a:t>
            </a:r>
          </a:p>
          <a:p>
            <a:pPr>
              <a:buFontTx/>
              <a:buChar char="•"/>
            </a:pPr>
            <a:r>
              <a:rPr lang="en-GB" smtClean="0"/>
              <a:t>Denial of service</a:t>
            </a:r>
          </a:p>
          <a:p>
            <a:r>
              <a:rPr lang="en-GB" smtClean="0"/>
              <a:t>An example: the ability to gain unauthorized access to systems or information in order to commit fraud, network intrusion, industrial espionage, identity theft, or simply to disrupt the system or network </a:t>
            </a:r>
          </a:p>
          <a:p>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6522DDEE-BF2E-4B26-90C3-DAD192880EA2}" type="slidenum">
              <a:rPr lang="en-US" smtClean="0"/>
              <a:pPr/>
              <a:t>13</a:t>
            </a:fld>
            <a:endParaRPr lang="en-US" smtClean="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r>
              <a:rPr lang="en-GB" b="1" dirty="0" smtClean="0"/>
              <a:t>Structured attack </a:t>
            </a:r>
          </a:p>
          <a:p>
            <a:pPr eaLnBrk="1" hangingPunct="1"/>
            <a:r>
              <a:rPr lang="en-GB" dirty="0" smtClean="0"/>
              <a:t>Come from hackers who are more highly motivated and technically competent. These people know system vulnerabilities and can understand and develop exploit code and scripts. They understand, develop, and use sophisticated hacking techniques to penetrate unsuspecting businesses. These groups are often involved with the major fraud and theft cases reported to law enforcement agencies. </a:t>
            </a:r>
          </a:p>
          <a:p>
            <a:pPr eaLnBrk="1" hangingPunct="1"/>
            <a:endParaRPr lang="en-GB" dirty="0" smtClean="0"/>
          </a:p>
          <a:p>
            <a:pPr eaLnBrk="1" hangingPunct="1"/>
            <a:r>
              <a:rPr lang="en-GB" b="1" dirty="0" smtClean="0"/>
              <a:t>Unstructured attack  </a:t>
            </a:r>
          </a:p>
          <a:p>
            <a:pPr eaLnBrk="1" hangingPunct="1"/>
            <a:r>
              <a:rPr lang="en-GB" dirty="0" smtClean="0"/>
              <a:t>Consists of mostly inexperienced individuals using easily available hacking tools such as shell scripts and password crackers. Even unstructured threats that are only executed with the intent of testing and challenging a hacker’s skills can still do serious damage to a company.</a:t>
            </a:r>
          </a:p>
          <a:p>
            <a:pPr eaLnBrk="1" hangingPunct="1"/>
            <a:endParaRPr lang="en-US" dirty="0" smtClean="0"/>
          </a:p>
          <a:p>
            <a:pPr eaLnBrk="1" hangingPunct="1"/>
            <a:r>
              <a:rPr lang="en-GB" b="1" dirty="0" smtClean="0"/>
              <a:t>External attacks</a:t>
            </a:r>
          </a:p>
          <a:p>
            <a:pPr eaLnBrk="1" hangingPunct="1"/>
            <a:r>
              <a:rPr lang="en-GB" dirty="0" smtClean="0"/>
              <a:t>Initiated by individuals or groups working outside of a company. They do not have authorized access to the computer systems or network. They gather information in order to work their way into a network mainly from the Internet or dialup access servers. </a:t>
            </a:r>
          </a:p>
          <a:p>
            <a:pPr eaLnBrk="1" hangingPunct="1"/>
            <a:endParaRPr lang="en-GB" dirty="0" smtClean="0"/>
          </a:p>
          <a:p>
            <a:pPr eaLnBrk="1" hangingPunct="1"/>
            <a:r>
              <a:rPr lang="en-GB" b="1" dirty="0" smtClean="0"/>
              <a:t>Internal attacks</a:t>
            </a:r>
          </a:p>
          <a:p>
            <a:pPr eaLnBrk="1" hangingPunct="1"/>
            <a:r>
              <a:rPr lang="en-GB" dirty="0" smtClean="0"/>
              <a:t>More common and dangerous. Internal attacks are initiated by someone who has authorized access to the network. According to the FBI, internal access and misuse account for 60 to 80 percent of reported incidents. These attacks often are traced to disgruntled employees.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p:spPr>
        <p:txBody>
          <a:bodyPr/>
          <a:lstStyle/>
          <a:p>
            <a:r>
              <a:rPr lang="en-US" smtClean="0"/>
              <a:t>Eavesdropping</a:t>
            </a:r>
          </a:p>
          <a:p>
            <a:r>
              <a:rPr lang="en-US" smtClean="0"/>
              <a:t>http://www.youtube.com/watch?v=GMX074pV8FI</a:t>
            </a:r>
          </a:p>
          <a:p>
            <a:endParaRPr lang="en-US" smtClean="0"/>
          </a:p>
          <a:p>
            <a:r>
              <a:rPr lang="en-US" smtClean="0"/>
              <a:t>Man-in-the-middle</a:t>
            </a:r>
          </a:p>
          <a:p>
            <a:r>
              <a:rPr lang="en-US" smtClean="0"/>
              <a:t>http://www.youtube.com/watch?v=N86xJpna9Js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noFill/>
          <a:ln/>
        </p:spPr>
        <p:txBody>
          <a:bodyPr/>
          <a:lstStyle/>
          <a:p>
            <a:r>
              <a:rPr lang="en-GB" smtClean="0"/>
              <a:t>The US government has a contract with an organization to track and publish network vulnerabilities</a:t>
            </a:r>
          </a:p>
          <a:p>
            <a:r>
              <a:rPr lang="en-GB" smtClean="0"/>
              <a:t>Each vulnerability is given an ID and can be reviewed by network security professionals over the Internet.</a:t>
            </a:r>
          </a:p>
          <a:p>
            <a:endParaRPr lang="en-US" smtClean="0"/>
          </a:p>
          <a:p>
            <a:r>
              <a:rPr lang="en-US" smtClean="0"/>
              <a:t>common vulnerability exposure (CVE)</a:t>
            </a:r>
          </a:p>
          <a:p>
            <a:r>
              <a:rPr lang="en-US" smtClean="0"/>
              <a:t>http://cve.mitre.org/</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p:spPr>
        <p:txBody>
          <a:bodyPr/>
          <a:lstStyle/>
          <a:p>
            <a:r>
              <a:rPr lang="en-US" smtClean="0"/>
              <a:t>It is very import that network security specialists understand the importance of vulnerability appraisal</a:t>
            </a:r>
          </a:p>
          <a:p>
            <a:r>
              <a:rPr lang="en-US" smtClean="0"/>
              <a:t>Vulnerability scanners  tools are available as free Internet downloads and as commercial products</a:t>
            </a:r>
          </a:p>
          <a:p>
            <a:endParaRPr lang="en-US" smtClean="0"/>
          </a:p>
          <a:p>
            <a:r>
              <a:rPr lang="en-US" smtClean="0"/>
              <a:t>Nessus</a:t>
            </a:r>
          </a:p>
          <a:p>
            <a:r>
              <a:rPr lang="en-US" smtClean="0"/>
              <a:t>http://www.nessus.org/nessus/</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qualitative risk analysis is a more subjective analysis that ranks threats, countermeasures, and their effectiveness on a scoring system rather than by assigning dollar values. The qualitative approach uses a scoring system to determine risk relative to the environment. The qualitative analysis is good for understanding the severity of the risk analysis relative to the environment and is easier for some people to understand. Teams use various methods of qualitative analysis from group decisions such as the Delphi technique to using surveys and interviews for their ranking system.</a:t>
            </a:r>
            <a:endParaRPr lang="en-GB" dirty="0"/>
          </a:p>
        </p:txBody>
      </p:sp>
      <p:sp>
        <p:nvSpPr>
          <p:cNvPr id="4" name="Slide Number Placeholder 3"/>
          <p:cNvSpPr>
            <a:spLocks noGrp="1"/>
          </p:cNvSpPr>
          <p:nvPr>
            <p:ph type="sldNum" sz="quarter" idx="10"/>
          </p:nvPr>
        </p:nvSpPr>
        <p:spPr/>
        <p:txBody>
          <a:bodyPr/>
          <a:lstStyle/>
          <a:p>
            <a:pPr>
              <a:defRPr/>
            </a:pPr>
            <a:fld id="{E70EA509-2D15-4D49-BCF4-4B8BF44427FC}" type="slidenum">
              <a:rPr lang="en-US" smtClean="0"/>
              <a:pPr>
                <a:defRPr/>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EF – How much damage in % would be caused by a realised threat</a:t>
            </a:r>
          </a:p>
          <a:p>
            <a:r>
              <a:rPr lang="en-GB" dirty="0" smtClean="0"/>
              <a:t>SLE – How much a single loss would cost</a:t>
            </a:r>
          </a:p>
          <a:p>
            <a:r>
              <a:rPr lang="en-GB" dirty="0" smtClean="0"/>
              <a:t>ARO – How often the threat may occur</a:t>
            </a:r>
          </a:p>
          <a:p>
            <a:r>
              <a:rPr lang="en-GB" dirty="0" smtClean="0"/>
              <a:t>ALE – How much should be spent against threat</a:t>
            </a:r>
          </a:p>
          <a:p>
            <a:r>
              <a:rPr lang="en-GB" dirty="0" smtClean="0"/>
              <a:t>Example</a:t>
            </a:r>
            <a:r>
              <a:rPr lang="en-GB" baseline="0" dirty="0" smtClean="0"/>
              <a:t> if a fire was to break out in building:</a:t>
            </a:r>
          </a:p>
          <a:p>
            <a:r>
              <a:rPr lang="en-GB" baseline="0" dirty="0" smtClean="0"/>
              <a:t>EF = Reckon 15% damage</a:t>
            </a:r>
          </a:p>
          <a:p>
            <a:r>
              <a:rPr lang="en-GB" baseline="0" dirty="0" smtClean="0"/>
              <a:t>SLE = $50000 x .15 = $7500</a:t>
            </a:r>
          </a:p>
          <a:p>
            <a:r>
              <a:rPr lang="en-GB" baseline="0" dirty="0" smtClean="0"/>
              <a:t>ARO = .001 (once in a hundred years)</a:t>
            </a:r>
          </a:p>
          <a:p>
            <a:r>
              <a:rPr lang="en-GB" baseline="0" dirty="0" smtClean="0"/>
              <a:t>ALE = 7500 x .001 = $7.5 to spend each year on threat</a:t>
            </a:r>
            <a:endParaRPr lang="en-GB" dirty="0" smtClean="0"/>
          </a:p>
        </p:txBody>
      </p:sp>
      <p:sp>
        <p:nvSpPr>
          <p:cNvPr id="4" name="Slide Number Placeholder 3"/>
          <p:cNvSpPr>
            <a:spLocks noGrp="1"/>
          </p:cNvSpPr>
          <p:nvPr>
            <p:ph type="sldNum" sz="quarter" idx="10"/>
          </p:nvPr>
        </p:nvSpPr>
        <p:spPr/>
        <p:txBody>
          <a:bodyPr/>
          <a:lstStyle/>
          <a:p>
            <a:pPr>
              <a:defRPr/>
            </a:pPr>
            <a:fld id="{E70EA509-2D15-4D49-BCF4-4B8BF44427FC}" type="slidenum">
              <a:rPr lang="en-US" smtClean="0"/>
              <a:pPr>
                <a:defRPr/>
              </a:pPr>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noFill/>
          <a:ln/>
        </p:spPr>
        <p:txBody>
          <a:bodyPr/>
          <a:lstStyle/>
          <a:p>
            <a:r>
              <a:rPr lang="en-GB" b="1" dirty="0" smtClean="0"/>
              <a:t>Vulnerability</a:t>
            </a:r>
          </a:p>
          <a:p>
            <a:r>
              <a:rPr lang="en-GB" dirty="0" smtClean="0"/>
              <a:t>system, network or device weakness</a:t>
            </a:r>
          </a:p>
          <a:p>
            <a:r>
              <a:rPr lang="en-GB" b="1" dirty="0" smtClean="0"/>
              <a:t>Threat</a:t>
            </a:r>
          </a:p>
          <a:p>
            <a:r>
              <a:rPr lang="en-GB" dirty="0" smtClean="0"/>
              <a:t>potential danger posed by a vulnerability</a:t>
            </a:r>
          </a:p>
          <a:p>
            <a:r>
              <a:rPr lang="en-GB" b="1" dirty="0" smtClean="0"/>
              <a:t>Threat agent</a:t>
            </a:r>
          </a:p>
          <a:p>
            <a:r>
              <a:rPr lang="en-GB" dirty="0" smtClean="0"/>
              <a:t>the entity that indentifies a vulnerability and uses it to attack the victim</a:t>
            </a:r>
          </a:p>
          <a:p>
            <a:r>
              <a:rPr lang="en-GB" b="1" dirty="0" smtClean="0"/>
              <a:t>Risk</a:t>
            </a:r>
          </a:p>
          <a:p>
            <a:r>
              <a:rPr lang="en-GB" dirty="0" smtClean="0"/>
              <a:t>likelihood of a threat agent taking advantage of a vulnerability and the corresponding business impact</a:t>
            </a:r>
          </a:p>
          <a:p>
            <a:r>
              <a:rPr lang="en-GB" b="1" dirty="0" smtClean="0"/>
              <a:t>Exposure</a:t>
            </a:r>
          </a:p>
          <a:p>
            <a:r>
              <a:rPr lang="en-GB" dirty="0" smtClean="0"/>
              <a:t>potential to experience losses from a threat agent</a:t>
            </a:r>
          </a:p>
          <a:p>
            <a:r>
              <a:rPr lang="en-GB" b="1" dirty="0" smtClean="0"/>
              <a:t>Countermeasure</a:t>
            </a:r>
          </a:p>
          <a:p>
            <a:r>
              <a:rPr lang="en-GB" dirty="0" smtClean="0"/>
              <a:t>put into place to mitigate the potential risk</a:t>
            </a:r>
          </a:p>
          <a:p>
            <a:endParaRPr lang="en-US" dirty="0"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Now that we understand the risks associated with our network we must manage that risk.</a:t>
            </a:r>
          </a:p>
          <a:p>
            <a:r>
              <a:rPr lang="en-GB" dirty="0" smtClean="0"/>
              <a:t>So having gone through the planning and information collection phases we can now implement the recommendations of which we have four choices:</a:t>
            </a:r>
          </a:p>
          <a:p>
            <a:r>
              <a:rPr lang="en-GB" dirty="0" smtClean="0"/>
              <a:t>Risk Mitigation – Control selection, implementation and monitor</a:t>
            </a:r>
          </a:p>
          <a:p>
            <a:r>
              <a:rPr lang="en-GB" dirty="0" smtClean="0"/>
              <a:t>Risk Transference – Purchase Insurance</a:t>
            </a:r>
          </a:p>
          <a:p>
            <a:r>
              <a:rPr lang="en-GB" dirty="0" smtClean="0"/>
              <a:t>Risk Acceptance</a:t>
            </a:r>
            <a:r>
              <a:rPr lang="en-GB" baseline="0" dirty="0" smtClean="0"/>
              <a:t> – do nothing</a:t>
            </a:r>
          </a:p>
          <a:p>
            <a:r>
              <a:rPr lang="en-GB" baseline="0" dirty="0" smtClean="0"/>
              <a:t>Risk Avoidance – Discontinue activity</a:t>
            </a:r>
            <a:endParaRPr lang="en-GB" dirty="0" smtClean="0"/>
          </a:p>
          <a:p>
            <a:r>
              <a:rPr lang="en-GB" dirty="0" smtClean="0"/>
              <a:t>So what is the best option? That depends entirely on each situation as a company may decide it can handle the loss and bad press whereas another may decide it cannot handle the loss or bad press.</a:t>
            </a:r>
          </a:p>
          <a:p>
            <a:r>
              <a:rPr lang="en-GB" dirty="0" smtClean="0"/>
              <a:t>Examples would be small business that only uses </a:t>
            </a:r>
            <a:r>
              <a:rPr lang="en-GB" dirty="0" err="1" smtClean="0"/>
              <a:t>PC’s</a:t>
            </a:r>
            <a:r>
              <a:rPr lang="en-GB" dirty="0" smtClean="0"/>
              <a:t> for internet use and maybe email enquiries, or a company</a:t>
            </a:r>
            <a:r>
              <a:rPr lang="en-GB" baseline="0" dirty="0" smtClean="0"/>
              <a:t> like Amazon that sells over the net.</a:t>
            </a:r>
            <a:endParaRPr lang="en-GB" dirty="0"/>
          </a:p>
        </p:txBody>
      </p:sp>
      <p:sp>
        <p:nvSpPr>
          <p:cNvPr id="4" name="Slide Number Placeholder 3"/>
          <p:cNvSpPr>
            <a:spLocks noGrp="1"/>
          </p:cNvSpPr>
          <p:nvPr>
            <p:ph type="sldNum" sz="quarter" idx="10"/>
          </p:nvPr>
        </p:nvSpPr>
        <p:spPr/>
        <p:txBody>
          <a:bodyPr/>
          <a:lstStyle/>
          <a:p>
            <a:pPr>
              <a:defRPr/>
            </a:pPr>
            <a:fld id="{E70EA509-2D15-4D49-BCF4-4B8BF44427FC}" type="slidenum">
              <a:rPr lang="en-US" smtClean="0"/>
              <a:pPr>
                <a:defRPr/>
              </a:pPr>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mtClean="0"/>
              <a:t>Start here next week</a:t>
            </a:r>
            <a:endParaRPr lang="en-GB"/>
          </a:p>
        </p:txBody>
      </p:sp>
      <p:sp>
        <p:nvSpPr>
          <p:cNvPr id="4" name="Slide Number Placeholder 3"/>
          <p:cNvSpPr>
            <a:spLocks noGrp="1"/>
          </p:cNvSpPr>
          <p:nvPr>
            <p:ph type="sldNum" sz="quarter" idx="10"/>
          </p:nvPr>
        </p:nvSpPr>
        <p:spPr/>
        <p:txBody>
          <a:bodyPr/>
          <a:lstStyle/>
          <a:p>
            <a:pPr>
              <a:defRPr/>
            </a:pPr>
            <a:fld id="{E70EA509-2D15-4D49-BCF4-4B8BF44427FC}" type="slidenum">
              <a:rPr lang="en-US" smtClean="0"/>
              <a:pPr>
                <a:defRPr/>
              </a:pPr>
              <a:t>21</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noFill/>
          <a:ln/>
        </p:spPr>
        <p:txBody>
          <a:bodyPr/>
          <a:lstStyle/>
          <a:p>
            <a:r>
              <a:rPr lang="en-US" smtClean="0"/>
              <a:t>Sniffers</a:t>
            </a:r>
            <a:endParaRPr lang="en-US" dirty="0" smtClean="0"/>
          </a:p>
          <a:p>
            <a:r>
              <a:rPr lang="en-US" dirty="0" smtClean="0"/>
              <a:t>http://www.youtube.com/watch?v=kM_sn0pGFas</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http://www.youtube.com/watch?v=Vyzvxtk2H_g&amp;feature=PlayList&amp;p=3F4562B3FCC84BB8&amp;playnext=1&amp;index=26</a:t>
            </a:r>
            <a:endParaRPr lang="en-GB" dirty="0"/>
          </a:p>
        </p:txBody>
      </p:sp>
      <p:sp>
        <p:nvSpPr>
          <p:cNvPr id="4" name="Slide Number Placeholder 3"/>
          <p:cNvSpPr>
            <a:spLocks noGrp="1"/>
          </p:cNvSpPr>
          <p:nvPr>
            <p:ph type="sldNum" sz="quarter" idx="10"/>
          </p:nvPr>
        </p:nvSpPr>
        <p:spPr/>
        <p:txBody>
          <a:bodyPr/>
          <a:lstStyle/>
          <a:p>
            <a:pPr>
              <a:defRPr/>
            </a:pPr>
            <a:fld id="{E70EA509-2D15-4D49-BCF4-4B8BF44427FC}" type="slidenum">
              <a:rPr lang="en-US" smtClean="0"/>
              <a:pPr>
                <a:defRPr/>
              </a:pPr>
              <a:t>25</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p:spPr>
        <p:txBody>
          <a:bodyPr/>
          <a:lstStyle/>
          <a:p>
            <a:pPr>
              <a:lnSpc>
                <a:spcPct val="120000"/>
              </a:lnSpc>
            </a:pPr>
            <a:r>
              <a:rPr lang="en-US" smtClean="0"/>
              <a:t>The perpetrator generates a large amount of ICMP echo (ping) traffic to a network broadcast address with a spoofed source IP set to a victim host.</a:t>
            </a:r>
          </a:p>
          <a:p>
            <a:pPr>
              <a:lnSpc>
                <a:spcPct val="120000"/>
              </a:lnSpc>
            </a:pPr>
            <a:r>
              <a:rPr lang="en-US" smtClean="0"/>
              <a:t>The result will be a large number of ping replies (ICMP Echo Reply) flooding back to the innocent, spoofed host.</a:t>
            </a:r>
          </a:p>
          <a:p>
            <a:pPr>
              <a:lnSpc>
                <a:spcPct val="120000"/>
              </a:lnSpc>
            </a:pPr>
            <a:r>
              <a:rPr lang="en-US" smtClean="0"/>
              <a:t>An amplified ping reply stream can overwhelm the victim’s network connection.</a:t>
            </a:r>
          </a:p>
          <a:p>
            <a:pPr>
              <a:lnSpc>
                <a:spcPct val="120000"/>
              </a:lnSpc>
            </a:pPr>
            <a:r>
              <a:rPr lang="en-US" smtClean="0"/>
              <a:t>The "smurf" attack's cousin is called "fraggle", which uses a UDP echo.</a:t>
            </a:r>
          </a:p>
          <a:p>
            <a:endParaRPr lang="en-GB" smtClean="0"/>
          </a:p>
        </p:txBody>
      </p:sp>
      <p:sp>
        <p:nvSpPr>
          <p:cNvPr id="65540" name="Slide Number Placeholder 3"/>
          <p:cNvSpPr>
            <a:spLocks noGrp="1"/>
          </p:cNvSpPr>
          <p:nvPr>
            <p:ph type="sldNum" sz="quarter" idx="5"/>
          </p:nvPr>
        </p:nvSpPr>
        <p:spPr>
          <a:noFill/>
        </p:spPr>
        <p:txBody>
          <a:bodyPr/>
          <a:lstStyle/>
          <a:p>
            <a:fld id="{ED32B5E7-6005-4DE5-B2AE-A536C156DCB1}" type="slidenum">
              <a:rPr lang="en-US" smtClean="0"/>
              <a:pPr/>
              <a:t>28</a:t>
            </a:fld>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5936F0B4-C582-4A89-9ED5-2F31B2C5F6BB}" type="slidenum">
              <a:rPr lang="en-US" smtClean="0"/>
              <a:pPr/>
              <a:t>29</a:t>
            </a:fld>
            <a:endParaRPr lang="en-US" smtClean="0"/>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r>
              <a:rPr lang="en-US" sz="1400" smtClean="0"/>
              <a:t>This type of DoS attack can range from not noticeable to show-stopper depending on the characteristics of the virus/worm.</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E75994AE-DC1C-4539-BDEB-8C2DD47242F6}" type="slidenum">
              <a:rPr lang="en-US" smtClean="0"/>
              <a:pPr/>
              <a:t>32</a:t>
            </a:fld>
            <a:endParaRPr lang="en-US"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p:spPr>
        <p:txBody>
          <a:bodyPr/>
          <a:lstStyle/>
          <a:p>
            <a:r>
              <a:rPr lang="en-US" sz="1400" smtClean="0"/>
              <a:t>Typically carried out by telephoning users or operators and pretending to be an authorized user or an administrator</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92500" lnSpcReduction="10000"/>
          </a:bodyPr>
          <a:lstStyle/>
          <a:p>
            <a:pPr marL="0" lvl="1">
              <a:defRPr/>
            </a:pPr>
            <a:r>
              <a:rPr lang="en-GB" dirty="0" smtClean="0"/>
              <a:t>WiR3D</a:t>
            </a:r>
          </a:p>
          <a:p>
            <a:pPr marL="0" lvl="1">
              <a:defRPr/>
            </a:pPr>
            <a:r>
              <a:rPr lang="en-GB" dirty="0" smtClean="0"/>
              <a:t>http://www.youtube.com/watch?v=SOMvVxcihN8</a:t>
            </a:r>
          </a:p>
          <a:p>
            <a:pPr marL="0" lvl="1">
              <a:defRPr/>
            </a:pPr>
            <a:endParaRPr lang="en-GB" dirty="0" smtClean="0"/>
          </a:p>
          <a:p>
            <a:pPr marL="0" lvl="1">
              <a:defRPr/>
            </a:pPr>
            <a:r>
              <a:rPr lang="en-GB" dirty="0" err="1" smtClean="0"/>
              <a:t>Nmap</a:t>
            </a:r>
            <a:endParaRPr lang="en-GB" dirty="0" smtClean="0"/>
          </a:p>
          <a:p>
            <a:pPr marL="0" lvl="1">
              <a:defRPr/>
            </a:pPr>
            <a:r>
              <a:rPr lang="en-GB" dirty="0" smtClean="0"/>
              <a:t>http://www.youtube.com/watch?v=XWCrtjbCVas</a:t>
            </a:r>
          </a:p>
          <a:p>
            <a:pPr marL="0" lvl="1">
              <a:defRPr/>
            </a:pPr>
            <a:endParaRPr lang="en-GB" dirty="0" smtClean="0"/>
          </a:p>
          <a:p>
            <a:pPr marL="0" lvl="1">
              <a:defRPr/>
            </a:pPr>
            <a:r>
              <a:rPr lang="en-GB" dirty="0" err="1" smtClean="0"/>
              <a:t>Metasploit</a:t>
            </a:r>
            <a:endParaRPr lang="en-GB" dirty="0" smtClean="0"/>
          </a:p>
          <a:p>
            <a:pPr marL="0" lvl="1">
              <a:defRPr/>
            </a:pPr>
            <a:r>
              <a:rPr lang="en-GB" dirty="0" smtClean="0"/>
              <a:t>http://www.youtube.com/watch?v=9but2Io1qcc</a:t>
            </a:r>
          </a:p>
          <a:p>
            <a:pPr marL="0" lvl="1">
              <a:defRPr/>
            </a:pPr>
            <a:endParaRPr lang="en-GB" dirty="0" smtClean="0"/>
          </a:p>
          <a:p>
            <a:pPr marL="0" lvl="1">
              <a:defRPr/>
            </a:pPr>
            <a:r>
              <a:rPr lang="en-GB" dirty="0" smtClean="0"/>
              <a:t>Root kits</a:t>
            </a:r>
          </a:p>
          <a:p>
            <a:pPr marL="0" lvl="1">
              <a:defRPr/>
            </a:pPr>
            <a:r>
              <a:rPr lang="en-GB" dirty="0" smtClean="0"/>
              <a:t>http://www.youtube.com/watch?v=PcqnG4-NkZ4</a:t>
            </a:r>
          </a:p>
          <a:p>
            <a:pPr marL="0" lvl="1">
              <a:defRPr/>
            </a:pPr>
            <a:endParaRPr lang="en-GB" dirty="0" smtClean="0"/>
          </a:p>
          <a:p>
            <a:pPr marL="0" lvl="1">
              <a:defRPr/>
            </a:pPr>
            <a:r>
              <a:rPr lang="en-GB" dirty="0" smtClean="0"/>
              <a:t>Port/address scanners</a:t>
            </a:r>
          </a:p>
          <a:p>
            <a:pPr marL="0" lvl="1">
              <a:defRPr/>
            </a:pPr>
            <a:endParaRPr lang="en-GB" dirty="0" smtClean="0"/>
          </a:p>
          <a:p>
            <a:pPr marL="0" lvl="1">
              <a:defRPr/>
            </a:pPr>
            <a:endParaRPr lang="en-GB" dirty="0" smtClean="0"/>
          </a:p>
          <a:p>
            <a:pPr marL="0" lvl="1">
              <a:defRPr/>
            </a:pPr>
            <a:r>
              <a:rPr lang="en-GB" dirty="0" smtClean="0"/>
              <a:t>Vulnerability scanners</a:t>
            </a:r>
          </a:p>
          <a:p>
            <a:pPr marL="0" lvl="1">
              <a:defRPr/>
            </a:pPr>
            <a:endParaRPr lang="en-GB" dirty="0" smtClean="0"/>
          </a:p>
          <a:p>
            <a:pPr marL="0" lvl="1">
              <a:defRPr/>
            </a:pPr>
            <a:r>
              <a:rPr lang="en-GB" dirty="0" smtClean="0"/>
              <a:t>Packet Sniffers</a:t>
            </a:r>
          </a:p>
          <a:p>
            <a:pPr marL="0" lvl="1">
              <a:defRPr/>
            </a:pPr>
            <a:endParaRPr lang="en-GB" dirty="0" smtClean="0"/>
          </a:p>
          <a:p>
            <a:pPr marL="0" lvl="1">
              <a:defRPr/>
            </a:pPr>
            <a:endParaRPr lang="en-GB" dirty="0" smtClean="0"/>
          </a:p>
          <a:p>
            <a:pPr marL="0" lvl="1">
              <a:defRPr/>
            </a:pPr>
            <a:r>
              <a:rPr lang="en-GB" dirty="0" smtClean="0"/>
              <a:t>Cryptographic cracking tools </a:t>
            </a:r>
          </a:p>
          <a:p>
            <a:pPr marL="0" lvl="1">
              <a:defRPr/>
            </a:pPr>
            <a:endParaRPr lang="en-GB" dirty="0"/>
          </a:p>
        </p:txBody>
      </p:sp>
      <p:sp>
        <p:nvSpPr>
          <p:cNvPr id="68612" name="Slide Number Placeholder 3"/>
          <p:cNvSpPr>
            <a:spLocks noGrp="1"/>
          </p:cNvSpPr>
          <p:nvPr>
            <p:ph type="sldNum" sz="quarter" idx="5"/>
          </p:nvPr>
        </p:nvSpPr>
        <p:spPr>
          <a:noFill/>
        </p:spPr>
        <p:txBody>
          <a:bodyPr/>
          <a:lstStyle/>
          <a:p>
            <a:fld id="{8D1F2342-3195-4F27-B922-DE6C27A37988}" type="slidenum">
              <a:rPr lang="en-US" smtClean="0"/>
              <a:pPr/>
              <a:t>34</a:t>
            </a:fld>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smtClean="0"/>
              <a:t>ALE</a:t>
            </a:r>
            <a:r>
              <a:rPr lang="en-GB" baseline="0" dirty="0" smtClean="0"/>
              <a:t> = </a:t>
            </a:r>
            <a:r>
              <a:rPr lang="en-GB" dirty="0" smtClean="0"/>
              <a:t>Annualized Loss Expectancy</a:t>
            </a:r>
            <a:endParaRPr lang="en-GB" baseline="0" dirty="0" smtClean="0"/>
          </a:p>
          <a:p>
            <a:endParaRPr lang="en-GB" dirty="0"/>
          </a:p>
        </p:txBody>
      </p:sp>
      <p:sp>
        <p:nvSpPr>
          <p:cNvPr id="4" name="Slide Number Placeholder 3"/>
          <p:cNvSpPr>
            <a:spLocks noGrp="1"/>
          </p:cNvSpPr>
          <p:nvPr>
            <p:ph type="sldNum" sz="quarter" idx="10"/>
          </p:nvPr>
        </p:nvSpPr>
        <p:spPr/>
        <p:txBody>
          <a:bodyPr/>
          <a:lstStyle/>
          <a:p>
            <a:pPr>
              <a:defRPr/>
            </a:pPr>
            <a:fld id="{E70EA509-2D15-4D49-BCF4-4B8BF44427FC}" type="slidenum">
              <a:rPr lang="en-US" smtClean="0"/>
              <a:pPr>
                <a:defRPr/>
              </a:pPr>
              <a:t>36</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a:ln/>
        </p:spPr>
        <p:txBody>
          <a:bodyPr/>
          <a:lstStyle/>
          <a:p>
            <a:r>
              <a:rPr lang="en-GB" smtClean="0"/>
              <a:t>Policies</a:t>
            </a:r>
          </a:p>
          <a:p>
            <a:r>
              <a:rPr lang="en-GB" smtClean="0"/>
              <a:t>http://www.youtube.com/watch?v=FHcwQ4IplD4</a:t>
            </a:r>
          </a:p>
          <a:p>
            <a:endParaRPr lang="en-GB" smtClean="0"/>
          </a:p>
          <a:p>
            <a:r>
              <a:rPr lang="en-GB" smtClean="0"/>
              <a:t>Guidelines</a:t>
            </a:r>
          </a:p>
          <a:p>
            <a:r>
              <a:rPr lang="en-GB" smtClean="0"/>
              <a:t>http://www.nsa.gov/ia/guidance/security_configuration_guides/current_guides.shtml</a:t>
            </a:r>
          </a:p>
        </p:txBody>
      </p:sp>
      <p:sp>
        <p:nvSpPr>
          <p:cNvPr id="69636" name="Slide Number Placeholder 3"/>
          <p:cNvSpPr>
            <a:spLocks noGrp="1"/>
          </p:cNvSpPr>
          <p:nvPr>
            <p:ph type="sldNum" sz="quarter" idx="5"/>
          </p:nvPr>
        </p:nvSpPr>
        <p:spPr>
          <a:noFill/>
        </p:spPr>
        <p:txBody>
          <a:bodyPr/>
          <a:lstStyle/>
          <a:p>
            <a:fld id="{426F33B9-537E-4DAD-B047-9AACFE7A9025}" type="slidenum">
              <a:rPr lang="en-US" smtClean="0"/>
              <a:pPr/>
              <a:t>37</a:t>
            </a:fld>
            <a:endParaRPr 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a:noFill/>
          <a:ln/>
        </p:spPr>
        <p:txBody>
          <a:bodyPr/>
          <a:lstStyle/>
          <a:p>
            <a:endParaRPr 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11"/>
          <p:cNvSpPr>
            <a:spLocks noGrp="1" noChangeArrowheads="1"/>
          </p:cNvSpPr>
          <p:nvPr>
            <p:ph type="sldNum" sz="quarter" idx="5"/>
          </p:nvPr>
        </p:nvSpPr>
        <p:spPr>
          <a:noFill/>
        </p:spPr>
        <p:txBody>
          <a:bodyPr/>
          <a:lstStyle/>
          <a:p>
            <a:fld id="{8ADCA6DC-73BF-4A8A-A186-101AA4DE7908}" type="slidenum">
              <a:rPr lang="en-US" smtClean="0"/>
              <a:pPr/>
              <a:t>39</a:t>
            </a:fld>
            <a:endParaRPr lang="en-US" smtClean="0">
              <a:latin typeface="Trebuchet MS" pitchFamily="34" charset="0"/>
            </a:endParaRPr>
          </a:p>
        </p:txBody>
      </p:sp>
      <p:sp>
        <p:nvSpPr>
          <p:cNvPr id="71683" name="Slide Image Placeholder 1"/>
          <p:cNvSpPr>
            <a:spLocks noGrp="1" noRot="1" noChangeAspect="1" noTextEdit="1"/>
          </p:cNvSpPr>
          <p:nvPr>
            <p:ph type="sldImg"/>
          </p:nvPr>
        </p:nvSpPr>
        <p:spPr>
          <a:ln/>
        </p:spPr>
      </p:sp>
      <p:sp>
        <p:nvSpPr>
          <p:cNvPr id="71684"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lIns="91431" tIns="45716" rIns="91431" bIns="45716" anchor="b"/>
          <a:lstStyle/>
          <a:p>
            <a:pPr algn="r" defTabSz="912813" eaLnBrk="1" hangingPunct="1"/>
            <a:fld id="{4B2F89BD-6533-4E9F-B716-168D9B37DE06}" type="slidenum">
              <a:rPr lang="en-US" sz="1200">
                <a:latin typeface="Calibri" pitchFamily="34" charset="0"/>
                <a:cs typeface="Arial" charset="0"/>
              </a:rPr>
              <a:pPr algn="r" defTabSz="912813" eaLnBrk="1" hangingPunct="1"/>
              <a:t>39</a:t>
            </a:fld>
            <a:endParaRPr lang="en-US" sz="1200">
              <a:latin typeface="Calibri" pitchFamily="34" charset="0"/>
              <a:cs typeface="Arial" charset="0"/>
            </a:endParaRPr>
          </a:p>
        </p:txBody>
      </p:sp>
      <p:sp>
        <p:nvSpPr>
          <p:cNvPr id="71685" name="Notes Placeholder 5"/>
          <p:cNvSpPr>
            <a:spLocks noGrp="1"/>
          </p:cNvSpPr>
          <p:nvPr>
            <p:ph type="body" sz="quarter" idx="11"/>
          </p:nvPr>
        </p:nvSpPr>
        <p:spPr>
          <a:xfrm>
            <a:off x="685800" y="4343400"/>
            <a:ext cx="5486400" cy="4114800"/>
          </a:xfrm>
          <a:noFill/>
          <a:ln/>
        </p:spPr>
        <p:txBody>
          <a:bodyPr lIns="91431" tIns="45716" rIns="91431" bIns="45716"/>
          <a:lstStyle/>
          <a:p>
            <a:pPr eaLnBrk="1" hangingPunct="1">
              <a:spcBef>
                <a:spcPct val="0"/>
              </a:spcBef>
            </a:pPr>
            <a:r>
              <a:rPr lang="en-US" dirty="0" smtClean="0"/>
              <a:t>So what drives network security?</a:t>
            </a:r>
          </a:p>
          <a:p>
            <a:pPr eaLnBrk="1" hangingPunct="1">
              <a:spcBef>
                <a:spcPct val="0"/>
              </a:spcBef>
            </a:pPr>
            <a:r>
              <a:rPr lang="en-US" dirty="0" smtClean="0"/>
              <a:t>Each area has it’s own specific requirements</a:t>
            </a:r>
          </a:p>
          <a:p>
            <a:pPr eaLnBrk="1" hangingPunct="1"/>
            <a:r>
              <a:rPr lang="en-US" dirty="0" smtClean="0"/>
              <a:t>Built into the information security program</a:t>
            </a:r>
          </a:p>
          <a:p>
            <a:pPr eaLnBrk="1" hangingPunct="1"/>
            <a:r>
              <a:rPr lang="en-US" dirty="0" smtClean="0"/>
              <a:t>Events that cause us to revisit policies, procedures, standards, and guidelines</a:t>
            </a:r>
          </a:p>
          <a:p>
            <a:pPr marL="0" marR="0" indent="0" algn="l" defTabSz="914400" rtl="0" eaLnBrk="1" fontAlgn="base" latinLnBrk="0" hangingPunct="1">
              <a:lnSpc>
                <a:spcPct val="100000"/>
              </a:lnSpc>
              <a:spcBef>
                <a:spcPct val="0"/>
              </a:spcBef>
              <a:spcAft>
                <a:spcPct val="0"/>
              </a:spcAft>
              <a:buClrTx/>
              <a:buSzTx/>
              <a:buFontTx/>
              <a:buNone/>
              <a:tabLst/>
              <a:defRPr/>
            </a:pPr>
            <a:r>
              <a:rPr lang="en-US" dirty="0" smtClean="0"/>
              <a:t>Balance the risk against the value</a:t>
            </a:r>
          </a:p>
          <a:p>
            <a:pPr eaLnBrk="1" hangingPunct="1">
              <a:spcBef>
                <a:spcPct val="0"/>
              </a:spcBef>
            </a:pPr>
            <a:endParaRPr lang="en-US" dirty="0"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p:spPr>
        <p:txBody>
          <a:bodyPr/>
          <a:lstStyle/>
          <a:p>
            <a:r>
              <a:rPr lang="en-GB" smtClean="0"/>
              <a:t>An example is the client database, one of threats that could impact this asset, is an External Intruder. </a:t>
            </a:r>
          </a:p>
          <a:p>
            <a:endParaRPr lang="en-GB" smtClean="0"/>
          </a:p>
          <a:p>
            <a:r>
              <a:rPr lang="en-GB" smtClean="0"/>
              <a:t>The organisation counters this threat through the use of strong password software, extensive user training about password security and an application layer firewall that forbids anyone being able to see the IP address of the system that the client database is held on.</a:t>
            </a:r>
          </a:p>
          <a:p>
            <a:endParaRPr lang="en-GB" smtClean="0"/>
          </a:p>
        </p:txBody>
      </p:sp>
      <p:sp>
        <p:nvSpPr>
          <p:cNvPr id="26628" name="Slide Number Placeholder 3"/>
          <p:cNvSpPr>
            <a:spLocks noGrp="1"/>
          </p:cNvSpPr>
          <p:nvPr>
            <p:ph type="sldNum" sz="quarter" idx="5"/>
          </p:nvPr>
        </p:nvSpPr>
        <p:spPr>
          <a:noFill/>
        </p:spPr>
        <p:txBody>
          <a:bodyPr/>
          <a:lstStyle/>
          <a:p>
            <a:fld id="{AD5DFF5A-F096-4E84-8B99-8903AA843231}" type="slidenum">
              <a:rPr lang="en-US" smtClean="0"/>
              <a:pPr/>
              <a:t>43</a:t>
            </a:fld>
            <a:endParaRPr lang="en-US"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xfrm>
            <a:off x="842963" y="241300"/>
            <a:ext cx="5233987" cy="3925888"/>
          </a:xfrm>
          <a:ln/>
        </p:spPr>
      </p:sp>
      <p:sp>
        <p:nvSpPr>
          <p:cNvPr id="72707" name="Rectangle 3"/>
          <p:cNvSpPr>
            <a:spLocks noGrp="1" noChangeArrowheads="1"/>
          </p:cNvSpPr>
          <p:nvPr>
            <p:ph type="body" idx="1"/>
          </p:nvPr>
        </p:nvSpPr>
        <p:spPr>
          <a:xfrm>
            <a:off x="395288" y="4306888"/>
            <a:ext cx="5988050" cy="4181475"/>
          </a:xfrm>
          <a:noFill/>
          <a:ln/>
        </p:spPr>
        <p:txBody>
          <a:bodyPr/>
          <a:lstStyle/>
          <a:p>
            <a:pPr eaLnBrk="1" hangingPunct="1"/>
            <a:r>
              <a:rPr lang="en-CA" dirty="0" err="1" smtClean="0"/>
              <a:t>www.infosyssec.com</a:t>
            </a:r>
            <a:endParaRPr lang="en-CA" dirty="0" smtClean="0"/>
          </a:p>
          <a:p>
            <a:pPr eaLnBrk="1" hangingPunct="1"/>
            <a:endParaRPr lang="en-CA" dirty="0" smtClean="0"/>
          </a:p>
          <a:p>
            <a:pPr eaLnBrk="1" hangingPunct="1"/>
            <a:r>
              <a:rPr lang="en-CA" dirty="0" err="1" smtClean="0"/>
              <a:t>www.sans.org</a:t>
            </a:r>
            <a:endParaRPr lang="en-CA" dirty="0" smtClean="0"/>
          </a:p>
          <a:p>
            <a:pPr eaLnBrk="1" hangingPunct="1"/>
            <a:endParaRPr lang="en-CA" dirty="0" smtClean="0"/>
          </a:p>
          <a:p>
            <a:pPr eaLnBrk="1" hangingPunct="1"/>
            <a:r>
              <a:rPr lang="en-CA" dirty="0" err="1" smtClean="0"/>
              <a:t>www.cisecurity.org</a:t>
            </a:r>
            <a:endParaRPr lang="en-CA" dirty="0" smtClean="0"/>
          </a:p>
          <a:p>
            <a:pPr eaLnBrk="1" hangingPunct="1"/>
            <a:endParaRPr lang="en-CA" dirty="0" smtClean="0"/>
          </a:p>
          <a:p>
            <a:pPr eaLnBrk="1" hangingPunct="1"/>
            <a:r>
              <a:rPr lang="en-CA" dirty="0" err="1" smtClean="0"/>
              <a:t>www.cert.org</a:t>
            </a:r>
            <a:endParaRPr lang="en-CA" dirty="0" smtClean="0"/>
          </a:p>
          <a:p>
            <a:pPr eaLnBrk="1" hangingPunct="1"/>
            <a:endParaRPr lang="en-CA" dirty="0" smtClean="0"/>
          </a:p>
          <a:p>
            <a:pPr eaLnBrk="1" hangingPunct="1"/>
            <a:r>
              <a:rPr lang="en-CA" dirty="0" smtClean="0"/>
              <a:t>www.isc2.org </a:t>
            </a:r>
          </a:p>
          <a:p>
            <a:pPr eaLnBrk="1" hangingPunct="1"/>
            <a:endParaRPr lang="en-CA" dirty="0" smtClean="0"/>
          </a:p>
          <a:p>
            <a:pPr eaLnBrk="1" hangingPunct="1"/>
            <a:r>
              <a:rPr lang="en-CA" dirty="0" err="1" smtClean="0"/>
              <a:t>www.first.org</a:t>
            </a:r>
            <a:endParaRPr lang="en-CA" dirty="0" smtClean="0"/>
          </a:p>
          <a:p>
            <a:pPr eaLnBrk="1" hangingPunct="1"/>
            <a:endParaRPr lang="en-CA" dirty="0" smtClean="0"/>
          </a:p>
          <a:p>
            <a:pPr eaLnBrk="1" hangingPunct="1"/>
            <a:r>
              <a:rPr lang="en-CA" dirty="0" err="1" smtClean="0"/>
              <a:t>www.infragard.net</a:t>
            </a:r>
            <a:endParaRPr lang="en-CA" dirty="0" smtClean="0"/>
          </a:p>
          <a:p>
            <a:pPr eaLnBrk="1" hangingPunct="1"/>
            <a:endParaRPr lang="en-CA" dirty="0" smtClean="0"/>
          </a:p>
          <a:p>
            <a:pPr eaLnBrk="1" hangingPunct="1"/>
            <a:r>
              <a:rPr lang="en-CA" dirty="0" err="1" smtClean="0"/>
              <a:t>www.mitre.org</a:t>
            </a:r>
            <a:endParaRPr lang="en-CA" dirty="0" smtClean="0"/>
          </a:p>
          <a:p>
            <a:pPr eaLnBrk="1" hangingPunct="1"/>
            <a:endParaRPr lang="en-CA" dirty="0" smtClean="0"/>
          </a:p>
          <a:p>
            <a:pPr eaLnBrk="1" hangingPunct="1"/>
            <a:r>
              <a:rPr lang="en-CA" dirty="0" err="1" smtClean="0"/>
              <a:t>www.cnss.gov</a:t>
            </a:r>
            <a:endParaRPr lang="en-CA" dirty="0" smtClean="0"/>
          </a:p>
          <a:p>
            <a:pPr eaLnBrk="1" hangingPunct="1"/>
            <a:endParaRPr lang="en-CA"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6" name="Line 16"/>
          <p:cNvSpPr>
            <a:spLocks noChangeShapeType="1"/>
          </p:cNvSpPr>
          <p:nvPr/>
        </p:nvSpPr>
        <p:spPr bwMode="auto">
          <a:xfrm>
            <a:off x="0" y="1341438"/>
            <a:ext cx="9144000" cy="0"/>
          </a:xfrm>
          <a:prstGeom prst="line">
            <a:avLst/>
          </a:prstGeom>
          <a:noFill/>
          <a:ln w="76200">
            <a:solidFill>
              <a:schemeClr val="tx1"/>
            </a:solidFill>
            <a:round/>
            <a:headEnd/>
            <a:tailEnd/>
          </a:ln>
          <a:effectLst/>
        </p:spPr>
        <p:txBody>
          <a:bodyPr/>
          <a:lstStyle/>
          <a:p>
            <a:pPr>
              <a:defRPr/>
            </a:pPr>
            <a:endParaRPr lang="en-GB"/>
          </a:p>
        </p:txBody>
      </p:sp>
      <p:sp>
        <p:nvSpPr>
          <p:cNvPr id="164867" name="Rectangle 3"/>
          <p:cNvSpPr>
            <a:spLocks noGrp="1" noChangeArrowheads="1"/>
          </p:cNvSpPr>
          <p:nvPr>
            <p:ph type="ctrTitle"/>
          </p:nvPr>
        </p:nvSpPr>
        <p:spPr>
          <a:xfrm>
            <a:off x="685800" y="2130425"/>
            <a:ext cx="7772400" cy="1470025"/>
          </a:xfrm>
        </p:spPr>
        <p:txBody>
          <a:bodyPr/>
          <a:lstStyle>
            <a:lvl1pPr>
              <a:defRPr/>
            </a:lvl1pPr>
          </a:lstStyle>
          <a:p>
            <a:r>
              <a:rPr lang="en-US" smtClean="0"/>
              <a:t>Click to edit Master title style</a:t>
            </a:r>
            <a:endParaRPr lang="en-GB"/>
          </a:p>
        </p:txBody>
      </p:sp>
      <p:sp>
        <p:nvSpPr>
          <p:cNvPr id="164868" name="Rectangle 4"/>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smtClean="0"/>
              <a:t>Click to edit Master subtitle style</a:t>
            </a:r>
            <a:endParaRPr lang="en-GB"/>
          </a:p>
        </p:txBody>
      </p:sp>
      <p:sp>
        <p:nvSpPr>
          <p:cNvPr id="9" name="Rectangle 6"/>
          <p:cNvSpPr>
            <a:spLocks noGrp="1" noChangeArrowheads="1"/>
          </p:cNvSpPr>
          <p:nvPr>
            <p:ph type="ftr" sz="quarter" idx="10"/>
          </p:nvPr>
        </p:nvSpPr>
        <p:spPr bwMode="auto">
          <a:xfrm>
            <a:off x="2700338" y="6245225"/>
            <a:ext cx="3743325" cy="476250"/>
          </a:xfrm>
          <a:prstGeom prst="rect">
            <a:avLst/>
          </a:prstGeom>
          <a:ln>
            <a:miter lim="800000"/>
            <a:headEnd/>
            <a:tailEnd/>
          </a:ln>
        </p:spPr>
        <p:txBody>
          <a:bodyPr vert="horz" wrap="square" lIns="91440" tIns="45720" rIns="91440" bIns="45720" numCol="1" anchor="t" anchorCtr="0" compatLnSpc="1">
            <a:prstTxWarp prst="textNoShape">
              <a:avLst/>
            </a:prstTxWarp>
          </a:bodyPr>
          <a:lstStyle>
            <a:lvl1pPr algn="ctr">
              <a:defRPr sz="2400">
                <a:latin typeface="Arial" charset="0"/>
              </a:defRPr>
            </a:lvl1pPr>
          </a:lstStyle>
          <a:p>
            <a:pPr>
              <a:defRPr/>
            </a:pPr>
            <a:r>
              <a:rPr lang="en-GB"/>
              <a:t>www.catcemea.org.uk</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908050"/>
            <a:ext cx="4038600" cy="58324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908050"/>
            <a:ext cx="4038600" cy="58324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44450"/>
            <a:ext cx="2286000" cy="66960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0" y="44450"/>
            <a:ext cx="6705600" cy="66960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28600" y="76200"/>
            <a:ext cx="8534400" cy="8382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5613" y="1690688"/>
            <a:ext cx="4035425" cy="42529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3438" y="1690688"/>
            <a:ext cx="4037012" cy="42529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0" y="44450"/>
            <a:ext cx="9144000" cy="6381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836613"/>
            <a:ext cx="4038600" cy="58324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836613"/>
            <a:ext cx="4038600" cy="5832475"/>
          </a:xfrm>
        </p:spPr>
        <p:txBody>
          <a:bodyPr/>
          <a:lstStyle/>
          <a:p>
            <a:endParaRPr lang="en-GB"/>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3"/>
          <p:cNvSpPr>
            <a:spLocks noGrp="1" noChangeArrowheads="1"/>
          </p:cNvSpPr>
          <p:nvPr>
            <p:ph type="body" idx="1"/>
          </p:nvPr>
        </p:nvSpPr>
        <p:spPr bwMode="auto">
          <a:xfrm>
            <a:off x="457200" y="908050"/>
            <a:ext cx="8229600" cy="58324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3075" name="Rectangle 7"/>
          <p:cNvSpPr>
            <a:spLocks noGrp="1" noChangeArrowheads="1"/>
          </p:cNvSpPr>
          <p:nvPr>
            <p:ph type="title"/>
          </p:nvPr>
        </p:nvSpPr>
        <p:spPr bwMode="auto">
          <a:xfrm>
            <a:off x="0" y="44450"/>
            <a:ext cx="9144000" cy="63817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63854" name="Line 14"/>
          <p:cNvSpPr>
            <a:spLocks noChangeShapeType="1"/>
          </p:cNvSpPr>
          <p:nvPr/>
        </p:nvSpPr>
        <p:spPr bwMode="auto">
          <a:xfrm>
            <a:off x="0" y="908050"/>
            <a:ext cx="9144000" cy="0"/>
          </a:xfrm>
          <a:prstGeom prst="line">
            <a:avLst/>
          </a:prstGeom>
          <a:noFill/>
          <a:ln w="76200">
            <a:solidFill>
              <a:schemeClr val="tx1"/>
            </a:solidFill>
            <a:round/>
            <a:headEnd/>
            <a:tailEnd/>
          </a:ln>
          <a:effectLst/>
        </p:spPr>
        <p:txBody>
          <a:bodyPr/>
          <a:lstStyle/>
          <a:p>
            <a:pPr>
              <a:defRPr/>
            </a:pPr>
            <a:endParaRPr lang="en-GB"/>
          </a:p>
        </p:txBody>
      </p:sp>
    </p:spTree>
  </p:cSld>
  <p:clrMap bg1="lt1" tx1="dk1" bg2="lt2" tx2="dk2" accent1="accent1" accent2="accent2" accent3="accent3" accent4="accent4" accent5="accent5" accent6="accent6" hlink="hlink" folHlink="folHlink"/>
  <p:sldLayoutIdLst>
    <p:sldLayoutId id="2147483998" r:id="rId1"/>
    <p:sldLayoutId id="2147483986" r:id="rId2"/>
    <p:sldLayoutId id="2147483987" r:id="rId3"/>
    <p:sldLayoutId id="2147483988" r:id="rId4"/>
    <p:sldLayoutId id="2147483989" r:id="rId5"/>
    <p:sldLayoutId id="2147483990" r:id="rId6"/>
    <p:sldLayoutId id="2147483991" r:id="rId7"/>
    <p:sldLayoutId id="2147483992" r:id="rId8"/>
    <p:sldLayoutId id="2147483993" r:id="rId9"/>
    <p:sldLayoutId id="2147483994" r:id="rId10"/>
    <p:sldLayoutId id="2147483995" r:id="rId11"/>
    <p:sldLayoutId id="2147483996" r:id="rId12"/>
    <p:sldLayoutId id="2147483999" r:id="rId13"/>
  </p:sldLayoutIdLst>
  <p:txStyles>
    <p:titleStyle>
      <a:lvl1pPr algn="ctr" rtl="0" eaLnBrk="0" fontAlgn="base" hangingPunct="0">
        <a:spcBef>
          <a:spcPct val="0"/>
        </a:spcBef>
        <a:spcAft>
          <a:spcPct val="0"/>
        </a:spcAft>
        <a:defRPr sz="3200" b="1">
          <a:solidFill>
            <a:schemeClr val="tx2"/>
          </a:solidFill>
          <a:latin typeface="+mj-lt"/>
          <a:ea typeface="+mj-ea"/>
          <a:cs typeface="+mj-cs"/>
        </a:defRPr>
      </a:lvl1pPr>
      <a:lvl2pPr algn="ctr" rtl="0" eaLnBrk="0" fontAlgn="base" hangingPunct="0">
        <a:spcBef>
          <a:spcPct val="0"/>
        </a:spcBef>
        <a:spcAft>
          <a:spcPct val="0"/>
        </a:spcAft>
        <a:defRPr sz="3200" b="1">
          <a:solidFill>
            <a:schemeClr val="tx2"/>
          </a:solidFill>
          <a:latin typeface="Arial" charset="0"/>
        </a:defRPr>
      </a:lvl2pPr>
      <a:lvl3pPr algn="ctr" rtl="0" eaLnBrk="0" fontAlgn="base" hangingPunct="0">
        <a:spcBef>
          <a:spcPct val="0"/>
        </a:spcBef>
        <a:spcAft>
          <a:spcPct val="0"/>
        </a:spcAft>
        <a:defRPr sz="3200" b="1">
          <a:solidFill>
            <a:schemeClr val="tx2"/>
          </a:solidFill>
          <a:latin typeface="Arial" charset="0"/>
        </a:defRPr>
      </a:lvl3pPr>
      <a:lvl4pPr algn="ctr" rtl="0" eaLnBrk="0" fontAlgn="base" hangingPunct="0">
        <a:spcBef>
          <a:spcPct val="0"/>
        </a:spcBef>
        <a:spcAft>
          <a:spcPct val="0"/>
        </a:spcAft>
        <a:defRPr sz="3200" b="1">
          <a:solidFill>
            <a:schemeClr val="tx2"/>
          </a:solidFill>
          <a:latin typeface="Arial" charset="0"/>
        </a:defRPr>
      </a:lvl4pPr>
      <a:lvl5pPr algn="ctr" rtl="0" eaLnBrk="0" fontAlgn="base" hangingPunct="0">
        <a:spcBef>
          <a:spcPct val="0"/>
        </a:spcBef>
        <a:spcAft>
          <a:spcPct val="0"/>
        </a:spcAft>
        <a:defRPr sz="3200" b="1">
          <a:solidFill>
            <a:schemeClr val="tx2"/>
          </a:solidFill>
          <a:latin typeface="Arial" charset="0"/>
        </a:defRPr>
      </a:lvl5pPr>
      <a:lvl6pPr marL="457200" algn="ctr" rtl="0" eaLnBrk="1" fontAlgn="base" hangingPunct="1">
        <a:spcBef>
          <a:spcPct val="0"/>
        </a:spcBef>
        <a:spcAft>
          <a:spcPct val="0"/>
        </a:spcAft>
        <a:defRPr sz="3200" b="1">
          <a:solidFill>
            <a:schemeClr val="tx2"/>
          </a:solidFill>
          <a:latin typeface="Arial" charset="0"/>
        </a:defRPr>
      </a:lvl6pPr>
      <a:lvl7pPr marL="914400" algn="ctr" rtl="0" eaLnBrk="1" fontAlgn="base" hangingPunct="1">
        <a:spcBef>
          <a:spcPct val="0"/>
        </a:spcBef>
        <a:spcAft>
          <a:spcPct val="0"/>
        </a:spcAft>
        <a:defRPr sz="3200" b="1">
          <a:solidFill>
            <a:schemeClr val="tx2"/>
          </a:solidFill>
          <a:latin typeface="Arial" charset="0"/>
        </a:defRPr>
      </a:lvl7pPr>
      <a:lvl8pPr marL="1371600" algn="ctr" rtl="0" eaLnBrk="1" fontAlgn="base" hangingPunct="1">
        <a:spcBef>
          <a:spcPct val="0"/>
        </a:spcBef>
        <a:spcAft>
          <a:spcPct val="0"/>
        </a:spcAft>
        <a:defRPr sz="3200" b="1">
          <a:solidFill>
            <a:schemeClr val="tx2"/>
          </a:solidFill>
          <a:latin typeface="Arial" charset="0"/>
        </a:defRPr>
      </a:lvl8pPr>
      <a:lvl9pPr marL="1828800" algn="ctr" rtl="0" eaLnBrk="1" fontAlgn="base" hangingPunct="1">
        <a:spcBef>
          <a:spcPct val="0"/>
        </a:spcBef>
        <a:spcAft>
          <a:spcPct val="0"/>
        </a:spcAft>
        <a:defRPr sz="3200" b="1">
          <a:solidFill>
            <a:schemeClr val="tx2"/>
          </a:solidFill>
          <a:latin typeface="Arial" charset="0"/>
        </a:defRPr>
      </a:lvl9pPr>
    </p:titleStyle>
    <p:bodyStyle>
      <a:lvl1pPr marL="342900" indent="-342900" algn="l" rtl="0" eaLnBrk="0" fontAlgn="base" hangingPunct="0">
        <a:spcBef>
          <a:spcPct val="20000"/>
        </a:spcBef>
        <a:spcAft>
          <a:spcPct val="0"/>
        </a:spcAft>
        <a:buClr>
          <a:schemeClr val="hlink"/>
        </a:buClr>
        <a:buChar char="o"/>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hlink"/>
        </a:buClr>
        <a:buFont typeface="Wingdings" pitchFamily="2" charset="2"/>
        <a:buChar char="§"/>
        <a:defRPr sz="2800">
          <a:solidFill>
            <a:schemeClr val="tx1"/>
          </a:solidFill>
          <a:latin typeface="+mn-lt"/>
        </a:defRPr>
      </a:lvl2pPr>
      <a:lvl3pPr marL="1143000" indent="-228600" algn="l" rtl="0" eaLnBrk="0" fontAlgn="base" hangingPunct="0">
        <a:spcBef>
          <a:spcPct val="20000"/>
        </a:spcBef>
        <a:spcAft>
          <a:spcPct val="0"/>
        </a:spcAft>
        <a:buClr>
          <a:schemeClr val="hlink"/>
        </a:buClr>
        <a:buChar char="•"/>
        <a:defRPr sz="2400">
          <a:solidFill>
            <a:schemeClr val="tx1"/>
          </a:solidFill>
          <a:latin typeface="+mn-lt"/>
        </a:defRPr>
      </a:lvl3pPr>
      <a:lvl4pPr marL="1600200" indent="-228600" algn="l" rtl="0" eaLnBrk="0" fontAlgn="base" hangingPunct="0">
        <a:spcBef>
          <a:spcPct val="20000"/>
        </a:spcBef>
        <a:spcAft>
          <a:spcPct val="0"/>
        </a:spcAft>
        <a:buClr>
          <a:schemeClr val="hlink"/>
        </a:buClr>
        <a:buFont typeface="Arial" charset="0"/>
        <a:buChar char="–"/>
        <a:defRPr sz="2000">
          <a:solidFill>
            <a:schemeClr val="tx1"/>
          </a:solidFill>
          <a:latin typeface="+mn-lt"/>
        </a:defRPr>
      </a:lvl4pPr>
      <a:lvl5pPr marL="2057400" indent="-228600" algn="l" rtl="0" eaLnBrk="0" fontAlgn="base" hangingPunct="0">
        <a:spcBef>
          <a:spcPct val="20000"/>
        </a:spcBef>
        <a:spcAft>
          <a:spcPct val="0"/>
        </a:spcAft>
        <a:buClr>
          <a:schemeClr val="hlink"/>
        </a:buClr>
        <a:buFont typeface="Arial" charset="0"/>
        <a:buChar char="»"/>
        <a:defRPr sz="2000">
          <a:solidFill>
            <a:schemeClr val="tx1"/>
          </a:solidFill>
          <a:latin typeface="+mn-lt"/>
        </a:defRPr>
      </a:lvl5pPr>
      <a:lvl6pPr marL="2514600" indent="-228600" algn="l" rtl="0" eaLnBrk="1" fontAlgn="base" hangingPunct="1">
        <a:spcBef>
          <a:spcPct val="20000"/>
        </a:spcBef>
        <a:spcAft>
          <a:spcPct val="0"/>
        </a:spcAft>
        <a:buClr>
          <a:schemeClr val="hlink"/>
        </a:buClr>
        <a:buFont typeface="Arial" charset="0"/>
        <a:buChar char="»"/>
        <a:defRPr sz="2000">
          <a:solidFill>
            <a:schemeClr val="tx1"/>
          </a:solidFill>
          <a:latin typeface="+mn-lt"/>
        </a:defRPr>
      </a:lvl6pPr>
      <a:lvl7pPr marL="2971800" indent="-228600" algn="l" rtl="0" eaLnBrk="1" fontAlgn="base" hangingPunct="1">
        <a:spcBef>
          <a:spcPct val="20000"/>
        </a:spcBef>
        <a:spcAft>
          <a:spcPct val="0"/>
        </a:spcAft>
        <a:buClr>
          <a:schemeClr val="hlink"/>
        </a:buClr>
        <a:buFont typeface="Arial" charset="0"/>
        <a:buChar char="»"/>
        <a:defRPr sz="2000">
          <a:solidFill>
            <a:schemeClr val="tx1"/>
          </a:solidFill>
          <a:latin typeface="+mn-lt"/>
        </a:defRPr>
      </a:lvl7pPr>
      <a:lvl8pPr marL="3429000" indent="-228600" algn="l" rtl="0" eaLnBrk="1" fontAlgn="base" hangingPunct="1">
        <a:spcBef>
          <a:spcPct val="20000"/>
        </a:spcBef>
        <a:spcAft>
          <a:spcPct val="0"/>
        </a:spcAft>
        <a:buClr>
          <a:schemeClr val="hlink"/>
        </a:buClr>
        <a:buFont typeface="Arial" charset="0"/>
        <a:buChar char="»"/>
        <a:defRPr sz="2000">
          <a:solidFill>
            <a:schemeClr val="tx1"/>
          </a:solidFill>
          <a:latin typeface="+mn-lt"/>
        </a:defRPr>
      </a:lvl8pPr>
      <a:lvl9pPr marL="3886200" indent="-228600" algn="l" rtl="0" eaLnBrk="1" fontAlgn="base" hangingPunct="1">
        <a:spcBef>
          <a:spcPct val="20000"/>
        </a:spcBef>
        <a:spcAft>
          <a:spcPct val="0"/>
        </a:spcAft>
        <a:buClr>
          <a:schemeClr val="hlink"/>
        </a:buClr>
        <a:buFont typeface="Arial"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en.wikipedia.org/wiki/File:CNSS_Logo.gi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gif"/></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oleObject" Target="../embeddings/oleObject2.bin"/></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wmf"/><Relationship Id="rId7" Type="http://schemas.openxmlformats.org/officeDocument/2006/relationships/image" Target="../media/image21.wmf"/><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20.wmf"/><Relationship Id="rId5" Type="http://schemas.openxmlformats.org/officeDocument/2006/relationships/image" Target="../media/image19.wmf"/><Relationship Id="rId4" Type="http://schemas.openxmlformats.org/officeDocument/2006/relationships/image" Target="../media/image18.wmf"/></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media.abcnews.com/media/World/images/illo_pentagn_photillo_0304.gif"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jpeg"/><Relationship Id="rId4" Type="http://schemas.openxmlformats.org/officeDocument/2006/relationships/hyperlink" Target="http://texaspolitics.laits.utexas.edu/html/cons/features/index_02/requirements.gif" TargetMode="Externa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www.first.org/" TargetMode="External"/><Relationship Id="rId13" Type="http://schemas.openxmlformats.org/officeDocument/2006/relationships/image" Target="../media/image6.png"/><Relationship Id="rId3" Type="http://schemas.openxmlformats.org/officeDocument/2006/relationships/hyperlink" Target="http://www.infosyssec.com/" TargetMode="External"/><Relationship Id="rId7" Type="http://schemas.openxmlformats.org/officeDocument/2006/relationships/hyperlink" Target="http://www.isc2.org/" TargetMode="External"/><Relationship Id="rId12" Type="http://schemas.openxmlformats.org/officeDocument/2006/relationships/image" Target="../media/image35.png"/><Relationship Id="rId17" Type="http://schemas.openxmlformats.org/officeDocument/2006/relationships/image" Target="../media/image39.png"/><Relationship Id="rId2" Type="http://schemas.openxmlformats.org/officeDocument/2006/relationships/notesSlide" Target="../notesSlides/notesSlide33.xml"/><Relationship Id="rId16"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hyperlink" Target="http://www.cert.org/" TargetMode="External"/><Relationship Id="rId11" Type="http://schemas.openxmlformats.org/officeDocument/2006/relationships/hyperlink" Target="http://www.cnss.gov/" TargetMode="External"/><Relationship Id="rId5" Type="http://schemas.openxmlformats.org/officeDocument/2006/relationships/hyperlink" Target="http://www.cisecurity.org/" TargetMode="External"/><Relationship Id="rId15" Type="http://schemas.openxmlformats.org/officeDocument/2006/relationships/image" Target="../media/image37.png"/><Relationship Id="rId10" Type="http://schemas.openxmlformats.org/officeDocument/2006/relationships/hyperlink" Target="http://www.mitre.org/" TargetMode="External"/><Relationship Id="rId4" Type="http://schemas.openxmlformats.org/officeDocument/2006/relationships/hyperlink" Target="http://www.sans.org/" TargetMode="External"/><Relationship Id="rId9" Type="http://schemas.openxmlformats.org/officeDocument/2006/relationships/hyperlink" Target="http://www.infragard.net/" TargetMode="External"/><Relationship Id="rId1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14"/>
          <p:cNvSpPr>
            <a:spLocks noGrp="1" noChangeArrowheads="1"/>
          </p:cNvSpPr>
          <p:nvPr>
            <p:ph type="subTitle" idx="1"/>
          </p:nvPr>
        </p:nvSpPr>
        <p:spPr/>
        <p:txBody>
          <a:bodyPr/>
          <a:lstStyle/>
          <a:p>
            <a:pPr eaLnBrk="1" hangingPunct="1"/>
            <a:r>
              <a:rPr lang="en-GB" sz="2800" dirty="0" smtClean="0">
                <a:solidFill>
                  <a:srgbClr val="002060"/>
                </a:solidFill>
              </a:rPr>
              <a:t>Modern Network Security Threats</a:t>
            </a:r>
            <a:endParaRPr lang="en-GB" sz="28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endParaRPr lang="en-GB" dirty="0" smtClean="0"/>
          </a:p>
        </p:txBody>
      </p:sp>
      <p:pic>
        <p:nvPicPr>
          <p:cNvPr id="6147" name="Picture 2"/>
          <p:cNvPicPr>
            <a:picLocks noGrp="1" noChangeAspect="1" noChangeArrowheads="1"/>
          </p:cNvPicPr>
          <p:nvPr>
            <p:ph idx="1"/>
          </p:nvPr>
        </p:nvPicPr>
        <p:blipFill>
          <a:blip r:embed="rId3" cstate="print"/>
          <a:srcRect/>
          <a:stretch>
            <a:fillRect/>
          </a:stretch>
        </p:blipFill>
        <p:spPr>
          <a:xfrm>
            <a:off x="0" y="0"/>
            <a:ext cx="9144000" cy="6858000"/>
          </a:xfr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marL="457200" indent="-457200" eaLnBrk="1" hangingPunct="1"/>
            <a:r>
              <a:rPr lang="en-GB" smtClean="0"/>
              <a:t>What is Network Security?</a:t>
            </a:r>
          </a:p>
        </p:txBody>
      </p:sp>
      <p:sp>
        <p:nvSpPr>
          <p:cNvPr id="7171" name="Content Placeholder 8"/>
          <p:cNvSpPr>
            <a:spLocks noGrp="1"/>
          </p:cNvSpPr>
          <p:nvPr>
            <p:ph idx="1"/>
          </p:nvPr>
        </p:nvSpPr>
        <p:spPr>
          <a:xfrm>
            <a:off x="762000" y="990600"/>
            <a:ext cx="7620000" cy="4648200"/>
          </a:xfrm>
        </p:spPr>
        <p:txBody>
          <a:bodyPr/>
          <a:lstStyle/>
          <a:p>
            <a:r>
              <a:rPr lang="en-GB" dirty="0" smtClean="0"/>
              <a:t>Network security is:</a:t>
            </a:r>
          </a:p>
          <a:p>
            <a:pPr lvl="1"/>
            <a:r>
              <a:rPr lang="en-GB" dirty="0" smtClean="0"/>
              <a:t>the process to secure a network against various threats</a:t>
            </a:r>
          </a:p>
          <a:p>
            <a:pPr lvl="1"/>
            <a:r>
              <a:rPr lang="en-GB" dirty="0" smtClean="0"/>
              <a:t>the protection of information, systems and hardware during use, storage, and transmission of data.</a:t>
            </a:r>
          </a:p>
        </p:txBody>
      </p:sp>
      <p:pic>
        <p:nvPicPr>
          <p:cNvPr id="21506" name="Picture 2" descr="CNSS Logo.gif">
            <a:hlinkClick r:id="rId3"/>
          </p:cNvPr>
          <p:cNvPicPr>
            <a:picLocks noChangeAspect="1" noChangeArrowheads="1"/>
          </p:cNvPicPr>
          <p:nvPr/>
        </p:nvPicPr>
        <p:blipFill>
          <a:blip r:embed="rId4" cstate="print"/>
          <a:srcRect/>
          <a:stretch>
            <a:fillRect/>
          </a:stretch>
        </p:blipFill>
        <p:spPr bwMode="auto">
          <a:xfrm>
            <a:off x="5638800" y="3631692"/>
            <a:ext cx="3124200" cy="289509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p:cTn id="7" dur="500" fill="hold"/>
                                        <p:tgtEl>
                                          <p:spTgt spid="7171">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7171">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7171">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7171">
                                            <p:txEl>
                                              <p:pRg st="1" end="1"/>
                                            </p:txEl>
                                          </p:spTgt>
                                        </p:tgtEl>
                                        <p:attrNameLst>
                                          <p:attrName>style.visibility</p:attrName>
                                        </p:attrNameLst>
                                      </p:cBhvr>
                                      <p:to>
                                        <p:strVal val="visible"/>
                                      </p:to>
                                    </p:set>
                                    <p:anim calcmode="lin" valueType="num">
                                      <p:cBhvr>
                                        <p:cTn id="14" dur="500" fill="hold"/>
                                        <p:tgtEl>
                                          <p:spTgt spid="7171">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7171">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7171">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7171">
                                            <p:txEl>
                                              <p:pRg st="2" end="2"/>
                                            </p:txEl>
                                          </p:spTgt>
                                        </p:tgtEl>
                                        <p:attrNameLst>
                                          <p:attrName>style.visibility</p:attrName>
                                        </p:attrNameLst>
                                      </p:cBhvr>
                                      <p:to>
                                        <p:strVal val="visible"/>
                                      </p:to>
                                    </p:set>
                                    <p:anim calcmode="lin" valueType="num">
                                      <p:cBhvr>
                                        <p:cTn id="21" dur="500" fill="hold"/>
                                        <p:tgtEl>
                                          <p:spTgt spid="7171">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7171">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717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22" name="Rectangle 2"/>
          <p:cNvSpPr>
            <a:spLocks noGrp="1" noChangeArrowheads="1"/>
          </p:cNvSpPr>
          <p:nvPr>
            <p:ph type="title"/>
          </p:nvPr>
        </p:nvSpPr>
        <p:spPr/>
        <p:txBody>
          <a:bodyPr/>
          <a:lstStyle/>
          <a:p>
            <a:r>
              <a:rPr lang="en-US" dirty="0" smtClean="0"/>
              <a:t>Network Security Process</a:t>
            </a:r>
            <a:endParaRPr lang="en-US" dirty="0"/>
          </a:p>
        </p:txBody>
      </p:sp>
      <p:sp>
        <p:nvSpPr>
          <p:cNvPr id="1157123" name="Rectangle 3"/>
          <p:cNvSpPr>
            <a:spLocks noGrp="1" noChangeArrowheads="1"/>
          </p:cNvSpPr>
          <p:nvPr>
            <p:ph type="body" sz="half" idx="1"/>
          </p:nvPr>
        </p:nvSpPr>
        <p:spPr>
          <a:xfrm>
            <a:off x="228600" y="1066800"/>
            <a:ext cx="8763000" cy="1066800"/>
          </a:xfrm>
        </p:spPr>
        <p:txBody>
          <a:bodyPr/>
          <a:lstStyle/>
          <a:p>
            <a:r>
              <a:rPr lang="en-US" sz="2800" dirty="0" smtClean="0"/>
              <a:t>A </a:t>
            </a:r>
            <a:r>
              <a:rPr lang="en-US" sz="2800" dirty="0"/>
              <a:t>continuous process built around a security policy</a:t>
            </a:r>
            <a:r>
              <a:rPr lang="en-US" sz="2800" dirty="0" smtClean="0"/>
              <a:t>.</a:t>
            </a:r>
          </a:p>
          <a:p>
            <a:r>
              <a:rPr lang="en-US" sz="2800" dirty="0" smtClean="0"/>
              <a:t>Commonly called the Security Wheel</a:t>
            </a:r>
          </a:p>
        </p:txBody>
      </p:sp>
      <p:sp>
        <p:nvSpPr>
          <p:cNvPr id="1157125" name="Freeform 5"/>
          <p:cNvSpPr>
            <a:spLocks noChangeAspect="1"/>
          </p:cNvSpPr>
          <p:nvPr/>
        </p:nvSpPr>
        <p:spPr bwMode="auto">
          <a:xfrm>
            <a:off x="3705225" y="3222625"/>
            <a:ext cx="1001712" cy="290513"/>
          </a:xfrm>
          <a:custGeom>
            <a:avLst/>
            <a:gdLst/>
            <a:ahLst/>
            <a:cxnLst>
              <a:cxn ang="0">
                <a:pos x="70" y="274"/>
              </a:cxn>
              <a:cxn ang="0">
                <a:pos x="85" y="261"/>
              </a:cxn>
              <a:cxn ang="0">
                <a:pos x="106" y="245"/>
              </a:cxn>
              <a:cxn ang="0">
                <a:pos x="124" y="232"/>
              </a:cxn>
              <a:cxn ang="0">
                <a:pos x="144" y="219"/>
              </a:cxn>
              <a:cxn ang="0">
                <a:pos x="165" y="207"/>
              </a:cxn>
              <a:cxn ang="0">
                <a:pos x="188" y="195"/>
              </a:cxn>
              <a:cxn ang="0">
                <a:pos x="205" y="187"/>
              </a:cxn>
              <a:cxn ang="0">
                <a:pos x="226" y="177"/>
              </a:cxn>
              <a:cxn ang="0">
                <a:pos x="247" y="169"/>
              </a:cxn>
              <a:cxn ang="0">
                <a:pos x="263" y="162"/>
              </a:cxn>
              <a:cxn ang="0">
                <a:pos x="288" y="154"/>
              </a:cxn>
              <a:cxn ang="0">
                <a:pos x="319" y="144"/>
              </a:cxn>
              <a:cxn ang="0">
                <a:pos x="349" y="136"/>
              </a:cxn>
              <a:cxn ang="0">
                <a:pos x="381" y="132"/>
              </a:cxn>
              <a:cxn ang="0">
                <a:pos x="411" y="128"/>
              </a:cxn>
              <a:cxn ang="0">
                <a:pos x="446" y="125"/>
              </a:cxn>
              <a:cxn ang="0">
                <a:pos x="480" y="125"/>
              </a:cxn>
              <a:cxn ang="0">
                <a:pos x="516" y="127"/>
              </a:cxn>
              <a:cxn ang="0">
                <a:pos x="547" y="131"/>
              </a:cxn>
              <a:cxn ang="0">
                <a:pos x="579" y="134"/>
              </a:cxn>
              <a:cxn ang="0">
                <a:pos x="608" y="142"/>
              </a:cxn>
              <a:cxn ang="0">
                <a:pos x="639" y="150"/>
              </a:cxn>
              <a:cxn ang="0">
                <a:pos x="672" y="160"/>
              </a:cxn>
              <a:cxn ang="0">
                <a:pos x="705" y="174"/>
              </a:cxn>
              <a:cxn ang="0">
                <a:pos x="736" y="188"/>
              </a:cxn>
              <a:cxn ang="0">
                <a:pos x="767" y="206"/>
              </a:cxn>
              <a:cxn ang="0">
                <a:pos x="796" y="225"/>
              </a:cxn>
              <a:cxn ang="0">
                <a:pos x="943" y="252"/>
              </a:cxn>
              <a:cxn ang="0">
                <a:pos x="865" y="119"/>
              </a:cxn>
              <a:cxn ang="0">
                <a:pos x="829" y="97"/>
              </a:cxn>
              <a:cxn ang="0">
                <a:pos x="795" y="79"/>
              </a:cxn>
              <a:cxn ang="0">
                <a:pos x="765" y="63"/>
              </a:cxn>
              <a:cxn ang="0">
                <a:pos x="734" y="50"/>
              </a:cxn>
              <a:cxn ang="0">
                <a:pos x="703" y="38"/>
              </a:cxn>
              <a:cxn ang="0">
                <a:pos x="666" y="27"/>
              </a:cxn>
              <a:cxn ang="0">
                <a:pos x="635" y="18"/>
              </a:cxn>
              <a:cxn ang="0">
                <a:pos x="598" y="11"/>
              </a:cxn>
              <a:cxn ang="0">
                <a:pos x="564" y="7"/>
              </a:cxn>
              <a:cxn ang="0">
                <a:pos x="527" y="3"/>
              </a:cxn>
              <a:cxn ang="0">
                <a:pos x="494" y="0"/>
              </a:cxn>
              <a:cxn ang="0">
                <a:pos x="460" y="0"/>
              </a:cxn>
              <a:cxn ang="0">
                <a:pos x="425" y="3"/>
              </a:cxn>
              <a:cxn ang="0">
                <a:pos x="390" y="6"/>
              </a:cxn>
              <a:cxn ang="0">
                <a:pos x="358" y="9"/>
              </a:cxn>
              <a:cxn ang="0">
                <a:pos x="327" y="16"/>
              </a:cxn>
              <a:cxn ang="0">
                <a:pos x="292" y="25"/>
              </a:cxn>
              <a:cxn ang="0">
                <a:pos x="262" y="34"/>
              </a:cxn>
              <a:cxn ang="0">
                <a:pos x="231" y="44"/>
              </a:cxn>
              <a:cxn ang="0">
                <a:pos x="199" y="56"/>
              </a:cxn>
              <a:cxn ang="0">
                <a:pos x="169" y="69"/>
              </a:cxn>
              <a:cxn ang="0">
                <a:pos x="147" y="78"/>
              </a:cxn>
              <a:cxn ang="0">
                <a:pos x="130" y="85"/>
              </a:cxn>
              <a:cxn ang="0">
                <a:pos x="115" y="95"/>
              </a:cxn>
              <a:cxn ang="0">
                <a:pos x="99" y="106"/>
              </a:cxn>
              <a:cxn ang="0">
                <a:pos x="84" y="114"/>
              </a:cxn>
              <a:cxn ang="0">
                <a:pos x="67" y="123"/>
              </a:cxn>
              <a:cxn ang="0">
                <a:pos x="49" y="135"/>
              </a:cxn>
              <a:cxn ang="0">
                <a:pos x="35" y="146"/>
              </a:cxn>
              <a:cxn ang="0">
                <a:pos x="20" y="158"/>
              </a:cxn>
              <a:cxn ang="0">
                <a:pos x="6" y="167"/>
              </a:cxn>
            </a:cxnLst>
            <a:rect l="0" t="0" r="r" b="b"/>
            <a:pathLst>
              <a:path w="944" h="275">
                <a:moveTo>
                  <a:pt x="0" y="175"/>
                </a:moveTo>
                <a:lnTo>
                  <a:pt x="70" y="274"/>
                </a:lnTo>
                <a:lnTo>
                  <a:pt x="77" y="268"/>
                </a:lnTo>
                <a:lnTo>
                  <a:pt x="85" y="261"/>
                </a:lnTo>
                <a:lnTo>
                  <a:pt x="96" y="252"/>
                </a:lnTo>
                <a:lnTo>
                  <a:pt x="106" y="245"/>
                </a:lnTo>
                <a:lnTo>
                  <a:pt x="116" y="238"/>
                </a:lnTo>
                <a:lnTo>
                  <a:pt x="124" y="232"/>
                </a:lnTo>
                <a:lnTo>
                  <a:pt x="135" y="225"/>
                </a:lnTo>
                <a:lnTo>
                  <a:pt x="144" y="219"/>
                </a:lnTo>
                <a:lnTo>
                  <a:pt x="155" y="212"/>
                </a:lnTo>
                <a:lnTo>
                  <a:pt x="165" y="207"/>
                </a:lnTo>
                <a:lnTo>
                  <a:pt x="177" y="201"/>
                </a:lnTo>
                <a:lnTo>
                  <a:pt x="188" y="195"/>
                </a:lnTo>
                <a:lnTo>
                  <a:pt x="196" y="191"/>
                </a:lnTo>
                <a:lnTo>
                  <a:pt x="205" y="187"/>
                </a:lnTo>
                <a:lnTo>
                  <a:pt x="216" y="182"/>
                </a:lnTo>
                <a:lnTo>
                  <a:pt x="226" y="177"/>
                </a:lnTo>
                <a:lnTo>
                  <a:pt x="236" y="173"/>
                </a:lnTo>
                <a:lnTo>
                  <a:pt x="247" y="169"/>
                </a:lnTo>
                <a:lnTo>
                  <a:pt x="255" y="166"/>
                </a:lnTo>
                <a:lnTo>
                  <a:pt x="263" y="162"/>
                </a:lnTo>
                <a:lnTo>
                  <a:pt x="276" y="158"/>
                </a:lnTo>
                <a:lnTo>
                  <a:pt x="288" y="154"/>
                </a:lnTo>
                <a:lnTo>
                  <a:pt x="304" y="150"/>
                </a:lnTo>
                <a:lnTo>
                  <a:pt x="319" y="144"/>
                </a:lnTo>
                <a:lnTo>
                  <a:pt x="334" y="141"/>
                </a:lnTo>
                <a:lnTo>
                  <a:pt x="349" y="136"/>
                </a:lnTo>
                <a:lnTo>
                  <a:pt x="368" y="134"/>
                </a:lnTo>
                <a:lnTo>
                  <a:pt x="381" y="132"/>
                </a:lnTo>
                <a:lnTo>
                  <a:pt x="395" y="130"/>
                </a:lnTo>
                <a:lnTo>
                  <a:pt x="411" y="128"/>
                </a:lnTo>
                <a:lnTo>
                  <a:pt x="428" y="127"/>
                </a:lnTo>
                <a:lnTo>
                  <a:pt x="446" y="125"/>
                </a:lnTo>
                <a:lnTo>
                  <a:pt x="462" y="125"/>
                </a:lnTo>
                <a:lnTo>
                  <a:pt x="480" y="125"/>
                </a:lnTo>
                <a:lnTo>
                  <a:pt x="498" y="125"/>
                </a:lnTo>
                <a:lnTo>
                  <a:pt x="516" y="127"/>
                </a:lnTo>
                <a:lnTo>
                  <a:pt x="532" y="128"/>
                </a:lnTo>
                <a:lnTo>
                  <a:pt x="547" y="131"/>
                </a:lnTo>
                <a:lnTo>
                  <a:pt x="562" y="132"/>
                </a:lnTo>
                <a:lnTo>
                  <a:pt x="579" y="134"/>
                </a:lnTo>
                <a:lnTo>
                  <a:pt x="595" y="139"/>
                </a:lnTo>
                <a:lnTo>
                  <a:pt x="608" y="142"/>
                </a:lnTo>
                <a:lnTo>
                  <a:pt x="624" y="146"/>
                </a:lnTo>
                <a:lnTo>
                  <a:pt x="639" y="150"/>
                </a:lnTo>
                <a:lnTo>
                  <a:pt x="656" y="155"/>
                </a:lnTo>
                <a:lnTo>
                  <a:pt x="672" y="160"/>
                </a:lnTo>
                <a:lnTo>
                  <a:pt x="688" y="166"/>
                </a:lnTo>
                <a:lnTo>
                  <a:pt x="705" y="174"/>
                </a:lnTo>
                <a:lnTo>
                  <a:pt x="721" y="181"/>
                </a:lnTo>
                <a:lnTo>
                  <a:pt x="736" y="188"/>
                </a:lnTo>
                <a:lnTo>
                  <a:pt x="751" y="196"/>
                </a:lnTo>
                <a:lnTo>
                  <a:pt x="767" y="206"/>
                </a:lnTo>
                <a:lnTo>
                  <a:pt x="780" y="215"/>
                </a:lnTo>
                <a:lnTo>
                  <a:pt x="796" y="225"/>
                </a:lnTo>
                <a:lnTo>
                  <a:pt x="773" y="262"/>
                </a:lnTo>
                <a:lnTo>
                  <a:pt x="943" y="252"/>
                </a:lnTo>
                <a:lnTo>
                  <a:pt x="887" y="85"/>
                </a:lnTo>
                <a:lnTo>
                  <a:pt x="865" y="119"/>
                </a:lnTo>
                <a:lnTo>
                  <a:pt x="847" y="108"/>
                </a:lnTo>
                <a:lnTo>
                  <a:pt x="829" y="97"/>
                </a:lnTo>
                <a:lnTo>
                  <a:pt x="813" y="88"/>
                </a:lnTo>
                <a:lnTo>
                  <a:pt x="795" y="79"/>
                </a:lnTo>
                <a:lnTo>
                  <a:pt x="781" y="70"/>
                </a:lnTo>
                <a:lnTo>
                  <a:pt x="765" y="63"/>
                </a:lnTo>
                <a:lnTo>
                  <a:pt x="749" y="57"/>
                </a:lnTo>
                <a:lnTo>
                  <a:pt x="734" y="50"/>
                </a:lnTo>
                <a:lnTo>
                  <a:pt x="719" y="45"/>
                </a:lnTo>
                <a:lnTo>
                  <a:pt x="703" y="38"/>
                </a:lnTo>
                <a:lnTo>
                  <a:pt x="683" y="31"/>
                </a:lnTo>
                <a:lnTo>
                  <a:pt x="666" y="27"/>
                </a:lnTo>
                <a:lnTo>
                  <a:pt x="650" y="23"/>
                </a:lnTo>
                <a:lnTo>
                  <a:pt x="635" y="18"/>
                </a:lnTo>
                <a:lnTo>
                  <a:pt x="616" y="14"/>
                </a:lnTo>
                <a:lnTo>
                  <a:pt x="598" y="11"/>
                </a:lnTo>
                <a:lnTo>
                  <a:pt x="581" y="8"/>
                </a:lnTo>
                <a:lnTo>
                  <a:pt x="564" y="7"/>
                </a:lnTo>
                <a:lnTo>
                  <a:pt x="545" y="4"/>
                </a:lnTo>
                <a:lnTo>
                  <a:pt x="527" y="3"/>
                </a:lnTo>
                <a:lnTo>
                  <a:pt x="510" y="1"/>
                </a:lnTo>
                <a:lnTo>
                  <a:pt x="494" y="0"/>
                </a:lnTo>
                <a:lnTo>
                  <a:pt x="477" y="0"/>
                </a:lnTo>
                <a:lnTo>
                  <a:pt x="460" y="0"/>
                </a:lnTo>
                <a:lnTo>
                  <a:pt x="445" y="1"/>
                </a:lnTo>
                <a:lnTo>
                  <a:pt x="425" y="3"/>
                </a:lnTo>
                <a:lnTo>
                  <a:pt x="409" y="3"/>
                </a:lnTo>
                <a:lnTo>
                  <a:pt x="390" y="6"/>
                </a:lnTo>
                <a:lnTo>
                  <a:pt x="374" y="8"/>
                </a:lnTo>
                <a:lnTo>
                  <a:pt x="358" y="9"/>
                </a:lnTo>
                <a:lnTo>
                  <a:pt x="342" y="13"/>
                </a:lnTo>
                <a:lnTo>
                  <a:pt x="327" y="16"/>
                </a:lnTo>
                <a:lnTo>
                  <a:pt x="310" y="19"/>
                </a:lnTo>
                <a:lnTo>
                  <a:pt x="292" y="25"/>
                </a:lnTo>
                <a:lnTo>
                  <a:pt x="279" y="28"/>
                </a:lnTo>
                <a:lnTo>
                  <a:pt x="262" y="34"/>
                </a:lnTo>
                <a:lnTo>
                  <a:pt x="247" y="38"/>
                </a:lnTo>
                <a:lnTo>
                  <a:pt x="231" y="44"/>
                </a:lnTo>
                <a:lnTo>
                  <a:pt x="213" y="50"/>
                </a:lnTo>
                <a:lnTo>
                  <a:pt x="199" y="56"/>
                </a:lnTo>
                <a:lnTo>
                  <a:pt x="182" y="62"/>
                </a:lnTo>
                <a:lnTo>
                  <a:pt x="169" y="69"/>
                </a:lnTo>
                <a:lnTo>
                  <a:pt x="155" y="74"/>
                </a:lnTo>
                <a:lnTo>
                  <a:pt x="147" y="78"/>
                </a:lnTo>
                <a:lnTo>
                  <a:pt x="136" y="83"/>
                </a:lnTo>
                <a:lnTo>
                  <a:pt x="130" y="85"/>
                </a:lnTo>
                <a:lnTo>
                  <a:pt x="123" y="90"/>
                </a:lnTo>
                <a:lnTo>
                  <a:pt x="115" y="95"/>
                </a:lnTo>
                <a:lnTo>
                  <a:pt x="106" y="101"/>
                </a:lnTo>
                <a:lnTo>
                  <a:pt x="99" y="106"/>
                </a:lnTo>
                <a:lnTo>
                  <a:pt x="91" y="110"/>
                </a:lnTo>
                <a:lnTo>
                  <a:pt x="84" y="114"/>
                </a:lnTo>
                <a:lnTo>
                  <a:pt x="75" y="118"/>
                </a:lnTo>
                <a:lnTo>
                  <a:pt x="67" y="123"/>
                </a:lnTo>
                <a:lnTo>
                  <a:pt x="58" y="130"/>
                </a:lnTo>
                <a:lnTo>
                  <a:pt x="49" y="135"/>
                </a:lnTo>
                <a:lnTo>
                  <a:pt x="42" y="141"/>
                </a:lnTo>
                <a:lnTo>
                  <a:pt x="35" y="146"/>
                </a:lnTo>
                <a:lnTo>
                  <a:pt x="27" y="151"/>
                </a:lnTo>
                <a:lnTo>
                  <a:pt x="20" y="158"/>
                </a:lnTo>
                <a:lnTo>
                  <a:pt x="12" y="163"/>
                </a:lnTo>
                <a:lnTo>
                  <a:pt x="6" y="167"/>
                </a:lnTo>
                <a:lnTo>
                  <a:pt x="0" y="175"/>
                </a:lnTo>
              </a:path>
            </a:pathLst>
          </a:custGeom>
          <a:solidFill>
            <a:schemeClr val="accent1"/>
          </a:solidFill>
          <a:ln w="9525" cap="rnd">
            <a:noFill/>
            <a:round/>
            <a:headEnd/>
            <a:tailEnd/>
          </a:ln>
          <a:effectLst>
            <a:outerShdw dist="17961" dir="2700000" algn="ctr" rotWithShape="0">
              <a:schemeClr val="bg2"/>
            </a:outerShdw>
          </a:effectLst>
        </p:spPr>
        <p:txBody>
          <a:bodyPr lIns="51155" tIns="25579" rIns="51155" bIns="25579">
            <a:spAutoFit/>
          </a:bodyPr>
          <a:lstStyle/>
          <a:p>
            <a:endParaRPr lang="en-GB"/>
          </a:p>
        </p:txBody>
      </p:sp>
      <p:sp>
        <p:nvSpPr>
          <p:cNvPr id="1157126" name="Freeform 6"/>
          <p:cNvSpPr>
            <a:spLocks noChangeAspect="1"/>
          </p:cNvSpPr>
          <p:nvPr/>
        </p:nvSpPr>
        <p:spPr bwMode="auto">
          <a:xfrm>
            <a:off x="4965700" y="3775075"/>
            <a:ext cx="284162" cy="1023938"/>
          </a:xfrm>
          <a:custGeom>
            <a:avLst/>
            <a:gdLst/>
            <a:ahLst/>
            <a:cxnLst>
              <a:cxn ang="0">
                <a:pos x="0" y="71"/>
              </a:cxn>
              <a:cxn ang="0">
                <a:pos x="12" y="87"/>
              </a:cxn>
              <a:cxn ang="0">
                <a:pos x="28" y="109"/>
              </a:cxn>
              <a:cxn ang="0">
                <a:pos x="40" y="127"/>
              </a:cxn>
              <a:cxn ang="0">
                <a:pos x="53" y="148"/>
              </a:cxn>
              <a:cxn ang="0">
                <a:pos x="64" y="169"/>
              </a:cxn>
              <a:cxn ang="0">
                <a:pos x="76" y="193"/>
              </a:cxn>
              <a:cxn ang="0">
                <a:pos x="84" y="210"/>
              </a:cxn>
              <a:cxn ang="0">
                <a:pos x="93" y="231"/>
              </a:cxn>
              <a:cxn ang="0">
                <a:pos x="101" y="253"/>
              </a:cxn>
              <a:cxn ang="0">
                <a:pos x="108" y="270"/>
              </a:cxn>
              <a:cxn ang="0">
                <a:pos x="116" y="295"/>
              </a:cxn>
              <a:cxn ang="0">
                <a:pos x="126" y="327"/>
              </a:cxn>
              <a:cxn ang="0">
                <a:pos x="133" y="358"/>
              </a:cxn>
              <a:cxn ang="0">
                <a:pos x="138" y="390"/>
              </a:cxn>
              <a:cxn ang="0">
                <a:pos x="141" y="421"/>
              </a:cxn>
              <a:cxn ang="0">
                <a:pos x="144" y="457"/>
              </a:cxn>
              <a:cxn ang="0">
                <a:pos x="144" y="491"/>
              </a:cxn>
              <a:cxn ang="0">
                <a:pos x="142" y="528"/>
              </a:cxn>
              <a:cxn ang="0">
                <a:pos x="139" y="561"/>
              </a:cxn>
              <a:cxn ang="0">
                <a:pos x="135" y="593"/>
              </a:cxn>
              <a:cxn ang="0">
                <a:pos x="127" y="623"/>
              </a:cxn>
              <a:cxn ang="0">
                <a:pos x="119" y="655"/>
              </a:cxn>
              <a:cxn ang="0">
                <a:pos x="110" y="688"/>
              </a:cxn>
              <a:cxn ang="0">
                <a:pos x="97" y="722"/>
              </a:cxn>
              <a:cxn ang="0">
                <a:pos x="83" y="754"/>
              </a:cxn>
              <a:cxn ang="0">
                <a:pos x="65" y="786"/>
              </a:cxn>
              <a:cxn ang="0">
                <a:pos x="47" y="816"/>
              </a:cxn>
              <a:cxn ang="0">
                <a:pos x="21" y="966"/>
              </a:cxn>
              <a:cxn ang="0">
                <a:pos x="150" y="886"/>
              </a:cxn>
              <a:cxn ang="0">
                <a:pos x="171" y="850"/>
              </a:cxn>
              <a:cxn ang="0">
                <a:pos x="189" y="815"/>
              </a:cxn>
              <a:cxn ang="0">
                <a:pos x="204" y="784"/>
              </a:cxn>
              <a:cxn ang="0">
                <a:pos x="217" y="752"/>
              </a:cxn>
              <a:cxn ang="0">
                <a:pos x="229" y="720"/>
              </a:cxn>
              <a:cxn ang="0">
                <a:pos x="239" y="683"/>
              </a:cxn>
              <a:cxn ang="0">
                <a:pos x="248" y="650"/>
              </a:cxn>
              <a:cxn ang="0">
                <a:pos x="255" y="613"/>
              </a:cxn>
              <a:cxn ang="0">
                <a:pos x="259" y="578"/>
              </a:cxn>
              <a:cxn ang="0">
                <a:pos x="263" y="540"/>
              </a:cxn>
              <a:cxn ang="0">
                <a:pos x="266" y="506"/>
              </a:cxn>
              <a:cxn ang="0">
                <a:pos x="266" y="472"/>
              </a:cxn>
              <a:cxn ang="0">
                <a:pos x="263" y="436"/>
              </a:cxn>
              <a:cxn ang="0">
                <a:pos x="260" y="400"/>
              </a:cxn>
              <a:cxn ang="0">
                <a:pos x="257" y="367"/>
              </a:cxn>
              <a:cxn ang="0">
                <a:pos x="251" y="335"/>
              </a:cxn>
              <a:cxn ang="0">
                <a:pos x="242" y="299"/>
              </a:cxn>
              <a:cxn ang="0">
                <a:pos x="233" y="268"/>
              </a:cxn>
              <a:cxn ang="0">
                <a:pos x="223" y="237"/>
              </a:cxn>
              <a:cxn ang="0">
                <a:pos x="211" y="204"/>
              </a:cxn>
              <a:cxn ang="0">
                <a:pos x="199" y="173"/>
              </a:cxn>
              <a:cxn ang="0">
                <a:pos x="190" y="150"/>
              </a:cxn>
              <a:cxn ang="0">
                <a:pos x="183" y="133"/>
              </a:cxn>
              <a:cxn ang="0">
                <a:pos x="174" y="118"/>
              </a:cxn>
              <a:cxn ang="0">
                <a:pos x="163" y="102"/>
              </a:cxn>
              <a:cxn ang="0">
                <a:pos x="155" y="86"/>
              </a:cxn>
              <a:cxn ang="0">
                <a:pos x="146" y="69"/>
              </a:cxn>
              <a:cxn ang="0">
                <a:pos x="134" y="50"/>
              </a:cxn>
              <a:cxn ang="0">
                <a:pos x="124" y="35"/>
              </a:cxn>
              <a:cxn ang="0">
                <a:pos x="112" y="20"/>
              </a:cxn>
              <a:cxn ang="0">
                <a:pos x="103" y="6"/>
              </a:cxn>
            </a:cxnLst>
            <a:rect l="0" t="0" r="r" b="b"/>
            <a:pathLst>
              <a:path w="268" h="967">
                <a:moveTo>
                  <a:pt x="96" y="0"/>
                </a:moveTo>
                <a:lnTo>
                  <a:pt x="0" y="71"/>
                </a:lnTo>
                <a:lnTo>
                  <a:pt x="5" y="79"/>
                </a:lnTo>
                <a:lnTo>
                  <a:pt x="12" y="87"/>
                </a:lnTo>
                <a:lnTo>
                  <a:pt x="21" y="98"/>
                </a:lnTo>
                <a:lnTo>
                  <a:pt x="28" y="109"/>
                </a:lnTo>
                <a:lnTo>
                  <a:pt x="35" y="119"/>
                </a:lnTo>
                <a:lnTo>
                  <a:pt x="40" y="127"/>
                </a:lnTo>
                <a:lnTo>
                  <a:pt x="47" y="139"/>
                </a:lnTo>
                <a:lnTo>
                  <a:pt x="53" y="148"/>
                </a:lnTo>
                <a:lnTo>
                  <a:pt x="59" y="159"/>
                </a:lnTo>
                <a:lnTo>
                  <a:pt x="64" y="169"/>
                </a:lnTo>
                <a:lnTo>
                  <a:pt x="70" y="182"/>
                </a:lnTo>
                <a:lnTo>
                  <a:pt x="76" y="193"/>
                </a:lnTo>
                <a:lnTo>
                  <a:pt x="80" y="201"/>
                </a:lnTo>
                <a:lnTo>
                  <a:pt x="84" y="210"/>
                </a:lnTo>
                <a:lnTo>
                  <a:pt x="89" y="221"/>
                </a:lnTo>
                <a:lnTo>
                  <a:pt x="93" y="231"/>
                </a:lnTo>
                <a:lnTo>
                  <a:pt x="98" y="242"/>
                </a:lnTo>
                <a:lnTo>
                  <a:pt x="101" y="253"/>
                </a:lnTo>
                <a:lnTo>
                  <a:pt x="105" y="261"/>
                </a:lnTo>
                <a:lnTo>
                  <a:pt x="108" y="270"/>
                </a:lnTo>
                <a:lnTo>
                  <a:pt x="112" y="282"/>
                </a:lnTo>
                <a:lnTo>
                  <a:pt x="116" y="295"/>
                </a:lnTo>
                <a:lnTo>
                  <a:pt x="120" y="312"/>
                </a:lnTo>
                <a:lnTo>
                  <a:pt x="126" y="327"/>
                </a:lnTo>
                <a:lnTo>
                  <a:pt x="128" y="342"/>
                </a:lnTo>
                <a:lnTo>
                  <a:pt x="133" y="358"/>
                </a:lnTo>
                <a:lnTo>
                  <a:pt x="135" y="377"/>
                </a:lnTo>
                <a:lnTo>
                  <a:pt x="138" y="390"/>
                </a:lnTo>
                <a:lnTo>
                  <a:pt x="140" y="404"/>
                </a:lnTo>
                <a:lnTo>
                  <a:pt x="141" y="421"/>
                </a:lnTo>
                <a:lnTo>
                  <a:pt x="142" y="439"/>
                </a:lnTo>
                <a:lnTo>
                  <a:pt x="144" y="457"/>
                </a:lnTo>
                <a:lnTo>
                  <a:pt x="144" y="474"/>
                </a:lnTo>
                <a:lnTo>
                  <a:pt x="144" y="491"/>
                </a:lnTo>
                <a:lnTo>
                  <a:pt x="144" y="510"/>
                </a:lnTo>
                <a:lnTo>
                  <a:pt x="142" y="528"/>
                </a:lnTo>
                <a:lnTo>
                  <a:pt x="141" y="545"/>
                </a:lnTo>
                <a:lnTo>
                  <a:pt x="139" y="561"/>
                </a:lnTo>
                <a:lnTo>
                  <a:pt x="137" y="576"/>
                </a:lnTo>
                <a:lnTo>
                  <a:pt x="135" y="593"/>
                </a:lnTo>
                <a:lnTo>
                  <a:pt x="131" y="609"/>
                </a:lnTo>
                <a:lnTo>
                  <a:pt x="127" y="623"/>
                </a:lnTo>
                <a:lnTo>
                  <a:pt x="124" y="640"/>
                </a:lnTo>
                <a:lnTo>
                  <a:pt x="119" y="655"/>
                </a:lnTo>
                <a:lnTo>
                  <a:pt x="115" y="672"/>
                </a:lnTo>
                <a:lnTo>
                  <a:pt x="110" y="688"/>
                </a:lnTo>
                <a:lnTo>
                  <a:pt x="105" y="705"/>
                </a:lnTo>
                <a:lnTo>
                  <a:pt x="97" y="722"/>
                </a:lnTo>
                <a:lnTo>
                  <a:pt x="90" y="738"/>
                </a:lnTo>
                <a:lnTo>
                  <a:pt x="83" y="754"/>
                </a:lnTo>
                <a:lnTo>
                  <a:pt x="75" y="769"/>
                </a:lnTo>
                <a:lnTo>
                  <a:pt x="65" y="786"/>
                </a:lnTo>
                <a:lnTo>
                  <a:pt x="56" y="799"/>
                </a:lnTo>
                <a:lnTo>
                  <a:pt x="47" y="816"/>
                </a:lnTo>
                <a:lnTo>
                  <a:pt x="11" y="792"/>
                </a:lnTo>
                <a:lnTo>
                  <a:pt x="21" y="966"/>
                </a:lnTo>
                <a:lnTo>
                  <a:pt x="183" y="909"/>
                </a:lnTo>
                <a:lnTo>
                  <a:pt x="150" y="886"/>
                </a:lnTo>
                <a:lnTo>
                  <a:pt x="161" y="868"/>
                </a:lnTo>
                <a:lnTo>
                  <a:pt x="171" y="850"/>
                </a:lnTo>
                <a:lnTo>
                  <a:pt x="180" y="833"/>
                </a:lnTo>
                <a:lnTo>
                  <a:pt x="189" y="815"/>
                </a:lnTo>
                <a:lnTo>
                  <a:pt x="197" y="800"/>
                </a:lnTo>
                <a:lnTo>
                  <a:pt x="204" y="784"/>
                </a:lnTo>
                <a:lnTo>
                  <a:pt x="210" y="767"/>
                </a:lnTo>
                <a:lnTo>
                  <a:pt x="217" y="752"/>
                </a:lnTo>
                <a:lnTo>
                  <a:pt x="222" y="737"/>
                </a:lnTo>
                <a:lnTo>
                  <a:pt x="229" y="720"/>
                </a:lnTo>
                <a:lnTo>
                  <a:pt x="236" y="700"/>
                </a:lnTo>
                <a:lnTo>
                  <a:pt x="239" y="683"/>
                </a:lnTo>
                <a:lnTo>
                  <a:pt x="244" y="666"/>
                </a:lnTo>
                <a:lnTo>
                  <a:pt x="248" y="650"/>
                </a:lnTo>
                <a:lnTo>
                  <a:pt x="252" y="631"/>
                </a:lnTo>
                <a:lnTo>
                  <a:pt x="255" y="613"/>
                </a:lnTo>
                <a:lnTo>
                  <a:pt x="258" y="596"/>
                </a:lnTo>
                <a:lnTo>
                  <a:pt x="259" y="578"/>
                </a:lnTo>
                <a:lnTo>
                  <a:pt x="262" y="558"/>
                </a:lnTo>
                <a:lnTo>
                  <a:pt x="263" y="540"/>
                </a:lnTo>
                <a:lnTo>
                  <a:pt x="265" y="523"/>
                </a:lnTo>
                <a:lnTo>
                  <a:pt x="266" y="506"/>
                </a:lnTo>
                <a:lnTo>
                  <a:pt x="267" y="489"/>
                </a:lnTo>
                <a:lnTo>
                  <a:pt x="266" y="472"/>
                </a:lnTo>
                <a:lnTo>
                  <a:pt x="265" y="456"/>
                </a:lnTo>
                <a:lnTo>
                  <a:pt x="263" y="436"/>
                </a:lnTo>
                <a:lnTo>
                  <a:pt x="263" y="419"/>
                </a:lnTo>
                <a:lnTo>
                  <a:pt x="260" y="400"/>
                </a:lnTo>
                <a:lnTo>
                  <a:pt x="258" y="383"/>
                </a:lnTo>
                <a:lnTo>
                  <a:pt x="257" y="367"/>
                </a:lnTo>
                <a:lnTo>
                  <a:pt x="253" y="351"/>
                </a:lnTo>
                <a:lnTo>
                  <a:pt x="251" y="335"/>
                </a:lnTo>
                <a:lnTo>
                  <a:pt x="247" y="317"/>
                </a:lnTo>
                <a:lnTo>
                  <a:pt x="242" y="299"/>
                </a:lnTo>
                <a:lnTo>
                  <a:pt x="238" y="286"/>
                </a:lnTo>
                <a:lnTo>
                  <a:pt x="233" y="268"/>
                </a:lnTo>
                <a:lnTo>
                  <a:pt x="229" y="253"/>
                </a:lnTo>
                <a:lnTo>
                  <a:pt x="223" y="237"/>
                </a:lnTo>
                <a:lnTo>
                  <a:pt x="217" y="219"/>
                </a:lnTo>
                <a:lnTo>
                  <a:pt x="211" y="204"/>
                </a:lnTo>
                <a:lnTo>
                  <a:pt x="205" y="186"/>
                </a:lnTo>
                <a:lnTo>
                  <a:pt x="199" y="173"/>
                </a:lnTo>
                <a:lnTo>
                  <a:pt x="194" y="159"/>
                </a:lnTo>
                <a:lnTo>
                  <a:pt x="190" y="150"/>
                </a:lnTo>
                <a:lnTo>
                  <a:pt x="185" y="140"/>
                </a:lnTo>
                <a:lnTo>
                  <a:pt x="183" y="133"/>
                </a:lnTo>
                <a:lnTo>
                  <a:pt x="178" y="126"/>
                </a:lnTo>
                <a:lnTo>
                  <a:pt x="174" y="118"/>
                </a:lnTo>
                <a:lnTo>
                  <a:pt x="168" y="109"/>
                </a:lnTo>
                <a:lnTo>
                  <a:pt x="163" y="102"/>
                </a:lnTo>
                <a:lnTo>
                  <a:pt x="159" y="93"/>
                </a:lnTo>
                <a:lnTo>
                  <a:pt x="155" y="86"/>
                </a:lnTo>
                <a:lnTo>
                  <a:pt x="151" y="77"/>
                </a:lnTo>
                <a:lnTo>
                  <a:pt x="146" y="69"/>
                </a:lnTo>
                <a:lnTo>
                  <a:pt x="140" y="60"/>
                </a:lnTo>
                <a:lnTo>
                  <a:pt x="134" y="50"/>
                </a:lnTo>
                <a:lnTo>
                  <a:pt x="129" y="43"/>
                </a:lnTo>
                <a:lnTo>
                  <a:pt x="124" y="35"/>
                </a:lnTo>
                <a:lnTo>
                  <a:pt x="119" y="27"/>
                </a:lnTo>
                <a:lnTo>
                  <a:pt x="112" y="20"/>
                </a:lnTo>
                <a:lnTo>
                  <a:pt x="107" y="12"/>
                </a:lnTo>
                <a:lnTo>
                  <a:pt x="103" y="6"/>
                </a:lnTo>
                <a:lnTo>
                  <a:pt x="96" y="0"/>
                </a:lnTo>
              </a:path>
            </a:pathLst>
          </a:custGeom>
          <a:solidFill>
            <a:schemeClr val="accent1"/>
          </a:solidFill>
          <a:ln w="9525" cap="rnd">
            <a:noFill/>
            <a:round/>
            <a:headEnd/>
            <a:tailEnd/>
          </a:ln>
          <a:effectLst>
            <a:outerShdw dist="17961" dir="2700000" algn="ctr" rotWithShape="0">
              <a:schemeClr val="bg2"/>
            </a:outerShdw>
          </a:effectLst>
        </p:spPr>
        <p:txBody>
          <a:bodyPr lIns="51155" tIns="25579" rIns="51155" bIns="25579">
            <a:spAutoFit/>
          </a:bodyPr>
          <a:lstStyle/>
          <a:p>
            <a:endParaRPr lang="en-GB"/>
          </a:p>
        </p:txBody>
      </p:sp>
      <p:sp>
        <p:nvSpPr>
          <p:cNvPr id="1157127" name="Freeform 7"/>
          <p:cNvSpPr>
            <a:spLocks noChangeAspect="1"/>
          </p:cNvSpPr>
          <p:nvPr/>
        </p:nvSpPr>
        <p:spPr bwMode="auto">
          <a:xfrm>
            <a:off x="3706812" y="5062538"/>
            <a:ext cx="1000125" cy="290512"/>
          </a:xfrm>
          <a:custGeom>
            <a:avLst/>
            <a:gdLst/>
            <a:ahLst/>
            <a:cxnLst>
              <a:cxn ang="0">
                <a:pos x="872" y="0"/>
              </a:cxn>
              <a:cxn ang="0">
                <a:pos x="857" y="12"/>
              </a:cxn>
              <a:cxn ang="0">
                <a:pos x="836" y="28"/>
              </a:cxn>
              <a:cxn ang="0">
                <a:pos x="818" y="41"/>
              </a:cxn>
              <a:cxn ang="0">
                <a:pos x="798" y="54"/>
              </a:cxn>
              <a:cxn ang="0">
                <a:pos x="777" y="66"/>
              </a:cxn>
              <a:cxn ang="0">
                <a:pos x="754" y="78"/>
              </a:cxn>
              <a:cxn ang="0">
                <a:pos x="737" y="86"/>
              </a:cxn>
              <a:cxn ang="0">
                <a:pos x="716" y="96"/>
              </a:cxn>
              <a:cxn ang="0">
                <a:pos x="695" y="104"/>
              </a:cxn>
              <a:cxn ang="0">
                <a:pos x="679" y="111"/>
              </a:cxn>
              <a:cxn ang="0">
                <a:pos x="654" y="119"/>
              </a:cxn>
              <a:cxn ang="0">
                <a:pos x="623" y="129"/>
              </a:cxn>
              <a:cxn ang="0">
                <a:pos x="593" y="137"/>
              </a:cxn>
              <a:cxn ang="0">
                <a:pos x="561" y="141"/>
              </a:cxn>
              <a:cxn ang="0">
                <a:pos x="531" y="145"/>
              </a:cxn>
              <a:cxn ang="0">
                <a:pos x="496" y="148"/>
              </a:cxn>
              <a:cxn ang="0">
                <a:pos x="462" y="148"/>
              </a:cxn>
              <a:cxn ang="0">
                <a:pos x="426" y="146"/>
              </a:cxn>
              <a:cxn ang="0">
                <a:pos x="395" y="142"/>
              </a:cxn>
              <a:cxn ang="0">
                <a:pos x="363" y="139"/>
              </a:cxn>
              <a:cxn ang="0">
                <a:pos x="334" y="131"/>
              </a:cxn>
              <a:cxn ang="0">
                <a:pos x="303" y="123"/>
              </a:cxn>
              <a:cxn ang="0">
                <a:pos x="270" y="113"/>
              </a:cxn>
              <a:cxn ang="0">
                <a:pos x="237" y="99"/>
              </a:cxn>
              <a:cxn ang="0">
                <a:pos x="206" y="85"/>
              </a:cxn>
              <a:cxn ang="0">
                <a:pos x="175" y="67"/>
              </a:cxn>
              <a:cxn ang="0">
                <a:pos x="146" y="48"/>
              </a:cxn>
              <a:cxn ang="0">
                <a:pos x="0" y="21"/>
              </a:cxn>
              <a:cxn ang="0">
                <a:pos x="77" y="154"/>
              </a:cxn>
              <a:cxn ang="0">
                <a:pos x="113" y="176"/>
              </a:cxn>
              <a:cxn ang="0">
                <a:pos x="147" y="194"/>
              </a:cxn>
              <a:cxn ang="0">
                <a:pos x="177" y="210"/>
              </a:cxn>
              <a:cxn ang="0">
                <a:pos x="208" y="223"/>
              </a:cxn>
              <a:cxn ang="0">
                <a:pos x="239" y="235"/>
              </a:cxn>
              <a:cxn ang="0">
                <a:pos x="276" y="246"/>
              </a:cxn>
              <a:cxn ang="0">
                <a:pos x="307" y="255"/>
              </a:cxn>
              <a:cxn ang="0">
                <a:pos x="344" y="262"/>
              </a:cxn>
              <a:cxn ang="0">
                <a:pos x="378" y="266"/>
              </a:cxn>
              <a:cxn ang="0">
                <a:pos x="415" y="270"/>
              </a:cxn>
              <a:cxn ang="0">
                <a:pos x="448" y="273"/>
              </a:cxn>
              <a:cxn ang="0">
                <a:pos x="482" y="273"/>
              </a:cxn>
              <a:cxn ang="0">
                <a:pos x="517" y="270"/>
              </a:cxn>
              <a:cxn ang="0">
                <a:pos x="552" y="267"/>
              </a:cxn>
              <a:cxn ang="0">
                <a:pos x="584" y="264"/>
              </a:cxn>
              <a:cxn ang="0">
                <a:pos x="615" y="257"/>
              </a:cxn>
              <a:cxn ang="0">
                <a:pos x="650" y="248"/>
              </a:cxn>
              <a:cxn ang="0">
                <a:pos x="680" y="239"/>
              </a:cxn>
              <a:cxn ang="0">
                <a:pos x="711" y="229"/>
              </a:cxn>
              <a:cxn ang="0">
                <a:pos x="743" y="217"/>
              </a:cxn>
              <a:cxn ang="0">
                <a:pos x="773" y="204"/>
              </a:cxn>
              <a:cxn ang="0">
                <a:pos x="795" y="195"/>
              </a:cxn>
              <a:cxn ang="0">
                <a:pos x="812" y="188"/>
              </a:cxn>
              <a:cxn ang="0">
                <a:pos x="827" y="178"/>
              </a:cxn>
              <a:cxn ang="0">
                <a:pos x="843" y="167"/>
              </a:cxn>
              <a:cxn ang="0">
                <a:pos x="858" y="159"/>
              </a:cxn>
              <a:cxn ang="0">
                <a:pos x="875" y="150"/>
              </a:cxn>
              <a:cxn ang="0">
                <a:pos x="893" y="138"/>
              </a:cxn>
              <a:cxn ang="0">
                <a:pos x="907" y="127"/>
              </a:cxn>
              <a:cxn ang="0">
                <a:pos x="922" y="115"/>
              </a:cxn>
              <a:cxn ang="0">
                <a:pos x="936" y="106"/>
              </a:cxn>
            </a:cxnLst>
            <a:rect l="0" t="0" r="r" b="b"/>
            <a:pathLst>
              <a:path w="944" h="275">
                <a:moveTo>
                  <a:pt x="943" y="98"/>
                </a:moveTo>
                <a:lnTo>
                  <a:pt x="872" y="0"/>
                </a:lnTo>
                <a:lnTo>
                  <a:pt x="865" y="5"/>
                </a:lnTo>
                <a:lnTo>
                  <a:pt x="857" y="12"/>
                </a:lnTo>
                <a:lnTo>
                  <a:pt x="846" y="21"/>
                </a:lnTo>
                <a:lnTo>
                  <a:pt x="836" y="28"/>
                </a:lnTo>
                <a:lnTo>
                  <a:pt x="826" y="35"/>
                </a:lnTo>
                <a:lnTo>
                  <a:pt x="818" y="41"/>
                </a:lnTo>
                <a:lnTo>
                  <a:pt x="807" y="48"/>
                </a:lnTo>
                <a:lnTo>
                  <a:pt x="798" y="54"/>
                </a:lnTo>
                <a:lnTo>
                  <a:pt x="787" y="61"/>
                </a:lnTo>
                <a:lnTo>
                  <a:pt x="777" y="66"/>
                </a:lnTo>
                <a:lnTo>
                  <a:pt x="765" y="72"/>
                </a:lnTo>
                <a:lnTo>
                  <a:pt x="754" y="78"/>
                </a:lnTo>
                <a:lnTo>
                  <a:pt x="746" y="82"/>
                </a:lnTo>
                <a:lnTo>
                  <a:pt x="737" y="86"/>
                </a:lnTo>
                <a:lnTo>
                  <a:pt x="726" y="91"/>
                </a:lnTo>
                <a:lnTo>
                  <a:pt x="716" y="96"/>
                </a:lnTo>
                <a:lnTo>
                  <a:pt x="706" y="100"/>
                </a:lnTo>
                <a:lnTo>
                  <a:pt x="695" y="104"/>
                </a:lnTo>
                <a:lnTo>
                  <a:pt x="687" y="107"/>
                </a:lnTo>
                <a:lnTo>
                  <a:pt x="679" y="111"/>
                </a:lnTo>
                <a:lnTo>
                  <a:pt x="666" y="115"/>
                </a:lnTo>
                <a:lnTo>
                  <a:pt x="654" y="119"/>
                </a:lnTo>
                <a:lnTo>
                  <a:pt x="638" y="123"/>
                </a:lnTo>
                <a:lnTo>
                  <a:pt x="623" y="129"/>
                </a:lnTo>
                <a:lnTo>
                  <a:pt x="608" y="132"/>
                </a:lnTo>
                <a:lnTo>
                  <a:pt x="593" y="137"/>
                </a:lnTo>
                <a:lnTo>
                  <a:pt x="574" y="139"/>
                </a:lnTo>
                <a:lnTo>
                  <a:pt x="561" y="141"/>
                </a:lnTo>
                <a:lnTo>
                  <a:pt x="547" y="143"/>
                </a:lnTo>
                <a:lnTo>
                  <a:pt x="531" y="145"/>
                </a:lnTo>
                <a:lnTo>
                  <a:pt x="514" y="146"/>
                </a:lnTo>
                <a:lnTo>
                  <a:pt x="496" y="148"/>
                </a:lnTo>
                <a:lnTo>
                  <a:pt x="480" y="148"/>
                </a:lnTo>
                <a:lnTo>
                  <a:pt x="462" y="148"/>
                </a:lnTo>
                <a:lnTo>
                  <a:pt x="444" y="148"/>
                </a:lnTo>
                <a:lnTo>
                  <a:pt x="426" y="146"/>
                </a:lnTo>
                <a:lnTo>
                  <a:pt x="410" y="145"/>
                </a:lnTo>
                <a:lnTo>
                  <a:pt x="395" y="142"/>
                </a:lnTo>
                <a:lnTo>
                  <a:pt x="380" y="141"/>
                </a:lnTo>
                <a:lnTo>
                  <a:pt x="363" y="139"/>
                </a:lnTo>
                <a:lnTo>
                  <a:pt x="347" y="134"/>
                </a:lnTo>
                <a:lnTo>
                  <a:pt x="334" y="131"/>
                </a:lnTo>
                <a:lnTo>
                  <a:pt x="318" y="127"/>
                </a:lnTo>
                <a:lnTo>
                  <a:pt x="303" y="123"/>
                </a:lnTo>
                <a:lnTo>
                  <a:pt x="286" y="118"/>
                </a:lnTo>
                <a:lnTo>
                  <a:pt x="270" y="113"/>
                </a:lnTo>
                <a:lnTo>
                  <a:pt x="254" y="107"/>
                </a:lnTo>
                <a:lnTo>
                  <a:pt x="237" y="99"/>
                </a:lnTo>
                <a:lnTo>
                  <a:pt x="221" y="92"/>
                </a:lnTo>
                <a:lnTo>
                  <a:pt x="206" y="85"/>
                </a:lnTo>
                <a:lnTo>
                  <a:pt x="191" y="77"/>
                </a:lnTo>
                <a:lnTo>
                  <a:pt x="175" y="67"/>
                </a:lnTo>
                <a:lnTo>
                  <a:pt x="162" y="58"/>
                </a:lnTo>
                <a:lnTo>
                  <a:pt x="146" y="48"/>
                </a:lnTo>
                <a:lnTo>
                  <a:pt x="169" y="11"/>
                </a:lnTo>
                <a:lnTo>
                  <a:pt x="0" y="21"/>
                </a:lnTo>
                <a:lnTo>
                  <a:pt x="55" y="188"/>
                </a:lnTo>
                <a:lnTo>
                  <a:pt x="77" y="154"/>
                </a:lnTo>
                <a:lnTo>
                  <a:pt x="95" y="165"/>
                </a:lnTo>
                <a:lnTo>
                  <a:pt x="113" y="176"/>
                </a:lnTo>
                <a:lnTo>
                  <a:pt x="129" y="185"/>
                </a:lnTo>
                <a:lnTo>
                  <a:pt x="147" y="194"/>
                </a:lnTo>
                <a:lnTo>
                  <a:pt x="161" y="203"/>
                </a:lnTo>
                <a:lnTo>
                  <a:pt x="177" y="210"/>
                </a:lnTo>
                <a:lnTo>
                  <a:pt x="193" y="216"/>
                </a:lnTo>
                <a:lnTo>
                  <a:pt x="208" y="223"/>
                </a:lnTo>
                <a:lnTo>
                  <a:pt x="223" y="228"/>
                </a:lnTo>
                <a:lnTo>
                  <a:pt x="239" y="235"/>
                </a:lnTo>
                <a:lnTo>
                  <a:pt x="259" y="242"/>
                </a:lnTo>
                <a:lnTo>
                  <a:pt x="276" y="246"/>
                </a:lnTo>
                <a:lnTo>
                  <a:pt x="292" y="250"/>
                </a:lnTo>
                <a:lnTo>
                  <a:pt x="307" y="255"/>
                </a:lnTo>
                <a:lnTo>
                  <a:pt x="326" y="259"/>
                </a:lnTo>
                <a:lnTo>
                  <a:pt x="344" y="262"/>
                </a:lnTo>
                <a:lnTo>
                  <a:pt x="361" y="265"/>
                </a:lnTo>
                <a:lnTo>
                  <a:pt x="378" y="266"/>
                </a:lnTo>
                <a:lnTo>
                  <a:pt x="397" y="269"/>
                </a:lnTo>
                <a:lnTo>
                  <a:pt x="415" y="270"/>
                </a:lnTo>
                <a:lnTo>
                  <a:pt x="432" y="272"/>
                </a:lnTo>
                <a:lnTo>
                  <a:pt x="448" y="273"/>
                </a:lnTo>
                <a:lnTo>
                  <a:pt x="465" y="274"/>
                </a:lnTo>
                <a:lnTo>
                  <a:pt x="482" y="273"/>
                </a:lnTo>
                <a:lnTo>
                  <a:pt x="497" y="272"/>
                </a:lnTo>
                <a:lnTo>
                  <a:pt x="517" y="270"/>
                </a:lnTo>
                <a:lnTo>
                  <a:pt x="533" y="270"/>
                </a:lnTo>
                <a:lnTo>
                  <a:pt x="552" y="267"/>
                </a:lnTo>
                <a:lnTo>
                  <a:pt x="568" y="265"/>
                </a:lnTo>
                <a:lnTo>
                  <a:pt x="584" y="264"/>
                </a:lnTo>
                <a:lnTo>
                  <a:pt x="600" y="260"/>
                </a:lnTo>
                <a:lnTo>
                  <a:pt x="615" y="257"/>
                </a:lnTo>
                <a:lnTo>
                  <a:pt x="632" y="254"/>
                </a:lnTo>
                <a:lnTo>
                  <a:pt x="650" y="248"/>
                </a:lnTo>
                <a:lnTo>
                  <a:pt x="663" y="245"/>
                </a:lnTo>
                <a:lnTo>
                  <a:pt x="680" y="239"/>
                </a:lnTo>
                <a:lnTo>
                  <a:pt x="695" y="235"/>
                </a:lnTo>
                <a:lnTo>
                  <a:pt x="711" y="229"/>
                </a:lnTo>
                <a:lnTo>
                  <a:pt x="729" y="223"/>
                </a:lnTo>
                <a:lnTo>
                  <a:pt x="743" y="217"/>
                </a:lnTo>
                <a:lnTo>
                  <a:pt x="760" y="211"/>
                </a:lnTo>
                <a:lnTo>
                  <a:pt x="773" y="204"/>
                </a:lnTo>
                <a:lnTo>
                  <a:pt x="787" y="199"/>
                </a:lnTo>
                <a:lnTo>
                  <a:pt x="795" y="195"/>
                </a:lnTo>
                <a:lnTo>
                  <a:pt x="806" y="190"/>
                </a:lnTo>
                <a:lnTo>
                  <a:pt x="812" y="188"/>
                </a:lnTo>
                <a:lnTo>
                  <a:pt x="819" y="183"/>
                </a:lnTo>
                <a:lnTo>
                  <a:pt x="827" y="178"/>
                </a:lnTo>
                <a:lnTo>
                  <a:pt x="836" y="172"/>
                </a:lnTo>
                <a:lnTo>
                  <a:pt x="843" y="167"/>
                </a:lnTo>
                <a:lnTo>
                  <a:pt x="851" y="163"/>
                </a:lnTo>
                <a:lnTo>
                  <a:pt x="858" y="159"/>
                </a:lnTo>
                <a:lnTo>
                  <a:pt x="867" y="155"/>
                </a:lnTo>
                <a:lnTo>
                  <a:pt x="875" y="150"/>
                </a:lnTo>
                <a:lnTo>
                  <a:pt x="884" y="143"/>
                </a:lnTo>
                <a:lnTo>
                  <a:pt x="893" y="138"/>
                </a:lnTo>
                <a:lnTo>
                  <a:pt x="900" y="132"/>
                </a:lnTo>
                <a:lnTo>
                  <a:pt x="907" y="127"/>
                </a:lnTo>
                <a:lnTo>
                  <a:pt x="915" y="122"/>
                </a:lnTo>
                <a:lnTo>
                  <a:pt x="922" y="115"/>
                </a:lnTo>
                <a:lnTo>
                  <a:pt x="930" y="110"/>
                </a:lnTo>
                <a:lnTo>
                  <a:pt x="936" y="106"/>
                </a:lnTo>
                <a:lnTo>
                  <a:pt x="943" y="98"/>
                </a:lnTo>
              </a:path>
            </a:pathLst>
          </a:custGeom>
          <a:solidFill>
            <a:schemeClr val="accent1"/>
          </a:solidFill>
          <a:ln w="9525" cap="rnd">
            <a:noFill/>
            <a:round/>
            <a:headEnd/>
            <a:tailEnd/>
          </a:ln>
          <a:effectLst>
            <a:outerShdw dist="17961" dir="2700000" algn="ctr" rotWithShape="0">
              <a:schemeClr val="bg2"/>
            </a:outerShdw>
          </a:effectLst>
        </p:spPr>
        <p:txBody>
          <a:bodyPr lIns="51155" tIns="25579" rIns="51155" bIns="25579">
            <a:spAutoFit/>
          </a:bodyPr>
          <a:lstStyle/>
          <a:p>
            <a:endParaRPr lang="en-GB"/>
          </a:p>
        </p:txBody>
      </p:sp>
      <p:sp>
        <p:nvSpPr>
          <p:cNvPr id="1157128" name="Freeform 8"/>
          <p:cNvSpPr>
            <a:spLocks noChangeAspect="1"/>
          </p:cNvSpPr>
          <p:nvPr/>
        </p:nvSpPr>
        <p:spPr bwMode="auto">
          <a:xfrm>
            <a:off x="3159125" y="3775075"/>
            <a:ext cx="285750" cy="1025525"/>
          </a:xfrm>
          <a:custGeom>
            <a:avLst/>
            <a:gdLst/>
            <a:ahLst/>
            <a:cxnLst>
              <a:cxn ang="0">
                <a:pos x="269" y="896"/>
              </a:cxn>
              <a:cxn ang="0">
                <a:pos x="256" y="879"/>
              </a:cxn>
              <a:cxn ang="0">
                <a:pos x="240" y="858"/>
              </a:cxn>
              <a:cxn ang="0">
                <a:pos x="228" y="840"/>
              </a:cxn>
              <a:cxn ang="0">
                <a:pos x="215" y="819"/>
              </a:cxn>
              <a:cxn ang="0">
                <a:pos x="203" y="797"/>
              </a:cxn>
              <a:cxn ang="0">
                <a:pos x="192" y="774"/>
              </a:cxn>
              <a:cxn ang="0">
                <a:pos x="184" y="756"/>
              </a:cxn>
              <a:cxn ang="0">
                <a:pos x="174" y="735"/>
              </a:cxn>
              <a:cxn ang="0">
                <a:pos x="166" y="714"/>
              </a:cxn>
              <a:cxn ang="0">
                <a:pos x="159" y="697"/>
              </a:cxn>
              <a:cxn ang="0">
                <a:pos x="151" y="672"/>
              </a:cxn>
              <a:cxn ang="0">
                <a:pos x="141" y="639"/>
              </a:cxn>
              <a:cxn ang="0">
                <a:pos x="134" y="609"/>
              </a:cxn>
              <a:cxn ang="0">
                <a:pos x="129" y="576"/>
              </a:cxn>
              <a:cxn ang="0">
                <a:pos x="126" y="546"/>
              </a:cxn>
              <a:cxn ang="0">
                <a:pos x="123" y="509"/>
              </a:cxn>
              <a:cxn ang="0">
                <a:pos x="123" y="475"/>
              </a:cxn>
              <a:cxn ang="0">
                <a:pos x="125" y="438"/>
              </a:cxn>
              <a:cxn ang="0">
                <a:pos x="128" y="405"/>
              </a:cxn>
              <a:cxn ang="0">
                <a:pos x="132" y="373"/>
              </a:cxn>
              <a:cxn ang="0">
                <a:pos x="140" y="343"/>
              </a:cxn>
              <a:cxn ang="0">
                <a:pos x="148" y="311"/>
              </a:cxn>
              <a:cxn ang="0">
                <a:pos x="157" y="277"/>
              </a:cxn>
              <a:cxn ang="0">
                <a:pos x="171" y="243"/>
              </a:cxn>
              <a:cxn ang="0">
                <a:pos x="185" y="212"/>
              </a:cxn>
              <a:cxn ang="0">
                <a:pos x="202" y="179"/>
              </a:cxn>
              <a:cxn ang="0">
                <a:pos x="221" y="150"/>
              </a:cxn>
              <a:cxn ang="0">
                <a:pos x="247" y="0"/>
              </a:cxn>
              <a:cxn ang="0">
                <a:pos x="117" y="80"/>
              </a:cxn>
              <a:cxn ang="0">
                <a:pos x="96" y="116"/>
              </a:cxn>
              <a:cxn ang="0">
                <a:pos x="77" y="151"/>
              </a:cxn>
              <a:cxn ang="0">
                <a:pos x="62" y="181"/>
              </a:cxn>
              <a:cxn ang="0">
                <a:pos x="49" y="214"/>
              </a:cxn>
              <a:cxn ang="0">
                <a:pos x="37" y="245"/>
              </a:cxn>
              <a:cxn ang="0">
                <a:pos x="27" y="283"/>
              </a:cxn>
              <a:cxn ang="0">
                <a:pos x="18" y="315"/>
              </a:cxn>
              <a:cxn ang="0">
                <a:pos x="11" y="353"/>
              </a:cxn>
              <a:cxn ang="0">
                <a:pos x="7" y="388"/>
              </a:cxn>
              <a:cxn ang="0">
                <a:pos x="3" y="426"/>
              </a:cxn>
              <a:cxn ang="0">
                <a:pos x="0" y="460"/>
              </a:cxn>
              <a:cxn ang="0">
                <a:pos x="0" y="494"/>
              </a:cxn>
              <a:cxn ang="0">
                <a:pos x="3" y="530"/>
              </a:cxn>
              <a:cxn ang="0">
                <a:pos x="6" y="566"/>
              </a:cxn>
              <a:cxn ang="0">
                <a:pos x="9" y="600"/>
              </a:cxn>
              <a:cxn ang="0">
                <a:pos x="15" y="631"/>
              </a:cxn>
              <a:cxn ang="0">
                <a:pos x="24" y="667"/>
              </a:cxn>
              <a:cxn ang="0">
                <a:pos x="33" y="699"/>
              </a:cxn>
              <a:cxn ang="0">
                <a:pos x="44" y="730"/>
              </a:cxn>
              <a:cxn ang="0">
                <a:pos x="55" y="762"/>
              </a:cxn>
              <a:cxn ang="0">
                <a:pos x="67" y="794"/>
              </a:cxn>
              <a:cxn ang="0">
                <a:pos x="76" y="816"/>
              </a:cxn>
              <a:cxn ang="0">
                <a:pos x="83" y="833"/>
              </a:cxn>
              <a:cxn ang="0">
                <a:pos x="93" y="849"/>
              </a:cxn>
              <a:cxn ang="0">
                <a:pos x="104" y="865"/>
              </a:cxn>
              <a:cxn ang="0">
                <a:pos x="112" y="881"/>
              </a:cxn>
              <a:cxn ang="0">
                <a:pos x="121" y="898"/>
              </a:cxn>
              <a:cxn ang="0">
                <a:pos x="133" y="917"/>
              </a:cxn>
              <a:cxn ang="0">
                <a:pos x="143" y="932"/>
              </a:cxn>
              <a:cxn ang="0">
                <a:pos x="155" y="947"/>
              </a:cxn>
              <a:cxn ang="0">
                <a:pos x="164" y="961"/>
              </a:cxn>
            </a:cxnLst>
            <a:rect l="0" t="0" r="r" b="b"/>
            <a:pathLst>
              <a:path w="270" h="969">
                <a:moveTo>
                  <a:pt x="171" y="968"/>
                </a:moveTo>
                <a:lnTo>
                  <a:pt x="269" y="896"/>
                </a:lnTo>
                <a:lnTo>
                  <a:pt x="263" y="888"/>
                </a:lnTo>
                <a:lnTo>
                  <a:pt x="256" y="879"/>
                </a:lnTo>
                <a:lnTo>
                  <a:pt x="247" y="869"/>
                </a:lnTo>
                <a:lnTo>
                  <a:pt x="240" y="858"/>
                </a:lnTo>
                <a:lnTo>
                  <a:pt x="233" y="848"/>
                </a:lnTo>
                <a:lnTo>
                  <a:pt x="228" y="840"/>
                </a:lnTo>
                <a:lnTo>
                  <a:pt x="221" y="828"/>
                </a:lnTo>
                <a:lnTo>
                  <a:pt x="215" y="819"/>
                </a:lnTo>
                <a:lnTo>
                  <a:pt x="209" y="807"/>
                </a:lnTo>
                <a:lnTo>
                  <a:pt x="203" y="797"/>
                </a:lnTo>
                <a:lnTo>
                  <a:pt x="197" y="785"/>
                </a:lnTo>
                <a:lnTo>
                  <a:pt x="192" y="774"/>
                </a:lnTo>
                <a:lnTo>
                  <a:pt x="187" y="766"/>
                </a:lnTo>
                <a:lnTo>
                  <a:pt x="184" y="756"/>
                </a:lnTo>
                <a:lnTo>
                  <a:pt x="179" y="745"/>
                </a:lnTo>
                <a:lnTo>
                  <a:pt x="174" y="735"/>
                </a:lnTo>
                <a:lnTo>
                  <a:pt x="170" y="725"/>
                </a:lnTo>
                <a:lnTo>
                  <a:pt x="166" y="714"/>
                </a:lnTo>
                <a:lnTo>
                  <a:pt x="163" y="706"/>
                </a:lnTo>
                <a:lnTo>
                  <a:pt x="159" y="697"/>
                </a:lnTo>
                <a:lnTo>
                  <a:pt x="155" y="684"/>
                </a:lnTo>
                <a:lnTo>
                  <a:pt x="151" y="672"/>
                </a:lnTo>
                <a:lnTo>
                  <a:pt x="147" y="654"/>
                </a:lnTo>
                <a:lnTo>
                  <a:pt x="141" y="639"/>
                </a:lnTo>
                <a:lnTo>
                  <a:pt x="139" y="624"/>
                </a:lnTo>
                <a:lnTo>
                  <a:pt x="134" y="609"/>
                </a:lnTo>
                <a:lnTo>
                  <a:pt x="132" y="590"/>
                </a:lnTo>
                <a:lnTo>
                  <a:pt x="129" y="576"/>
                </a:lnTo>
                <a:lnTo>
                  <a:pt x="127" y="562"/>
                </a:lnTo>
                <a:lnTo>
                  <a:pt x="126" y="546"/>
                </a:lnTo>
                <a:lnTo>
                  <a:pt x="125" y="528"/>
                </a:lnTo>
                <a:lnTo>
                  <a:pt x="123" y="509"/>
                </a:lnTo>
                <a:lnTo>
                  <a:pt x="123" y="492"/>
                </a:lnTo>
                <a:lnTo>
                  <a:pt x="123" y="475"/>
                </a:lnTo>
                <a:lnTo>
                  <a:pt x="123" y="456"/>
                </a:lnTo>
                <a:lnTo>
                  <a:pt x="125" y="438"/>
                </a:lnTo>
                <a:lnTo>
                  <a:pt x="126" y="421"/>
                </a:lnTo>
                <a:lnTo>
                  <a:pt x="128" y="405"/>
                </a:lnTo>
                <a:lnTo>
                  <a:pt x="130" y="390"/>
                </a:lnTo>
                <a:lnTo>
                  <a:pt x="132" y="373"/>
                </a:lnTo>
                <a:lnTo>
                  <a:pt x="136" y="357"/>
                </a:lnTo>
                <a:lnTo>
                  <a:pt x="140" y="343"/>
                </a:lnTo>
                <a:lnTo>
                  <a:pt x="143" y="326"/>
                </a:lnTo>
                <a:lnTo>
                  <a:pt x="148" y="311"/>
                </a:lnTo>
                <a:lnTo>
                  <a:pt x="152" y="294"/>
                </a:lnTo>
                <a:lnTo>
                  <a:pt x="157" y="277"/>
                </a:lnTo>
                <a:lnTo>
                  <a:pt x="163" y="260"/>
                </a:lnTo>
                <a:lnTo>
                  <a:pt x="171" y="243"/>
                </a:lnTo>
                <a:lnTo>
                  <a:pt x="178" y="227"/>
                </a:lnTo>
                <a:lnTo>
                  <a:pt x="185" y="212"/>
                </a:lnTo>
                <a:lnTo>
                  <a:pt x="193" y="197"/>
                </a:lnTo>
                <a:lnTo>
                  <a:pt x="202" y="179"/>
                </a:lnTo>
                <a:lnTo>
                  <a:pt x="211" y="166"/>
                </a:lnTo>
                <a:lnTo>
                  <a:pt x="221" y="150"/>
                </a:lnTo>
                <a:lnTo>
                  <a:pt x="257" y="173"/>
                </a:lnTo>
                <a:lnTo>
                  <a:pt x="247" y="0"/>
                </a:lnTo>
                <a:lnTo>
                  <a:pt x="83" y="56"/>
                </a:lnTo>
                <a:lnTo>
                  <a:pt x="117" y="80"/>
                </a:lnTo>
                <a:lnTo>
                  <a:pt x="106" y="98"/>
                </a:lnTo>
                <a:lnTo>
                  <a:pt x="96" y="116"/>
                </a:lnTo>
                <a:lnTo>
                  <a:pt x="87" y="133"/>
                </a:lnTo>
                <a:lnTo>
                  <a:pt x="77" y="151"/>
                </a:lnTo>
                <a:lnTo>
                  <a:pt x="69" y="165"/>
                </a:lnTo>
                <a:lnTo>
                  <a:pt x="62" y="181"/>
                </a:lnTo>
                <a:lnTo>
                  <a:pt x="56" y="198"/>
                </a:lnTo>
                <a:lnTo>
                  <a:pt x="49" y="214"/>
                </a:lnTo>
                <a:lnTo>
                  <a:pt x="44" y="229"/>
                </a:lnTo>
                <a:lnTo>
                  <a:pt x="37" y="245"/>
                </a:lnTo>
                <a:lnTo>
                  <a:pt x="30" y="266"/>
                </a:lnTo>
                <a:lnTo>
                  <a:pt x="27" y="283"/>
                </a:lnTo>
                <a:lnTo>
                  <a:pt x="22" y="300"/>
                </a:lnTo>
                <a:lnTo>
                  <a:pt x="18" y="315"/>
                </a:lnTo>
                <a:lnTo>
                  <a:pt x="14" y="335"/>
                </a:lnTo>
                <a:lnTo>
                  <a:pt x="11" y="353"/>
                </a:lnTo>
                <a:lnTo>
                  <a:pt x="8" y="370"/>
                </a:lnTo>
                <a:lnTo>
                  <a:pt x="7" y="388"/>
                </a:lnTo>
                <a:lnTo>
                  <a:pt x="4" y="408"/>
                </a:lnTo>
                <a:lnTo>
                  <a:pt x="3" y="426"/>
                </a:lnTo>
                <a:lnTo>
                  <a:pt x="1" y="443"/>
                </a:lnTo>
                <a:lnTo>
                  <a:pt x="0" y="460"/>
                </a:lnTo>
                <a:lnTo>
                  <a:pt x="0" y="477"/>
                </a:lnTo>
                <a:lnTo>
                  <a:pt x="0" y="494"/>
                </a:lnTo>
                <a:lnTo>
                  <a:pt x="1" y="510"/>
                </a:lnTo>
                <a:lnTo>
                  <a:pt x="3" y="530"/>
                </a:lnTo>
                <a:lnTo>
                  <a:pt x="3" y="547"/>
                </a:lnTo>
                <a:lnTo>
                  <a:pt x="6" y="566"/>
                </a:lnTo>
                <a:lnTo>
                  <a:pt x="8" y="583"/>
                </a:lnTo>
                <a:lnTo>
                  <a:pt x="9" y="600"/>
                </a:lnTo>
                <a:lnTo>
                  <a:pt x="13" y="616"/>
                </a:lnTo>
                <a:lnTo>
                  <a:pt x="15" y="631"/>
                </a:lnTo>
                <a:lnTo>
                  <a:pt x="19" y="649"/>
                </a:lnTo>
                <a:lnTo>
                  <a:pt x="24" y="667"/>
                </a:lnTo>
                <a:lnTo>
                  <a:pt x="28" y="681"/>
                </a:lnTo>
                <a:lnTo>
                  <a:pt x="33" y="699"/>
                </a:lnTo>
                <a:lnTo>
                  <a:pt x="37" y="714"/>
                </a:lnTo>
                <a:lnTo>
                  <a:pt x="44" y="730"/>
                </a:lnTo>
                <a:lnTo>
                  <a:pt x="49" y="748"/>
                </a:lnTo>
                <a:lnTo>
                  <a:pt x="55" y="762"/>
                </a:lnTo>
                <a:lnTo>
                  <a:pt x="61" y="780"/>
                </a:lnTo>
                <a:lnTo>
                  <a:pt x="67" y="794"/>
                </a:lnTo>
                <a:lnTo>
                  <a:pt x="73" y="807"/>
                </a:lnTo>
                <a:lnTo>
                  <a:pt x="76" y="816"/>
                </a:lnTo>
                <a:lnTo>
                  <a:pt x="82" y="827"/>
                </a:lnTo>
                <a:lnTo>
                  <a:pt x="83" y="833"/>
                </a:lnTo>
                <a:lnTo>
                  <a:pt x="89" y="841"/>
                </a:lnTo>
                <a:lnTo>
                  <a:pt x="93" y="849"/>
                </a:lnTo>
                <a:lnTo>
                  <a:pt x="99" y="858"/>
                </a:lnTo>
                <a:lnTo>
                  <a:pt x="104" y="865"/>
                </a:lnTo>
                <a:lnTo>
                  <a:pt x="108" y="874"/>
                </a:lnTo>
                <a:lnTo>
                  <a:pt x="112" y="881"/>
                </a:lnTo>
                <a:lnTo>
                  <a:pt x="116" y="890"/>
                </a:lnTo>
                <a:lnTo>
                  <a:pt x="121" y="898"/>
                </a:lnTo>
                <a:lnTo>
                  <a:pt x="127" y="907"/>
                </a:lnTo>
                <a:lnTo>
                  <a:pt x="133" y="917"/>
                </a:lnTo>
                <a:lnTo>
                  <a:pt x="138" y="923"/>
                </a:lnTo>
                <a:lnTo>
                  <a:pt x="143" y="932"/>
                </a:lnTo>
                <a:lnTo>
                  <a:pt x="149" y="940"/>
                </a:lnTo>
                <a:lnTo>
                  <a:pt x="155" y="947"/>
                </a:lnTo>
                <a:lnTo>
                  <a:pt x="160" y="955"/>
                </a:lnTo>
                <a:lnTo>
                  <a:pt x="164" y="961"/>
                </a:lnTo>
                <a:lnTo>
                  <a:pt x="171" y="968"/>
                </a:lnTo>
              </a:path>
            </a:pathLst>
          </a:custGeom>
          <a:solidFill>
            <a:schemeClr val="accent1"/>
          </a:solidFill>
          <a:ln w="9525" cap="rnd">
            <a:noFill/>
            <a:round/>
            <a:headEnd/>
            <a:tailEnd/>
          </a:ln>
          <a:effectLst>
            <a:outerShdw dist="17961" dir="2700000" algn="ctr" rotWithShape="0">
              <a:schemeClr val="bg2"/>
            </a:outerShdw>
          </a:effectLst>
        </p:spPr>
        <p:txBody>
          <a:bodyPr lIns="51155" tIns="25579" rIns="51155" bIns="25579">
            <a:spAutoFit/>
          </a:bodyPr>
          <a:lstStyle/>
          <a:p>
            <a:endParaRPr lang="en-GB"/>
          </a:p>
        </p:txBody>
      </p:sp>
      <p:sp>
        <p:nvSpPr>
          <p:cNvPr id="1157129" name="Rectangle 9"/>
          <p:cNvSpPr>
            <a:spLocks noChangeAspect="1" noChangeArrowheads="1"/>
          </p:cNvSpPr>
          <p:nvPr/>
        </p:nvSpPr>
        <p:spPr bwMode="auto">
          <a:xfrm>
            <a:off x="3733800" y="2782888"/>
            <a:ext cx="949325" cy="355600"/>
          </a:xfrm>
          <a:prstGeom prst="rect">
            <a:avLst/>
          </a:prstGeom>
          <a:noFill/>
          <a:ln w="9525">
            <a:noFill/>
            <a:miter lim="800000"/>
            <a:headEnd/>
            <a:tailEnd/>
          </a:ln>
          <a:effectLst/>
        </p:spPr>
        <p:txBody>
          <a:bodyPr wrap="none" lIns="51155" tIns="25579" rIns="51155" bIns="25579">
            <a:spAutoFit/>
          </a:bodyPr>
          <a:lstStyle/>
          <a:p>
            <a:pPr algn="ctr" defTabSz="812800" eaLnBrk="0" hangingPunct="0"/>
            <a:r>
              <a:rPr lang="en-US" sz="2000" b="1">
                <a:latin typeface="Helvetica" pitchFamily="34" charset="0"/>
              </a:rPr>
              <a:t>Secure</a:t>
            </a:r>
            <a:endParaRPr lang="en-US" sz="2100" b="1">
              <a:latin typeface="Helvetica" pitchFamily="34" charset="0"/>
            </a:endParaRPr>
          </a:p>
        </p:txBody>
      </p:sp>
      <p:sp>
        <p:nvSpPr>
          <p:cNvPr id="1157130" name="Rectangle 10"/>
          <p:cNvSpPr>
            <a:spLocks noChangeAspect="1" noChangeArrowheads="1"/>
          </p:cNvSpPr>
          <p:nvPr/>
        </p:nvSpPr>
        <p:spPr bwMode="auto">
          <a:xfrm>
            <a:off x="5346700" y="4103688"/>
            <a:ext cx="1031875" cy="355600"/>
          </a:xfrm>
          <a:prstGeom prst="rect">
            <a:avLst/>
          </a:prstGeom>
          <a:noFill/>
          <a:ln w="9525">
            <a:noFill/>
            <a:miter lim="800000"/>
            <a:headEnd/>
            <a:tailEnd/>
          </a:ln>
          <a:effectLst/>
        </p:spPr>
        <p:txBody>
          <a:bodyPr wrap="none" lIns="51155" tIns="25579" rIns="51155" bIns="25579">
            <a:spAutoFit/>
          </a:bodyPr>
          <a:lstStyle/>
          <a:p>
            <a:pPr algn="ctr" defTabSz="812800" eaLnBrk="0" hangingPunct="0"/>
            <a:r>
              <a:rPr lang="en-US" sz="2000" b="1">
                <a:latin typeface="Helvetica" pitchFamily="34" charset="0"/>
              </a:rPr>
              <a:t>Monitor</a:t>
            </a:r>
            <a:endParaRPr lang="en-US" sz="2100" b="1">
              <a:latin typeface="Helvetica" pitchFamily="34" charset="0"/>
            </a:endParaRPr>
          </a:p>
        </p:txBody>
      </p:sp>
      <p:sp>
        <p:nvSpPr>
          <p:cNvPr id="1157131" name="Rectangle 11"/>
          <p:cNvSpPr>
            <a:spLocks noChangeAspect="1" noChangeArrowheads="1"/>
          </p:cNvSpPr>
          <p:nvPr/>
        </p:nvSpPr>
        <p:spPr bwMode="auto">
          <a:xfrm>
            <a:off x="3895725" y="5456238"/>
            <a:ext cx="623887" cy="355600"/>
          </a:xfrm>
          <a:prstGeom prst="rect">
            <a:avLst/>
          </a:prstGeom>
          <a:noFill/>
          <a:ln w="9525">
            <a:noFill/>
            <a:miter lim="800000"/>
            <a:headEnd/>
            <a:tailEnd/>
          </a:ln>
          <a:effectLst/>
        </p:spPr>
        <p:txBody>
          <a:bodyPr wrap="none" lIns="51155" tIns="25579" rIns="51155" bIns="25579">
            <a:spAutoFit/>
          </a:bodyPr>
          <a:lstStyle/>
          <a:p>
            <a:pPr defTabSz="812800" eaLnBrk="0" hangingPunct="0"/>
            <a:r>
              <a:rPr lang="en-US" sz="2000" b="1">
                <a:latin typeface="Helvetica" pitchFamily="34" charset="0"/>
              </a:rPr>
              <a:t>Test</a:t>
            </a:r>
            <a:endParaRPr lang="en-US" sz="2100" b="1">
              <a:latin typeface="Helvetica" pitchFamily="34" charset="0"/>
            </a:endParaRPr>
          </a:p>
        </p:txBody>
      </p:sp>
      <p:sp>
        <p:nvSpPr>
          <p:cNvPr id="1157132" name="Rectangle 12"/>
          <p:cNvSpPr>
            <a:spLocks noChangeAspect="1" noChangeArrowheads="1"/>
          </p:cNvSpPr>
          <p:nvPr/>
        </p:nvSpPr>
        <p:spPr bwMode="auto">
          <a:xfrm>
            <a:off x="1966912" y="4103688"/>
            <a:ext cx="1084263" cy="355600"/>
          </a:xfrm>
          <a:prstGeom prst="rect">
            <a:avLst/>
          </a:prstGeom>
          <a:noFill/>
          <a:ln w="9525">
            <a:noFill/>
            <a:miter lim="800000"/>
            <a:headEnd/>
            <a:tailEnd/>
          </a:ln>
          <a:effectLst/>
        </p:spPr>
        <p:txBody>
          <a:bodyPr wrap="none" lIns="51155" tIns="25579" rIns="51155" bIns="25579">
            <a:spAutoFit/>
          </a:bodyPr>
          <a:lstStyle/>
          <a:p>
            <a:pPr algn="ctr" defTabSz="812800" eaLnBrk="0" hangingPunct="0"/>
            <a:r>
              <a:rPr lang="en-US" sz="2000" b="1">
                <a:latin typeface="Helvetica" pitchFamily="34" charset="0"/>
              </a:rPr>
              <a:t>Improve</a:t>
            </a:r>
            <a:endParaRPr lang="en-US" sz="2100" b="1">
              <a:latin typeface="Helvetica" pitchFamily="34" charset="0"/>
            </a:endParaRPr>
          </a:p>
        </p:txBody>
      </p:sp>
      <p:sp>
        <p:nvSpPr>
          <p:cNvPr id="1157133" name="Line 13"/>
          <p:cNvSpPr>
            <a:spLocks noChangeAspect="1" noChangeShapeType="1"/>
          </p:cNvSpPr>
          <p:nvPr/>
        </p:nvSpPr>
        <p:spPr bwMode="auto">
          <a:xfrm>
            <a:off x="4694237" y="4289425"/>
            <a:ext cx="366713" cy="0"/>
          </a:xfrm>
          <a:prstGeom prst="line">
            <a:avLst/>
          </a:prstGeom>
          <a:noFill/>
          <a:ln w="28575">
            <a:solidFill>
              <a:schemeClr val="tx1"/>
            </a:solidFill>
            <a:round/>
            <a:headEnd type="triangle" w="med" len="med"/>
            <a:tailEnd type="triangle" w="med" len="med"/>
          </a:ln>
          <a:effectLst/>
        </p:spPr>
        <p:txBody>
          <a:bodyPr lIns="51155" tIns="25579" rIns="51155" bIns="25579">
            <a:spAutoFit/>
          </a:bodyPr>
          <a:lstStyle/>
          <a:p>
            <a:endParaRPr lang="en-GB"/>
          </a:p>
        </p:txBody>
      </p:sp>
      <p:sp>
        <p:nvSpPr>
          <p:cNvPr id="1157134" name="Line 14"/>
          <p:cNvSpPr>
            <a:spLocks noChangeAspect="1" noChangeShapeType="1"/>
          </p:cNvSpPr>
          <p:nvPr/>
        </p:nvSpPr>
        <p:spPr bwMode="auto">
          <a:xfrm rot="-5400000">
            <a:off x="4017962" y="3556000"/>
            <a:ext cx="374650" cy="0"/>
          </a:xfrm>
          <a:prstGeom prst="line">
            <a:avLst/>
          </a:prstGeom>
          <a:noFill/>
          <a:ln w="28575">
            <a:solidFill>
              <a:schemeClr val="tx1"/>
            </a:solidFill>
            <a:round/>
            <a:headEnd type="triangle" w="med" len="med"/>
            <a:tailEnd type="triangle" w="med" len="med"/>
          </a:ln>
          <a:effectLst/>
        </p:spPr>
        <p:txBody>
          <a:bodyPr lIns="51155" tIns="25579" rIns="51155" bIns="25579">
            <a:spAutoFit/>
          </a:bodyPr>
          <a:lstStyle/>
          <a:p>
            <a:endParaRPr lang="en-GB"/>
          </a:p>
        </p:txBody>
      </p:sp>
      <p:sp>
        <p:nvSpPr>
          <p:cNvPr id="1157135" name="Line 15"/>
          <p:cNvSpPr>
            <a:spLocks noChangeAspect="1" noChangeShapeType="1"/>
          </p:cNvSpPr>
          <p:nvPr/>
        </p:nvSpPr>
        <p:spPr bwMode="auto">
          <a:xfrm rot="-5400000">
            <a:off x="4041774" y="4992688"/>
            <a:ext cx="327025" cy="0"/>
          </a:xfrm>
          <a:prstGeom prst="line">
            <a:avLst/>
          </a:prstGeom>
          <a:noFill/>
          <a:ln w="28575">
            <a:solidFill>
              <a:schemeClr val="tx1"/>
            </a:solidFill>
            <a:round/>
            <a:headEnd type="triangle" w="med" len="med"/>
            <a:tailEnd type="triangle" w="med" len="med"/>
          </a:ln>
          <a:effectLst/>
        </p:spPr>
        <p:txBody>
          <a:bodyPr lIns="51155" tIns="25579" rIns="51155" bIns="25579">
            <a:spAutoFit/>
          </a:bodyPr>
          <a:lstStyle/>
          <a:p>
            <a:endParaRPr lang="en-GB"/>
          </a:p>
        </p:txBody>
      </p:sp>
      <p:sp>
        <p:nvSpPr>
          <p:cNvPr id="1157136" name="Line 16"/>
          <p:cNvSpPr>
            <a:spLocks noChangeShapeType="1"/>
          </p:cNvSpPr>
          <p:nvPr/>
        </p:nvSpPr>
        <p:spPr bwMode="auto">
          <a:xfrm flipV="1">
            <a:off x="3059112" y="3146425"/>
            <a:ext cx="2286000" cy="2286000"/>
          </a:xfrm>
          <a:prstGeom prst="line">
            <a:avLst/>
          </a:prstGeom>
          <a:noFill/>
          <a:ln w="76200">
            <a:solidFill>
              <a:schemeClr val="tx1"/>
            </a:solidFill>
            <a:round/>
            <a:headEnd/>
            <a:tailEnd/>
          </a:ln>
          <a:effectLst/>
        </p:spPr>
        <p:txBody>
          <a:bodyPr wrap="none" anchor="ctr"/>
          <a:lstStyle/>
          <a:p>
            <a:endParaRPr lang="en-GB"/>
          </a:p>
        </p:txBody>
      </p:sp>
      <p:sp>
        <p:nvSpPr>
          <p:cNvPr id="1157137" name="Line 17"/>
          <p:cNvSpPr>
            <a:spLocks noChangeShapeType="1"/>
          </p:cNvSpPr>
          <p:nvPr/>
        </p:nvSpPr>
        <p:spPr bwMode="auto">
          <a:xfrm>
            <a:off x="3059112" y="3146425"/>
            <a:ext cx="2289175" cy="2286000"/>
          </a:xfrm>
          <a:prstGeom prst="line">
            <a:avLst/>
          </a:prstGeom>
          <a:noFill/>
          <a:ln w="76200">
            <a:solidFill>
              <a:schemeClr val="tx1"/>
            </a:solidFill>
            <a:round/>
            <a:headEnd/>
            <a:tailEnd/>
          </a:ln>
          <a:effectLst/>
        </p:spPr>
        <p:txBody>
          <a:bodyPr wrap="none" anchor="ctr"/>
          <a:lstStyle/>
          <a:p>
            <a:endParaRPr lang="en-GB"/>
          </a:p>
        </p:txBody>
      </p:sp>
      <p:sp>
        <p:nvSpPr>
          <p:cNvPr id="1157138" name="Oval 18"/>
          <p:cNvSpPr>
            <a:spLocks noChangeAspect="1" noChangeArrowheads="1"/>
          </p:cNvSpPr>
          <p:nvPr/>
        </p:nvSpPr>
        <p:spPr bwMode="auto">
          <a:xfrm>
            <a:off x="3675062" y="3794125"/>
            <a:ext cx="981075" cy="1006475"/>
          </a:xfrm>
          <a:prstGeom prst="ellipse">
            <a:avLst/>
          </a:prstGeom>
          <a:gradFill rotWithShape="0">
            <a:gsLst>
              <a:gs pos="0">
                <a:srgbClr val="FFFFFF"/>
              </a:gs>
              <a:gs pos="100000">
                <a:srgbClr val="F0E65F"/>
              </a:gs>
            </a:gsLst>
            <a:path path="shape">
              <a:fillToRect l="50000" t="50000" r="50000" b="50000"/>
            </a:path>
          </a:gradFill>
          <a:ln w="19050">
            <a:solidFill>
              <a:schemeClr val="tx1"/>
            </a:solidFill>
            <a:round/>
            <a:headEnd/>
            <a:tailEnd/>
          </a:ln>
          <a:effectLst>
            <a:outerShdw dist="17961" dir="2700000" algn="ctr" rotWithShape="0">
              <a:schemeClr val="bg2"/>
            </a:outerShdw>
          </a:effectLst>
        </p:spPr>
        <p:txBody>
          <a:bodyPr lIns="51155" tIns="25579" rIns="51155" bIns="25579">
            <a:spAutoFit/>
          </a:bodyPr>
          <a:lstStyle/>
          <a:p>
            <a:endParaRPr lang="en-GB"/>
          </a:p>
        </p:txBody>
      </p:sp>
      <p:sp>
        <p:nvSpPr>
          <p:cNvPr id="1157139" name="Rectangle 19"/>
          <p:cNvSpPr>
            <a:spLocks noChangeAspect="1" noChangeArrowheads="1"/>
          </p:cNvSpPr>
          <p:nvPr/>
        </p:nvSpPr>
        <p:spPr bwMode="auto">
          <a:xfrm>
            <a:off x="3643312" y="4067175"/>
            <a:ext cx="1085850" cy="476250"/>
          </a:xfrm>
          <a:prstGeom prst="rect">
            <a:avLst/>
          </a:prstGeom>
          <a:noFill/>
          <a:ln w="9525">
            <a:noFill/>
            <a:miter lim="800000"/>
            <a:headEnd/>
            <a:tailEnd/>
          </a:ln>
          <a:effectLst/>
        </p:spPr>
        <p:txBody>
          <a:bodyPr lIns="51155" tIns="25579" rIns="51155" bIns="25579">
            <a:spAutoFit/>
          </a:bodyPr>
          <a:lstStyle/>
          <a:p>
            <a:pPr algn="ctr" defTabSz="812800" eaLnBrk="0" hangingPunct="0"/>
            <a:r>
              <a:rPr lang="en-US" sz="1400" b="1" dirty="0">
                <a:solidFill>
                  <a:schemeClr val="bg2"/>
                </a:solidFill>
                <a:latin typeface="Helvetica" pitchFamily="34" charset="0"/>
              </a:rPr>
              <a:t>Security Policy</a:t>
            </a:r>
          </a:p>
        </p:txBody>
      </p:sp>
      <p:sp>
        <p:nvSpPr>
          <p:cNvPr id="1157140" name="Line 20"/>
          <p:cNvSpPr>
            <a:spLocks noChangeAspect="1" noChangeShapeType="1"/>
          </p:cNvSpPr>
          <p:nvPr/>
        </p:nvSpPr>
        <p:spPr bwMode="auto">
          <a:xfrm>
            <a:off x="3300412" y="4289425"/>
            <a:ext cx="371475" cy="0"/>
          </a:xfrm>
          <a:prstGeom prst="line">
            <a:avLst/>
          </a:prstGeom>
          <a:noFill/>
          <a:ln w="28575">
            <a:solidFill>
              <a:schemeClr val="tx1"/>
            </a:solidFill>
            <a:round/>
            <a:headEnd type="triangle" w="med" len="med"/>
            <a:tailEnd type="triangle" w="med" len="med"/>
          </a:ln>
          <a:effectLst/>
        </p:spPr>
        <p:txBody>
          <a:bodyPr lIns="51155" tIns="25579" rIns="51155" bIns="25579">
            <a:spAutoFit/>
          </a:bodyPr>
          <a:lstStyle/>
          <a:p>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5712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5712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5712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571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5712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5713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5712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15713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33" presetClass="emph" presetSubtype="0" fill="remove" grpId="1" nodeType="clickEffect">
                                  <p:stCondLst>
                                    <p:cond delay="0"/>
                                  </p:stCondLst>
                                  <p:childTnLst>
                                    <p:animClr clrSpc="rgb">
                                      <p:cBhvr override="childStyle">
                                        <p:cTn id="30" dur="1500" accel="50000" autoRev="1" fill="hold" tmFilter="0, 0; .33333, 1; 1, 1">
                                          <p:stCondLst>
                                            <p:cond delay="0"/>
                                          </p:stCondLst>
                                        </p:cTn>
                                        <p:tgtEl>
                                          <p:spTgt spid="1157125"/>
                                        </p:tgtEl>
                                        <p:attrNameLst>
                                          <p:attrName>style.color</p:attrName>
                                        </p:attrNameLst>
                                      </p:cBhvr>
                                      <p:to>
                                        <a:schemeClr val="accent2"/>
                                      </p:to>
                                    </p:animClr>
                                    <p:animClr clrSpc="rgb">
                                      <p:cBhvr>
                                        <p:cTn id="31" dur="1500" accel="50000" autoRev="1" fill="hold" tmFilter="0, 0; .33333, 1; 1, 1">
                                          <p:stCondLst>
                                            <p:cond delay="0"/>
                                          </p:stCondLst>
                                        </p:cTn>
                                        <p:tgtEl>
                                          <p:spTgt spid="1157125"/>
                                        </p:tgtEl>
                                        <p:attrNameLst>
                                          <p:attrName>fillcolor</p:attrName>
                                        </p:attrNameLst>
                                      </p:cBhvr>
                                      <p:to>
                                        <a:schemeClr val="accent2"/>
                                      </p:to>
                                    </p:animClr>
                                    <p:set>
                                      <p:cBhvr>
                                        <p:cTn id="32" dur="3000" fill="hold"/>
                                        <p:tgtEl>
                                          <p:spTgt spid="1157125"/>
                                        </p:tgtEl>
                                        <p:attrNameLst>
                                          <p:attrName>fill.type</p:attrName>
                                        </p:attrNameLst>
                                      </p:cBhvr>
                                      <p:to>
                                        <p:strVal val="solid"/>
                                      </p:to>
                                    </p:set>
                                    <p:set>
                                      <p:cBhvr>
                                        <p:cTn id="33" dur="3000" fill="hold"/>
                                        <p:tgtEl>
                                          <p:spTgt spid="1157125"/>
                                        </p:tgtEl>
                                        <p:attrNameLst>
                                          <p:attrName>fill.on</p:attrName>
                                        </p:attrNameLst>
                                      </p:cBhvr>
                                      <p:to>
                                        <p:strVal val="true"/>
                                      </p:to>
                                    </p:set>
                                    <p:animScale>
                                      <p:cBhvr>
                                        <p:cTn id="34" dur="1500" accel="50000" autoRev="1" fill="hold" tmFilter="0, 0; .33333, 1; 1, 1">
                                          <p:stCondLst>
                                            <p:cond delay="0"/>
                                          </p:stCondLst>
                                        </p:cTn>
                                        <p:tgtEl>
                                          <p:spTgt spid="1157125"/>
                                        </p:tgtEl>
                                      </p:cBhvr>
                                      <p:from x="100000" y="100000"/>
                                      <p:to x="100000" y="140000"/>
                                    </p:animScale>
                                  </p:childTnLst>
                                </p:cTn>
                              </p:par>
                            </p:childTnLst>
                          </p:cTn>
                        </p:par>
                        <p:par>
                          <p:cTn id="35" fill="hold">
                            <p:stCondLst>
                              <p:cond delay="3000"/>
                            </p:stCondLst>
                            <p:childTnLst>
                              <p:par>
                                <p:cTn id="36" presetID="33" presetClass="emph" presetSubtype="0" fill="remove" grpId="1" nodeType="afterEffect">
                                  <p:stCondLst>
                                    <p:cond delay="0"/>
                                  </p:stCondLst>
                                  <p:childTnLst>
                                    <p:animClr clrSpc="rgb">
                                      <p:cBhvr override="childStyle">
                                        <p:cTn id="37" dur="1500" accel="50000" autoRev="1" fill="hold" tmFilter="0, 0; .33333, 1; 1, 1">
                                          <p:stCondLst>
                                            <p:cond delay="0"/>
                                          </p:stCondLst>
                                        </p:cTn>
                                        <p:tgtEl>
                                          <p:spTgt spid="1157126"/>
                                        </p:tgtEl>
                                        <p:attrNameLst>
                                          <p:attrName>style.color</p:attrName>
                                        </p:attrNameLst>
                                      </p:cBhvr>
                                      <p:to>
                                        <a:schemeClr val="accent2"/>
                                      </p:to>
                                    </p:animClr>
                                    <p:animClr clrSpc="rgb">
                                      <p:cBhvr>
                                        <p:cTn id="38" dur="1500" accel="50000" autoRev="1" fill="hold" tmFilter="0, 0; .33333, 1; 1, 1">
                                          <p:stCondLst>
                                            <p:cond delay="0"/>
                                          </p:stCondLst>
                                        </p:cTn>
                                        <p:tgtEl>
                                          <p:spTgt spid="1157126"/>
                                        </p:tgtEl>
                                        <p:attrNameLst>
                                          <p:attrName>fillcolor</p:attrName>
                                        </p:attrNameLst>
                                      </p:cBhvr>
                                      <p:to>
                                        <a:schemeClr val="accent2"/>
                                      </p:to>
                                    </p:animClr>
                                    <p:set>
                                      <p:cBhvr>
                                        <p:cTn id="39" dur="3000" fill="hold"/>
                                        <p:tgtEl>
                                          <p:spTgt spid="1157126"/>
                                        </p:tgtEl>
                                        <p:attrNameLst>
                                          <p:attrName>fill.type</p:attrName>
                                        </p:attrNameLst>
                                      </p:cBhvr>
                                      <p:to>
                                        <p:strVal val="solid"/>
                                      </p:to>
                                    </p:set>
                                    <p:set>
                                      <p:cBhvr>
                                        <p:cTn id="40" dur="3000" fill="hold"/>
                                        <p:tgtEl>
                                          <p:spTgt spid="1157126"/>
                                        </p:tgtEl>
                                        <p:attrNameLst>
                                          <p:attrName>fill.on</p:attrName>
                                        </p:attrNameLst>
                                      </p:cBhvr>
                                      <p:to>
                                        <p:strVal val="true"/>
                                      </p:to>
                                    </p:set>
                                    <p:animScale>
                                      <p:cBhvr>
                                        <p:cTn id="41" dur="1500" accel="50000" autoRev="1" fill="hold" tmFilter="0, 0; .33333, 1; 1, 1">
                                          <p:stCondLst>
                                            <p:cond delay="0"/>
                                          </p:stCondLst>
                                        </p:cTn>
                                        <p:tgtEl>
                                          <p:spTgt spid="1157126"/>
                                        </p:tgtEl>
                                      </p:cBhvr>
                                      <p:from x="100000" y="100000"/>
                                      <p:to x="100000" y="140000"/>
                                    </p:animScale>
                                  </p:childTnLst>
                                </p:cTn>
                              </p:par>
                            </p:childTnLst>
                          </p:cTn>
                        </p:par>
                        <p:par>
                          <p:cTn id="42" fill="hold">
                            <p:stCondLst>
                              <p:cond delay="6000"/>
                            </p:stCondLst>
                            <p:childTnLst>
                              <p:par>
                                <p:cTn id="43" presetID="33" presetClass="emph" presetSubtype="0" fill="remove" grpId="1" nodeType="afterEffect">
                                  <p:stCondLst>
                                    <p:cond delay="0"/>
                                  </p:stCondLst>
                                  <p:childTnLst>
                                    <p:animClr clrSpc="rgb">
                                      <p:cBhvr override="childStyle">
                                        <p:cTn id="44" dur="1500" accel="50000" autoRev="1" fill="hold" tmFilter="0, 0; .33333, 1; 1, 1">
                                          <p:stCondLst>
                                            <p:cond delay="0"/>
                                          </p:stCondLst>
                                        </p:cTn>
                                        <p:tgtEl>
                                          <p:spTgt spid="1157127"/>
                                        </p:tgtEl>
                                        <p:attrNameLst>
                                          <p:attrName>style.color</p:attrName>
                                        </p:attrNameLst>
                                      </p:cBhvr>
                                      <p:to>
                                        <a:schemeClr val="accent2"/>
                                      </p:to>
                                    </p:animClr>
                                    <p:animClr clrSpc="rgb">
                                      <p:cBhvr>
                                        <p:cTn id="45" dur="1500" accel="50000" autoRev="1" fill="hold" tmFilter="0, 0; .33333, 1; 1, 1">
                                          <p:stCondLst>
                                            <p:cond delay="0"/>
                                          </p:stCondLst>
                                        </p:cTn>
                                        <p:tgtEl>
                                          <p:spTgt spid="1157127"/>
                                        </p:tgtEl>
                                        <p:attrNameLst>
                                          <p:attrName>fillcolor</p:attrName>
                                        </p:attrNameLst>
                                      </p:cBhvr>
                                      <p:to>
                                        <a:schemeClr val="accent2"/>
                                      </p:to>
                                    </p:animClr>
                                    <p:set>
                                      <p:cBhvr>
                                        <p:cTn id="46" dur="3000" fill="hold"/>
                                        <p:tgtEl>
                                          <p:spTgt spid="1157127"/>
                                        </p:tgtEl>
                                        <p:attrNameLst>
                                          <p:attrName>fill.type</p:attrName>
                                        </p:attrNameLst>
                                      </p:cBhvr>
                                      <p:to>
                                        <p:strVal val="solid"/>
                                      </p:to>
                                    </p:set>
                                    <p:set>
                                      <p:cBhvr>
                                        <p:cTn id="47" dur="3000" fill="hold"/>
                                        <p:tgtEl>
                                          <p:spTgt spid="1157127"/>
                                        </p:tgtEl>
                                        <p:attrNameLst>
                                          <p:attrName>fill.on</p:attrName>
                                        </p:attrNameLst>
                                      </p:cBhvr>
                                      <p:to>
                                        <p:strVal val="true"/>
                                      </p:to>
                                    </p:set>
                                    <p:animScale>
                                      <p:cBhvr>
                                        <p:cTn id="48" dur="1500" accel="50000" autoRev="1" fill="hold" tmFilter="0, 0; .33333, 1; 1, 1">
                                          <p:stCondLst>
                                            <p:cond delay="0"/>
                                          </p:stCondLst>
                                        </p:cTn>
                                        <p:tgtEl>
                                          <p:spTgt spid="1157127"/>
                                        </p:tgtEl>
                                      </p:cBhvr>
                                      <p:from x="100000" y="100000"/>
                                      <p:to x="100000" y="140000"/>
                                    </p:animScale>
                                  </p:childTnLst>
                                </p:cTn>
                              </p:par>
                            </p:childTnLst>
                          </p:cTn>
                        </p:par>
                        <p:par>
                          <p:cTn id="49" fill="hold">
                            <p:stCondLst>
                              <p:cond delay="9000"/>
                            </p:stCondLst>
                            <p:childTnLst>
                              <p:par>
                                <p:cTn id="50" presetID="33" presetClass="emph" presetSubtype="0" fill="remove" grpId="1" nodeType="afterEffect">
                                  <p:stCondLst>
                                    <p:cond delay="0"/>
                                  </p:stCondLst>
                                  <p:childTnLst>
                                    <p:animClr clrSpc="rgb">
                                      <p:cBhvr override="childStyle">
                                        <p:cTn id="51" dur="1500" accel="50000" autoRev="1" fill="hold" tmFilter="0, 0; .33333, 1; 1, 1">
                                          <p:stCondLst>
                                            <p:cond delay="0"/>
                                          </p:stCondLst>
                                        </p:cTn>
                                        <p:tgtEl>
                                          <p:spTgt spid="1157128"/>
                                        </p:tgtEl>
                                        <p:attrNameLst>
                                          <p:attrName>style.color</p:attrName>
                                        </p:attrNameLst>
                                      </p:cBhvr>
                                      <p:to>
                                        <a:schemeClr val="accent2"/>
                                      </p:to>
                                    </p:animClr>
                                    <p:animClr clrSpc="rgb">
                                      <p:cBhvr>
                                        <p:cTn id="52" dur="1500" accel="50000" autoRev="1" fill="hold" tmFilter="0, 0; .33333, 1; 1, 1">
                                          <p:stCondLst>
                                            <p:cond delay="0"/>
                                          </p:stCondLst>
                                        </p:cTn>
                                        <p:tgtEl>
                                          <p:spTgt spid="1157128"/>
                                        </p:tgtEl>
                                        <p:attrNameLst>
                                          <p:attrName>fillcolor</p:attrName>
                                        </p:attrNameLst>
                                      </p:cBhvr>
                                      <p:to>
                                        <a:schemeClr val="accent2"/>
                                      </p:to>
                                    </p:animClr>
                                    <p:set>
                                      <p:cBhvr>
                                        <p:cTn id="53" dur="3000" fill="hold"/>
                                        <p:tgtEl>
                                          <p:spTgt spid="1157128"/>
                                        </p:tgtEl>
                                        <p:attrNameLst>
                                          <p:attrName>fill.type</p:attrName>
                                        </p:attrNameLst>
                                      </p:cBhvr>
                                      <p:to>
                                        <p:strVal val="solid"/>
                                      </p:to>
                                    </p:set>
                                    <p:set>
                                      <p:cBhvr>
                                        <p:cTn id="54" dur="3000" fill="hold"/>
                                        <p:tgtEl>
                                          <p:spTgt spid="1157128"/>
                                        </p:tgtEl>
                                        <p:attrNameLst>
                                          <p:attrName>fill.on</p:attrName>
                                        </p:attrNameLst>
                                      </p:cBhvr>
                                      <p:to>
                                        <p:strVal val="true"/>
                                      </p:to>
                                    </p:set>
                                    <p:animScale>
                                      <p:cBhvr>
                                        <p:cTn id="55" dur="1500" accel="50000" autoRev="1" fill="hold" tmFilter="0, 0; .33333, 1; 1, 1">
                                          <p:stCondLst>
                                            <p:cond delay="0"/>
                                          </p:stCondLst>
                                        </p:cTn>
                                        <p:tgtEl>
                                          <p:spTgt spid="1157128"/>
                                        </p:tgtEl>
                                      </p:cBhvr>
                                      <p:from x="100000" y="100000"/>
                                      <p:to x="100000" y="14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25" grpId="0" animBg="1"/>
      <p:bldP spid="1157125" grpId="1" animBg="1"/>
      <p:bldP spid="1157126" grpId="0" animBg="1"/>
      <p:bldP spid="1157126" grpId="1" animBg="1"/>
      <p:bldP spid="1157127" grpId="0" animBg="1"/>
      <p:bldP spid="1157127" grpId="1" animBg="1"/>
      <p:bldP spid="1157128" grpId="0" animBg="1"/>
      <p:bldP spid="1157128" grpId="1" animBg="1"/>
      <p:bldP spid="1157129" grpId="0"/>
      <p:bldP spid="1157130" grpId="0"/>
      <p:bldP spid="1157131" grpId="0"/>
      <p:bldP spid="115713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Rationale for Network Security</a:t>
            </a:r>
          </a:p>
        </p:txBody>
      </p:sp>
      <p:sp>
        <p:nvSpPr>
          <p:cNvPr id="8195" name="Rectangle 6"/>
          <p:cNvSpPr>
            <a:spLocks noGrp="1" noChangeArrowheads="1"/>
          </p:cNvSpPr>
          <p:nvPr>
            <p:ph type="body" idx="4294967295"/>
          </p:nvPr>
        </p:nvSpPr>
        <p:spPr>
          <a:xfrm>
            <a:off x="152400" y="990600"/>
            <a:ext cx="8224838" cy="3048000"/>
          </a:xfrm>
        </p:spPr>
        <p:txBody>
          <a:bodyPr/>
          <a:lstStyle/>
          <a:p>
            <a:pPr marL="112713" indent="-112713" eaLnBrk="1" hangingPunct="1">
              <a:buFontTx/>
              <a:buNone/>
            </a:pPr>
            <a:r>
              <a:rPr lang="en-GB" sz="2400" dirty="0" smtClean="0"/>
              <a:t>The need and growth in Network Security are driven by many factors: </a:t>
            </a:r>
          </a:p>
          <a:p>
            <a:pPr marL="857250" lvl="1" indent="-461963" eaLnBrk="1" hangingPunct="1">
              <a:buFontTx/>
              <a:buAutoNum type="arabicPeriod"/>
            </a:pPr>
            <a:r>
              <a:rPr lang="en-GB" sz="2000" dirty="0" smtClean="0"/>
              <a:t>Internet connectivity is 24/7 and is worldwide</a:t>
            </a:r>
          </a:p>
          <a:p>
            <a:pPr marL="857250" lvl="1" indent="-461963" eaLnBrk="1" hangingPunct="1">
              <a:buFontTx/>
              <a:buAutoNum type="arabicPeriod"/>
            </a:pPr>
            <a:r>
              <a:rPr lang="en-GB" sz="2000" dirty="0" smtClean="0"/>
              <a:t>Increase in cyber crime</a:t>
            </a:r>
          </a:p>
          <a:p>
            <a:pPr marL="857250" lvl="1" indent="-461963" eaLnBrk="1" hangingPunct="1">
              <a:buFontTx/>
              <a:buAutoNum type="arabicPeriod"/>
            </a:pPr>
            <a:r>
              <a:rPr lang="en-GB" sz="2000" dirty="0" smtClean="0"/>
              <a:t>Impact on business and individuals</a:t>
            </a:r>
          </a:p>
          <a:p>
            <a:pPr marL="857250" lvl="1" indent="-461963" eaLnBrk="1" hangingPunct="1">
              <a:buFontTx/>
              <a:buAutoNum type="arabicPeriod"/>
            </a:pPr>
            <a:r>
              <a:rPr lang="en-GB" sz="2000" dirty="0" smtClean="0"/>
              <a:t>Legislation &amp; liabilities</a:t>
            </a:r>
          </a:p>
          <a:p>
            <a:pPr marL="857250" lvl="1" indent="-461963" eaLnBrk="1" hangingPunct="1">
              <a:buFontTx/>
              <a:buAutoNum type="arabicPeriod"/>
            </a:pPr>
            <a:r>
              <a:rPr lang="en-GB" sz="2000" dirty="0" smtClean="0"/>
              <a:t>Proliferation of threats</a:t>
            </a:r>
          </a:p>
          <a:p>
            <a:pPr marL="857250" lvl="1" indent="-461963" eaLnBrk="1" hangingPunct="1">
              <a:buFontTx/>
              <a:buAutoNum type="arabicPeriod"/>
            </a:pPr>
            <a:r>
              <a:rPr lang="en-GB" sz="2000" dirty="0" smtClean="0"/>
              <a:t>Sophistication of threats</a:t>
            </a:r>
          </a:p>
        </p:txBody>
      </p:sp>
      <p:pic>
        <p:nvPicPr>
          <p:cNvPr id="17410" name="Picture 2" descr="0622_58invest.gif"/>
          <p:cNvPicPr>
            <a:picLocks noChangeAspect="1" noChangeArrowheads="1"/>
          </p:cNvPicPr>
          <p:nvPr/>
        </p:nvPicPr>
        <p:blipFill>
          <a:blip r:embed="rId3" cstate="print"/>
          <a:srcRect/>
          <a:stretch>
            <a:fillRect/>
          </a:stretch>
        </p:blipFill>
        <p:spPr bwMode="auto">
          <a:xfrm>
            <a:off x="4162687" y="3810000"/>
            <a:ext cx="4828913" cy="2884118"/>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Proliferation of Threats</a:t>
            </a:r>
          </a:p>
        </p:txBody>
      </p:sp>
      <p:sp>
        <p:nvSpPr>
          <p:cNvPr id="6" name="Content Placeholder 5"/>
          <p:cNvSpPr>
            <a:spLocks noGrp="1"/>
          </p:cNvSpPr>
          <p:nvPr>
            <p:ph sz="half" idx="2"/>
          </p:nvPr>
        </p:nvSpPr>
        <p:spPr>
          <a:xfrm>
            <a:off x="152400" y="1025525"/>
            <a:ext cx="8686800" cy="2251075"/>
          </a:xfrm>
        </p:spPr>
        <p:txBody>
          <a:bodyPr>
            <a:normAutofit fontScale="77500" lnSpcReduction="20000"/>
          </a:bodyPr>
          <a:lstStyle/>
          <a:p>
            <a:pPr>
              <a:defRPr/>
            </a:pPr>
            <a:r>
              <a:rPr lang="en-GB" dirty="0" smtClean="0"/>
              <a:t>Critical Internet Security Vulnerabilities</a:t>
            </a:r>
          </a:p>
          <a:p>
            <a:pPr lvl="1">
              <a:defRPr/>
            </a:pPr>
            <a:r>
              <a:rPr lang="en-GB" dirty="0" smtClean="0"/>
              <a:t>First released in 2001 (top 10, now top 20)</a:t>
            </a:r>
          </a:p>
          <a:p>
            <a:pPr lvl="1">
              <a:defRPr/>
            </a:pPr>
            <a:r>
              <a:rPr lang="en-GB" dirty="0" smtClean="0"/>
              <a:t>National Infrastructure Protection Centre at the FBI</a:t>
            </a:r>
          </a:p>
          <a:p>
            <a:pPr lvl="1">
              <a:defRPr/>
            </a:pPr>
            <a:r>
              <a:rPr lang="en-GB" dirty="0" smtClean="0"/>
              <a:t>SANS Institute</a:t>
            </a:r>
          </a:p>
          <a:p>
            <a:pPr>
              <a:defRPr/>
            </a:pPr>
            <a:r>
              <a:rPr lang="en-GB" dirty="0" smtClean="0"/>
              <a:t>Current vulnerabilities very different to past exploits</a:t>
            </a:r>
          </a:p>
          <a:p>
            <a:pPr>
              <a:defRPr/>
            </a:pPr>
            <a:r>
              <a:rPr lang="en-GB" dirty="0" smtClean="0"/>
              <a:t>Dynamic, constantly changing requiring adoption of new security measures.</a:t>
            </a:r>
          </a:p>
        </p:txBody>
      </p:sp>
      <p:pic>
        <p:nvPicPr>
          <p:cNvPr id="9220" name="Picture 6"/>
          <p:cNvPicPr>
            <a:picLocks noChangeAspect="1" noChangeArrowheads="1"/>
          </p:cNvPicPr>
          <p:nvPr/>
        </p:nvPicPr>
        <p:blipFill>
          <a:blip r:embed="rId3" cstate="print"/>
          <a:srcRect/>
          <a:stretch>
            <a:fillRect/>
          </a:stretch>
        </p:blipFill>
        <p:spPr bwMode="auto">
          <a:xfrm>
            <a:off x="2590800" y="3352800"/>
            <a:ext cx="6172200" cy="3257550"/>
          </a:xfrm>
          <a:prstGeom prst="rect">
            <a:avLst/>
          </a:prstGeom>
          <a:noFill/>
          <a:ln w="38100" algn="ctr">
            <a:noFill/>
            <a:miter lim="800000"/>
            <a:headEnd/>
            <a:tailEnd/>
          </a:ln>
        </p:spPr>
      </p:pic>
      <p:pic>
        <p:nvPicPr>
          <p:cNvPr id="9221" name="Picture 6"/>
          <p:cNvPicPr>
            <a:picLocks noChangeAspect="1" noChangeArrowheads="1"/>
          </p:cNvPicPr>
          <p:nvPr/>
        </p:nvPicPr>
        <p:blipFill>
          <a:blip r:embed="rId4" cstate="print"/>
          <a:srcRect/>
          <a:stretch>
            <a:fillRect/>
          </a:stretch>
        </p:blipFill>
        <p:spPr bwMode="auto">
          <a:xfrm>
            <a:off x="0" y="3962400"/>
            <a:ext cx="2924175" cy="2028825"/>
          </a:xfrm>
          <a:prstGeom prst="rect">
            <a:avLst/>
          </a:prstGeom>
          <a:noFill/>
          <a:ln w="38100" algn="ctr">
            <a:noFill/>
            <a:miter lim="800000"/>
            <a:headEnd/>
            <a:tailEnd/>
          </a:ln>
        </p:spPr>
      </p:pic>
      <p:pic>
        <p:nvPicPr>
          <p:cNvPr id="7" name="Picture 6"/>
          <p:cNvPicPr>
            <a:picLocks noChangeAspect="1" noChangeArrowheads="1"/>
          </p:cNvPicPr>
          <p:nvPr/>
        </p:nvPicPr>
        <p:blipFill>
          <a:blip r:embed="rId5" cstate="print"/>
          <a:srcRect/>
          <a:stretch>
            <a:fillRect/>
          </a:stretch>
        </p:blipFill>
        <p:spPr bwMode="auto">
          <a:xfrm>
            <a:off x="7543800" y="1143000"/>
            <a:ext cx="1085850" cy="6667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2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2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mtClean="0"/>
              <a:t>Goals of an Information Security Program</a:t>
            </a:r>
          </a:p>
        </p:txBody>
      </p:sp>
      <p:sp>
        <p:nvSpPr>
          <p:cNvPr id="10243" name="Rectangle 3"/>
          <p:cNvSpPr>
            <a:spLocks noGrp="1" noChangeArrowheads="1"/>
          </p:cNvSpPr>
          <p:nvPr>
            <p:ph idx="1"/>
          </p:nvPr>
        </p:nvSpPr>
        <p:spPr>
          <a:xfrm>
            <a:off x="0" y="1295400"/>
            <a:ext cx="9144000" cy="762000"/>
          </a:xfrm>
        </p:spPr>
        <p:txBody>
          <a:bodyPr>
            <a:normAutofit/>
          </a:bodyPr>
          <a:lstStyle/>
          <a:p>
            <a:pPr algn="ctr" eaLnBrk="1" hangingPunct="1">
              <a:buNone/>
            </a:pPr>
            <a:r>
              <a:rPr lang="en-GB" sz="3600" dirty="0" smtClean="0"/>
              <a:t>the CIA Triad</a:t>
            </a:r>
          </a:p>
        </p:txBody>
      </p:sp>
      <p:sp>
        <p:nvSpPr>
          <p:cNvPr id="43" name="Isosceles Triangle 42"/>
          <p:cNvSpPr/>
          <p:nvPr/>
        </p:nvSpPr>
        <p:spPr>
          <a:xfrm>
            <a:off x="2807400" y="2743200"/>
            <a:ext cx="860400" cy="763200"/>
          </a:xfrm>
          <a:prstGeom prst="triangle">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Trapezoid 44"/>
          <p:cNvSpPr/>
          <p:nvPr/>
        </p:nvSpPr>
        <p:spPr>
          <a:xfrm>
            <a:off x="1981200" y="4191000"/>
            <a:ext cx="2514600" cy="685800"/>
          </a:xfrm>
          <a:prstGeom prst="trapezoid">
            <a:avLst>
              <a:gd name="adj" fmla="val 60000"/>
            </a:avLst>
          </a:prstGeom>
          <a:solidFill>
            <a:srgbClr val="C00000"/>
          </a:solidFill>
          <a:ln>
            <a:solidFill>
              <a:srgbClr val="C00000"/>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rapezoid 45"/>
          <p:cNvSpPr/>
          <p:nvPr/>
        </p:nvSpPr>
        <p:spPr>
          <a:xfrm>
            <a:off x="2397000" y="3505200"/>
            <a:ext cx="1684800" cy="685800"/>
          </a:xfrm>
          <a:prstGeom prst="trapezoid">
            <a:avLst>
              <a:gd name="adj" fmla="val 60000"/>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744007" y="2743200"/>
            <a:ext cx="3028393" cy="535531"/>
          </a:xfrm>
          <a:prstGeom prst="rect">
            <a:avLst/>
          </a:prstGeom>
        </p:spPr>
        <p:txBody>
          <a:bodyPr wrap="none">
            <a:spAutoFit/>
          </a:bodyPr>
          <a:lstStyle/>
          <a:p>
            <a:pPr eaLnBrk="1" hangingPunct="1"/>
            <a:r>
              <a:rPr lang="en-GB" sz="3200" dirty="0" smtClean="0"/>
              <a:t>Confidentiality</a:t>
            </a:r>
          </a:p>
        </p:txBody>
      </p:sp>
      <p:sp>
        <p:nvSpPr>
          <p:cNvPr id="8" name="Rectangle 7"/>
          <p:cNvSpPr/>
          <p:nvPr/>
        </p:nvSpPr>
        <p:spPr>
          <a:xfrm>
            <a:off x="4800600" y="3579269"/>
            <a:ext cx="1800493" cy="535531"/>
          </a:xfrm>
          <a:prstGeom prst="rect">
            <a:avLst/>
          </a:prstGeom>
        </p:spPr>
        <p:txBody>
          <a:bodyPr wrap="none">
            <a:spAutoFit/>
          </a:bodyPr>
          <a:lstStyle/>
          <a:p>
            <a:r>
              <a:rPr lang="en-GB" sz="3200" dirty="0" smtClean="0"/>
              <a:t>Integrity</a:t>
            </a:r>
            <a:endParaRPr lang="en-GB" dirty="0"/>
          </a:p>
        </p:txBody>
      </p:sp>
      <p:sp>
        <p:nvSpPr>
          <p:cNvPr id="9" name="Rectangle 8"/>
          <p:cNvSpPr/>
          <p:nvPr/>
        </p:nvSpPr>
        <p:spPr>
          <a:xfrm>
            <a:off x="4830943" y="4341269"/>
            <a:ext cx="2331857" cy="535531"/>
          </a:xfrm>
          <a:prstGeom prst="rect">
            <a:avLst/>
          </a:prstGeom>
        </p:spPr>
        <p:txBody>
          <a:bodyPr wrap="none">
            <a:spAutoFit/>
          </a:bodyPr>
          <a:lstStyle/>
          <a:p>
            <a:r>
              <a:rPr lang="en-GB" sz="3200" dirty="0" smtClean="0"/>
              <a:t>Availability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blinds(horizontal)">
                                      <p:cBhvr>
                                        <p:cTn id="7" dur="5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3"/>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7"/>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46"/>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45"/>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P spid="43" grpId="0" animBg="1"/>
      <p:bldP spid="45" grpId="0" animBg="1"/>
      <p:bldP spid="46" grpId="0" animBg="1"/>
      <p:bldP spid="7" grpId="0"/>
      <p:bldP spid="8"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266" name="Group 2"/>
          <p:cNvGrpSpPr>
            <a:grpSpLocks noChangeAspect="1"/>
          </p:cNvGrpSpPr>
          <p:nvPr/>
        </p:nvGrpSpPr>
        <p:grpSpPr bwMode="auto">
          <a:xfrm>
            <a:off x="2973388" y="2270125"/>
            <a:ext cx="2687637" cy="3071813"/>
            <a:chOff x="1664" y="899"/>
            <a:chExt cx="1793" cy="2055"/>
          </a:xfrm>
        </p:grpSpPr>
        <p:sp>
          <p:nvSpPr>
            <p:cNvPr id="11280" name="AutoShape 3"/>
            <p:cNvSpPr>
              <a:spLocks noChangeArrowheads="1"/>
            </p:cNvSpPr>
            <p:nvPr/>
          </p:nvSpPr>
          <p:spPr bwMode="auto">
            <a:xfrm>
              <a:off x="2262" y="899"/>
              <a:ext cx="597" cy="343"/>
            </a:xfrm>
            <a:prstGeom prst="diamond">
              <a:avLst/>
            </a:prstGeom>
            <a:solidFill>
              <a:srgbClr val="00CC99"/>
            </a:solidFill>
            <a:ln w="12700">
              <a:solidFill>
                <a:srgbClr val="000000"/>
              </a:solidFill>
              <a:miter lim="800000"/>
              <a:headEnd/>
              <a:tailEnd/>
            </a:ln>
          </p:spPr>
          <p:txBody>
            <a:bodyPr wrap="none" anchor="ctr"/>
            <a:lstStyle/>
            <a:p>
              <a:endParaRPr lang="en-GB"/>
            </a:p>
          </p:txBody>
        </p:sp>
        <p:sp>
          <p:nvSpPr>
            <p:cNvPr id="11281" name="Freeform 4"/>
            <p:cNvSpPr>
              <a:spLocks/>
            </p:cNvSpPr>
            <p:nvPr/>
          </p:nvSpPr>
          <p:spPr bwMode="auto">
            <a:xfrm flipH="1">
              <a:off x="1664" y="2098"/>
              <a:ext cx="299" cy="512"/>
            </a:xfrm>
            <a:custGeom>
              <a:avLst/>
              <a:gdLst>
                <a:gd name="T0" fmla="*/ 0 w 336"/>
                <a:gd name="T1" fmla="*/ 33 h 576"/>
                <a:gd name="T2" fmla="*/ 0 w 336"/>
                <a:gd name="T3" fmla="*/ 98 h 576"/>
                <a:gd name="T4" fmla="*/ 59 w 336"/>
                <a:gd name="T5" fmla="*/ 65 h 576"/>
                <a:gd name="T6" fmla="*/ 59 w 336"/>
                <a:gd name="T7" fmla="*/ 0 h 576"/>
                <a:gd name="T8" fmla="*/ 0 w 336"/>
                <a:gd name="T9" fmla="*/ 33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9999FF"/>
            </a:solidFill>
            <a:ln w="12700">
              <a:solidFill>
                <a:srgbClr val="000000"/>
              </a:solidFill>
              <a:round/>
              <a:headEnd/>
              <a:tailEnd/>
            </a:ln>
          </p:spPr>
          <p:txBody>
            <a:bodyPr wrap="none" anchor="ctr"/>
            <a:lstStyle/>
            <a:p>
              <a:endParaRPr lang="en-GB"/>
            </a:p>
          </p:txBody>
        </p:sp>
        <p:sp>
          <p:nvSpPr>
            <p:cNvPr id="11282" name="Freeform 5"/>
            <p:cNvSpPr>
              <a:spLocks/>
            </p:cNvSpPr>
            <p:nvPr/>
          </p:nvSpPr>
          <p:spPr bwMode="auto">
            <a:xfrm>
              <a:off x="3158" y="2098"/>
              <a:ext cx="299" cy="512"/>
            </a:xfrm>
            <a:custGeom>
              <a:avLst/>
              <a:gdLst>
                <a:gd name="T0" fmla="*/ 0 w 336"/>
                <a:gd name="T1" fmla="*/ 33 h 576"/>
                <a:gd name="T2" fmla="*/ 0 w 336"/>
                <a:gd name="T3" fmla="*/ 98 h 576"/>
                <a:gd name="T4" fmla="*/ 59 w 336"/>
                <a:gd name="T5" fmla="*/ 65 h 576"/>
                <a:gd name="T6" fmla="*/ 59 w 336"/>
                <a:gd name="T7" fmla="*/ 0 h 576"/>
                <a:gd name="T8" fmla="*/ 0 w 336"/>
                <a:gd name="T9" fmla="*/ 33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FF9966"/>
            </a:solidFill>
            <a:ln w="12700">
              <a:solidFill>
                <a:srgbClr val="000000"/>
              </a:solidFill>
              <a:round/>
              <a:headEnd/>
              <a:tailEnd/>
            </a:ln>
          </p:spPr>
          <p:txBody>
            <a:bodyPr wrap="none" anchor="ctr"/>
            <a:lstStyle/>
            <a:p>
              <a:endParaRPr lang="en-GB"/>
            </a:p>
          </p:txBody>
        </p:sp>
        <p:sp>
          <p:nvSpPr>
            <p:cNvPr id="11283" name="Freeform 6"/>
            <p:cNvSpPr>
              <a:spLocks/>
            </p:cNvSpPr>
            <p:nvPr/>
          </p:nvSpPr>
          <p:spPr bwMode="auto">
            <a:xfrm flipH="1">
              <a:off x="1963" y="2269"/>
              <a:ext cx="300" cy="514"/>
            </a:xfrm>
            <a:custGeom>
              <a:avLst/>
              <a:gdLst>
                <a:gd name="T0" fmla="*/ 0 w 336"/>
                <a:gd name="T1" fmla="*/ 35 h 576"/>
                <a:gd name="T2" fmla="*/ 0 w 336"/>
                <a:gd name="T3" fmla="*/ 105 h 576"/>
                <a:gd name="T4" fmla="*/ 62 w 336"/>
                <a:gd name="T5" fmla="*/ 70 h 576"/>
                <a:gd name="T6" fmla="*/ 62 w 336"/>
                <a:gd name="T7" fmla="*/ 0 h 576"/>
                <a:gd name="T8" fmla="*/ 0 w 336"/>
                <a:gd name="T9" fmla="*/ 35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9999FF"/>
            </a:solidFill>
            <a:ln w="12700">
              <a:solidFill>
                <a:srgbClr val="000000"/>
              </a:solidFill>
              <a:round/>
              <a:headEnd/>
              <a:tailEnd/>
            </a:ln>
          </p:spPr>
          <p:txBody>
            <a:bodyPr wrap="none" anchor="ctr"/>
            <a:lstStyle/>
            <a:p>
              <a:endParaRPr lang="en-GB"/>
            </a:p>
          </p:txBody>
        </p:sp>
        <p:sp>
          <p:nvSpPr>
            <p:cNvPr id="11284" name="Freeform 7"/>
            <p:cNvSpPr>
              <a:spLocks/>
            </p:cNvSpPr>
            <p:nvPr/>
          </p:nvSpPr>
          <p:spPr bwMode="auto">
            <a:xfrm>
              <a:off x="2859" y="2269"/>
              <a:ext cx="298" cy="514"/>
            </a:xfrm>
            <a:custGeom>
              <a:avLst/>
              <a:gdLst>
                <a:gd name="T0" fmla="*/ 0 w 336"/>
                <a:gd name="T1" fmla="*/ 35 h 576"/>
                <a:gd name="T2" fmla="*/ 0 w 336"/>
                <a:gd name="T3" fmla="*/ 105 h 576"/>
                <a:gd name="T4" fmla="*/ 56 w 336"/>
                <a:gd name="T5" fmla="*/ 70 h 576"/>
                <a:gd name="T6" fmla="*/ 56 w 336"/>
                <a:gd name="T7" fmla="*/ 0 h 576"/>
                <a:gd name="T8" fmla="*/ 0 w 336"/>
                <a:gd name="T9" fmla="*/ 35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FF6699"/>
            </a:solidFill>
            <a:ln w="12700">
              <a:solidFill>
                <a:srgbClr val="000000"/>
              </a:solidFill>
              <a:round/>
              <a:headEnd/>
              <a:tailEnd/>
            </a:ln>
          </p:spPr>
          <p:txBody>
            <a:bodyPr wrap="none" anchor="ctr"/>
            <a:lstStyle/>
            <a:p>
              <a:endParaRPr lang="en-GB"/>
            </a:p>
          </p:txBody>
        </p:sp>
        <p:sp>
          <p:nvSpPr>
            <p:cNvPr id="11285" name="Freeform 8"/>
            <p:cNvSpPr>
              <a:spLocks/>
            </p:cNvSpPr>
            <p:nvPr/>
          </p:nvSpPr>
          <p:spPr bwMode="auto">
            <a:xfrm>
              <a:off x="2561" y="2441"/>
              <a:ext cx="298" cy="513"/>
            </a:xfrm>
            <a:custGeom>
              <a:avLst/>
              <a:gdLst>
                <a:gd name="T0" fmla="*/ 0 w 336"/>
                <a:gd name="T1" fmla="*/ 34 h 576"/>
                <a:gd name="T2" fmla="*/ 0 w 336"/>
                <a:gd name="T3" fmla="*/ 101 h 576"/>
                <a:gd name="T4" fmla="*/ 56 w 336"/>
                <a:gd name="T5" fmla="*/ 68 h 576"/>
                <a:gd name="T6" fmla="*/ 56 w 336"/>
                <a:gd name="T7" fmla="*/ 0 h 576"/>
                <a:gd name="T8" fmla="*/ 0 w 336"/>
                <a:gd name="T9" fmla="*/ 34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FF66FF"/>
            </a:solidFill>
            <a:ln w="12700">
              <a:solidFill>
                <a:srgbClr val="000000"/>
              </a:solidFill>
              <a:round/>
              <a:headEnd/>
              <a:tailEnd/>
            </a:ln>
          </p:spPr>
          <p:txBody>
            <a:bodyPr wrap="none" anchor="ctr"/>
            <a:lstStyle/>
            <a:p>
              <a:endParaRPr lang="en-GB"/>
            </a:p>
          </p:txBody>
        </p:sp>
        <p:sp>
          <p:nvSpPr>
            <p:cNvPr id="11286" name="Freeform 9"/>
            <p:cNvSpPr>
              <a:spLocks/>
            </p:cNvSpPr>
            <p:nvPr/>
          </p:nvSpPr>
          <p:spPr bwMode="auto">
            <a:xfrm flipH="1">
              <a:off x="2262" y="2441"/>
              <a:ext cx="299" cy="513"/>
            </a:xfrm>
            <a:custGeom>
              <a:avLst/>
              <a:gdLst>
                <a:gd name="T0" fmla="*/ 0 w 336"/>
                <a:gd name="T1" fmla="*/ 34 h 576"/>
                <a:gd name="T2" fmla="*/ 0 w 336"/>
                <a:gd name="T3" fmla="*/ 101 h 576"/>
                <a:gd name="T4" fmla="*/ 59 w 336"/>
                <a:gd name="T5" fmla="*/ 68 h 576"/>
                <a:gd name="T6" fmla="*/ 59 w 336"/>
                <a:gd name="T7" fmla="*/ 0 h 576"/>
                <a:gd name="T8" fmla="*/ 0 w 336"/>
                <a:gd name="T9" fmla="*/ 34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9999FF"/>
            </a:solidFill>
            <a:ln w="12700">
              <a:solidFill>
                <a:srgbClr val="000000"/>
              </a:solidFill>
              <a:round/>
              <a:headEnd/>
              <a:tailEnd/>
            </a:ln>
          </p:spPr>
          <p:txBody>
            <a:bodyPr wrap="none" anchor="ctr"/>
            <a:lstStyle/>
            <a:p>
              <a:endParaRPr lang="en-GB"/>
            </a:p>
          </p:txBody>
        </p:sp>
        <p:sp>
          <p:nvSpPr>
            <p:cNvPr id="11287" name="AutoShape 10"/>
            <p:cNvSpPr>
              <a:spLocks noChangeArrowheads="1"/>
            </p:cNvSpPr>
            <p:nvPr/>
          </p:nvSpPr>
          <p:spPr bwMode="auto">
            <a:xfrm>
              <a:off x="1963" y="1070"/>
              <a:ext cx="598" cy="343"/>
            </a:xfrm>
            <a:prstGeom prst="diamond">
              <a:avLst/>
            </a:prstGeom>
            <a:solidFill>
              <a:srgbClr val="00CC99"/>
            </a:solidFill>
            <a:ln w="12700">
              <a:solidFill>
                <a:srgbClr val="000000"/>
              </a:solidFill>
              <a:miter lim="800000"/>
              <a:headEnd/>
              <a:tailEnd/>
            </a:ln>
          </p:spPr>
          <p:txBody>
            <a:bodyPr wrap="none" anchor="ctr"/>
            <a:lstStyle/>
            <a:p>
              <a:endParaRPr lang="en-GB"/>
            </a:p>
          </p:txBody>
        </p:sp>
        <p:sp>
          <p:nvSpPr>
            <p:cNvPr id="11288" name="Freeform 11"/>
            <p:cNvSpPr>
              <a:spLocks/>
            </p:cNvSpPr>
            <p:nvPr/>
          </p:nvSpPr>
          <p:spPr bwMode="auto">
            <a:xfrm flipH="1">
              <a:off x="1664" y="1755"/>
              <a:ext cx="299" cy="514"/>
            </a:xfrm>
            <a:custGeom>
              <a:avLst/>
              <a:gdLst>
                <a:gd name="T0" fmla="*/ 0 w 336"/>
                <a:gd name="T1" fmla="*/ 35 h 576"/>
                <a:gd name="T2" fmla="*/ 0 w 336"/>
                <a:gd name="T3" fmla="*/ 105 h 576"/>
                <a:gd name="T4" fmla="*/ 59 w 336"/>
                <a:gd name="T5" fmla="*/ 70 h 576"/>
                <a:gd name="T6" fmla="*/ 59 w 336"/>
                <a:gd name="T7" fmla="*/ 0 h 576"/>
                <a:gd name="T8" fmla="*/ 0 w 336"/>
                <a:gd name="T9" fmla="*/ 35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3399FF"/>
            </a:solidFill>
            <a:ln w="12700">
              <a:solidFill>
                <a:srgbClr val="000000"/>
              </a:solidFill>
              <a:round/>
              <a:headEnd/>
              <a:tailEnd/>
            </a:ln>
          </p:spPr>
          <p:txBody>
            <a:bodyPr wrap="none" anchor="ctr"/>
            <a:lstStyle/>
            <a:p>
              <a:endParaRPr lang="en-GB"/>
            </a:p>
          </p:txBody>
        </p:sp>
        <p:sp>
          <p:nvSpPr>
            <p:cNvPr id="11289" name="AutoShape 12"/>
            <p:cNvSpPr>
              <a:spLocks noChangeArrowheads="1"/>
            </p:cNvSpPr>
            <p:nvPr/>
          </p:nvSpPr>
          <p:spPr bwMode="auto">
            <a:xfrm>
              <a:off x="1664" y="1241"/>
              <a:ext cx="597" cy="343"/>
            </a:xfrm>
            <a:prstGeom prst="diamond">
              <a:avLst/>
            </a:prstGeom>
            <a:solidFill>
              <a:srgbClr val="00CC99"/>
            </a:solidFill>
            <a:ln w="12700">
              <a:solidFill>
                <a:srgbClr val="000000"/>
              </a:solidFill>
              <a:miter lim="800000"/>
              <a:headEnd/>
              <a:tailEnd/>
            </a:ln>
          </p:spPr>
          <p:txBody>
            <a:bodyPr wrap="none" anchor="ctr"/>
            <a:lstStyle/>
            <a:p>
              <a:endParaRPr lang="en-GB"/>
            </a:p>
          </p:txBody>
        </p:sp>
        <p:sp>
          <p:nvSpPr>
            <p:cNvPr id="11290" name="Freeform 13"/>
            <p:cNvSpPr>
              <a:spLocks/>
            </p:cNvSpPr>
            <p:nvPr/>
          </p:nvSpPr>
          <p:spPr bwMode="auto">
            <a:xfrm flipH="1">
              <a:off x="1664" y="1413"/>
              <a:ext cx="299" cy="513"/>
            </a:xfrm>
            <a:custGeom>
              <a:avLst/>
              <a:gdLst>
                <a:gd name="T0" fmla="*/ 0 w 336"/>
                <a:gd name="T1" fmla="*/ 34 h 576"/>
                <a:gd name="T2" fmla="*/ 0 w 336"/>
                <a:gd name="T3" fmla="*/ 101 h 576"/>
                <a:gd name="T4" fmla="*/ 59 w 336"/>
                <a:gd name="T5" fmla="*/ 68 h 576"/>
                <a:gd name="T6" fmla="*/ 59 w 336"/>
                <a:gd name="T7" fmla="*/ 0 h 576"/>
                <a:gd name="T8" fmla="*/ 0 w 336"/>
                <a:gd name="T9" fmla="*/ 34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00FFFF"/>
            </a:solidFill>
            <a:ln w="12700">
              <a:solidFill>
                <a:srgbClr val="000000"/>
              </a:solidFill>
              <a:round/>
              <a:headEnd/>
              <a:tailEnd/>
            </a:ln>
          </p:spPr>
          <p:txBody>
            <a:bodyPr wrap="none" anchor="ctr"/>
            <a:lstStyle/>
            <a:p>
              <a:endParaRPr lang="en-GB"/>
            </a:p>
          </p:txBody>
        </p:sp>
        <p:sp>
          <p:nvSpPr>
            <p:cNvPr id="11291" name="AutoShape 14"/>
            <p:cNvSpPr>
              <a:spLocks noChangeArrowheads="1"/>
            </p:cNvSpPr>
            <p:nvPr/>
          </p:nvSpPr>
          <p:spPr bwMode="auto">
            <a:xfrm>
              <a:off x="2561" y="1070"/>
              <a:ext cx="596" cy="343"/>
            </a:xfrm>
            <a:prstGeom prst="diamond">
              <a:avLst/>
            </a:prstGeom>
            <a:solidFill>
              <a:srgbClr val="99FF66"/>
            </a:solidFill>
            <a:ln w="12700">
              <a:solidFill>
                <a:srgbClr val="000000"/>
              </a:solidFill>
              <a:miter lim="800000"/>
              <a:headEnd/>
              <a:tailEnd/>
            </a:ln>
          </p:spPr>
          <p:txBody>
            <a:bodyPr wrap="none" anchor="ctr"/>
            <a:lstStyle/>
            <a:p>
              <a:endParaRPr lang="en-GB"/>
            </a:p>
          </p:txBody>
        </p:sp>
        <p:sp>
          <p:nvSpPr>
            <p:cNvPr id="11292" name="Freeform 15"/>
            <p:cNvSpPr>
              <a:spLocks/>
            </p:cNvSpPr>
            <p:nvPr/>
          </p:nvSpPr>
          <p:spPr bwMode="auto">
            <a:xfrm>
              <a:off x="3158" y="1755"/>
              <a:ext cx="299" cy="514"/>
            </a:xfrm>
            <a:custGeom>
              <a:avLst/>
              <a:gdLst>
                <a:gd name="T0" fmla="*/ 0 w 336"/>
                <a:gd name="T1" fmla="*/ 35 h 576"/>
                <a:gd name="T2" fmla="*/ 0 w 336"/>
                <a:gd name="T3" fmla="*/ 105 h 576"/>
                <a:gd name="T4" fmla="*/ 59 w 336"/>
                <a:gd name="T5" fmla="*/ 70 h 576"/>
                <a:gd name="T6" fmla="*/ 59 w 336"/>
                <a:gd name="T7" fmla="*/ 0 h 576"/>
                <a:gd name="T8" fmla="*/ 0 w 336"/>
                <a:gd name="T9" fmla="*/ 35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FF9966"/>
            </a:solidFill>
            <a:ln w="12700">
              <a:solidFill>
                <a:srgbClr val="000000"/>
              </a:solidFill>
              <a:round/>
              <a:headEnd/>
              <a:tailEnd/>
            </a:ln>
          </p:spPr>
          <p:txBody>
            <a:bodyPr wrap="none" anchor="ctr"/>
            <a:lstStyle/>
            <a:p>
              <a:endParaRPr lang="en-GB"/>
            </a:p>
          </p:txBody>
        </p:sp>
        <p:sp>
          <p:nvSpPr>
            <p:cNvPr id="11293" name="Freeform 16"/>
            <p:cNvSpPr>
              <a:spLocks/>
            </p:cNvSpPr>
            <p:nvPr/>
          </p:nvSpPr>
          <p:spPr bwMode="auto">
            <a:xfrm flipH="1">
              <a:off x="1963" y="1927"/>
              <a:ext cx="300" cy="513"/>
            </a:xfrm>
            <a:custGeom>
              <a:avLst/>
              <a:gdLst>
                <a:gd name="T0" fmla="*/ 0 w 336"/>
                <a:gd name="T1" fmla="*/ 34 h 576"/>
                <a:gd name="T2" fmla="*/ 0 w 336"/>
                <a:gd name="T3" fmla="*/ 101 h 576"/>
                <a:gd name="T4" fmla="*/ 62 w 336"/>
                <a:gd name="T5" fmla="*/ 68 h 576"/>
                <a:gd name="T6" fmla="*/ 62 w 336"/>
                <a:gd name="T7" fmla="*/ 0 h 576"/>
                <a:gd name="T8" fmla="*/ 0 w 336"/>
                <a:gd name="T9" fmla="*/ 34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3399FF"/>
            </a:solidFill>
            <a:ln w="12700">
              <a:solidFill>
                <a:srgbClr val="000000"/>
              </a:solidFill>
              <a:round/>
              <a:headEnd/>
              <a:tailEnd/>
            </a:ln>
          </p:spPr>
          <p:txBody>
            <a:bodyPr wrap="none" anchor="ctr"/>
            <a:lstStyle/>
            <a:p>
              <a:endParaRPr lang="en-GB"/>
            </a:p>
          </p:txBody>
        </p:sp>
        <p:sp>
          <p:nvSpPr>
            <p:cNvPr id="11294" name="AutoShape 17"/>
            <p:cNvSpPr>
              <a:spLocks noChangeArrowheads="1"/>
            </p:cNvSpPr>
            <p:nvPr/>
          </p:nvSpPr>
          <p:spPr bwMode="auto">
            <a:xfrm>
              <a:off x="2859" y="1241"/>
              <a:ext cx="598" cy="343"/>
            </a:xfrm>
            <a:prstGeom prst="diamond">
              <a:avLst/>
            </a:prstGeom>
            <a:solidFill>
              <a:srgbClr val="FFFF66"/>
            </a:solidFill>
            <a:ln w="12700">
              <a:solidFill>
                <a:srgbClr val="000000"/>
              </a:solidFill>
              <a:miter lim="800000"/>
              <a:headEnd/>
              <a:tailEnd/>
            </a:ln>
          </p:spPr>
          <p:txBody>
            <a:bodyPr wrap="none" anchor="ctr"/>
            <a:lstStyle/>
            <a:p>
              <a:endParaRPr lang="en-GB"/>
            </a:p>
          </p:txBody>
        </p:sp>
        <p:sp>
          <p:nvSpPr>
            <p:cNvPr id="11295" name="Freeform 18"/>
            <p:cNvSpPr>
              <a:spLocks/>
            </p:cNvSpPr>
            <p:nvPr/>
          </p:nvSpPr>
          <p:spPr bwMode="auto">
            <a:xfrm>
              <a:off x="3158" y="1413"/>
              <a:ext cx="299" cy="514"/>
            </a:xfrm>
            <a:custGeom>
              <a:avLst/>
              <a:gdLst>
                <a:gd name="T0" fmla="*/ 0 w 336"/>
                <a:gd name="T1" fmla="*/ 35 h 576"/>
                <a:gd name="T2" fmla="*/ 0 w 336"/>
                <a:gd name="T3" fmla="*/ 105 h 576"/>
                <a:gd name="T4" fmla="*/ 59 w 336"/>
                <a:gd name="T5" fmla="*/ 70 h 576"/>
                <a:gd name="T6" fmla="*/ 59 w 336"/>
                <a:gd name="T7" fmla="*/ 0 h 576"/>
                <a:gd name="T8" fmla="*/ 0 w 336"/>
                <a:gd name="T9" fmla="*/ 35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FF9966"/>
            </a:solidFill>
            <a:ln w="12700">
              <a:solidFill>
                <a:srgbClr val="000000"/>
              </a:solidFill>
              <a:round/>
              <a:headEnd/>
              <a:tailEnd/>
            </a:ln>
          </p:spPr>
          <p:txBody>
            <a:bodyPr wrap="none" anchor="ctr"/>
            <a:lstStyle/>
            <a:p>
              <a:endParaRPr lang="en-GB"/>
            </a:p>
          </p:txBody>
        </p:sp>
        <p:sp>
          <p:nvSpPr>
            <p:cNvPr id="11296" name="Freeform 19"/>
            <p:cNvSpPr>
              <a:spLocks/>
            </p:cNvSpPr>
            <p:nvPr/>
          </p:nvSpPr>
          <p:spPr bwMode="auto">
            <a:xfrm>
              <a:off x="2859" y="1927"/>
              <a:ext cx="298" cy="513"/>
            </a:xfrm>
            <a:custGeom>
              <a:avLst/>
              <a:gdLst>
                <a:gd name="T0" fmla="*/ 0 w 336"/>
                <a:gd name="T1" fmla="*/ 34 h 576"/>
                <a:gd name="T2" fmla="*/ 0 w 336"/>
                <a:gd name="T3" fmla="*/ 101 h 576"/>
                <a:gd name="T4" fmla="*/ 56 w 336"/>
                <a:gd name="T5" fmla="*/ 68 h 576"/>
                <a:gd name="T6" fmla="*/ 56 w 336"/>
                <a:gd name="T7" fmla="*/ 0 h 576"/>
                <a:gd name="T8" fmla="*/ 0 w 336"/>
                <a:gd name="T9" fmla="*/ 34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FF6699"/>
            </a:solidFill>
            <a:ln w="12700">
              <a:solidFill>
                <a:srgbClr val="000000"/>
              </a:solidFill>
              <a:round/>
              <a:headEnd/>
              <a:tailEnd/>
            </a:ln>
          </p:spPr>
          <p:txBody>
            <a:bodyPr wrap="none" anchor="ctr"/>
            <a:lstStyle/>
            <a:p>
              <a:endParaRPr lang="en-GB"/>
            </a:p>
          </p:txBody>
        </p:sp>
        <p:sp>
          <p:nvSpPr>
            <p:cNvPr id="11297" name="Freeform 20"/>
            <p:cNvSpPr>
              <a:spLocks/>
            </p:cNvSpPr>
            <p:nvPr/>
          </p:nvSpPr>
          <p:spPr bwMode="auto">
            <a:xfrm>
              <a:off x="2561" y="2098"/>
              <a:ext cx="298" cy="512"/>
            </a:xfrm>
            <a:custGeom>
              <a:avLst/>
              <a:gdLst>
                <a:gd name="T0" fmla="*/ 0 w 336"/>
                <a:gd name="T1" fmla="*/ 33 h 576"/>
                <a:gd name="T2" fmla="*/ 0 w 336"/>
                <a:gd name="T3" fmla="*/ 98 h 576"/>
                <a:gd name="T4" fmla="*/ 56 w 336"/>
                <a:gd name="T5" fmla="*/ 65 h 576"/>
                <a:gd name="T6" fmla="*/ 56 w 336"/>
                <a:gd name="T7" fmla="*/ 0 h 576"/>
                <a:gd name="T8" fmla="*/ 0 w 336"/>
                <a:gd name="T9" fmla="*/ 33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FF66FF"/>
            </a:solidFill>
            <a:ln w="12700">
              <a:solidFill>
                <a:srgbClr val="000000"/>
              </a:solidFill>
              <a:round/>
              <a:headEnd/>
              <a:tailEnd/>
            </a:ln>
          </p:spPr>
          <p:txBody>
            <a:bodyPr wrap="none" anchor="ctr"/>
            <a:lstStyle/>
            <a:p>
              <a:endParaRPr lang="en-GB"/>
            </a:p>
          </p:txBody>
        </p:sp>
        <p:sp>
          <p:nvSpPr>
            <p:cNvPr id="11298" name="Freeform 21"/>
            <p:cNvSpPr>
              <a:spLocks/>
            </p:cNvSpPr>
            <p:nvPr/>
          </p:nvSpPr>
          <p:spPr bwMode="auto">
            <a:xfrm flipH="1">
              <a:off x="2262" y="2098"/>
              <a:ext cx="299" cy="512"/>
            </a:xfrm>
            <a:custGeom>
              <a:avLst/>
              <a:gdLst>
                <a:gd name="T0" fmla="*/ 0 w 336"/>
                <a:gd name="T1" fmla="*/ 33 h 576"/>
                <a:gd name="T2" fmla="*/ 0 w 336"/>
                <a:gd name="T3" fmla="*/ 98 h 576"/>
                <a:gd name="T4" fmla="*/ 59 w 336"/>
                <a:gd name="T5" fmla="*/ 65 h 576"/>
                <a:gd name="T6" fmla="*/ 59 w 336"/>
                <a:gd name="T7" fmla="*/ 0 h 576"/>
                <a:gd name="T8" fmla="*/ 0 w 336"/>
                <a:gd name="T9" fmla="*/ 33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3399FF"/>
            </a:solidFill>
            <a:ln w="12700">
              <a:solidFill>
                <a:srgbClr val="000000"/>
              </a:solidFill>
              <a:round/>
              <a:headEnd/>
              <a:tailEnd/>
            </a:ln>
          </p:spPr>
          <p:txBody>
            <a:bodyPr wrap="none" anchor="ctr"/>
            <a:lstStyle/>
            <a:p>
              <a:endParaRPr lang="en-GB"/>
            </a:p>
          </p:txBody>
        </p:sp>
        <p:sp>
          <p:nvSpPr>
            <p:cNvPr id="11299" name="AutoShape 22"/>
            <p:cNvSpPr>
              <a:spLocks noChangeArrowheads="1"/>
            </p:cNvSpPr>
            <p:nvPr/>
          </p:nvSpPr>
          <p:spPr bwMode="auto">
            <a:xfrm>
              <a:off x="2262" y="1242"/>
              <a:ext cx="597" cy="342"/>
            </a:xfrm>
            <a:prstGeom prst="diamond">
              <a:avLst/>
            </a:prstGeom>
            <a:solidFill>
              <a:srgbClr val="99FF66"/>
            </a:solidFill>
            <a:ln w="12700">
              <a:solidFill>
                <a:srgbClr val="000000"/>
              </a:solidFill>
              <a:miter lim="800000"/>
              <a:headEnd/>
              <a:tailEnd/>
            </a:ln>
          </p:spPr>
          <p:txBody>
            <a:bodyPr wrap="none" anchor="ctr"/>
            <a:lstStyle/>
            <a:p>
              <a:endParaRPr lang="en-GB"/>
            </a:p>
          </p:txBody>
        </p:sp>
        <p:sp>
          <p:nvSpPr>
            <p:cNvPr id="11300" name="AutoShape 23"/>
            <p:cNvSpPr>
              <a:spLocks noChangeArrowheads="1"/>
            </p:cNvSpPr>
            <p:nvPr/>
          </p:nvSpPr>
          <p:spPr bwMode="auto">
            <a:xfrm>
              <a:off x="1963" y="1413"/>
              <a:ext cx="598" cy="343"/>
            </a:xfrm>
            <a:prstGeom prst="diamond">
              <a:avLst/>
            </a:prstGeom>
            <a:solidFill>
              <a:srgbClr val="99FF66"/>
            </a:solidFill>
            <a:ln w="12700">
              <a:solidFill>
                <a:srgbClr val="000000"/>
              </a:solidFill>
              <a:miter lim="800000"/>
              <a:headEnd/>
              <a:tailEnd/>
            </a:ln>
          </p:spPr>
          <p:txBody>
            <a:bodyPr wrap="none" anchor="ctr"/>
            <a:lstStyle/>
            <a:p>
              <a:endParaRPr lang="en-GB"/>
            </a:p>
          </p:txBody>
        </p:sp>
        <p:sp>
          <p:nvSpPr>
            <p:cNvPr id="11301" name="Freeform 24"/>
            <p:cNvSpPr>
              <a:spLocks/>
            </p:cNvSpPr>
            <p:nvPr/>
          </p:nvSpPr>
          <p:spPr bwMode="auto">
            <a:xfrm flipH="1">
              <a:off x="1963" y="1584"/>
              <a:ext cx="300" cy="514"/>
            </a:xfrm>
            <a:custGeom>
              <a:avLst/>
              <a:gdLst>
                <a:gd name="T0" fmla="*/ 0 w 336"/>
                <a:gd name="T1" fmla="*/ 35 h 576"/>
                <a:gd name="T2" fmla="*/ 0 w 336"/>
                <a:gd name="T3" fmla="*/ 105 h 576"/>
                <a:gd name="T4" fmla="*/ 62 w 336"/>
                <a:gd name="T5" fmla="*/ 70 h 576"/>
                <a:gd name="T6" fmla="*/ 62 w 336"/>
                <a:gd name="T7" fmla="*/ 0 h 576"/>
                <a:gd name="T8" fmla="*/ 0 w 336"/>
                <a:gd name="T9" fmla="*/ 35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00FFFF"/>
            </a:solidFill>
            <a:ln w="12700">
              <a:solidFill>
                <a:srgbClr val="000000"/>
              </a:solidFill>
              <a:round/>
              <a:headEnd/>
              <a:tailEnd/>
            </a:ln>
          </p:spPr>
          <p:txBody>
            <a:bodyPr wrap="none" anchor="ctr"/>
            <a:lstStyle/>
            <a:p>
              <a:endParaRPr lang="en-GB"/>
            </a:p>
          </p:txBody>
        </p:sp>
        <p:sp>
          <p:nvSpPr>
            <p:cNvPr id="11302" name="AutoShape 25"/>
            <p:cNvSpPr>
              <a:spLocks noChangeArrowheads="1"/>
            </p:cNvSpPr>
            <p:nvPr/>
          </p:nvSpPr>
          <p:spPr bwMode="auto">
            <a:xfrm>
              <a:off x="2560" y="1413"/>
              <a:ext cx="597" cy="343"/>
            </a:xfrm>
            <a:prstGeom prst="diamond">
              <a:avLst/>
            </a:prstGeom>
            <a:solidFill>
              <a:srgbClr val="FFFF66"/>
            </a:solidFill>
            <a:ln w="12700">
              <a:solidFill>
                <a:srgbClr val="000000"/>
              </a:solidFill>
              <a:miter lim="800000"/>
              <a:headEnd/>
              <a:tailEnd/>
            </a:ln>
          </p:spPr>
          <p:txBody>
            <a:bodyPr wrap="none" anchor="ctr"/>
            <a:lstStyle/>
            <a:p>
              <a:endParaRPr lang="en-GB"/>
            </a:p>
          </p:txBody>
        </p:sp>
        <p:sp>
          <p:nvSpPr>
            <p:cNvPr id="11303" name="Freeform 26"/>
            <p:cNvSpPr>
              <a:spLocks/>
            </p:cNvSpPr>
            <p:nvPr/>
          </p:nvSpPr>
          <p:spPr bwMode="auto">
            <a:xfrm>
              <a:off x="2859" y="1584"/>
              <a:ext cx="298" cy="514"/>
            </a:xfrm>
            <a:custGeom>
              <a:avLst/>
              <a:gdLst>
                <a:gd name="T0" fmla="*/ 0 w 336"/>
                <a:gd name="T1" fmla="*/ 35 h 576"/>
                <a:gd name="T2" fmla="*/ 0 w 336"/>
                <a:gd name="T3" fmla="*/ 105 h 576"/>
                <a:gd name="T4" fmla="*/ 56 w 336"/>
                <a:gd name="T5" fmla="*/ 70 h 576"/>
                <a:gd name="T6" fmla="*/ 56 w 336"/>
                <a:gd name="T7" fmla="*/ 0 h 576"/>
                <a:gd name="T8" fmla="*/ 0 w 336"/>
                <a:gd name="T9" fmla="*/ 35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FF6699"/>
            </a:solidFill>
            <a:ln w="12700">
              <a:solidFill>
                <a:srgbClr val="000000"/>
              </a:solidFill>
              <a:round/>
              <a:headEnd/>
              <a:tailEnd/>
            </a:ln>
          </p:spPr>
          <p:txBody>
            <a:bodyPr wrap="none" anchor="ctr"/>
            <a:lstStyle/>
            <a:p>
              <a:endParaRPr lang="en-GB"/>
            </a:p>
          </p:txBody>
        </p:sp>
        <p:sp>
          <p:nvSpPr>
            <p:cNvPr id="11304" name="AutoShape 27"/>
            <p:cNvSpPr>
              <a:spLocks noChangeArrowheads="1"/>
            </p:cNvSpPr>
            <p:nvPr/>
          </p:nvSpPr>
          <p:spPr bwMode="auto">
            <a:xfrm>
              <a:off x="2262" y="1584"/>
              <a:ext cx="597" cy="343"/>
            </a:xfrm>
            <a:prstGeom prst="diamond">
              <a:avLst/>
            </a:prstGeom>
            <a:solidFill>
              <a:srgbClr val="FFFF66"/>
            </a:solidFill>
            <a:ln w="12700">
              <a:solidFill>
                <a:srgbClr val="000000"/>
              </a:solidFill>
              <a:miter lim="800000"/>
              <a:headEnd/>
              <a:tailEnd/>
            </a:ln>
          </p:spPr>
          <p:txBody>
            <a:bodyPr wrap="none" anchor="ctr"/>
            <a:lstStyle/>
            <a:p>
              <a:endParaRPr lang="en-GB"/>
            </a:p>
          </p:txBody>
        </p:sp>
        <p:sp>
          <p:nvSpPr>
            <p:cNvPr id="11305" name="Freeform 28"/>
            <p:cNvSpPr>
              <a:spLocks/>
            </p:cNvSpPr>
            <p:nvPr/>
          </p:nvSpPr>
          <p:spPr bwMode="auto">
            <a:xfrm>
              <a:off x="2561" y="1755"/>
              <a:ext cx="298" cy="514"/>
            </a:xfrm>
            <a:custGeom>
              <a:avLst/>
              <a:gdLst>
                <a:gd name="T0" fmla="*/ 0 w 336"/>
                <a:gd name="T1" fmla="*/ 35 h 576"/>
                <a:gd name="T2" fmla="*/ 0 w 336"/>
                <a:gd name="T3" fmla="*/ 105 h 576"/>
                <a:gd name="T4" fmla="*/ 56 w 336"/>
                <a:gd name="T5" fmla="*/ 70 h 576"/>
                <a:gd name="T6" fmla="*/ 56 w 336"/>
                <a:gd name="T7" fmla="*/ 0 h 576"/>
                <a:gd name="T8" fmla="*/ 0 w 336"/>
                <a:gd name="T9" fmla="*/ 35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FF66FF"/>
            </a:solidFill>
            <a:ln w="12700">
              <a:solidFill>
                <a:srgbClr val="000000"/>
              </a:solidFill>
              <a:round/>
              <a:headEnd/>
              <a:tailEnd/>
            </a:ln>
          </p:spPr>
          <p:txBody>
            <a:bodyPr wrap="none" anchor="ctr"/>
            <a:lstStyle/>
            <a:p>
              <a:endParaRPr lang="en-GB"/>
            </a:p>
          </p:txBody>
        </p:sp>
        <p:sp>
          <p:nvSpPr>
            <p:cNvPr id="11306" name="Freeform 29"/>
            <p:cNvSpPr>
              <a:spLocks/>
            </p:cNvSpPr>
            <p:nvPr/>
          </p:nvSpPr>
          <p:spPr bwMode="auto">
            <a:xfrm flipH="1">
              <a:off x="2262" y="1755"/>
              <a:ext cx="299" cy="514"/>
            </a:xfrm>
            <a:custGeom>
              <a:avLst/>
              <a:gdLst>
                <a:gd name="T0" fmla="*/ 0 w 336"/>
                <a:gd name="T1" fmla="*/ 35 h 576"/>
                <a:gd name="T2" fmla="*/ 0 w 336"/>
                <a:gd name="T3" fmla="*/ 105 h 576"/>
                <a:gd name="T4" fmla="*/ 59 w 336"/>
                <a:gd name="T5" fmla="*/ 70 h 576"/>
                <a:gd name="T6" fmla="*/ 59 w 336"/>
                <a:gd name="T7" fmla="*/ 0 h 576"/>
                <a:gd name="T8" fmla="*/ 0 w 336"/>
                <a:gd name="T9" fmla="*/ 35 h 576"/>
                <a:gd name="T10" fmla="*/ 0 60000 65536"/>
                <a:gd name="T11" fmla="*/ 0 60000 65536"/>
                <a:gd name="T12" fmla="*/ 0 60000 65536"/>
                <a:gd name="T13" fmla="*/ 0 60000 65536"/>
                <a:gd name="T14" fmla="*/ 0 60000 65536"/>
                <a:gd name="T15" fmla="*/ 0 w 336"/>
                <a:gd name="T16" fmla="*/ 0 h 576"/>
                <a:gd name="T17" fmla="*/ 336 w 336"/>
                <a:gd name="T18" fmla="*/ 576 h 576"/>
              </a:gdLst>
              <a:ahLst/>
              <a:cxnLst>
                <a:cxn ang="T10">
                  <a:pos x="T0" y="T1"/>
                </a:cxn>
                <a:cxn ang="T11">
                  <a:pos x="T2" y="T3"/>
                </a:cxn>
                <a:cxn ang="T12">
                  <a:pos x="T4" y="T5"/>
                </a:cxn>
                <a:cxn ang="T13">
                  <a:pos x="T6" y="T7"/>
                </a:cxn>
                <a:cxn ang="T14">
                  <a:pos x="T8" y="T9"/>
                </a:cxn>
              </a:cxnLst>
              <a:rect l="T15" t="T16" r="T17" b="T18"/>
              <a:pathLst>
                <a:path w="336" h="576">
                  <a:moveTo>
                    <a:pt x="0" y="192"/>
                  </a:moveTo>
                  <a:lnTo>
                    <a:pt x="0" y="576"/>
                  </a:lnTo>
                  <a:lnTo>
                    <a:pt x="336" y="384"/>
                  </a:lnTo>
                  <a:lnTo>
                    <a:pt x="336" y="0"/>
                  </a:lnTo>
                  <a:lnTo>
                    <a:pt x="0" y="192"/>
                  </a:lnTo>
                  <a:close/>
                </a:path>
              </a:pathLst>
            </a:custGeom>
            <a:solidFill>
              <a:srgbClr val="00FFFF"/>
            </a:solidFill>
            <a:ln w="12700">
              <a:solidFill>
                <a:srgbClr val="000000"/>
              </a:solidFill>
              <a:round/>
              <a:headEnd/>
              <a:tailEnd/>
            </a:ln>
          </p:spPr>
          <p:txBody>
            <a:bodyPr wrap="none" anchor="ctr"/>
            <a:lstStyle/>
            <a:p>
              <a:endParaRPr lang="en-GB"/>
            </a:p>
          </p:txBody>
        </p:sp>
      </p:grpSp>
      <p:sp>
        <p:nvSpPr>
          <p:cNvPr id="11267" name="Text Box 30"/>
          <p:cNvSpPr txBox="1">
            <a:spLocks noChangeArrowheads="1"/>
          </p:cNvSpPr>
          <p:nvPr/>
        </p:nvSpPr>
        <p:spPr bwMode="auto">
          <a:xfrm>
            <a:off x="990600" y="3133725"/>
            <a:ext cx="1992313" cy="368300"/>
          </a:xfrm>
          <a:prstGeom prst="rect">
            <a:avLst/>
          </a:prstGeom>
          <a:noFill/>
          <a:ln w="9525">
            <a:noFill/>
            <a:miter lim="800000"/>
            <a:headEnd/>
            <a:tailEnd/>
          </a:ln>
        </p:spPr>
        <p:txBody>
          <a:bodyPr lIns="102682" tIns="51340" rIns="102682" bIns="51340">
            <a:spAutoFit/>
          </a:bodyPr>
          <a:lstStyle/>
          <a:p>
            <a:pPr algn="r" defTabSz="1027113">
              <a:lnSpc>
                <a:spcPct val="86000"/>
              </a:lnSpc>
            </a:pPr>
            <a:r>
              <a:rPr lang="en-GB" sz="2000" dirty="0">
                <a:solidFill>
                  <a:srgbClr val="000000"/>
                </a:solidFill>
              </a:rPr>
              <a:t>Confidentiality</a:t>
            </a:r>
          </a:p>
        </p:txBody>
      </p:sp>
      <p:sp>
        <p:nvSpPr>
          <p:cNvPr id="11268" name="Text Box 31"/>
          <p:cNvSpPr txBox="1">
            <a:spLocks noChangeArrowheads="1"/>
          </p:cNvSpPr>
          <p:nvPr/>
        </p:nvSpPr>
        <p:spPr bwMode="auto">
          <a:xfrm>
            <a:off x="1751013" y="3667125"/>
            <a:ext cx="1220787" cy="368300"/>
          </a:xfrm>
          <a:prstGeom prst="rect">
            <a:avLst/>
          </a:prstGeom>
          <a:noFill/>
          <a:ln w="9525">
            <a:noFill/>
            <a:miter lim="800000"/>
            <a:headEnd/>
            <a:tailEnd/>
          </a:ln>
        </p:spPr>
        <p:txBody>
          <a:bodyPr wrap="none" lIns="102682" tIns="51340" rIns="102682" bIns="51340">
            <a:spAutoFit/>
          </a:bodyPr>
          <a:lstStyle/>
          <a:p>
            <a:pPr algn="r" defTabSz="1027113">
              <a:lnSpc>
                <a:spcPct val="86000"/>
              </a:lnSpc>
            </a:pPr>
            <a:r>
              <a:rPr lang="en-GB" sz="2000" dirty="0">
                <a:solidFill>
                  <a:srgbClr val="000000"/>
                </a:solidFill>
              </a:rPr>
              <a:t>Integrity</a:t>
            </a:r>
          </a:p>
        </p:txBody>
      </p:sp>
      <p:sp>
        <p:nvSpPr>
          <p:cNvPr id="11269" name="Text Box 32"/>
          <p:cNvSpPr txBox="1">
            <a:spLocks noChangeArrowheads="1"/>
          </p:cNvSpPr>
          <p:nvPr/>
        </p:nvSpPr>
        <p:spPr bwMode="auto">
          <a:xfrm>
            <a:off x="1408113" y="4211638"/>
            <a:ext cx="1563687" cy="369887"/>
          </a:xfrm>
          <a:prstGeom prst="rect">
            <a:avLst/>
          </a:prstGeom>
          <a:noFill/>
          <a:ln w="9525">
            <a:noFill/>
            <a:miter lim="800000"/>
            <a:headEnd/>
            <a:tailEnd/>
          </a:ln>
        </p:spPr>
        <p:txBody>
          <a:bodyPr wrap="none" lIns="102682" tIns="51340" rIns="102682" bIns="51340">
            <a:spAutoFit/>
          </a:bodyPr>
          <a:lstStyle/>
          <a:p>
            <a:pPr algn="r" defTabSz="1027113">
              <a:lnSpc>
                <a:spcPct val="86000"/>
              </a:lnSpc>
            </a:pPr>
            <a:r>
              <a:rPr lang="en-GB" sz="2000" dirty="0">
                <a:solidFill>
                  <a:srgbClr val="000000"/>
                </a:solidFill>
              </a:rPr>
              <a:t>Availability</a:t>
            </a:r>
          </a:p>
        </p:txBody>
      </p:sp>
      <p:sp>
        <p:nvSpPr>
          <p:cNvPr id="11270" name="Text Box 33"/>
          <p:cNvSpPr txBox="1">
            <a:spLocks noChangeArrowheads="1"/>
          </p:cNvSpPr>
          <p:nvPr/>
        </p:nvSpPr>
        <p:spPr bwMode="auto">
          <a:xfrm>
            <a:off x="4419600" y="2066925"/>
            <a:ext cx="1593850" cy="369888"/>
          </a:xfrm>
          <a:prstGeom prst="rect">
            <a:avLst/>
          </a:prstGeom>
          <a:noFill/>
          <a:ln w="9525">
            <a:noFill/>
            <a:miter lim="800000"/>
            <a:headEnd/>
            <a:tailEnd/>
          </a:ln>
        </p:spPr>
        <p:txBody>
          <a:bodyPr wrap="none" lIns="102682" tIns="51340" rIns="102682" bIns="51340">
            <a:spAutoFit/>
          </a:bodyPr>
          <a:lstStyle/>
          <a:p>
            <a:pPr defTabSz="1027113">
              <a:lnSpc>
                <a:spcPct val="86000"/>
              </a:lnSpc>
            </a:pPr>
            <a:r>
              <a:rPr lang="en-GB" sz="2000" dirty="0">
                <a:solidFill>
                  <a:srgbClr val="000000"/>
                </a:solidFill>
              </a:rPr>
              <a:t>Processing</a:t>
            </a:r>
          </a:p>
        </p:txBody>
      </p:sp>
      <p:sp>
        <p:nvSpPr>
          <p:cNvPr id="11271" name="Text Box 34"/>
          <p:cNvSpPr txBox="1">
            <a:spLocks noChangeArrowheads="1"/>
          </p:cNvSpPr>
          <p:nvPr/>
        </p:nvSpPr>
        <p:spPr bwMode="auto">
          <a:xfrm>
            <a:off x="4953000" y="2371725"/>
            <a:ext cx="1163638" cy="371475"/>
          </a:xfrm>
          <a:prstGeom prst="rect">
            <a:avLst/>
          </a:prstGeom>
          <a:noFill/>
          <a:ln w="9525">
            <a:noFill/>
            <a:miter lim="800000"/>
            <a:headEnd/>
            <a:tailEnd/>
          </a:ln>
        </p:spPr>
        <p:txBody>
          <a:bodyPr wrap="none" lIns="102682" tIns="51340" rIns="102682" bIns="51340">
            <a:spAutoFit/>
          </a:bodyPr>
          <a:lstStyle/>
          <a:p>
            <a:pPr defTabSz="1027113">
              <a:lnSpc>
                <a:spcPct val="86000"/>
              </a:lnSpc>
            </a:pPr>
            <a:r>
              <a:rPr lang="en-GB" sz="2000" dirty="0">
                <a:solidFill>
                  <a:srgbClr val="000000"/>
                </a:solidFill>
              </a:rPr>
              <a:t>Storage</a:t>
            </a:r>
          </a:p>
        </p:txBody>
      </p:sp>
      <p:sp>
        <p:nvSpPr>
          <p:cNvPr id="11272" name="Text Box 35"/>
          <p:cNvSpPr txBox="1">
            <a:spLocks noChangeArrowheads="1"/>
          </p:cNvSpPr>
          <p:nvPr/>
        </p:nvSpPr>
        <p:spPr bwMode="auto">
          <a:xfrm>
            <a:off x="5410200" y="2689225"/>
            <a:ext cx="1878013" cy="368300"/>
          </a:xfrm>
          <a:prstGeom prst="rect">
            <a:avLst/>
          </a:prstGeom>
          <a:noFill/>
          <a:ln w="9525">
            <a:noFill/>
            <a:miter lim="800000"/>
            <a:headEnd/>
            <a:tailEnd/>
          </a:ln>
        </p:spPr>
        <p:txBody>
          <a:bodyPr wrap="none" lIns="102682" tIns="51340" rIns="102682" bIns="51340">
            <a:spAutoFit/>
          </a:bodyPr>
          <a:lstStyle/>
          <a:p>
            <a:pPr defTabSz="1027113">
              <a:lnSpc>
                <a:spcPct val="86000"/>
              </a:lnSpc>
            </a:pPr>
            <a:r>
              <a:rPr lang="en-GB" sz="2000" dirty="0">
                <a:solidFill>
                  <a:srgbClr val="000000"/>
                </a:solidFill>
              </a:rPr>
              <a:t>Transmission</a:t>
            </a:r>
          </a:p>
        </p:txBody>
      </p:sp>
      <p:sp>
        <p:nvSpPr>
          <p:cNvPr id="11273" name="Text Box 36"/>
          <p:cNvSpPr txBox="1">
            <a:spLocks noChangeArrowheads="1"/>
          </p:cNvSpPr>
          <p:nvPr/>
        </p:nvSpPr>
        <p:spPr bwMode="auto">
          <a:xfrm>
            <a:off x="5480050" y="4592638"/>
            <a:ext cx="2978150" cy="369887"/>
          </a:xfrm>
          <a:prstGeom prst="rect">
            <a:avLst/>
          </a:prstGeom>
          <a:noFill/>
          <a:ln w="9525">
            <a:noFill/>
            <a:miter lim="800000"/>
            <a:headEnd/>
            <a:tailEnd/>
          </a:ln>
        </p:spPr>
        <p:txBody>
          <a:bodyPr wrap="none" lIns="102682" tIns="51340" rIns="102682" bIns="51340">
            <a:spAutoFit/>
          </a:bodyPr>
          <a:lstStyle/>
          <a:p>
            <a:pPr defTabSz="1027113">
              <a:lnSpc>
                <a:spcPct val="86000"/>
              </a:lnSpc>
            </a:pPr>
            <a:r>
              <a:rPr lang="en-GB" sz="2000" dirty="0">
                <a:solidFill>
                  <a:srgbClr val="000000"/>
                </a:solidFill>
              </a:rPr>
              <a:t>Policy and Procedures</a:t>
            </a:r>
          </a:p>
        </p:txBody>
      </p:sp>
      <p:sp>
        <p:nvSpPr>
          <p:cNvPr id="11274" name="Text Box 37"/>
          <p:cNvSpPr txBox="1">
            <a:spLocks noChangeArrowheads="1"/>
          </p:cNvSpPr>
          <p:nvPr/>
        </p:nvSpPr>
        <p:spPr bwMode="auto">
          <a:xfrm>
            <a:off x="4978400" y="4899025"/>
            <a:ext cx="1651000" cy="368300"/>
          </a:xfrm>
          <a:prstGeom prst="rect">
            <a:avLst/>
          </a:prstGeom>
          <a:noFill/>
          <a:ln w="9525">
            <a:noFill/>
            <a:miter lim="800000"/>
            <a:headEnd/>
            <a:tailEnd/>
          </a:ln>
        </p:spPr>
        <p:txBody>
          <a:bodyPr wrap="none" lIns="102682" tIns="51340" rIns="102682" bIns="51340">
            <a:spAutoFit/>
          </a:bodyPr>
          <a:lstStyle/>
          <a:p>
            <a:pPr defTabSz="1027113">
              <a:lnSpc>
                <a:spcPct val="86000"/>
              </a:lnSpc>
            </a:pPr>
            <a:r>
              <a:rPr lang="en-GB" sz="2000" dirty="0">
                <a:solidFill>
                  <a:srgbClr val="000000"/>
                </a:solidFill>
              </a:rPr>
              <a:t>Technology</a:t>
            </a:r>
          </a:p>
        </p:txBody>
      </p:sp>
      <p:sp>
        <p:nvSpPr>
          <p:cNvPr id="11275" name="Text Box 38"/>
          <p:cNvSpPr txBox="1">
            <a:spLocks noChangeArrowheads="1"/>
          </p:cNvSpPr>
          <p:nvPr/>
        </p:nvSpPr>
        <p:spPr bwMode="auto">
          <a:xfrm>
            <a:off x="4419600" y="5203825"/>
            <a:ext cx="4622800" cy="368300"/>
          </a:xfrm>
          <a:prstGeom prst="rect">
            <a:avLst/>
          </a:prstGeom>
          <a:noFill/>
          <a:ln w="9525">
            <a:noFill/>
            <a:miter lim="800000"/>
            <a:headEnd/>
            <a:tailEnd/>
          </a:ln>
        </p:spPr>
        <p:txBody>
          <a:bodyPr lIns="102682" tIns="51340" rIns="102682" bIns="51340">
            <a:spAutoFit/>
          </a:bodyPr>
          <a:lstStyle/>
          <a:p>
            <a:pPr defTabSz="1027113">
              <a:lnSpc>
                <a:spcPct val="86000"/>
              </a:lnSpc>
            </a:pPr>
            <a:r>
              <a:rPr lang="en-GB" sz="2000" dirty="0">
                <a:solidFill>
                  <a:srgbClr val="000000"/>
                </a:solidFill>
              </a:rPr>
              <a:t>Education, Training, and Awareness</a:t>
            </a:r>
          </a:p>
        </p:txBody>
      </p:sp>
      <p:sp>
        <p:nvSpPr>
          <p:cNvPr id="11276" name="Rectangle 39"/>
          <p:cNvSpPr>
            <a:spLocks noGrp="1" noChangeArrowheads="1"/>
          </p:cNvSpPr>
          <p:nvPr>
            <p:ph type="title"/>
          </p:nvPr>
        </p:nvSpPr>
        <p:spPr/>
        <p:txBody>
          <a:bodyPr/>
          <a:lstStyle/>
          <a:p>
            <a:pPr eaLnBrk="1" hangingPunct="1"/>
            <a:r>
              <a:rPr lang="en-GB" dirty="0" smtClean="0"/>
              <a:t>Information Security Model (</a:t>
            </a:r>
            <a:r>
              <a:rPr lang="en-GB" dirty="0" err="1" smtClean="0">
                <a:solidFill>
                  <a:srgbClr val="0070C0"/>
                </a:solidFill>
              </a:rPr>
              <a:t>McCumber</a:t>
            </a:r>
            <a:r>
              <a:rPr lang="en-GB" dirty="0" smtClean="0">
                <a:solidFill>
                  <a:srgbClr val="0070C0"/>
                </a:solidFill>
              </a:rPr>
              <a:t> Cube</a:t>
            </a:r>
            <a:r>
              <a:rPr lang="en-GB" dirty="0" smtClean="0"/>
              <a:t>)</a:t>
            </a:r>
            <a:endParaRPr lang="en-US" dirty="0" smtClean="0"/>
          </a:p>
        </p:txBody>
      </p:sp>
      <p:sp>
        <p:nvSpPr>
          <p:cNvPr id="11277" name="Text Box 66"/>
          <p:cNvSpPr txBox="1">
            <a:spLocks noChangeArrowheads="1"/>
          </p:cNvSpPr>
          <p:nvPr/>
        </p:nvSpPr>
        <p:spPr bwMode="auto">
          <a:xfrm>
            <a:off x="5715000" y="1543050"/>
            <a:ext cx="3341688" cy="523875"/>
          </a:xfrm>
          <a:prstGeom prst="rect">
            <a:avLst/>
          </a:prstGeom>
          <a:noFill/>
          <a:ln w="12700">
            <a:noFill/>
            <a:miter lim="800000"/>
            <a:headEnd/>
            <a:tailEnd/>
          </a:ln>
        </p:spPr>
        <p:txBody>
          <a:bodyPr wrap="none" lIns="91407" tIns="45704" rIns="91407" bIns="45704" anchor="ctr">
            <a:spAutoFit/>
          </a:bodyPr>
          <a:lstStyle/>
          <a:p>
            <a:pPr>
              <a:lnSpc>
                <a:spcPct val="100000"/>
              </a:lnSpc>
            </a:pPr>
            <a:r>
              <a:rPr lang="en-GB" sz="2800" dirty="0">
                <a:solidFill>
                  <a:srgbClr val="0070C0"/>
                </a:solidFill>
              </a:rPr>
              <a:t>Information States</a:t>
            </a:r>
          </a:p>
        </p:txBody>
      </p:sp>
      <p:sp>
        <p:nvSpPr>
          <p:cNvPr id="11278" name="Text Box 68"/>
          <p:cNvSpPr txBox="1">
            <a:spLocks noChangeArrowheads="1"/>
          </p:cNvSpPr>
          <p:nvPr/>
        </p:nvSpPr>
        <p:spPr bwMode="auto">
          <a:xfrm>
            <a:off x="5486400" y="5724525"/>
            <a:ext cx="3363913" cy="523875"/>
          </a:xfrm>
          <a:prstGeom prst="rect">
            <a:avLst/>
          </a:prstGeom>
          <a:noFill/>
          <a:ln w="12700">
            <a:noFill/>
            <a:miter lim="800000"/>
            <a:headEnd/>
            <a:tailEnd/>
          </a:ln>
        </p:spPr>
        <p:txBody>
          <a:bodyPr wrap="none" lIns="91407" tIns="45704" rIns="91407" bIns="45704" anchor="ctr">
            <a:spAutoFit/>
          </a:bodyPr>
          <a:lstStyle/>
          <a:p>
            <a:pPr>
              <a:lnSpc>
                <a:spcPct val="100000"/>
              </a:lnSpc>
            </a:pPr>
            <a:r>
              <a:rPr lang="en-GB" sz="2800" dirty="0">
                <a:solidFill>
                  <a:srgbClr val="0070C0"/>
                </a:solidFill>
              </a:rPr>
              <a:t>Security Measures</a:t>
            </a:r>
          </a:p>
        </p:txBody>
      </p:sp>
      <p:sp>
        <p:nvSpPr>
          <p:cNvPr id="11279" name="Text Box 70"/>
          <p:cNvSpPr txBox="1">
            <a:spLocks noChangeArrowheads="1"/>
          </p:cNvSpPr>
          <p:nvPr/>
        </p:nvSpPr>
        <p:spPr bwMode="auto">
          <a:xfrm>
            <a:off x="228600" y="1587500"/>
            <a:ext cx="2438400" cy="1384300"/>
          </a:xfrm>
          <a:prstGeom prst="rect">
            <a:avLst/>
          </a:prstGeom>
          <a:noFill/>
          <a:ln w="12700">
            <a:noFill/>
            <a:miter lim="800000"/>
            <a:headEnd/>
            <a:tailEnd/>
          </a:ln>
        </p:spPr>
        <p:txBody>
          <a:bodyPr lIns="91407" tIns="45704" rIns="91407" bIns="45704" anchor="ctr">
            <a:spAutoFit/>
          </a:bodyPr>
          <a:lstStyle/>
          <a:p>
            <a:pPr algn="ctr">
              <a:lnSpc>
                <a:spcPct val="100000"/>
              </a:lnSpc>
            </a:pPr>
            <a:r>
              <a:rPr lang="en-GB" sz="2800" dirty="0">
                <a:solidFill>
                  <a:srgbClr val="0070C0"/>
                </a:solidFill>
              </a:rPr>
              <a:t>Information Security</a:t>
            </a:r>
            <a:br>
              <a:rPr lang="en-GB" sz="2800" dirty="0">
                <a:solidFill>
                  <a:srgbClr val="0070C0"/>
                </a:solidFill>
              </a:rPr>
            </a:br>
            <a:r>
              <a:rPr lang="en-GB" sz="2800" dirty="0">
                <a:solidFill>
                  <a:srgbClr val="0070C0"/>
                </a:solidFill>
              </a:rPr>
              <a:t>Properties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7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11267"/>
                                        </p:tgtEl>
                                        <p:attrNameLst>
                                          <p:attrName>style.visibility</p:attrName>
                                        </p:attrNameLst>
                                      </p:cBhvr>
                                      <p:to>
                                        <p:strVal val="visible"/>
                                      </p:to>
                                    </p:set>
                                    <p:animEffect transition="in" filter="blinds(horizontal)">
                                      <p:cBhvr>
                                        <p:cTn id="11" dur="500"/>
                                        <p:tgtEl>
                                          <p:spTgt spid="11267"/>
                                        </p:tgtEl>
                                      </p:cBhvr>
                                    </p:animEffect>
                                  </p:childTnLst>
                                </p:cTn>
                              </p:par>
                            </p:childTnLst>
                          </p:cTn>
                        </p:par>
                        <p:par>
                          <p:cTn id="12" fill="hold">
                            <p:stCondLst>
                              <p:cond delay="500"/>
                            </p:stCondLst>
                            <p:childTnLst>
                              <p:par>
                                <p:cTn id="13" presetID="3" presetClass="entr" presetSubtype="10" fill="hold" grpId="0" nodeType="afterEffect">
                                  <p:stCondLst>
                                    <p:cond delay="0"/>
                                  </p:stCondLst>
                                  <p:childTnLst>
                                    <p:set>
                                      <p:cBhvr>
                                        <p:cTn id="14" dur="1" fill="hold">
                                          <p:stCondLst>
                                            <p:cond delay="0"/>
                                          </p:stCondLst>
                                        </p:cTn>
                                        <p:tgtEl>
                                          <p:spTgt spid="11268"/>
                                        </p:tgtEl>
                                        <p:attrNameLst>
                                          <p:attrName>style.visibility</p:attrName>
                                        </p:attrNameLst>
                                      </p:cBhvr>
                                      <p:to>
                                        <p:strVal val="visible"/>
                                      </p:to>
                                    </p:set>
                                    <p:animEffect transition="in" filter="blinds(horizontal)">
                                      <p:cBhvr>
                                        <p:cTn id="15" dur="500"/>
                                        <p:tgtEl>
                                          <p:spTgt spid="11268"/>
                                        </p:tgtEl>
                                      </p:cBhvr>
                                    </p:animEffect>
                                  </p:childTnLst>
                                </p:cTn>
                              </p:par>
                            </p:childTnLst>
                          </p:cTn>
                        </p:par>
                        <p:par>
                          <p:cTn id="16" fill="hold">
                            <p:stCondLst>
                              <p:cond delay="1000"/>
                            </p:stCondLst>
                            <p:childTnLst>
                              <p:par>
                                <p:cTn id="17" presetID="3" presetClass="entr" presetSubtype="10" fill="hold" grpId="0" nodeType="afterEffect">
                                  <p:stCondLst>
                                    <p:cond delay="0"/>
                                  </p:stCondLst>
                                  <p:childTnLst>
                                    <p:set>
                                      <p:cBhvr>
                                        <p:cTn id="18" dur="1" fill="hold">
                                          <p:stCondLst>
                                            <p:cond delay="0"/>
                                          </p:stCondLst>
                                        </p:cTn>
                                        <p:tgtEl>
                                          <p:spTgt spid="11269"/>
                                        </p:tgtEl>
                                        <p:attrNameLst>
                                          <p:attrName>style.visibility</p:attrName>
                                        </p:attrNameLst>
                                      </p:cBhvr>
                                      <p:to>
                                        <p:strVal val="visible"/>
                                      </p:to>
                                    </p:set>
                                    <p:animEffect transition="in" filter="blinds(horizontal)">
                                      <p:cBhvr>
                                        <p:cTn id="19" dur="500"/>
                                        <p:tgtEl>
                                          <p:spTgt spid="11269"/>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1277"/>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11270"/>
                                        </p:tgtEl>
                                        <p:attrNameLst>
                                          <p:attrName>style.visibility</p:attrName>
                                        </p:attrNameLst>
                                      </p:cBhvr>
                                      <p:to>
                                        <p:strVal val="visible"/>
                                      </p:to>
                                    </p:set>
                                    <p:animEffect transition="in" filter="blinds(horizontal)">
                                      <p:cBhvr>
                                        <p:cTn id="28" dur="500"/>
                                        <p:tgtEl>
                                          <p:spTgt spid="11270"/>
                                        </p:tgtEl>
                                      </p:cBhvr>
                                    </p:animEffect>
                                  </p:childTnLst>
                                </p:cTn>
                              </p:par>
                            </p:childTnLst>
                          </p:cTn>
                        </p:par>
                        <p:par>
                          <p:cTn id="29" fill="hold">
                            <p:stCondLst>
                              <p:cond delay="500"/>
                            </p:stCondLst>
                            <p:childTnLst>
                              <p:par>
                                <p:cTn id="30" presetID="3" presetClass="entr" presetSubtype="10" fill="hold" grpId="0" nodeType="afterEffect">
                                  <p:stCondLst>
                                    <p:cond delay="0"/>
                                  </p:stCondLst>
                                  <p:childTnLst>
                                    <p:set>
                                      <p:cBhvr>
                                        <p:cTn id="31" dur="1" fill="hold">
                                          <p:stCondLst>
                                            <p:cond delay="0"/>
                                          </p:stCondLst>
                                        </p:cTn>
                                        <p:tgtEl>
                                          <p:spTgt spid="11271"/>
                                        </p:tgtEl>
                                        <p:attrNameLst>
                                          <p:attrName>style.visibility</p:attrName>
                                        </p:attrNameLst>
                                      </p:cBhvr>
                                      <p:to>
                                        <p:strVal val="visible"/>
                                      </p:to>
                                    </p:set>
                                    <p:animEffect transition="in" filter="blinds(horizontal)">
                                      <p:cBhvr>
                                        <p:cTn id="32" dur="500"/>
                                        <p:tgtEl>
                                          <p:spTgt spid="11271"/>
                                        </p:tgtEl>
                                      </p:cBhvr>
                                    </p:animEffect>
                                  </p:childTnLst>
                                </p:cTn>
                              </p:par>
                            </p:childTnLst>
                          </p:cTn>
                        </p:par>
                        <p:par>
                          <p:cTn id="33" fill="hold">
                            <p:stCondLst>
                              <p:cond delay="1000"/>
                            </p:stCondLst>
                            <p:childTnLst>
                              <p:par>
                                <p:cTn id="34" presetID="3" presetClass="entr" presetSubtype="10" fill="hold" grpId="0" nodeType="afterEffect">
                                  <p:stCondLst>
                                    <p:cond delay="0"/>
                                  </p:stCondLst>
                                  <p:childTnLst>
                                    <p:set>
                                      <p:cBhvr>
                                        <p:cTn id="35" dur="1" fill="hold">
                                          <p:stCondLst>
                                            <p:cond delay="0"/>
                                          </p:stCondLst>
                                        </p:cTn>
                                        <p:tgtEl>
                                          <p:spTgt spid="11272"/>
                                        </p:tgtEl>
                                        <p:attrNameLst>
                                          <p:attrName>style.visibility</p:attrName>
                                        </p:attrNameLst>
                                      </p:cBhvr>
                                      <p:to>
                                        <p:strVal val="visible"/>
                                      </p:to>
                                    </p:set>
                                    <p:animEffect transition="in" filter="blinds(horizontal)">
                                      <p:cBhvr>
                                        <p:cTn id="36" dur="500"/>
                                        <p:tgtEl>
                                          <p:spTgt spid="1127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127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3" presetClass="entr" presetSubtype="10" fill="hold" grpId="0" nodeType="clickEffect">
                                  <p:stCondLst>
                                    <p:cond delay="0"/>
                                  </p:stCondLst>
                                  <p:childTnLst>
                                    <p:set>
                                      <p:cBhvr>
                                        <p:cTn id="44" dur="1" fill="hold">
                                          <p:stCondLst>
                                            <p:cond delay="0"/>
                                          </p:stCondLst>
                                        </p:cTn>
                                        <p:tgtEl>
                                          <p:spTgt spid="11273"/>
                                        </p:tgtEl>
                                        <p:attrNameLst>
                                          <p:attrName>style.visibility</p:attrName>
                                        </p:attrNameLst>
                                      </p:cBhvr>
                                      <p:to>
                                        <p:strVal val="visible"/>
                                      </p:to>
                                    </p:set>
                                    <p:animEffect transition="in" filter="blinds(horizontal)">
                                      <p:cBhvr>
                                        <p:cTn id="45" dur="500"/>
                                        <p:tgtEl>
                                          <p:spTgt spid="11273"/>
                                        </p:tgtEl>
                                      </p:cBhvr>
                                    </p:animEffect>
                                  </p:childTnLst>
                                </p:cTn>
                              </p:par>
                            </p:childTnLst>
                          </p:cTn>
                        </p:par>
                        <p:par>
                          <p:cTn id="46" fill="hold">
                            <p:stCondLst>
                              <p:cond delay="500"/>
                            </p:stCondLst>
                            <p:childTnLst>
                              <p:par>
                                <p:cTn id="47" presetID="3" presetClass="entr" presetSubtype="10" fill="hold" grpId="0" nodeType="afterEffect">
                                  <p:stCondLst>
                                    <p:cond delay="0"/>
                                  </p:stCondLst>
                                  <p:childTnLst>
                                    <p:set>
                                      <p:cBhvr>
                                        <p:cTn id="48" dur="1" fill="hold">
                                          <p:stCondLst>
                                            <p:cond delay="0"/>
                                          </p:stCondLst>
                                        </p:cTn>
                                        <p:tgtEl>
                                          <p:spTgt spid="11274"/>
                                        </p:tgtEl>
                                        <p:attrNameLst>
                                          <p:attrName>style.visibility</p:attrName>
                                        </p:attrNameLst>
                                      </p:cBhvr>
                                      <p:to>
                                        <p:strVal val="visible"/>
                                      </p:to>
                                    </p:set>
                                    <p:animEffect transition="in" filter="blinds(horizontal)">
                                      <p:cBhvr>
                                        <p:cTn id="49" dur="500"/>
                                        <p:tgtEl>
                                          <p:spTgt spid="11274"/>
                                        </p:tgtEl>
                                      </p:cBhvr>
                                    </p:animEffect>
                                  </p:childTnLst>
                                </p:cTn>
                              </p:par>
                            </p:childTnLst>
                          </p:cTn>
                        </p:par>
                        <p:par>
                          <p:cTn id="50" fill="hold">
                            <p:stCondLst>
                              <p:cond delay="1000"/>
                            </p:stCondLst>
                            <p:childTnLst>
                              <p:par>
                                <p:cTn id="51" presetID="3" presetClass="entr" presetSubtype="10" fill="hold" grpId="0" nodeType="afterEffect">
                                  <p:stCondLst>
                                    <p:cond delay="0"/>
                                  </p:stCondLst>
                                  <p:childTnLst>
                                    <p:set>
                                      <p:cBhvr>
                                        <p:cTn id="52" dur="1" fill="hold">
                                          <p:stCondLst>
                                            <p:cond delay="0"/>
                                          </p:stCondLst>
                                        </p:cTn>
                                        <p:tgtEl>
                                          <p:spTgt spid="11275"/>
                                        </p:tgtEl>
                                        <p:attrNameLst>
                                          <p:attrName>style.visibility</p:attrName>
                                        </p:attrNameLst>
                                      </p:cBhvr>
                                      <p:to>
                                        <p:strVal val="visible"/>
                                      </p:to>
                                    </p:set>
                                    <p:animEffect transition="in" filter="blinds(horizontal)">
                                      <p:cBhvr>
                                        <p:cTn id="53" dur="500"/>
                                        <p:tgtEl>
                                          <p:spTgt spid="112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p:bldP spid="11268" grpId="0"/>
      <p:bldP spid="11269" grpId="0"/>
      <p:bldP spid="11270" grpId="0"/>
      <p:bldP spid="11271" grpId="0"/>
      <p:bldP spid="11272" grpId="0"/>
      <p:bldP spid="11273" grpId="0"/>
      <p:bldP spid="11274" grpId="0"/>
      <p:bldP spid="11275" grpId="0"/>
      <p:bldP spid="11277" grpId="0"/>
      <p:bldP spid="11278" grpId="0"/>
      <p:bldP spid="1127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type="title"/>
          </p:nvPr>
        </p:nvSpPr>
        <p:spPr/>
        <p:txBody>
          <a:bodyPr/>
          <a:lstStyle/>
          <a:p>
            <a:pPr defTabSz="720725" eaLnBrk="1" hangingPunct="1"/>
            <a:r>
              <a:rPr lang="en-GB" dirty="0" smtClean="0"/>
              <a:t>Information Risk Management (IRM)</a:t>
            </a:r>
          </a:p>
        </p:txBody>
      </p:sp>
      <p:sp>
        <p:nvSpPr>
          <p:cNvPr id="12291" name="Rectangle 24"/>
          <p:cNvSpPr>
            <a:spLocks noGrp="1" noChangeArrowheads="1"/>
          </p:cNvSpPr>
          <p:nvPr>
            <p:ph sz="half" idx="1"/>
          </p:nvPr>
        </p:nvSpPr>
        <p:spPr>
          <a:xfrm>
            <a:off x="457200" y="1219199"/>
            <a:ext cx="8458200" cy="1752601"/>
          </a:xfrm>
        </p:spPr>
        <p:txBody>
          <a:bodyPr/>
          <a:lstStyle/>
          <a:p>
            <a:pPr eaLnBrk="1" hangingPunct="1">
              <a:lnSpc>
                <a:spcPct val="85000"/>
              </a:lnSpc>
            </a:pPr>
            <a:r>
              <a:rPr lang="en-GB" dirty="0" smtClean="0"/>
              <a:t>The process of assessing and quantifying risk and establishing an acceptable level of risk for the organization</a:t>
            </a:r>
          </a:p>
          <a:p>
            <a:pPr eaLnBrk="1" hangingPunct="1">
              <a:lnSpc>
                <a:spcPct val="85000"/>
              </a:lnSpc>
            </a:pPr>
            <a:r>
              <a:rPr lang="en-GB" dirty="0" smtClean="0"/>
              <a:t>Risk can be mitigated, but cannot be eliminated</a:t>
            </a:r>
          </a:p>
        </p:txBody>
      </p:sp>
      <p:sp>
        <p:nvSpPr>
          <p:cNvPr id="11" name="Content Placeholder 10"/>
          <p:cNvSpPr>
            <a:spLocks noGrp="1"/>
          </p:cNvSpPr>
          <p:nvPr>
            <p:ph sz="half" idx="2"/>
          </p:nvPr>
        </p:nvSpPr>
        <p:spPr>
          <a:xfrm>
            <a:off x="457200" y="2895600"/>
            <a:ext cx="8153400" cy="3810000"/>
          </a:xfrm>
        </p:spPr>
        <p:txBody>
          <a:bodyPr/>
          <a:lstStyle/>
          <a:p>
            <a:pPr eaLnBrk="1" hangingPunct="1">
              <a:defRPr/>
            </a:pPr>
            <a:r>
              <a:rPr lang="en-GB" dirty="0" smtClean="0"/>
              <a:t>Main risk categories</a:t>
            </a:r>
          </a:p>
          <a:p>
            <a:pPr lvl="1" eaLnBrk="1" hangingPunct="1">
              <a:defRPr/>
            </a:pPr>
            <a:r>
              <a:rPr lang="en-GB" dirty="0" smtClean="0"/>
              <a:t>Physical damage</a:t>
            </a:r>
          </a:p>
          <a:p>
            <a:pPr lvl="1" eaLnBrk="1" hangingPunct="1">
              <a:defRPr/>
            </a:pPr>
            <a:r>
              <a:rPr lang="en-GB" dirty="0" smtClean="0"/>
              <a:t>Human interaction</a:t>
            </a:r>
          </a:p>
          <a:p>
            <a:pPr lvl="1" eaLnBrk="1" hangingPunct="1">
              <a:defRPr/>
            </a:pPr>
            <a:r>
              <a:rPr lang="en-GB" dirty="0" smtClean="0"/>
              <a:t>Equipment malfunction</a:t>
            </a:r>
          </a:p>
          <a:p>
            <a:pPr lvl="1" eaLnBrk="1" hangingPunct="1">
              <a:defRPr/>
            </a:pPr>
            <a:r>
              <a:rPr lang="en-GB" dirty="0" smtClean="0"/>
              <a:t>Inside and outside attacks</a:t>
            </a:r>
          </a:p>
          <a:p>
            <a:pPr lvl="1" eaLnBrk="1" hangingPunct="1">
              <a:defRPr/>
            </a:pPr>
            <a:r>
              <a:rPr lang="en-GB" dirty="0" smtClean="0"/>
              <a:t>Misuse of data</a:t>
            </a:r>
          </a:p>
          <a:p>
            <a:pPr lvl="1" eaLnBrk="1" hangingPunct="1">
              <a:defRPr/>
            </a:pPr>
            <a:r>
              <a:rPr lang="en-GB" dirty="0" smtClean="0"/>
              <a:t>Loss of data</a:t>
            </a:r>
          </a:p>
          <a:p>
            <a:pPr lvl="1" eaLnBrk="1" hangingPunct="1">
              <a:defRPr/>
            </a:pPr>
            <a:r>
              <a:rPr lang="en-GB" dirty="0" smtClean="0"/>
              <a:t>Application error</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1">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22" name="Rectangle 2"/>
          <p:cNvSpPr>
            <a:spLocks noGrp="1" noChangeArrowheads="1"/>
          </p:cNvSpPr>
          <p:nvPr>
            <p:ph type="title"/>
          </p:nvPr>
        </p:nvSpPr>
        <p:spPr/>
        <p:txBody>
          <a:bodyPr/>
          <a:lstStyle/>
          <a:p>
            <a:r>
              <a:rPr lang="en-GB" dirty="0" smtClean="0"/>
              <a:t>Risk Assessment</a:t>
            </a:r>
            <a:endParaRPr lang="en-US" dirty="0"/>
          </a:p>
        </p:txBody>
      </p:sp>
      <p:sp>
        <p:nvSpPr>
          <p:cNvPr id="1157123" name="Rectangle 3"/>
          <p:cNvSpPr>
            <a:spLocks noGrp="1" noChangeArrowheads="1"/>
          </p:cNvSpPr>
          <p:nvPr>
            <p:ph type="body" sz="half" idx="1"/>
          </p:nvPr>
        </p:nvSpPr>
        <p:spPr>
          <a:xfrm>
            <a:off x="228600" y="990600"/>
            <a:ext cx="8763000" cy="2514600"/>
          </a:xfrm>
        </p:spPr>
        <p:txBody>
          <a:bodyPr>
            <a:normAutofit/>
          </a:bodyPr>
          <a:lstStyle/>
          <a:p>
            <a:pPr eaLnBrk="1" hangingPunct="1"/>
            <a:r>
              <a:rPr lang="en-GB" sz="2800" dirty="0" smtClean="0"/>
              <a:t>Risk assessment involves determining the likelihood that the vulnerability is a risk to the organization</a:t>
            </a:r>
          </a:p>
          <a:p>
            <a:pPr eaLnBrk="1" hangingPunct="1"/>
            <a:r>
              <a:rPr lang="en-GB" sz="2800" dirty="0" smtClean="0"/>
              <a:t>Each vulnerability can be ranked by scale </a:t>
            </a:r>
          </a:p>
          <a:p>
            <a:pPr eaLnBrk="1" hangingPunct="1"/>
            <a:r>
              <a:rPr lang="en-GB" sz="2800" dirty="0" smtClean="0"/>
              <a:t>Sometimes calculating anticipated losses can be helpful in determining the impact of a vulnerability</a:t>
            </a:r>
          </a:p>
        </p:txBody>
      </p:sp>
      <p:sp>
        <p:nvSpPr>
          <p:cNvPr id="1157125" name="Freeform 5"/>
          <p:cNvSpPr>
            <a:spLocks noChangeAspect="1"/>
          </p:cNvSpPr>
          <p:nvPr/>
        </p:nvSpPr>
        <p:spPr bwMode="auto">
          <a:xfrm>
            <a:off x="3816744" y="4067131"/>
            <a:ext cx="1001712" cy="290513"/>
          </a:xfrm>
          <a:custGeom>
            <a:avLst/>
            <a:gdLst/>
            <a:ahLst/>
            <a:cxnLst>
              <a:cxn ang="0">
                <a:pos x="70" y="274"/>
              </a:cxn>
              <a:cxn ang="0">
                <a:pos x="85" y="261"/>
              </a:cxn>
              <a:cxn ang="0">
                <a:pos x="106" y="245"/>
              </a:cxn>
              <a:cxn ang="0">
                <a:pos x="124" y="232"/>
              </a:cxn>
              <a:cxn ang="0">
                <a:pos x="144" y="219"/>
              </a:cxn>
              <a:cxn ang="0">
                <a:pos x="165" y="207"/>
              </a:cxn>
              <a:cxn ang="0">
                <a:pos x="188" y="195"/>
              </a:cxn>
              <a:cxn ang="0">
                <a:pos x="205" y="187"/>
              </a:cxn>
              <a:cxn ang="0">
                <a:pos x="226" y="177"/>
              </a:cxn>
              <a:cxn ang="0">
                <a:pos x="247" y="169"/>
              </a:cxn>
              <a:cxn ang="0">
                <a:pos x="263" y="162"/>
              </a:cxn>
              <a:cxn ang="0">
                <a:pos x="288" y="154"/>
              </a:cxn>
              <a:cxn ang="0">
                <a:pos x="319" y="144"/>
              </a:cxn>
              <a:cxn ang="0">
                <a:pos x="349" y="136"/>
              </a:cxn>
              <a:cxn ang="0">
                <a:pos x="381" y="132"/>
              </a:cxn>
              <a:cxn ang="0">
                <a:pos x="411" y="128"/>
              </a:cxn>
              <a:cxn ang="0">
                <a:pos x="446" y="125"/>
              </a:cxn>
              <a:cxn ang="0">
                <a:pos x="480" y="125"/>
              </a:cxn>
              <a:cxn ang="0">
                <a:pos x="516" y="127"/>
              </a:cxn>
              <a:cxn ang="0">
                <a:pos x="547" y="131"/>
              </a:cxn>
              <a:cxn ang="0">
                <a:pos x="579" y="134"/>
              </a:cxn>
              <a:cxn ang="0">
                <a:pos x="608" y="142"/>
              </a:cxn>
              <a:cxn ang="0">
                <a:pos x="639" y="150"/>
              </a:cxn>
              <a:cxn ang="0">
                <a:pos x="672" y="160"/>
              </a:cxn>
              <a:cxn ang="0">
                <a:pos x="705" y="174"/>
              </a:cxn>
              <a:cxn ang="0">
                <a:pos x="736" y="188"/>
              </a:cxn>
              <a:cxn ang="0">
                <a:pos x="767" y="206"/>
              </a:cxn>
              <a:cxn ang="0">
                <a:pos x="796" y="225"/>
              </a:cxn>
              <a:cxn ang="0">
                <a:pos x="943" y="252"/>
              </a:cxn>
              <a:cxn ang="0">
                <a:pos x="865" y="119"/>
              </a:cxn>
              <a:cxn ang="0">
                <a:pos x="829" y="97"/>
              </a:cxn>
              <a:cxn ang="0">
                <a:pos x="795" y="79"/>
              </a:cxn>
              <a:cxn ang="0">
                <a:pos x="765" y="63"/>
              </a:cxn>
              <a:cxn ang="0">
                <a:pos x="734" y="50"/>
              </a:cxn>
              <a:cxn ang="0">
                <a:pos x="703" y="38"/>
              </a:cxn>
              <a:cxn ang="0">
                <a:pos x="666" y="27"/>
              </a:cxn>
              <a:cxn ang="0">
                <a:pos x="635" y="18"/>
              </a:cxn>
              <a:cxn ang="0">
                <a:pos x="598" y="11"/>
              </a:cxn>
              <a:cxn ang="0">
                <a:pos x="564" y="7"/>
              </a:cxn>
              <a:cxn ang="0">
                <a:pos x="527" y="3"/>
              </a:cxn>
              <a:cxn ang="0">
                <a:pos x="494" y="0"/>
              </a:cxn>
              <a:cxn ang="0">
                <a:pos x="460" y="0"/>
              </a:cxn>
              <a:cxn ang="0">
                <a:pos x="425" y="3"/>
              </a:cxn>
              <a:cxn ang="0">
                <a:pos x="390" y="6"/>
              </a:cxn>
              <a:cxn ang="0">
                <a:pos x="358" y="9"/>
              </a:cxn>
              <a:cxn ang="0">
                <a:pos x="327" y="16"/>
              </a:cxn>
              <a:cxn ang="0">
                <a:pos x="292" y="25"/>
              </a:cxn>
              <a:cxn ang="0">
                <a:pos x="262" y="34"/>
              </a:cxn>
              <a:cxn ang="0">
                <a:pos x="231" y="44"/>
              </a:cxn>
              <a:cxn ang="0">
                <a:pos x="199" y="56"/>
              </a:cxn>
              <a:cxn ang="0">
                <a:pos x="169" y="69"/>
              </a:cxn>
              <a:cxn ang="0">
                <a:pos x="147" y="78"/>
              </a:cxn>
              <a:cxn ang="0">
                <a:pos x="130" y="85"/>
              </a:cxn>
              <a:cxn ang="0">
                <a:pos x="115" y="95"/>
              </a:cxn>
              <a:cxn ang="0">
                <a:pos x="99" y="106"/>
              </a:cxn>
              <a:cxn ang="0">
                <a:pos x="84" y="114"/>
              </a:cxn>
              <a:cxn ang="0">
                <a:pos x="67" y="123"/>
              </a:cxn>
              <a:cxn ang="0">
                <a:pos x="49" y="135"/>
              </a:cxn>
              <a:cxn ang="0">
                <a:pos x="35" y="146"/>
              </a:cxn>
              <a:cxn ang="0">
                <a:pos x="20" y="158"/>
              </a:cxn>
              <a:cxn ang="0">
                <a:pos x="6" y="167"/>
              </a:cxn>
            </a:cxnLst>
            <a:rect l="0" t="0" r="r" b="b"/>
            <a:pathLst>
              <a:path w="944" h="275">
                <a:moveTo>
                  <a:pt x="0" y="175"/>
                </a:moveTo>
                <a:lnTo>
                  <a:pt x="70" y="274"/>
                </a:lnTo>
                <a:lnTo>
                  <a:pt x="77" y="268"/>
                </a:lnTo>
                <a:lnTo>
                  <a:pt x="85" y="261"/>
                </a:lnTo>
                <a:lnTo>
                  <a:pt x="96" y="252"/>
                </a:lnTo>
                <a:lnTo>
                  <a:pt x="106" y="245"/>
                </a:lnTo>
                <a:lnTo>
                  <a:pt x="116" y="238"/>
                </a:lnTo>
                <a:lnTo>
                  <a:pt x="124" y="232"/>
                </a:lnTo>
                <a:lnTo>
                  <a:pt x="135" y="225"/>
                </a:lnTo>
                <a:lnTo>
                  <a:pt x="144" y="219"/>
                </a:lnTo>
                <a:lnTo>
                  <a:pt x="155" y="212"/>
                </a:lnTo>
                <a:lnTo>
                  <a:pt x="165" y="207"/>
                </a:lnTo>
                <a:lnTo>
                  <a:pt x="177" y="201"/>
                </a:lnTo>
                <a:lnTo>
                  <a:pt x="188" y="195"/>
                </a:lnTo>
                <a:lnTo>
                  <a:pt x="196" y="191"/>
                </a:lnTo>
                <a:lnTo>
                  <a:pt x="205" y="187"/>
                </a:lnTo>
                <a:lnTo>
                  <a:pt x="216" y="182"/>
                </a:lnTo>
                <a:lnTo>
                  <a:pt x="226" y="177"/>
                </a:lnTo>
                <a:lnTo>
                  <a:pt x="236" y="173"/>
                </a:lnTo>
                <a:lnTo>
                  <a:pt x="247" y="169"/>
                </a:lnTo>
                <a:lnTo>
                  <a:pt x="255" y="166"/>
                </a:lnTo>
                <a:lnTo>
                  <a:pt x="263" y="162"/>
                </a:lnTo>
                <a:lnTo>
                  <a:pt x="276" y="158"/>
                </a:lnTo>
                <a:lnTo>
                  <a:pt x="288" y="154"/>
                </a:lnTo>
                <a:lnTo>
                  <a:pt x="304" y="150"/>
                </a:lnTo>
                <a:lnTo>
                  <a:pt x="319" y="144"/>
                </a:lnTo>
                <a:lnTo>
                  <a:pt x="334" y="141"/>
                </a:lnTo>
                <a:lnTo>
                  <a:pt x="349" y="136"/>
                </a:lnTo>
                <a:lnTo>
                  <a:pt x="368" y="134"/>
                </a:lnTo>
                <a:lnTo>
                  <a:pt x="381" y="132"/>
                </a:lnTo>
                <a:lnTo>
                  <a:pt x="395" y="130"/>
                </a:lnTo>
                <a:lnTo>
                  <a:pt x="411" y="128"/>
                </a:lnTo>
                <a:lnTo>
                  <a:pt x="428" y="127"/>
                </a:lnTo>
                <a:lnTo>
                  <a:pt x="446" y="125"/>
                </a:lnTo>
                <a:lnTo>
                  <a:pt x="462" y="125"/>
                </a:lnTo>
                <a:lnTo>
                  <a:pt x="480" y="125"/>
                </a:lnTo>
                <a:lnTo>
                  <a:pt x="498" y="125"/>
                </a:lnTo>
                <a:lnTo>
                  <a:pt x="516" y="127"/>
                </a:lnTo>
                <a:lnTo>
                  <a:pt x="532" y="128"/>
                </a:lnTo>
                <a:lnTo>
                  <a:pt x="547" y="131"/>
                </a:lnTo>
                <a:lnTo>
                  <a:pt x="562" y="132"/>
                </a:lnTo>
                <a:lnTo>
                  <a:pt x="579" y="134"/>
                </a:lnTo>
                <a:lnTo>
                  <a:pt x="595" y="139"/>
                </a:lnTo>
                <a:lnTo>
                  <a:pt x="608" y="142"/>
                </a:lnTo>
                <a:lnTo>
                  <a:pt x="624" y="146"/>
                </a:lnTo>
                <a:lnTo>
                  <a:pt x="639" y="150"/>
                </a:lnTo>
                <a:lnTo>
                  <a:pt x="656" y="155"/>
                </a:lnTo>
                <a:lnTo>
                  <a:pt x="672" y="160"/>
                </a:lnTo>
                <a:lnTo>
                  <a:pt x="688" y="166"/>
                </a:lnTo>
                <a:lnTo>
                  <a:pt x="705" y="174"/>
                </a:lnTo>
                <a:lnTo>
                  <a:pt x="721" y="181"/>
                </a:lnTo>
                <a:lnTo>
                  <a:pt x="736" y="188"/>
                </a:lnTo>
                <a:lnTo>
                  <a:pt x="751" y="196"/>
                </a:lnTo>
                <a:lnTo>
                  <a:pt x="767" y="206"/>
                </a:lnTo>
                <a:lnTo>
                  <a:pt x="780" y="215"/>
                </a:lnTo>
                <a:lnTo>
                  <a:pt x="796" y="225"/>
                </a:lnTo>
                <a:lnTo>
                  <a:pt x="773" y="262"/>
                </a:lnTo>
                <a:lnTo>
                  <a:pt x="943" y="252"/>
                </a:lnTo>
                <a:lnTo>
                  <a:pt x="887" y="85"/>
                </a:lnTo>
                <a:lnTo>
                  <a:pt x="865" y="119"/>
                </a:lnTo>
                <a:lnTo>
                  <a:pt x="847" y="108"/>
                </a:lnTo>
                <a:lnTo>
                  <a:pt x="829" y="97"/>
                </a:lnTo>
                <a:lnTo>
                  <a:pt x="813" y="88"/>
                </a:lnTo>
                <a:lnTo>
                  <a:pt x="795" y="79"/>
                </a:lnTo>
                <a:lnTo>
                  <a:pt x="781" y="70"/>
                </a:lnTo>
                <a:lnTo>
                  <a:pt x="765" y="63"/>
                </a:lnTo>
                <a:lnTo>
                  <a:pt x="749" y="57"/>
                </a:lnTo>
                <a:lnTo>
                  <a:pt x="734" y="50"/>
                </a:lnTo>
                <a:lnTo>
                  <a:pt x="719" y="45"/>
                </a:lnTo>
                <a:lnTo>
                  <a:pt x="703" y="38"/>
                </a:lnTo>
                <a:lnTo>
                  <a:pt x="683" y="31"/>
                </a:lnTo>
                <a:lnTo>
                  <a:pt x="666" y="27"/>
                </a:lnTo>
                <a:lnTo>
                  <a:pt x="650" y="23"/>
                </a:lnTo>
                <a:lnTo>
                  <a:pt x="635" y="18"/>
                </a:lnTo>
                <a:lnTo>
                  <a:pt x="616" y="14"/>
                </a:lnTo>
                <a:lnTo>
                  <a:pt x="598" y="11"/>
                </a:lnTo>
                <a:lnTo>
                  <a:pt x="581" y="8"/>
                </a:lnTo>
                <a:lnTo>
                  <a:pt x="564" y="7"/>
                </a:lnTo>
                <a:lnTo>
                  <a:pt x="545" y="4"/>
                </a:lnTo>
                <a:lnTo>
                  <a:pt x="527" y="3"/>
                </a:lnTo>
                <a:lnTo>
                  <a:pt x="510" y="1"/>
                </a:lnTo>
                <a:lnTo>
                  <a:pt x="494" y="0"/>
                </a:lnTo>
                <a:lnTo>
                  <a:pt x="477" y="0"/>
                </a:lnTo>
                <a:lnTo>
                  <a:pt x="460" y="0"/>
                </a:lnTo>
                <a:lnTo>
                  <a:pt x="445" y="1"/>
                </a:lnTo>
                <a:lnTo>
                  <a:pt x="425" y="3"/>
                </a:lnTo>
                <a:lnTo>
                  <a:pt x="409" y="3"/>
                </a:lnTo>
                <a:lnTo>
                  <a:pt x="390" y="6"/>
                </a:lnTo>
                <a:lnTo>
                  <a:pt x="374" y="8"/>
                </a:lnTo>
                <a:lnTo>
                  <a:pt x="358" y="9"/>
                </a:lnTo>
                <a:lnTo>
                  <a:pt x="342" y="13"/>
                </a:lnTo>
                <a:lnTo>
                  <a:pt x="327" y="16"/>
                </a:lnTo>
                <a:lnTo>
                  <a:pt x="310" y="19"/>
                </a:lnTo>
                <a:lnTo>
                  <a:pt x="292" y="25"/>
                </a:lnTo>
                <a:lnTo>
                  <a:pt x="279" y="28"/>
                </a:lnTo>
                <a:lnTo>
                  <a:pt x="262" y="34"/>
                </a:lnTo>
                <a:lnTo>
                  <a:pt x="247" y="38"/>
                </a:lnTo>
                <a:lnTo>
                  <a:pt x="231" y="44"/>
                </a:lnTo>
                <a:lnTo>
                  <a:pt x="213" y="50"/>
                </a:lnTo>
                <a:lnTo>
                  <a:pt x="199" y="56"/>
                </a:lnTo>
                <a:lnTo>
                  <a:pt x="182" y="62"/>
                </a:lnTo>
                <a:lnTo>
                  <a:pt x="169" y="69"/>
                </a:lnTo>
                <a:lnTo>
                  <a:pt x="155" y="74"/>
                </a:lnTo>
                <a:lnTo>
                  <a:pt x="147" y="78"/>
                </a:lnTo>
                <a:lnTo>
                  <a:pt x="136" y="83"/>
                </a:lnTo>
                <a:lnTo>
                  <a:pt x="130" y="85"/>
                </a:lnTo>
                <a:lnTo>
                  <a:pt x="123" y="90"/>
                </a:lnTo>
                <a:lnTo>
                  <a:pt x="115" y="95"/>
                </a:lnTo>
                <a:lnTo>
                  <a:pt x="106" y="101"/>
                </a:lnTo>
                <a:lnTo>
                  <a:pt x="99" y="106"/>
                </a:lnTo>
                <a:lnTo>
                  <a:pt x="91" y="110"/>
                </a:lnTo>
                <a:lnTo>
                  <a:pt x="84" y="114"/>
                </a:lnTo>
                <a:lnTo>
                  <a:pt x="75" y="118"/>
                </a:lnTo>
                <a:lnTo>
                  <a:pt x="67" y="123"/>
                </a:lnTo>
                <a:lnTo>
                  <a:pt x="58" y="130"/>
                </a:lnTo>
                <a:lnTo>
                  <a:pt x="49" y="135"/>
                </a:lnTo>
                <a:lnTo>
                  <a:pt x="42" y="141"/>
                </a:lnTo>
                <a:lnTo>
                  <a:pt x="35" y="146"/>
                </a:lnTo>
                <a:lnTo>
                  <a:pt x="27" y="151"/>
                </a:lnTo>
                <a:lnTo>
                  <a:pt x="20" y="158"/>
                </a:lnTo>
                <a:lnTo>
                  <a:pt x="12" y="163"/>
                </a:lnTo>
                <a:lnTo>
                  <a:pt x="6" y="167"/>
                </a:lnTo>
                <a:lnTo>
                  <a:pt x="0" y="175"/>
                </a:lnTo>
              </a:path>
            </a:pathLst>
          </a:custGeom>
          <a:solidFill>
            <a:schemeClr val="accent1"/>
          </a:solidFill>
          <a:ln w="9525" cap="rnd">
            <a:noFill/>
            <a:round/>
            <a:headEnd/>
            <a:tailEnd/>
          </a:ln>
          <a:effectLst>
            <a:outerShdw dist="17961" dir="2700000" algn="ctr" rotWithShape="0">
              <a:schemeClr val="bg2"/>
            </a:outerShdw>
          </a:effectLst>
        </p:spPr>
        <p:txBody>
          <a:bodyPr lIns="51155" tIns="25579" rIns="51155" bIns="25579">
            <a:spAutoFit/>
          </a:bodyPr>
          <a:lstStyle/>
          <a:p>
            <a:endParaRPr lang="en-GB"/>
          </a:p>
        </p:txBody>
      </p:sp>
      <p:sp>
        <p:nvSpPr>
          <p:cNvPr id="1157126" name="Freeform 6"/>
          <p:cNvSpPr>
            <a:spLocks noChangeAspect="1"/>
          </p:cNvSpPr>
          <p:nvPr/>
        </p:nvSpPr>
        <p:spPr bwMode="auto">
          <a:xfrm>
            <a:off x="5077219" y="4619581"/>
            <a:ext cx="284162" cy="1023938"/>
          </a:xfrm>
          <a:custGeom>
            <a:avLst/>
            <a:gdLst/>
            <a:ahLst/>
            <a:cxnLst>
              <a:cxn ang="0">
                <a:pos x="0" y="71"/>
              </a:cxn>
              <a:cxn ang="0">
                <a:pos x="12" y="87"/>
              </a:cxn>
              <a:cxn ang="0">
                <a:pos x="28" y="109"/>
              </a:cxn>
              <a:cxn ang="0">
                <a:pos x="40" y="127"/>
              </a:cxn>
              <a:cxn ang="0">
                <a:pos x="53" y="148"/>
              </a:cxn>
              <a:cxn ang="0">
                <a:pos x="64" y="169"/>
              </a:cxn>
              <a:cxn ang="0">
                <a:pos x="76" y="193"/>
              </a:cxn>
              <a:cxn ang="0">
                <a:pos x="84" y="210"/>
              </a:cxn>
              <a:cxn ang="0">
                <a:pos x="93" y="231"/>
              </a:cxn>
              <a:cxn ang="0">
                <a:pos x="101" y="253"/>
              </a:cxn>
              <a:cxn ang="0">
                <a:pos x="108" y="270"/>
              </a:cxn>
              <a:cxn ang="0">
                <a:pos x="116" y="295"/>
              </a:cxn>
              <a:cxn ang="0">
                <a:pos x="126" y="327"/>
              </a:cxn>
              <a:cxn ang="0">
                <a:pos x="133" y="358"/>
              </a:cxn>
              <a:cxn ang="0">
                <a:pos x="138" y="390"/>
              </a:cxn>
              <a:cxn ang="0">
                <a:pos x="141" y="421"/>
              </a:cxn>
              <a:cxn ang="0">
                <a:pos x="144" y="457"/>
              </a:cxn>
              <a:cxn ang="0">
                <a:pos x="144" y="491"/>
              </a:cxn>
              <a:cxn ang="0">
                <a:pos x="142" y="528"/>
              </a:cxn>
              <a:cxn ang="0">
                <a:pos x="139" y="561"/>
              </a:cxn>
              <a:cxn ang="0">
                <a:pos x="135" y="593"/>
              </a:cxn>
              <a:cxn ang="0">
                <a:pos x="127" y="623"/>
              </a:cxn>
              <a:cxn ang="0">
                <a:pos x="119" y="655"/>
              </a:cxn>
              <a:cxn ang="0">
                <a:pos x="110" y="688"/>
              </a:cxn>
              <a:cxn ang="0">
                <a:pos x="97" y="722"/>
              </a:cxn>
              <a:cxn ang="0">
                <a:pos x="83" y="754"/>
              </a:cxn>
              <a:cxn ang="0">
                <a:pos x="65" y="786"/>
              </a:cxn>
              <a:cxn ang="0">
                <a:pos x="47" y="816"/>
              </a:cxn>
              <a:cxn ang="0">
                <a:pos x="21" y="966"/>
              </a:cxn>
              <a:cxn ang="0">
                <a:pos x="150" y="886"/>
              </a:cxn>
              <a:cxn ang="0">
                <a:pos x="171" y="850"/>
              </a:cxn>
              <a:cxn ang="0">
                <a:pos x="189" y="815"/>
              </a:cxn>
              <a:cxn ang="0">
                <a:pos x="204" y="784"/>
              </a:cxn>
              <a:cxn ang="0">
                <a:pos x="217" y="752"/>
              </a:cxn>
              <a:cxn ang="0">
                <a:pos x="229" y="720"/>
              </a:cxn>
              <a:cxn ang="0">
                <a:pos x="239" y="683"/>
              </a:cxn>
              <a:cxn ang="0">
                <a:pos x="248" y="650"/>
              </a:cxn>
              <a:cxn ang="0">
                <a:pos x="255" y="613"/>
              </a:cxn>
              <a:cxn ang="0">
                <a:pos x="259" y="578"/>
              </a:cxn>
              <a:cxn ang="0">
                <a:pos x="263" y="540"/>
              </a:cxn>
              <a:cxn ang="0">
                <a:pos x="266" y="506"/>
              </a:cxn>
              <a:cxn ang="0">
                <a:pos x="266" y="472"/>
              </a:cxn>
              <a:cxn ang="0">
                <a:pos x="263" y="436"/>
              </a:cxn>
              <a:cxn ang="0">
                <a:pos x="260" y="400"/>
              </a:cxn>
              <a:cxn ang="0">
                <a:pos x="257" y="367"/>
              </a:cxn>
              <a:cxn ang="0">
                <a:pos x="251" y="335"/>
              </a:cxn>
              <a:cxn ang="0">
                <a:pos x="242" y="299"/>
              </a:cxn>
              <a:cxn ang="0">
                <a:pos x="233" y="268"/>
              </a:cxn>
              <a:cxn ang="0">
                <a:pos x="223" y="237"/>
              </a:cxn>
              <a:cxn ang="0">
                <a:pos x="211" y="204"/>
              </a:cxn>
              <a:cxn ang="0">
                <a:pos x="199" y="173"/>
              </a:cxn>
              <a:cxn ang="0">
                <a:pos x="190" y="150"/>
              </a:cxn>
              <a:cxn ang="0">
                <a:pos x="183" y="133"/>
              </a:cxn>
              <a:cxn ang="0">
                <a:pos x="174" y="118"/>
              </a:cxn>
              <a:cxn ang="0">
                <a:pos x="163" y="102"/>
              </a:cxn>
              <a:cxn ang="0">
                <a:pos x="155" y="86"/>
              </a:cxn>
              <a:cxn ang="0">
                <a:pos x="146" y="69"/>
              </a:cxn>
              <a:cxn ang="0">
                <a:pos x="134" y="50"/>
              </a:cxn>
              <a:cxn ang="0">
                <a:pos x="124" y="35"/>
              </a:cxn>
              <a:cxn ang="0">
                <a:pos x="112" y="20"/>
              </a:cxn>
              <a:cxn ang="0">
                <a:pos x="103" y="6"/>
              </a:cxn>
            </a:cxnLst>
            <a:rect l="0" t="0" r="r" b="b"/>
            <a:pathLst>
              <a:path w="268" h="967">
                <a:moveTo>
                  <a:pt x="96" y="0"/>
                </a:moveTo>
                <a:lnTo>
                  <a:pt x="0" y="71"/>
                </a:lnTo>
                <a:lnTo>
                  <a:pt x="5" y="79"/>
                </a:lnTo>
                <a:lnTo>
                  <a:pt x="12" y="87"/>
                </a:lnTo>
                <a:lnTo>
                  <a:pt x="21" y="98"/>
                </a:lnTo>
                <a:lnTo>
                  <a:pt x="28" y="109"/>
                </a:lnTo>
                <a:lnTo>
                  <a:pt x="35" y="119"/>
                </a:lnTo>
                <a:lnTo>
                  <a:pt x="40" y="127"/>
                </a:lnTo>
                <a:lnTo>
                  <a:pt x="47" y="139"/>
                </a:lnTo>
                <a:lnTo>
                  <a:pt x="53" y="148"/>
                </a:lnTo>
                <a:lnTo>
                  <a:pt x="59" y="159"/>
                </a:lnTo>
                <a:lnTo>
                  <a:pt x="64" y="169"/>
                </a:lnTo>
                <a:lnTo>
                  <a:pt x="70" y="182"/>
                </a:lnTo>
                <a:lnTo>
                  <a:pt x="76" y="193"/>
                </a:lnTo>
                <a:lnTo>
                  <a:pt x="80" y="201"/>
                </a:lnTo>
                <a:lnTo>
                  <a:pt x="84" y="210"/>
                </a:lnTo>
                <a:lnTo>
                  <a:pt x="89" y="221"/>
                </a:lnTo>
                <a:lnTo>
                  <a:pt x="93" y="231"/>
                </a:lnTo>
                <a:lnTo>
                  <a:pt x="98" y="242"/>
                </a:lnTo>
                <a:lnTo>
                  <a:pt x="101" y="253"/>
                </a:lnTo>
                <a:lnTo>
                  <a:pt x="105" y="261"/>
                </a:lnTo>
                <a:lnTo>
                  <a:pt x="108" y="270"/>
                </a:lnTo>
                <a:lnTo>
                  <a:pt x="112" y="282"/>
                </a:lnTo>
                <a:lnTo>
                  <a:pt x="116" y="295"/>
                </a:lnTo>
                <a:lnTo>
                  <a:pt x="120" y="312"/>
                </a:lnTo>
                <a:lnTo>
                  <a:pt x="126" y="327"/>
                </a:lnTo>
                <a:lnTo>
                  <a:pt x="128" y="342"/>
                </a:lnTo>
                <a:lnTo>
                  <a:pt x="133" y="358"/>
                </a:lnTo>
                <a:lnTo>
                  <a:pt x="135" y="377"/>
                </a:lnTo>
                <a:lnTo>
                  <a:pt x="138" y="390"/>
                </a:lnTo>
                <a:lnTo>
                  <a:pt x="140" y="404"/>
                </a:lnTo>
                <a:lnTo>
                  <a:pt x="141" y="421"/>
                </a:lnTo>
                <a:lnTo>
                  <a:pt x="142" y="439"/>
                </a:lnTo>
                <a:lnTo>
                  <a:pt x="144" y="457"/>
                </a:lnTo>
                <a:lnTo>
                  <a:pt x="144" y="474"/>
                </a:lnTo>
                <a:lnTo>
                  <a:pt x="144" y="491"/>
                </a:lnTo>
                <a:lnTo>
                  <a:pt x="144" y="510"/>
                </a:lnTo>
                <a:lnTo>
                  <a:pt x="142" y="528"/>
                </a:lnTo>
                <a:lnTo>
                  <a:pt x="141" y="545"/>
                </a:lnTo>
                <a:lnTo>
                  <a:pt x="139" y="561"/>
                </a:lnTo>
                <a:lnTo>
                  <a:pt x="137" y="576"/>
                </a:lnTo>
                <a:lnTo>
                  <a:pt x="135" y="593"/>
                </a:lnTo>
                <a:lnTo>
                  <a:pt x="131" y="609"/>
                </a:lnTo>
                <a:lnTo>
                  <a:pt x="127" y="623"/>
                </a:lnTo>
                <a:lnTo>
                  <a:pt x="124" y="640"/>
                </a:lnTo>
                <a:lnTo>
                  <a:pt x="119" y="655"/>
                </a:lnTo>
                <a:lnTo>
                  <a:pt x="115" y="672"/>
                </a:lnTo>
                <a:lnTo>
                  <a:pt x="110" y="688"/>
                </a:lnTo>
                <a:lnTo>
                  <a:pt x="105" y="705"/>
                </a:lnTo>
                <a:lnTo>
                  <a:pt x="97" y="722"/>
                </a:lnTo>
                <a:lnTo>
                  <a:pt x="90" y="738"/>
                </a:lnTo>
                <a:lnTo>
                  <a:pt x="83" y="754"/>
                </a:lnTo>
                <a:lnTo>
                  <a:pt x="75" y="769"/>
                </a:lnTo>
                <a:lnTo>
                  <a:pt x="65" y="786"/>
                </a:lnTo>
                <a:lnTo>
                  <a:pt x="56" y="799"/>
                </a:lnTo>
                <a:lnTo>
                  <a:pt x="47" y="816"/>
                </a:lnTo>
                <a:lnTo>
                  <a:pt x="11" y="792"/>
                </a:lnTo>
                <a:lnTo>
                  <a:pt x="21" y="966"/>
                </a:lnTo>
                <a:lnTo>
                  <a:pt x="183" y="909"/>
                </a:lnTo>
                <a:lnTo>
                  <a:pt x="150" y="886"/>
                </a:lnTo>
                <a:lnTo>
                  <a:pt x="161" y="868"/>
                </a:lnTo>
                <a:lnTo>
                  <a:pt x="171" y="850"/>
                </a:lnTo>
                <a:lnTo>
                  <a:pt x="180" y="833"/>
                </a:lnTo>
                <a:lnTo>
                  <a:pt x="189" y="815"/>
                </a:lnTo>
                <a:lnTo>
                  <a:pt x="197" y="800"/>
                </a:lnTo>
                <a:lnTo>
                  <a:pt x="204" y="784"/>
                </a:lnTo>
                <a:lnTo>
                  <a:pt x="210" y="767"/>
                </a:lnTo>
                <a:lnTo>
                  <a:pt x="217" y="752"/>
                </a:lnTo>
                <a:lnTo>
                  <a:pt x="222" y="737"/>
                </a:lnTo>
                <a:lnTo>
                  <a:pt x="229" y="720"/>
                </a:lnTo>
                <a:lnTo>
                  <a:pt x="236" y="700"/>
                </a:lnTo>
                <a:lnTo>
                  <a:pt x="239" y="683"/>
                </a:lnTo>
                <a:lnTo>
                  <a:pt x="244" y="666"/>
                </a:lnTo>
                <a:lnTo>
                  <a:pt x="248" y="650"/>
                </a:lnTo>
                <a:lnTo>
                  <a:pt x="252" y="631"/>
                </a:lnTo>
                <a:lnTo>
                  <a:pt x="255" y="613"/>
                </a:lnTo>
                <a:lnTo>
                  <a:pt x="258" y="596"/>
                </a:lnTo>
                <a:lnTo>
                  <a:pt x="259" y="578"/>
                </a:lnTo>
                <a:lnTo>
                  <a:pt x="262" y="558"/>
                </a:lnTo>
                <a:lnTo>
                  <a:pt x="263" y="540"/>
                </a:lnTo>
                <a:lnTo>
                  <a:pt x="265" y="523"/>
                </a:lnTo>
                <a:lnTo>
                  <a:pt x="266" y="506"/>
                </a:lnTo>
                <a:lnTo>
                  <a:pt x="267" y="489"/>
                </a:lnTo>
                <a:lnTo>
                  <a:pt x="266" y="472"/>
                </a:lnTo>
                <a:lnTo>
                  <a:pt x="265" y="456"/>
                </a:lnTo>
                <a:lnTo>
                  <a:pt x="263" y="436"/>
                </a:lnTo>
                <a:lnTo>
                  <a:pt x="263" y="419"/>
                </a:lnTo>
                <a:lnTo>
                  <a:pt x="260" y="400"/>
                </a:lnTo>
                <a:lnTo>
                  <a:pt x="258" y="383"/>
                </a:lnTo>
                <a:lnTo>
                  <a:pt x="257" y="367"/>
                </a:lnTo>
                <a:lnTo>
                  <a:pt x="253" y="351"/>
                </a:lnTo>
                <a:lnTo>
                  <a:pt x="251" y="335"/>
                </a:lnTo>
                <a:lnTo>
                  <a:pt x="247" y="317"/>
                </a:lnTo>
                <a:lnTo>
                  <a:pt x="242" y="299"/>
                </a:lnTo>
                <a:lnTo>
                  <a:pt x="238" y="286"/>
                </a:lnTo>
                <a:lnTo>
                  <a:pt x="233" y="268"/>
                </a:lnTo>
                <a:lnTo>
                  <a:pt x="229" y="253"/>
                </a:lnTo>
                <a:lnTo>
                  <a:pt x="223" y="237"/>
                </a:lnTo>
                <a:lnTo>
                  <a:pt x="217" y="219"/>
                </a:lnTo>
                <a:lnTo>
                  <a:pt x="211" y="204"/>
                </a:lnTo>
                <a:lnTo>
                  <a:pt x="205" y="186"/>
                </a:lnTo>
                <a:lnTo>
                  <a:pt x="199" y="173"/>
                </a:lnTo>
                <a:lnTo>
                  <a:pt x="194" y="159"/>
                </a:lnTo>
                <a:lnTo>
                  <a:pt x="190" y="150"/>
                </a:lnTo>
                <a:lnTo>
                  <a:pt x="185" y="140"/>
                </a:lnTo>
                <a:lnTo>
                  <a:pt x="183" y="133"/>
                </a:lnTo>
                <a:lnTo>
                  <a:pt x="178" y="126"/>
                </a:lnTo>
                <a:lnTo>
                  <a:pt x="174" y="118"/>
                </a:lnTo>
                <a:lnTo>
                  <a:pt x="168" y="109"/>
                </a:lnTo>
                <a:lnTo>
                  <a:pt x="163" y="102"/>
                </a:lnTo>
                <a:lnTo>
                  <a:pt x="159" y="93"/>
                </a:lnTo>
                <a:lnTo>
                  <a:pt x="155" y="86"/>
                </a:lnTo>
                <a:lnTo>
                  <a:pt x="151" y="77"/>
                </a:lnTo>
                <a:lnTo>
                  <a:pt x="146" y="69"/>
                </a:lnTo>
                <a:lnTo>
                  <a:pt x="140" y="60"/>
                </a:lnTo>
                <a:lnTo>
                  <a:pt x="134" y="50"/>
                </a:lnTo>
                <a:lnTo>
                  <a:pt x="129" y="43"/>
                </a:lnTo>
                <a:lnTo>
                  <a:pt x="124" y="35"/>
                </a:lnTo>
                <a:lnTo>
                  <a:pt x="119" y="27"/>
                </a:lnTo>
                <a:lnTo>
                  <a:pt x="112" y="20"/>
                </a:lnTo>
                <a:lnTo>
                  <a:pt x="107" y="12"/>
                </a:lnTo>
                <a:lnTo>
                  <a:pt x="103" y="6"/>
                </a:lnTo>
                <a:lnTo>
                  <a:pt x="96" y="0"/>
                </a:lnTo>
              </a:path>
            </a:pathLst>
          </a:custGeom>
          <a:solidFill>
            <a:schemeClr val="accent1"/>
          </a:solidFill>
          <a:ln w="9525" cap="rnd">
            <a:noFill/>
            <a:round/>
            <a:headEnd/>
            <a:tailEnd/>
          </a:ln>
          <a:effectLst>
            <a:outerShdw dist="17961" dir="2700000" algn="ctr" rotWithShape="0">
              <a:schemeClr val="bg2"/>
            </a:outerShdw>
          </a:effectLst>
        </p:spPr>
        <p:txBody>
          <a:bodyPr lIns="51155" tIns="25579" rIns="51155" bIns="25579">
            <a:spAutoFit/>
          </a:bodyPr>
          <a:lstStyle/>
          <a:p>
            <a:endParaRPr lang="en-GB"/>
          </a:p>
        </p:txBody>
      </p:sp>
      <p:sp>
        <p:nvSpPr>
          <p:cNvPr id="1157127" name="Freeform 7"/>
          <p:cNvSpPr>
            <a:spLocks noChangeAspect="1"/>
          </p:cNvSpPr>
          <p:nvPr/>
        </p:nvSpPr>
        <p:spPr bwMode="auto">
          <a:xfrm>
            <a:off x="3818331" y="5907044"/>
            <a:ext cx="1000125" cy="290512"/>
          </a:xfrm>
          <a:custGeom>
            <a:avLst/>
            <a:gdLst/>
            <a:ahLst/>
            <a:cxnLst>
              <a:cxn ang="0">
                <a:pos x="872" y="0"/>
              </a:cxn>
              <a:cxn ang="0">
                <a:pos x="857" y="12"/>
              </a:cxn>
              <a:cxn ang="0">
                <a:pos x="836" y="28"/>
              </a:cxn>
              <a:cxn ang="0">
                <a:pos x="818" y="41"/>
              </a:cxn>
              <a:cxn ang="0">
                <a:pos x="798" y="54"/>
              </a:cxn>
              <a:cxn ang="0">
                <a:pos x="777" y="66"/>
              </a:cxn>
              <a:cxn ang="0">
                <a:pos x="754" y="78"/>
              </a:cxn>
              <a:cxn ang="0">
                <a:pos x="737" y="86"/>
              </a:cxn>
              <a:cxn ang="0">
                <a:pos x="716" y="96"/>
              </a:cxn>
              <a:cxn ang="0">
                <a:pos x="695" y="104"/>
              </a:cxn>
              <a:cxn ang="0">
                <a:pos x="679" y="111"/>
              </a:cxn>
              <a:cxn ang="0">
                <a:pos x="654" y="119"/>
              </a:cxn>
              <a:cxn ang="0">
                <a:pos x="623" y="129"/>
              </a:cxn>
              <a:cxn ang="0">
                <a:pos x="593" y="137"/>
              </a:cxn>
              <a:cxn ang="0">
                <a:pos x="561" y="141"/>
              </a:cxn>
              <a:cxn ang="0">
                <a:pos x="531" y="145"/>
              </a:cxn>
              <a:cxn ang="0">
                <a:pos x="496" y="148"/>
              </a:cxn>
              <a:cxn ang="0">
                <a:pos x="462" y="148"/>
              </a:cxn>
              <a:cxn ang="0">
                <a:pos x="426" y="146"/>
              </a:cxn>
              <a:cxn ang="0">
                <a:pos x="395" y="142"/>
              </a:cxn>
              <a:cxn ang="0">
                <a:pos x="363" y="139"/>
              </a:cxn>
              <a:cxn ang="0">
                <a:pos x="334" y="131"/>
              </a:cxn>
              <a:cxn ang="0">
                <a:pos x="303" y="123"/>
              </a:cxn>
              <a:cxn ang="0">
                <a:pos x="270" y="113"/>
              </a:cxn>
              <a:cxn ang="0">
                <a:pos x="237" y="99"/>
              </a:cxn>
              <a:cxn ang="0">
                <a:pos x="206" y="85"/>
              </a:cxn>
              <a:cxn ang="0">
                <a:pos x="175" y="67"/>
              </a:cxn>
              <a:cxn ang="0">
                <a:pos x="146" y="48"/>
              </a:cxn>
              <a:cxn ang="0">
                <a:pos x="0" y="21"/>
              </a:cxn>
              <a:cxn ang="0">
                <a:pos x="77" y="154"/>
              </a:cxn>
              <a:cxn ang="0">
                <a:pos x="113" y="176"/>
              </a:cxn>
              <a:cxn ang="0">
                <a:pos x="147" y="194"/>
              </a:cxn>
              <a:cxn ang="0">
                <a:pos x="177" y="210"/>
              </a:cxn>
              <a:cxn ang="0">
                <a:pos x="208" y="223"/>
              </a:cxn>
              <a:cxn ang="0">
                <a:pos x="239" y="235"/>
              </a:cxn>
              <a:cxn ang="0">
                <a:pos x="276" y="246"/>
              </a:cxn>
              <a:cxn ang="0">
                <a:pos x="307" y="255"/>
              </a:cxn>
              <a:cxn ang="0">
                <a:pos x="344" y="262"/>
              </a:cxn>
              <a:cxn ang="0">
                <a:pos x="378" y="266"/>
              </a:cxn>
              <a:cxn ang="0">
                <a:pos x="415" y="270"/>
              </a:cxn>
              <a:cxn ang="0">
                <a:pos x="448" y="273"/>
              </a:cxn>
              <a:cxn ang="0">
                <a:pos x="482" y="273"/>
              </a:cxn>
              <a:cxn ang="0">
                <a:pos x="517" y="270"/>
              </a:cxn>
              <a:cxn ang="0">
                <a:pos x="552" y="267"/>
              </a:cxn>
              <a:cxn ang="0">
                <a:pos x="584" y="264"/>
              </a:cxn>
              <a:cxn ang="0">
                <a:pos x="615" y="257"/>
              </a:cxn>
              <a:cxn ang="0">
                <a:pos x="650" y="248"/>
              </a:cxn>
              <a:cxn ang="0">
                <a:pos x="680" y="239"/>
              </a:cxn>
              <a:cxn ang="0">
                <a:pos x="711" y="229"/>
              </a:cxn>
              <a:cxn ang="0">
                <a:pos x="743" y="217"/>
              </a:cxn>
              <a:cxn ang="0">
                <a:pos x="773" y="204"/>
              </a:cxn>
              <a:cxn ang="0">
                <a:pos x="795" y="195"/>
              </a:cxn>
              <a:cxn ang="0">
                <a:pos x="812" y="188"/>
              </a:cxn>
              <a:cxn ang="0">
                <a:pos x="827" y="178"/>
              </a:cxn>
              <a:cxn ang="0">
                <a:pos x="843" y="167"/>
              </a:cxn>
              <a:cxn ang="0">
                <a:pos x="858" y="159"/>
              </a:cxn>
              <a:cxn ang="0">
                <a:pos x="875" y="150"/>
              </a:cxn>
              <a:cxn ang="0">
                <a:pos x="893" y="138"/>
              </a:cxn>
              <a:cxn ang="0">
                <a:pos x="907" y="127"/>
              </a:cxn>
              <a:cxn ang="0">
                <a:pos x="922" y="115"/>
              </a:cxn>
              <a:cxn ang="0">
                <a:pos x="936" y="106"/>
              </a:cxn>
            </a:cxnLst>
            <a:rect l="0" t="0" r="r" b="b"/>
            <a:pathLst>
              <a:path w="944" h="275">
                <a:moveTo>
                  <a:pt x="943" y="98"/>
                </a:moveTo>
                <a:lnTo>
                  <a:pt x="872" y="0"/>
                </a:lnTo>
                <a:lnTo>
                  <a:pt x="865" y="5"/>
                </a:lnTo>
                <a:lnTo>
                  <a:pt x="857" y="12"/>
                </a:lnTo>
                <a:lnTo>
                  <a:pt x="846" y="21"/>
                </a:lnTo>
                <a:lnTo>
                  <a:pt x="836" y="28"/>
                </a:lnTo>
                <a:lnTo>
                  <a:pt x="826" y="35"/>
                </a:lnTo>
                <a:lnTo>
                  <a:pt x="818" y="41"/>
                </a:lnTo>
                <a:lnTo>
                  <a:pt x="807" y="48"/>
                </a:lnTo>
                <a:lnTo>
                  <a:pt x="798" y="54"/>
                </a:lnTo>
                <a:lnTo>
                  <a:pt x="787" y="61"/>
                </a:lnTo>
                <a:lnTo>
                  <a:pt x="777" y="66"/>
                </a:lnTo>
                <a:lnTo>
                  <a:pt x="765" y="72"/>
                </a:lnTo>
                <a:lnTo>
                  <a:pt x="754" y="78"/>
                </a:lnTo>
                <a:lnTo>
                  <a:pt x="746" y="82"/>
                </a:lnTo>
                <a:lnTo>
                  <a:pt x="737" y="86"/>
                </a:lnTo>
                <a:lnTo>
                  <a:pt x="726" y="91"/>
                </a:lnTo>
                <a:lnTo>
                  <a:pt x="716" y="96"/>
                </a:lnTo>
                <a:lnTo>
                  <a:pt x="706" y="100"/>
                </a:lnTo>
                <a:lnTo>
                  <a:pt x="695" y="104"/>
                </a:lnTo>
                <a:lnTo>
                  <a:pt x="687" y="107"/>
                </a:lnTo>
                <a:lnTo>
                  <a:pt x="679" y="111"/>
                </a:lnTo>
                <a:lnTo>
                  <a:pt x="666" y="115"/>
                </a:lnTo>
                <a:lnTo>
                  <a:pt x="654" y="119"/>
                </a:lnTo>
                <a:lnTo>
                  <a:pt x="638" y="123"/>
                </a:lnTo>
                <a:lnTo>
                  <a:pt x="623" y="129"/>
                </a:lnTo>
                <a:lnTo>
                  <a:pt x="608" y="132"/>
                </a:lnTo>
                <a:lnTo>
                  <a:pt x="593" y="137"/>
                </a:lnTo>
                <a:lnTo>
                  <a:pt x="574" y="139"/>
                </a:lnTo>
                <a:lnTo>
                  <a:pt x="561" y="141"/>
                </a:lnTo>
                <a:lnTo>
                  <a:pt x="547" y="143"/>
                </a:lnTo>
                <a:lnTo>
                  <a:pt x="531" y="145"/>
                </a:lnTo>
                <a:lnTo>
                  <a:pt x="514" y="146"/>
                </a:lnTo>
                <a:lnTo>
                  <a:pt x="496" y="148"/>
                </a:lnTo>
                <a:lnTo>
                  <a:pt x="480" y="148"/>
                </a:lnTo>
                <a:lnTo>
                  <a:pt x="462" y="148"/>
                </a:lnTo>
                <a:lnTo>
                  <a:pt x="444" y="148"/>
                </a:lnTo>
                <a:lnTo>
                  <a:pt x="426" y="146"/>
                </a:lnTo>
                <a:lnTo>
                  <a:pt x="410" y="145"/>
                </a:lnTo>
                <a:lnTo>
                  <a:pt x="395" y="142"/>
                </a:lnTo>
                <a:lnTo>
                  <a:pt x="380" y="141"/>
                </a:lnTo>
                <a:lnTo>
                  <a:pt x="363" y="139"/>
                </a:lnTo>
                <a:lnTo>
                  <a:pt x="347" y="134"/>
                </a:lnTo>
                <a:lnTo>
                  <a:pt x="334" y="131"/>
                </a:lnTo>
                <a:lnTo>
                  <a:pt x="318" y="127"/>
                </a:lnTo>
                <a:lnTo>
                  <a:pt x="303" y="123"/>
                </a:lnTo>
                <a:lnTo>
                  <a:pt x="286" y="118"/>
                </a:lnTo>
                <a:lnTo>
                  <a:pt x="270" y="113"/>
                </a:lnTo>
                <a:lnTo>
                  <a:pt x="254" y="107"/>
                </a:lnTo>
                <a:lnTo>
                  <a:pt x="237" y="99"/>
                </a:lnTo>
                <a:lnTo>
                  <a:pt x="221" y="92"/>
                </a:lnTo>
                <a:lnTo>
                  <a:pt x="206" y="85"/>
                </a:lnTo>
                <a:lnTo>
                  <a:pt x="191" y="77"/>
                </a:lnTo>
                <a:lnTo>
                  <a:pt x="175" y="67"/>
                </a:lnTo>
                <a:lnTo>
                  <a:pt x="162" y="58"/>
                </a:lnTo>
                <a:lnTo>
                  <a:pt x="146" y="48"/>
                </a:lnTo>
                <a:lnTo>
                  <a:pt x="169" y="11"/>
                </a:lnTo>
                <a:lnTo>
                  <a:pt x="0" y="21"/>
                </a:lnTo>
                <a:lnTo>
                  <a:pt x="55" y="188"/>
                </a:lnTo>
                <a:lnTo>
                  <a:pt x="77" y="154"/>
                </a:lnTo>
                <a:lnTo>
                  <a:pt x="95" y="165"/>
                </a:lnTo>
                <a:lnTo>
                  <a:pt x="113" y="176"/>
                </a:lnTo>
                <a:lnTo>
                  <a:pt x="129" y="185"/>
                </a:lnTo>
                <a:lnTo>
                  <a:pt x="147" y="194"/>
                </a:lnTo>
                <a:lnTo>
                  <a:pt x="161" y="203"/>
                </a:lnTo>
                <a:lnTo>
                  <a:pt x="177" y="210"/>
                </a:lnTo>
                <a:lnTo>
                  <a:pt x="193" y="216"/>
                </a:lnTo>
                <a:lnTo>
                  <a:pt x="208" y="223"/>
                </a:lnTo>
                <a:lnTo>
                  <a:pt x="223" y="228"/>
                </a:lnTo>
                <a:lnTo>
                  <a:pt x="239" y="235"/>
                </a:lnTo>
                <a:lnTo>
                  <a:pt x="259" y="242"/>
                </a:lnTo>
                <a:lnTo>
                  <a:pt x="276" y="246"/>
                </a:lnTo>
                <a:lnTo>
                  <a:pt x="292" y="250"/>
                </a:lnTo>
                <a:lnTo>
                  <a:pt x="307" y="255"/>
                </a:lnTo>
                <a:lnTo>
                  <a:pt x="326" y="259"/>
                </a:lnTo>
                <a:lnTo>
                  <a:pt x="344" y="262"/>
                </a:lnTo>
                <a:lnTo>
                  <a:pt x="361" y="265"/>
                </a:lnTo>
                <a:lnTo>
                  <a:pt x="378" y="266"/>
                </a:lnTo>
                <a:lnTo>
                  <a:pt x="397" y="269"/>
                </a:lnTo>
                <a:lnTo>
                  <a:pt x="415" y="270"/>
                </a:lnTo>
                <a:lnTo>
                  <a:pt x="432" y="272"/>
                </a:lnTo>
                <a:lnTo>
                  <a:pt x="448" y="273"/>
                </a:lnTo>
                <a:lnTo>
                  <a:pt x="465" y="274"/>
                </a:lnTo>
                <a:lnTo>
                  <a:pt x="482" y="273"/>
                </a:lnTo>
                <a:lnTo>
                  <a:pt x="497" y="272"/>
                </a:lnTo>
                <a:lnTo>
                  <a:pt x="517" y="270"/>
                </a:lnTo>
                <a:lnTo>
                  <a:pt x="533" y="270"/>
                </a:lnTo>
                <a:lnTo>
                  <a:pt x="552" y="267"/>
                </a:lnTo>
                <a:lnTo>
                  <a:pt x="568" y="265"/>
                </a:lnTo>
                <a:lnTo>
                  <a:pt x="584" y="264"/>
                </a:lnTo>
                <a:lnTo>
                  <a:pt x="600" y="260"/>
                </a:lnTo>
                <a:lnTo>
                  <a:pt x="615" y="257"/>
                </a:lnTo>
                <a:lnTo>
                  <a:pt x="632" y="254"/>
                </a:lnTo>
                <a:lnTo>
                  <a:pt x="650" y="248"/>
                </a:lnTo>
                <a:lnTo>
                  <a:pt x="663" y="245"/>
                </a:lnTo>
                <a:lnTo>
                  <a:pt x="680" y="239"/>
                </a:lnTo>
                <a:lnTo>
                  <a:pt x="695" y="235"/>
                </a:lnTo>
                <a:lnTo>
                  <a:pt x="711" y="229"/>
                </a:lnTo>
                <a:lnTo>
                  <a:pt x="729" y="223"/>
                </a:lnTo>
                <a:lnTo>
                  <a:pt x="743" y="217"/>
                </a:lnTo>
                <a:lnTo>
                  <a:pt x="760" y="211"/>
                </a:lnTo>
                <a:lnTo>
                  <a:pt x="773" y="204"/>
                </a:lnTo>
                <a:lnTo>
                  <a:pt x="787" y="199"/>
                </a:lnTo>
                <a:lnTo>
                  <a:pt x="795" y="195"/>
                </a:lnTo>
                <a:lnTo>
                  <a:pt x="806" y="190"/>
                </a:lnTo>
                <a:lnTo>
                  <a:pt x="812" y="188"/>
                </a:lnTo>
                <a:lnTo>
                  <a:pt x="819" y="183"/>
                </a:lnTo>
                <a:lnTo>
                  <a:pt x="827" y="178"/>
                </a:lnTo>
                <a:lnTo>
                  <a:pt x="836" y="172"/>
                </a:lnTo>
                <a:lnTo>
                  <a:pt x="843" y="167"/>
                </a:lnTo>
                <a:lnTo>
                  <a:pt x="851" y="163"/>
                </a:lnTo>
                <a:lnTo>
                  <a:pt x="858" y="159"/>
                </a:lnTo>
                <a:lnTo>
                  <a:pt x="867" y="155"/>
                </a:lnTo>
                <a:lnTo>
                  <a:pt x="875" y="150"/>
                </a:lnTo>
                <a:lnTo>
                  <a:pt x="884" y="143"/>
                </a:lnTo>
                <a:lnTo>
                  <a:pt x="893" y="138"/>
                </a:lnTo>
                <a:lnTo>
                  <a:pt x="900" y="132"/>
                </a:lnTo>
                <a:lnTo>
                  <a:pt x="907" y="127"/>
                </a:lnTo>
                <a:lnTo>
                  <a:pt x="915" y="122"/>
                </a:lnTo>
                <a:lnTo>
                  <a:pt x="922" y="115"/>
                </a:lnTo>
                <a:lnTo>
                  <a:pt x="930" y="110"/>
                </a:lnTo>
                <a:lnTo>
                  <a:pt x="936" y="106"/>
                </a:lnTo>
                <a:lnTo>
                  <a:pt x="943" y="98"/>
                </a:lnTo>
              </a:path>
            </a:pathLst>
          </a:custGeom>
          <a:solidFill>
            <a:schemeClr val="accent1"/>
          </a:solidFill>
          <a:ln w="9525" cap="rnd">
            <a:noFill/>
            <a:round/>
            <a:headEnd/>
            <a:tailEnd/>
          </a:ln>
          <a:effectLst>
            <a:outerShdw dist="17961" dir="2700000" algn="ctr" rotWithShape="0">
              <a:schemeClr val="bg2"/>
            </a:outerShdw>
          </a:effectLst>
        </p:spPr>
        <p:txBody>
          <a:bodyPr lIns="51155" tIns="25579" rIns="51155" bIns="25579">
            <a:spAutoFit/>
          </a:bodyPr>
          <a:lstStyle/>
          <a:p>
            <a:endParaRPr lang="en-GB"/>
          </a:p>
        </p:txBody>
      </p:sp>
      <p:sp>
        <p:nvSpPr>
          <p:cNvPr id="1157128" name="Freeform 8"/>
          <p:cNvSpPr>
            <a:spLocks noChangeAspect="1"/>
          </p:cNvSpPr>
          <p:nvPr/>
        </p:nvSpPr>
        <p:spPr bwMode="auto">
          <a:xfrm>
            <a:off x="3270644" y="4619581"/>
            <a:ext cx="285750" cy="1025525"/>
          </a:xfrm>
          <a:custGeom>
            <a:avLst/>
            <a:gdLst/>
            <a:ahLst/>
            <a:cxnLst>
              <a:cxn ang="0">
                <a:pos x="269" y="896"/>
              </a:cxn>
              <a:cxn ang="0">
                <a:pos x="256" y="879"/>
              </a:cxn>
              <a:cxn ang="0">
                <a:pos x="240" y="858"/>
              </a:cxn>
              <a:cxn ang="0">
                <a:pos x="228" y="840"/>
              </a:cxn>
              <a:cxn ang="0">
                <a:pos x="215" y="819"/>
              </a:cxn>
              <a:cxn ang="0">
                <a:pos x="203" y="797"/>
              </a:cxn>
              <a:cxn ang="0">
                <a:pos x="192" y="774"/>
              </a:cxn>
              <a:cxn ang="0">
                <a:pos x="184" y="756"/>
              </a:cxn>
              <a:cxn ang="0">
                <a:pos x="174" y="735"/>
              </a:cxn>
              <a:cxn ang="0">
                <a:pos x="166" y="714"/>
              </a:cxn>
              <a:cxn ang="0">
                <a:pos x="159" y="697"/>
              </a:cxn>
              <a:cxn ang="0">
                <a:pos x="151" y="672"/>
              </a:cxn>
              <a:cxn ang="0">
                <a:pos x="141" y="639"/>
              </a:cxn>
              <a:cxn ang="0">
                <a:pos x="134" y="609"/>
              </a:cxn>
              <a:cxn ang="0">
                <a:pos x="129" y="576"/>
              </a:cxn>
              <a:cxn ang="0">
                <a:pos x="126" y="546"/>
              </a:cxn>
              <a:cxn ang="0">
                <a:pos x="123" y="509"/>
              </a:cxn>
              <a:cxn ang="0">
                <a:pos x="123" y="475"/>
              </a:cxn>
              <a:cxn ang="0">
                <a:pos x="125" y="438"/>
              </a:cxn>
              <a:cxn ang="0">
                <a:pos x="128" y="405"/>
              </a:cxn>
              <a:cxn ang="0">
                <a:pos x="132" y="373"/>
              </a:cxn>
              <a:cxn ang="0">
                <a:pos x="140" y="343"/>
              </a:cxn>
              <a:cxn ang="0">
                <a:pos x="148" y="311"/>
              </a:cxn>
              <a:cxn ang="0">
                <a:pos x="157" y="277"/>
              </a:cxn>
              <a:cxn ang="0">
                <a:pos x="171" y="243"/>
              </a:cxn>
              <a:cxn ang="0">
                <a:pos x="185" y="212"/>
              </a:cxn>
              <a:cxn ang="0">
                <a:pos x="202" y="179"/>
              </a:cxn>
              <a:cxn ang="0">
                <a:pos x="221" y="150"/>
              </a:cxn>
              <a:cxn ang="0">
                <a:pos x="247" y="0"/>
              </a:cxn>
              <a:cxn ang="0">
                <a:pos x="117" y="80"/>
              </a:cxn>
              <a:cxn ang="0">
                <a:pos x="96" y="116"/>
              </a:cxn>
              <a:cxn ang="0">
                <a:pos x="77" y="151"/>
              </a:cxn>
              <a:cxn ang="0">
                <a:pos x="62" y="181"/>
              </a:cxn>
              <a:cxn ang="0">
                <a:pos x="49" y="214"/>
              </a:cxn>
              <a:cxn ang="0">
                <a:pos x="37" y="245"/>
              </a:cxn>
              <a:cxn ang="0">
                <a:pos x="27" y="283"/>
              </a:cxn>
              <a:cxn ang="0">
                <a:pos x="18" y="315"/>
              </a:cxn>
              <a:cxn ang="0">
                <a:pos x="11" y="353"/>
              </a:cxn>
              <a:cxn ang="0">
                <a:pos x="7" y="388"/>
              </a:cxn>
              <a:cxn ang="0">
                <a:pos x="3" y="426"/>
              </a:cxn>
              <a:cxn ang="0">
                <a:pos x="0" y="460"/>
              </a:cxn>
              <a:cxn ang="0">
                <a:pos x="0" y="494"/>
              </a:cxn>
              <a:cxn ang="0">
                <a:pos x="3" y="530"/>
              </a:cxn>
              <a:cxn ang="0">
                <a:pos x="6" y="566"/>
              </a:cxn>
              <a:cxn ang="0">
                <a:pos x="9" y="600"/>
              </a:cxn>
              <a:cxn ang="0">
                <a:pos x="15" y="631"/>
              </a:cxn>
              <a:cxn ang="0">
                <a:pos x="24" y="667"/>
              </a:cxn>
              <a:cxn ang="0">
                <a:pos x="33" y="699"/>
              </a:cxn>
              <a:cxn ang="0">
                <a:pos x="44" y="730"/>
              </a:cxn>
              <a:cxn ang="0">
                <a:pos x="55" y="762"/>
              </a:cxn>
              <a:cxn ang="0">
                <a:pos x="67" y="794"/>
              </a:cxn>
              <a:cxn ang="0">
                <a:pos x="76" y="816"/>
              </a:cxn>
              <a:cxn ang="0">
                <a:pos x="83" y="833"/>
              </a:cxn>
              <a:cxn ang="0">
                <a:pos x="93" y="849"/>
              </a:cxn>
              <a:cxn ang="0">
                <a:pos x="104" y="865"/>
              </a:cxn>
              <a:cxn ang="0">
                <a:pos x="112" y="881"/>
              </a:cxn>
              <a:cxn ang="0">
                <a:pos x="121" y="898"/>
              </a:cxn>
              <a:cxn ang="0">
                <a:pos x="133" y="917"/>
              </a:cxn>
              <a:cxn ang="0">
                <a:pos x="143" y="932"/>
              </a:cxn>
              <a:cxn ang="0">
                <a:pos x="155" y="947"/>
              </a:cxn>
              <a:cxn ang="0">
                <a:pos x="164" y="961"/>
              </a:cxn>
            </a:cxnLst>
            <a:rect l="0" t="0" r="r" b="b"/>
            <a:pathLst>
              <a:path w="270" h="969">
                <a:moveTo>
                  <a:pt x="171" y="968"/>
                </a:moveTo>
                <a:lnTo>
                  <a:pt x="269" y="896"/>
                </a:lnTo>
                <a:lnTo>
                  <a:pt x="263" y="888"/>
                </a:lnTo>
                <a:lnTo>
                  <a:pt x="256" y="879"/>
                </a:lnTo>
                <a:lnTo>
                  <a:pt x="247" y="869"/>
                </a:lnTo>
                <a:lnTo>
                  <a:pt x="240" y="858"/>
                </a:lnTo>
                <a:lnTo>
                  <a:pt x="233" y="848"/>
                </a:lnTo>
                <a:lnTo>
                  <a:pt x="228" y="840"/>
                </a:lnTo>
                <a:lnTo>
                  <a:pt x="221" y="828"/>
                </a:lnTo>
                <a:lnTo>
                  <a:pt x="215" y="819"/>
                </a:lnTo>
                <a:lnTo>
                  <a:pt x="209" y="807"/>
                </a:lnTo>
                <a:lnTo>
                  <a:pt x="203" y="797"/>
                </a:lnTo>
                <a:lnTo>
                  <a:pt x="197" y="785"/>
                </a:lnTo>
                <a:lnTo>
                  <a:pt x="192" y="774"/>
                </a:lnTo>
                <a:lnTo>
                  <a:pt x="187" y="766"/>
                </a:lnTo>
                <a:lnTo>
                  <a:pt x="184" y="756"/>
                </a:lnTo>
                <a:lnTo>
                  <a:pt x="179" y="745"/>
                </a:lnTo>
                <a:lnTo>
                  <a:pt x="174" y="735"/>
                </a:lnTo>
                <a:lnTo>
                  <a:pt x="170" y="725"/>
                </a:lnTo>
                <a:lnTo>
                  <a:pt x="166" y="714"/>
                </a:lnTo>
                <a:lnTo>
                  <a:pt x="163" y="706"/>
                </a:lnTo>
                <a:lnTo>
                  <a:pt x="159" y="697"/>
                </a:lnTo>
                <a:lnTo>
                  <a:pt x="155" y="684"/>
                </a:lnTo>
                <a:lnTo>
                  <a:pt x="151" y="672"/>
                </a:lnTo>
                <a:lnTo>
                  <a:pt x="147" y="654"/>
                </a:lnTo>
                <a:lnTo>
                  <a:pt x="141" y="639"/>
                </a:lnTo>
                <a:lnTo>
                  <a:pt x="139" y="624"/>
                </a:lnTo>
                <a:lnTo>
                  <a:pt x="134" y="609"/>
                </a:lnTo>
                <a:lnTo>
                  <a:pt x="132" y="590"/>
                </a:lnTo>
                <a:lnTo>
                  <a:pt x="129" y="576"/>
                </a:lnTo>
                <a:lnTo>
                  <a:pt x="127" y="562"/>
                </a:lnTo>
                <a:lnTo>
                  <a:pt x="126" y="546"/>
                </a:lnTo>
                <a:lnTo>
                  <a:pt x="125" y="528"/>
                </a:lnTo>
                <a:lnTo>
                  <a:pt x="123" y="509"/>
                </a:lnTo>
                <a:lnTo>
                  <a:pt x="123" y="492"/>
                </a:lnTo>
                <a:lnTo>
                  <a:pt x="123" y="475"/>
                </a:lnTo>
                <a:lnTo>
                  <a:pt x="123" y="456"/>
                </a:lnTo>
                <a:lnTo>
                  <a:pt x="125" y="438"/>
                </a:lnTo>
                <a:lnTo>
                  <a:pt x="126" y="421"/>
                </a:lnTo>
                <a:lnTo>
                  <a:pt x="128" y="405"/>
                </a:lnTo>
                <a:lnTo>
                  <a:pt x="130" y="390"/>
                </a:lnTo>
                <a:lnTo>
                  <a:pt x="132" y="373"/>
                </a:lnTo>
                <a:lnTo>
                  <a:pt x="136" y="357"/>
                </a:lnTo>
                <a:lnTo>
                  <a:pt x="140" y="343"/>
                </a:lnTo>
                <a:lnTo>
                  <a:pt x="143" y="326"/>
                </a:lnTo>
                <a:lnTo>
                  <a:pt x="148" y="311"/>
                </a:lnTo>
                <a:lnTo>
                  <a:pt x="152" y="294"/>
                </a:lnTo>
                <a:lnTo>
                  <a:pt x="157" y="277"/>
                </a:lnTo>
                <a:lnTo>
                  <a:pt x="163" y="260"/>
                </a:lnTo>
                <a:lnTo>
                  <a:pt x="171" y="243"/>
                </a:lnTo>
                <a:lnTo>
                  <a:pt x="178" y="227"/>
                </a:lnTo>
                <a:lnTo>
                  <a:pt x="185" y="212"/>
                </a:lnTo>
                <a:lnTo>
                  <a:pt x="193" y="197"/>
                </a:lnTo>
                <a:lnTo>
                  <a:pt x="202" y="179"/>
                </a:lnTo>
                <a:lnTo>
                  <a:pt x="211" y="166"/>
                </a:lnTo>
                <a:lnTo>
                  <a:pt x="221" y="150"/>
                </a:lnTo>
                <a:lnTo>
                  <a:pt x="257" y="173"/>
                </a:lnTo>
                <a:lnTo>
                  <a:pt x="247" y="0"/>
                </a:lnTo>
                <a:lnTo>
                  <a:pt x="83" y="56"/>
                </a:lnTo>
                <a:lnTo>
                  <a:pt x="117" y="80"/>
                </a:lnTo>
                <a:lnTo>
                  <a:pt x="106" y="98"/>
                </a:lnTo>
                <a:lnTo>
                  <a:pt x="96" y="116"/>
                </a:lnTo>
                <a:lnTo>
                  <a:pt x="87" y="133"/>
                </a:lnTo>
                <a:lnTo>
                  <a:pt x="77" y="151"/>
                </a:lnTo>
                <a:lnTo>
                  <a:pt x="69" y="165"/>
                </a:lnTo>
                <a:lnTo>
                  <a:pt x="62" y="181"/>
                </a:lnTo>
                <a:lnTo>
                  <a:pt x="56" y="198"/>
                </a:lnTo>
                <a:lnTo>
                  <a:pt x="49" y="214"/>
                </a:lnTo>
                <a:lnTo>
                  <a:pt x="44" y="229"/>
                </a:lnTo>
                <a:lnTo>
                  <a:pt x="37" y="245"/>
                </a:lnTo>
                <a:lnTo>
                  <a:pt x="30" y="266"/>
                </a:lnTo>
                <a:lnTo>
                  <a:pt x="27" y="283"/>
                </a:lnTo>
                <a:lnTo>
                  <a:pt x="22" y="300"/>
                </a:lnTo>
                <a:lnTo>
                  <a:pt x="18" y="315"/>
                </a:lnTo>
                <a:lnTo>
                  <a:pt x="14" y="335"/>
                </a:lnTo>
                <a:lnTo>
                  <a:pt x="11" y="353"/>
                </a:lnTo>
                <a:lnTo>
                  <a:pt x="8" y="370"/>
                </a:lnTo>
                <a:lnTo>
                  <a:pt x="7" y="388"/>
                </a:lnTo>
                <a:lnTo>
                  <a:pt x="4" y="408"/>
                </a:lnTo>
                <a:lnTo>
                  <a:pt x="3" y="426"/>
                </a:lnTo>
                <a:lnTo>
                  <a:pt x="1" y="443"/>
                </a:lnTo>
                <a:lnTo>
                  <a:pt x="0" y="460"/>
                </a:lnTo>
                <a:lnTo>
                  <a:pt x="0" y="477"/>
                </a:lnTo>
                <a:lnTo>
                  <a:pt x="0" y="494"/>
                </a:lnTo>
                <a:lnTo>
                  <a:pt x="1" y="510"/>
                </a:lnTo>
                <a:lnTo>
                  <a:pt x="3" y="530"/>
                </a:lnTo>
                <a:lnTo>
                  <a:pt x="3" y="547"/>
                </a:lnTo>
                <a:lnTo>
                  <a:pt x="6" y="566"/>
                </a:lnTo>
                <a:lnTo>
                  <a:pt x="8" y="583"/>
                </a:lnTo>
                <a:lnTo>
                  <a:pt x="9" y="600"/>
                </a:lnTo>
                <a:lnTo>
                  <a:pt x="13" y="616"/>
                </a:lnTo>
                <a:lnTo>
                  <a:pt x="15" y="631"/>
                </a:lnTo>
                <a:lnTo>
                  <a:pt x="19" y="649"/>
                </a:lnTo>
                <a:lnTo>
                  <a:pt x="24" y="667"/>
                </a:lnTo>
                <a:lnTo>
                  <a:pt x="28" y="681"/>
                </a:lnTo>
                <a:lnTo>
                  <a:pt x="33" y="699"/>
                </a:lnTo>
                <a:lnTo>
                  <a:pt x="37" y="714"/>
                </a:lnTo>
                <a:lnTo>
                  <a:pt x="44" y="730"/>
                </a:lnTo>
                <a:lnTo>
                  <a:pt x="49" y="748"/>
                </a:lnTo>
                <a:lnTo>
                  <a:pt x="55" y="762"/>
                </a:lnTo>
                <a:lnTo>
                  <a:pt x="61" y="780"/>
                </a:lnTo>
                <a:lnTo>
                  <a:pt x="67" y="794"/>
                </a:lnTo>
                <a:lnTo>
                  <a:pt x="73" y="807"/>
                </a:lnTo>
                <a:lnTo>
                  <a:pt x="76" y="816"/>
                </a:lnTo>
                <a:lnTo>
                  <a:pt x="82" y="827"/>
                </a:lnTo>
                <a:lnTo>
                  <a:pt x="83" y="833"/>
                </a:lnTo>
                <a:lnTo>
                  <a:pt x="89" y="841"/>
                </a:lnTo>
                <a:lnTo>
                  <a:pt x="93" y="849"/>
                </a:lnTo>
                <a:lnTo>
                  <a:pt x="99" y="858"/>
                </a:lnTo>
                <a:lnTo>
                  <a:pt x="104" y="865"/>
                </a:lnTo>
                <a:lnTo>
                  <a:pt x="108" y="874"/>
                </a:lnTo>
                <a:lnTo>
                  <a:pt x="112" y="881"/>
                </a:lnTo>
                <a:lnTo>
                  <a:pt x="116" y="890"/>
                </a:lnTo>
                <a:lnTo>
                  <a:pt x="121" y="898"/>
                </a:lnTo>
                <a:lnTo>
                  <a:pt x="127" y="907"/>
                </a:lnTo>
                <a:lnTo>
                  <a:pt x="133" y="917"/>
                </a:lnTo>
                <a:lnTo>
                  <a:pt x="138" y="923"/>
                </a:lnTo>
                <a:lnTo>
                  <a:pt x="143" y="932"/>
                </a:lnTo>
                <a:lnTo>
                  <a:pt x="149" y="940"/>
                </a:lnTo>
                <a:lnTo>
                  <a:pt x="155" y="947"/>
                </a:lnTo>
                <a:lnTo>
                  <a:pt x="160" y="955"/>
                </a:lnTo>
                <a:lnTo>
                  <a:pt x="164" y="961"/>
                </a:lnTo>
                <a:lnTo>
                  <a:pt x="171" y="968"/>
                </a:lnTo>
              </a:path>
            </a:pathLst>
          </a:custGeom>
          <a:solidFill>
            <a:schemeClr val="accent1"/>
          </a:solidFill>
          <a:ln w="9525" cap="rnd">
            <a:noFill/>
            <a:round/>
            <a:headEnd/>
            <a:tailEnd/>
          </a:ln>
          <a:effectLst>
            <a:outerShdw dist="17961" dir="2700000" algn="ctr" rotWithShape="0">
              <a:schemeClr val="bg2"/>
            </a:outerShdw>
          </a:effectLst>
        </p:spPr>
        <p:txBody>
          <a:bodyPr lIns="51155" tIns="25579" rIns="51155" bIns="25579">
            <a:spAutoFit/>
          </a:bodyPr>
          <a:lstStyle/>
          <a:p>
            <a:endParaRPr lang="en-GB"/>
          </a:p>
        </p:txBody>
      </p:sp>
      <p:sp>
        <p:nvSpPr>
          <p:cNvPr id="1157129" name="Rectangle 9"/>
          <p:cNvSpPr>
            <a:spLocks noChangeAspect="1" noChangeArrowheads="1"/>
          </p:cNvSpPr>
          <p:nvPr/>
        </p:nvSpPr>
        <p:spPr bwMode="auto">
          <a:xfrm>
            <a:off x="3818686" y="3627394"/>
            <a:ext cx="1002594" cy="328656"/>
          </a:xfrm>
          <a:prstGeom prst="rect">
            <a:avLst/>
          </a:prstGeom>
          <a:noFill/>
          <a:ln w="9525">
            <a:noFill/>
            <a:miter lim="800000"/>
            <a:headEnd/>
            <a:tailEnd/>
          </a:ln>
          <a:effectLst/>
        </p:spPr>
        <p:txBody>
          <a:bodyPr wrap="none" lIns="51155" tIns="25579" rIns="51155" bIns="25579">
            <a:spAutoFit/>
          </a:bodyPr>
          <a:lstStyle/>
          <a:p>
            <a:pPr algn="ctr" defTabSz="812800" eaLnBrk="0" hangingPunct="0"/>
            <a:r>
              <a:rPr lang="en-US" sz="2000" b="1" dirty="0" smtClean="0">
                <a:latin typeface="Helvetica" pitchFamily="34" charset="0"/>
              </a:rPr>
              <a:t>Assess</a:t>
            </a:r>
            <a:endParaRPr lang="en-US" sz="2100" b="1" dirty="0">
              <a:latin typeface="Helvetica" pitchFamily="34" charset="0"/>
            </a:endParaRPr>
          </a:p>
        </p:txBody>
      </p:sp>
      <p:sp>
        <p:nvSpPr>
          <p:cNvPr id="1157130" name="Rectangle 10"/>
          <p:cNvSpPr>
            <a:spLocks noChangeAspect="1" noChangeArrowheads="1"/>
          </p:cNvSpPr>
          <p:nvPr/>
        </p:nvSpPr>
        <p:spPr bwMode="auto">
          <a:xfrm>
            <a:off x="5395114" y="4948194"/>
            <a:ext cx="1158086" cy="328656"/>
          </a:xfrm>
          <a:prstGeom prst="rect">
            <a:avLst/>
          </a:prstGeom>
          <a:noFill/>
          <a:ln w="9525">
            <a:noFill/>
            <a:miter lim="800000"/>
            <a:headEnd/>
            <a:tailEnd/>
          </a:ln>
          <a:effectLst/>
        </p:spPr>
        <p:txBody>
          <a:bodyPr wrap="none" lIns="51155" tIns="25579" rIns="51155" bIns="25579">
            <a:spAutoFit/>
          </a:bodyPr>
          <a:lstStyle/>
          <a:p>
            <a:pPr algn="ctr" defTabSz="812800"/>
            <a:r>
              <a:rPr lang="en-US" sz="2000" dirty="0" smtClean="0">
                <a:latin typeface="Helvetica" pitchFamily="34" charset="0"/>
              </a:rPr>
              <a:t>Evaluate</a:t>
            </a:r>
            <a:endParaRPr lang="en-US" sz="2100" b="1" dirty="0">
              <a:latin typeface="Helvetica" pitchFamily="34" charset="0"/>
            </a:endParaRPr>
          </a:p>
        </p:txBody>
      </p:sp>
      <p:sp>
        <p:nvSpPr>
          <p:cNvPr id="1157131" name="Rectangle 11"/>
          <p:cNvSpPr>
            <a:spLocks noChangeAspect="1" noChangeArrowheads="1"/>
          </p:cNvSpPr>
          <p:nvPr/>
        </p:nvSpPr>
        <p:spPr bwMode="auto">
          <a:xfrm>
            <a:off x="4007244" y="6300744"/>
            <a:ext cx="1058699" cy="328656"/>
          </a:xfrm>
          <a:prstGeom prst="rect">
            <a:avLst/>
          </a:prstGeom>
          <a:noFill/>
          <a:ln w="9525">
            <a:noFill/>
            <a:miter lim="800000"/>
            <a:headEnd/>
            <a:tailEnd/>
          </a:ln>
          <a:effectLst/>
        </p:spPr>
        <p:txBody>
          <a:bodyPr wrap="none" lIns="51155" tIns="25579" rIns="51155" bIns="25579">
            <a:spAutoFit/>
          </a:bodyPr>
          <a:lstStyle/>
          <a:p>
            <a:pPr defTabSz="812800" eaLnBrk="0" hangingPunct="0"/>
            <a:r>
              <a:rPr lang="en-US" sz="2000" b="1" dirty="0" smtClean="0">
                <a:latin typeface="Helvetica" pitchFamily="34" charset="0"/>
              </a:rPr>
              <a:t>Manage</a:t>
            </a:r>
            <a:endParaRPr lang="en-US" sz="2100" b="1" dirty="0">
              <a:latin typeface="Helvetica" pitchFamily="34" charset="0"/>
            </a:endParaRPr>
          </a:p>
        </p:txBody>
      </p:sp>
      <p:sp>
        <p:nvSpPr>
          <p:cNvPr id="1157132" name="Rectangle 12"/>
          <p:cNvSpPr>
            <a:spLocks noChangeAspect="1" noChangeArrowheads="1"/>
          </p:cNvSpPr>
          <p:nvPr/>
        </p:nvSpPr>
        <p:spPr bwMode="auto">
          <a:xfrm>
            <a:off x="2048735" y="4948194"/>
            <a:ext cx="1143659" cy="328656"/>
          </a:xfrm>
          <a:prstGeom prst="rect">
            <a:avLst/>
          </a:prstGeom>
          <a:noFill/>
          <a:ln w="9525">
            <a:noFill/>
            <a:miter lim="800000"/>
            <a:headEnd/>
            <a:tailEnd/>
          </a:ln>
          <a:effectLst/>
        </p:spPr>
        <p:txBody>
          <a:bodyPr wrap="none" lIns="51155" tIns="25579" rIns="51155" bIns="25579">
            <a:spAutoFit/>
          </a:bodyPr>
          <a:lstStyle/>
          <a:p>
            <a:pPr algn="ctr" defTabSz="812800" eaLnBrk="0" hangingPunct="0"/>
            <a:r>
              <a:rPr lang="en-US" sz="2000" b="1" dirty="0" smtClean="0">
                <a:latin typeface="Helvetica" pitchFamily="34" charset="0"/>
              </a:rPr>
              <a:t>Measure</a:t>
            </a:r>
            <a:endParaRPr lang="en-US" sz="2100" b="1" dirty="0">
              <a:latin typeface="Helvetica" pitchFamily="34" charset="0"/>
            </a:endParaRPr>
          </a:p>
        </p:txBody>
      </p:sp>
      <p:sp>
        <p:nvSpPr>
          <p:cNvPr id="1157133" name="Line 13"/>
          <p:cNvSpPr>
            <a:spLocks noChangeAspect="1" noChangeShapeType="1"/>
          </p:cNvSpPr>
          <p:nvPr/>
        </p:nvSpPr>
        <p:spPr bwMode="auto">
          <a:xfrm>
            <a:off x="4805756" y="5133931"/>
            <a:ext cx="366713" cy="0"/>
          </a:xfrm>
          <a:prstGeom prst="line">
            <a:avLst/>
          </a:prstGeom>
          <a:noFill/>
          <a:ln w="28575">
            <a:solidFill>
              <a:schemeClr val="tx1"/>
            </a:solidFill>
            <a:round/>
            <a:headEnd type="triangle" w="med" len="med"/>
            <a:tailEnd type="triangle" w="med" len="med"/>
          </a:ln>
          <a:effectLst/>
        </p:spPr>
        <p:txBody>
          <a:bodyPr lIns="51155" tIns="25579" rIns="51155" bIns="25579">
            <a:spAutoFit/>
          </a:bodyPr>
          <a:lstStyle/>
          <a:p>
            <a:endParaRPr lang="en-GB"/>
          </a:p>
        </p:txBody>
      </p:sp>
      <p:sp>
        <p:nvSpPr>
          <p:cNvPr id="1157134" name="Line 14"/>
          <p:cNvSpPr>
            <a:spLocks noChangeAspect="1" noChangeShapeType="1"/>
          </p:cNvSpPr>
          <p:nvPr/>
        </p:nvSpPr>
        <p:spPr bwMode="auto">
          <a:xfrm rot="-5400000">
            <a:off x="4129481" y="4400506"/>
            <a:ext cx="374650" cy="0"/>
          </a:xfrm>
          <a:prstGeom prst="line">
            <a:avLst/>
          </a:prstGeom>
          <a:noFill/>
          <a:ln w="28575">
            <a:solidFill>
              <a:schemeClr val="tx1"/>
            </a:solidFill>
            <a:round/>
            <a:headEnd type="triangle" w="med" len="med"/>
            <a:tailEnd type="triangle" w="med" len="med"/>
          </a:ln>
          <a:effectLst/>
        </p:spPr>
        <p:txBody>
          <a:bodyPr lIns="51155" tIns="25579" rIns="51155" bIns="25579">
            <a:spAutoFit/>
          </a:bodyPr>
          <a:lstStyle/>
          <a:p>
            <a:endParaRPr lang="en-GB"/>
          </a:p>
        </p:txBody>
      </p:sp>
      <p:sp>
        <p:nvSpPr>
          <p:cNvPr id="1157135" name="Line 15"/>
          <p:cNvSpPr>
            <a:spLocks noChangeAspect="1" noChangeShapeType="1"/>
          </p:cNvSpPr>
          <p:nvPr/>
        </p:nvSpPr>
        <p:spPr bwMode="auto">
          <a:xfrm rot="-5400000">
            <a:off x="4153293" y="5837194"/>
            <a:ext cx="327025" cy="0"/>
          </a:xfrm>
          <a:prstGeom prst="line">
            <a:avLst/>
          </a:prstGeom>
          <a:noFill/>
          <a:ln w="28575">
            <a:solidFill>
              <a:schemeClr val="tx1"/>
            </a:solidFill>
            <a:round/>
            <a:headEnd type="triangle" w="med" len="med"/>
            <a:tailEnd type="triangle" w="med" len="med"/>
          </a:ln>
          <a:effectLst/>
        </p:spPr>
        <p:txBody>
          <a:bodyPr lIns="51155" tIns="25579" rIns="51155" bIns="25579">
            <a:spAutoFit/>
          </a:bodyPr>
          <a:lstStyle/>
          <a:p>
            <a:endParaRPr lang="en-GB"/>
          </a:p>
        </p:txBody>
      </p:sp>
      <p:sp>
        <p:nvSpPr>
          <p:cNvPr id="1157136" name="Line 16"/>
          <p:cNvSpPr>
            <a:spLocks noChangeShapeType="1"/>
          </p:cNvSpPr>
          <p:nvPr/>
        </p:nvSpPr>
        <p:spPr bwMode="auto">
          <a:xfrm flipV="1">
            <a:off x="3170631" y="3990931"/>
            <a:ext cx="2286000" cy="2286000"/>
          </a:xfrm>
          <a:prstGeom prst="line">
            <a:avLst/>
          </a:prstGeom>
          <a:noFill/>
          <a:ln w="76200">
            <a:solidFill>
              <a:schemeClr val="tx1"/>
            </a:solidFill>
            <a:round/>
            <a:headEnd/>
            <a:tailEnd/>
          </a:ln>
          <a:effectLst/>
        </p:spPr>
        <p:txBody>
          <a:bodyPr wrap="none" anchor="ctr"/>
          <a:lstStyle/>
          <a:p>
            <a:endParaRPr lang="en-GB"/>
          </a:p>
        </p:txBody>
      </p:sp>
      <p:sp>
        <p:nvSpPr>
          <p:cNvPr id="1157137" name="Line 17"/>
          <p:cNvSpPr>
            <a:spLocks noChangeShapeType="1"/>
          </p:cNvSpPr>
          <p:nvPr/>
        </p:nvSpPr>
        <p:spPr bwMode="auto">
          <a:xfrm>
            <a:off x="3170631" y="3990931"/>
            <a:ext cx="2289175" cy="2286000"/>
          </a:xfrm>
          <a:prstGeom prst="line">
            <a:avLst/>
          </a:prstGeom>
          <a:noFill/>
          <a:ln w="76200">
            <a:solidFill>
              <a:schemeClr val="tx1"/>
            </a:solidFill>
            <a:round/>
            <a:headEnd/>
            <a:tailEnd/>
          </a:ln>
          <a:effectLst/>
        </p:spPr>
        <p:txBody>
          <a:bodyPr wrap="none" anchor="ctr"/>
          <a:lstStyle/>
          <a:p>
            <a:endParaRPr lang="en-GB"/>
          </a:p>
        </p:txBody>
      </p:sp>
      <p:sp>
        <p:nvSpPr>
          <p:cNvPr id="1157138" name="Oval 18"/>
          <p:cNvSpPr>
            <a:spLocks noChangeAspect="1" noChangeArrowheads="1"/>
          </p:cNvSpPr>
          <p:nvPr/>
        </p:nvSpPr>
        <p:spPr bwMode="auto">
          <a:xfrm>
            <a:off x="3786581" y="4638631"/>
            <a:ext cx="981075" cy="1006475"/>
          </a:xfrm>
          <a:prstGeom prst="ellipse">
            <a:avLst/>
          </a:prstGeom>
          <a:gradFill rotWithShape="0">
            <a:gsLst>
              <a:gs pos="0">
                <a:srgbClr val="FFFFFF"/>
              </a:gs>
              <a:gs pos="100000">
                <a:srgbClr val="F0E65F"/>
              </a:gs>
            </a:gsLst>
            <a:path path="shape">
              <a:fillToRect l="50000" t="50000" r="50000" b="50000"/>
            </a:path>
          </a:gradFill>
          <a:ln w="19050">
            <a:solidFill>
              <a:schemeClr val="tx1"/>
            </a:solidFill>
            <a:round/>
            <a:headEnd/>
            <a:tailEnd/>
          </a:ln>
          <a:effectLst>
            <a:outerShdw dist="17961" dir="2700000" algn="ctr" rotWithShape="0">
              <a:schemeClr val="bg2"/>
            </a:outerShdw>
          </a:effectLst>
        </p:spPr>
        <p:txBody>
          <a:bodyPr lIns="51155" tIns="25579" rIns="51155" bIns="25579">
            <a:spAutoFit/>
          </a:bodyPr>
          <a:lstStyle/>
          <a:p>
            <a:endParaRPr lang="en-GB"/>
          </a:p>
        </p:txBody>
      </p:sp>
      <p:sp>
        <p:nvSpPr>
          <p:cNvPr id="1157139" name="Rectangle 19"/>
          <p:cNvSpPr>
            <a:spLocks noChangeAspect="1" noChangeArrowheads="1"/>
          </p:cNvSpPr>
          <p:nvPr/>
        </p:nvSpPr>
        <p:spPr bwMode="auto">
          <a:xfrm>
            <a:off x="3754831" y="4911681"/>
            <a:ext cx="1085850" cy="356356"/>
          </a:xfrm>
          <a:prstGeom prst="rect">
            <a:avLst/>
          </a:prstGeom>
          <a:noFill/>
          <a:ln w="9525">
            <a:noFill/>
            <a:miter lim="800000"/>
            <a:headEnd/>
            <a:tailEnd/>
          </a:ln>
          <a:effectLst/>
        </p:spPr>
        <p:txBody>
          <a:bodyPr lIns="51155" tIns="25579" rIns="51155" bIns="25579">
            <a:spAutoFit/>
          </a:bodyPr>
          <a:lstStyle/>
          <a:p>
            <a:pPr algn="ctr" defTabSz="812800" eaLnBrk="0" hangingPunct="0"/>
            <a:r>
              <a:rPr lang="en-US" sz="1100" b="1" dirty="0" smtClean="0">
                <a:solidFill>
                  <a:schemeClr val="bg2"/>
                </a:solidFill>
                <a:latin typeface="Helvetica" pitchFamily="34" charset="0"/>
              </a:rPr>
              <a:t>Risk Management</a:t>
            </a:r>
            <a:endParaRPr lang="en-US" sz="1100" b="1" dirty="0">
              <a:solidFill>
                <a:schemeClr val="bg2"/>
              </a:solidFill>
              <a:latin typeface="Helvetica" pitchFamily="34" charset="0"/>
            </a:endParaRPr>
          </a:p>
        </p:txBody>
      </p:sp>
      <p:sp>
        <p:nvSpPr>
          <p:cNvPr id="1157140" name="Line 20"/>
          <p:cNvSpPr>
            <a:spLocks noChangeAspect="1" noChangeShapeType="1"/>
          </p:cNvSpPr>
          <p:nvPr/>
        </p:nvSpPr>
        <p:spPr bwMode="auto">
          <a:xfrm>
            <a:off x="3411931" y="5133931"/>
            <a:ext cx="371475" cy="0"/>
          </a:xfrm>
          <a:prstGeom prst="line">
            <a:avLst/>
          </a:prstGeom>
          <a:noFill/>
          <a:ln w="28575">
            <a:solidFill>
              <a:schemeClr val="tx1"/>
            </a:solidFill>
            <a:round/>
            <a:headEnd type="triangle" w="med" len="med"/>
            <a:tailEnd type="triangle" w="med" len="med"/>
          </a:ln>
          <a:effectLst/>
        </p:spPr>
        <p:txBody>
          <a:bodyPr lIns="51155" tIns="25579" rIns="51155" bIns="25579">
            <a:spAutoFit/>
          </a:bodyPr>
          <a:lstStyle/>
          <a:p>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5712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5712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5712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5713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5712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5713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5712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15713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33" presetClass="emph" presetSubtype="0" fill="remove" grpId="1" nodeType="clickEffect">
                                  <p:stCondLst>
                                    <p:cond delay="0"/>
                                  </p:stCondLst>
                                  <p:childTnLst>
                                    <p:animClr clrSpc="rgb">
                                      <p:cBhvr override="childStyle">
                                        <p:cTn id="30" dur="1500" accel="50000" autoRev="1" fill="hold" tmFilter="0, 0; .33333, 1; 1, 1">
                                          <p:stCondLst>
                                            <p:cond delay="0"/>
                                          </p:stCondLst>
                                        </p:cTn>
                                        <p:tgtEl>
                                          <p:spTgt spid="1157125"/>
                                        </p:tgtEl>
                                        <p:attrNameLst>
                                          <p:attrName>style.color</p:attrName>
                                        </p:attrNameLst>
                                      </p:cBhvr>
                                      <p:to>
                                        <a:schemeClr val="accent2"/>
                                      </p:to>
                                    </p:animClr>
                                    <p:animClr clrSpc="rgb">
                                      <p:cBhvr>
                                        <p:cTn id="31" dur="1500" accel="50000" autoRev="1" fill="hold" tmFilter="0, 0; .33333, 1; 1, 1">
                                          <p:stCondLst>
                                            <p:cond delay="0"/>
                                          </p:stCondLst>
                                        </p:cTn>
                                        <p:tgtEl>
                                          <p:spTgt spid="1157125"/>
                                        </p:tgtEl>
                                        <p:attrNameLst>
                                          <p:attrName>fillcolor</p:attrName>
                                        </p:attrNameLst>
                                      </p:cBhvr>
                                      <p:to>
                                        <a:schemeClr val="accent2"/>
                                      </p:to>
                                    </p:animClr>
                                    <p:set>
                                      <p:cBhvr>
                                        <p:cTn id="32" dur="3000" fill="hold"/>
                                        <p:tgtEl>
                                          <p:spTgt spid="1157125"/>
                                        </p:tgtEl>
                                        <p:attrNameLst>
                                          <p:attrName>fill.type</p:attrName>
                                        </p:attrNameLst>
                                      </p:cBhvr>
                                      <p:to>
                                        <p:strVal val="solid"/>
                                      </p:to>
                                    </p:set>
                                    <p:set>
                                      <p:cBhvr>
                                        <p:cTn id="33" dur="3000" fill="hold"/>
                                        <p:tgtEl>
                                          <p:spTgt spid="1157125"/>
                                        </p:tgtEl>
                                        <p:attrNameLst>
                                          <p:attrName>fill.on</p:attrName>
                                        </p:attrNameLst>
                                      </p:cBhvr>
                                      <p:to>
                                        <p:strVal val="true"/>
                                      </p:to>
                                    </p:set>
                                    <p:animScale>
                                      <p:cBhvr>
                                        <p:cTn id="34" dur="1500" accel="50000" autoRev="1" fill="hold" tmFilter="0, 0; .33333, 1; 1, 1">
                                          <p:stCondLst>
                                            <p:cond delay="0"/>
                                          </p:stCondLst>
                                        </p:cTn>
                                        <p:tgtEl>
                                          <p:spTgt spid="1157125"/>
                                        </p:tgtEl>
                                      </p:cBhvr>
                                      <p:from x="100000" y="100000"/>
                                      <p:to x="100000" y="140000"/>
                                    </p:animScale>
                                  </p:childTnLst>
                                </p:cTn>
                              </p:par>
                            </p:childTnLst>
                          </p:cTn>
                        </p:par>
                        <p:par>
                          <p:cTn id="35" fill="hold">
                            <p:stCondLst>
                              <p:cond delay="3000"/>
                            </p:stCondLst>
                            <p:childTnLst>
                              <p:par>
                                <p:cTn id="36" presetID="33" presetClass="emph" presetSubtype="0" fill="remove" grpId="1" nodeType="afterEffect">
                                  <p:stCondLst>
                                    <p:cond delay="0"/>
                                  </p:stCondLst>
                                  <p:childTnLst>
                                    <p:animClr clrSpc="rgb">
                                      <p:cBhvr override="childStyle">
                                        <p:cTn id="37" dur="1500" accel="50000" autoRev="1" fill="hold" tmFilter="0, 0; .33333, 1; 1, 1">
                                          <p:stCondLst>
                                            <p:cond delay="0"/>
                                          </p:stCondLst>
                                        </p:cTn>
                                        <p:tgtEl>
                                          <p:spTgt spid="1157126"/>
                                        </p:tgtEl>
                                        <p:attrNameLst>
                                          <p:attrName>style.color</p:attrName>
                                        </p:attrNameLst>
                                      </p:cBhvr>
                                      <p:to>
                                        <a:schemeClr val="accent2"/>
                                      </p:to>
                                    </p:animClr>
                                    <p:animClr clrSpc="rgb">
                                      <p:cBhvr>
                                        <p:cTn id="38" dur="1500" accel="50000" autoRev="1" fill="hold" tmFilter="0, 0; .33333, 1; 1, 1">
                                          <p:stCondLst>
                                            <p:cond delay="0"/>
                                          </p:stCondLst>
                                        </p:cTn>
                                        <p:tgtEl>
                                          <p:spTgt spid="1157126"/>
                                        </p:tgtEl>
                                        <p:attrNameLst>
                                          <p:attrName>fillcolor</p:attrName>
                                        </p:attrNameLst>
                                      </p:cBhvr>
                                      <p:to>
                                        <a:schemeClr val="accent2"/>
                                      </p:to>
                                    </p:animClr>
                                    <p:set>
                                      <p:cBhvr>
                                        <p:cTn id="39" dur="3000" fill="hold"/>
                                        <p:tgtEl>
                                          <p:spTgt spid="1157126"/>
                                        </p:tgtEl>
                                        <p:attrNameLst>
                                          <p:attrName>fill.type</p:attrName>
                                        </p:attrNameLst>
                                      </p:cBhvr>
                                      <p:to>
                                        <p:strVal val="solid"/>
                                      </p:to>
                                    </p:set>
                                    <p:set>
                                      <p:cBhvr>
                                        <p:cTn id="40" dur="3000" fill="hold"/>
                                        <p:tgtEl>
                                          <p:spTgt spid="1157126"/>
                                        </p:tgtEl>
                                        <p:attrNameLst>
                                          <p:attrName>fill.on</p:attrName>
                                        </p:attrNameLst>
                                      </p:cBhvr>
                                      <p:to>
                                        <p:strVal val="true"/>
                                      </p:to>
                                    </p:set>
                                    <p:animScale>
                                      <p:cBhvr>
                                        <p:cTn id="41" dur="1500" accel="50000" autoRev="1" fill="hold" tmFilter="0, 0; .33333, 1; 1, 1">
                                          <p:stCondLst>
                                            <p:cond delay="0"/>
                                          </p:stCondLst>
                                        </p:cTn>
                                        <p:tgtEl>
                                          <p:spTgt spid="1157126"/>
                                        </p:tgtEl>
                                      </p:cBhvr>
                                      <p:from x="100000" y="100000"/>
                                      <p:to x="100000" y="140000"/>
                                    </p:animScale>
                                  </p:childTnLst>
                                </p:cTn>
                              </p:par>
                            </p:childTnLst>
                          </p:cTn>
                        </p:par>
                        <p:par>
                          <p:cTn id="42" fill="hold">
                            <p:stCondLst>
                              <p:cond delay="6000"/>
                            </p:stCondLst>
                            <p:childTnLst>
                              <p:par>
                                <p:cTn id="43" presetID="33" presetClass="emph" presetSubtype="0" fill="remove" grpId="1" nodeType="afterEffect">
                                  <p:stCondLst>
                                    <p:cond delay="0"/>
                                  </p:stCondLst>
                                  <p:childTnLst>
                                    <p:animClr clrSpc="rgb">
                                      <p:cBhvr override="childStyle">
                                        <p:cTn id="44" dur="1500" accel="50000" autoRev="1" fill="hold" tmFilter="0, 0; .33333, 1; 1, 1">
                                          <p:stCondLst>
                                            <p:cond delay="0"/>
                                          </p:stCondLst>
                                        </p:cTn>
                                        <p:tgtEl>
                                          <p:spTgt spid="1157127"/>
                                        </p:tgtEl>
                                        <p:attrNameLst>
                                          <p:attrName>style.color</p:attrName>
                                        </p:attrNameLst>
                                      </p:cBhvr>
                                      <p:to>
                                        <a:schemeClr val="accent2"/>
                                      </p:to>
                                    </p:animClr>
                                    <p:animClr clrSpc="rgb">
                                      <p:cBhvr>
                                        <p:cTn id="45" dur="1500" accel="50000" autoRev="1" fill="hold" tmFilter="0, 0; .33333, 1; 1, 1">
                                          <p:stCondLst>
                                            <p:cond delay="0"/>
                                          </p:stCondLst>
                                        </p:cTn>
                                        <p:tgtEl>
                                          <p:spTgt spid="1157127"/>
                                        </p:tgtEl>
                                        <p:attrNameLst>
                                          <p:attrName>fillcolor</p:attrName>
                                        </p:attrNameLst>
                                      </p:cBhvr>
                                      <p:to>
                                        <a:schemeClr val="accent2"/>
                                      </p:to>
                                    </p:animClr>
                                    <p:set>
                                      <p:cBhvr>
                                        <p:cTn id="46" dur="3000" fill="hold"/>
                                        <p:tgtEl>
                                          <p:spTgt spid="1157127"/>
                                        </p:tgtEl>
                                        <p:attrNameLst>
                                          <p:attrName>fill.type</p:attrName>
                                        </p:attrNameLst>
                                      </p:cBhvr>
                                      <p:to>
                                        <p:strVal val="solid"/>
                                      </p:to>
                                    </p:set>
                                    <p:set>
                                      <p:cBhvr>
                                        <p:cTn id="47" dur="3000" fill="hold"/>
                                        <p:tgtEl>
                                          <p:spTgt spid="1157127"/>
                                        </p:tgtEl>
                                        <p:attrNameLst>
                                          <p:attrName>fill.on</p:attrName>
                                        </p:attrNameLst>
                                      </p:cBhvr>
                                      <p:to>
                                        <p:strVal val="true"/>
                                      </p:to>
                                    </p:set>
                                    <p:animScale>
                                      <p:cBhvr>
                                        <p:cTn id="48" dur="1500" accel="50000" autoRev="1" fill="hold" tmFilter="0, 0; .33333, 1; 1, 1">
                                          <p:stCondLst>
                                            <p:cond delay="0"/>
                                          </p:stCondLst>
                                        </p:cTn>
                                        <p:tgtEl>
                                          <p:spTgt spid="1157127"/>
                                        </p:tgtEl>
                                      </p:cBhvr>
                                      <p:from x="100000" y="100000"/>
                                      <p:to x="100000" y="140000"/>
                                    </p:animScale>
                                  </p:childTnLst>
                                </p:cTn>
                              </p:par>
                            </p:childTnLst>
                          </p:cTn>
                        </p:par>
                        <p:par>
                          <p:cTn id="49" fill="hold">
                            <p:stCondLst>
                              <p:cond delay="9000"/>
                            </p:stCondLst>
                            <p:childTnLst>
                              <p:par>
                                <p:cTn id="50" presetID="33" presetClass="emph" presetSubtype="0" fill="remove" grpId="1" nodeType="afterEffect">
                                  <p:stCondLst>
                                    <p:cond delay="0"/>
                                  </p:stCondLst>
                                  <p:childTnLst>
                                    <p:animClr clrSpc="rgb">
                                      <p:cBhvr override="childStyle">
                                        <p:cTn id="51" dur="1500" accel="50000" autoRev="1" fill="hold" tmFilter="0, 0; .33333, 1; 1, 1">
                                          <p:stCondLst>
                                            <p:cond delay="0"/>
                                          </p:stCondLst>
                                        </p:cTn>
                                        <p:tgtEl>
                                          <p:spTgt spid="1157128"/>
                                        </p:tgtEl>
                                        <p:attrNameLst>
                                          <p:attrName>style.color</p:attrName>
                                        </p:attrNameLst>
                                      </p:cBhvr>
                                      <p:to>
                                        <a:schemeClr val="accent2"/>
                                      </p:to>
                                    </p:animClr>
                                    <p:animClr clrSpc="rgb">
                                      <p:cBhvr>
                                        <p:cTn id="52" dur="1500" accel="50000" autoRev="1" fill="hold" tmFilter="0, 0; .33333, 1; 1, 1">
                                          <p:stCondLst>
                                            <p:cond delay="0"/>
                                          </p:stCondLst>
                                        </p:cTn>
                                        <p:tgtEl>
                                          <p:spTgt spid="1157128"/>
                                        </p:tgtEl>
                                        <p:attrNameLst>
                                          <p:attrName>fillcolor</p:attrName>
                                        </p:attrNameLst>
                                      </p:cBhvr>
                                      <p:to>
                                        <a:schemeClr val="accent2"/>
                                      </p:to>
                                    </p:animClr>
                                    <p:set>
                                      <p:cBhvr>
                                        <p:cTn id="53" dur="3000" fill="hold"/>
                                        <p:tgtEl>
                                          <p:spTgt spid="1157128"/>
                                        </p:tgtEl>
                                        <p:attrNameLst>
                                          <p:attrName>fill.type</p:attrName>
                                        </p:attrNameLst>
                                      </p:cBhvr>
                                      <p:to>
                                        <p:strVal val="solid"/>
                                      </p:to>
                                    </p:set>
                                    <p:set>
                                      <p:cBhvr>
                                        <p:cTn id="54" dur="3000" fill="hold"/>
                                        <p:tgtEl>
                                          <p:spTgt spid="1157128"/>
                                        </p:tgtEl>
                                        <p:attrNameLst>
                                          <p:attrName>fill.on</p:attrName>
                                        </p:attrNameLst>
                                      </p:cBhvr>
                                      <p:to>
                                        <p:strVal val="true"/>
                                      </p:to>
                                    </p:set>
                                    <p:animScale>
                                      <p:cBhvr>
                                        <p:cTn id="55" dur="1500" accel="50000" autoRev="1" fill="hold" tmFilter="0, 0; .33333, 1; 1, 1">
                                          <p:stCondLst>
                                            <p:cond delay="0"/>
                                          </p:stCondLst>
                                        </p:cTn>
                                        <p:tgtEl>
                                          <p:spTgt spid="1157128"/>
                                        </p:tgtEl>
                                      </p:cBhvr>
                                      <p:from x="100000" y="100000"/>
                                      <p:to x="100000" y="14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25" grpId="0" animBg="1"/>
      <p:bldP spid="1157125" grpId="1" animBg="1"/>
      <p:bldP spid="1157126" grpId="0" animBg="1"/>
      <p:bldP spid="1157126" grpId="1" animBg="1"/>
      <p:bldP spid="1157127" grpId="0" animBg="1"/>
      <p:bldP spid="1157127" grpId="1" animBg="1"/>
      <p:bldP spid="1157128" grpId="0" animBg="1"/>
      <p:bldP spid="1157128" grpId="1" animBg="1"/>
      <p:bldP spid="1157129" grpId="0"/>
      <p:bldP spid="1157130" grpId="0"/>
      <p:bldP spid="1157131" grpId="0"/>
      <p:bldP spid="115713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mtClean="0"/>
              <a:t>Asset Identification</a:t>
            </a:r>
          </a:p>
        </p:txBody>
      </p:sp>
      <p:sp>
        <p:nvSpPr>
          <p:cNvPr id="14339" name="Rectangle 3"/>
          <p:cNvSpPr>
            <a:spLocks noGrp="1" noChangeArrowheads="1"/>
          </p:cNvSpPr>
          <p:nvPr>
            <p:ph type="body" sz="half" idx="1"/>
          </p:nvPr>
        </p:nvSpPr>
        <p:spPr>
          <a:xfrm>
            <a:off x="457200" y="1447800"/>
            <a:ext cx="8148638" cy="4800600"/>
          </a:xfrm>
        </p:spPr>
        <p:txBody>
          <a:bodyPr/>
          <a:lstStyle/>
          <a:p>
            <a:pPr eaLnBrk="1" hangingPunct="1"/>
            <a:r>
              <a:rPr lang="en-GB" sz="2400" smtClean="0"/>
              <a:t>Categories of assets</a:t>
            </a:r>
          </a:p>
          <a:p>
            <a:pPr lvl="1" eaLnBrk="1" hangingPunct="1"/>
            <a:r>
              <a:rPr lang="en-GB" sz="2000" smtClean="0"/>
              <a:t>Information Assets (people, hardware, software, systems)</a:t>
            </a:r>
          </a:p>
          <a:p>
            <a:pPr lvl="1" eaLnBrk="1" hangingPunct="1"/>
            <a:r>
              <a:rPr lang="en-GB" sz="2000" smtClean="0"/>
              <a:t>Supporting Assets (facilities, utilities, services)</a:t>
            </a:r>
          </a:p>
          <a:p>
            <a:pPr lvl="1" eaLnBrk="1" hangingPunct="1"/>
            <a:r>
              <a:rPr lang="en-GB" sz="2000" smtClean="0"/>
              <a:t>Critical Assets (can be either of those listed above)</a:t>
            </a:r>
          </a:p>
          <a:p>
            <a:pPr eaLnBrk="1" hangingPunct="1"/>
            <a:endParaRPr lang="en-GB" sz="2400" smtClean="0"/>
          </a:p>
          <a:p>
            <a:pPr eaLnBrk="1" hangingPunct="1"/>
            <a:r>
              <a:rPr lang="en-GB" sz="2400" smtClean="0">
                <a:cs typeface="Arial" charset="0"/>
              </a:rPr>
              <a:t>Attributes of the assets need to be compiled</a:t>
            </a:r>
          </a:p>
          <a:p>
            <a:pPr eaLnBrk="1" hangingPunct="1"/>
            <a:endParaRPr lang="en-GB" sz="2400" smtClean="0">
              <a:cs typeface="Arial" charset="0"/>
            </a:endParaRPr>
          </a:p>
          <a:p>
            <a:pPr eaLnBrk="1" hangingPunct="1"/>
            <a:r>
              <a:rPr lang="en-GB" sz="2400" smtClean="0"/>
              <a:t>Determine each item’s relative value</a:t>
            </a:r>
          </a:p>
          <a:p>
            <a:pPr lvl="1" eaLnBrk="1" hangingPunct="1"/>
            <a:r>
              <a:rPr lang="en-GB" sz="2000" smtClean="0">
                <a:cs typeface="Arial" charset="0"/>
              </a:rPr>
              <a:t>How much revenue/profit does it generate?</a:t>
            </a:r>
          </a:p>
          <a:p>
            <a:pPr lvl="1" eaLnBrk="1" hangingPunct="1"/>
            <a:r>
              <a:rPr lang="en-GB" sz="2000" smtClean="0">
                <a:cs typeface="Arial" charset="0"/>
              </a:rPr>
              <a:t>What is the cost to replace it?</a:t>
            </a:r>
          </a:p>
          <a:p>
            <a:pPr lvl="1" eaLnBrk="1" hangingPunct="1"/>
            <a:r>
              <a:rPr lang="en-GB" sz="2000" smtClean="0">
                <a:cs typeface="Arial" charset="0"/>
              </a:rPr>
              <a:t>How difficult would it be to replace?</a:t>
            </a:r>
          </a:p>
          <a:p>
            <a:pPr lvl="1" eaLnBrk="1" hangingPunct="1"/>
            <a:r>
              <a:rPr lang="en-GB" sz="2000" smtClean="0">
                <a:cs typeface="Arial" charset="0"/>
              </a:rPr>
              <a:t>How quickly can it be replaced?	</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6"/>
          <p:cNvPicPr>
            <a:picLocks noChangeAspect="1" noChangeArrowheads="1"/>
          </p:cNvPicPr>
          <p:nvPr/>
        </p:nvPicPr>
        <p:blipFill>
          <a:blip r:embed="rId3" cstate="print"/>
          <a:srcRect/>
          <a:stretch>
            <a:fillRect/>
          </a:stretch>
        </p:blipFill>
        <p:spPr bwMode="auto">
          <a:xfrm>
            <a:off x="76200" y="1066800"/>
            <a:ext cx="7256463" cy="4448175"/>
          </a:xfrm>
          <a:prstGeom prst="rect">
            <a:avLst/>
          </a:prstGeom>
          <a:noFill/>
          <a:ln w="38100" algn="ctr">
            <a:noFill/>
            <a:miter lim="800000"/>
            <a:headEnd/>
            <a:tailEnd/>
          </a:ln>
        </p:spPr>
      </p:pic>
      <p:sp>
        <p:nvSpPr>
          <p:cNvPr id="15363" name="Rectangle 2"/>
          <p:cNvSpPr>
            <a:spLocks noGrp="1" noChangeArrowheads="1"/>
          </p:cNvSpPr>
          <p:nvPr>
            <p:ph type="title"/>
          </p:nvPr>
        </p:nvSpPr>
        <p:spPr/>
        <p:txBody>
          <a:bodyPr/>
          <a:lstStyle/>
          <a:p>
            <a:pPr eaLnBrk="1" hangingPunct="1"/>
            <a:r>
              <a:rPr lang="en-GB" smtClean="0"/>
              <a:t>Network Security “Threat”</a:t>
            </a:r>
          </a:p>
        </p:txBody>
      </p:sp>
      <p:sp>
        <p:nvSpPr>
          <p:cNvPr id="17412" name="Rectangle 3"/>
          <p:cNvSpPr>
            <a:spLocks noGrp="1" noChangeArrowheads="1"/>
          </p:cNvSpPr>
          <p:nvPr>
            <p:ph sz="half" idx="2"/>
          </p:nvPr>
        </p:nvSpPr>
        <p:spPr>
          <a:xfrm>
            <a:off x="2133600" y="2895600"/>
            <a:ext cx="6705600" cy="3733800"/>
          </a:xfrm>
        </p:spPr>
        <p:txBody>
          <a:bodyPr>
            <a:normAutofit fontScale="85000" lnSpcReduction="10000"/>
          </a:bodyPr>
          <a:lstStyle/>
          <a:p>
            <a:pPr eaLnBrk="1" hangingPunct="1">
              <a:lnSpc>
                <a:spcPct val="90000"/>
              </a:lnSpc>
              <a:defRPr/>
            </a:pPr>
            <a:r>
              <a:rPr lang="en-GB" dirty="0" smtClean="0"/>
              <a:t>A potential danger to information or a system</a:t>
            </a:r>
          </a:p>
          <a:p>
            <a:pPr eaLnBrk="1" hangingPunct="1">
              <a:lnSpc>
                <a:spcPct val="90000"/>
              </a:lnSpc>
              <a:defRPr/>
            </a:pPr>
            <a:endParaRPr lang="en-GB" dirty="0" smtClean="0"/>
          </a:p>
          <a:p>
            <a:pPr eaLnBrk="1" hangingPunct="1">
              <a:lnSpc>
                <a:spcPct val="90000"/>
              </a:lnSpc>
              <a:defRPr/>
            </a:pPr>
            <a:r>
              <a:rPr lang="en-GB" dirty="0" smtClean="0"/>
              <a:t>There may be weaknesses that greatly increase the likelihood of a threat manifesting</a:t>
            </a:r>
          </a:p>
          <a:p>
            <a:pPr eaLnBrk="1" hangingPunct="1">
              <a:lnSpc>
                <a:spcPct val="90000"/>
              </a:lnSpc>
              <a:defRPr/>
            </a:pPr>
            <a:endParaRPr lang="en-GB" dirty="0" smtClean="0"/>
          </a:p>
          <a:p>
            <a:pPr eaLnBrk="1" hangingPunct="1">
              <a:lnSpc>
                <a:spcPct val="90000"/>
              </a:lnSpc>
              <a:defRPr/>
            </a:pPr>
            <a:r>
              <a:rPr lang="en-GB" dirty="0" smtClean="0"/>
              <a:t>Threats may include equipment failure, structured attacks, natural disasters, physical attacks, theft, viruses and many other potential events causing danger or damage</a:t>
            </a:r>
          </a:p>
          <a:p>
            <a:pPr eaLnBrk="1" hangingPunct="1">
              <a:lnSpc>
                <a:spcPct val="90000"/>
              </a:lnSpc>
              <a:defRPr/>
            </a:pPr>
            <a:endParaRPr lang="en-GB"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 name="Arc 145"/>
          <p:cNvSpPr>
            <a:spLocks/>
          </p:cNvSpPr>
          <p:nvPr/>
        </p:nvSpPr>
        <p:spPr bwMode="auto">
          <a:xfrm rot="13881951" flipH="1" flipV="1">
            <a:off x="5872163" y="3371850"/>
            <a:ext cx="1133475" cy="2117725"/>
          </a:xfrm>
          <a:custGeom>
            <a:avLst/>
            <a:gdLst>
              <a:gd name="G0" fmla="+- 0 0 0"/>
              <a:gd name="G1" fmla="+- 10213 0 0"/>
              <a:gd name="G2" fmla="+- 21600 0 0"/>
              <a:gd name="T0" fmla="*/ 19033 w 21600"/>
              <a:gd name="T1" fmla="*/ 0 h 31813"/>
              <a:gd name="T2" fmla="*/ 0 w 21600"/>
              <a:gd name="T3" fmla="*/ 31813 h 31813"/>
              <a:gd name="T4" fmla="*/ 0 w 21600"/>
              <a:gd name="T5" fmla="*/ 10213 h 31813"/>
            </a:gdLst>
            <a:ahLst/>
            <a:cxnLst>
              <a:cxn ang="0">
                <a:pos x="T0" y="T1"/>
              </a:cxn>
              <a:cxn ang="0">
                <a:pos x="T2" y="T3"/>
              </a:cxn>
              <a:cxn ang="0">
                <a:pos x="T4" y="T5"/>
              </a:cxn>
            </a:cxnLst>
            <a:rect l="0" t="0" r="r" b="b"/>
            <a:pathLst>
              <a:path w="21600" h="31813" fill="none" extrusionOk="0">
                <a:moveTo>
                  <a:pt x="19032" y="0"/>
                </a:moveTo>
                <a:cubicBezTo>
                  <a:pt x="20718" y="3140"/>
                  <a:pt x="21600" y="6649"/>
                  <a:pt x="21600" y="10213"/>
                </a:cubicBezTo>
                <a:cubicBezTo>
                  <a:pt x="21600" y="22142"/>
                  <a:pt x="11929" y="31812"/>
                  <a:pt x="0" y="31813"/>
                </a:cubicBezTo>
              </a:path>
              <a:path w="21600" h="31813" stroke="0" extrusionOk="0">
                <a:moveTo>
                  <a:pt x="19032" y="0"/>
                </a:moveTo>
                <a:cubicBezTo>
                  <a:pt x="20718" y="3140"/>
                  <a:pt x="21600" y="6649"/>
                  <a:pt x="21600" y="10213"/>
                </a:cubicBezTo>
                <a:cubicBezTo>
                  <a:pt x="21600" y="22142"/>
                  <a:pt x="11929" y="31812"/>
                  <a:pt x="0" y="31813"/>
                </a:cubicBezTo>
                <a:lnTo>
                  <a:pt x="0" y="10213"/>
                </a:lnTo>
                <a:close/>
              </a:path>
            </a:pathLst>
          </a:custGeom>
          <a:noFill/>
          <a:ln w="152400">
            <a:solidFill>
              <a:srgbClr val="0070C0"/>
            </a:solidFill>
            <a:round/>
            <a:headEnd/>
            <a:tailEnd type="triangle" w="med" len="med"/>
          </a:ln>
          <a:effectLst>
            <a:outerShdw dist="17961" dir="2700000" algn="ctr" rotWithShape="0">
              <a:schemeClr val="tx1"/>
            </a:outerShdw>
          </a:effectLst>
        </p:spPr>
        <p:txBody>
          <a:bodyPr wrap="none" anchor="ctr"/>
          <a:lstStyle/>
          <a:p>
            <a:pPr>
              <a:defRPr/>
            </a:pPr>
            <a:endParaRPr lang="en-GB">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206" name="Arc 145"/>
          <p:cNvSpPr>
            <a:spLocks/>
          </p:cNvSpPr>
          <p:nvPr/>
        </p:nvSpPr>
        <p:spPr bwMode="auto">
          <a:xfrm rot="6918258" flipH="1">
            <a:off x="5793582" y="1915319"/>
            <a:ext cx="1290637" cy="1838325"/>
          </a:xfrm>
          <a:custGeom>
            <a:avLst/>
            <a:gdLst>
              <a:gd name="G0" fmla="+- 0 0 0"/>
              <a:gd name="G1" fmla="+- 10213 0 0"/>
              <a:gd name="G2" fmla="+- 21600 0 0"/>
              <a:gd name="T0" fmla="*/ 19033 w 21600"/>
              <a:gd name="T1" fmla="*/ 0 h 31813"/>
              <a:gd name="T2" fmla="*/ 0 w 21600"/>
              <a:gd name="T3" fmla="*/ 31813 h 31813"/>
              <a:gd name="T4" fmla="*/ 0 w 21600"/>
              <a:gd name="T5" fmla="*/ 10213 h 31813"/>
            </a:gdLst>
            <a:ahLst/>
            <a:cxnLst>
              <a:cxn ang="0">
                <a:pos x="T0" y="T1"/>
              </a:cxn>
              <a:cxn ang="0">
                <a:pos x="T2" y="T3"/>
              </a:cxn>
              <a:cxn ang="0">
                <a:pos x="T4" y="T5"/>
              </a:cxn>
            </a:cxnLst>
            <a:rect l="0" t="0" r="r" b="b"/>
            <a:pathLst>
              <a:path w="21600" h="31813" fill="none" extrusionOk="0">
                <a:moveTo>
                  <a:pt x="19032" y="0"/>
                </a:moveTo>
                <a:cubicBezTo>
                  <a:pt x="20718" y="3140"/>
                  <a:pt x="21600" y="6649"/>
                  <a:pt x="21600" y="10213"/>
                </a:cubicBezTo>
                <a:cubicBezTo>
                  <a:pt x="21600" y="22142"/>
                  <a:pt x="11929" y="31812"/>
                  <a:pt x="0" y="31813"/>
                </a:cubicBezTo>
              </a:path>
              <a:path w="21600" h="31813" stroke="0" extrusionOk="0">
                <a:moveTo>
                  <a:pt x="19032" y="0"/>
                </a:moveTo>
                <a:cubicBezTo>
                  <a:pt x="20718" y="3140"/>
                  <a:pt x="21600" y="6649"/>
                  <a:pt x="21600" y="10213"/>
                </a:cubicBezTo>
                <a:cubicBezTo>
                  <a:pt x="21600" y="22142"/>
                  <a:pt x="11929" y="31812"/>
                  <a:pt x="0" y="31813"/>
                </a:cubicBezTo>
                <a:lnTo>
                  <a:pt x="0" y="10213"/>
                </a:lnTo>
                <a:close/>
              </a:path>
            </a:pathLst>
          </a:custGeom>
          <a:noFill/>
          <a:ln w="152400">
            <a:solidFill>
              <a:schemeClr val="bg2"/>
            </a:solidFill>
            <a:round/>
            <a:headEnd/>
            <a:tailEnd type="triangle" w="med" len="med"/>
          </a:ln>
          <a:effectLst>
            <a:outerShdw dist="17961" dir="2700000" algn="ctr" rotWithShape="0">
              <a:schemeClr val="tx1"/>
            </a:outerShdw>
          </a:effectLst>
        </p:spPr>
        <p:txBody>
          <a:bodyPr wrap="none" anchor="ctr"/>
          <a:lstStyle/>
          <a:p>
            <a:pPr>
              <a:defRPr/>
            </a:pPr>
            <a:endParaRPr lang="en-GB"/>
          </a:p>
        </p:txBody>
      </p:sp>
      <p:sp>
        <p:nvSpPr>
          <p:cNvPr id="222" name="Arc 145"/>
          <p:cNvSpPr>
            <a:spLocks/>
          </p:cNvSpPr>
          <p:nvPr/>
        </p:nvSpPr>
        <p:spPr bwMode="auto">
          <a:xfrm rot="13885846">
            <a:off x="1404144" y="1227932"/>
            <a:ext cx="2914650" cy="3611562"/>
          </a:xfrm>
          <a:custGeom>
            <a:avLst/>
            <a:gdLst>
              <a:gd name="G0" fmla="+- 0 0 0"/>
              <a:gd name="G1" fmla="+- 10213 0 0"/>
              <a:gd name="G2" fmla="+- 21600 0 0"/>
              <a:gd name="T0" fmla="*/ 19033 w 21600"/>
              <a:gd name="T1" fmla="*/ 0 h 31813"/>
              <a:gd name="T2" fmla="*/ 0 w 21600"/>
              <a:gd name="T3" fmla="*/ 31813 h 31813"/>
              <a:gd name="T4" fmla="*/ 0 w 21600"/>
              <a:gd name="T5" fmla="*/ 10213 h 31813"/>
            </a:gdLst>
            <a:ahLst/>
            <a:cxnLst>
              <a:cxn ang="0">
                <a:pos x="T0" y="T1"/>
              </a:cxn>
              <a:cxn ang="0">
                <a:pos x="T2" y="T3"/>
              </a:cxn>
              <a:cxn ang="0">
                <a:pos x="T4" y="T5"/>
              </a:cxn>
            </a:cxnLst>
            <a:rect l="0" t="0" r="r" b="b"/>
            <a:pathLst>
              <a:path w="21600" h="31813" fill="none" extrusionOk="0">
                <a:moveTo>
                  <a:pt x="19032" y="0"/>
                </a:moveTo>
                <a:cubicBezTo>
                  <a:pt x="20718" y="3140"/>
                  <a:pt x="21600" y="6649"/>
                  <a:pt x="21600" y="10213"/>
                </a:cubicBezTo>
                <a:cubicBezTo>
                  <a:pt x="21600" y="22142"/>
                  <a:pt x="11929" y="31812"/>
                  <a:pt x="0" y="31813"/>
                </a:cubicBezTo>
              </a:path>
              <a:path w="21600" h="31813" stroke="0" extrusionOk="0">
                <a:moveTo>
                  <a:pt x="19032" y="0"/>
                </a:moveTo>
                <a:cubicBezTo>
                  <a:pt x="20718" y="3140"/>
                  <a:pt x="21600" y="6649"/>
                  <a:pt x="21600" y="10213"/>
                </a:cubicBezTo>
                <a:cubicBezTo>
                  <a:pt x="21600" y="22142"/>
                  <a:pt x="11929" y="31812"/>
                  <a:pt x="0" y="31813"/>
                </a:cubicBezTo>
                <a:lnTo>
                  <a:pt x="0" y="10213"/>
                </a:lnTo>
                <a:close/>
              </a:path>
            </a:pathLst>
          </a:custGeom>
          <a:noFill/>
          <a:ln w="152400">
            <a:solidFill>
              <a:schemeClr val="bg2"/>
            </a:solidFill>
            <a:round/>
            <a:headEnd/>
            <a:tailEnd type="triangle" w="med" len="med"/>
          </a:ln>
          <a:effectLst>
            <a:outerShdw dist="17961" dir="2700000" algn="ctr" rotWithShape="0">
              <a:schemeClr val="tx1"/>
            </a:outerShdw>
          </a:effectLst>
        </p:spPr>
        <p:txBody>
          <a:bodyPr wrap="none" anchor="ctr"/>
          <a:lstStyle/>
          <a:p>
            <a:pPr>
              <a:defRPr/>
            </a:pPr>
            <a:endParaRPr lang="en-GB">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145" name="Arc 145"/>
          <p:cNvSpPr>
            <a:spLocks/>
          </p:cNvSpPr>
          <p:nvPr/>
        </p:nvSpPr>
        <p:spPr bwMode="auto">
          <a:xfrm rot="19149453" flipH="1">
            <a:off x="1339850" y="2484438"/>
            <a:ext cx="2959100" cy="3565525"/>
          </a:xfrm>
          <a:custGeom>
            <a:avLst/>
            <a:gdLst>
              <a:gd name="G0" fmla="+- 0 0 0"/>
              <a:gd name="G1" fmla="+- 10213 0 0"/>
              <a:gd name="G2" fmla="+- 21600 0 0"/>
              <a:gd name="T0" fmla="*/ 19033 w 21600"/>
              <a:gd name="T1" fmla="*/ 0 h 31813"/>
              <a:gd name="T2" fmla="*/ 0 w 21600"/>
              <a:gd name="T3" fmla="*/ 31813 h 31813"/>
              <a:gd name="T4" fmla="*/ 0 w 21600"/>
              <a:gd name="T5" fmla="*/ 10213 h 31813"/>
            </a:gdLst>
            <a:ahLst/>
            <a:cxnLst>
              <a:cxn ang="0">
                <a:pos x="T0" y="T1"/>
              </a:cxn>
              <a:cxn ang="0">
                <a:pos x="T2" y="T3"/>
              </a:cxn>
              <a:cxn ang="0">
                <a:pos x="T4" y="T5"/>
              </a:cxn>
            </a:cxnLst>
            <a:rect l="0" t="0" r="r" b="b"/>
            <a:pathLst>
              <a:path w="21600" h="31813" fill="none" extrusionOk="0">
                <a:moveTo>
                  <a:pt x="19032" y="0"/>
                </a:moveTo>
                <a:cubicBezTo>
                  <a:pt x="20718" y="3140"/>
                  <a:pt x="21600" y="6649"/>
                  <a:pt x="21600" y="10213"/>
                </a:cubicBezTo>
                <a:cubicBezTo>
                  <a:pt x="21600" y="22142"/>
                  <a:pt x="11929" y="31812"/>
                  <a:pt x="0" y="31813"/>
                </a:cubicBezTo>
              </a:path>
              <a:path w="21600" h="31813" stroke="0" extrusionOk="0">
                <a:moveTo>
                  <a:pt x="19032" y="0"/>
                </a:moveTo>
                <a:cubicBezTo>
                  <a:pt x="20718" y="3140"/>
                  <a:pt x="21600" y="6649"/>
                  <a:pt x="21600" y="10213"/>
                </a:cubicBezTo>
                <a:cubicBezTo>
                  <a:pt x="21600" y="22142"/>
                  <a:pt x="11929" y="31812"/>
                  <a:pt x="0" y="31813"/>
                </a:cubicBezTo>
                <a:lnTo>
                  <a:pt x="0" y="10213"/>
                </a:lnTo>
                <a:close/>
              </a:path>
            </a:pathLst>
          </a:custGeom>
          <a:noFill/>
          <a:ln w="152400">
            <a:solidFill>
              <a:srgbClr val="0070C0"/>
            </a:solidFill>
            <a:round/>
            <a:headEnd/>
            <a:tailEnd type="triangle" w="med" len="med"/>
          </a:ln>
          <a:effectLst>
            <a:outerShdw dist="17961" dir="2700000" algn="ctr" rotWithShape="0">
              <a:schemeClr val="tx1"/>
            </a:outerShdw>
          </a:effectLst>
        </p:spPr>
        <p:txBody>
          <a:bodyPr wrap="none" anchor="ctr"/>
          <a:lstStyle/>
          <a:p>
            <a:pPr>
              <a:defRPr/>
            </a:pPr>
            <a:endParaRPr lang="en-GB">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204" name="Rectangle 203"/>
          <p:cNvSpPr/>
          <p:nvPr/>
        </p:nvSpPr>
        <p:spPr>
          <a:xfrm>
            <a:off x="1524000" y="3352800"/>
            <a:ext cx="1981200" cy="304800"/>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a:defRPr/>
            </a:pPr>
            <a:endParaRPr lang="en-GB"/>
          </a:p>
        </p:txBody>
      </p:sp>
      <p:sp>
        <p:nvSpPr>
          <p:cNvPr id="1032" name="Rectangle 2"/>
          <p:cNvSpPr>
            <a:spLocks noGrp="1" noChangeArrowheads="1"/>
          </p:cNvSpPr>
          <p:nvPr>
            <p:ph type="title"/>
          </p:nvPr>
        </p:nvSpPr>
        <p:spPr/>
        <p:txBody>
          <a:bodyPr/>
          <a:lstStyle/>
          <a:p>
            <a:pPr marL="457200" indent="-457200" eaLnBrk="1" hangingPunct="1"/>
            <a:r>
              <a:rPr lang="en-US" smtClean="0"/>
              <a:t>Threats</a:t>
            </a:r>
          </a:p>
        </p:txBody>
      </p:sp>
      <p:grpSp>
        <p:nvGrpSpPr>
          <p:cNvPr id="1033" name="Group 5"/>
          <p:cNvGrpSpPr>
            <a:grpSpLocks/>
          </p:cNvGrpSpPr>
          <p:nvPr/>
        </p:nvGrpSpPr>
        <p:grpSpPr bwMode="auto">
          <a:xfrm>
            <a:off x="0" y="2971800"/>
            <a:ext cx="1676400" cy="914400"/>
            <a:chOff x="4032" y="864"/>
            <a:chExt cx="768" cy="483"/>
          </a:xfrm>
        </p:grpSpPr>
        <p:sp>
          <p:nvSpPr>
            <p:cNvPr id="6" name="Freeform 6"/>
            <p:cNvSpPr>
              <a:spLocks/>
            </p:cNvSpPr>
            <p:nvPr/>
          </p:nvSpPr>
          <p:spPr bwMode="auto">
            <a:xfrm>
              <a:off x="4032" y="864"/>
              <a:ext cx="768" cy="483"/>
            </a:xfrm>
            <a:custGeom>
              <a:avLst/>
              <a:gdLst/>
              <a:ahLst/>
              <a:cxnLst>
                <a:cxn ang="0">
                  <a:pos x="484" y="902"/>
                </a:cxn>
                <a:cxn ang="0">
                  <a:pos x="756" y="1052"/>
                </a:cxn>
                <a:cxn ang="0">
                  <a:pos x="1032" y="950"/>
                </a:cxn>
                <a:cxn ang="0">
                  <a:pos x="1308" y="872"/>
                </a:cxn>
                <a:cxn ang="0">
                  <a:pos x="1356" y="602"/>
                </a:cxn>
                <a:cxn ang="0">
                  <a:pos x="1444" y="460"/>
                </a:cxn>
                <a:cxn ang="0">
                  <a:pos x="1340" y="346"/>
                </a:cxn>
                <a:cxn ang="0">
                  <a:pos x="1260" y="192"/>
                </a:cxn>
                <a:cxn ang="0">
                  <a:pos x="1076" y="174"/>
                </a:cxn>
                <a:cxn ang="0">
                  <a:pos x="816" y="7"/>
                </a:cxn>
                <a:cxn ang="0">
                  <a:pos x="548" y="134"/>
                </a:cxn>
                <a:cxn ang="0">
                  <a:pos x="296" y="140"/>
                </a:cxn>
                <a:cxn ang="0">
                  <a:pos x="204" y="336"/>
                </a:cxn>
                <a:cxn ang="0">
                  <a:pos x="12" y="500"/>
                </a:cxn>
                <a:cxn ang="0">
                  <a:pos x="144" y="702"/>
                </a:cxn>
                <a:cxn ang="0">
                  <a:pos x="256" y="896"/>
                </a:cxn>
                <a:cxn ang="0">
                  <a:pos x="484" y="902"/>
                </a:cxn>
              </a:cxnLst>
              <a:rect l="0" t="0" r="r" b="b"/>
              <a:pathLst>
                <a:path w="1444" h="1052">
                  <a:moveTo>
                    <a:pt x="484" y="902"/>
                  </a:moveTo>
                  <a:cubicBezTo>
                    <a:pt x="544" y="974"/>
                    <a:pt x="592" y="1024"/>
                    <a:pt x="756" y="1052"/>
                  </a:cubicBezTo>
                  <a:cubicBezTo>
                    <a:pt x="892" y="1048"/>
                    <a:pt x="972" y="1026"/>
                    <a:pt x="1032" y="950"/>
                  </a:cubicBezTo>
                  <a:cubicBezTo>
                    <a:pt x="1108" y="966"/>
                    <a:pt x="1224" y="940"/>
                    <a:pt x="1308" y="872"/>
                  </a:cubicBezTo>
                  <a:cubicBezTo>
                    <a:pt x="1392" y="772"/>
                    <a:pt x="1388" y="702"/>
                    <a:pt x="1356" y="602"/>
                  </a:cubicBezTo>
                  <a:cubicBezTo>
                    <a:pt x="1412" y="554"/>
                    <a:pt x="1424" y="568"/>
                    <a:pt x="1444" y="460"/>
                  </a:cubicBezTo>
                  <a:cubicBezTo>
                    <a:pt x="1428" y="380"/>
                    <a:pt x="1404" y="370"/>
                    <a:pt x="1340" y="346"/>
                  </a:cubicBezTo>
                  <a:cubicBezTo>
                    <a:pt x="1324" y="292"/>
                    <a:pt x="1332" y="244"/>
                    <a:pt x="1260" y="192"/>
                  </a:cubicBezTo>
                  <a:cubicBezTo>
                    <a:pt x="1180" y="144"/>
                    <a:pt x="1132" y="156"/>
                    <a:pt x="1076" y="174"/>
                  </a:cubicBezTo>
                  <a:cubicBezTo>
                    <a:pt x="1036" y="15"/>
                    <a:pt x="908" y="16"/>
                    <a:pt x="816" y="7"/>
                  </a:cubicBezTo>
                  <a:cubicBezTo>
                    <a:pt x="728" y="0"/>
                    <a:pt x="564" y="34"/>
                    <a:pt x="548" y="134"/>
                  </a:cubicBezTo>
                  <a:cubicBezTo>
                    <a:pt x="472" y="90"/>
                    <a:pt x="384" y="84"/>
                    <a:pt x="296" y="140"/>
                  </a:cubicBezTo>
                  <a:cubicBezTo>
                    <a:pt x="224" y="200"/>
                    <a:pt x="196" y="260"/>
                    <a:pt x="204" y="336"/>
                  </a:cubicBezTo>
                  <a:cubicBezTo>
                    <a:pt x="140" y="328"/>
                    <a:pt x="40" y="372"/>
                    <a:pt x="12" y="500"/>
                  </a:cubicBezTo>
                  <a:cubicBezTo>
                    <a:pt x="0" y="642"/>
                    <a:pt x="108" y="704"/>
                    <a:pt x="144" y="702"/>
                  </a:cubicBezTo>
                  <a:cubicBezTo>
                    <a:pt x="132" y="750"/>
                    <a:pt x="164" y="836"/>
                    <a:pt x="256" y="896"/>
                  </a:cubicBezTo>
                  <a:cubicBezTo>
                    <a:pt x="376" y="940"/>
                    <a:pt x="420" y="922"/>
                    <a:pt x="484" y="902"/>
                  </a:cubicBezTo>
                  <a:close/>
                </a:path>
              </a:pathLst>
            </a:custGeom>
            <a:solidFill>
              <a:srgbClr val="B6C0C2"/>
            </a:solidFill>
            <a:ln w="12700" cap="flat" cmpd="sng">
              <a:solidFill>
                <a:srgbClr val="969696"/>
              </a:solidFill>
              <a:prstDash val="solid"/>
              <a:round/>
              <a:headEnd type="none" w="sm" len="sm"/>
              <a:tailEnd type="none" w="med" len="med"/>
            </a:ln>
            <a:effectLst>
              <a:outerShdw dist="35921" dir="2700000" algn="ctr" rotWithShape="0">
                <a:schemeClr val="tx1"/>
              </a:outerShdw>
            </a:effectLst>
          </p:spPr>
          <p:txBody>
            <a:bodyPr anchor="ctr">
              <a:spAutoFit/>
            </a:bodyPr>
            <a:lstStyle/>
            <a:p>
              <a:pPr>
                <a:defRPr/>
              </a:pPr>
              <a:endParaRPr lang="en-GB"/>
            </a:p>
          </p:txBody>
        </p:sp>
        <p:sp>
          <p:nvSpPr>
            <p:cNvPr id="1173" name="Text Box 7"/>
            <p:cNvSpPr txBox="1">
              <a:spLocks noChangeArrowheads="1"/>
            </p:cNvSpPr>
            <p:nvPr/>
          </p:nvSpPr>
          <p:spPr bwMode="auto">
            <a:xfrm>
              <a:off x="4176" y="1041"/>
              <a:ext cx="528" cy="151"/>
            </a:xfrm>
            <a:prstGeom prst="rect">
              <a:avLst/>
            </a:prstGeom>
            <a:noFill/>
            <a:ln w="9525">
              <a:noFill/>
              <a:miter lim="800000"/>
              <a:headEnd/>
              <a:tailEnd/>
            </a:ln>
          </p:spPr>
          <p:txBody>
            <a:bodyPr lIns="73020" tIns="36509" rIns="73020" bIns="36509">
              <a:spAutoFit/>
            </a:bodyPr>
            <a:lstStyle/>
            <a:p>
              <a:pPr algn="ctr">
                <a:lnSpc>
                  <a:spcPct val="100000"/>
                </a:lnSpc>
              </a:pPr>
              <a:r>
                <a:rPr lang="en-US" altLang="en-US" sz="1400" dirty="0"/>
                <a:t>Internet</a:t>
              </a:r>
            </a:p>
          </p:txBody>
        </p:sp>
      </p:grpSp>
      <p:graphicFrame>
        <p:nvGraphicFramePr>
          <p:cNvPr id="1026" name="Object 2">
            <a:hlinkClick r:id="" action="ppaction://ole?verb=0"/>
          </p:cNvPr>
          <p:cNvGraphicFramePr>
            <a:graphicFrameLocks/>
          </p:cNvGraphicFramePr>
          <p:nvPr/>
        </p:nvGraphicFramePr>
        <p:xfrm>
          <a:off x="2759075" y="2667000"/>
          <a:ext cx="1812925" cy="1371600"/>
        </p:xfrm>
        <a:graphic>
          <a:graphicData uri="http://schemas.openxmlformats.org/presentationml/2006/ole">
            <p:oleObj spid="_x0000_s1026" r:id="rId4" imgW="2054160" imgH="1617480" progId="">
              <p:embed/>
            </p:oleObj>
          </a:graphicData>
        </a:graphic>
      </p:graphicFrame>
      <p:grpSp>
        <p:nvGrpSpPr>
          <p:cNvPr id="1034" name="Group 12"/>
          <p:cNvGrpSpPr>
            <a:grpSpLocks/>
          </p:cNvGrpSpPr>
          <p:nvPr/>
        </p:nvGrpSpPr>
        <p:grpSpPr bwMode="auto">
          <a:xfrm>
            <a:off x="4875213" y="3200400"/>
            <a:ext cx="839787" cy="757238"/>
            <a:chOff x="3830" y="2627"/>
            <a:chExt cx="529" cy="477"/>
          </a:xfrm>
        </p:grpSpPr>
        <p:sp>
          <p:nvSpPr>
            <p:cNvPr id="1151" name="Rectangle 13"/>
            <p:cNvSpPr>
              <a:spLocks noChangeArrowheads="1"/>
            </p:cNvSpPr>
            <p:nvPr/>
          </p:nvSpPr>
          <p:spPr bwMode="auto">
            <a:xfrm>
              <a:off x="3830" y="2946"/>
              <a:ext cx="478" cy="88"/>
            </a:xfrm>
            <a:prstGeom prst="rect">
              <a:avLst/>
            </a:prstGeom>
            <a:solidFill>
              <a:srgbClr val="B7B79D"/>
            </a:solidFill>
            <a:ln w="9525">
              <a:noFill/>
              <a:miter lim="800000"/>
              <a:headEnd/>
              <a:tailEnd/>
            </a:ln>
          </p:spPr>
          <p:txBody>
            <a:bodyPr/>
            <a:lstStyle/>
            <a:p>
              <a:endParaRPr lang="en-GB"/>
            </a:p>
          </p:txBody>
        </p:sp>
        <p:sp>
          <p:nvSpPr>
            <p:cNvPr id="1152" name="Rectangle 14"/>
            <p:cNvSpPr>
              <a:spLocks noChangeArrowheads="1"/>
            </p:cNvSpPr>
            <p:nvPr/>
          </p:nvSpPr>
          <p:spPr bwMode="auto">
            <a:xfrm>
              <a:off x="3831" y="2947"/>
              <a:ext cx="476" cy="86"/>
            </a:xfrm>
            <a:prstGeom prst="rect">
              <a:avLst/>
            </a:prstGeom>
            <a:solidFill>
              <a:srgbClr val="B7B79D"/>
            </a:solidFill>
            <a:ln w="4763">
              <a:solidFill>
                <a:srgbClr val="494936"/>
              </a:solidFill>
              <a:miter lim="800000"/>
              <a:headEnd/>
              <a:tailEnd/>
            </a:ln>
          </p:spPr>
          <p:txBody>
            <a:bodyPr/>
            <a:lstStyle/>
            <a:p>
              <a:endParaRPr lang="en-GB"/>
            </a:p>
          </p:txBody>
        </p:sp>
        <p:sp>
          <p:nvSpPr>
            <p:cNvPr id="1153" name="Freeform 15"/>
            <p:cNvSpPr>
              <a:spLocks/>
            </p:cNvSpPr>
            <p:nvPr/>
          </p:nvSpPr>
          <p:spPr bwMode="auto">
            <a:xfrm>
              <a:off x="3830" y="2898"/>
              <a:ext cx="529" cy="48"/>
            </a:xfrm>
            <a:custGeom>
              <a:avLst/>
              <a:gdLst>
                <a:gd name="T0" fmla="*/ 0 w 529"/>
                <a:gd name="T1" fmla="*/ 48 h 48"/>
                <a:gd name="T2" fmla="*/ 50 w 529"/>
                <a:gd name="T3" fmla="*/ 0 h 48"/>
                <a:gd name="T4" fmla="*/ 529 w 529"/>
                <a:gd name="T5" fmla="*/ 0 h 48"/>
                <a:gd name="T6" fmla="*/ 478 w 529"/>
                <a:gd name="T7" fmla="*/ 48 h 48"/>
                <a:gd name="T8" fmla="*/ 0 w 529"/>
                <a:gd name="T9" fmla="*/ 48 h 48"/>
                <a:gd name="T10" fmla="*/ 0 60000 65536"/>
                <a:gd name="T11" fmla="*/ 0 60000 65536"/>
                <a:gd name="T12" fmla="*/ 0 60000 65536"/>
                <a:gd name="T13" fmla="*/ 0 60000 65536"/>
                <a:gd name="T14" fmla="*/ 0 60000 65536"/>
                <a:gd name="T15" fmla="*/ 0 w 529"/>
                <a:gd name="T16" fmla="*/ 0 h 48"/>
                <a:gd name="T17" fmla="*/ 529 w 529"/>
                <a:gd name="T18" fmla="*/ 48 h 48"/>
              </a:gdLst>
              <a:ahLst/>
              <a:cxnLst>
                <a:cxn ang="T10">
                  <a:pos x="T0" y="T1"/>
                </a:cxn>
                <a:cxn ang="T11">
                  <a:pos x="T2" y="T3"/>
                </a:cxn>
                <a:cxn ang="T12">
                  <a:pos x="T4" y="T5"/>
                </a:cxn>
                <a:cxn ang="T13">
                  <a:pos x="T6" y="T7"/>
                </a:cxn>
                <a:cxn ang="T14">
                  <a:pos x="T8" y="T9"/>
                </a:cxn>
              </a:cxnLst>
              <a:rect l="T15" t="T16" r="T17" b="T18"/>
              <a:pathLst>
                <a:path w="529" h="48">
                  <a:moveTo>
                    <a:pt x="0" y="48"/>
                  </a:moveTo>
                  <a:lnTo>
                    <a:pt x="50" y="0"/>
                  </a:lnTo>
                  <a:lnTo>
                    <a:pt x="529" y="0"/>
                  </a:lnTo>
                  <a:lnTo>
                    <a:pt x="478" y="48"/>
                  </a:lnTo>
                  <a:lnTo>
                    <a:pt x="0" y="48"/>
                  </a:lnTo>
                  <a:close/>
                </a:path>
              </a:pathLst>
            </a:custGeom>
            <a:solidFill>
              <a:srgbClr val="C9C9B6"/>
            </a:solidFill>
            <a:ln w="9525">
              <a:noFill/>
              <a:round/>
              <a:headEnd/>
              <a:tailEnd/>
            </a:ln>
          </p:spPr>
          <p:txBody>
            <a:bodyPr/>
            <a:lstStyle/>
            <a:p>
              <a:endParaRPr lang="en-GB"/>
            </a:p>
          </p:txBody>
        </p:sp>
        <p:sp>
          <p:nvSpPr>
            <p:cNvPr id="1154" name="Freeform 16"/>
            <p:cNvSpPr>
              <a:spLocks/>
            </p:cNvSpPr>
            <p:nvPr/>
          </p:nvSpPr>
          <p:spPr bwMode="auto">
            <a:xfrm>
              <a:off x="3830" y="2898"/>
              <a:ext cx="529" cy="48"/>
            </a:xfrm>
            <a:custGeom>
              <a:avLst/>
              <a:gdLst>
                <a:gd name="T0" fmla="*/ 0 w 529"/>
                <a:gd name="T1" fmla="*/ 48 h 48"/>
                <a:gd name="T2" fmla="*/ 50 w 529"/>
                <a:gd name="T3" fmla="*/ 0 h 48"/>
                <a:gd name="T4" fmla="*/ 529 w 529"/>
                <a:gd name="T5" fmla="*/ 0 h 48"/>
                <a:gd name="T6" fmla="*/ 478 w 529"/>
                <a:gd name="T7" fmla="*/ 48 h 48"/>
                <a:gd name="T8" fmla="*/ 0 w 529"/>
                <a:gd name="T9" fmla="*/ 48 h 48"/>
                <a:gd name="T10" fmla="*/ 0 60000 65536"/>
                <a:gd name="T11" fmla="*/ 0 60000 65536"/>
                <a:gd name="T12" fmla="*/ 0 60000 65536"/>
                <a:gd name="T13" fmla="*/ 0 60000 65536"/>
                <a:gd name="T14" fmla="*/ 0 60000 65536"/>
                <a:gd name="T15" fmla="*/ 0 w 529"/>
                <a:gd name="T16" fmla="*/ 0 h 48"/>
                <a:gd name="T17" fmla="*/ 529 w 529"/>
                <a:gd name="T18" fmla="*/ 48 h 48"/>
              </a:gdLst>
              <a:ahLst/>
              <a:cxnLst>
                <a:cxn ang="T10">
                  <a:pos x="T0" y="T1"/>
                </a:cxn>
                <a:cxn ang="T11">
                  <a:pos x="T2" y="T3"/>
                </a:cxn>
                <a:cxn ang="T12">
                  <a:pos x="T4" y="T5"/>
                </a:cxn>
                <a:cxn ang="T13">
                  <a:pos x="T6" y="T7"/>
                </a:cxn>
                <a:cxn ang="T14">
                  <a:pos x="T8" y="T9"/>
                </a:cxn>
              </a:cxnLst>
              <a:rect l="T15" t="T16" r="T17" b="T18"/>
              <a:pathLst>
                <a:path w="529" h="48">
                  <a:moveTo>
                    <a:pt x="0" y="48"/>
                  </a:moveTo>
                  <a:lnTo>
                    <a:pt x="50" y="0"/>
                  </a:lnTo>
                  <a:lnTo>
                    <a:pt x="529" y="0"/>
                  </a:lnTo>
                  <a:lnTo>
                    <a:pt x="478" y="48"/>
                  </a:lnTo>
                  <a:lnTo>
                    <a:pt x="0" y="48"/>
                  </a:lnTo>
                  <a:close/>
                </a:path>
              </a:pathLst>
            </a:custGeom>
            <a:solidFill>
              <a:srgbClr val="C9C9B6"/>
            </a:solidFill>
            <a:ln w="4763">
              <a:solidFill>
                <a:srgbClr val="494936"/>
              </a:solidFill>
              <a:round/>
              <a:headEnd/>
              <a:tailEnd/>
            </a:ln>
          </p:spPr>
          <p:txBody>
            <a:bodyPr/>
            <a:lstStyle/>
            <a:p>
              <a:endParaRPr lang="en-GB"/>
            </a:p>
          </p:txBody>
        </p:sp>
        <p:sp>
          <p:nvSpPr>
            <p:cNvPr id="1155" name="Line 17"/>
            <p:cNvSpPr>
              <a:spLocks noChangeShapeType="1"/>
            </p:cNvSpPr>
            <p:nvPr/>
          </p:nvSpPr>
          <p:spPr bwMode="auto">
            <a:xfrm flipH="1">
              <a:off x="4166" y="2986"/>
              <a:ext cx="115" cy="1"/>
            </a:xfrm>
            <a:prstGeom prst="line">
              <a:avLst/>
            </a:prstGeom>
            <a:noFill/>
            <a:ln w="12700">
              <a:solidFill>
                <a:srgbClr val="000000"/>
              </a:solidFill>
              <a:round/>
              <a:headEnd/>
              <a:tailEnd/>
            </a:ln>
          </p:spPr>
          <p:txBody>
            <a:bodyPr/>
            <a:lstStyle/>
            <a:p>
              <a:endParaRPr lang="en-GB"/>
            </a:p>
          </p:txBody>
        </p:sp>
        <p:sp>
          <p:nvSpPr>
            <p:cNvPr id="1156" name="Freeform 18"/>
            <p:cNvSpPr>
              <a:spLocks/>
            </p:cNvSpPr>
            <p:nvPr/>
          </p:nvSpPr>
          <p:spPr bwMode="auto">
            <a:xfrm>
              <a:off x="4308" y="2898"/>
              <a:ext cx="51" cy="136"/>
            </a:xfrm>
            <a:custGeom>
              <a:avLst/>
              <a:gdLst>
                <a:gd name="T0" fmla="*/ 0 w 51"/>
                <a:gd name="T1" fmla="*/ 136 h 136"/>
                <a:gd name="T2" fmla="*/ 51 w 51"/>
                <a:gd name="T3" fmla="*/ 86 h 136"/>
                <a:gd name="T4" fmla="*/ 51 w 51"/>
                <a:gd name="T5" fmla="*/ 0 h 136"/>
                <a:gd name="T6" fmla="*/ 0 w 51"/>
                <a:gd name="T7" fmla="*/ 48 h 136"/>
                <a:gd name="T8" fmla="*/ 0 w 51"/>
                <a:gd name="T9" fmla="*/ 136 h 136"/>
                <a:gd name="T10" fmla="*/ 0 60000 65536"/>
                <a:gd name="T11" fmla="*/ 0 60000 65536"/>
                <a:gd name="T12" fmla="*/ 0 60000 65536"/>
                <a:gd name="T13" fmla="*/ 0 60000 65536"/>
                <a:gd name="T14" fmla="*/ 0 60000 65536"/>
                <a:gd name="T15" fmla="*/ 0 w 51"/>
                <a:gd name="T16" fmla="*/ 0 h 136"/>
                <a:gd name="T17" fmla="*/ 51 w 51"/>
                <a:gd name="T18" fmla="*/ 136 h 136"/>
              </a:gdLst>
              <a:ahLst/>
              <a:cxnLst>
                <a:cxn ang="T10">
                  <a:pos x="T0" y="T1"/>
                </a:cxn>
                <a:cxn ang="T11">
                  <a:pos x="T2" y="T3"/>
                </a:cxn>
                <a:cxn ang="T12">
                  <a:pos x="T4" y="T5"/>
                </a:cxn>
                <a:cxn ang="T13">
                  <a:pos x="T6" y="T7"/>
                </a:cxn>
                <a:cxn ang="T14">
                  <a:pos x="T8" y="T9"/>
                </a:cxn>
              </a:cxnLst>
              <a:rect l="T15" t="T16" r="T17" b="T18"/>
              <a:pathLst>
                <a:path w="51" h="136">
                  <a:moveTo>
                    <a:pt x="0" y="136"/>
                  </a:moveTo>
                  <a:lnTo>
                    <a:pt x="51" y="86"/>
                  </a:lnTo>
                  <a:lnTo>
                    <a:pt x="51" y="0"/>
                  </a:lnTo>
                  <a:lnTo>
                    <a:pt x="0" y="48"/>
                  </a:lnTo>
                  <a:lnTo>
                    <a:pt x="0" y="136"/>
                  </a:lnTo>
                  <a:close/>
                </a:path>
              </a:pathLst>
            </a:custGeom>
            <a:solidFill>
              <a:srgbClr val="7A7A5A"/>
            </a:solidFill>
            <a:ln w="9525">
              <a:noFill/>
              <a:round/>
              <a:headEnd/>
              <a:tailEnd/>
            </a:ln>
          </p:spPr>
          <p:txBody>
            <a:bodyPr/>
            <a:lstStyle/>
            <a:p>
              <a:endParaRPr lang="en-GB"/>
            </a:p>
          </p:txBody>
        </p:sp>
        <p:sp>
          <p:nvSpPr>
            <p:cNvPr id="1157" name="Freeform 19"/>
            <p:cNvSpPr>
              <a:spLocks/>
            </p:cNvSpPr>
            <p:nvPr/>
          </p:nvSpPr>
          <p:spPr bwMode="auto">
            <a:xfrm>
              <a:off x="4308" y="2898"/>
              <a:ext cx="51" cy="136"/>
            </a:xfrm>
            <a:custGeom>
              <a:avLst/>
              <a:gdLst>
                <a:gd name="T0" fmla="*/ 0 w 51"/>
                <a:gd name="T1" fmla="*/ 136 h 136"/>
                <a:gd name="T2" fmla="*/ 51 w 51"/>
                <a:gd name="T3" fmla="*/ 86 h 136"/>
                <a:gd name="T4" fmla="*/ 51 w 51"/>
                <a:gd name="T5" fmla="*/ 0 h 136"/>
                <a:gd name="T6" fmla="*/ 0 w 51"/>
                <a:gd name="T7" fmla="*/ 48 h 136"/>
                <a:gd name="T8" fmla="*/ 0 w 51"/>
                <a:gd name="T9" fmla="*/ 136 h 136"/>
                <a:gd name="T10" fmla="*/ 0 60000 65536"/>
                <a:gd name="T11" fmla="*/ 0 60000 65536"/>
                <a:gd name="T12" fmla="*/ 0 60000 65536"/>
                <a:gd name="T13" fmla="*/ 0 60000 65536"/>
                <a:gd name="T14" fmla="*/ 0 60000 65536"/>
                <a:gd name="T15" fmla="*/ 0 w 51"/>
                <a:gd name="T16" fmla="*/ 0 h 136"/>
                <a:gd name="T17" fmla="*/ 51 w 51"/>
                <a:gd name="T18" fmla="*/ 136 h 136"/>
              </a:gdLst>
              <a:ahLst/>
              <a:cxnLst>
                <a:cxn ang="T10">
                  <a:pos x="T0" y="T1"/>
                </a:cxn>
                <a:cxn ang="T11">
                  <a:pos x="T2" y="T3"/>
                </a:cxn>
                <a:cxn ang="T12">
                  <a:pos x="T4" y="T5"/>
                </a:cxn>
                <a:cxn ang="T13">
                  <a:pos x="T6" y="T7"/>
                </a:cxn>
                <a:cxn ang="T14">
                  <a:pos x="T8" y="T9"/>
                </a:cxn>
              </a:cxnLst>
              <a:rect l="T15" t="T16" r="T17" b="T18"/>
              <a:pathLst>
                <a:path w="51" h="136">
                  <a:moveTo>
                    <a:pt x="0" y="136"/>
                  </a:moveTo>
                  <a:lnTo>
                    <a:pt x="51" y="86"/>
                  </a:lnTo>
                  <a:lnTo>
                    <a:pt x="51" y="0"/>
                  </a:lnTo>
                  <a:lnTo>
                    <a:pt x="0" y="48"/>
                  </a:lnTo>
                  <a:lnTo>
                    <a:pt x="0" y="136"/>
                  </a:lnTo>
                  <a:close/>
                </a:path>
              </a:pathLst>
            </a:custGeom>
            <a:solidFill>
              <a:srgbClr val="7A7A5A"/>
            </a:solidFill>
            <a:ln w="4763">
              <a:solidFill>
                <a:srgbClr val="494936"/>
              </a:solidFill>
              <a:round/>
              <a:headEnd/>
              <a:tailEnd/>
            </a:ln>
          </p:spPr>
          <p:txBody>
            <a:bodyPr/>
            <a:lstStyle/>
            <a:p>
              <a:endParaRPr lang="en-GB"/>
            </a:p>
          </p:txBody>
        </p:sp>
        <p:sp>
          <p:nvSpPr>
            <p:cNvPr id="1158" name="Freeform 20"/>
            <p:cNvSpPr>
              <a:spLocks/>
            </p:cNvSpPr>
            <p:nvPr/>
          </p:nvSpPr>
          <p:spPr bwMode="auto">
            <a:xfrm>
              <a:off x="3832" y="3024"/>
              <a:ext cx="422" cy="66"/>
            </a:xfrm>
            <a:custGeom>
              <a:avLst/>
              <a:gdLst>
                <a:gd name="T0" fmla="*/ 0 w 422"/>
                <a:gd name="T1" fmla="*/ 66 h 66"/>
                <a:gd name="T2" fmla="*/ 54 w 422"/>
                <a:gd name="T3" fmla="*/ 0 h 66"/>
                <a:gd name="T4" fmla="*/ 422 w 422"/>
                <a:gd name="T5" fmla="*/ 0 h 66"/>
                <a:gd name="T6" fmla="*/ 369 w 422"/>
                <a:gd name="T7" fmla="*/ 66 h 66"/>
                <a:gd name="T8" fmla="*/ 0 w 422"/>
                <a:gd name="T9" fmla="*/ 66 h 66"/>
                <a:gd name="T10" fmla="*/ 0 60000 65536"/>
                <a:gd name="T11" fmla="*/ 0 60000 65536"/>
                <a:gd name="T12" fmla="*/ 0 60000 65536"/>
                <a:gd name="T13" fmla="*/ 0 60000 65536"/>
                <a:gd name="T14" fmla="*/ 0 60000 65536"/>
                <a:gd name="T15" fmla="*/ 0 w 422"/>
                <a:gd name="T16" fmla="*/ 0 h 66"/>
                <a:gd name="T17" fmla="*/ 422 w 422"/>
                <a:gd name="T18" fmla="*/ 66 h 66"/>
              </a:gdLst>
              <a:ahLst/>
              <a:cxnLst>
                <a:cxn ang="T10">
                  <a:pos x="T0" y="T1"/>
                </a:cxn>
                <a:cxn ang="T11">
                  <a:pos x="T2" y="T3"/>
                </a:cxn>
                <a:cxn ang="T12">
                  <a:pos x="T4" y="T5"/>
                </a:cxn>
                <a:cxn ang="T13">
                  <a:pos x="T6" y="T7"/>
                </a:cxn>
                <a:cxn ang="T14">
                  <a:pos x="T8" y="T9"/>
                </a:cxn>
              </a:cxnLst>
              <a:rect l="T15" t="T16" r="T17" b="T18"/>
              <a:pathLst>
                <a:path w="422" h="66">
                  <a:moveTo>
                    <a:pt x="0" y="66"/>
                  </a:moveTo>
                  <a:lnTo>
                    <a:pt x="54" y="0"/>
                  </a:lnTo>
                  <a:lnTo>
                    <a:pt x="422" y="0"/>
                  </a:lnTo>
                  <a:lnTo>
                    <a:pt x="369" y="66"/>
                  </a:lnTo>
                  <a:lnTo>
                    <a:pt x="0" y="66"/>
                  </a:lnTo>
                  <a:close/>
                </a:path>
              </a:pathLst>
            </a:custGeom>
            <a:solidFill>
              <a:srgbClr val="C9C9B6"/>
            </a:solidFill>
            <a:ln w="9525">
              <a:noFill/>
              <a:round/>
              <a:headEnd/>
              <a:tailEnd/>
            </a:ln>
          </p:spPr>
          <p:txBody>
            <a:bodyPr/>
            <a:lstStyle/>
            <a:p>
              <a:endParaRPr lang="en-GB"/>
            </a:p>
          </p:txBody>
        </p:sp>
        <p:sp>
          <p:nvSpPr>
            <p:cNvPr id="1159" name="Freeform 21"/>
            <p:cNvSpPr>
              <a:spLocks/>
            </p:cNvSpPr>
            <p:nvPr/>
          </p:nvSpPr>
          <p:spPr bwMode="auto">
            <a:xfrm>
              <a:off x="3832" y="3024"/>
              <a:ext cx="422" cy="66"/>
            </a:xfrm>
            <a:custGeom>
              <a:avLst/>
              <a:gdLst>
                <a:gd name="T0" fmla="*/ 0 w 422"/>
                <a:gd name="T1" fmla="*/ 66 h 66"/>
                <a:gd name="T2" fmla="*/ 54 w 422"/>
                <a:gd name="T3" fmla="*/ 0 h 66"/>
                <a:gd name="T4" fmla="*/ 422 w 422"/>
                <a:gd name="T5" fmla="*/ 0 h 66"/>
                <a:gd name="T6" fmla="*/ 369 w 422"/>
                <a:gd name="T7" fmla="*/ 66 h 66"/>
                <a:gd name="T8" fmla="*/ 0 w 422"/>
                <a:gd name="T9" fmla="*/ 66 h 66"/>
                <a:gd name="T10" fmla="*/ 0 60000 65536"/>
                <a:gd name="T11" fmla="*/ 0 60000 65536"/>
                <a:gd name="T12" fmla="*/ 0 60000 65536"/>
                <a:gd name="T13" fmla="*/ 0 60000 65536"/>
                <a:gd name="T14" fmla="*/ 0 60000 65536"/>
                <a:gd name="T15" fmla="*/ 0 w 422"/>
                <a:gd name="T16" fmla="*/ 0 h 66"/>
                <a:gd name="T17" fmla="*/ 422 w 422"/>
                <a:gd name="T18" fmla="*/ 66 h 66"/>
              </a:gdLst>
              <a:ahLst/>
              <a:cxnLst>
                <a:cxn ang="T10">
                  <a:pos x="T0" y="T1"/>
                </a:cxn>
                <a:cxn ang="T11">
                  <a:pos x="T2" y="T3"/>
                </a:cxn>
                <a:cxn ang="T12">
                  <a:pos x="T4" y="T5"/>
                </a:cxn>
                <a:cxn ang="T13">
                  <a:pos x="T6" y="T7"/>
                </a:cxn>
                <a:cxn ang="T14">
                  <a:pos x="T8" y="T9"/>
                </a:cxn>
              </a:cxnLst>
              <a:rect l="T15" t="T16" r="T17" b="T18"/>
              <a:pathLst>
                <a:path w="422" h="66">
                  <a:moveTo>
                    <a:pt x="0" y="66"/>
                  </a:moveTo>
                  <a:lnTo>
                    <a:pt x="54" y="0"/>
                  </a:lnTo>
                  <a:lnTo>
                    <a:pt x="422" y="0"/>
                  </a:lnTo>
                  <a:lnTo>
                    <a:pt x="369" y="66"/>
                  </a:lnTo>
                  <a:lnTo>
                    <a:pt x="0" y="66"/>
                  </a:lnTo>
                  <a:close/>
                </a:path>
              </a:pathLst>
            </a:custGeom>
            <a:solidFill>
              <a:srgbClr val="C9C9B6"/>
            </a:solidFill>
            <a:ln w="4763">
              <a:solidFill>
                <a:srgbClr val="494936"/>
              </a:solidFill>
              <a:round/>
              <a:headEnd/>
              <a:tailEnd/>
            </a:ln>
          </p:spPr>
          <p:txBody>
            <a:bodyPr/>
            <a:lstStyle/>
            <a:p>
              <a:endParaRPr lang="en-GB"/>
            </a:p>
          </p:txBody>
        </p:sp>
        <p:sp>
          <p:nvSpPr>
            <p:cNvPr id="1160" name="Freeform 22"/>
            <p:cNvSpPr>
              <a:spLocks/>
            </p:cNvSpPr>
            <p:nvPr/>
          </p:nvSpPr>
          <p:spPr bwMode="auto">
            <a:xfrm>
              <a:off x="4201" y="3024"/>
              <a:ext cx="53" cy="80"/>
            </a:xfrm>
            <a:custGeom>
              <a:avLst/>
              <a:gdLst>
                <a:gd name="T0" fmla="*/ 0 w 53"/>
                <a:gd name="T1" fmla="*/ 80 h 80"/>
                <a:gd name="T2" fmla="*/ 53 w 53"/>
                <a:gd name="T3" fmla="*/ 24 h 80"/>
                <a:gd name="T4" fmla="*/ 53 w 53"/>
                <a:gd name="T5" fmla="*/ 0 h 80"/>
                <a:gd name="T6" fmla="*/ 0 w 53"/>
                <a:gd name="T7" fmla="*/ 66 h 80"/>
                <a:gd name="T8" fmla="*/ 0 w 53"/>
                <a:gd name="T9" fmla="*/ 80 h 80"/>
                <a:gd name="T10" fmla="*/ 0 60000 65536"/>
                <a:gd name="T11" fmla="*/ 0 60000 65536"/>
                <a:gd name="T12" fmla="*/ 0 60000 65536"/>
                <a:gd name="T13" fmla="*/ 0 60000 65536"/>
                <a:gd name="T14" fmla="*/ 0 60000 65536"/>
                <a:gd name="T15" fmla="*/ 0 w 53"/>
                <a:gd name="T16" fmla="*/ 0 h 80"/>
                <a:gd name="T17" fmla="*/ 53 w 53"/>
                <a:gd name="T18" fmla="*/ 80 h 80"/>
              </a:gdLst>
              <a:ahLst/>
              <a:cxnLst>
                <a:cxn ang="T10">
                  <a:pos x="T0" y="T1"/>
                </a:cxn>
                <a:cxn ang="T11">
                  <a:pos x="T2" y="T3"/>
                </a:cxn>
                <a:cxn ang="T12">
                  <a:pos x="T4" y="T5"/>
                </a:cxn>
                <a:cxn ang="T13">
                  <a:pos x="T6" y="T7"/>
                </a:cxn>
                <a:cxn ang="T14">
                  <a:pos x="T8" y="T9"/>
                </a:cxn>
              </a:cxnLst>
              <a:rect l="T15" t="T16" r="T17" b="T18"/>
              <a:pathLst>
                <a:path w="53" h="80">
                  <a:moveTo>
                    <a:pt x="0" y="80"/>
                  </a:moveTo>
                  <a:lnTo>
                    <a:pt x="53" y="24"/>
                  </a:lnTo>
                  <a:lnTo>
                    <a:pt x="53" y="0"/>
                  </a:lnTo>
                  <a:lnTo>
                    <a:pt x="0" y="66"/>
                  </a:lnTo>
                  <a:lnTo>
                    <a:pt x="0" y="80"/>
                  </a:lnTo>
                  <a:close/>
                </a:path>
              </a:pathLst>
            </a:custGeom>
            <a:solidFill>
              <a:srgbClr val="7A7A5A"/>
            </a:solidFill>
            <a:ln w="9525">
              <a:noFill/>
              <a:round/>
              <a:headEnd/>
              <a:tailEnd/>
            </a:ln>
          </p:spPr>
          <p:txBody>
            <a:bodyPr/>
            <a:lstStyle/>
            <a:p>
              <a:endParaRPr lang="en-GB"/>
            </a:p>
          </p:txBody>
        </p:sp>
        <p:sp>
          <p:nvSpPr>
            <p:cNvPr id="1161" name="Freeform 23"/>
            <p:cNvSpPr>
              <a:spLocks/>
            </p:cNvSpPr>
            <p:nvPr/>
          </p:nvSpPr>
          <p:spPr bwMode="auto">
            <a:xfrm>
              <a:off x="4201" y="3024"/>
              <a:ext cx="53" cy="80"/>
            </a:xfrm>
            <a:custGeom>
              <a:avLst/>
              <a:gdLst>
                <a:gd name="T0" fmla="*/ 0 w 53"/>
                <a:gd name="T1" fmla="*/ 80 h 80"/>
                <a:gd name="T2" fmla="*/ 53 w 53"/>
                <a:gd name="T3" fmla="*/ 24 h 80"/>
                <a:gd name="T4" fmla="*/ 53 w 53"/>
                <a:gd name="T5" fmla="*/ 0 h 80"/>
                <a:gd name="T6" fmla="*/ 0 w 53"/>
                <a:gd name="T7" fmla="*/ 66 h 80"/>
                <a:gd name="T8" fmla="*/ 0 w 53"/>
                <a:gd name="T9" fmla="*/ 80 h 80"/>
                <a:gd name="T10" fmla="*/ 0 60000 65536"/>
                <a:gd name="T11" fmla="*/ 0 60000 65536"/>
                <a:gd name="T12" fmla="*/ 0 60000 65536"/>
                <a:gd name="T13" fmla="*/ 0 60000 65536"/>
                <a:gd name="T14" fmla="*/ 0 60000 65536"/>
                <a:gd name="T15" fmla="*/ 0 w 53"/>
                <a:gd name="T16" fmla="*/ 0 h 80"/>
                <a:gd name="T17" fmla="*/ 53 w 53"/>
                <a:gd name="T18" fmla="*/ 80 h 80"/>
              </a:gdLst>
              <a:ahLst/>
              <a:cxnLst>
                <a:cxn ang="T10">
                  <a:pos x="T0" y="T1"/>
                </a:cxn>
                <a:cxn ang="T11">
                  <a:pos x="T2" y="T3"/>
                </a:cxn>
                <a:cxn ang="T12">
                  <a:pos x="T4" y="T5"/>
                </a:cxn>
                <a:cxn ang="T13">
                  <a:pos x="T6" y="T7"/>
                </a:cxn>
                <a:cxn ang="T14">
                  <a:pos x="T8" y="T9"/>
                </a:cxn>
              </a:cxnLst>
              <a:rect l="T15" t="T16" r="T17" b="T18"/>
              <a:pathLst>
                <a:path w="53" h="80">
                  <a:moveTo>
                    <a:pt x="0" y="80"/>
                  </a:moveTo>
                  <a:lnTo>
                    <a:pt x="53" y="24"/>
                  </a:lnTo>
                  <a:lnTo>
                    <a:pt x="53" y="0"/>
                  </a:lnTo>
                  <a:lnTo>
                    <a:pt x="0" y="66"/>
                  </a:lnTo>
                  <a:lnTo>
                    <a:pt x="0" y="80"/>
                  </a:lnTo>
                  <a:close/>
                </a:path>
              </a:pathLst>
            </a:custGeom>
            <a:solidFill>
              <a:srgbClr val="7A7A5A"/>
            </a:solidFill>
            <a:ln w="4763">
              <a:solidFill>
                <a:srgbClr val="494936"/>
              </a:solidFill>
              <a:round/>
              <a:headEnd/>
              <a:tailEnd/>
            </a:ln>
          </p:spPr>
          <p:txBody>
            <a:bodyPr/>
            <a:lstStyle/>
            <a:p>
              <a:endParaRPr lang="en-GB"/>
            </a:p>
          </p:txBody>
        </p:sp>
        <p:sp>
          <p:nvSpPr>
            <p:cNvPr id="1162" name="Rectangle 24"/>
            <p:cNvSpPr>
              <a:spLocks noChangeArrowheads="1"/>
            </p:cNvSpPr>
            <p:nvPr/>
          </p:nvSpPr>
          <p:spPr bwMode="auto">
            <a:xfrm>
              <a:off x="3832" y="3090"/>
              <a:ext cx="369" cy="14"/>
            </a:xfrm>
            <a:prstGeom prst="rect">
              <a:avLst/>
            </a:prstGeom>
            <a:solidFill>
              <a:srgbClr val="B7B79D"/>
            </a:solidFill>
            <a:ln w="9525">
              <a:noFill/>
              <a:miter lim="800000"/>
              <a:headEnd/>
              <a:tailEnd/>
            </a:ln>
          </p:spPr>
          <p:txBody>
            <a:bodyPr/>
            <a:lstStyle/>
            <a:p>
              <a:endParaRPr lang="en-GB"/>
            </a:p>
          </p:txBody>
        </p:sp>
        <p:sp>
          <p:nvSpPr>
            <p:cNvPr id="1163" name="Rectangle 25"/>
            <p:cNvSpPr>
              <a:spLocks noChangeArrowheads="1"/>
            </p:cNvSpPr>
            <p:nvPr/>
          </p:nvSpPr>
          <p:spPr bwMode="auto">
            <a:xfrm>
              <a:off x="3833" y="3091"/>
              <a:ext cx="367" cy="12"/>
            </a:xfrm>
            <a:prstGeom prst="rect">
              <a:avLst/>
            </a:prstGeom>
            <a:solidFill>
              <a:srgbClr val="B7B79D"/>
            </a:solidFill>
            <a:ln w="4763">
              <a:solidFill>
                <a:srgbClr val="494936"/>
              </a:solidFill>
              <a:miter lim="800000"/>
              <a:headEnd/>
              <a:tailEnd/>
            </a:ln>
          </p:spPr>
          <p:txBody>
            <a:bodyPr/>
            <a:lstStyle/>
            <a:p>
              <a:endParaRPr lang="en-GB"/>
            </a:p>
          </p:txBody>
        </p:sp>
        <p:sp>
          <p:nvSpPr>
            <p:cNvPr id="1164" name="Freeform 26"/>
            <p:cNvSpPr>
              <a:spLocks/>
            </p:cNvSpPr>
            <p:nvPr/>
          </p:nvSpPr>
          <p:spPr bwMode="auto">
            <a:xfrm>
              <a:off x="3902" y="2898"/>
              <a:ext cx="379" cy="38"/>
            </a:xfrm>
            <a:custGeom>
              <a:avLst/>
              <a:gdLst>
                <a:gd name="T0" fmla="*/ 0 w 379"/>
                <a:gd name="T1" fmla="*/ 38 h 38"/>
                <a:gd name="T2" fmla="*/ 40 w 379"/>
                <a:gd name="T3" fmla="*/ 0 h 38"/>
                <a:gd name="T4" fmla="*/ 379 w 379"/>
                <a:gd name="T5" fmla="*/ 0 h 38"/>
                <a:gd name="T6" fmla="*/ 342 w 379"/>
                <a:gd name="T7" fmla="*/ 38 h 38"/>
                <a:gd name="T8" fmla="*/ 0 w 379"/>
                <a:gd name="T9" fmla="*/ 38 h 38"/>
                <a:gd name="T10" fmla="*/ 0 60000 65536"/>
                <a:gd name="T11" fmla="*/ 0 60000 65536"/>
                <a:gd name="T12" fmla="*/ 0 60000 65536"/>
                <a:gd name="T13" fmla="*/ 0 60000 65536"/>
                <a:gd name="T14" fmla="*/ 0 60000 65536"/>
                <a:gd name="T15" fmla="*/ 0 w 379"/>
                <a:gd name="T16" fmla="*/ 0 h 38"/>
                <a:gd name="T17" fmla="*/ 379 w 379"/>
                <a:gd name="T18" fmla="*/ 38 h 38"/>
              </a:gdLst>
              <a:ahLst/>
              <a:cxnLst>
                <a:cxn ang="T10">
                  <a:pos x="T0" y="T1"/>
                </a:cxn>
                <a:cxn ang="T11">
                  <a:pos x="T2" y="T3"/>
                </a:cxn>
                <a:cxn ang="T12">
                  <a:pos x="T4" y="T5"/>
                </a:cxn>
                <a:cxn ang="T13">
                  <a:pos x="T6" y="T7"/>
                </a:cxn>
                <a:cxn ang="T14">
                  <a:pos x="T8" y="T9"/>
                </a:cxn>
              </a:cxnLst>
              <a:rect l="T15" t="T16" r="T17" b="T18"/>
              <a:pathLst>
                <a:path w="379" h="38">
                  <a:moveTo>
                    <a:pt x="0" y="38"/>
                  </a:moveTo>
                  <a:lnTo>
                    <a:pt x="40" y="0"/>
                  </a:lnTo>
                  <a:lnTo>
                    <a:pt x="379" y="0"/>
                  </a:lnTo>
                  <a:lnTo>
                    <a:pt x="342" y="38"/>
                  </a:lnTo>
                  <a:lnTo>
                    <a:pt x="0" y="38"/>
                  </a:lnTo>
                  <a:close/>
                </a:path>
              </a:pathLst>
            </a:custGeom>
            <a:solidFill>
              <a:srgbClr val="000000"/>
            </a:solidFill>
            <a:ln w="9525">
              <a:noFill/>
              <a:round/>
              <a:headEnd/>
              <a:tailEnd/>
            </a:ln>
          </p:spPr>
          <p:txBody>
            <a:bodyPr/>
            <a:lstStyle/>
            <a:p>
              <a:endParaRPr lang="en-GB"/>
            </a:p>
          </p:txBody>
        </p:sp>
        <p:sp>
          <p:nvSpPr>
            <p:cNvPr id="1165" name="Freeform 27"/>
            <p:cNvSpPr>
              <a:spLocks/>
            </p:cNvSpPr>
            <p:nvPr/>
          </p:nvSpPr>
          <p:spPr bwMode="auto">
            <a:xfrm>
              <a:off x="3902" y="2898"/>
              <a:ext cx="379" cy="38"/>
            </a:xfrm>
            <a:custGeom>
              <a:avLst/>
              <a:gdLst>
                <a:gd name="T0" fmla="*/ 0 w 379"/>
                <a:gd name="T1" fmla="*/ 38 h 38"/>
                <a:gd name="T2" fmla="*/ 40 w 379"/>
                <a:gd name="T3" fmla="*/ 0 h 38"/>
                <a:gd name="T4" fmla="*/ 379 w 379"/>
                <a:gd name="T5" fmla="*/ 0 h 38"/>
                <a:gd name="T6" fmla="*/ 342 w 379"/>
                <a:gd name="T7" fmla="*/ 38 h 38"/>
                <a:gd name="T8" fmla="*/ 0 w 379"/>
                <a:gd name="T9" fmla="*/ 38 h 38"/>
                <a:gd name="T10" fmla="*/ 0 60000 65536"/>
                <a:gd name="T11" fmla="*/ 0 60000 65536"/>
                <a:gd name="T12" fmla="*/ 0 60000 65536"/>
                <a:gd name="T13" fmla="*/ 0 60000 65536"/>
                <a:gd name="T14" fmla="*/ 0 60000 65536"/>
                <a:gd name="T15" fmla="*/ 0 w 379"/>
                <a:gd name="T16" fmla="*/ 0 h 38"/>
                <a:gd name="T17" fmla="*/ 379 w 379"/>
                <a:gd name="T18" fmla="*/ 38 h 38"/>
              </a:gdLst>
              <a:ahLst/>
              <a:cxnLst>
                <a:cxn ang="T10">
                  <a:pos x="T0" y="T1"/>
                </a:cxn>
                <a:cxn ang="T11">
                  <a:pos x="T2" y="T3"/>
                </a:cxn>
                <a:cxn ang="T12">
                  <a:pos x="T4" y="T5"/>
                </a:cxn>
                <a:cxn ang="T13">
                  <a:pos x="T6" y="T7"/>
                </a:cxn>
                <a:cxn ang="T14">
                  <a:pos x="T8" y="T9"/>
                </a:cxn>
              </a:cxnLst>
              <a:rect l="T15" t="T16" r="T17" b="T18"/>
              <a:pathLst>
                <a:path w="379" h="38">
                  <a:moveTo>
                    <a:pt x="0" y="38"/>
                  </a:moveTo>
                  <a:lnTo>
                    <a:pt x="40" y="0"/>
                  </a:lnTo>
                  <a:lnTo>
                    <a:pt x="379" y="0"/>
                  </a:lnTo>
                  <a:lnTo>
                    <a:pt x="342" y="38"/>
                  </a:lnTo>
                  <a:lnTo>
                    <a:pt x="0" y="38"/>
                  </a:lnTo>
                  <a:close/>
                </a:path>
              </a:pathLst>
            </a:custGeom>
            <a:solidFill>
              <a:srgbClr val="000000"/>
            </a:solidFill>
            <a:ln w="4763">
              <a:solidFill>
                <a:srgbClr val="000000"/>
              </a:solidFill>
              <a:round/>
              <a:headEnd/>
              <a:tailEnd/>
            </a:ln>
          </p:spPr>
          <p:txBody>
            <a:bodyPr/>
            <a:lstStyle/>
            <a:p>
              <a:endParaRPr lang="en-GB"/>
            </a:p>
          </p:txBody>
        </p:sp>
        <p:sp>
          <p:nvSpPr>
            <p:cNvPr id="1166" name="Freeform 28"/>
            <p:cNvSpPr>
              <a:spLocks/>
            </p:cNvSpPr>
            <p:nvPr/>
          </p:nvSpPr>
          <p:spPr bwMode="auto">
            <a:xfrm>
              <a:off x="3899" y="2627"/>
              <a:ext cx="377" cy="34"/>
            </a:xfrm>
            <a:custGeom>
              <a:avLst/>
              <a:gdLst>
                <a:gd name="T0" fmla="*/ 0 w 377"/>
                <a:gd name="T1" fmla="*/ 34 h 34"/>
                <a:gd name="T2" fmla="*/ 38 w 377"/>
                <a:gd name="T3" fmla="*/ 0 h 34"/>
                <a:gd name="T4" fmla="*/ 377 w 377"/>
                <a:gd name="T5" fmla="*/ 0 h 34"/>
                <a:gd name="T6" fmla="*/ 339 w 377"/>
                <a:gd name="T7" fmla="*/ 34 h 34"/>
                <a:gd name="T8" fmla="*/ 0 w 377"/>
                <a:gd name="T9" fmla="*/ 34 h 34"/>
                <a:gd name="T10" fmla="*/ 0 60000 65536"/>
                <a:gd name="T11" fmla="*/ 0 60000 65536"/>
                <a:gd name="T12" fmla="*/ 0 60000 65536"/>
                <a:gd name="T13" fmla="*/ 0 60000 65536"/>
                <a:gd name="T14" fmla="*/ 0 60000 65536"/>
                <a:gd name="T15" fmla="*/ 0 w 377"/>
                <a:gd name="T16" fmla="*/ 0 h 34"/>
                <a:gd name="T17" fmla="*/ 377 w 377"/>
                <a:gd name="T18" fmla="*/ 34 h 34"/>
              </a:gdLst>
              <a:ahLst/>
              <a:cxnLst>
                <a:cxn ang="T10">
                  <a:pos x="T0" y="T1"/>
                </a:cxn>
                <a:cxn ang="T11">
                  <a:pos x="T2" y="T3"/>
                </a:cxn>
                <a:cxn ang="T12">
                  <a:pos x="T4" y="T5"/>
                </a:cxn>
                <a:cxn ang="T13">
                  <a:pos x="T6" y="T7"/>
                </a:cxn>
                <a:cxn ang="T14">
                  <a:pos x="T8" y="T9"/>
                </a:cxn>
              </a:cxnLst>
              <a:rect l="T15" t="T16" r="T17" b="T18"/>
              <a:pathLst>
                <a:path w="377" h="34">
                  <a:moveTo>
                    <a:pt x="0" y="34"/>
                  </a:moveTo>
                  <a:lnTo>
                    <a:pt x="38" y="0"/>
                  </a:lnTo>
                  <a:lnTo>
                    <a:pt x="377" y="0"/>
                  </a:lnTo>
                  <a:lnTo>
                    <a:pt x="339" y="34"/>
                  </a:lnTo>
                  <a:lnTo>
                    <a:pt x="0" y="34"/>
                  </a:lnTo>
                  <a:close/>
                </a:path>
              </a:pathLst>
            </a:custGeom>
            <a:solidFill>
              <a:srgbClr val="C9C9B6"/>
            </a:solidFill>
            <a:ln w="9525">
              <a:noFill/>
              <a:round/>
              <a:headEnd/>
              <a:tailEnd/>
            </a:ln>
          </p:spPr>
          <p:txBody>
            <a:bodyPr/>
            <a:lstStyle/>
            <a:p>
              <a:endParaRPr lang="en-GB"/>
            </a:p>
          </p:txBody>
        </p:sp>
        <p:sp>
          <p:nvSpPr>
            <p:cNvPr id="1167" name="Freeform 29"/>
            <p:cNvSpPr>
              <a:spLocks/>
            </p:cNvSpPr>
            <p:nvPr/>
          </p:nvSpPr>
          <p:spPr bwMode="auto">
            <a:xfrm>
              <a:off x="3899" y="2627"/>
              <a:ext cx="377" cy="34"/>
            </a:xfrm>
            <a:custGeom>
              <a:avLst/>
              <a:gdLst>
                <a:gd name="T0" fmla="*/ 0 w 377"/>
                <a:gd name="T1" fmla="*/ 34 h 34"/>
                <a:gd name="T2" fmla="*/ 38 w 377"/>
                <a:gd name="T3" fmla="*/ 0 h 34"/>
                <a:gd name="T4" fmla="*/ 377 w 377"/>
                <a:gd name="T5" fmla="*/ 0 h 34"/>
                <a:gd name="T6" fmla="*/ 339 w 377"/>
                <a:gd name="T7" fmla="*/ 34 h 34"/>
                <a:gd name="T8" fmla="*/ 0 w 377"/>
                <a:gd name="T9" fmla="*/ 34 h 34"/>
                <a:gd name="T10" fmla="*/ 0 60000 65536"/>
                <a:gd name="T11" fmla="*/ 0 60000 65536"/>
                <a:gd name="T12" fmla="*/ 0 60000 65536"/>
                <a:gd name="T13" fmla="*/ 0 60000 65536"/>
                <a:gd name="T14" fmla="*/ 0 60000 65536"/>
                <a:gd name="T15" fmla="*/ 0 w 377"/>
                <a:gd name="T16" fmla="*/ 0 h 34"/>
                <a:gd name="T17" fmla="*/ 377 w 377"/>
                <a:gd name="T18" fmla="*/ 34 h 34"/>
              </a:gdLst>
              <a:ahLst/>
              <a:cxnLst>
                <a:cxn ang="T10">
                  <a:pos x="T0" y="T1"/>
                </a:cxn>
                <a:cxn ang="T11">
                  <a:pos x="T2" y="T3"/>
                </a:cxn>
                <a:cxn ang="T12">
                  <a:pos x="T4" y="T5"/>
                </a:cxn>
                <a:cxn ang="T13">
                  <a:pos x="T6" y="T7"/>
                </a:cxn>
                <a:cxn ang="T14">
                  <a:pos x="T8" y="T9"/>
                </a:cxn>
              </a:cxnLst>
              <a:rect l="T15" t="T16" r="T17" b="T18"/>
              <a:pathLst>
                <a:path w="377" h="34">
                  <a:moveTo>
                    <a:pt x="0" y="34"/>
                  </a:moveTo>
                  <a:lnTo>
                    <a:pt x="38" y="0"/>
                  </a:lnTo>
                  <a:lnTo>
                    <a:pt x="377" y="0"/>
                  </a:lnTo>
                  <a:lnTo>
                    <a:pt x="339" y="34"/>
                  </a:lnTo>
                  <a:lnTo>
                    <a:pt x="0" y="34"/>
                  </a:lnTo>
                  <a:close/>
                </a:path>
              </a:pathLst>
            </a:custGeom>
            <a:solidFill>
              <a:srgbClr val="C9C9B6"/>
            </a:solidFill>
            <a:ln w="4763">
              <a:solidFill>
                <a:srgbClr val="494936"/>
              </a:solidFill>
              <a:round/>
              <a:headEnd/>
              <a:tailEnd/>
            </a:ln>
          </p:spPr>
          <p:txBody>
            <a:bodyPr/>
            <a:lstStyle/>
            <a:p>
              <a:endParaRPr lang="en-GB"/>
            </a:p>
          </p:txBody>
        </p:sp>
        <p:sp>
          <p:nvSpPr>
            <p:cNvPr id="1168" name="Rectangle 30"/>
            <p:cNvSpPr>
              <a:spLocks noChangeArrowheads="1"/>
            </p:cNvSpPr>
            <p:nvPr/>
          </p:nvSpPr>
          <p:spPr bwMode="auto">
            <a:xfrm>
              <a:off x="3900" y="2662"/>
              <a:ext cx="340" cy="267"/>
            </a:xfrm>
            <a:prstGeom prst="rect">
              <a:avLst/>
            </a:prstGeom>
            <a:solidFill>
              <a:srgbClr val="B7B79D"/>
            </a:solidFill>
            <a:ln w="4763">
              <a:solidFill>
                <a:srgbClr val="494936"/>
              </a:solidFill>
              <a:miter lim="800000"/>
              <a:headEnd/>
              <a:tailEnd/>
            </a:ln>
          </p:spPr>
          <p:txBody>
            <a:bodyPr/>
            <a:lstStyle/>
            <a:p>
              <a:endParaRPr lang="en-GB"/>
            </a:p>
          </p:txBody>
        </p:sp>
        <p:sp>
          <p:nvSpPr>
            <p:cNvPr id="1169" name="Rectangle 31"/>
            <p:cNvSpPr>
              <a:spLocks noChangeArrowheads="1"/>
            </p:cNvSpPr>
            <p:nvPr/>
          </p:nvSpPr>
          <p:spPr bwMode="auto">
            <a:xfrm>
              <a:off x="3930" y="2697"/>
              <a:ext cx="281" cy="206"/>
            </a:xfrm>
            <a:prstGeom prst="rect">
              <a:avLst/>
            </a:prstGeom>
            <a:solidFill>
              <a:srgbClr val="FFFFFF"/>
            </a:solidFill>
            <a:ln w="4763">
              <a:solidFill>
                <a:srgbClr val="494936"/>
              </a:solidFill>
              <a:miter lim="800000"/>
              <a:headEnd/>
              <a:tailEnd/>
            </a:ln>
          </p:spPr>
          <p:txBody>
            <a:bodyPr/>
            <a:lstStyle/>
            <a:p>
              <a:endParaRPr lang="en-GB"/>
            </a:p>
          </p:txBody>
        </p:sp>
        <p:sp>
          <p:nvSpPr>
            <p:cNvPr id="1170" name="Freeform 32"/>
            <p:cNvSpPr>
              <a:spLocks/>
            </p:cNvSpPr>
            <p:nvPr/>
          </p:nvSpPr>
          <p:spPr bwMode="auto">
            <a:xfrm>
              <a:off x="4238" y="2627"/>
              <a:ext cx="38" cy="301"/>
            </a:xfrm>
            <a:custGeom>
              <a:avLst/>
              <a:gdLst>
                <a:gd name="T0" fmla="*/ 0 w 38"/>
                <a:gd name="T1" fmla="*/ 301 h 301"/>
                <a:gd name="T2" fmla="*/ 38 w 38"/>
                <a:gd name="T3" fmla="*/ 263 h 301"/>
                <a:gd name="T4" fmla="*/ 38 w 38"/>
                <a:gd name="T5" fmla="*/ 0 h 301"/>
                <a:gd name="T6" fmla="*/ 0 w 38"/>
                <a:gd name="T7" fmla="*/ 34 h 301"/>
                <a:gd name="T8" fmla="*/ 0 w 38"/>
                <a:gd name="T9" fmla="*/ 301 h 301"/>
                <a:gd name="T10" fmla="*/ 0 60000 65536"/>
                <a:gd name="T11" fmla="*/ 0 60000 65536"/>
                <a:gd name="T12" fmla="*/ 0 60000 65536"/>
                <a:gd name="T13" fmla="*/ 0 60000 65536"/>
                <a:gd name="T14" fmla="*/ 0 60000 65536"/>
                <a:gd name="T15" fmla="*/ 0 w 38"/>
                <a:gd name="T16" fmla="*/ 0 h 301"/>
                <a:gd name="T17" fmla="*/ 38 w 38"/>
                <a:gd name="T18" fmla="*/ 301 h 301"/>
              </a:gdLst>
              <a:ahLst/>
              <a:cxnLst>
                <a:cxn ang="T10">
                  <a:pos x="T0" y="T1"/>
                </a:cxn>
                <a:cxn ang="T11">
                  <a:pos x="T2" y="T3"/>
                </a:cxn>
                <a:cxn ang="T12">
                  <a:pos x="T4" y="T5"/>
                </a:cxn>
                <a:cxn ang="T13">
                  <a:pos x="T6" y="T7"/>
                </a:cxn>
                <a:cxn ang="T14">
                  <a:pos x="T8" y="T9"/>
                </a:cxn>
              </a:cxnLst>
              <a:rect l="T15" t="T16" r="T17" b="T18"/>
              <a:pathLst>
                <a:path w="38" h="301">
                  <a:moveTo>
                    <a:pt x="0" y="301"/>
                  </a:moveTo>
                  <a:lnTo>
                    <a:pt x="38" y="263"/>
                  </a:lnTo>
                  <a:lnTo>
                    <a:pt x="38" y="0"/>
                  </a:lnTo>
                  <a:lnTo>
                    <a:pt x="0" y="34"/>
                  </a:lnTo>
                  <a:lnTo>
                    <a:pt x="0" y="301"/>
                  </a:lnTo>
                  <a:close/>
                </a:path>
              </a:pathLst>
            </a:custGeom>
            <a:solidFill>
              <a:srgbClr val="7A7A5A"/>
            </a:solidFill>
            <a:ln w="9525">
              <a:noFill/>
              <a:round/>
              <a:headEnd/>
              <a:tailEnd/>
            </a:ln>
          </p:spPr>
          <p:txBody>
            <a:bodyPr/>
            <a:lstStyle/>
            <a:p>
              <a:endParaRPr lang="en-GB"/>
            </a:p>
          </p:txBody>
        </p:sp>
        <p:sp>
          <p:nvSpPr>
            <p:cNvPr id="1171" name="Freeform 33"/>
            <p:cNvSpPr>
              <a:spLocks/>
            </p:cNvSpPr>
            <p:nvPr/>
          </p:nvSpPr>
          <p:spPr bwMode="auto">
            <a:xfrm>
              <a:off x="4238" y="2627"/>
              <a:ext cx="38" cy="301"/>
            </a:xfrm>
            <a:custGeom>
              <a:avLst/>
              <a:gdLst>
                <a:gd name="T0" fmla="*/ 0 w 38"/>
                <a:gd name="T1" fmla="*/ 301 h 301"/>
                <a:gd name="T2" fmla="*/ 38 w 38"/>
                <a:gd name="T3" fmla="*/ 263 h 301"/>
                <a:gd name="T4" fmla="*/ 38 w 38"/>
                <a:gd name="T5" fmla="*/ 0 h 301"/>
                <a:gd name="T6" fmla="*/ 0 w 38"/>
                <a:gd name="T7" fmla="*/ 34 h 301"/>
                <a:gd name="T8" fmla="*/ 0 w 38"/>
                <a:gd name="T9" fmla="*/ 301 h 301"/>
                <a:gd name="T10" fmla="*/ 0 60000 65536"/>
                <a:gd name="T11" fmla="*/ 0 60000 65536"/>
                <a:gd name="T12" fmla="*/ 0 60000 65536"/>
                <a:gd name="T13" fmla="*/ 0 60000 65536"/>
                <a:gd name="T14" fmla="*/ 0 60000 65536"/>
                <a:gd name="T15" fmla="*/ 0 w 38"/>
                <a:gd name="T16" fmla="*/ 0 h 301"/>
                <a:gd name="T17" fmla="*/ 38 w 38"/>
                <a:gd name="T18" fmla="*/ 301 h 301"/>
              </a:gdLst>
              <a:ahLst/>
              <a:cxnLst>
                <a:cxn ang="T10">
                  <a:pos x="T0" y="T1"/>
                </a:cxn>
                <a:cxn ang="T11">
                  <a:pos x="T2" y="T3"/>
                </a:cxn>
                <a:cxn ang="T12">
                  <a:pos x="T4" y="T5"/>
                </a:cxn>
                <a:cxn ang="T13">
                  <a:pos x="T6" y="T7"/>
                </a:cxn>
                <a:cxn ang="T14">
                  <a:pos x="T8" y="T9"/>
                </a:cxn>
              </a:cxnLst>
              <a:rect l="T15" t="T16" r="T17" b="T18"/>
              <a:pathLst>
                <a:path w="38" h="301">
                  <a:moveTo>
                    <a:pt x="0" y="301"/>
                  </a:moveTo>
                  <a:lnTo>
                    <a:pt x="38" y="263"/>
                  </a:lnTo>
                  <a:lnTo>
                    <a:pt x="38" y="0"/>
                  </a:lnTo>
                  <a:lnTo>
                    <a:pt x="0" y="34"/>
                  </a:lnTo>
                  <a:lnTo>
                    <a:pt x="0" y="301"/>
                  </a:lnTo>
                  <a:close/>
                </a:path>
              </a:pathLst>
            </a:custGeom>
            <a:solidFill>
              <a:srgbClr val="7A7A5A"/>
            </a:solidFill>
            <a:ln w="4763">
              <a:solidFill>
                <a:srgbClr val="494936"/>
              </a:solidFill>
              <a:round/>
              <a:headEnd/>
              <a:tailEnd/>
            </a:ln>
          </p:spPr>
          <p:txBody>
            <a:bodyPr/>
            <a:lstStyle/>
            <a:p>
              <a:endParaRPr lang="en-GB"/>
            </a:p>
          </p:txBody>
        </p:sp>
      </p:grpSp>
      <p:sp>
        <p:nvSpPr>
          <p:cNvPr id="1035" name="Rectangle 34"/>
          <p:cNvSpPr>
            <a:spLocks noChangeArrowheads="1"/>
          </p:cNvSpPr>
          <p:nvPr/>
        </p:nvSpPr>
        <p:spPr bwMode="auto">
          <a:xfrm>
            <a:off x="7162800" y="2590800"/>
            <a:ext cx="1792288" cy="1600200"/>
          </a:xfrm>
          <a:prstGeom prst="rect">
            <a:avLst/>
          </a:prstGeom>
          <a:gradFill rotWithShape="0">
            <a:gsLst>
              <a:gs pos="0">
                <a:srgbClr val="755C16"/>
              </a:gs>
              <a:gs pos="50000">
                <a:srgbClr val="FDC72F"/>
              </a:gs>
              <a:gs pos="100000">
                <a:srgbClr val="755C16"/>
              </a:gs>
            </a:gsLst>
            <a:lin ang="2700000" scaled="1"/>
          </a:gradFill>
          <a:ln w="9525">
            <a:solidFill>
              <a:srgbClr val="FEDA76"/>
            </a:solidFill>
            <a:miter lim="800000"/>
            <a:headEnd/>
            <a:tailEnd/>
          </a:ln>
        </p:spPr>
        <p:txBody>
          <a:bodyPr wrap="none" lIns="73025" tIns="36512" rIns="73025" bIns="36512" anchor="ctr"/>
          <a:lstStyle/>
          <a:p>
            <a:endParaRPr lang="en-GB"/>
          </a:p>
        </p:txBody>
      </p:sp>
      <p:sp>
        <p:nvSpPr>
          <p:cNvPr id="1036" name="Rectangle 36"/>
          <p:cNvSpPr>
            <a:spLocks noChangeArrowheads="1"/>
          </p:cNvSpPr>
          <p:nvPr/>
        </p:nvSpPr>
        <p:spPr bwMode="auto">
          <a:xfrm>
            <a:off x="8151813" y="3541713"/>
            <a:ext cx="3175" cy="136525"/>
          </a:xfrm>
          <a:prstGeom prst="rect">
            <a:avLst/>
          </a:prstGeom>
          <a:solidFill>
            <a:srgbClr val="114FFB"/>
          </a:solidFill>
          <a:ln w="25400">
            <a:solidFill>
              <a:schemeClr val="accent2"/>
            </a:solidFill>
            <a:miter lim="800000"/>
            <a:headEnd/>
            <a:tailEnd/>
          </a:ln>
        </p:spPr>
        <p:txBody>
          <a:bodyPr lIns="90467" tIns="44439" rIns="90467" bIns="44439">
            <a:spAutoFit/>
          </a:bodyPr>
          <a:lstStyle/>
          <a:p>
            <a:endParaRPr lang="en-GB"/>
          </a:p>
        </p:txBody>
      </p:sp>
      <p:sp>
        <p:nvSpPr>
          <p:cNvPr id="37" name="Rectangle 37"/>
          <p:cNvSpPr>
            <a:spLocks noChangeArrowheads="1"/>
          </p:cNvSpPr>
          <p:nvPr/>
        </p:nvSpPr>
        <p:spPr bwMode="auto">
          <a:xfrm>
            <a:off x="8118475" y="3387725"/>
            <a:ext cx="3175" cy="138113"/>
          </a:xfrm>
          <a:prstGeom prst="rect">
            <a:avLst/>
          </a:prstGeom>
          <a:solidFill>
            <a:srgbClr val="114FFB"/>
          </a:solidFill>
          <a:ln w="25400">
            <a:solidFill>
              <a:schemeClr val="accent2"/>
            </a:solidFill>
            <a:miter lim="800000"/>
            <a:headEnd/>
            <a:tailEnd/>
          </a:ln>
          <a:effectLst>
            <a:outerShdw dist="17961" dir="2700000" algn="ctr" rotWithShape="0">
              <a:schemeClr val="bg2"/>
            </a:outerShdw>
          </a:effectLst>
        </p:spPr>
        <p:txBody>
          <a:bodyPr lIns="90467" tIns="44439" rIns="90467" bIns="44439">
            <a:spAutoFit/>
          </a:bodyPr>
          <a:lstStyle/>
          <a:p>
            <a:pPr>
              <a:defRPr/>
            </a:pPr>
            <a:endParaRPr lang="en-GB"/>
          </a:p>
        </p:txBody>
      </p:sp>
      <p:sp>
        <p:nvSpPr>
          <p:cNvPr id="38" name="Rectangle 38"/>
          <p:cNvSpPr>
            <a:spLocks noChangeArrowheads="1"/>
          </p:cNvSpPr>
          <p:nvPr/>
        </p:nvSpPr>
        <p:spPr bwMode="auto">
          <a:xfrm>
            <a:off x="8702675" y="3543300"/>
            <a:ext cx="3175" cy="142875"/>
          </a:xfrm>
          <a:prstGeom prst="rect">
            <a:avLst/>
          </a:prstGeom>
          <a:solidFill>
            <a:srgbClr val="114FFB"/>
          </a:solidFill>
          <a:ln w="25400">
            <a:solidFill>
              <a:schemeClr val="accent2"/>
            </a:solidFill>
            <a:miter lim="800000"/>
            <a:headEnd/>
            <a:tailEnd/>
          </a:ln>
          <a:effectLst>
            <a:outerShdw dist="17961" dir="2700000" algn="ctr" rotWithShape="0">
              <a:schemeClr val="bg2"/>
            </a:outerShdw>
          </a:effectLst>
        </p:spPr>
        <p:txBody>
          <a:bodyPr lIns="90467" tIns="44439" rIns="90467" bIns="44439">
            <a:spAutoFit/>
          </a:bodyPr>
          <a:lstStyle/>
          <a:p>
            <a:pPr>
              <a:defRPr/>
            </a:pPr>
            <a:endParaRPr lang="en-GB"/>
          </a:p>
        </p:txBody>
      </p:sp>
      <p:sp>
        <p:nvSpPr>
          <p:cNvPr id="39" name="Rectangle 39"/>
          <p:cNvSpPr>
            <a:spLocks noChangeArrowheads="1"/>
          </p:cNvSpPr>
          <p:nvPr/>
        </p:nvSpPr>
        <p:spPr bwMode="auto">
          <a:xfrm>
            <a:off x="7620000" y="3541713"/>
            <a:ext cx="1588" cy="139700"/>
          </a:xfrm>
          <a:prstGeom prst="rect">
            <a:avLst/>
          </a:prstGeom>
          <a:solidFill>
            <a:srgbClr val="114FFB"/>
          </a:solidFill>
          <a:ln w="25400">
            <a:solidFill>
              <a:schemeClr val="accent2"/>
            </a:solidFill>
            <a:miter lim="800000"/>
            <a:headEnd/>
            <a:tailEnd/>
          </a:ln>
          <a:effectLst>
            <a:outerShdw dist="17961" dir="2700000" algn="ctr" rotWithShape="0">
              <a:schemeClr val="bg2"/>
            </a:outerShdw>
          </a:effectLst>
        </p:spPr>
        <p:txBody>
          <a:bodyPr lIns="90467" tIns="44439" rIns="90467" bIns="44439">
            <a:spAutoFit/>
          </a:bodyPr>
          <a:lstStyle/>
          <a:p>
            <a:pPr>
              <a:defRPr/>
            </a:pPr>
            <a:endParaRPr lang="en-GB"/>
          </a:p>
        </p:txBody>
      </p:sp>
      <p:sp>
        <p:nvSpPr>
          <p:cNvPr id="40" name="Rectangle 40"/>
          <p:cNvSpPr>
            <a:spLocks noChangeArrowheads="1"/>
          </p:cNvSpPr>
          <p:nvPr/>
        </p:nvSpPr>
        <p:spPr bwMode="auto">
          <a:xfrm>
            <a:off x="7546975" y="3384550"/>
            <a:ext cx="3175" cy="138113"/>
          </a:xfrm>
          <a:prstGeom prst="rect">
            <a:avLst/>
          </a:prstGeom>
          <a:solidFill>
            <a:srgbClr val="114FFB"/>
          </a:solidFill>
          <a:ln w="25400">
            <a:solidFill>
              <a:schemeClr val="accent2"/>
            </a:solidFill>
            <a:miter lim="800000"/>
            <a:headEnd/>
            <a:tailEnd/>
          </a:ln>
          <a:effectLst>
            <a:outerShdw dist="17961" dir="2700000" algn="ctr" rotWithShape="0">
              <a:schemeClr val="bg2"/>
            </a:outerShdw>
          </a:effectLst>
        </p:spPr>
        <p:txBody>
          <a:bodyPr lIns="90467" tIns="44439" rIns="90467" bIns="44439">
            <a:spAutoFit/>
          </a:bodyPr>
          <a:lstStyle/>
          <a:p>
            <a:pPr>
              <a:defRPr/>
            </a:pPr>
            <a:endParaRPr lang="en-GB"/>
          </a:p>
        </p:txBody>
      </p:sp>
      <p:sp>
        <p:nvSpPr>
          <p:cNvPr id="42" name="Rectangle 42"/>
          <p:cNvSpPr>
            <a:spLocks noChangeArrowheads="1"/>
          </p:cNvSpPr>
          <p:nvPr/>
        </p:nvSpPr>
        <p:spPr bwMode="auto">
          <a:xfrm>
            <a:off x="7485063" y="3540125"/>
            <a:ext cx="1381125" cy="9525"/>
          </a:xfrm>
          <a:prstGeom prst="rect">
            <a:avLst/>
          </a:prstGeom>
          <a:solidFill>
            <a:srgbClr val="114FFB"/>
          </a:solidFill>
          <a:ln w="25400">
            <a:solidFill>
              <a:schemeClr val="accent2"/>
            </a:solidFill>
            <a:miter lim="800000"/>
            <a:headEnd/>
            <a:tailEnd/>
          </a:ln>
          <a:effectLst>
            <a:outerShdw dist="17961" dir="2700000" algn="ctr" rotWithShape="0">
              <a:schemeClr val="bg2"/>
            </a:outerShdw>
          </a:effectLst>
        </p:spPr>
        <p:txBody>
          <a:bodyPr lIns="90467" tIns="44439" rIns="90467" bIns="44439">
            <a:spAutoFit/>
          </a:bodyPr>
          <a:lstStyle/>
          <a:p>
            <a:pPr>
              <a:defRPr/>
            </a:pPr>
            <a:endParaRPr lang="en-GB"/>
          </a:p>
        </p:txBody>
      </p:sp>
      <p:grpSp>
        <p:nvGrpSpPr>
          <p:cNvPr id="1042" name="Group 43"/>
          <p:cNvGrpSpPr>
            <a:grpSpLocks/>
          </p:cNvGrpSpPr>
          <p:nvPr/>
        </p:nvGrpSpPr>
        <p:grpSpPr bwMode="auto">
          <a:xfrm>
            <a:off x="7343775" y="2871788"/>
            <a:ext cx="368300" cy="563562"/>
            <a:chOff x="4513" y="1794"/>
            <a:chExt cx="232" cy="355"/>
          </a:xfrm>
        </p:grpSpPr>
        <p:sp>
          <p:nvSpPr>
            <p:cNvPr id="1138" name="Rectangle 44"/>
            <p:cNvSpPr>
              <a:spLocks noChangeArrowheads="1"/>
            </p:cNvSpPr>
            <p:nvPr/>
          </p:nvSpPr>
          <p:spPr bwMode="auto">
            <a:xfrm>
              <a:off x="4513" y="1821"/>
              <a:ext cx="205" cy="328"/>
            </a:xfrm>
            <a:prstGeom prst="rect">
              <a:avLst/>
            </a:prstGeom>
            <a:solidFill>
              <a:srgbClr val="B7B79D"/>
            </a:solidFill>
            <a:ln w="9525">
              <a:noFill/>
              <a:miter lim="800000"/>
              <a:headEnd/>
              <a:tailEnd/>
            </a:ln>
          </p:spPr>
          <p:txBody>
            <a:bodyPr/>
            <a:lstStyle/>
            <a:p>
              <a:endParaRPr lang="en-GB"/>
            </a:p>
          </p:txBody>
        </p:sp>
        <p:sp>
          <p:nvSpPr>
            <p:cNvPr id="1139" name="Rectangle 45"/>
            <p:cNvSpPr>
              <a:spLocks noChangeArrowheads="1"/>
            </p:cNvSpPr>
            <p:nvPr/>
          </p:nvSpPr>
          <p:spPr bwMode="auto">
            <a:xfrm>
              <a:off x="4514" y="1822"/>
              <a:ext cx="203" cy="326"/>
            </a:xfrm>
            <a:prstGeom prst="rect">
              <a:avLst/>
            </a:prstGeom>
            <a:solidFill>
              <a:srgbClr val="B7B79D"/>
            </a:solidFill>
            <a:ln w="4763">
              <a:solidFill>
                <a:srgbClr val="494936"/>
              </a:solidFill>
              <a:miter lim="800000"/>
              <a:headEnd/>
              <a:tailEnd/>
            </a:ln>
          </p:spPr>
          <p:txBody>
            <a:bodyPr/>
            <a:lstStyle/>
            <a:p>
              <a:endParaRPr lang="en-GB"/>
            </a:p>
          </p:txBody>
        </p:sp>
        <p:sp>
          <p:nvSpPr>
            <p:cNvPr id="1140" name="Freeform 46"/>
            <p:cNvSpPr>
              <a:spLocks/>
            </p:cNvSpPr>
            <p:nvPr/>
          </p:nvSpPr>
          <p:spPr bwMode="auto">
            <a:xfrm>
              <a:off x="4513" y="1794"/>
              <a:ext cx="232" cy="27"/>
            </a:xfrm>
            <a:custGeom>
              <a:avLst/>
              <a:gdLst>
                <a:gd name="T0" fmla="*/ 0 w 232"/>
                <a:gd name="T1" fmla="*/ 27 h 27"/>
                <a:gd name="T2" fmla="*/ 27 w 232"/>
                <a:gd name="T3" fmla="*/ 0 h 27"/>
                <a:gd name="T4" fmla="*/ 232 w 232"/>
                <a:gd name="T5" fmla="*/ 0 h 27"/>
                <a:gd name="T6" fmla="*/ 205 w 232"/>
                <a:gd name="T7" fmla="*/ 27 h 27"/>
                <a:gd name="T8" fmla="*/ 0 w 232"/>
                <a:gd name="T9" fmla="*/ 27 h 27"/>
                <a:gd name="T10" fmla="*/ 0 60000 65536"/>
                <a:gd name="T11" fmla="*/ 0 60000 65536"/>
                <a:gd name="T12" fmla="*/ 0 60000 65536"/>
                <a:gd name="T13" fmla="*/ 0 60000 65536"/>
                <a:gd name="T14" fmla="*/ 0 60000 65536"/>
                <a:gd name="T15" fmla="*/ 0 w 232"/>
                <a:gd name="T16" fmla="*/ 0 h 27"/>
                <a:gd name="T17" fmla="*/ 232 w 232"/>
                <a:gd name="T18" fmla="*/ 27 h 27"/>
              </a:gdLst>
              <a:ahLst/>
              <a:cxnLst>
                <a:cxn ang="T10">
                  <a:pos x="T0" y="T1"/>
                </a:cxn>
                <a:cxn ang="T11">
                  <a:pos x="T2" y="T3"/>
                </a:cxn>
                <a:cxn ang="T12">
                  <a:pos x="T4" y="T5"/>
                </a:cxn>
                <a:cxn ang="T13">
                  <a:pos x="T6" y="T7"/>
                </a:cxn>
                <a:cxn ang="T14">
                  <a:pos x="T8" y="T9"/>
                </a:cxn>
              </a:cxnLst>
              <a:rect l="T15" t="T16" r="T17" b="T18"/>
              <a:pathLst>
                <a:path w="232" h="27">
                  <a:moveTo>
                    <a:pt x="0" y="27"/>
                  </a:moveTo>
                  <a:lnTo>
                    <a:pt x="27" y="0"/>
                  </a:lnTo>
                  <a:lnTo>
                    <a:pt x="232" y="0"/>
                  </a:lnTo>
                  <a:lnTo>
                    <a:pt x="205" y="27"/>
                  </a:lnTo>
                  <a:lnTo>
                    <a:pt x="0" y="27"/>
                  </a:lnTo>
                  <a:close/>
                </a:path>
              </a:pathLst>
            </a:custGeom>
            <a:solidFill>
              <a:srgbClr val="C9C9B6"/>
            </a:solidFill>
            <a:ln w="9525">
              <a:noFill/>
              <a:round/>
              <a:headEnd/>
              <a:tailEnd/>
            </a:ln>
          </p:spPr>
          <p:txBody>
            <a:bodyPr/>
            <a:lstStyle/>
            <a:p>
              <a:endParaRPr lang="en-GB"/>
            </a:p>
          </p:txBody>
        </p:sp>
        <p:sp>
          <p:nvSpPr>
            <p:cNvPr id="1141" name="Freeform 47"/>
            <p:cNvSpPr>
              <a:spLocks/>
            </p:cNvSpPr>
            <p:nvPr/>
          </p:nvSpPr>
          <p:spPr bwMode="auto">
            <a:xfrm>
              <a:off x="4513" y="1794"/>
              <a:ext cx="232" cy="27"/>
            </a:xfrm>
            <a:custGeom>
              <a:avLst/>
              <a:gdLst>
                <a:gd name="T0" fmla="*/ 0 w 232"/>
                <a:gd name="T1" fmla="*/ 27 h 27"/>
                <a:gd name="T2" fmla="*/ 27 w 232"/>
                <a:gd name="T3" fmla="*/ 0 h 27"/>
                <a:gd name="T4" fmla="*/ 232 w 232"/>
                <a:gd name="T5" fmla="*/ 0 h 27"/>
                <a:gd name="T6" fmla="*/ 205 w 232"/>
                <a:gd name="T7" fmla="*/ 27 h 27"/>
                <a:gd name="T8" fmla="*/ 0 w 232"/>
                <a:gd name="T9" fmla="*/ 27 h 27"/>
                <a:gd name="T10" fmla="*/ 0 60000 65536"/>
                <a:gd name="T11" fmla="*/ 0 60000 65536"/>
                <a:gd name="T12" fmla="*/ 0 60000 65536"/>
                <a:gd name="T13" fmla="*/ 0 60000 65536"/>
                <a:gd name="T14" fmla="*/ 0 60000 65536"/>
                <a:gd name="T15" fmla="*/ 0 w 232"/>
                <a:gd name="T16" fmla="*/ 0 h 27"/>
                <a:gd name="T17" fmla="*/ 232 w 232"/>
                <a:gd name="T18" fmla="*/ 27 h 27"/>
              </a:gdLst>
              <a:ahLst/>
              <a:cxnLst>
                <a:cxn ang="T10">
                  <a:pos x="T0" y="T1"/>
                </a:cxn>
                <a:cxn ang="T11">
                  <a:pos x="T2" y="T3"/>
                </a:cxn>
                <a:cxn ang="T12">
                  <a:pos x="T4" y="T5"/>
                </a:cxn>
                <a:cxn ang="T13">
                  <a:pos x="T6" y="T7"/>
                </a:cxn>
                <a:cxn ang="T14">
                  <a:pos x="T8" y="T9"/>
                </a:cxn>
              </a:cxnLst>
              <a:rect l="T15" t="T16" r="T17" b="T18"/>
              <a:pathLst>
                <a:path w="232" h="27">
                  <a:moveTo>
                    <a:pt x="0" y="27"/>
                  </a:moveTo>
                  <a:lnTo>
                    <a:pt x="27" y="0"/>
                  </a:lnTo>
                  <a:lnTo>
                    <a:pt x="232" y="0"/>
                  </a:lnTo>
                  <a:lnTo>
                    <a:pt x="205" y="27"/>
                  </a:lnTo>
                  <a:lnTo>
                    <a:pt x="0" y="27"/>
                  </a:lnTo>
                  <a:close/>
                </a:path>
              </a:pathLst>
            </a:custGeom>
            <a:solidFill>
              <a:srgbClr val="C9C9B6"/>
            </a:solidFill>
            <a:ln w="4763">
              <a:solidFill>
                <a:srgbClr val="494936"/>
              </a:solidFill>
              <a:round/>
              <a:headEnd/>
              <a:tailEnd/>
            </a:ln>
          </p:spPr>
          <p:txBody>
            <a:bodyPr/>
            <a:lstStyle/>
            <a:p>
              <a:endParaRPr lang="en-GB"/>
            </a:p>
          </p:txBody>
        </p:sp>
        <p:sp>
          <p:nvSpPr>
            <p:cNvPr id="1142" name="Rectangle 48"/>
            <p:cNvSpPr>
              <a:spLocks noChangeArrowheads="1"/>
            </p:cNvSpPr>
            <p:nvPr/>
          </p:nvSpPr>
          <p:spPr bwMode="auto">
            <a:xfrm>
              <a:off x="4526" y="1841"/>
              <a:ext cx="92" cy="41"/>
            </a:xfrm>
            <a:prstGeom prst="rect">
              <a:avLst/>
            </a:prstGeom>
            <a:solidFill>
              <a:srgbClr val="C9C9B6"/>
            </a:solidFill>
            <a:ln w="4763">
              <a:solidFill>
                <a:srgbClr val="626248"/>
              </a:solidFill>
              <a:miter lim="800000"/>
              <a:headEnd/>
              <a:tailEnd/>
            </a:ln>
          </p:spPr>
          <p:txBody>
            <a:bodyPr/>
            <a:lstStyle/>
            <a:p>
              <a:endParaRPr lang="en-GB"/>
            </a:p>
          </p:txBody>
        </p:sp>
        <p:sp>
          <p:nvSpPr>
            <p:cNvPr id="1143" name="Line 49"/>
            <p:cNvSpPr>
              <a:spLocks noChangeShapeType="1"/>
            </p:cNvSpPr>
            <p:nvPr/>
          </p:nvSpPr>
          <p:spPr bwMode="auto">
            <a:xfrm>
              <a:off x="4538" y="1861"/>
              <a:ext cx="66" cy="1"/>
            </a:xfrm>
            <a:prstGeom prst="line">
              <a:avLst/>
            </a:prstGeom>
            <a:noFill/>
            <a:ln w="7938">
              <a:solidFill>
                <a:srgbClr val="EDEDE7"/>
              </a:solidFill>
              <a:round/>
              <a:headEnd/>
              <a:tailEnd/>
            </a:ln>
          </p:spPr>
          <p:txBody>
            <a:bodyPr/>
            <a:lstStyle/>
            <a:p>
              <a:endParaRPr lang="en-GB"/>
            </a:p>
          </p:txBody>
        </p:sp>
        <p:sp>
          <p:nvSpPr>
            <p:cNvPr id="1144" name="Freeform 50"/>
            <p:cNvSpPr>
              <a:spLocks/>
            </p:cNvSpPr>
            <p:nvPr/>
          </p:nvSpPr>
          <p:spPr bwMode="auto">
            <a:xfrm>
              <a:off x="4718" y="1794"/>
              <a:ext cx="27" cy="355"/>
            </a:xfrm>
            <a:custGeom>
              <a:avLst/>
              <a:gdLst>
                <a:gd name="T0" fmla="*/ 0 w 27"/>
                <a:gd name="T1" fmla="*/ 355 h 355"/>
                <a:gd name="T2" fmla="*/ 27 w 27"/>
                <a:gd name="T3" fmla="*/ 328 h 355"/>
                <a:gd name="T4" fmla="*/ 27 w 27"/>
                <a:gd name="T5" fmla="*/ 0 h 355"/>
                <a:gd name="T6" fmla="*/ 0 w 27"/>
                <a:gd name="T7" fmla="*/ 27 h 355"/>
                <a:gd name="T8" fmla="*/ 0 w 27"/>
                <a:gd name="T9" fmla="*/ 355 h 355"/>
                <a:gd name="T10" fmla="*/ 0 60000 65536"/>
                <a:gd name="T11" fmla="*/ 0 60000 65536"/>
                <a:gd name="T12" fmla="*/ 0 60000 65536"/>
                <a:gd name="T13" fmla="*/ 0 60000 65536"/>
                <a:gd name="T14" fmla="*/ 0 60000 65536"/>
                <a:gd name="T15" fmla="*/ 0 w 27"/>
                <a:gd name="T16" fmla="*/ 0 h 355"/>
                <a:gd name="T17" fmla="*/ 27 w 27"/>
                <a:gd name="T18" fmla="*/ 355 h 355"/>
              </a:gdLst>
              <a:ahLst/>
              <a:cxnLst>
                <a:cxn ang="T10">
                  <a:pos x="T0" y="T1"/>
                </a:cxn>
                <a:cxn ang="T11">
                  <a:pos x="T2" y="T3"/>
                </a:cxn>
                <a:cxn ang="T12">
                  <a:pos x="T4" y="T5"/>
                </a:cxn>
                <a:cxn ang="T13">
                  <a:pos x="T6" y="T7"/>
                </a:cxn>
                <a:cxn ang="T14">
                  <a:pos x="T8" y="T9"/>
                </a:cxn>
              </a:cxnLst>
              <a:rect l="T15" t="T16" r="T17" b="T18"/>
              <a:pathLst>
                <a:path w="27" h="355">
                  <a:moveTo>
                    <a:pt x="0" y="355"/>
                  </a:moveTo>
                  <a:lnTo>
                    <a:pt x="27" y="328"/>
                  </a:lnTo>
                  <a:lnTo>
                    <a:pt x="27" y="0"/>
                  </a:lnTo>
                  <a:lnTo>
                    <a:pt x="0" y="27"/>
                  </a:lnTo>
                  <a:lnTo>
                    <a:pt x="0" y="355"/>
                  </a:lnTo>
                  <a:close/>
                </a:path>
              </a:pathLst>
            </a:custGeom>
            <a:solidFill>
              <a:srgbClr val="7A7A5A"/>
            </a:solidFill>
            <a:ln w="9525">
              <a:noFill/>
              <a:round/>
              <a:headEnd/>
              <a:tailEnd/>
            </a:ln>
          </p:spPr>
          <p:txBody>
            <a:bodyPr/>
            <a:lstStyle/>
            <a:p>
              <a:endParaRPr lang="en-GB"/>
            </a:p>
          </p:txBody>
        </p:sp>
        <p:sp>
          <p:nvSpPr>
            <p:cNvPr id="1145" name="Freeform 51"/>
            <p:cNvSpPr>
              <a:spLocks/>
            </p:cNvSpPr>
            <p:nvPr/>
          </p:nvSpPr>
          <p:spPr bwMode="auto">
            <a:xfrm>
              <a:off x="4718" y="1794"/>
              <a:ext cx="27" cy="355"/>
            </a:xfrm>
            <a:custGeom>
              <a:avLst/>
              <a:gdLst>
                <a:gd name="T0" fmla="*/ 0 w 27"/>
                <a:gd name="T1" fmla="*/ 355 h 355"/>
                <a:gd name="T2" fmla="*/ 27 w 27"/>
                <a:gd name="T3" fmla="*/ 328 h 355"/>
                <a:gd name="T4" fmla="*/ 27 w 27"/>
                <a:gd name="T5" fmla="*/ 0 h 355"/>
                <a:gd name="T6" fmla="*/ 0 w 27"/>
                <a:gd name="T7" fmla="*/ 27 h 355"/>
                <a:gd name="T8" fmla="*/ 0 w 27"/>
                <a:gd name="T9" fmla="*/ 355 h 355"/>
                <a:gd name="T10" fmla="*/ 0 60000 65536"/>
                <a:gd name="T11" fmla="*/ 0 60000 65536"/>
                <a:gd name="T12" fmla="*/ 0 60000 65536"/>
                <a:gd name="T13" fmla="*/ 0 60000 65536"/>
                <a:gd name="T14" fmla="*/ 0 60000 65536"/>
                <a:gd name="T15" fmla="*/ 0 w 27"/>
                <a:gd name="T16" fmla="*/ 0 h 355"/>
                <a:gd name="T17" fmla="*/ 27 w 27"/>
                <a:gd name="T18" fmla="*/ 355 h 355"/>
              </a:gdLst>
              <a:ahLst/>
              <a:cxnLst>
                <a:cxn ang="T10">
                  <a:pos x="T0" y="T1"/>
                </a:cxn>
                <a:cxn ang="T11">
                  <a:pos x="T2" y="T3"/>
                </a:cxn>
                <a:cxn ang="T12">
                  <a:pos x="T4" y="T5"/>
                </a:cxn>
                <a:cxn ang="T13">
                  <a:pos x="T6" y="T7"/>
                </a:cxn>
                <a:cxn ang="T14">
                  <a:pos x="T8" y="T9"/>
                </a:cxn>
              </a:cxnLst>
              <a:rect l="T15" t="T16" r="T17" b="T18"/>
              <a:pathLst>
                <a:path w="27" h="355">
                  <a:moveTo>
                    <a:pt x="0" y="355"/>
                  </a:moveTo>
                  <a:lnTo>
                    <a:pt x="27" y="328"/>
                  </a:lnTo>
                  <a:lnTo>
                    <a:pt x="27" y="0"/>
                  </a:lnTo>
                  <a:lnTo>
                    <a:pt x="0" y="27"/>
                  </a:lnTo>
                  <a:lnTo>
                    <a:pt x="0" y="355"/>
                  </a:lnTo>
                  <a:close/>
                </a:path>
              </a:pathLst>
            </a:custGeom>
            <a:solidFill>
              <a:srgbClr val="7A7A5A"/>
            </a:solidFill>
            <a:ln w="4763">
              <a:solidFill>
                <a:srgbClr val="494936"/>
              </a:solidFill>
              <a:round/>
              <a:headEnd/>
              <a:tailEnd/>
            </a:ln>
          </p:spPr>
          <p:txBody>
            <a:bodyPr/>
            <a:lstStyle/>
            <a:p>
              <a:endParaRPr lang="en-GB"/>
            </a:p>
          </p:txBody>
        </p:sp>
        <p:sp>
          <p:nvSpPr>
            <p:cNvPr id="1146" name="Line 52"/>
            <p:cNvSpPr>
              <a:spLocks noChangeShapeType="1"/>
            </p:cNvSpPr>
            <p:nvPr/>
          </p:nvSpPr>
          <p:spPr bwMode="auto">
            <a:xfrm>
              <a:off x="4515" y="2127"/>
              <a:ext cx="203" cy="1"/>
            </a:xfrm>
            <a:prstGeom prst="line">
              <a:avLst/>
            </a:prstGeom>
            <a:noFill/>
            <a:ln w="7938">
              <a:solidFill>
                <a:srgbClr val="EDEDE7"/>
              </a:solidFill>
              <a:round/>
              <a:headEnd/>
              <a:tailEnd/>
            </a:ln>
          </p:spPr>
          <p:txBody>
            <a:bodyPr/>
            <a:lstStyle/>
            <a:p>
              <a:endParaRPr lang="en-GB"/>
            </a:p>
          </p:txBody>
        </p:sp>
        <p:sp>
          <p:nvSpPr>
            <p:cNvPr id="1147" name="Line 53"/>
            <p:cNvSpPr>
              <a:spLocks noChangeShapeType="1"/>
            </p:cNvSpPr>
            <p:nvPr/>
          </p:nvSpPr>
          <p:spPr bwMode="auto">
            <a:xfrm>
              <a:off x="4515" y="1952"/>
              <a:ext cx="203" cy="1"/>
            </a:xfrm>
            <a:prstGeom prst="line">
              <a:avLst/>
            </a:prstGeom>
            <a:noFill/>
            <a:ln w="7938">
              <a:solidFill>
                <a:srgbClr val="EDEDE7"/>
              </a:solidFill>
              <a:round/>
              <a:headEnd/>
              <a:tailEnd/>
            </a:ln>
          </p:spPr>
          <p:txBody>
            <a:bodyPr/>
            <a:lstStyle/>
            <a:p>
              <a:endParaRPr lang="en-GB"/>
            </a:p>
          </p:txBody>
        </p:sp>
        <p:sp>
          <p:nvSpPr>
            <p:cNvPr id="1148" name="Line 54"/>
            <p:cNvSpPr>
              <a:spLocks noChangeShapeType="1"/>
            </p:cNvSpPr>
            <p:nvPr/>
          </p:nvSpPr>
          <p:spPr bwMode="auto">
            <a:xfrm>
              <a:off x="4513" y="2125"/>
              <a:ext cx="205" cy="1"/>
            </a:xfrm>
            <a:prstGeom prst="line">
              <a:avLst/>
            </a:prstGeom>
            <a:noFill/>
            <a:ln w="7938">
              <a:solidFill>
                <a:srgbClr val="494936"/>
              </a:solidFill>
              <a:round/>
              <a:headEnd/>
              <a:tailEnd/>
            </a:ln>
          </p:spPr>
          <p:txBody>
            <a:bodyPr/>
            <a:lstStyle/>
            <a:p>
              <a:endParaRPr lang="en-GB"/>
            </a:p>
          </p:txBody>
        </p:sp>
        <p:sp>
          <p:nvSpPr>
            <p:cNvPr id="1149" name="Line 55"/>
            <p:cNvSpPr>
              <a:spLocks noChangeShapeType="1"/>
            </p:cNvSpPr>
            <p:nvPr/>
          </p:nvSpPr>
          <p:spPr bwMode="auto">
            <a:xfrm>
              <a:off x="4513" y="1950"/>
              <a:ext cx="205" cy="1"/>
            </a:xfrm>
            <a:prstGeom prst="line">
              <a:avLst/>
            </a:prstGeom>
            <a:noFill/>
            <a:ln w="7938">
              <a:solidFill>
                <a:srgbClr val="494936"/>
              </a:solidFill>
              <a:round/>
              <a:headEnd/>
              <a:tailEnd/>
            </a:ln>
          </p:spPr>
          <p:txBody>
            <a:bodyPr/>
            <a:lstStyle/>
            <a:p>
              <a:endParaRPr lang="en-GB"/>
            </a:p>
          </p:txBody>
        </p:sp>
        <p:sp>
          <p:nvSpPr>
            <p:cNvPr id="1150" name="Freeform 56"/>
            <p:cNvSpPr>
              <a:spLocks/>
            </p:cNvSpPr>
            <p:nvPr/>
          </p:nvSpPr>
          <p:spPr bwMode="auto">
            <a:xfrm>
              <a:off x="4525" y="1840"/>
              <a:ext cx="91" cy="41"/>
            </a:xfrm>
            <a:custGeom>
              <a:avLst/>
              <a:gdLst>
                <a:gd name="T0" fmla="*/ 0 w 91"/>
                <a:gd name="T1" fmla="*/ 41 h 41"/>
                <a:gd name="T2" fmla="*/ 0 w 91"/>
                <a:gd name="T3" fmla="*/ 0 h 41"/>
                <a:gd name="T4" fmla="*/ 91 w 91"/>
                <a:gd name="T5" fmla="*/ 0 h 41"/>
                <a:gd name="T6" fmla="*/ 0 60000 65536"/>
                <a:gd name="T7" fmla="*/ 0 60000 65536"/>
                <a:gd name="T8" fmla="*/ 0 60000 65536"/>
                <a:gd name="T9" fmla="*/ 0 w 91"/>
                <a:gd name="T10" fmla="*/ 0 h 41"/>
                <a:gd name="T11" fmla="*/ 91 w 91"/>
                <a:gd name="T12" fmla="*/ 41 h 41"/>
              </a:gdLst>
              <a:ahLst/>
              <a:cxnLst>
                <a:cxn ang="T6">
                  <a:pos x="T0" y="T1"/>
                </a:cxn>
                <a:cxn ang="T7">
                  <a:pos x="T2" y="T3"/>
                </a:cxn>
                <a:cxn ang="T8">
                  <a:pos x="T4" y="T5"/>
                </a:cxn>
              </a:cxnLst>
              <a:rect l="T9" t="T10" r="T11" b="T12"/>
              <a:pathLst>
                <a:path w="91" h="41">
                  <a:moveTo>
                    <a:pt x="0" y="41"/>
                  </a:moveTo>
                  <a:lnTo>
                    <a:pt x="0" y="0"/>
                  </a:lnTo>
                  <a:lnTo>
                    <a:pt x="91" y="0"/>
                  </a:lnTo>
                </a:path>
              </a:pathLst>
            </a:custGeom>
            <a:noFill/>
            <a:ln w="4763">
              <a:solidFill>
                <a:srgbClr val="EDEDE7"/>
              </a:solidFill>
              <a:round/>
              <a:headEnd/>
              <a:tailEnd/>
            </a:ln>
          </p:spPr>
          <p:txBody>
            <a:bodyPr/>
            <a:lstStyle/>
            <a:p>
              <a:endParaRPr lang="en-GB"/>
            </a:p>
          </p:txBody>
        </p:sp>
      </p:grpSp>
      <p:grpSp>
        <p:nvGrpSpPr>
          <p:cNvPr id="1043" name="Group 57"/>
          <p:cNvGrpSpPr>
            <a:grpSpLocks/>
          </p:cNvGrpSpPr>
          <p:nvPr/>
        </p:nvGrpSpPr>
        <p:grpSpPr bwMode="auto">
          <a:xfrm>
            <a:off x="7258050" y="3625850"/>
            <a:ext cx="452438" cy="406400"/>
            <a:chOff x="4459" y="2269"/>
            <a:chExt cx="285" cy="256"/>
          </a:xfrm>
        </p:grpSpPr>
        <p:sp>
          <p:nvSpPr>
            <p:cNvPr id="1117" name="Rectangle 58"/>
            <p:cNvSpPr>
              <a:spLocks noChangeArrowheads="1"/>
            </p:cNvSpPr>
            <p:nvPr/>
          </p:nvSpPr>
          <p:spPr bwMode="auto">
            <a:xfrm>
              <a:off x="4459" y="2441"/>
              <a:ext cx="258" cy="47"/>
            </a:xfrm>
            <a:prstGeom prst="rect">
              <a:avLst/>
            </a:prstGeom>
            <a:solidFill>
              <a:srgbClr val="B7B79D"/>
            </a:solidFill>
            <a:ln w="9525">
              <a:noFill/>
              <a:miter lim="800000"/>
              <a:headEnd/>
              <a:tailEnd/>
            </a:ln>
          </p:spPr>
          <p:txBody>
            <a:bodyPr/>
            <a:lstStyle/>
            <a:p>
              <a:endParaRPr lang="en-GB"/>
            </a:p>
          </p:txBody>
        </p:sp>
        <p:sp>
          <p:nvSpPr>
            <p:cNvPr id="1118" name="Rectangle 59"/>
            <p:cNvSpPr>
              <a:spLocks noChangeArrowheads="1"/>
            </p:cNvSpPr>
            <p:nvPr/>
          </p:nvSpPr>
          <p:spPr bwMode="auto">
            <a:xfrm>
              <a:off x="4459" y="2441"/>
              <a:ext cx="258" cy="47"/>
            </a:xfrm>
            <a:prstGeom prst="rect">
              <a:avLst/>
            </a:prstGeom>
            <a:solidFill>
              <a:srgbClr val="B7B79D"/>
            </a:solidFill>
            <a:ln w="1588">
              <a:solidFill>
                <a:srgbClr val="494936"/>
              </a:solidFill>
              <a:miter lim="800000"/>
              <a:headEnd/>
              <a:tailEnd/>
            </a:ln>
          </p:spPr>
          <p:txBody>
            <a:bodyPr/>
            <a:lstStyle/>
            <a:p>
              <a:endParaRPr lang="en-GB"/>
            </a:p>
          </p:txBody>
        </p:sp>
        <p:sp>
          <p:nvSpPr>
            <p:cNvPr id="1119" name="Freeform 60"/>
            <p:cNvSpPr>
              <a:spLocks/>
            </p:cNvSpPr>
            <p:nvPr/>
          </p:nvSpPr>
          <p:spPr bwMode="auto">
            <a:xfrm>
              <a:off x="4459" y="2415"/>
              <a:ext cx="285" cy="26"/>
            </a:xfrm>
            <a:custGeom>
              <a:avLst/>
              <a:gdLst>
                <a:gd name="T0" fmla="*/ 0 w 285"/>
                <a:gd name="T1" fmla="*/ 26 h 26"/>
                <a:gd name="T2" fmla="*/ 28 w 285"/>
                <a:gd name="T3" fmla="*/ 0 h 26"/>
                <a:gd name="T4" fmla="*/ 285 w 285"/>
                <a:gd name="T5" fmla="*/ 0 h 26"/>
                <a:gd name="T6" fmla="*/ 258 w 285"/>
                <a:gd name="T7" fmla="*/ 26 h 26"/>
                <a:gd name="T8" fmla="*/ 0 w 285"/>
                <a:gd name="T9" fmla="*/ 26 h 26"/>
                <a:gd name="T10" fmla="*/ 0 60000 65536"/>
                <a:gd name="T11" fmla="*/ 0 60000 65536"/>
                <a:gd name="T12" fmla="*/ 0 60000 65536"/>
                <a:gd name="T13" fmla="*/ 0 60000 65536"/>
                <a:gd name="T14" fmla="*/ 0 60000 65536"/>
                <a:gd name="T15" fmla="*/ 0 w 285"/>
                <a:gd name="T16" fmla="*/ 0 h 26"/>
                <a:gd name="T17" fmla="*/ 285 w 285"/>
                <a:gd name="T18" fmla="*/ 26 h 26"/>
              </a:gdLst>
              <a:ahLst/>
              <a:cxnLst>
                <a:cxn ang="T10">
                  <a:pos x="T0" y="T1"/>
                </a:cxn>
                <a:cxn ang="T11">
                  <a:pos x="T2" y="T3"/>
                </a:cxn>
                <a:cxn ang="T12">
                  <a:pos x="T4" y="T5"/>
                </a:cxn>
                <a:cxn ang="T13">
                  <a:pos x="T6" y="T7"/>
                </a:cxn>
                <a:cxn ang="T14">
                  <a:pos x="T8" y="T9"/>
                </a:cxn>
              </a:cxnLst>
              <a:rect l="T15" t="T16" r="T17" b="T18"/>
              <a:pathLst>
                <a:path w="285" h="26">
                  <a:moveTo>
                    <a:pt x="0" y="26"/>
                  </a:moveTo>
                  <a:lnTo>
                    <a:pt x="28" y="0"/>
                  </a:lnTo>
                  <a:lnTo>
                    <a:pt x="285" y="0"/>
                  </a:lnTo>
                  <a:lnTo>
                    <a:pt x="258" y="26"/>
                  </a:lnTo>
                  <a:lnTo>
                    <a:pt x="0" y="26"/>
                  </a:lnTo>
                  <a:close/>
                </a:path>
              </a:pathLst>
            </a:custGeom>
            <a:solidFill>
              <a:srgbClr val="C9C9B6"/>
            </a:solidFill>
            <a:ln w="9525">
              <a:noFill/>
              <a:round/>
              <a:headEnd/>
              <a:tailEnd/>
            </a:ln>
          </p:spPr>
          <p:txBody>
            <a:bodyPr/>
            <a:lstStyle/>
            <a:p>
              <a:endParaRPr lang="en-GB"/>
            </a:p>
          </p:txBody>
        </p:sp>
        <p:sp>
          <p:nvSpPr>
            <p:cNvPr id="1120" name="Freeform 61"/>
            <p:cNvSpPr>
              <a:spLocks/>
            </p:cNvSpPr>
            <p:nvPr/>
          </p:nvSpPr>
          <p:spPr bwMode="auto">
            <a:xfrm>
              <a:off x="4459" y="2415"/>
              <a:ext cx="285" cy="26"/>
            </a:xfrm>
            <a:custGeom>
              <a:avLst/>
              <a:gdLst>
                <a:gd name="T0" fmla="*/ 0 w 285"/>
                <a:gd name="T1" fmla="*/ 26 h 26"/>
                <a:gd name="T2" fmla="*/ 28 w 285"/>
                <a:gd name="T3" fmla="*/ 0 h 26"/>
                <a:gd name="T4" fmla="*/ 285 w 285"/>
                <a:gd name="T5" fmla="*/ 0 h 26"/>
                <a:gd name="T6" fmla="*/ 258 w 285"/>
                <a:gd name="T7" fmla="*/ 26 h 26"/>
                <a:gd name="T8" fmla="*/ 0 w 285"/>
                <a:gd name="T9" fmla="*/ 26 h 26"/>
                <a:gd name="T10" fmla="*/ 0 60000 65536"/>
                <a:gd name="T11" fmla="*/ 0 60000 65536"/>
                <a:gd name="T12" fmla="*/ 0 60000 65536"/>
                <a:gd name="T13" fmla="*/ 0 60000 65536"/>
                <a:gd name="T14" fmla="*/ 0 60000 65536"/>
                <a:gd name="T15" fmla="*/ 0 w 285"/>
                <a:gd name="T16" fmla="*/ 0 h 26"/>
                <a:gd name="T17" fmla="*/ 285 w 285"/>
                <a:gd name="T18" fmla="*/ 26 h 26"/>
              </a:gdLst>
              <a:ahLst/>
              <a:cxnLst>
                <a:cxn ang="T10">
                  <a:pos x="T0" y="T1"/>
                </a:cxn>
                <a:cxn ang="T11">
                  <a:pos x="T2" y="T3"/>
                </a:cxn>
                <a:cxn ang="T12">
                  <a:pos x="T4" y="T5"/>
                </a:cxn>
                <a:cxn ang="T13">
                  <a:pos x="T6" y="T7"/>
                </a:cxn>
                <a:cxn ang="T14">
                  <a:pos x="T8" y="T9"/>
                </a:cxn>
              </a:cxnLst>
              <a:rect l="T15" t="T16" r="T17" b="T18"/>
              <a:pathLst>
                <a:path w="285" h="26">
                  <a:moveTo>
                    <a:pt x="0" y="26"/>
                  </a:moveTo>
                  <a:lnTo>
                    <a:pt x="28" y="0"/>
                  </a:lnTo>
                  <a:lnTo>
                    <a:pt x="285" y="0"/>
                  </a:lnTo>
                  <a:lnTo>
                    <a:pt x="258" y="26"/>
                  </a:lnTo>
                  <a:lnTo>
                    <a:pt x="0" y="26"/>
                  </a:lnTo>
                  <a:close/>
                </a:path>
              </a:pathLst>
            </a:custGeom>
            <a:solidFill>
              <a:srgbClr val="C9C9B6"/>
            </a:solidFill>
            <a:ln w="1588">
              <a:solidFill>
                <a:srgbClr val="494936"/>
              </a:solidFill>
              <a:round/>
              <a:headEnd/>
              <a:tailEnd/>
            </a:ln>
          </p:spPr>
          <p:txBody>
            <a:bodyPr/>
            <a:lstStyle/>
            <a:p>
              <a:endParaRPr lang="en-GB"/>
            </a:p>
          </p:txBody>
        </p:sp>
        <p:sp>
          <p:nvSpPr>
            <p:cNvPr id="1121" name="Line 62"/>
            <p:cNvSpPr>
              <a:spLocks noChangeShapeType="1"/>
            </p:cNvSpPr>
            <p:nvPr/>
          </p:nvSpPr>
          <p:spPr bwMode="auto">
            <a:xfrm flipH="1">
              <a:off x="4641" y="2462"/>
              <a:ext cx="61" cy="1"/>
            </a:xfrm>
            <a:prstGeom prst="line">
              <a:avLst/>
            </a:prstGeom>
            <a:noFill/>
            <a:ln w="6350">
              <a:solidFill>
                <a:srgbClr val="000000"/>
              </a:solidFill>
              <a:round/>
              <a:headEnd/>
              <a:tailEnd/>
            </a:ln>
          </p:spPr>
          <p:txBody>
            <a:bodyPr/>
            <a:lstStyle/>
            <a:p>
              <a:endParaRPr lang="en-GB"/>
            </a:p>
          </p:txBody>
        </p:sp>
        <p:sp>
          <p:nvSpPr>
            <p:cNvPr id="1122" name="Freeform 63"/>
            <p:cNvSpPr>
              <a:spLocks/>
            </p:cNvSpPr>
            <p:nvPr/>
          </p:nvSpPr>
          <p:spPr bwMode="auto">
            <a:xfrm>
              <a:off x="4717" y="2415"/>
              <a:ext cx="27" cy="73"/>
            </a:xfrm>
            <a:custGeom>
              <a:avLst/>
              <a:gdLst>
                <a:gd name="T0" fmla="*/ 0 w 27"/>
                <a:gd name="T1" fmla="*/ 73 h 73"/>
                <a:gd name="T2" fmla="*/ 27 w 27"/>
                <a:gd name="T3" fmla="*/ 46 h 73"/>
                <a:gd name="T4" fmla="*/ 27 w 27"/>
                <a:gd name="T5" fmla="*/ 0 h 73"/>
                <a:gd name="T6" fmla="*/ 0 w 27"/>
                <a:gd name="T7" fmla="*/ 26 h 73"/>
                <a:gd name="T8" fmla="*/ 0 w 27"/>
                <a:gd name="T9" fmla="*/ 73 h 73"/>
                <a:gd name="T10" fmla="*/ 0 60000 65536"/>
                <a:gd name="T11" fmla="*/ 0 60000 65536"/>
                <a:gd name="T12" fmla="*/ 0 60000 65536"/>
                <a:gd name="T13" fmla="*/ 0 60000 65536"/>
                <a:gd name="T14" fmla="*/ 0 60000 65536"/>
                <a:gd name="T15" fmla="*/ 0 w 27"/>
                <a:gd name="T16" fmla="*/ 0 h 73"/>
                <a:gd name="T17" fmla="*/ 27 w 27"/>
                <a:gd name="T18" fmla="*/ 73 h 73"/>
              </a:gdLst>
              <a:ahLst/>
              <a:cxnLst>
                <a:cxn ang="T10">
                  <a:pos x="T0" y="T1"/>
                </a:cxn>
                <a:cxn ang="T11">
                  <a:pos x="T2" y="T3"/>
                </a:cxn>
                <a:cxn ang="T12">
                  <a:pos x="T4" y="T5"/>
                </a:cxn>
                <a:cxn ang="T13">
                  <a:pos x="T6" y="T7"/>
                </a:cxn>
                <a:cxn ang="T14">
                  <a:pos x="T8" y="T9"/>
                </a:cxn>
              </a:cxnLst>
              <a:rect l="T15" t="T16" r="T17" b="T18"/>
              <a:pathLst>
                <a:path w="27" h="73">
                  <a:moveTo>
                    <a:pt x="0" y="73"/>
                  </a:moveTo>
                  <a:lnTo>
                    <a:pt x="27" y="46"/>
                  </a:lnTo>
                  <a:lnTo>
                    <a:pt x="27" y="0"/>
                  </a:lnTo>
                  <a:lnTo>
                    <a:pt x="0" y="26"/>
                  </a:lnTo>
                  <a:lnTo>
                    <a:pt x="0" y="73"/>
                  </a:lnTo>
                  <a:close/>
                </a:path>
              </a:pathLst>
            </a:custGeom>
            <a:solidFill>
              <a:srgbClr val="7A7A5A"/>
            </a:solidFill>
            <a:ln w="9525">
              <a:noFill/>
              <a:round/>
              <a:headEnd/>
              <a:tailEnd/>
            </a:ln>
          </p:spPr>
          <p:txBody>
            <a:bodyPr/>
            <a:lstStyle/>
            <a:p>
              <a:endParaRPr lang="en-GB"/>
            </a:p>
          </p:txBody>
        </p:sp>
        <p:sp>
          <p:nvSpPr>
            <p:cNvPr id="1123" name="Freeform 64"/>
            <p:cNvSpPr>
              <a:spLocks/>
            </p:cNvSpPr>
            <p:nvPr/>
          </p:nvSpPr>
          <p:spPr bwMode="auto">
            <a:xfrm>
              <a:off x="4717" y="2415"/>
              <a:ext cx="27" cy="73"/>
            </a:xfrm>
            <a:custGeom>
              <a:avLst/>
              <a:gdLst>
                <a:gd name="T0" fmla="*/ 0 w 27"/>
                <a:gd name="T1" fmla="*/ 73 h 73"/>
                <a:gd name="T2" fmla="*/ 27 w 27"/>
                <a:gd name="T3" fmla="*/ 46 h 73"/>
                <a:gd name="T4" fmla="*/ 27 w 27"/>
                <a:gd name="T5" fmla="*/ 0 h 73"/>
                <a:gd name="T6" fmla="*/ 0 w 27"/>
                <a:gd name="T7" fmla="*/ 26 h 73"/>
                <a:gd name="T8" fmla="*/ 0 w 27"/>
                <a:gd name="T9" fmla="*/ 73 h 73"/>
                <a:gd name="T10" fmla="*/ 0 60000 65536"/>
                <a:gd name="T11" fmla="*/ 0 60000 65536"/>
                <a:gd name="T12" fmla="*/ 0 60000 65536"/>
                <a:gd name="T13" fmla="*/ 0 60000 65536"/>
                <a:gd name="T14" fmla="*/ 0 60000 65536"/>
                <a:gd name="T15" fmla="*/ 0 w 27"/>
                <a:gd name="T16" fmla="*/ 0 h 73"/>
                <a:gd name="T17" fmla="*/ 27 w 27"/>
                <a:gd name="T18" fmla="*/ 73 h 73"/>
              </a:gdLst>
              <a:ahLst/>
              <a:cxnLst>
                <a:cxn ang="T10">
                  <a:pos x="T0" y="T1"/>
                </a:cxn>
                <a:cxn ang="T11">
                  <a:pos x="T2" y="T3"/>
                </a:cxn>
                <a:cxn ang="T12">
                  <a:pos x="T4" y="T5"/>
                </a:cxn>
                <a:cxn ang="T13">
                  <a:pos x="T6" y="T7"/>
                </a:cxn>
                <a:cxn ang="T14">
                  <a:pos x="T8" y="T9"/>
                </a:cxn>
              </a:cxnLst>
              <a:rect l="T15" t="T16" r="T17" b="T18"/>
              <a:pathLst>
                <a:path w="27" h="73">
                  <a:moveTo>
                    <a:pt x="0" y="73"/>
                  </a:moveTo>
                  <a:lnTo>
                    <a:pt x="27" y="46"/>
                  </a:lnTo>
                  <a:lnTo>
                    <a:pt x="27" y="0"/>
                  </a:lnTo>
                  <a:lnTo>
                    <a:pt x="0" y="26"/>
                  </a:lnTo>
                  <a:lnTo>
                    <a:pt x="0" y="73"/>
                  </a:lnTo>
                  <a:close/>
                </a:path>
              </a:pathLst>
            </a:custGeom>
            <a:solidFill>
              <a:srgbClr val="7A7A5A"/>
            </a:solidFill>
            <a:ln w="1588">
              <a:solidFill>
                <a:srgbClr val="494936"/>
              </a:solidFill>
              <a:round/>
              <a:headEnd/>
              <a:tailEnd/>
            </a:ln>
          </p:spPr>
          <p:txBody>
            <a:bodyPr/>
            <a:lstStyle/>
            <a:p>
              <a:endParaRPr lang="en-GB"/>
            </a:p>
          </p:txBody>
        </p:sp>
        <p:sp>
          <p:nvSpPr>
            <p:cNvPr id="1124" name="Freeform 65"/>
            <p:cNvSpPr>
              <a:spLocks/>
            </p:cNvSpPr>
            <p:nvPr/>
          </p:nvSpPr>
          <p:spPr bwMode="auto">
            <a:xfrm>
              <a:off x="4461" y="2482"/>
              <a:ext cx="227" cy="36"/>
            </a:xfrm>
            <a:custGeom>
              <a:avLst/>
              <a:gdLst>
                <a:gd name="T0" fmla="*/ 0 w 227"/>
                <a:gd name="T1" fmla="*/ 36 h 36"/>
                <a:gd name="T2" fmla="*/ 29 w 227"/>
                <a:gd name="T3" fmla="*/ 0 h 36"/>
                <a:gd name="T4" fmla="*/ 227 w 227"/>
                <a:gd name="T5" fmla="*/ 0 h 36"/>
                <a:gd name="T6" fmla="*/ 198 w 227"/>
                <a:gd name="T7" fmla="*/ 36 h 36"/>
                <a:gd name="T8" fmla="*/ 0 w 227"/>
                <a:gd name="T9" fmla="*/ 36 h 36"/>
                <a:gd name="T10" fmla="*/ 0 60000 65536"/>
                <a:gd name="T11" fmla="*/ 0 60000 65536"/>
                <a:gd name="T12" fmla="*/ 0 60000 65536"/>
                <a:gd name="T13" fmla="*/ 0 60000 65536"/>
                <a:gd name="T14" fmla="*/ 0 60000 65536"/>
                <a:gd name="T15" fmla="*/ 0 w 227"/>
                <a:gd name="T16" fmla="*/ 0 h 36"/>
                <a:gd name="T17" fmla="*/ 227 w 227"/>
                <a:gd name="T18" fmla="*/ 36 h 36"/>
              </a:gdLst>
              <a:ahLst/>
              <a:cxnLst>
                <a:cxn ang="T10">
                  <a:pos x="T0" y="T1"/>
                </a:cxn>
                <a:cxn ang="T11">
                  <a:pos x="T2" y="T3"/>
                </a:cxn>
                <a:cxn ang="T12">
                  <a:pos x="T4" y="T5"/>
                </a:cxn>
                <a:cxn ang="T13">
                  <a:pos x="T6" y="T7"/>
                </a:cxn>
                <a:cxn ang="T14">
                  <a:pos x="T8" y="T9"/>
                </a:cxn>
              </a:cxnLst>
              <a:rect l="T15" t="T16" r="T17" b="T18"/>
              <a:pathLst>
                <a:path w="227" h="36">
                  <a:moveTo>
                    <a:pt x="0" y="36"/>
                  </a:moveTo>
                  <a:lnTo>
                    <a:pt x="29" y="0"/>
                  </a:lnTo>
                  <a:lnTo>
                    <a:pt x="227" y="0"/>
                  </a:lnTo>
                  <a:lnTo>
                    <a:pt x="198" y="36"/>
                  </a:lnTo>
                  <a:lnTo>
                    <a:pt x="0" y="36"/>
                  </a:lnTo>
                  <a:close/>
                </a:path>
              </a:pathLst>
            </a:custGeom>
            <a:solidFill>
              <a:srgbClr val="C9C9B6"/>
            </a:solidFill>
            <a:ln w="9525">
              <a:noFill/>
              <a:round/>
              <a:headEnd/>
              <a:tailEnd/>
            </a:ln>
          </p:spPr>
          <p:txBody>
            <a:bodyPr/>
            <a:lstStyle/>
            <a:p>
              <a:endParaRPr lang="en-GB"/>
            </a:p>
          </p:txBody>
        </p:sp>
        <p:sp>
          <p:nvSpPr>
            <p:cNvPr id="1125" name="Freeform 66"/>
            <p:cNvSpPr>
              <a:spLocks/>
            </p:cNvSpPr>
            <p:nvPr/>
          </p:nvSpPr>
          <p:spPr bwMode="auto">
            <a:xfrm>
              <a:off x="4461" y="2482"/>
              <a:ext cx="227" cy="36"/>
            </a:xfrm>
            <a:custGeom>
              <a:avLst/>
              <a:gdLst>
                <a:gd name="T0" fmla="*/ 0 w 227"/>
                <a:gd name="T1" fmla="*/ 36 h 36"/>
                <a:gd name="T2" fmla="*/ 29 w 227"/>
                <a:gd name="T3" fmla="*/ 0 h 36"/>
                <a:gd name="T4" fmla="*/ 227 w 227"/>
                <a:gd name="T5" fmla="*/ 0 h 36"/>
                <a:gd name="T6" fmla="*/ 198 w 227"/>
                <a:gd name="T7" fmla="*/ 36 h 36"/>
                <a:gd name="T8" fmla="*/ 0 w 227"/>
                <a:gd name="T9" fmla="*/ 36 h 36"/>
                <a:gd name="T10" fmla="*/ 0 60000 65536"/>
                <a:gd name="T11" fmla="*/ 0 60000 65536"/>
                <a:gd name="T12" fmla="*/ 0 60000 65536"/>
                <a:gd name="T13" fmla="*/ 0 60000 65536"/>
                <a:gd name="T14" fmla="*/ 0 60000 65536"/>
                <a:gd name="T15" fmla="*/ 0 w 227"/>
                <a:gd name="T16" fmla="*/ 0 h 36"/>
                <a:gd name="T17" fmla="*/ 227 w 227"/>
                <a:gd name="T18" fmla="*/ 36 h 36"/>
              </a:gdLst>
              <a:ahLst/>
              <a:cxnLst>
                <a:cxn ang="T10">
                  <a:pos x="T0" y="T1"/>
                </a:cxn>
                <a:cxn ang="T11">
                  <a:pos x="T2" y="T3"/>
                </a:cxn>
                <a:cxn ang="T12">
                  <a:pos x="T4" y="T5"/>
                </a:cxn>
                <a:cxn ang="T13">
                  <a:pos x="T6" y="T7"/>
                </a:cxn>
                <a:cxn ang="T14">
                  <a:pos x="T8" y="T9"/>
                </a:cxn>
              </a:cxnLst>
              <a:rect l="T15" t="T16" r="T17" b="T18"/>
              <a:pathLst>
                <a:path w="227" h="36">
                  <a:moveTo>
                    <a:pt x="0" y="36"/>
                  </a:moveTo>
                  <a:lnTo>
                    <a:pt x="29" y="0"/>
                  </a:lnTo>
                  <a:lnTo>
                    <a:pt x="227" y="0"/>
                  </a:lnTo>
                  <a:lnTo>
                    <a:pt x="198" y="36"/>
                  </a:lnTo>
                  <a:lnTo>
                    <a:pt x="0" y="36"/>
                  </a:lnTo>
                  <a:close/>
                </a:path>
              </a:pathLst>
            </a:custGeom>
            <a:solidFill>
              <a:srgbClr val="C9C9B6"/>
            </a:solidFill>
            <a:ln w="1588">
              <a:solidFill>
                <a:srgbClr val="494936"/>
              </a:solidFill>
              <a:round/>
              <a:headEnd/>
              <a:tailEnd/>
            </a:ln>
          </p:spPr>
          <p:txBody>
            <a:bodyPr/>
            <a:lstStyle/>
            <a:p>
              <a:endParaRPr lang="en-GB"/>
            </a:p>
          </p:txBody>
        </p:sp>
        <p:sp>
          <p:nvSpPr>
            <p:cNvPr id="1126" name="Freeform 67"/>
            <p:cNvSpPr>
              <a:spLocks/>
            </p:cNvSpPr>
            <p:nvPr/>
          </p:nvSpPr>
          <p:spPr bwMode="auto">
            <a:xfrm>
              <a:off x="4659" y="2482"/>
              <a:ext cx="29" cy="43"/>
            </a:xfrm>
            <a:custGeom>
              <a:avLst/>
              <a:gdLst>
                <a:gd name="T0" fmla="*/ 0 w 29"/>
                <a:gd name="T1" fmla="*/ 43 h 43"/>
                <a:gd name="T2" fmla="*/ 29 w 29"/>
                <a:gd name="T3" fmla="*/ 13 h 43"/>
                <a:gd name="T4" fmla="*/ 29 w 29"/>
                <a:gd name="T5" fmla="*/ 0 h 43"/>
                <a:gd name="T6" fmla="*/ 0 w 29"/>
                <a:gd name="T7" fmla="*/ 36 h 43"/>
                <a:gd name="T8" fmla="*/ 0 w 29"/>
                <a:gd name="T9" fmla="*/ 43 h 43"/>
                <a:gd name="T10" fmla="*/ 0 60000 65536"/>
                <a:gd name="T11" fmla="*/ 0 60000 65536"/>
                <a:gd name="T12" fmla="*/ 0 60000 65536"/>
                <a:gd name="T13" fmla="*/ 0 60000 65536"/>
                <a:gd name="T14" fmla="*/ 0 60000 65536"/>
                <a:gd name="T15" fmla="*/ 0 w 29"/>
                <a:gd name="T16" fmla="*/ 0 h 43"/>
                <a:gd name="T17" fmla="*/ 29 w 29"/>
                <a:gd name="T18" fmla="*/ 43 h 43"/>
              </a:gdLst>
              <a:ahLst/>
              <a:cxnLst>
                <a:cxn ang="T10">
                  <a:pos x="T0" y="T1"/>
                </a:cxn>
                <a:cxn ang="T11">
                  <a:pos x="T2" y="T3"/>
                </a:cxn>
                <a:cxn ang="T12">
                  <a:pos x="T4" y="T5"/>
                </a:cxn>
                <a:cxn ang="T13">
                  <a:pos x="T6" y="T7"/>
                </a:cxn>
                <a:cxn ang="T14">
                  <a:pos x="T8" y="T9"/>
                </a:cxn>
              </a:cxnLst>
              <a:rect l="T15" t="T16" r="T17" b="T18"/>
              <a:pathLst>
                <a:path w="29" h="43">
                  <a:moveTo>
                    <a:pt x="0" y="43"/>
                  </a:moveTo>
                  <a:lnTo>
                    <a:pt x="29" y="13"/>
                  </a:lnTo>
                  <a:lnTo>
                    <a:pt x="29" y="0"/>
                  </a:lnTo>
                  <a:lnTo>
                    <a:pt x="0" y="36"/>
                  </a:lnTo>
                  <a:lnTo>
                    <a:pt x="0" y="43"/>
                  </a:lnTo>
                  <a:close/>
                </a:path>
              </a:pathLst>
            </a:custGeom>
            <a:solidFill>
              <a:srgbClr val="7A7A5A"/>
            </a:solidFill>
            <a:ln w="9525">
              <a:noFill/>
              <a:round/>
              <a:headEnd/>
              <a:tailEnd/>
            </a:ln>
          </p:spPr>
          <p:txBody>
            <a:bodyPr/>
            <a:lstStyle/>
            <a:p>
              <a:endParaRPr lang="en-GB"/>
            </a:p>
          </p:txBody>
        </p:sp>
        <p:sp>
          <p:nvSpPr>
            <p:cNvPr id="1127" name="Freeform 68"/>
            <p:cNvSpPr>
              <a:spLocks/>
            </p:cNvSpPr>
            <p:nvPr/>
          </p:nvSpPr>
          <p:spPr bwMode="auto">
            <a:xfrm>
              <a:off x="4659" y="2482"/>
              <a:ext cx="29" cy="43"/>
            </a:xfrm>
            <a:custGeom>
              <a:avLst/>
              <a:gdLst>
                <a:gd name="T0" fmla="*/ 0 w 29"/>
                <a:gd name="T1" fmla="*/ 43 h 43"/>
                <a:gd name="T2" fmla="*/ 29 w 29"/>
                <a:gd name="T3" fmla="*/ 13 h 43"/>
                <a:gd name="T4" fmla="*/ 29 w 29"/>
                <a:gd name="T5" fmla="*/ 0 h 43"/>
                <a:gd name="T6" fmla="*/ 0 w 29"/>
                <a:gd name="T7" fmla="*/ 36 h 43"/>
                <a:gd name="T8" fmla="*/ 0 w 29"/>
                <a:gd name="T9" fmla="*/ 43 h 43"/>
                <a:gd name="T10" fmla="*/ 0 60000 65536"/>
                <a:gd name="T11" fmla="*/ 0 60000 65536"/>
                <a:gd name="T12" fmla="*/ 0 60000 65536"/>
                <a:gd name="T13" fmla="*/ 0 60000 65536"/>
                <a:gd name="T14" fmla="*/ 0 60000 65536"/>
                <a:gd name="T15" fmla="*/ 0 w 29"/>
                <a:gd name="T16" fmla="*/ 0 h 43"/>
                <a:gd name="T17" fmla="*/ 29 w 29"/>
                <a:gd name="T18" fmla="*/ 43 h 43"/>
              </a:gdLst>
              <a:ahLst/>
              <a:cxnLst>
                <a:cxn ang="T10">
                  <a:pos x="T0" y="T1"/>
                </a:cxn>
                <a:cxn ang="T11">
                  <a:pos x="T2" y="T3"/>
                </a:cxn>
                <a:cxn ang="T12">
                  <a:pos x="T4" y="T5"/>
                </a:cxn>
                <a:cxn ang="T13">
                  <a:pos x="T6" y="T7"/>
                </a:cxn>
                <a:cxn ang="T14">
                  <a:pos x="T8" y="T9"/>
                </a:cxn>
              </a:cxnLst>
              <a:rect l="T15" t="T16" r="T17" b="T18"/>
              <a:pathLst>
                <a:path w="29" h="43">
                  <a:moveTo>
                    <a:pt x="0" y="43"/>
                  </a:moveTo>
                  <a:lnTo>
                    <a:pt x="29" y="13"/>
                  </a:lnTo>
                  <a:lnTo>
                    <a:pt x="29" y="0"/>
                  </a:lnTo>
                  <a:lnTo>
                    <a:pt x="0" y="36"/>
                  </a:lnTo>
                  <a:lnTo>
                    <a:pt x="0" y="43"/>
                  </a:lnTo>
                  <a:close/>
                </a:path>
              </a:pathLst>
            </a:custGeom>
            <a:solidFill>
              <a:srgbClr val="7A7A5A"/>
            </a:solidFill>
            <a:ln w="1588">
              <a:solidFill>
                <a:srgbClr val="494936"/>
              </a:solidFill>
              <a:round/>
              <a:headEnd/>
              <a:tailEnd/>
            </a:ln>
          </p:spPr>
          <p:txBody>
            <a:bodyPr/>
            <a:lstStyle/>
            <a:p>
              <a:endParaRPr lang="en-GB"/>
            </a:p>
          </p:txBody>
        </p:sp>
        <p:sp>
          <p:nvSpPr>
            <p:cNvPr id="1128" name="Rectangle 69"/>
            <p:cNvSpPr>
              <a:spLocks noChangeArrowheads="1"/>
            </p:cNvSpPr>
            <p:nvPr/>
          </p:nvSpPr>
          <p:spPr bwMode="auto">
            <a:xfrm>
              <a:off x="4461" y="2518"/>
              <a:ext cx="198" cy="7"/>
            </a:xfrm>
            <a:prstGeom prst="rect">
              <a:avLst/>
            </a:prstGeom>
            <a:solidFill>
              <a:srgbClr val="B7B79D"/>
            </a:solidFill>
            <a:ln w="9525">
              <a:noFill/>
              <a:miter lim="800000"/>
              <a:headEnd/>
              <a:tailEnd/>
            </a:ln>
          </p:spPr>
          <p:txBody>
            <a:bodyPr/>
            <a:lstStyle/>
            <a:p>
              <a:endParaRPr lang="en-GB"/>
            </a:p>
          </p:txBody>
        </p:sp>
        <p:sp>
          <p:nvSpPr>
            <p:cNvPr id="1129" name="Rectangle 70"/>
            <p:cNvSpPr>
              <a:spLocks noChangeArrowheads="1"/>
            </p:cNvSpPr>
            <p:nvPr/>
          </p:nvSpPr>
          <p:spPr bwMode="auto">
            <a:xfrm>
              <a:off x="4461" y="2518"/>
              <a:ext cx="198" cy="7"/>
            </a:xfrm>
            <a:prstGeom prst="rect">
              <a:avLst/>
            </a:prstGeom>
            <a:solidFill>
              <a:srgbClr val="B7B79D"/>
            </a:solidFill>
            <a:ln w="1588">
              <a:solidFill>
                <a:srgbClr val="494936"/>
              </a:solidFill>
              <a:miter lim="800000"/>
              <a:headEnd/>
              <a:tailEnd/>
            </a:ln>
          </p:spPr>
          <p:txBody>
            <a:bodyPr/>
            <a:lstStyle/>
            <a:p>
              <a:endParaRPr lang="en-GB"/>
            </a:p>
          </p:txBody>
        </p:sp>
        <p:sp>
          <p:nvSpPr>
            <p:cNvPr id="1130" name="Freeform 71"/>
            <p:cNvSpPr>
              <a:spLocks/>
            </p:cNvSpPr>
            <p:nvPr/>
          </p:nvSpPr>
          <p:spPr bwMode="auto">
            <a:xfrm>
              <a:off x="4498" y="2415"/>
              <a:ext cx="204" cy="20"/>
            </a:xfrm>
            <a:custGeom>
              <a:avLst/>
              <a:gdLst>
                <a:gd name="T0" fmla="*/ 0 w 204"/>
                <a:gd name="T1" fmla="*/ 20 h 20"/>
                <a:gd name="T2" fmla="*/ 22 w 204"/>
                <a:gd name="T3" fmla="*/ 0 h 20"/>
                <a:gd name="T4" fmla="*/ 204 w 204"/>
                <a:gd name="T5" fmla="*/ 0 h 20"/>
                <a:gd name="T6" fmla="*/ 184 w 204"/>
                <a:gd name="T7" fmla="*/ 20 h 20"/>
                <a:gd name="T8" fmla="*/ 0 w 204"/>
                <a:gd name="T9" fmla="*/ 20 h 20"/>
                <a:gd name="T10" fmla="*/ 0 60000 65536"/>
                <a:gd name="T11" fmla="*/ 0 60000 65536"/>
                <a:gd name="T12" fmla="*/ 0 60000 65536"/>
                <a:gd name="T13" fmla="*/ 0 60000 65536"/>
                <a:gd name="T14" fmla="*/ 0 60000 65536"/>
                <a:gd name="T15" fmla="*/ 0 w 204"/>
                <a:gd name="T16" fmla="*/ 0 h 20"/>
                <a:gd name="T17" fmla="*/ 204 w 204"/>
                <a:gd name="T18" fmla="*/ 20 h 20"/>
              </a:gdLst>
              <a:ahLst/>
              <a:cxnLst>
                <a:cxn ang="T10">
                  <a:pos x="T0" y="T1"/>
                </a:cxn>
                <a:cxn ang="T11">
                  <a:pos x="T2" y="T3"/>
                </a:cxn>
                <a:cxn ang="T12">
                  <a:pos x="T4" y="T5"/>
                </a:cxn>
                <a:cxn ang="T13">
                  <a:pos x="T6" y="T7"/>
                </a:cxn>
                <a:cxn ang="T14">
                  <a:pos x="T8" y="T9"/>
                </a:cxn>
              </a:cxnLst>
              <a:rect l="T15" t="T16" r="T17" b="T18"/>
              <a:pathLst>
                <a:path w="204" h="20">
                  <a:moveTo>
                    <a:pt x="0" y="20"/>
                  </a:moveTo>
                  <a:lnTo>
                    <a:pt x="22" y="0"/>
                  </a:lnTo>
                  <a:lnTo>
                    <a:pt x="204" y="0"/>
                  </a:lnTo>
                  <a:lnTo>
                    <a:pt x="184" y="20"/>
                  </a:lnTo>
                  <a:lnTo>
                    <a:pt x="0" y="20"/>
                  </a:lnTo>
                  <a:close/>
                </a:path>
              </a:pathLst>
            </a:custGeom>
            <a:solidFill>
              <a:srgbClr val="000000"/>
            </a:solidFill>
            <a:ln w="9525">
              <a:noFill/>
              <a:round/>
              <a:headEnd/>
              <a:tailEnd/>
            </a:ln>
          </p:spPr>
          <p:txBody>
            <a:bodyPr/>
            <a:lstStyle/>
            <a:p>
              <a:endParaRPr lang="en-GB"/>
            </a:p>
          </p:txBody>
        </p:sp>
        <p:sp>
          <p:nvSpPr>
            <p:cNvPr id="1131" name="Freeform 72"/>
            <p:cNvSpPr>
              <a:spLocks/>
            </p:cNvSpPr>
            <p:nvPr/>
          </p:nvSpPr>
          <p:spPr bwMode="auto">
            <a:xfrm>
              <a:off x="4498" y="2415"/>
              <a:ext cx="204" cy="20"/>
            </a:xfrm>
            <a:custGeom>
              <a:avLst/>
              <a:gdLst>
                <a:gd name="T0" fmla="*/ 0 w 204"/>
                <a:gd name="T1" fmla="*/ 20 h 20"/>
                <a:gd name="T2" fmla="*/ 22 w 204"/>
                <a:gd name="T3" fmla="*/ 0 h 20"/>
                <a:gd name="T4" fmla="*/ 204 w 204"/>
                <a:gd name="T5" fmla="*/ 0 h 20"/>
                <a:gd name="T6" fmla="*/ 184 w 204"/>
                <a:gd name="T7" fmla="*/ 20 h 20"/>
                <a:gd name="T8" fmla="*/ 0 w 204"/>
                <a:gd name="T9" fmla="*/ 20 h 20"/>
                <a:gd name="T10" fmla="*/ 0 60000 65536"/>
                <a:gd name="T11" fmla="*/ 0 60000 65536"/>
                <a:gd name="T12" fmla="*/ 0 60000 65536"/>
                <a:gd name="T13" fmla="*/ 0 60000 65536"/>
                <a:gd name="T14" fmla="*/ 0 60000 65536"/>
                <a:gd name="T15" fmla="*/ 0 w 204"/>
                <a:gd name="T16" fmla="*/ 0 h 20"/>
                <a:gd name="T17" fmla="*/ 204 w 204"/>
                <a:gd name="T18" fmla="*/ 20 h 20"/>
              </a:gdLst>
              <a:ahLst/>
              <a:cxnLst>
                <a:cxn ang="T10">
                  <a:pos x="T0" y="T1"/>
                </a:cxn>
                <a:cxn ang="T11">
                  <a:pos x="T2" y="T3"/>
                </a:cxn>
                <a:cxn ang="T12">
                  <a:pos x="T4" y="T5"/>
                </a:cxn>
                <a:cxn ang="T13">
                  <a:pos x="T6" y="T7"/>
                </a:cxn>
                <a:cxn ang="T14">
                  <a:pos x="T8" y="T9"/>
                </a:cxn>
              </a:cxnLst>
              <a:rect l="T15" t="T16" r="T17" b="T18"/>
              <a:pathLst>
                <a:path w="204" h="20">
                  <a:moveTo>
                    <a:pt x="0" y="20"/>
                  </a:moveTo>
                  <a:lnTo>
                    <a:pt x="22" y="0"/>
                  </a:lnTo>
                  <a:lnTo>
                    <a:pt x="204" y="0"/>
                  </a:lnTo>
                  <a:lnTo>
                    <a:pt x="184" y="20"/>
                  </a:lnTo>
                  <a:lnTo>
                    <a:pt x="0" y="20"/>
                  </a:lnTo>
                  <a:close/>
                </a:path>
              </a:pathLst>
            </a:custGeom>
            <a:solidFill>
              <a:srgbClr val="000000"/>
            </a:solidFill>
            <a:ln w="1588">
              <a:solidFill>
                <a:srgbClr val="000000"/>
              </a:solidFill>
              <a:round/>
              <a:headEnd/>
              <a:tailEnd/>
            </a:ln>
          </p:spPr>
          <p:txBody>
            <a:bodyPr/>
            <a:lstStyle/>
            <a:p>
              <a:endParaRPr lang="en-GB"/>
            </a:p>
          </p:txBody>
        </p:sp>
        <p:sp>
          <p:nvSpPr>
            <p:cNvPr id="1132" name="Freeform 73"/>
            <p:cNvSpPr>
              <a:spLocks/>
            </p:cNvSpPr>
            <p:nvPr/>
          </p:nvSpPr>
          <p:spPr bwMode="auto">
            <a:xfrm>
              <a:off x="4497" y="2269"/>
              <a:ext cx="203" cy="19"/>
            </a:xfrm>
            <a:custGeom>
              <a:avLst/>
              <a:gdLst>
                <a:gd name="T0" fmla="*/ 0 w 203"/>
                <a:gd name="T1" fmla="*/ 19 h 19"/>
                <a:gd name="T2" fmla="*/ 20 w 203"/>
                <a:gd name="T3" fmla="*/ 0 h 19"/>
                <a:gd name="T4" fmla="*/ 203 w 203"/>
                <a:gd name="T5" fmla="*/ 0 h 19"/>
                <a:gd name="T6" fmla="*/ 182 w 203"/>
                <a:gd name="T7" fmla="*/ 19 h 19"/>
                <a:gd name="T8" fmla="*/ 0 w 203"/>
                <a:gd name="T9" fmla="*/ 19 h 19"/>
                <a:gd name="T10" fmla="*/ 0 60000 65536"/>
                <a:gd name="T11" fmla="*/ 0 60000 65536"/>
                <a:gd name="T12" fmla="*/ 0 60000 65536"/>
                <a:gd name="T13" fmla="*/ 0 60000 65536"/>
                <a:gd name="T14" fmla="*/ 0 60000 65536"/>
                <a:gd name="T15" fmla="*/ 0 w 203"/>
                <a:gd name="T16" fmla="*/ 0 h 19"/>
                <a:gd name="T17" fmla="*/ 203 w 203"/>
                <a:gd name="T18" fmla="*/ 19 h 19"/>
              </a:gdLst>
              <a:ahLst/>
              <a:cxnLst>
                <a:cxn ang="T10">
                  <a:pos x="T0" y="T1"/>
                </a:cxn>
                <a:cxn ang="T11">
                  <a:pos x="T2" y="T3"/>
                </a:cxn>
                <a:cxn ang="T12">
                  <a:pos x="T4" y="T5"/>
                </a:cxn>
                <a:cxn ang="T13">
                  <a:pos x="T6" y="T7"/>
                </a:cxn>
                <a:cxn ang="T14">
                  <a:pos x="T8" y="T9"/>
                </a:cxn>
              </a:cxnLst>
              <a:rect l="T15" t="T16" r="T17" b="T18"/>
              <a:pathLst>
                <a:path w="203" h="19">
                  <a:moveTo>
                    <a:pt x="0" y="19"/>
                  </a:moveTo>
                  <a:lnTo>
                    <a:pt x="20" y="0"/>
                  </a:lnTo>
                  <a:lnTo>
                    <a:pt x="203" y="0"/>
                  </a:lnTo>
                  <a:lnTo>
                    <a:pt x="182" y="19"/>
                  </a:lnTo>
                  <a:lnTo>
                    <a:pt x="0" y="19"/>
                  </a:lnTo>
                  <a:close/>
                </a:path>
              </a:pathLst>
            </a:custGeom>
            <a:solidFill>
              <a:srgbClr val="C9C9B6"/>
            </a:solidFill>
            <a:ln w="9525">
              <a:noFill/>
              <a:round/>
              <a:headEnd/>
              <a:tailEnd/>
            </a:ln>
          </p:spPr>
          <p:txBody>
            <a:bodyPr/>
            <a:lstStyle/>
            <a:p>
              <a:endParaRPr lang="en-GB"/>
            </a:p>
          </p:txBody>
        </p:sp>
        <p:sp>
          <p:nvSpPr>
            <p:cNvPr id="1133" name="Freeform 74"/>
            <p:cNvSpPr>
              <a:spLocks/>
            </p:cNvSpPr>
            <p:nvPr/>
          </p:nvSpPr>
          <p:spPr bwMode="auto">
            <a:xfrm>
              <a:off x="4497" y="2269"/>
              <a:ext cx="203" cy="19"/>
            </a:xfrm>
            <a:custGeom>
              <a:avLst/>
              <a:gdLst>
                <a:gd name="T0" fmla="*/ 0 w 203"/>
                <a:gd name="T1" fmla="*/ 19 h 19"/>
                <a:gd name="T2" fmla="*/ 20 w 203"/>
                <a:gd name="T3" fmla="*/ 0 h 19"/>
                <a:gd name="T4" fmla="*/ 203 w 203"/>
                <a:gd name="T5" fmla="*/ 0 h 19"/>
                <a:gd name="T6" fmla="*/ 182 w 203"/>
                <a:gd name="T7" fmla="*/ 19 h 19"/>
                <a:gd name="T8" fmla="*/ 0 w 203"/>
                <a:gd name="T9" fmla="*/ 19 h 19"/>
                <a:gd name="T10" fmla="*/ 0 60000 65536"/>
                <a:gd name="T11" fmla="*/ 0 60000 65536"/>
                <a:gd name="T12" fmla="*/ 0 60000 65536"/>
                <a:gd name="T13" fmla="*/ 0 60000 65536"/>
                <a:gd name="T14" fmla="*/ 0 60000 65536"/>
                <a:gd name="T15" fmla="*/ 0 w 203"/>
                <a:gd name="T16" fmla="*/ 0 h 19"/>
                <a:gd name="T17" fmla="*/ 203 w 203"/>
                <a:gd name="T18" fmla="*/ 19 h 19"/>
              </a:gdLst>
              <a:ahLst/>
              <a:cxnLst>
                <a:cxn ang="T10">
                  <a:pos x="T0" y="T1"/>
                </a:cxn>
                <a:cxn ang="T11">
                  <a:pos x="T2" y="T3"/>
                </a:cxn>
                <a:cxn ang="T12">
                  <a:pos x="T4" y="T5"/>
                </a:cxn>
                <a:cxn ang="T13">
                  <a:pos x="T6" y="T7"/>
                </a:cxn>
                <a:cxn ang="T14">
                  <a:pos x="T8" y="T9"/>
                </a:cxn>
              </a:cxnLst>
              <a:rect l="T15" t="T16" r="T17" b="T18"/>
              <a:pathLst>
                <a:path w="203" h="19">
                  <a:moveTo>
                    <a:pt x="0" y="19"/>
                  </a:moveTo>
                  <a:lnTo>
                    <a:pt x="20" y="0"/>
                  </a:lnTo>
                  <a:lnTo>
                    <a:pt x="203" y="0"/>
                  </a:lnTo>
                  <a:lnTo>
                    <a:pt x="182" y="19"/>
                  </a:lnTo>
                  <a:lnTo>
                    <a:pt x="0" y="19"/>
                  </a:lnTo>
                  <a:close/>
                </a:path>
              </a:pathLst>
            </a:custGeom>
            <a:solidFill>
              <a:srgbClr val="C9C9B6"/>
            </a:solidFill>
            <a:ln w="1588">
              <a:solidFill>
                <a:srgbClr val="494936"/>
              </a:solidFill>
              <a:round/>
              <a:headEnd/>
              <a:tailEnd/>
            </a:ln>
          </p:spPr>
          <p:txBody>
            <a:bodyPr/>
            <a:lstStyle/>
            <a:p>
              <a:endParaRPr lang="en-GB"/>
            </a:p>
          </p:txBody>
        </p:sp>
        <p:sp>
          <p:nvSpPr>
            <p:cNvPr id="1134" name="Rectangle 75"/>
            <p:cNvSpPr>
              <a:spLocks noChangeArrowheads="1"/>
            </p:cNvSpPr>
            <p:nvPr/>
          </p:nvSpPr>
          <p:spPr bwMode="auto">
            <a:xfrm>
              <a:off x="4497" y="2288"/>
              <a:ext cx="184" cy="144"/>
            </a:xfrm>
            <a:prstGeom prst="rect">
              <a:avLst/>
            </a:prstGeom>
            <a:solidFill>
              <a:srgbClr val="B7B79D"/>
            </a:solidFill>
            <a:ln w="1588">
              <a:solidFill>
                <a:srgbClr val="494936"/>
              </a:solidFill>
              <a:miter lim="800000"/>
              <a:headEnd/>
              <a:tailEnd/>
            </a:ln>
          </p:spPr>
          <p:txBody>
            <a:bodyPr/>
            <a:lstStyle/>
            <a:p>
              <a:endParaRPr lang="en-GB"/>
            </a:p>
          </p:txBody>
        </p:sp>
        <p:sp>
          <p:nvSpPr>
            <p:cNvPr id="1135" name="Rectangle 76"/>
            <p:cNvSpPr>
              <a:spLocks noChangeArrowheads="1"/>
            </p:cNvSpPr>
            <p:nvPr/>
          </p:nvSpPr>
          <p:spPr bwMode="auto">
            <a:xfrm>
              <a:off x="4513" y="2307"/>
              <a:ext cx="152" cy="111"/>
            </a:xfrm>
            <a:prstGeom prst="rect">
              <a:avLst/>
            </a:prstGeom>
            <a:solidFill>
              <a:srgbClr val="FFFFFF"/>
            </a:solidFill>
            <a:ln w="1588">
              <a:solidFill>
                <a:srgbClr val="494936"/>
              </a:solidFill>
              <a:miter lim="800000"/>
              <a:headEnd/>
              <a:tailEnd/>
            </a:ln>
          </p:spPr>
          <p:txBody>
            <a:bodyPr/>
            <a:lstStyle/>
            <a:p>
              <a:endParaRPr lang="en-GB"/>
            </a:p>
          </p:txBody>
        </p:sp>
        <p:sp>
          <p:nvSpPr>
            <p:cNvPr id="1136" name="Freeform 77"/>
            <p:cNvSpPr>
              <a:spLocks/>
            </p:cNvSpPr>
            <p:nvPr/>
          </p:nvSpPr>
          <p:spPr bwMode="auto">
            <a:xfrm>
              <a:off x="4679" y="2269"/>
              <a:ext cx="21" cy="162"/>
            </a:xfrm>
            <a:custGeom>
              <a:avLst/>
              <a:gdLst>
                <a:gd name="T0" fmla="*/ 0 w 21"/>
                <a:gd name="T1" fmla="*/ 162 h 162"/>
                <a:gd name="T2" fmla="*/ 21 w 21"/>
                <a:gd name="T3" fmla="*/ 142 h 162"/>
                <a:gd name="T4" fmla="*/ 21 w 21"/>
                <a:gd name="T5" fmla="*/ 0 h 162"/>
                <a:gd name="T6" fmla="*/ 0 w 21"/>
                <a:gd name="T7" fmla="*/ 19 h 162"/>
                <a:gd name="T8" fmla="*/ 0 w 21"/>
                <a:gd name="T9" fmla="*/ 162 h 162"/>
                <a:gd name="T10" fmla="*/ 0 60000 65536"/>
                <a:gd name="T11" fmla="*/ 0 60000 65536"/>
                <a:gd name="T12" fmla="*/ 0 60000 65536"/>
                <a:gd name="T13" fmla="*/ 0 60000 65536"/>
                <a:gd name="T14" fmla="*/ 0 60000 65536"/>
                <a:gd name="T15" fmla="*/ 0 w 21"/>
                <a:gd name="T16" fmla="*/ 0 h 162"/>
                <a:gd name="T17" fmla="*/ 21 w 21"/>
                <a:gd name="T18" fmla="*/ 162 h 162"/>
              </a:gdLst>
              <a:ahLst/>
              <a:cxnLst>
                <a:cxn ang="T10">
                  <a:pos x="T0" y="T1"/>
                </a:cxn>
                <a:cxn ang="T11">
                  <a:pos x="T2" y="T3"/>
                </a:cxn>
                <a:cxn ang="T12">
                  <a:pos x="T4" y="T5"/>
                </a:cxn>
                <a:cxn ang="T13">
                  <a:pos x="T6" y="T7"/>
                </a:cxn>
                <a:cxn ang="T14">
                  <a:pos x="T8" y="T9"/>
                </a:cxn>
              </a:cxnLst>
              <a:rect l="T15" t="T16" r="T17" b="T18"/>
              <a:pathLst>
                <a:path w="21" h="162">
                  <a:moveTo>
                    <a:pt x="0" y="162"/>
                  </a:moveTo>
                  <a:lnTo>
                    <a:pt x="21" y="142"/>
                  </a:lnTo>
                  <a:lnTo>
                    <a:pt x="21" y="0"/>
                  </a:lnTo>
                  <a:lnTo>
                    <a:pt x="0" y="19"/>
                  </a:lnTo>
                  <a:lnTo>
                    <a:pt x="0" y="162"/>
                  </a:lnTo>
                  <a:close/>
                </a:path>
              </a:pathLst>
            </a:custGeom>
            <a:solidFill>
              <a:srgbClr val="7A7A5A"/>
            </a:solidFill>
            <a:ln w="9525">
              <a:noFill/>
              <a:round/>
              <a:headEnd/>
              <a:tailEnd/>
            </a:ln>
          </p:spPr>
          <p:txBody>
            <a:bodyPr/>
            <a:lstStyle/>
            <a:p>
              <a:endParaRPr lang="en-GB"/>
            </a:p>
          </p:txBody>
        </p:sp>
        <p:sp>
          <p:nvSpPr>
            <p:cNvPr id="1137" name="Freeform 78"/>
            <p:cNvSpPr>
              <a:spLocks/>
            </p:cNvSpPr>
            <p:nvPr/>
          </p:nvSpPr>
          <p:spPr bwMode="auto">
            <a:xfrm>
              <a:off x="4679" y="2269"/>
              <a:ext cx="21" cy="162"/>
            </a:xfrm>
            <a:custGeom>
              <a:avLst/>
              <a:gdLst>
                <a:gd name="T0" fmla="*/ 0 w 21"/>
                <a:gd name="T1" fmla="*/ 162 h 162"/>
                <a:gd name="T2" fmla="*/ 21 w 21"/>
                <a:gd name="T3" fmla="*/ 142 h 162"/>
                <a:gd name="T4" fmla="*/ 21 w 21"/>
                <a:gd name="T5" fmla="*/ 0 h 162"/>
                <a:gd name="T6" fmla="*/ 0 w 21"/>
                <a:gd name="T7" fmla="*/ 19 h 162"/>
                <a:gd name="T8" fmla="*/ 0 w 21"/>
                <a:gd name="T9" fmla="*/ 162 h 162"/>
                <a:gd name="T10" fmla="*/ 0 60000 65536"/>
                <a:gd name="T11" fmla="*/ 0 60000 65536"/>
                <a:gd name="T12" fmla="*/ 0 60000 65536"/>
                <a:gd name="T13" fmla="*/ 0 60000 65536"/>
                <a:gd name="T14" fmla="*/ 0 60000 65536"/>
                <a:gd name="T15" fmla="*/ 0 w 21"/>
                <a:gd name="T16" fmla="*/ 0 h 162"/>
                <a:gd name="T17" fmla="*/ 21 w 21"/>
                <a:gd name="T18" fmla="*/ 162 h 162"/>
              </a:gdLst>
              <a:ahLst/>
              <a:cxnLst>
                <a:cxn ang="T10">
                  <a:pos x="T0" y="T1"/>
                </a:cxn>
                <a:cxn ang="T11">
                  <a:pos x="T2" y="T3"/>
                </a:cxn>
                <a:cxn ang="T12">
                  <a:pos x="T4" y="T5"/>
                </a:cxn>
                <a:cxn ang="T13">
                  <a:pos x="T6" y="T7"/>
                </a:cxn>
                <a:cxn ang="T14">
                  <a:pos x="T8" y="T9"/>
                </a:cxn>
              </a:cxnLst>
              <a:rect l="T15" t="T16" r="T17" b="T18"/>
              <a:pathLst>
                <a:path w="21" h="162">
                  <a:moveTo>
                    <a:pt x="0" y="162"/>
                  </a:moveTo>
                  <a:lnTo>
                    <a:pt x="21" y="142"/>
                  </a:lnTo>
                  <a:lnTo>
                    <a:pt x="21" y="0"/>
                  </a:lnTo>
                  <a:lnTo>
                    <a:pt x="0" y="19"/>
                  </a:lnTo>
                  <a:lnTo>
                    <a:pt x="0" y="162"/>
                  </a:lnTo>
                  <a:close/>
                </a:path>
              </a:pathLst>
            </a:custGeom>
            <a:solidFill>
              <a:srgbClr val="7A7A5A"/>
            </a:solidFill>
            <a:ln w="1588">
              <a:solidFill>
                <a:srgbClr val="494936"/>
              </a:solidFill>
              <a:round/>
              <a:headEnd/>
              <a:tailEnd/>
            </a:ln>
          </p:spPr>
          <p:txBody>
            <a:bodyPr/>
            <a:lstStyle/>
            <a:p>
              <a:endParaRPr lang="en-GB"/>
            </a:p>
          </p:txBody>
        </p:sp>
      </p:grpSp>
      <p:grpSp>
        <p:nvGrpSpPr>
          <p:cNvPr id="1044" name="Group 79"/>
          <p:cNvGrpSpPr>
            <a:grpSpLocks/>
          </p:cNvGrpSpPr>
          <p:nvPr/>
        </p:nvGrpSpPr>
        <p:grpSpPr bwMode="auto">
          <a:xfrm>
            <a:off x="7821613" y="3625850"/>
            <a:ext cx="450850" cy="406400"/>
            <a:chOff x="4814" y="2269"/>
            <a:chExt cx="284" cy="256"/>
          </a:xfrm>
        </p:grpSpPr>
        <p:sp>
          <p:nvSpPr>
            <p:cNvPr id="1096" name="Rectangle 80"/>
            <p:cNvSpPr>
              <a:spLocks noChangeArrowheads="1"/>
            </p:cNvSpPr>
            <p:nvPr/>
          </p:nvSpPr>
          <p:spPr bwMode="auto">
            <a:xfrm>
              <a:off x="4814" y="2441"/>
              <a:ext cx="257" cy="47"/>
            </a:xfrm>
            <a:prstGeom prst="rect">
              <a:avLst/>
            </a:prstGeom>
            <a:solidFill>
              <a:srgbClr val="B7B79D"/>
            </a:solidFill>
            <a:ln w="9525">
              <a:noFill/>
              <a:miter lim="800000"/>
              <a:headEnd/>
              <a:tailEnd/>
            </a:ln>
          </p:spPr>
          <p:txBody>
            <a:bodyPr/>
            <a:lstStyle/>
            <a:p>
              <a:endParaRPr lang="en-GB"/>
            </a:p>
          </p:txBody>
        </p:sp>
        <p:sp>
          <p:nvSpPr>
            <p:cNvPr id="1097" name="Rectangle 81"/>
            <p:cNvSpPr>
              <a:spLocks noChangeArrowheads="1"/>
            </p:cNvSpPr>
            <p:nvPr/>
          </p:nvSpPr>
          <p:spPr bwMode="auto">
            <a:xfrm>
              <a:off x="4814" y="2441"/>
              <a:ext cx="257" cy="47"/>
            </a:xfrm>
            <a:prstGeom prst="rect">
              <a:avLst/>
            </a:prstGeom>
            <a:solidFill>
              <a:srgbClr val="B7B79D"/>
            </a:solidFill>
            <a:ln w="1588">
              <a:solidFill>
                <a:srgbClr val="494936"/>
              </a:solidFill>
              <a:miter lim="800000"/>
              <a:headEnd/>
              <a:tailEnd/>
            </a:ln>
          </p:spPr>
          <p:txBody>
            <a:bodyPr/>
            <a:lstStyle/>
            <a:p>
              <a:endParaRPr lang="en-GB"/>
            </a:p>
          </p:txBody>
        </p:sp>
        <p:sp>
          <p:nvSpPr>
            <p:cNvPr id="1098" name="Freeform 82"/>
            <p:cNvSpPr>
              <a:spLocks/>
            </p:cNvSpPr>
            <p:nvPr/>
          </p:nvSpPr>
          <p:spPr bwMode="auto">
            <a:xfrm>
              <a:off x="4814" y="2415"/>
              <a:ext cx="284" cy="26"/>
            </a:xfrm>
            <a:custGeom>
              <a:avLst/>
              <a:gdLst>
                <a:gd name="T0" fmla="*/ 0 w 284"/>
                <a:gd name="T1" fmla="*/ 26 h 26"/>
                <a:gd name="T2" fmla="*/ 28 w 284"/>
                <a:gd name="T3" fmla="*/ 0 h 26"/>
                <a:gd name="T4" fmla="*/ 284 w 284"/>
                <a:gd name="T5" fmla="*/ 0 h 26"/>
                <a:gd name="T6" fmla="*/ 257 w 284"/>
                <a:gd name="T7" fmla="*/ 26 h 26"/>
                <a:gd name="T8" fmla="*/ 0 w 284"/>
                <a:gd name="T9" fmla="*/ 26 h 26"/>
                <a:gd name="T10" fmla="*/ 0 60000 65536"/>
                <a:gd name="T11" fmla="*/ 0 60000 65536"/>
                <a:gd name="T12" fmla="*/ 0 60000 65536"/>
                <a:gd name="T13" fmla="*/ 0 60000 65536"/>
                <a:gd name="T14" fmla="*/ 0 60000 65536"/>
                <a:gd name="T15" fmla="*/ 0 w 284"/>
                <a:gd name="T16" fmla="*/ 0 h 26"/>
                <a:gd name="T17" fmla="*/ 284 w 284"/>
                <a:gd name="T18" fmla="*/ 26 h 26"/>
              </a:gdLst>
              <a:ahLst/>
              <a:cxnLst>
                <a:cxn ang="T10">
                  <a:pos x="T0" y="T1"/>
                </a:cxn>
                <a:cxn ang="T11">
                  <a:pos x="T2" y="T3"/>
                </a:cxn>
                <a:cxn ang="T12">
                  <a:pos x="T4" y="T5"/>
                </a:cxn>
                <a:cxn ang="T13">
                  <a:pos x="T6" y="T7"/>
                </a:cxn>
                <a:cxn ang="T14">
                  <a:pos x="T8" y="T9"/>
                </a:cxn>
              </a:cxnLst>
              <a:rect l="T15" t="T16" r="T17" b="T18"/>
              <a:pathLst>
                <a:path w="284" h="26">
                  <a:moveTo>
                    <a:pt x="0" y="26"/>
                  </a:moveTo>
                  <a:lnTo>
                    <a:pt x="28" y="0"/>
                  </a:lnTo>
                  <a:lnTo>
                    <a:pt x="284" y="0"/>
                  </a:lnTo>
                  <a:lnTo>
                    <a:pt x="257" y="26"/>
                  </a:lnTo>
                  <a:lnTo>
                    <a:pt x="0" y="26"/>
                  </a:lnTo>
                  <a:close/>
                </a:path>
              </a:pathLst>
            </a:custGeom>
            <a:solidFill>
              <a:srgbClr val="C9C9B6"/>
            </a:solidFill>
            <a:ln w="9525">
              <a:noFill/>
              <a:round/>
              <a:headEnd/>
              <a:tailEnd/>
            </a:ln>
          </p:spPr>
          <p:txBody>
            <a:bodyPr/>
            <a:lstStyle/>
            <a:p>
              <a:endParaRPr lang="en-GB"/>
            </a:p>
          </p:txBody>
        </p:sp>
        <p:sp>
          <p:nvSpPr>
            <p:cNvPr id="1099" name="Freeform 83"/>
            <p:cNvSpPr>
              <a:spLocks/>
            </p:cNvSpPr>
            <p:nvPr/>
          </p:nvSpPr>
          <p:spPr bwMode="auto">
            <a:xfrm>
              <a:off x="4814" y="2415"/>
              <a:ext cx="284" cy="26"/>
            </a:xfrm>
            <a:custGeom>
              <a:avLst/>
              <a:gdLst>
                <a:gd name="T0" fmla="*/ 0 w 284"/>
                <a:gd name="T1" fmla="*/ 26 h 26"/>
                <a:gd name="T2" fmla="*/ 28 w 284"/>
                <a:gd name="T3" fmla="*/ 0 h 26"/>
                <a:gd name="T4" fmla="*/ 284 w 284"/>
                <a:gd name="T5" fmla="*/ 0 h 26"/>
                <a:gd name="T6" fmla="*/ 257 w 284"/>
                <a:gd name="T7" fmla="*/ 26 h 26"/>
                <a:gd name="T8" fmla="*/ 0 w 284"/>
                <a:gd name="T9" fmla="*/ 26 h 26"/>
                <a:gd name="T10" fmla="*/ 0 60000 65536"/>
                <a:gd name="T11" fmla="*/ 0 60000 65536"/>
                <a:gd name="T12" fmla="*/ 0 60000 65536"/>
                <a:gd name="T13" fmla="*/ 0 60000 65536"/>
                <a:gd name="T14" fmla="*/ 0 60000 65536"/>
                <a:gd name="T15" fmla="*/ 0 w 284"/>
                <a:gd name="T16" fmla="*/ 0 h 26"/>
                <a:gd name="T17" fmla="*/ 284 w 284"/>
                <a:gd name="T18" fmla="*/ 26 h 26"/>
              </a:gdLst>
              <a:ahLst/>
              <a:cxnLst>
                <a:cxn ang="T10">
                  <a:pos x="T0" y="T1"/>
                </a:cxn>
                <a:cxn ang="T11">
                  <a:pos x="T2" y="T3"/>
                </a:cxn>
                <a:cxn ang="T12">
                  <a:pos x="T4" y="T5"/>
                </a:cxn>
                <a:cxn ang="T13">
                  <a:pos x="T6" y="T7"/>
                </a:cxn>
                <a:cxn ang="T14">
                  <a:pos x="T8" y="T9"/>
                </a:cxn>
              </a:cxnLst>
              <a:rect l="T15" t="T16" r="T17" b="T18"/>
              <a:pathLst>
                <a:path w="284" h="26">
                  <a:moveTo>
                    <a:pt x="0" y="26"/>
                  </a:moveTo>
                  <a:lnTo>
                    <a:pt x="28" y="0"/>
                  </a:lnTo>
                  <a:lnTo>
                    <a:pt x="284" y="0"/>
                  </a:lnTo>
                  <a:lnTo>
                    <a:pt x="257" y="26"/>
                  </a:lnTo>
                  <a:lnTo>
                    <a:pt x="0" y="26"/>
                  </a:lnTo>
                  <a:close/>
                </a:path>
              </a:pathLst>
            </a:custGeom>
            <a:solidFill>
              <a:srgbClr val="C9C9B6"/>
            </a:solidFill>
            <a:ln w="1588">
              <a:solidFill>
                <a:srgbClr val="494936"/>
              </a:solidFill>
              <a:round/>
              <a:headEnd/>
              <a:tailEnd/>
            </a:ln>
          </p:spPr>
          <p:txBody>
            <a:bodyPr/>
            <a:lstStyle/>
            <a:p>
              <a:endParaRPr lang="en-GB"/>
            </a:p>
          </p:txBody>
        </p:sp>
        <p:sp>
          <p:nvSpPr>
            <p:cNvPr id="1100" name="Line 84"/>
            <p:cNvSpPr>
              <a:spLocks noChangeShapeType="1"/>
            </p:cNvSpPr>
            <p:nvPr/>
          </p:nvSpPr>
          <p:spPr bwMode="auto">
            <a:xfrm flipH="1">
              <a:off x="4995" y="2462"/>
              <a:ext cx="62" cy="1"/>
            </a:xfrm>
            <a:prstGeom prst="line">
              <a:avLst/>
            </a:prstGeom>
            <a:noFill/>
            <a:ln w="6350">
              <a:solidFill>
                <a:srgbClr val="000000"/>
              </a:solidFill>
              <a:round/>
              <a:headEnd/>
              <a:tailEnd/>
            </a:ln>
          </p:spPr>
          <p:txBody>
            <a:bodyPr/>
            <a:lstStyle/>
            <a:p>
              <a:endParaRPr lang="en-GB"/>
            </a:p>
          </p:txBody>
        </p:sp>
        <p:sp>
          <p:nvSpPr>
            <p:cNvPr id="1101" name="Freeform 85"/>
            <p:cNvSpPr>
              <a:spLocks/>
            </p:cNvSpPr>
            <p:nvPr/>
          </p:nvSpPr>
          <p:spPr bwMode="auto">
            <a:xfrm>
              <a:off x="5071" y="2415"/>
              <a:ext cx="27" cy="73"/>
            </a:xfrm>
            <a:custGeom>
              <a:avLst/>
              <a:gdLst>
                <a:gd name="T0" fmla="*/ 0 w 27"/>
                <a:gd name="T1" fmla="*/ 73 h 73"/>
                <a:gd name="T2" fmla="*/ 27 w 27"/>
                <a:gd name="T3" fmla="*/ 46 h 73"/>
                <a:gd name="T4" fmla="*/ 27 w 27"/>
                <a:gd name="T5" fmla="*/ 0 h 73"/>
                <a:gd name="T6" fmla="*/ 0 w 27"/>
                <a:gd name="T7" fmla="*/ 26 h 73"/>
                <a:gd name="T8" fmla="*/ 0 w 27"/>
                <a:gd name="T9" fmla="*/ 73 h 73"/>
                <a:gd name="T10" fmla="*/ 0 60000 65536"/>
                <a:gd name="T11" fmla="*/ 0 60000 65536"/>
                <a:gd name="T12" fmla="*/ 0 60000 65536"/>
                <a:gd name="T13" fmla="*/ 0 60000 65536"/>
                <a:gd name="T14" fmla="*/ 0 60000 65536"/>
                <a:gd name="T15" fmla="*/ 0 w 27"/>
                <a:gd name="T16" fmla="*/ 0 h 73"/>
                <a:gd name="T17" fmla="*/ 27 w 27"/>
                <a:gd name="T18" fmla="*/ 73 h 73"/>
              </a:gdLst>
              <a:ahLst/>
              <a:cxnLst>
                <a:cxn ang="T10">
                  <a:pos x="T0" y="T1"/>
                </a:cxn>
                <a:cxn ang="T11">
                  <a:pos x="T2" y="T3"/>
                </a:cxn>
                <a:cxn ang="T12">
                  <a:pos x="T4" y="T5"/>
                </a:cxn>
                <a:cxn ang="T13">
                  <a:pos x="T6" y="T7"/>
                </a:cxn>
                <a:cxn ang="T14">
                  <a:pos x="T8" y="T9"/>
                </a:cxn>
              </a:cxnLst>
              <a:rect l="T15" t="T16" r="T17" b="T18"/>
              <a:pathLst>
                <a:path w="27" h="73">
                  <a:moveTo>
                    <a:pt x="0" y="73"/>
                  </a:moveTo>
                  <a:lnTo>
                    <a:pt x="27" y="46"/>
                  </a:lnTo>
                  <a:lnTo>
                    <a:pt x="27" y="0"/>
                  </a:lnTo>
                  <a:lnTo>
                    <a:pt x="0" y="26"/>
                  </a:lnTo>
                  <a:lnTo>
                    <a:pt x="0" y="73"/>
                  </a:lnTo>
                  <a:close/>
                </a:path>
              </a:pathLst>
            </a:custGeom>
            <a:solidFill>
              <a:srgbClr val="7A7A5A"/>
            </a:solidFill>
            <a:ln w="9525">
              <a:noFill/>
              <a:round/>
              <a:headEnd/>
              <a:tailEnd/>
            </a:ln>
          </p:spPr>
          <p:txBody>
            <a:bodyPr/>
            <a:lstStyle/>
            <a:p>
              <a:endParaRPr lang="en-GB"/>
            </a:p>
          </p:txBody>
        </p:sp>
        <p:sp>
          <p:nvSpPr>
            <p:cNvPr id="1102" name="Freeform 86"/>
            <p:cNvSpPr>
              <a:spLocks/>
            </p:cNvSpPr>
            <p:nvPr/>
          </p:nvSpPr>
          <p:spPr bwMode="auto">
            <a:xfrm>
              <a:off x="5071" y="2415"/>
              <a:ext cx="27" cy="73"/>
            </a:xfrm>
            <a:custGeom>
              <a:avLst/>
              <a:gdLst>
                <a:gd name="T0" fmla="*/ 0 w 27"/>
                <a:gd name="T1" fmla="*/ 73 h 73"/>
                <a:gd name="T2" fmla="*/ 27 w 27"/>
                <a:gd name="T3" fmla="*/ 46 h 73"/>
                <a:gd name="T4" fmla="*/ 27 w 27"/>
                <a:gd name="T5" fmla="*/ 0 h 73"/>
                <a:gd name="T6" fmla="*/ 0 w 27"/>
                <a:gd name="T7" fmla="*/ 26 h 73"/>
                <a:gd name="T8" fmla="*/ 0 w 27"/>
                <a:gd name="T9" fmla="*/ 73 h 73"/>
                <a:gd name="T10" fmla="*/ 0 60000 65536"/>
                <a:gd name="T11" fmla="*/ 0 60000 65536"/>
                <a:gd name="T12" fmla="*/ 0 60000 65536"/>
                <a:gd name="T13" fmla="*/ 0 60000 65536"/>
                <a:gd name="T14" fmla="*/ 0 60000 65536"/>
                <a:gd name="T15" fmla="*/ 0 w 27"/>
                <a:gd name="T16" fmla="*/ 0 h 73"/>
                <a:gd name="T17" fmla="*/ 27 w 27"/>
                <a:gd name="T18" fmla="*/ 73 h 73"/>
              </a:gdLst>
              <a:ahLst/>
              <a:cxnLst>
                <a:cxn ang="T10">
                  <a:pos x="T0" y="T1"/>
                </a:cxn>
                <a:cxn ang="T11">
                  <a:pos x="T2" y="T3"/>
                </a:cxn>
                <a:cxn ang="T12">
                  <a:pos x="T4" y="T5"/>
                </a:cxn>
                <a:cxn ang="T13">
                  <a:pos x="T6" y="T7"/>
                </a:cxn>
                <a:cxn ang="T14">
                  <a:pos x="T8" y="T9"/>
                </a:cxn>
              </a:cxnLst>
              <a:rect l="T15" t="T16" r="T17" b="T18"/>
              <a:pathLst>
                <a:path w="27" h="73">
                  <a:moveTo>
                    <a:pt x="0" y="73"/>
                  </a:moveTo>
                  <a:lnTo>
                    <a:pt x="27" y="46"/>
                  </a:lnTo>
                  <a:lnTo>
                    <a:pt x="27" y="0"/>
                  </a:lnTo>
                  <a:lnTo>
                    <a:pt x="0" y="26"/>
                  </a:lnTo>
                  <a:lnTo>
                    <a:pt x="0" y="73"/>
                  </a:lnTo>
                  <a:close/>
                </a:path>
              </a:pathLst>
            </a:custGeom>
            <a:solidFill>
              <a:srgbClr val="7A7A5A"/>
            </a:solidFill>
            <a:ln w="1588">
              <a:solidFill>
                <a:srgbClr val="494936"/>
              </a:solidFill>
              <a:round/>
              <a:headEnd/>
              <a:tailEnd/>
            </a:ln>
          </p:spPr>
          <p:txBody>
            <a:bodyPr/>
            <a:lstStyle/>
            <a:p>
              <a:endParaRPr lang="en-GB"/>
            </a:p>
          </p:txBody>
        </p:sp>
        <p:sp>
          <p:nvSpPr>
            <p:cNvPr id="1103" name="Freeform 87"/>
            <p:cNvSpPr>
              <a:spLocks/>
            </p:cNvSpPr>
            <p:nvPr/>
          </p:nvSpPr>
          <p:spPr bwMode="auto">
            <a:xfrm>
              <a:off x="4816" y="2482"/>
              <a:ext cx="226" cy="36"/>
            </a:xfrm>
            <a:custGeom>
              <a:avLst/>
              <a:gdLst>
                <a:gd name="T0" fmla="*/ 0 w 226"/>
                <a:gd name="T1" fmla="*/ 36 h 36"/>
                <a:gd name="T2" fmla="*/ 29 w 226"/>
                <a:gd name="T3" fmla="*/ 0 h 36"/>
                <a:gd name="T4" fmla="*/ 226 w 226"/>
                <a:gd name="T5" fmla="*/ 0 h 36"/>
                <a:gd name="T6" fmla="*/ 198 w 226"/>
                <a:gd name="T7" fmla="*/ 36 h 36"/>
                <a:gd name="T8" fmla="*/ 0 w 226"/>
                <a:gd name="T9" fmla="*/ 36 h 36"/>
                <a:gd name="T10" fmla="*/ 0 60000 65536"/>
                <a:gd name="T11" fmla="*/ 0 60000 65536"/>
                <a:gd name="T12" fmla="*/ 0 60000 65536"/>
                <a:gd name="T13" fmla="*/ 0 60000 65536"/>
                <a:gd name="T14" fmla="*/ 0 60000 65536"/>
                <a:gd name="T15" fmla="*/ 0 w 226"/>
                <a:gd name="T16" fmla="*/ 0 h 36"/>
                <a:gd name="T17" fmla="*/ 226 w 226"/>
                <a:gd name="T18" fmla="*/ 36 h 36"/>
              </a:gdLst>
              <a:ahLst/>
              <a:cxnLst>
                <a:cxn ang="T10">
                  <a:pos x="T0" y="T1"/>
                </a:cxn>
                <a:cxn ang="T11">
                  <a:pos x="T2" y="T3"/>
                </a:cxn>
                <a:cxn ang="T12">
                  <a:pos x="T4" y="T5"/>
                </a:cxn>
                <a:cxn ang="T13">
                  <a:pos x="T6" y="T7"/>
                </a:cxn>
                <a:cxn ang="T14">
                  <a:pos x="T8" y="T9"/>
                </a:cxn>
              </a:cxnLst>
              <a:rect l="T15" t="T16" r="T17" b="T18"/>
              <a:pathLst>
                <a:path w="226" h="36">
                  <a:moveTo>
                    <a:pt x="0" y="36"/>
                  </a:moveTo>
                  <a:lnTo>
                    <a:pt x="29" y="0"/>
                  </a:lnTo>
                  <a:lnTo>
                    <a:pt x="226" y="0"/>
                  </a:lnTo>
                  <a:lnTo>
                    <a:pt x="198" y="36"/>
                  </a:lnTo>
                  <a:lnTo>
                    <a:pt x="0" y="36"/>
                  </a:lnTo>
                  <a:close/>
                </a:path>
              </a:pathLst>
            </a:custGeom>
            <a:solidFill>
              <a:srgbClr val="C9C9B6"/>
            </a:solidFill>
            <a:ln w="9525">
              <a:noFill/>
              <a:round/>
              <a:headEnd/>
              <a:tailEnd/>
            </a:ln>
          </p:spPr>
          <p:txBody>
            <a:bodyPr/>
            <a:lstStyle/>
            <a:p>
              <a:endParaRPr lang="en-GB"/>
            </a:p>
          </p:txBody>
        </p:sp>
        <p:sp>
          <p:nvSpPr>
            <p:cNvPr id="1104" name="Freeform 88"/>
            <p:cNvSpPr>
              <a:spLocks/>
            </p:cNvSpPr>
            <p:nvPr/>
          </p:nvSpPr>
          <p:spPr bwMode="auto">
            <a:xfrm>
              <a:off x="4816" y="2482"/>
              <a:ext cx="226" cy="36"/>
            </a:xfrm>
            <a:custGeom>
              <a:avLst/>
              <a:gdLst>
                <a:gd name="T0" fmla="*/ 0 w 226"/>
                <a:gd name="T1" fmla="*/ 36 h 36"/>
                <a:gd name="T2" fmla="*/ 29 w 226"/>
                <a:gd name="T3" fmla="*/ 0 h 36"/>
                <a:gd name="T4" fmla="*/ 226 w 226"/>
                <a:gd name="T5" fmla="*/ 0 h 36"/>
                <a:gd name="T6" fmla="*/ 198 w 226"/>
                <a:gd name="T7" fmla="*/ 36 h 36"/>
                <a:gd name="T8" fmla="*/ 0 w 226"/>
                <a:gd name="T9" fmla="*/ 36 h 36"/>
                <a:gd name="T10" fmla="*/ 0 60000 65536"/>
                <a:gd name="T11" fmla="*/ 0 60000 65536"/>
                <a:gd name="T12" fmla="*/ 0 60000 65536"/>
                <a:gd name="T13" fmla="*/ 0 60000 65536"/>
                <a:gd name="T14" fmla="*/ 0 60000 65536"/>
                <a:gd name="T15" fmla="*/ 0 w 226"/>
                <a:gd name="T16" fmla="*/ 0 h 36"/>
                <a:gd name="T17" fmla="*/ 226 w 226"/>
                <a:gd name="T18" fmla="*/ 36 h 36"/>
              </a:gdLst>
              <a:ahLst/>
              <a:cxnLst>
                <a:cxn ang="T10">
                  <a:pos x="T0" y="T1"/>
                </a:cxn>
                <a:cxn ang="T11">
                  <a:pos x="T2" y="T3"/>
                </a:cxn>
                <a:cxn ang="T12">
                  <a:pos x="T4" y="T5"/>
                </a:cxn>
                <a:cxn ang="T13">
                  <a:pos x="T6" y="T7"/>
                </a:cxn>
                <a:cxn ang="T14">
                  <a:pos x="T8" y="T9"/>
                </a:cxn>
              </a:cxnLst>
              <a:rect l="T15" t="T16" r="T17" b="T18"/>
              <a:pathLst>
                <a:path w="226" h="36">
                  <a:moveTo>
                    <a:pt x="0" y="36"/>
                  </a:moveTo>
                  <a:lnTo>
                    <a:pt x="29" y="0"/>
                  </a:lnTo>
                  <a:lnTo>
                    <a:pt x="226" y="0"/>
                  </a:lnTo>
                  <a:lnTo>
                    <a:pt x="198" y="36"/>
                  </a:lnTo>
                  <a:lnTo>
                    <a:pt x="0" y="36"/>
                  </a:lnTo>
                  <a:close/>
                </a:path>
              </a:pathLst>
            </a:custGeom>
            <a:solidFill>
              <a:srgbClr val="C9C9B6"/>
            </a:solidFill>
            <a:ln w="1588">
              <a:solidFill>
                <a:srgbClr val="494936"/>
              </a:solidFill>
              <a:round/>
              <a:headEnd/>
              <a:tailEnd/>
            </a:ln>
          </p:spPr>
          <p:txBody>
            <a:bodyPr/>
            <a:lstStyle/>
            <a:p>
              <a:endParaRPr lang="en-GB"/>
            </a:p>
          </p:txBody>
        </p:sp>
        <p:sp>
          <p:nvSpPr>
            <p:cNvPr id="1105" name="Freeform 89"/>
            <p:cNvSpPr>
              <a:spLocks/>
            </p:cNvSpPr>
            <p:nvPr/>
          </p:nvSpPr>
          <p:spPr bwMode="auto">
            <a:xfrm>
              <a:off x="5014" y="2482"/>
              <a:ext cx="28" cy="43"/>
            </a:xfrm>
            <a:custGeom>
              <a:avLst/>
              <a:gdLst>
                <a:gd name="T0" fmla="*/ 0 w 28"/>
                <a:gd name="T1" fmla="*/ 43 h 43"/>
                <a:gd name="T2" fmla="*/ 28 w 28"/>
                <a:gd name="T3" fmla="*/ 13 h 43"/>
                <a:gd name="T4" fmla="*/ 28 w 28"/>
                <a:gd name="T5" fmla="*/ 0 h 43"/>
                <a:gd name="T6" fmla="*/ 0 w 28"/>
                <a:gd name="T7" fmla="*/ 36 h 43"/>
                <a:gd name="T8" fmla="*/ 0 w 28"/>
                <a:gd name="T9" fmla="*/ 43 h 43"/>
                <a:gd name="T10" fmla="*/ 0 60000 65536"/>
                <a:gd name="T11" fmla="*/ 0 60000 65536"/>
                <a:gd name="T12" fmla="*/ 0 60000 65536"/>
                <a:gd name="T13" fmla="*/ 0 60000 65536"/>
                <a:gd name="T14" fmla="*/ 0 60000 65536"/>
                <a:gd name="T15" fmla="*/ 0 w 28"/>
                <a:gd name="T16" fmla="*/ 0 h 43"/>
                <a:gd name="T17" fmla="*/ 28 w 28"/>
                <a:gd name="T18" fmla="*/ 43 h 43"/>
              </a:gdLst>
              <a:ahLst/>
              <a:cxnLst>
                <a:cxn ang="T10">
                  <a:pos x="T0" y="T1"/>
                </a:cxn>
                <a:cxn ang="T11">
                  <a:pos x="T2" y="T3"/>
                </a:cxn>
                <a:cxn ang="T12">
                  <a:pos x="T4" y="T5"/>
                </a:cxn>
                <a:cxn ang="T13">
                  <a:pos x="T6" y="T7"/>
                </a:cxn>
                <a:cxn ang="T14">
                  <a:pos x="T8" y="T9"/>
                </a:cxn>
              </a:cxnLst>
              <a:rect l="T15" t="T16" r="T17" b="T18"/>
              <a:pathLst>
                <a:path w="28" h="43">
                  <a:moveTo>
                    <a:pt x="0" y="43"/>
                  </a:moveTo>
                  <a:lnTo>
                    <a:pt x="28" y="13"/>
                  </a:lnTo>
                  <a:lnTo>
                    <a:pt x="28" y="0"/>
                  </a:lnTo>
                  <a:lnTo>
                    <a:pt x="0" y="36"/>
                  </a:lnTo>
                  <a:lnTo>
                    <a:pt x="0" y="43"/>
                  </a:lnTo>
                  <a:close/>
                </a:path>
              </a:pathLst>
            </a:custGeom>
            <a:solidFill>
              <a:srgbClr val="7A7A5A"/>
            </a:solidFill>
            <a:ln w="9525">
              <a:noFill/>
              <a:round/>
              <a:headEnd/>
              <a:tailEnd/>
            </a:ln>
          </p:spPr>
          <p:txBody>
            <a:bodyPr/>
            <a:lstStyle/>
            <a:p>
              <a:endParaRPr lang="en-GB"/>
            </a:p>
          </p:txBody>
        </p:sp>
        <p:sp>
          <p:nvSpPr>
            <p:cNvPr id="1106" name="Freeform 90"/>
            <p:cNvSpPr>
              <a:spLocks/>
            </p:cNvSpPr>
            <p:nvPr/>
          </p:nvSpPr>
          <p:spPr bwMode="auto">
            <a:xfrm>
              <a:off x="5014" y="2482"/>
              <a:ext cx="28" cy="43"/>
            </a:xfrm>
            <a:custGeom>
              <a:avLst/>
              <a:gdLst>
                <a:gd name="T0" fmla="*/ 0 w 28"/>
                <a:gd name="T1" fmla="*/ 43 h 43"/>
                <a:gd name="T2" fmla="*/ 28 w 28"/>
                <a:gd name="T3" fmla="*/ 13 h 43"/>
                <a:gd name="T4" fmla="*/ 28 w 28"/>
                <a:gd name="T5" fmla="*/ 0 h 43"/>
                <a:gd name="T6" fmla="*/ 0 w 28"/>
                <a:gd name="T7" fmla="*/ 36 h 43"/>
                <a:gd name="T8" fmla="*/ 0 w 28"/>
                <a:gd name="T9" fmla="*/ 43 h 43"/>
                <a:gd name="T10" fmla="*/ 0 60000 65536"/>
                <a:gd name="T11" fmla="*/ 0 60000 65536"/>
                <a:gd name="T12" fmla="*/ 0 60000 65536"/>
                <a:gd name="T13" fmla="*/ 0 60000 65536"/>
                <a:gd name="T14" fmla="*/ 0 60000 65536"/>
                <a:gd name="T15" fmla="*/ 0 w 28"/>
                <a:gd name="T16" fmla="*/ 0 h 43"/>
                <a:gd name="T17" fmla="*/ 28 w 28"/>
                <a:gd name="T18" fmla="*/ 43 h 43"/>
              </a:gdLst>
              <a:ahLst/>
              <a:cxnLst>
                <a:cxn ang="T10">
                  <a:pos x="T0" y="T1"/>
                </a:cxn>
                <a:cxn ang="T11">
                  <a:pos x="T2" y="T3"/>
                </a:cxn>
                <a:cxn ang="T12">
                  <a:pos x="T4" y="T5"/>
                </a:cxn>
                <a:cxn ang="T13">
                  <a:pos x="T6" y="T7"/>
                </a:cxn>
                <a:cxn ang="T14">
                  <a:pos x="T8" y="T9"/>
                </a:cxn>
              </a:cxnLst>
              <a:rect l="T15" t="T16" r="T17" b="T18"/>
              <a:pathLst>
                <a:path w="28" h="43">
                  <a:moveTo>
                    <a:pt x="0" y="43"/>
                  </a:moveTo>
                  <a:lnTo>
                    <a:pt x="28" y="13"/>
                  </a:lnTo>
                  <a:lnTo>
                    <a:pt x="28" y="0"/>
                  </a:lnTo>
                  <a:lnTo>
                    <a:pt x="0" y="36"/>
                  </a:lnTo>
                  <a:lnTo>
                    <a:pt x="0" y="43"/>
                  </a:lnTo>
                  <a:close/>
                </a:path>
              </a:pathLst>
            </a:custGeom>
            <a:solidFill>
              <a:srgbClr val="7A7A5A"/>
            </a:solidFill>
            <a:ln w="1588">
              <a:solidFill>
                <a:srgbClr val="494936"/>
              </a:solidFill>
              <a:round/>
              <a:headEnd/>
              <a:tailEnd/>
            </a:ln>
          </p:spPr>
          <p:txBody>
            <a:bodyPr/>
            <a:lstStyle/>
            <a:p>
              <a:endParaRPr lang="en-GB"/>
            </a:p>
          </p:txBody>
        </p:sp>
        <p:sp>
          <p:nvSpPr>
            <p:cNvPr id="1107" name="Rectangle 91"/>
            <p:cNvSpPr>
              <a:spLocks noChangeArrowheads="1"/>
            </p:cNvSpPr>
            <p:nvPr/>
          </p:nvSpPr>
          <p:spPr bwMode="auto">
            <a:xfrm>
              <a:off x="4816" y="2518"/>
              <a:ext cx="198" cy="7"/>
            </a:xfrm>
            <a:prstGeom prst="rect">
              <a:avLst/>
            </a:prstGeom>
            <a:solidFill>
              <a:srgbClr val="B7B79D"/>
            </a:solidFill>
            <a:ln w="9525">
              <a:noFill/>
              <a:miter lim="800000"/>
              <a:headEnd/>
              <a:tailEnd/>
            </a:ln>
          </p:spPr>
          <p:txBody>
            <a:bodyPr/>
            <a:lstStyle/>
            <a:p>
              <a:endParaRPr lang="en-GB"/>
            </a:p>
          </p:txBody>
        </p:sp>
        <p:sp>
          <p:nvSpPr>
            <p:cNvPr id="1108" name="Rectangle 92"/>
            <p:cNvSpPr>
              <a:spLocks noChangeArrowheads="1"/>
            </p:cNvSpPr>
            <p:nvPr/>
          </p:nvSpPr>
          <p:spPr bwMode="auto">
            <a:xfrm>
              <a:off x="4816" y="2518"/>
              <a:ext cx="198" cy="7"/>
            </a:xfrm>
            <a:prstGeom prst="rect">
              <a:avLst/>
            </a:prstGeom>
            <a:solidFill>
              <a:srgbClr val="B7B79D"/>
            </a:solidFill>
            <a:ln w="1588">
              <a:solidFill>
                <a:srgbClr val="494936"/>
              </a:solidFill>
              <a:miter lim="800000"/>
              <a:headEnd/>
              <a:tailEnd/>
            </a:ln>
          </p:spPr>
          <p:txBody>
            <a:bodyPr/>
            <a:lstStyle/>
            <a:p>
              <a:endParaRPr lang="en-GB"/>
            </a:p>
          </p:txBody>
        </p:sp>
        <p:sp>
          <p:nvSpPr>
            <p:cNvPr id="1109" name="Freeform 93"/>
            <p:cNvSpPr>
              <a:spLocks/>
            </p:cNvSpPr>
            <p:nvPr/>
          </p:nvSpPr>
          <p:spPr bwMode="auto">
            <a:xfrm>
              <a:off x="4853" y="2415"/>
              <a:ext cx="204" cy="20"/>
            </a:xfrm>
            <a:custGeom>
              <a:avLst/>
              <a:gdLst>
                <a:gd name="T0" fmla="*/ 0 w 204"/>
                <a:gd name="T1" fmla="*/ 20 h 20"/>
                <a:gd name="T2" fmla="*/ 22 w 204"/>
                <a:gd name="T3" fmla="*/ 0 h 20"/>
                <a:gd name="T4" fmla="*/ 204 w 204"/>
                <a:gd name="T5" fmla="*/ 0 h 20"/>
                <a:gd name="T6" fmla="*/ 184 w 204"/>
                <a:gd name="T7" fmla="*/ 20 h 20"/>
                <a:gd name="T8" fmla="*/ 0 w 204"/>
                <a:gd name="T9" fmla="*/ 20 h 20"/>
                <a:gd name="T10" fmla="*/ 0 60000 65536"/>
                <a:gd name="T11" fmla="*/ 0 60000 65536"/>
                <a:gd name="T12" fmla="*/ 0 60000 65536"/>
                <a:gd name="T13" fmla="*/ 0 60000 65536"/>
                <a:gd name="T14" fmla="*/ 0 60000 65536"/>
                <a:gd name="T15" fmla="*/ 0 w 204"/>
                <a:gd name="T16" fmla="*/ 0 h 20"/>
                <a:gd name="T17" fmla="*/ 204 w 204"/>
                <a:gd name="T18" fmla="*/ 20 h 20"/>
              </a:gdLst>
              <a:ahLst/>
              <a:cxnLst>
                <a:cxn ang="T10">
                  <a:pos x="T0" y="T1"/>
                </a:cxn>
                <a:cxn ang="T11">
                  <a:pos x="T2" y="T3"/>
                </a:cxn>
                <a:cxn ang="T12">
                  <a:pos x="T4" y="T5"/>
                </a:cxn>
                <a:cxn ang="T13">
                  <a:pos x="T6" y="T7"/>
                </a:cxn>
                <a:cxn ang="T14">
                  <a:pos x="T8" y="T9"/>
                </a:cxn>
              </a:cxnLst>
              <a:rect l="T15" t="T16" r="T17" b="T18"/>
              <a:pathLst>
                <a:path w="204" h="20">
                  <a:moveTo>
                    <a:pt x="0" y="20"/>
                  </a:moveTo>
                  <a:lnTo>
                    <a:pt x="22" y="0"/>
                  </a:lnTo>
                  <a:lnTo>
                    <a:pt x="204" y="0"/>
                  </a:lnTo>
                  <a:lnTo>
                    <a:pt x="184" y="20"/>
                  </a:lnTo>
                  <a:lnTo>
                    <a:pt x="0" y="20"/>
                  </a:lnTo>
                  <a:close/>
                </a:path>
              </a:pathLst>
            </a:custGeom>
            <a:solidFill>
              <a:srgbClr val="000000"/>
            </a:solidFill>
            <a:ln w="9525">
              <a:noFill/>
              <a:round/>
              <a:headEnd/>
              <a:tailEnd/>
            </a:ln>
          </p:spPr>
          <p:txBody>
            <a:bodyPr/>
            <a:lstStyle/>
            <a:p>
              <a:endParaRPr lang="en-GB"/>
            </a:p>
          </p:txBody>
        </p:sp>
        <p:sp>
          <p:nvSpPr>
            <p:cNvPr id="1110" name="Freeform 94"/>
            <p:cNvSpPr>
              <a:spLocks/>
            </p:cNvSpPr>
            <p:nvPr/>
          </p:nvSpPr>
          <p:spPr bwMode="auto">
            <a:xfrm>
              <a:off x="4853" y="2415"/>
              <a:ext cx="204" cy="20"/>
            </a:xfrm>
            <a:custGeom>
              <a:avLst/>
              <a:gdLst>
                <a:gd name="T0" fmla="*/ 0 w 204"/>
                <a:gd name="T1" fmla="*/ 20 h 20"/>
                <a:gd name="T2" fmla="*/ 22 w 204"/>
                <a:gd name="T3" fmla="*/ 0 h 20"/>
                <a:gd name="T4" fmla="*/ 204 w 204"/>
                <a:gd name="T5" fmla="*/ 0 h 20"/>
                <a:gd name="T6" fmla="*/ 184 w 204"/>
                <a:gd name="T7" fmla="*/ 20 h 20"/>
                <a:gd name="T8" fmla="*/ 0 w 204"/>
                <a:gd name="T9" fmla="*/ 20 h 20"/>
                <a:gd name="T10" fmla="*/ 0 60000 65536"/>
                <a:gd name="T11" fmla="*/ 0 60000 65536"/>
                <a:gd name="T12" fmla="*/ 0 60000 65536"/>
                <a:gd name="T13" fmla="*/ 0 60000 65536"/>
                <a:gd name="T14" fmla="*/ 0 60000 65536"/>
                <a:gd name="T15" fmla="*/ 0 w 204"/>
                <a:gd name="T16" fmla="*/ 0 h 20"/>
                <a:gd name="T17" fmla="*/ 204 w 204"/>
                <a:gd name="T18" fmla="*/ 20 h 20"/>
              </a:gdLst>
              <a:ahLst/>
              <a:cxnLst>
                <a:cxn ang="T10">
                  <a:pos x="T0" y="T1"/>
                </a:cxn>
                <a:cxn ang="T11">
                  <a:pos x="T2" y="T3"/>
                </a:cxn>
                <a:cxn ang="T12">
                  <a:pos x="T4" y="T5"/>
                </a:cxn>
                <a:cxn ang="T13">
                  <a:pos x="T6" y="T7"/>
                </a:cxn>
                <a:cxn ang="T14">
                  <a:pos x="T8" y="T9"/>
                </a:cxn>
              </a:cxnLst>
              <a:rect l="T15" t="T16" r="T17" b="T18"/>
              <a:pathLst>
                <a:path w="204" h="20">
                  <a:moveTo>
                    <a:pt x="0" y="20"/>
                  </a:moveTo>
                  <a:lnTo>
                    <a:pt x="22" y="0"/>
                  </a:lnTo>
                  <a:lnTo>
                    <a:pt x="204" y="0"/>
                  </a:lnTo>
                  <a:lnTo>
                    <a:pt x="184" y="20"/>
                  </a:lnTo>
                  <a:lnTo>
                    <a:pt x="0" y="20"/>
                  </a:lnTo>
                  <a:close/>
                </a:path>
              </a:pathLst>
            </a:custGeom>
            <a:solidFill>
              <a:srgbClr val="000000"/>
            </a:solidFill>
            <a:ln w="1588">
              <a:solidFill>
                <a:srgbClr val="000000"/>
              </a:solidFill>
              <a:round/>
              <a:headEnd/>
              <a:tailEnd/>
            </a:ln>
          </p:spPr>
          <p:txBody>
            <a:bodyPr/>
            <a:lstStyle/>
            <a:p>
              <a:endParaRPr lang="en-GB"/>
            </a:p>
          </p:txBody>
        </p:sp>
        <p:sp>
          <p:nvSpPr>
            <p:cNvPr id="1111" name="Freeform 95"/>
            <p:cNvSpPr>
              <a:spLocks/>
            </p:cNvSpPr>
            <p:nvPr/>
          </p:nvSpPr>
          <p:spPr bwMode="auto">
            <a:xfrm>
              <a:off x="4852" y="2269"/>
              <a:ext cx="202" cy="19"/>
            </a:xfrm>
            <a:custGeom>
              <a:avLst/>
              <a:gdLst>
                <a:gd name="T0" fmla="*/ 0 w 202"/>
                <a:gd name="T1" fmla="*/ 19 h 19"/>
                <a:gd name="T2" fmla="*/ 20 w 202"/>
                <a:gd name="T3" fmla="*/ 0 h 19"/>
                <a:gd name="T4" fmla="*/ 202 w 202"/>
                <a:gd name="T5" fmla="*/ 0 h 19"/>
                <a:gd name="T6" fmla="*/ 182 w 202"/>
                <a:gd name="T7" fmla="*/ 19 h 19"/>
                <a:gd name="T8" fmla="*/ 0 w 202"/>
                <a:gd name="T9" fmla="*/ 19 h 19"/>
                <a:gd name="T10" fmla="*/ 0 60000 65536"/>
                <a:gd name="T11" fmla="*/ 0 60000 65536"/>
                <a:gd name="T12" fmla="*/ 0 60000 65536"/>
                <a:gd name="T13" fmla="*/ 0 60000 65536"/>
                <a:gd name="T14" fmla="*/ 0 60000 65536"/>
                <a:gd name="T15" fmla="*/ 0 w 202"/>
                <a:gd name="T16" fmla="*/ 0 h 19"/>
                <a:gd name="T17" fmla="*/ 202 w 202"/>
                <a:gd name="T18" fmla="*/ 19 h 19"/>
              </a:gdLst>
              <a:ahLst/>
              <a:cxnLst>
                <a:cxn ang="T10">
                  <a:pos x="T0" y="T1"/>
                </a:cxn>
                <a:cxn ang="T11">
                  <a:pos x="T2" y="T3"/>
                </a:cxn>
                <a:cxn ang="T12">
                  <a:pos x="T4" y="T5"/>
                </a:cxn>
                <a:cxn ang="T13">
                  <a:pos x="T6" y="T7"/>
                </a:cxn>
                <a:cxn ang="T14">
                  <a:pos x="T8" y="T9"/>
                </a:cxn>
              </a:cxnLst>
              <a:rect l="T15" t="T16" r="T17" b="T18"/>
              <a:pathLst>
                <a:path w="202" h="19">
                  <a:moveTo>
                    <a:pt x="0" y="19"/>
                  </a:moveTo>
                  <a:lnTo>
                    <a:pt x="20" y="0"/>
                  </a:lnTo>
                  <a:lnTo>
                    <a:pt x="202" y="0"/>
                  </a:lnTo>
                  <a:lnTo>
                    <a:pt x="182" y="19"/>
                  </a:lnTo>
                  <a:lnTo>
                    <a:pt x="0" y="19"/>
                  </a:lnTo>
                  <a:close/>
                </a:path>
              </a:pathLst>
            </a:custGeom>
            <a:solidFill>
              <a:srgbClr val="C9C9B6"/>
            </a:solidFill>
            <a:ln w="9525">
              <a:noFill/>
              <a:round/>
              <a:headEnd/>
              <a:tailEnd/>
            </a:ln>
          </p:spPr>
          <p:txBody>
            <a:bodyPr/>
            <a:lstStyle/>
            <a:p>
              <a:endParaRPr lang="en-GB"/>
            </a:p>
          </p:txBody>
        </p:sp>
        <p:sp>
          <p:nvSpPr>
            <p:cNvPr id="1112" name="Freeform 96"/>
            <p:cNvSpPr>
              <a:spLocks/>
            </p:cNvSpPr>
            <p:nvPr/>
          </p:nvSpPr>
          <p:spPr bwMode="auto">
            <a:xfrm>
              <a:off x="4852" y="2269"/>
              <a:ext cx="202" cy="19"/>
            </a:xfrm>
            <a:custGeom>
              <a:avLst/>
              <a:gdLst>
                <a:gd name="T0" fmla="*/ 0 w 202"/>
                <a:gd name="T1" fmla="*/ 19 h 19"/>
                <a:gd name="T2" fmla="*/ 20 w 202"/>
                <a:gd name="T3" fmla="*/ 0 h 19"/>
                <a:gd name="T4" fmla="*/ 202 w 202"/>
                <a:gd name="T5" fmla="*/ 0 h 19"/>
                <a:gd name="T6" fmla="*/ 182 w 202"/>
                <a:gd name="T7" fmla="*/ 19 h 19"/>
                <a:gd name="T8" fmla="*/ 0 w 202"/>
                <a:gd name="T9" fmla="*/ 19 h 19"/>
                <a:gd name="T10" fmla="*/ 0 60000 65536"/>
                <a:gd name="T11" fmla="*/ 0 60000 65536"/>
                <a:gd name="T12" fmla="*/ 0 60000 65536"/>
                <a:gd name="T13" fmla="*/ 0 60000 65536"/>
                <a:gd name="T14" fmla="*/ 0 60000 65536"/>
                <a:gd name="T15" fmla="*/ 0 w 202"/>
                <a:gd name="T16" fmla="*/ 0 h 19"/>
                <a:gd name="T17" fmla="*/ 202 w 202"/>
                <a:gd name="T18" fmla="*/ 19 h 19"/>
              </a:gdLst>
              <a:ahLst/>
              <a:cxnLst>
                <a:cxn ang="T10">
                  <a:pos x="T0" y="T1"/>
                </a:cxn>
                <a:cxn ang="T11">
                  <a:pos x="T2" y="T3"/>
                </a:cxn>
                <a:cxn ang="T12">
                  <a:pos x="T4" y="T5"/>
                </a:cxn>
                <a:cxn ang="T13">
                  <a:pos x="T6" y="T7"/>
                </a:cxn>
                <a:cxn ang="T14">
                  <a:pos x="T8" y="T9"/>
                </a:cxn>
              </a:cxnLst>
              <a:rect l="T15" t="T16" r="T17" b="T18"/>
              <a:pathLst>
                <a:path w="202" h="19">
                  <a:moveTo>
                    <a:pt x="0" y="19"/>
                  </a:moveTo>
                  <a:lnTo>
                    <a:pt x="20" y="0"/>
                  </a:lnTo>
                  <a:lnTo>
                    <a:pt x="202" y="0"/>
                  </a:lnTo>
                  <a:lnTo>
                    <a:pt x="182" y="19"/>
                  </a:lnTo>
                  <a:lnTo>
                    <a:pt x="0" y="19"/>
                  </a:lnTo>
                  <a:close/>
                </a:path>
              </a:pathLst>
            </a:custGeom>
            <a:solidFill>
              <a:srgbClr val="C9C9B6"/>
            </a:solidFill>
            <a:ln w="1588">
              <a:solidFill>
                <a:srgbClr val="494936"/>
              </a:solidFill>
              <a:round/>
              <a:headEnd/>
              <a:tailEnd/>
            </a:ln>
          </p:spPr>
          <p:txBody>
            <a:bodyPr/>
            <a:lstStyle/>
            <a:p>
              <a:endParaRPr lang="en-GB"/>
            </a:p>
          </p:txBody>
        </p:sp>
        <p:sp>
          <p:nvSpPr>
            <p:cNvPr id="1113" name="Rectangle 97"/>
            <p:cNvSpPr>
              <a:spLocks noChangeArrowheads="1"/>
            </p:cNvSpPr>
            <p:nvPr/>
          </p:nvSpPr>
          <p:spPr bwMode="auto">
            <a:xfrm>
              <a:off x="4852" y="2288"/>
              <a:ext cx="183" cy="144"/>
            </a:xfrm>
            <a:prstGeom prst="rect">
              <a:avLst/>
            </a:prstGeom>
            <a:solidFill>
              <a:srgbClr val="B7B79D"/>
            </a:solidFill>
            <a:ln w="1588">
              <a:solidFill>
                <a:srgbClr val="494936"/>
              </a:solidFill>
              <a:miter lim="800000"/>
              <a:headEnd/>
              <a:tailEnd/>
            </a:ln>
          </p:spPr>
          <p:txBody>
            <a:bodyPr/>
            <a:lstStyle/>
            <a:p>
              <a:endParaRPr lang="en-GB"/>
            </a:p>
          </p:txBody>
        </p:sp>
        <p:sp>
          <p:nvSpPr>
            <p:cNvPr id="1114" name="Rectangle 98"/>
            <p:cNvSpPr>
              <a:spLocks noChangeArrowheads="1"/>
            </p:cNvSpPr>
            <p:nvPr/>
          </p:nvSpPr>
          <p:spPr bwMode="auto">
            <a:xfrm>
              <a:off x="4867" y="2307"/>
              <a:ext cx="152" cy="111"/>
            </a:xfrm>
            <a:prstGeom prst="rect">
              <a:avLst/>
            </a:prstGeom>
            <a:solidFill>
              <a:srgbClr val="FFFFFF"/>
            </a:solidFill>
            <a:ln w="1588">
              <a:solidFill>
                <a:srgbClr val="494936"/>
              </a:solidFill>
              <a:miter lim="800000"/>
              <a:headEnd/>
              <a:tailEnd/>
            </a:ln>
          </p:spPr>
          <p:txBody>
            <a:bodyPr/>
            <a:lstStyle/>
            <a:p>
              <a:endParaRPr lang="en-GB"/>
            </a:p>
          </p:txBody>
        </p:sp>
        <p:sp>
          <p:nvSpPr>
            <p:cNvPr id="1115" name="Freeform 99"/>
            <p:cNvSpPr>
              <a:spLocks/>
            </p:cNvSpPr>
            <p:nvPr/>
          </p:nvSpPr>
          <p:spPr bwMode="auto">
            <a:xfrm>
              <a:off x="5034" y="2269"/>
              <a:ext cx="20" cy="162"/>
            </a:xfrm>
            <a:custGeom>
              <a:avLst/>
              <a:gdLst>
                <a:gd name="T0" fmla="*/ 0 w 20"/>
                <a:gd name="T1" fmla="*/ 162 h 162"/>
                <a:gd name="T2" fmla="*/ 20 w 20"/>
                <a:gd name="T3" fmla="*/ 142 h 162"/>
                <a:gd name="T4" fmla="*/ 20 w 20"/>
                <a:gd name="T5" fmla="*/ 0 h 162"/>
                <a:gd name="T6" fmla="*/ 0 w 20"/>
                <a:gd name="T7" fmla="*/ 19 h 162"/>
                <a:gd name="T8" fmla="*/ 0 w 20"/>
                <a:gd name="T9" fmla="*/ 162 h 162"/>
                <a:gd name="T10" fmla="*/ 0 60000 65536"/>
                <a:gd name="T11" fmla="*/ 0 60000 65536"/>
                <a:gd name="T12" fmla="*/ 0 60000 65536"/>
                <a:gd name="T13" fmla="*/ 0 60000 65536"/>
                <a:gd name="T14" fmla="*/ 0 60000 65536"/>
                <a:gd name="T15" fmla="*/ 0 w 20"/>
                <a:gd name="T16" fmla="*/ 0 h 162"/>
                <a:gd name="T17" fmla="*/ 20 w 20"/>
                <a:gd name="T18" fmla="*/ 162 h 162"/>
              </a:gdLst>
              <a:ahLst/>
              <a:cxnLst>
                <a:cxn ang="T10">
                  <a:pos x="T0" y="T1"/>
                </a:cxn>
                <a:cxn ang="T11">
                  <a:pos x="T2" y="T3"/>
                </a:cxn>
                <a:cxn ang="T12">
                  <a:pos x="T4" y="T5"/>
                </a:cxn>
                <a:cxn ang="T13">
                  <a:pos x="T6" y="T7"/>
                </a:cxn>
                <a:cxn ang="T14">
                  <a:pos x="T8" y="T9"/>
                </a:cxn>
              </a:cxnLst>
              <a:rect l="T15" t="T16" r="T17" b="T18"/>
              <a:pathLst>
                <a:path w="20" h="162">
                  <a:moveTo>
                    <a:pt x="0" y="162"/>
                  </a:moveTo>
                  <a:lnTo>
                    <a:pt x="20" y="142"/>
                  </a:lnTo>
                  <a:lnTo>
                    <a:pt x="20" y="0"/>
                  </a:lnTo>
                  <a:lnTo>
                    <a:pt x="0" y="19"/>
                  </a:lnTo>
                  <a:lnTo>
                    <a:pt x="0" y="162"/>
                  </a:lnTo>
                  <a:close/>
                </a:path>
              </a:pathLst>
            </a:custGeom>
            <a:solidFill>
              <a:srgbClr val="7A7A5A"/>
            </a:solidFill>
            <a:ln w="9525">
              <a:noFill/>
              <a:round/>
              <a:headEnd/>
              <a:tailEnd/>
            </a:ln>
          </p:spPr>
          <p:txBody>
            <a:bodyPr/>
            <a:lstStyle/>
            <a:p>
              <a:endParaRPr lang="en-GB"/>
            </a:p>
          </p:txBody>
        </p:sp>
        <p:sp>
          <p:nvSpPr>
            <p:cNvPr id="1116" name="Freeform 100"/>
            <p:cNvSpPr>
              <a:spLocks/>
            </p:cNvSpPr>
            <p:nvPr/>
          </p:nvSpPr>
          <p:spPr bwMode="auto">
            <a:xfrm>
              <a:off x="5034" y="2269"/>
              <a:ext cx="20" cy="162"/>
            </a:xfrm>
            <a:custGeom>
              <a:avLst/>
              <a:gdLst>
                <a:gd name="T0" fmla="*/ 0 w 20"/>
                <a:gd name="T1" fmla="*/ 162 h 162"/>
                <a:gd name="T2" fmla="*/ 20 w 20"/>
                <a:gd name="T3" fmla="*/ 142 h 162"/>
                <a:gd name="T4" fmla="*/ 20 w 20"/>
                <a:gd name="T5" fmla="*/ 0 h 162"/>
                <a:gd name="T6" fmla="*/ 0 w 20"/>
                <a:gd name="T7" fmla="*/ 19 h 162"/>
                <a:gd name="T8" fmla="*/ 0 w 20"/>
                <a:gd name="T9" fmla="*/ 162 h 162"/>
                <a:gd name="T10" fmla="*/ 0 60000 65536"/>
                <a:gd name="T11" fmla="*/ 0 60000 65536"/>
                <a:gd name="T12" fmla="*/ 0 60000 65536"/>
                <a:gd name="T13" fmla="*/ 0 60000 65536"/>
                <a:gd name="T14" fmla="*/ 0 60000 65536"/>
                <a:gd name="T15" fmla="*/ 0 w 20"/>
                <a:gd name="T16" fmla="*/ 0 h 162"/>
                <a:gd name="T17" fmla="*/ 20 w 20"/>
                <a:gd name="T18" fmla="*/ 162 h 162"/>
              </a:gdLst>
              <a:ahLst/>
              <a:cxnLst>
                <a:cxn ang="T10">
                  <a:pos x="T0" y="T1"/>
                </a:cxn>
                <a:cxn ang="T11">
                  <a:pos x="T2" y="T3"/>
                </a:cxn>
                <a:cxn ang="T12">
                  <a:pos x="T4" y="T5"/>
                </a:cxn>
                <a:cxn ang="T13">
                  <a:pos x="T6" y="T7"/>
                </a:cxn>
                <a:cxn ang="T14">
                  <a:pos x="T8" y="T9"/>
                </a:cxn>
              </a:cxnLst>
              <a:rect l="T15" t="T16" r="T17" b="T18"/>
              <a:pathLst>
                <a:path w="20" h="162">
                  <a:moveTo>
                    <a:pt x="0" y="162"/>
                  </a:moveTo>
                  <a:lnTo>
                    <a:pt x="20" y="142"/>
                  </a:lnTo>
                  <a:lnTo>
                    <a:pt x="20" y="0"/>
                  </a:lnTo>
                  <a:lnTo>
                    <a:pt x="0" y="19"/>
                  </a:lnTo>
                  <a:lnTo>
                    <a:pt x="0" y="162"/>
                  </a:lnTo>
                  <a:close/>
                </a:path>
              </a:pathLst>
            </a:custGeom>
            <a:solidFill>
              <a:srgbClr val="7A7A5A"/>
            </a:solidFill>
            <a:ln w="1588">
              <a:solidFill>
                <a:srgbClr val="494936"/>
              </a:solidFill>
              <a:round/>
              <a:headEnd/>
              <a:tailEnd/>
            </a:ln>
          </p:spPr>
          <p:txBody>
            <a:bodyPr/>
            <a:lstStyle/>
            <a:p>
              <a:endParaRPr lang="en-GB"/>
            </a:p>
          </p:txBody>
        </p:sp>
      </p:grpSp>
      <p:grpSp>
        <p:nvGrpSpPr>
          <p:cNvPr id="1045" name="Group 101"/>
          <p:cNvGrpSpPr>
            <a:grpSpLocks/>
          </p:cNvGrpSpPr>
          <p:nvPr/>
        </p:nvGrpSpPr>
        <p:grpSpPr bwMode="auto">
          <a:xfrm>
            <a:off x="7886700" y="2981325"/>
            <a:ext cx="452438" cy="406400"/>
            <a:chOff x="4855" y="1863"/>
            <a:chExt cx="285" cy="256"/>
          </a:xfrm>
        </p:grpSpPr>
        <p:sp>
          <p:nvSpPr>
            <p:cNvPr id="1075" name="Rectangle 102"/>
            <p:cNvSpPr>
              <a:spLocks noChangeArrowheads="1"/>
            </p:cNvSpPr>
            <p:nvPr/>
          </p:nvSpPr>
          <p:spPr bwMode="auto">
            <a:xfrm>
              <a:off x="4855" y="2035"/>
              <a:ext cx="258" cy="47"/>
            </a:xfrm>
            <a:prstGeom prst="rect">
              <a:avLst/>
            </a:prstGeom>
            <a:solidFill>
              <a:srgbClr val="B7B79D"/>
            </a:solidFill>
            <a:ln w="9525">
              <a:noFill/>
              <a:miter lim="800000"/>
              <a:headEnd/>
              <a:tailEnd/>
            </a:ln>
          </p:spPr>
          <p:txBody>
            <a:bodyPr/>
            <a:lstStyle/>
            <a:p>
              <a:endParaRPr lang="en-GB"/>
            </a:p>
          </p:txBody>
        </p:sp>
        <p:sp>
          <p:nvSpPr>
            <p:cNvPr id="1076" name="Rectangle 103"/>
            <p:cNvSpPr>
              <a:spLocks noChangeArrowheads="1"/>
            </p:cNvSpPr>
            <p:nvPr/>
          </p:nvSpPr>
          <p:spPr bwMode="auto">
            <a:xfrm>
              <a:off x="4855" y="2035"/>
              <a:ext cx="258" cy="47"/>
            </a:xfrm>
            <a:prstGeom prst="rect">
              <a:avLst/>
            </a:prstGeom>
            <a:solidFill>
              <a:srgbClr val="B7B79D"/>
            </a:solidFill>
            <a:ln w="1588">
              <a:solidFill>
                <a:srgbClr val="494936"/>
              </a:solidFill>
              <a:miter lim="800000"/>
              <a:headEnd/>
              <a:tailEnd/>
            </a:ln>
          </p:spPr>
          <p:txBody>
            <a:bodyPr/>
            <a:lstStyle/>
            <a:p>
              <a:endParaRPr lang="en-GB"/>
            </a:p>
          </p:txBody>
        </p:sp>
        <p:sp>
          <p:nvSpPr>
            <p:cNvPr id="1077" name="Freeform 104"/>
            <p:cNvSpPr>
              <a:spLocks/>
            </p:cNvSpPr>
            <p:nvPr/>
          </p:nvSpPr>
          <p:spPr bwMode="auto">
            <a:xfrm>
              <a:off x="4855" y="2009"/>
              <a:ext cx="285" cy="26"/>
            </a:xfrm>
            <a:custGeom>
              <a:avLst/>
              <a:gdLst>
                <a:gd name="T0" fmla="*/ 0 w 285"/>
                <a:gd name="T1" fmla="*/ 26 h 26"/>
                <a:gd name="T2" fmla="*/ 28 w 285"/>
                <a:gd name="T3" fmla="*/ 0 h 26"/>
                <a:gd name="T4" fmla="*/ 285 w 285"/>
                <a:gd name="T5" fmla="*/ 0 h 26"/>
                <a:gd name="T6" fmla="*/ 258 w 285"/>
                <a:gd name="T7" fmla="*/ 26 h 26"/>
                <a:gd name="T8" fmla="*/ 0 w 285"/>
                <a:gd name="T9" fmla="*/ 26 h 26"/>
                <a:gd name="T10" fmla="*/ 0 60000 65536"/>
                <a:gd name="T11" fmla="*/ 0 60000 65536"/>
                <a:gd name="T12" fmla="*/ 0 60000 65536"/>
                <a:gd name="T13" fmla="*/ 0 60000 65536"/>
                <a:gd name="T14" fmla="*/ 0 60000 65536"/>
                <a:gd name="T15" fmla="*/ 0 w 285"/>
                <a:gd name="T16" fmla="*/ 0 h 26"/>
                <a:gd name="T17" fmla="*/ 285 w 285"/>
                <a:gd name="T18" fmla="*/ 26 h 26"/>
              </a:gdLst>
              <a:ahLst/>
              <a:cxnLst>
                <a:cxn ang="T10">
                  <a:pos x="T0" y="T1"/>
                </a:cxn>
                <a:cxn ang="T11">
                  <a:pos x="T2" y="T3"/>
                </a:cxn>
                <a:cxn ang="T12">
                  <a:pos x="T4" y="T5"/>
                </a:cxn>
                <a:cxn ang="T13">
                  <a:pos x="T6" y="T7"/>
                </a:cxn>
                <a:cxn ang="T14">
                  <a:pos x="T8" y="T9"/>
                </a:cxn>
              </a:cxnLst>
              <a:rect l="T15" t="T16" r="T17" b="T18"/>
              <a:pathLst>
                <a:path w="285" h="26">
                  <a:moveTo>
                    <a:pt x="0" y="26"/>
                  </a:moveTo>
                  <a:lnTo>
                    <a:pt x="28" y="0"/>
                  </a:lnTo>
                  <a:lnTo>
                    <a:pt x="285" y="0"/>
                  </a:lnTo>
                  <a:lnTo>
                    <a:pt x="258" y="26"/>
                  </a:lnTo>
                  <a:lnTo>
                    <a:pt x="0" y="26"/>
                  </a:lnTo>
                  <a:close/>
                </a:path>
              </a:pathLst>
            </a:custGeom>
            <a:solidFill>
              <a:srgbClr val="C9C9B6"/>
            </a:solidFill>
            <a:ln w="9525">
              <a:noFill/>
              <a:round/>
              <a:headEnd/>
              <a:tailEnd/>
            </a:ln>
          </p:spPr>
          <p:txBody>
            <a:bodyPr/>
            <a:lstStyle/>
            <a:p>
              <a:endParaRPr lang="en-GB"/>
            </a:p>
          </p:txBody>
        </p:sp>
        <p:sp>
          <p:nvSpPr>
            <p:cNvPr id="1078" name="Freeform 105"/>
            <p:cNvSpPr>
              <a:spLocks/>
            </p:cNvSpPr>
            <p:nvPr/>
          </p:nvSpPr>
          <p:spPr bwMode="auto">
            <a:xfrm>
              <a:off x="4855" y="2009"/>
              <a:ext cx="285" cy="26"/>
            </a:xfrm>
            <a:custGeom>
              <a:avLst/>
              <a:gdLst>
                <a:gd name="T0" fmla="*/ 0 w 285"/>
                <a:gd name="T1" fmla="*/ 26 h 26"/>
                <a:gd name="T2" fmla="*/ 28 w 285"/>
                <a:gd name="T3" fmla="*/ 0 h 26"/>
                <a:gd name="T4" fmla="*/ 285 w 285"/>
                <a:gd name="T5" fmla="*/ 0 h 26"/>
                <a:gd name="T6" fmla="*/ 258 w 285"/>
                <a:gd name="T7" fmla="*/ 26 h 26"/>
                <a:gd name="T8" fmla="*/ 0 w 285"/>
                <a:gd name="T9" fmla="*/ 26 h 26"/>
                <a:gd name="T10" fmla="*/ 0 60000 65536"/>
                <a:gd name="T11" fmla="*/ 0 60000 65536"/>
                <a:gd name="T12" fmla="*/ 0 60000 65536"/>
                <a:gd name="T13" fmla="*/ 0 60000 65536"/>
                <a:gd name="T14" fmla="*/ 0 60000 65536"/>
                <a:gd name="T15" fmla="*/ 0 w 285"/>
                <a:gd name="T16" fmla="*/ 0 h 26"/>
                <a:gd name="T17" fmla="*/ 285 w 285"/>
                <a:gd name="T18" fmla="*/ 26 h 26"/>
              </a:gdLst>
              <a:ahLst/>
              <a:cxnLst>
                <a:cxn ang="T10">
                  <a:pos x="T0" y="T1"/>
                </a:cxn>
                <a:cxn ang="T11">
                  <a:pos x="T2" y="T3"/>
                </a:cxn>
                <a:cxn ang="T12">
                  <a:pos x="T4" y="T5"/>
                </a:cxn>
                <a:cxn ang="T13">
                  <a:pos x="T6" y="T7"/>
                </a:cxn>
                <a:cxn ang="T14">
                  <a:pos x="T8" y="T9"/>
                </a:cxn>
              </a:cxnLst>
              <a:rect l="T15" t="T16" r="T17" b="T18"/>
              <a:pathLst>
                <a:path w="285" h="26">
                  <a:moveTo>
                    <a:pt x="0" y="26"/>
                  </a:moveTo>
                  <a:lnTo>
                    <a:pt x="28" y="0"/>
                  </a:lnTo>
                  <a:lnTo>
                    <a:pt x="285" y="0"/>
                  </a:lnTo>
                  <a:lnTo>
                    <a:pt x="258" y="26"/>
                  </a:lnTo>
                  <a:lnTo>
                    <a:pt x="0" y="26"/>
                  </a:lnTo>
                  <a:close/>
                </a:path>
              </a:pathLst>
            </a:custGeom>
            <a:solidFill>
              <a:srgbClr val="C9C9B6"/>
            </a:solidFill>
            <a:ln w="1588">
              <a:solidFill>
                <a:srgbClr val="494936"/>
              </a:solidFill>
              <a:round/>
              <a:headEnd/>
              <a:tailEnd/>
            </a:ln>
          </p:spPr>
          <p:txBody>
            <a:bodyPr/>
            <a:lstStyle/>
            <a:p>
              <a:endParaRPr lang="en-GB"/>
            </a:p>
          </p:txBody>
        </p:sp>
        <p:sp>
          <p:nvSpPr>
            <p:cNvPr id="1079" name="Line 106"/>
            <p:cNvSpPr>
              <a:spLocks noChangeShapeType="1"/>
            </p:cNvSpPr>
            <p:nvPr/>
          </p:nvSpPr>
          <p:spPr bwMode="auto">
            <a:xfrm flipH="1">
              <a:off x="5037" y="2056"/>
              <a:ext cx="61" cy="1"/>
            </a:xfrm>
            <a:prstGeom prst="line">
              <a:avLst/>
            </a:prstGeom>
            <a:noFill/>
            <a:ln w="6350">
              <a:solidFill>
                <a:srgbClr val="000000"/>
              </a:solidFill>
              <a:round/>
              <a:headEnd/>
              <a:tailEnd/>
            </a:ln>
          </p:spPr>
          <p:txBody>
            <a:bodyPr/>
            <a:lstStyle/>
            <a:p>
              <a:endParaRPr lang="en-GB"/>
            </a:p>
          </p:txBody>
        </p:sp>
        <p:sp>
          <p:nvSpPr>
            <p:cNvPr id="1080" name="Freeform 107"/>
            <p:cNvSpPr>
              <a:spLocks/>
            </p:cNvSpPr>
            <p:nvPr/>
          </p:nvSpPr>
          <p:spPr bwMode="auto">
            <a:xfrm>
              <a:off x="5113" y="2009"/>
              <a:ext cx="27" cy="73"/>
            </a:xfrm>
            <a:custGeom>
              <a:avLst/>
              <a:gdLst>
                <a:gd name="T0" fmla="*/ 0 w 27"/>
                <a:gd name="T1" fmla="*/ 73 h 73"/>
                <a:gd name="T2" fmla="*/ 27 w 27"/>
                <a:gd name="T3" fmla="*/ 46 h 73"/>
                <a:gd name="T4" fmla="*/ 27 w 27"/>
                <a:gd name="T5" fmla="*/ 0 h 73"/>
                <a:gd name="T6" fmla="*/ 0 w 27"/>
                <a:gd name="T7" fmla="*/ 26 h 73"/>
                <a:gd name="T8" fmla="*/ 0 w 27"/>
                <a:gd name="T9" fmla="*/ 73 h 73"/>
                <a:gd name="T10" fmla="*/ 0 60000 65536"/>
                <a:gd name="T11" fmla="*/ 0 60000 65536"/>
                <a:gd name="T12" fmla="*/ 0 60000 65536"/>
                <a:gd name="T13" fmla="*/ 0 60000 65536"/>
                <a:gd name="T14" fmla="*/ 0 60000 65536"/>
                <a:gd name="T15" fmla="*/ 0 w 27"/>
                <a:gd name="T16" fmla="*/ 0 h 73"/>
                <a:gd name="T17" fmla="*/ 27 w 27"/>
                <a:gd name="T18" fmla="*/ 73 h 73"/>
              </a:gdLst>
              <a:ahLst/>
              <a:cxnLst>
                <a:cxn ang="T10">
                  <a:pos x="T0" y="T1"/>
                </a:cxn>
                <a:cxn ang="T11">
                  <a:pos x="T2" y="T3"/>
                </a:cxn>
                <a:cxn ang="T12">
                  <a:pos x="T4" y="T5"/>
                </a:cxn>
                <a:cxn ang="T13">
                  <a:pos x="T6" y="T7"/>
                </a:cxn>
                <a:cxn ang="T14">
                  <a:pos x="T8" y="T9"/>
                </a:cxn>
              </a:cxnLst>
              <a:rect l="T15" t="T16" r="T17" b="T18"/>
              <a:pathLst>
                <a:path w="27" h="73">
                  <a:moveTo>
                    <a:pt x="0" y="73"/>
                  </a:moveTo>
                  <a:lnTo>
                    <a:pt x="27" y="46"/>
                  </a:lnTo>
                  <a:lnTo>
                    <a:pt x="27" y="0"/>
                  </a:lnTo>
                  <a:lnTo>
                    <a:pt x="0" y="26"/>
                  </a:lnTo>
                  <a:lnTo>
                    <a:pt x="0" y="73"/>
                  </a:lnTo>
                  <a:close/>
                </a:path>
              </a:pathLst>
            </a:custGeom>
            <a:solidFill>
              <a:srgbClr val="7A7A5A"/>
            </a:solidFill>
            <a:ln w="9525">
              <a:noFill/>
              <a:round/>
              <a:headEnd/>
              <a:tailEnd/>
            </a:ln>
          </p:spPr>
          <p:txBody>
            <a:bodyPr/>
            <a:lstStyle/>
            <a:p>
              <a:endParaRPr lang="en-GB"/>
            </a:p>
          </p:txBody>
        </p:sp>
        <p:sp>
          <p:nvSpPr>
            <p:cNvPr id="1081" name="Freeform 108"/>
            <p:cNvSpPr>
              <a:spLocks/>
            </p:cNvSpPr>
            <p:nvPr/>
          </p:nvSpPr>
          <p:spPr bwMode="auto">
            <a:xfrm>
              <a:off x="5113" y="2009"/>
              <a:ext cx="27" cy="73"/>
            </a:xfrm>
            <a:custGeom>
              <a:avLst/>
              <a:gdLst>
                <a:gd name="T0" fmla="*/ 0 w 27"/>
                <a:gd name="T1" fmla="*/ 73 h 73"/>
                <a:gd name="T2" fmla="*/ 27 w 27"/>
                <a:gd name="T3" fmla="*/ 46 h 73"/>
                <a:gd name="T4" fmla="*/ 27 w 27"/>
                <a:gd name="T5" fmla="*/ 0 h 73"/>
                <a:gd name="T6" fmla="*/ 0 w 27"/>
                <a:gd name="T7" fmla="*/ 26 h 73"/>
                <a:gd name="T8" fmla="*/ 0 w 27"/>
                <a:gd name="T9" fmla="*/ 73 h 73"/>
                <a:gd name="T10" fmla="*/ 0 60000 65536"/>
                <a:gd name="T11" fmla="*/ 0 60000 65536"/>
                <a:gd name="T12" fmla="*/ 0 60000 65536"/>
                <a:gd name="T13" fmla="*/ 0 60000 65536"/>
                <a:gd name="T14" fmla="*/ 0 60000 65536"/>
                <a:gd name="T15" fmla="*/ 0 w 27"/>
                <a:gd name="T16" fmla="*/ 0 h 73"/>
                <a:gd name="T17" fmla="*/ 27 w 27"/>
                <a:gd name="T18" fmla="*/ 73 h 73"/>
              </a:gdLst>
              <a:ahLst/>
              <a:cxnLst>
                <a:cxn ang="T10">
                  <a:pos x="T0" y="T1"/>
                </a:cxn>
                <a:cxn ang="T11">
                  <a:pos x="T2" y="T3"/>
                </a:cxn>
                <a:cxn ang="T12">
                  <a:pos x="T4" y="T5"/>
                </a:cxn>
                <a:cxn ang="T13">
                  <a:pos x="T6" y="T7"/>
                </a:cxn>
                <a:cxn ang="T14">
                  <a:pos x="T8" y="T9"/>
                </a:cxn>
              </a:cxnLst>
              <a:rect l="T15" t="T16" r="T17" b="T18"/>
              <a:pathLst>
                <a:path w="27" h="73">
                  <a:moveTo>
                    <a:pt x="0" y="73"/>
                  </a:moveTo>
                  <a:lnTo>
                    <a:pt x="27" y="46"/>
                  </a:lnTo>
                  <a:lnTo>
                    <a:pt x="27" y="0"/>
                  </a:lnTo>
                  <a:lnTo>
                    <a:pt x="0" y="26"/>
                  </a:lnTo>
                  <a:lnTo>
                    <a:pt x="0" y="73"/>
                  </a:lnTo>
                  <a:close/>
                </a:path>
              </a:pathLst>
            </a:custGeom>
            <a:solidFill>
              <a:srgbClr val="7A7A5A"/>
            </a:solidFill>
            <a:ln w="1588">
              <a:solidFill>
                <a:srgbClr val="494936"/>
              </a:solidFill>
              <a:round/>
              <a:headEnd/>
              <a:tailEnd/>
            </a:ln>
          </p:spPr>
          <p:txBody>
            <a:bodyPr/>
            <a:lstStyle/>
            <a:p>
              <a:endParaRPr lang="en-GB"/>
            </a:p>
          </p:txBody>
        </p:sp>
        <p:sp>
          <p:nvSpPr>
            <p:cNvPr id="1082" name="Freeform 109"/>
            <p:cNvSpPr>
              <a:spLocks/>
            </p:cNvSpPr>
            <p:nvPr/>
          </p:nvSpPr>
          <p:spPr bwMode="auto">
            <a:xfrm>
              <a:off x="4857" y="2076"/>
              <a:ext cx="227" cy="36"/>
            </a:xfrm>
            <a:custGeom>
              <a:avLst/>
              <a:gdLst>
                <a:gd name="T0" fmla="*/ 0 w 227"/>
                <a:gd name="T1" fmla="*/ 36 h 36"/>
                <a:gd name="T2" fmla="*/ 29 w 227"/>
                <a:gd name="T3" fmla="*/ 0 h 36"/>
                <a:gd name="T4" fmla="*/ 227 w 227"/>
                <a:gd name="T5" fmla="*/ 0 h 36"/>
                <a:gd name="T6" fmla="*/ 198 w 227"/>
                <a:gd name="T7" fmla="*/ 36 h 36"/>
                <a:gd name="T8" fmla="*/ 0 w 227"/>
                <a:gd name="T9" fmla="*/ 36 h 36"/>
                <a:gd name="T10" fmla="*/ 0 60000 65536"/>
                <a:gd name="T11" fmla="*/ 0 60000 65536"/>
                <a:gd name="T12" fmla="*/ 0 60000 65536"/>
                <a:gd name="T13" fmla="*/ 0 60000 65536"/>
                <a:gd name="T14" fmla="*/ 0 60000 65536"/>
                <a:gd name="T15" fmla="*/ 0 w 227"/>
                <a:gd name="T16" fmla="*/ 0 h 36"/>
                <a:gd name="T17" fmla="*/ 227 w 227"/>
                <a:gd name="T18" fmla="*/ 36 h 36"/>
              </a:gdLst>
              <a:ahLst/>
              <a:cxnLst>
                <a:cxn ang="T10">
                  <a:pos x="T0" y="T1"/>
                </a:cxn>
                <a:cxn ang="T11">
                  <a:pos x="T2" y="T3"/>
                </a:cxn>
                <a:cxn ang="T12">
                  <a:pos x="T4" y="T5"/>
                </a:cxn>
                <a:cxn ang="T13">
                  <a:pos x="T6" y="T7"/>
                </a:cxn>
                <a:cxn ang="T14">
                  <a:pos x="T8" y="T9"/>
                </a:cxn>
              </a:cxnLst>
              <a:rect l="T15" t="T16" r="T17" b="T18"/>
              <a:pathLst>
                <a:path w="227" h="36">
                  <a:moveTo>
                    <a:pt x="0" y="36"/>
                  </a:moveTo>
                  <a:lnTo>
                    <a:pt x="29" y="0"/>
                  </a:lnTo>
                  <a:lnTo>
                    <a:pt x="227" y="0"/>
                  </a:lnTo>
                  <a:lnTo>
                    <a:pt x="198" y="36"/>
                  </a:lnTo>
                  <a:lnTo>
                    <a:pt x="0" y="36"/>
                  </a:lnTo>
                  <a:close/>
                </a:path>
              </a:pathLst>
            </a:custGeom>
            <a:solidFill>
              <a:srgbClr val="C9C9B6"/>
            </a:solidFill>
            <a:ln w="9525">
              <a:noFill/>
              <a:round/>
              <a:headEnd/>
              <a:tailEnd/>
            </a:ln>
          </p:spPr>
          <p:txBody>
            <a:bodyPr/>
            <a:lstStyle/>
            <a:p>
              <a:endParaRPr lang="en-GB"/>
            </a:p>
          </p:txBody>
        </p:sp>
        <p:sp>
          <p:nvSpPr>
            <p:cNvPr id="1083" name="Freeform 110"/>
            <p:cNvSpPr>
              <a:spLocks/>
            </p:cNvSpPr>
            <p:nvPr/>
          </p:nvSpPr>
          <p:spPr bwMode="auto">
            <a:xfrm>
              <a:off x="4857" y="2076"/>
              <a:ext cx="227" cy="36"/>
            </a:xfrm>
            <a:custGeom>
              <a:avLst/>
              <a:gdLst>
                <a:gd name="T0" fmla="*/ 0 w 227"/>
                <a:gd name="T1" fmla="*/ 36 h 36"/>
                <a:gd name="T2" fmla="*/ 29 w 227"/>
                <a:gd name="T3" fmla="*/ 0 h 36"/>
                <a:gd name="T4" fmla="*/ 227 w 227"/>
                <a:gd name="T5" fmla="*/ 0 h 36"/>
                <a:gd name="T6" fmla="*/ 198 w 227"/>
                <a:gd name="T7" fmla="*/ 36 h 36"/>
                <a:gd name="T8" fmla="*/ 0 w 227"/>
                <a:gd name="T9" fmla="*/ 36 h 36"/>
                <a:gd name="T10" fmla="*/ 0 60000 65536"/>
                <a:gd name="T11" fmla="*/ 0 60000 65536"/>
                <a:gd name="T12" fmla="*/ 0 60000 65536"/>
                <a:gd name="T13" fmla="*/ 0 60000 65536"/>
                <a:gd name="T14" fmla="*/ 0 60000 65536"/>
                <a:gd name="T15" fmla="*/ 0 w 227"/>
                <a:gd name="T16" fmla="*/ 0 h 36"/>
                <a:gd name="T17" fmla="*/ 227 w 227"/>
                <a:gd name="T18" fmla="*/ 36 h 36"/>
              </a:gdLst>
              <a:ahLst/>
              <a:cxnLst>
                <a:cxn ang="T10">
                  <a:pos x="T0" y="T1"/>
                </a:cxn>
                <a:cxn ang="T11">
                  <a:pos x="T2" y="T3"/>
                </a:cxn>
                <a:cxn ang="T12">
                  <a:pos x="T4" y="T5"/>
                </a:cxn>
                <a:cxn ang="T13">
                  <a:pos x="T6" y="T7"/>
                </a:cxn>
                <a:cxn ang="T14">
                  <a:pos x="T8" y="T9"/>
                </a:cxn>
              </a:cxnLst>
              <a:rect l="T15" t="T16" r="T17" b="T18"/>
              <a:pathLst>
                <a:path w="227" h="36">
                  <a:moveTo>
                    <a:pt x="0" y="36"/>
                  </a:moveTo>
                  <a:lnTo>
                    <a:pt x="29" y="0"/>
                  </a:lnTo>
                  <a:lnTo>
                    <a:pt x="227" y="0"/>
                  </a:lnTo>
                  <a:lnTo>
                    <a:pt x="198" y="36"/>
                  </a:lnTo>
                  <a:lnTo>
                    <a:pt x="0" y="36"/>
                  </a:lnTo>
                  <a:close/>
                </a:path>
              </a:pathLst>
            </a:custGeom>
            <a:solidFill>
              <a:srgbClr val="C9C9B6"/>
            </a:solidFill>
            <a:ln w="1588">
              <a:solidFill>
                <a:srgbClr val="494936"/>
              </a:solidFill>
              <a:round/>
              <a:headEnd/>
              <a:tailEnd/>
            </a:ln>
          </p:spPr>
          <p:txBody>
            <a:bodyPr/>
            <a:lstStyle/>
            <a:p>
              <a:endParaRPr lang="en-GB"/>
            </a:p>
          </p:txBody>
        </p:sp>
        <p:sp>
          <p:nvSpPr>
            <p:cNvPr id="1084" name="Freeform 111"/>
            <p:cNvSpPr>
              <a:spLocks/>
            </p:cNvSpPr>
            <p:nvPr/>
          </p:nvSpPr>
          <p:spPr bwMode="auto">
            <a:xfrm>
              <a:off x="5055" y="2076"/>
              <a:ext cx="29" cy="43"/>
            </a:xfrm>
            <a:custGeom>
              <a:avLst/>
              <a:gdLst>
                <a:gd name="T0" fmla="*/ 0 w 29"/>
                <a:gd name="T1" fmla="*/ 43 h 43"/>
                <a:gd name="T2" fmla="*/ 29 w 29"/>
                <a:gd name="T3" fmla="*/ 13 h 43"/>
                <a:gd name="T4" fmla="*/ 29 w 29"/>
                <a:gd name="T5" fmla="*/ 0 h 43"/>
                <a:gd name="T6" fmla="*/ 0 w 29"/>
                <a:gd name="T7" fmla="*/ 36 h 43"/>
                <a:gd name="T8" fmla="*/ 0 w 29"/>
                <a:gd name="T9" fmla="*/ 43 h 43"/>
                <a:gd name="T10" fmla="*/ 0 60000 65536"/>
                <a:gd name="T11" fmla="*/ 0 60000 65536"/>
                <a:gd name="T12" fmla="*/ 0 60000 65536"/>
                <a:gd name="T13" fmla="*/ 0 60000 65536"/>
                <a:gd name="T14" fmla="*/ 0 60000 65536"/>
                <a:gd name="T15" fmla="*/ 0 w 29"/>
                <a:gd name="T16" fmla="*/ 0 h 43"/>
                <a:gd name="T17" fmla="*/ 29 w 29"/>
                <a:gd name="T18" fmla="*/ 43 h 43"/>
              </a:gdLst>
              <a:ahLst/>
              <a:cxnLst>
                <a:cxn ang="T10">
                  <a:pos x="T0" y="T1"/>
                </a:cxn>
                <a:cxn ang="T11">
                  <a:pos x="T2" y="T3"/>
                </a:cxn>
                <a:cxn ang="T12">
                  <a:pos x="T4" y="T5"/>
                </a:cxn>
                <a:cxn ang="T13">
                  <a:pos x="T6" y="T7"/>
                </a:cxn>
                <a:cxn ang="T14">
                  <a:pos x="T8" y="T9"/>
                </a:cxn>
              </a:cxnLst>
              <a:rect l="T15" t="T16" r="T17" b="T18"/>
              <a:pathLst>
                <a:path w="29" h="43">
                  <a:moveTo>
                    <a:pt x="0" y="43"/>
                  </a:moveTo>
                  <a:lnTo>
                    <a:pt x="29" y="13"/>
                  </a:lnTo>
                  <a:lnTo>
                    <a:pt x="29" y="0"/>
                  </a:lnTo>
                  <a:lnTo>
                    <a:pt x="0" y="36"/>
                  </a:lnTo>
                  <a:lnTo>
                    <a:pt x="0" y="43"/>
                  </a:lnTo>
                  <a:close/>
                </a:path>
              </a:pathLst>
            </a:custGeom>
            <a:solidFill>
              <a:srgbClr val="7A7A5A"/>
            </a:solidFill>
            <a:ln w="9525">
              <a:noFill/>
              <a:round/>
              <a:headEnd/>
              <a:tailEnd/>
            </a:ln>
          </p:spPr>
          <p:txBody>
            <a:bodyPr/>
            <a:lstStyle/>
            <a:p>
              <a:endParaRPr lang="en-GB"/>
            </a:p>
          </p:txBody>
        </p:sp>
        <p:sp>
          <p:nvSpPr>
            <p:cNvPr id="1085" name="Freeform 112"/>
            <p:cNvSpPr>
              <a:spLocks/>
            </p:cNvSpPr>
            <p:nvPr/>
          </p:nvSpPr>
          <p:spPr bwMode="auto">
            <a:xfrm>
              <a:off x="5055" y="2076"/>
              <a:ext cx="29" cy="43"/>
            </a:xfrm>
            <a:custGeom>
              <a:avLst/>
              <a:gdLst>
                <a:gd name="T0" fmla="*/ 0 w 29"/>
                <a:gd name="T1" fmla="*/ 43 h 43"/>
                <a:gd name="T2" fmla="*/ 29 w 29"/>
                <a:gd name="T3" fmla="*/ 13 h 43"/>
                <a:gd name="T4" fmla="*/ 29 w 29"/>
                <a:gd name="T5" fmla="*/ 0 h 43"/>
                <a:gd name="T6" fmla="*/ 0 w 29"/>
                <a:gd name="T7" fmla="*/ 36 h 43"/>
                <a:gd name="T8" fmla="*/ 0 w 29"/>
                <a:gd name="T9" fmla="*/ 43 h 43"/>
                <a:gd name="T10" fmla="*/ 0 60000 65536"/>
                <a:gd name="T11" fmla="*/ 0 60000 65536"/>
                <a:gd name="T12" fmla="*/ 0 60000 65536"/>
                <a:gd name="T13" fmla="*/ 0 60000 65536"/>
                <a:gd name="T14" fmla="*/ 0 60000 65536"/>
                <a:gd name="T15" fmla="*/ 0 w 29"/>
                <a:gd name="T16" fmla="*/ 0 h 43"/>
                <a:gd name="T17" fmla="*/ 29 w 29"/>
                <a:gd name="T18" fmla="*/ 43 h 43"/>
              </a:gdLst>
              <a:ahLst/>
              <a:cxnLst>
                <a:cxn ang="T10">
                  <a:pos x="T0" y="T1"/>
                </a:cxn>
                <a:cxn ang="T11">
                  <a:pos x="T2" y="T3"/>
                </a:cxn>
                <a:cxn ang="T12">
                  <a:pos x="T4" y="T5"/>
                </a:cxn>
                <a:cxn ang="T13">
                  <a:pos x="T6" y="T7"/>
                </a:cxn>
                <a:cxn ang="T14">
                  <a:pos x="T8" y="T9"/>
                </a:cxn>
              </a:cxnLst>
              <a:rect l="T15" t="T16" r="T17" b="T18"/>
              <a:pathLst>
                <a:path w="29" h="43">
                  <a:moveTo>
                    <a:pt x="0" y="43"/>
                  </a:moveTo>
                  <a:lnTo>
                    <a:pt x="29" y="13"/>
                  </a:lnTo>
                  <a:lnTo>
                    <a:pt x="29" y="0"/>
                  </a:lnTo>
                  <a:lnTo>
                    <a:pt x="0" y="36"/>
                  </a:lnTo>
                  <a:lnTo>
                    <a:pt x="0" y="43"/>
                  </a:lnTo>
                  <a:close/>
                </a:path>
              </a:pathLst>
            </a:custGeom>
            <a:solidFill>
              <a:srgbClr val="7A7A5A"/>
            </a:solidFill>
            <a:ln w="1588">
              <a:solidFill>
                <a:srgbClr val="494936"/>
              </a:solidFill>
              <a:round/>
              <a:headEnd/>
              <a:tailEnd/>
            </a:ln>
          </p:spPr>
          <p:txBody>
            <a:bodyPr/>
            <a:lstStyle/>
            <a:p>
              <a:endParaRPr lang="en-GB"/>
            </a:p>
          </p:txBody>
        </p:sp>
        <p:sp>
          <p:nvSpPr>
            <p:cNvPr id="1086" name="Rectangle 113"/>
            <p:cNvSpPr>
              <a:spLocks noChangeArrowheads="1"/>
            </p:cNvSpPr>
            <p:nvPr/>
          </p:nvSpPr>
          <p:spPr bwMode="auto">
            <a:xfrm>
              <a:off x="4857" y="2112"/>
              <a:ext cx="198" cy="7"/>
            </a:xfrm>
            <a:prstGeom prst="rect">
              <a:avLst/>
            </a:prstGeom>
            <a:solidFill>
              <a:srgbClr val="B7B79D"/>
            </a:solidFill>
            <a:ln w="9525">
              <a:noFill/>
              <a:miter lim="800000"/>
              <a:headEnd/>
              <a:tailEnd/>
            </a:ln>
          </p:spPr>
          <p:txBody>
            <a:bodyPr/>
            <a:lstStyle/>
            <a:p>
              <a:endParaRPr lang="en-GB"/>
            </a:p>
          </p:txBody>
        </p:sp>
        <p:sp>
          <p:nvSpPr>
            <p:cNvPr id="1087" name="Rectangle 114"/>
            <p:cNvSpPr>
              <a:spLocks noChangeArrowheads="1"/>
            </p:cNvSpPr>
            <p:nvPr/>
          </p:nvSpPr>
          <p:spPr bwMode="auto">
            <a:xfrm>
              <a:off x="4857" y="2112"/>
              <a:ext cx="198" cy="7"/>
            </a:xfrm>
            <a:prstGeom prst="rect">
              <a:avLst/>
            </a:prstGeom>
            <a:solidFill>
              <a:srgbClr val="B7B79D"/>
            </a:solidFill>
            <a:ln w="1588">
              <a:solidFill>
                <a:srgbClr val="494936"/>
              </a:solidFill>
              <a:miter lim="800000"/>
              <a:headEnd/>
              <a:tailEnd/>
            </a:ln>
          </p:spPr>
          <p:txBody>
            <a:bodyPr/>
            <a:lstStyle/>
            <a:p>
              <a:endParaRPr lang="en-GB"/>
            </a:p>
          </p:txBody>
        </p:sp>
        <p:sp>
          <p:nvSpPr>
            <p:cNvPr id="1088" name="Freeform 115"/>
            <p:cNvSpPr>
              <a:spLocks/>
            </p:cNvSpPr>
            <p:nvPr/>
          </p:nvSpPr>
          <p:spPr bwMode="auto">
            <a:xfrm>
              <a:off x="4894" y="2009"/>
              <a:ext cx="204" cy="20"/>
            </a:xfrm>
            <a:custGeom>
              <a:avLst/>
              <a:gdLst>
                <a:gd name="T0" fmla="*/ 0 w 204"/>
                <a:gd name="T1" fmla="*/ 20 h 20"/>
                <a:gd name="T2" fmla="*/ 22 w 204"/>
                <a:gd name="T3" fmla="*/ 0 h 20"/>
                <a:gd name="T4" fmla="*/ 204 w 204"/>
                <a:gd name="T5" fmla="*/ 0 h 20"/>
                <a:gd name="T6" fmla="*/ 184 w 204"/>
                <a:gd name="T7" fmla="*/ 20 h 20"/>
                <a:gd name="T8" fmla="*/ 0 w 204"/>
                <a:gd name="T9" fmla="*/ 20 h 20"/>
                <a:gd name="T10" fmla="*/ 0 60000 65536"/>
                <a:gd name="T11" fmla="*/ 0 60000 65536"/>
                <a:gd name="T12" fmla="*/ 0 60000 65536"/>
                <a:gd name="T13" fmla="*/ 0 60000 65536"/>
                <a:gd name="T14" fmla="*/ 0 60000 65536"/>
                <a:gd name="T15" fmla="*/ 0 w 204"/>
                <a:gd name="T16" fmla="*/ 0 h 20"/>
                <a:gd name="T17" fmla="*/ 204 w 204"/>
                <a:gd name="T18" fmla="*/ 20 h 20"/>
              </a:gdLst>
              <a:ahLst/>
              <a:cxnLst>
                <a:cxn ang="T10">
                  <a:pos x="T0" y="T1"/>
                </a:cxn>
                <a:cxn ang="T11">
                  <a:pos x="T2" y="T3"/>
                </a:cxn>
                <a:cxn ang="T12">
                  <a:pos x="T4" y="T5"/>
                </a:cxn>
                <a:cxn ang="T13">
                  <a:pos x="T6" y="T7"/>
                </a:cxn>
                <a:cxn ang="T14">
                  <a:pos x="T8" y="T9"/>
                </a:cxn>
              </a:cxnLst>
              <a:rect l="T15" t="T16" r="T17" b="T18"/>
              <a:pathLst>
                <a:path w="204" h="20">
                  <a:moveTo>
                    <a:pt x="0" y="20"/>
                  </a:moveTo>
                  <a:lnTo>
                    <a:pt x="22" y="0"/>
                  </a:lnTo>
                  <a:lnTo>
                    <a:pt x="204" y="0"/>
                  </a:lnTo>
                  <a:lnTo>
                    <a:pt x="184" y="20"/>
                  </a:lnTo>
                  <a:lnTo>
                    <a:pt x="0" y="20"/>
                  </a:lnTo>
                  <a:close/>
                </a:path>
              </a:pathLst>
            </a:custGeom>
            <a:solidFill>
              <a:srgbClr val="000000"/>
            </a:solidFill>
            <a:ln w="9525">
              <a:noFill/>
              <a:round/>
              <a:headEnd/>
              <a:tailEnd/>
            </a:ln>
          </p:spPr>
          <p:txBody>
            <a:bodyPr/>
            <a:lstStyle/>
            <a:p>
              <a:endParaRPr lang="en-GB"/>
            </a:p>
          </p:txBody>
        </p:sp>
        <p:sp>
          <p:nvSpPr>
            <p:cNvPr id="1089" name="Freeform 116"/>
            <p:cNvSpPr>
              <a:spLocks/>
            </p:cNvSpPr>
            <p:nvPr/>
          </p:nvSpPr>
          <p:spPr bwMode="auto">
            <a:xfrm>
              <a:off x="4894" y="2009"/>
              <a:ext cx="204" cy="20"/>
            </a:xfrm>
            <a:custGeom>
              <a:avLst/>
              <a:gdLst>
                <a:gd name="T0" fmla="*/ 0 w 204"/>
                <a:gd name="T1" fmla="*/ 20 h 20"/>
                <a:gd name="T2" fmla="*/ 22 w 204"/>
                <a:gd name="T3" fmla="*/ 0 h 20"/>
                <a:gd name="T4" fmla="*/ 204 w 204"/>
                <a:gd name="T5" fmla="*/ 0 h 20"/>
                <a:gd name="T6" fmla="*/ 184 w 204"/>
                <a:gd name="T7" fmla="*/ 20 h 20"/>
                <a:gd name="T8" fmla="*/ 0 w 204"/>
                <a:gd name="T9" fmla="*/ 20 h 20"/>
                <a:gd name="T10" fmla="*/ 0 60000 65536"/>
                <a:gd name="T11" fmla="*/ 0 60000 65536"/>
                <a:gd name="T12" fmla="*/ 0 60000 65536"/>
                <a:gd name="T13" fmla="*/ 0 60000 65536"/>
                <a:gd name="T14" fmla="*/ 0 60000 65536"/>
                <a:gd name="T15" fmla="*/ 0 w 204"/>
                <a:gd name="T16" fmla="*/ 0 h 20"/>
                <a:gd name="T17" fmla="*/ 204 w 204"/>
                <a:gd name="T18" fmla="*/ 20 h 20"/>
              </a:gdLst>
              <a:ahLst/>
              <a:cxnLst>
                <a:cxn ang="T10">
                  <a:pos x="T0" y="T1"/>
                </a:cxn>
                <a:cxn ang="T11">
                  <a:pos x="T2" y="T3"/>
                </a:cxn>
                <a:cxn ang="T12">
                  <a:pos x="T4" y="T5"/>
                </a:cxn>
                <a:cxn ang="T13">
                  <a:pos x="T6" y="T7"/>
                </a:cxn>
                <a:cxn ang="T14">
                  <a:pos x="T8" y="T9"/>
                </a:cxn>
              </a:cxnLst>
              <a:rect l="T15" t="T16" r="T17" b="T18"/>
              <a:pathLst>
                <a:path w="204" h="20">
                  <a:moveTo>
                    <a:pt x="0" y="20"/>
                  </a:moveTo>
                  <a:lnTo>
                    <a:pt x="22" y="0"/>
                  </a:lnTo>
                  <a:lnTo>
                    <a:pt x="204" y="0"/>
                  </a:lnTo>
                  <a:lnTo>
                    <a:pt x="184" y="20"/>
                  </a:lnTo>
                  <a:lnTo>
                    <a:pt x="0" y="20"/>
                  </a:lnTo>
                  <a:close/>
                </a:path>
              </a:pathLst>
            </a:custGeom>
            <a:solidFill>
              <a:srgbClr val="000000"/>
            </a:solidFill>
            <a:ln w="1588">
              <a:solidFill>
                <a:srgbClr val="000000"/>
              </a:solidFill>
              <a:round/>
              <a:headEnd/>
              <a:tailEnd/>
            </a:ln>
          </p:spPr>
          <p:txBody>
            <a:bodyPr/>
            <a:lstStyle/>
            <a:p>
              <a:endParaRPr lang="en-GB"/>
            </a:p>
          </p:txBody>
        </p:sp>
        <p:sp>
          <p:nvSpPr>
            <p:cNvPr id="1090" name="Freeform 117"/>
            <p:cNvSpPr>
              <a:spLocks/>
            </p:cNvSpPr>
            <p:nvPr/>
          </p:nvSpPr>
          <p:spPr bwMode="auto">
            <a:xfrm>
              <a:off x="4893" y="1863"/>
              <a:ext cx="203" cy="19"/>
            </a:xfrm>
            <a:custGeom>
              <a:avLst/>
              <a:gdLst>
                <a:gd name="T0" fmla="*/ 0 w 203"/>
                <a:gd name="T1" fmla="*/ 19 h 19"/>
                <a:gd name="T2" fmla="*/ 20 w 203"/>
                <a:gd name="T3" fmla="*/ 0 h 19"/>
                <a:gd name="T4" fmla="*/ 203 w 203"/>
                <a:gd name="T5" fmla="*/ 0 h 19"/>
                <a:gd name="T6" fmla="*/ 182 w 203"/>
                <a:gd name="T7" fmla="*/ 19 h 19"/>
                <a:gd name="T8" fmla="*/ 0 w 203"/>
                <a:gd name="T9" fmla="*/ 19 h 19"/>
                <a:gd name="T10" fmla="*/ 0 60000 65536"/>
                <a:gd name="T11" fmla="*/ 0 60000 65536"/>
                <a:gd name="T12" fmla="*/ 0 60000 65536"/>
                <a:gd name="T13" fmla="*/ 0 60000 65536"/>
                <a:gd name="T14" fmla="*/ 0 60000 65536"/>
                <a:gd name="T15" fmla="*/ 0 w 203"/>
                <a:gd name="T16" fmla="*/ 0 h 19"/>
                <a:gd name="T17" fmla="*/ 203 w 203"/>
                <a:gd name="T18" fmla="*/ 19 h 19"/>
              </a:gdLst>
              <a:ahLst/>
              <a:cxnLst>
                <a:cxn ang="T10">
                  <a:pos x="T0" y="T1"/>
                </a:cxn>
                <a:cxn ang="T11">
                  <a:pos x="T2" y="T3"/>
                </a:cxn>
                <a:cxn ang="T12">
                  <a:pos x="T4" y="T5"/>
                </a:cxn>
                <a:cxn ang="T13">
                  <a:pos x="T6" y="T7"/>
                </a:cxn>
                <a:cxn ang="T14">
                  <a:pos x="T8" y="T9"/>
                </a:cxn>
              </a:cxnLst>
              <a:rect l="T15" t="T16" r="T17" b="T18"/>
              <a:pathLst>
                <a:path w="203" h="19">
                  <a:moveTo>
                    <a:pt x="0" y="19"/>
                  </a:moveTo>
                  <a:lnTo>
                    <a:pt x="20" y="0"/>
                  </a:lnTo>
                  <a:lnTo>
                    <a:pt x="203" y="0"/>
                  </a:lnTo>
                  <a:lnTo>
                    <a:pt x="182" y="19"/>
                  </a:lnTo>
                  <a:lnTo>
                    <a:pt x="0" y="19"/>
                  </a:lnTo>
                  <a:close/>
                </a:path>
              </a:pathLst>
            </a:custGeom>
            <a:solidFill>
              <a:srgbClr val="C9C9B6"/>
            </a:solidFill>
            <a:ln w="9525">
              <a:noFill/>
              <a:round/>
              <a:headEnd/>
              <a:tailEnd/>
            </a:ln>
          </p:spPr>
          <p:txBody>
            <a:bodyPr/>
            <a:lstStyle/>
            <a:p>
              <a:endParaRPr lang="en-GB"/>
            </a:p>
          </p:txBody>
        </p:sp>
        <p:sp>
          <p:nvSpPr>
            <p:cNvPr id="1091" name="Freeform 118"/>
            <p:cNvSpPr>
              <a:spLocks/>
            </p:cNvSpPr>
            <p:nvPr/>
          </p:nvSpPr>
          <p:spPr bwMode="auto">
            <a:xfrm>
              <a:off x="4893" y="1863"/>
              <a:ext cx="203" cy="19"/>
            </a:xfrm>
            <a:custGeom>
              <a:avLst/>
              <a:gdLst>
                <a:gd name="T0" fmla="*/ 0 w 203"/>
                <a:gd name="T1" fmla="*/ 19 h 19"/>
                <a:gd name="T2" fmla="*/ 20 w 203"/>
                <a:gd name="T3" fmla="*/ 0 h 19"/>
                <a:gd name="T4" fmla="*/ 203 w 203"/>
                <a:gd name="T5" fmla="*/ 0 h 19"/>
                <a:gd name="T6" fmla="*/ 182 w 203"/>
                <a:gd name="T7" fmla="*/ 19 h 19"/>
                <a:gd name="T8" fmla="*/ 0 w 203"/>
                <a:gd name="T9" fmla="*/ 19 h 19"/>
                <a:gd name="T10" fmla="*/ 0 60000 65536"/>
                <a:gd name="T11" fmla="*/ 0 60000 65536"/>
                <a:gd name="T12" fmla="*/ 0 60000 65536"/>
                <a:gd name="T13" fmla="*/ 0 60000 65536"/>
                <a:gd name="T14" fmla="*/ 0 60000 65536"/>
                <a:gd name="T15" fmla="*/ 0 w 203"/>
                <a:gd name="T16" fmla="*/ 0 h 19"/>
                <a:gd name="T17" fmla="*/ 203 w 203"/>
                <a:gd name="T18" fmla="*/ 19 h 19"/>
              </a:gdLst>
              <a:ahLst/>
              <a:cxnLst>
                <a:cxn ang="T10">
                  <a:pos x="T0" y="T1"/>
                </a:cxn>
                <a:cxn ang="T11">
                  <a:pos x="T2" y="T3"/>
                </a:cxn>
                <a:cxn ang="T12">
                  <a:pos x="T4" y="T5"/>
                </a:cxn>
                <a:cxn ang="T13">
                  <a:pos x="T6" y="T7"/>
                </a:cxn>
                <a:cxn ang="T14">
                  <a:pos x="T8" y="T9"/>
                </a:cxn>
              </a:cxnLst>
              <a:rect l="T15" t="T16" r="T17" b="T18"/>
              <a:pathLst>
                <a:path w="203" h="19">
                  <a:moveTo>
                    <a:pt x="0" y="19"/>
                  </a:moveTo>
                  <a:lnTo>
                    <a:pt x="20" y="0"/>
                  </a:lnTo>
                  <a:lnTo>
                    <a:pt x="203" y="0"/>
                  </a:lnTo>
                  <a:lnTo>
                    <a:pt x="182" y="19"/>
                  </a:lnTo>
                  <a:lnTo>
                    <a:pt x="0" y="19"/>
                  </a:lnTo>
                  <a:close/>
                </a:path>
              </a:pathLst>
            </a:custGeom>
            <a:solidFill>
              <a:srgbClr val="C9C9B6"/>
            </a:solidFill>
            <a:ln w="1588">
              <a:solidFill>
                <a:srgbClr val="494936"/>
              </a:solidFill>
              <a:round/>
              <a:headEnd/>
              <a:tailEnd/>
            </a:ln>
          </p:spPr>
          <p:txBody>
            <a:bodyPr/>
            <a:lstStyle/>
            <a:p>
              <a:endParaRPr lang="en-GB"/>
            </a:p>
          </p:txBody>
        </p:sp>
        <p:sp>
          <p:nvSpPr>
            <p:cNvPr id="1092" name="Rectangle 119"/>
            <p:cNvSpPr>
              <a:spLocks noChangeArrowheads="1"/>
            </p:cNvSpPr>
            <p:nvPr/>
          </p:nvSpPr>
          <p:spPr bwMode="auto">
            <a:xfrm>
              <a:off x="4893" y="1882"/>
              <a:ext cx="184" cy="144"/>
            </a:xfrm>
            <a:prstGeom prst="rect">
              <a:avLst/>
            </a:prstGeom>
            <a:solidFill>
              <a:srgbClr val="B7B79D"/>
            </a:solidFill>
            <a:ln w="1588">
              <a:solidFill>
                <a:srgbClr val="494936"/>
              </a:solidFill>
              <a:miter lim="800000"/>
              <a:headEnd/>
              <a:tailEnd/>
            </a:ln>
          </p:spPr>
          <p:txBody>
            <a:bodyPr/>
            <a:lstStyle/>
            <a:p>
              <a:endParaRPr lang="en-GB"/>
            </a:p>
          </p:txBody>
        </p:sp>
        <p:sp>
          <p:nvSpPr>
            <p:cNvPr id="1093" name="Rectangle 120"/>
            <p:cNvSpPr>
              <a:spLocks noChangeArrowheads="1"/>
            </p:cNvSpPr>
            <p:nvPr/>
          </p:nvSpPr>
          <p:spPr bwMode="auto">
            <a:xfrm>
              <a:off x="4909" y="1901"/>
              <a:ext cx="152" cy="111"/>
            </a:xfrm>
            <a:prstGeom prst="rect">
              <a:avLst/>
            </a:prstGeom>
            <a:solidFill>
              <a:srgbClr val="FFFFFF"/>
            </a:solidFill>
            <a:ln w="1588">
              <a:solidFill>
                <a:srgbClr val="494936"/>
              </a:solidFill>
              <a:miter lim="800000"/>
              <a:headEnd/>
              <a:tailEnd/>
            </a:ln>
          </p:spPr>
          <p:txBody>
            <a:bodyPr/>
            <a:lstStyle/>
            <a:p>
              <a:endParaRPr lang="en-GB"/>
            </a:p>
          </p:txBody>
        </p:sp>
        <p:sp>
          <p:nvSpPr>
            <p:cNvPr id="1094" name="Freeform 121"/>
            <p:cNvSpPr>
              <a:spLocks/>
            </p:cNvSpPr>
            <p:nvPr/>
          </p:nvSpPr>
          <p:spPr bwMode="auto">
            <a:xfrm>
              <a:off x="5075" y="1863"/>
              <a:ext cx="21" cy="162"/>
            </a:xfrm>
            <a:custGeom>
              <a:avLst/>
              <a:gdLst>
                <a:gd name="T0" fmla="*/ 0 w 21"/>
                <a:gd name="T1" fmla="*/ 162 h 162"/>
                <a:gd name="T2" fmla="*/ 21 w 21"/>
                <a:gd name="T3" fmla="*/ 142 h 162"/>
                <a:gd name="T4" fmla="*/ 21 w 21"/>
                <a:gd name="T5" fmla="*/ 0 h 162"/>
                <a:gd name="T6" fmla="*/ 0 w 21"/>
                <a:gd name="T7" fmla="*/ 19 h 162"/>
                <a:gd name="T8" fmla="*/ 0 w 21"/>
                <a:gd name="T9" fmla="*/ 162 h 162"/>
                <a:gd name="T10" fmla="*/ 0 60000 65536"/>
                <a:gd name="T11" fmla="*/ 0 60000 65536"/>
                <a:gd name="T12" fmla="*/ 0 60000 65536"/>
                <a:gd name="T13" fmla="*/ 0 60000 65536"/>
                <a:gd name="T14" fmla="*/ 0 60000 65536"/>
                <a:gd name="T15" fmla="*/ 0 w 21"/>
                <a:gd name="T16" fmla="*/ 0 h 162"/>
                <a:gd name="T17" fmla="*/ 21 w 21"/>
                <a:gd name="T18" fmla="*/ 162 h 162"/>
              </a:gdLst>
              <a:ahLst/>
              <a:cxnLst>
                <a:cxn ang="T10">
                  <a:pos x="T0" y="T1"/>
                </a:cxn>
                <a:cxn ang="T11">
                  <a:pos x="T2" y="T3"/>
                </a:cxn>
                <a:cxn ang="T12">
                  <a:pos x="T4" y="T5"/>
                </a:cxn>
                <a:cxn ang="T13">
                  <a:pos x="T6" y="T7"/>
                </a:cxn>
                <a:cxn ang="T14">
                  <a:pos x="T8" y="T9"/>
                </a:cxn>
              </a:cxnLst>
              <a:rect l="T15" t="T16" r="T17" b="T18"/>
              <a:pathLst>
                <a:path w="21" h="162">
                  <a:moveTo>
                    <a:pt x="0" y="162"/>
                  </a:moveTo>
                  <a:lnTo>
                    <a:pt x="21" y="142"/>
                  </a:lnTo>
                  <a:lnTo>
                    <a:pt x="21" y="0"/>
                  </a:lnTo>
                  <a:lnTo>
                    <a:pt x="0" y="19"/>
                  </a:lnTo>
                  <a:lnTo>
                    <a:pt x="0" y="162"/>
                  </a:lnTo>
                  <a:close/>
                </a:path>
              </a:pathLst>
            </a:custGeom>
            <a:solidFill>
              <a:srgbClr val="7A7A5A"/>
            </a:solidFill>
            <a:ln w="9525">
              <a:noFill/>
              <a:round/>
              <a:headEnd/>
              <a:tailEnd/>
            </a:ln>
          </p:spPr>
          <p:txBody>
            <a:bodyPr/>
            <a:lstStyle/>
            <a:p>
              <a:endParaRPr lang="en-GB"/>
            </a:p>
          </p:txBody>
        </p:sp>
        <p:sp>
          <p:nvSpPr>
            <p:cNvPr id="1095" name="Freeform 122"/>
            <p:cNvSpPr>
              <a:spLocks/>
            </p:cNvSpPr>
            <p:nvPr/>
          </p:nvSpPr>
          <p:spPr bwMode="auto">
            <a:xfrm>
              <a:off x="5075" y="1863"/>
              <a:ext cx="21" cy="162"/>
            </a:xfrm>
            <a:custGeom>
              <a:avLst/>
              <a:gdLst>
                <a:gd name="T0" fmla="*/ 0 w 21"/>
                <a:gd name="T1" fmla="*/ 162 h 162"/>
                <a:gd name="T2" fmla="*/ 21 w 21"/>
                <a:gd name="T3" fmla="*/ 142 h 162"/>
                <a:gd name="T4" fmla="*/ 21 w 21"/>
                <a:gd name="T5" fmla="*/ 0 h 162"/>
                <a:gd name="T6" fmla="*/ 0 w 21"/>
                <a:gd name="T7" fmla="*/ 19 h 162"/>
                <a:gd name="T8" fmla="*/ 0 w 21"/>
                <a:gd name="T9" fmla="*/ 162 h 162"/>
                <a:gd name="T10" fmla="*/ 0 60000 65536"/>
                <a:gd name="T11" fmla="*/ 0 60000 65536"/>
                <a:gd name="T12" fmla="*/ 0 60000 65536"/>
                <a:gd name="T13" fmla="*/ 0 60000 65536"/>
                <a:gd name="T14" fmla="*/ 0 60000 65536"/>
                <a:gd name="T15" fmla="*/ 0 w 21"/>
                <a:gd name="T16" fmla="*/ 0 h 162"/>
                <a:gd name="T17" fmla="*/ 21 w 21"/>
                <a:gd name="T18" fmla="*/ 162 h 162"/>
              </a:gdLst>
              <a:ahLst/>
              <a:cxnLst>
                <a:cxn ang="T10">
                  <a:pos x="T0" y="T1"/>
                </a:cxn>
                <a:cxn ang="T11">
                  <a:pos x="T2" y="T3"/>
                </a:cxn>
                <a:cxn ang="T12">
                  <a:pos x="T4" y="T5"/>
                </a:cxn>
                <a:cxn ang="T13">
                  <a:pos x="T6" y="T7"/>
                </a:cxn>
                <a:cxn ang="T14">
                  <a:pos x="T8" y="T9"/>
                </a:cxn>
              </a:cxnLst>
              <a:rect l="T15" t="T16" r="T17" b="T18"/>
              <a:pathLst>
                <a:path w="21" h="162">
                  <a:moveTo>
                    <a:pt x="0" y="162"/>
                  </a:moveTo>
                  <a:lnTo>
                    <a:pt x="21" y="142"/>
                  </a:lnTo>
                  <a:lnTo>
                    <a:pt x="21" y="0"/>
                  </a:lnTo>
                  <a:lnTo>
                    <a:pt x="0" y="19"/>
                  </a:lnTo>
                  <a:lnTo>
                    <a:pt x="0" y="162"/>
                  </a:lnTo>
                  <a:close/>
                </a:path>
              </a:pathLst>
            </a:custGeom>
            <a:solidFill>
              <a:srgbClr val="7A7A5A"/>
            </a:solidFill>
            <a:ln w="1588">
              <a:solidFill>
                <a:srgbClr val="494936"/>
              </a:solidFill>
              <a:round/>
              <a:headEnd/>
              <a:tailEnd/>
            </a:ln>
          </p:spPr>
          <p:txBody>
            <a:bodyPr/>
            <a:lstStyle/>
            <a:p>
              <a:endParaRPr lang="en-GB"/>
            </a:p>
          </p:txBody>
        </p:sp>
      </p:grpSp>
      <p:grpSp>
        <p:nvGrpSpPr>
          <p:cNvPr id="1046" name="Group 123"/>
          <p:cNvGrpSpPr>
            <a:grpSpLocks/>
          </p:cNvGrpSpPr>
          <p:nvPr/>
        </p:nvGrpSpPr>
        <p:grpSpPr bwMode="auto">
          <a:xfrm>
            <a:off x="8393113" y="3625850"/>
            <a:ext cx="450850" cy="406400"/>
            <a:chOff x="5174" y="2269"/>
            <a:chExt cx="284" cy="256"/>
          </a:xfrm>
        </p:grpSpPr>
        <p:sp>
          <p:nvSpPr>
            <p:cNvPr id="1054" name="Rectangle 124"/>
            <p:cNvSpPr>
              <a:spLocks noChangeArrowheads="1"/>
            </p:cNvSpPr>
            <p:nvPr/>
          </p:nvSpPr>
          <p:spPr bwMode="auto">
            <a:xfrm>
              <a:off x="5174" y="2441"/>
              <a:ext cx="257" cy="47"/>
            </a:xfrm>
            <a:prstGeom prst="rect">
              <a:avLst/>
            </a:prstGeom>
            <a:solidFill>
              <a:srgbClr val="B7B79D"/>
            </a:solidFill>
            <a:ln w="9525">
              <a:noFill/>
              <a:miter lim="800000"/>
              <a:headEnd/>
              <a:tailEnd/>
            </a:ln>
          </p:spPr>
          <p:txBody>
            <a:bodyPr/>
            <a:lstStyle/>
            <a:p>
              <a:endParaRPr lang="en-GB"/>
            </a:p>
          </p:txBody>
        </p:sp>
        <p:sp>
          <p:nvSpPr>
            <p:cNvPr id="1055" name="Rectangle 125"/>
            <p:cNvSpPr>
              <a:spLocks noChangeArrowheads="1"/>
            </p:cNvSpPr>
            <p:nvPr/>
          </p:nvSpPr>
          <p:spPr bwMode="auto">
            <a:xfrm>
              <a:off x="5174" y="2441"/>
              <a:ext cx="257" cy="47"/>
            </a:xfrm>
            <a:prstGeom prst="rect">
              <a:avLst/>
            </a:prstGeom>
            <a:solidFill>
              <a:srgbClr val="B7B79D"/>
            </a:solidFill>
            <a:ln w="1588">
              <a:solidFill>
                <a:srgbClr val="494936"/>
              </a:solidFill>
              <a:miter lim="800000"/>
              <a:headEnd/>
              <a:tailEnd/>
            </a:ln>
          </p:spPr>
          <p:txBody>
            <a:bodyPr/>
            <a:lstStyle/>
            <a:p>
              <a:endParaRPr lang="en-GB"/>
            </a:p>
          </p:txBody>
        </p:sp>
        <p:sp>
          <p:nvSpPr>
            <p:cNvPr id="1056" name="Freeform 126"/>
            <p:cNvSpPr>
              <a:spLocks/>
            </p:cNvSpPr>
            <p:nvPr/>
          </p:nvSpPr>
          <p:spPr bwMode="auto">
            <a:xfrm>
              <a:off x="5174" y="2415"/>
              <a:ext cx="284" cy="26"/>
            </a:xfrm>
            <a:custGeom>
              <a:avLst/>
              <a:gdLst>
                <a:gd name="T0" fmla="*/ 0 w 284"/>
                <a:gd name="T1" fmla="*/ 26 h 26"/>
                <a:gd name="T2" fmla="*/ 28 w 284"/>
                <a:gd name="T3" fmla="*/ 0 h 26"/>
                <a:gd name="T4" fmla="*/ 284 w 284"/>
                <a:gd name="T5" fmla="*/ 0 h 26"/>
                <a:gd name="T6" fmla="*/ 257 w 284"/>
                <a:gd name="T7" fmla="*/ 26 h 26"/>
                <a:gd name="T8" fmla="*/ 0 w 284"/>
                <a:gd name="T9" fmla="*/ 26 h 26"/>
                <a:gd name="T10" fmla="*/ 0 60000 65536"/>
                <a:gd name="T11" fmla="*/ 0 60000 65536"/>
                <a:gd name="T12" fmla="*/ 0 60000 65536"/>
                <a:gd name="T13" fmla="*/ 0 60000 65536"/>
                <a:gd name="T14" fmla="*/ 0 60000 65536"/>
                <a:gd name="T15" fmla="*/ 0 w 284"/>
                <a:gd name="T16" fmla="*/ 0 h 26"/>
                <a:gd name="T17" fmla="*/ 284 w 284"/>
                <a:gd name="T18" fmla="*/ 26 h 26"/>
              </a:gdLst>
              <a:ahLst/>
              <a:cxnLst>
                <a:cxn ang="T10">
                  <a:pos x="T0" y="T1"/>
                </a:cxn>
                <a:cxn ang="T11">
                  <a:pos x="T2" y="T3"/>
                </a:cxn>
                <a:cxn ang="T12">
                  <a:pos x="T4" y="T5"/>
                </a:cxn>
                <a:cxn ang="T13">
                  <a:pos x="T6" y="T7"/>
                </a:cxn>
                <a:cxn ang="T14">
                  <a:pos x="T8" y="T9"/>
                </a:cxn>
              </a:cxnLst>
              <a:rect l="T15" t="T16" r="T17" b="T18"/>
              <a:pathLst>
                <a:path w="284" h="26">
                  <a:moveTo>
                    <a:pt x="0" y="26"/>
                  </a:moveTo>
                  <a:lnTo>
                    <a:pt x="28" y="0"/>
                  </a:lnTo>
                  <a:lnTo>
                    <a:pt x="284" y="0"/>
                  </a:lnTo>
                  <a:lnTo>
                    <a:pt x="257" y="26"/>
                  </a:lnTo>
                  <a:lnTo>
                    <a:pt x="0" y="26"/>
                  </a:lnTo>
                  <a:close/>
                </a:path>
              </a:pathLst>
            </a:custGeom>
            <a:solidFill>
              <a:srgbClr val="C9C9B6"/>
            </a:solidFill>
            <a:ln w="9525">
              <a:noFill/>
              <a:round/>
              <a:headEnd/>
              <a:tailEnd/>
            </a:ln>
          </p:spPr>
          <p:txBody>
            <a:bodyPr/>
            <a:lstStyle/>
            <a:p>
              <a:endParaRPr lang="en-GB"/>
            </a:p>
          </p:txBody>
        </p:sp>
        <p:sp>
          <p:nvSpPr>
            <p:cNvPr id="1057" name="Freeform 127"/>
            <p:cNvSpPr>
              <a:spLocks/>
            </p:cNvSpPr>
            <p:nvPr/>
          </p:nvSpPr>
          <p:spPr bwMode="auto">
            <a:xfrm>
              <a:off x="5174" y="2415"/>
              <a:ext cx="284" cy="26"/>
            </a:xfrm>
            <a:custGeom>
              <a:avLst/>
              <a:gdLst>
                <a:gd name="T0" fmla="*/ 0 w 284"/>
                <a:gd name="T1" fmla="*/ 26 h 26"/>
                <a:gd name="T2" fmla="*/ 28 w 284"/>
                <a:gd name="T3" fmla="*/ 0 h 26"/>
                <a:gd name="T4" fmla="*/ 284 w 284"/>
                <a:gd name="T5" fmla="*/ 0 h 26"/>
                <a:gd name="T6" fmla="*/ 257 w 284"/>
                <a:gd name="T7" fmla="*/ 26 h 26"/>
                <a:gd name="T8" fmla="*/ 0 w 284"/>
                <a:gd name="T9" fmla="*/ 26 h 26"/>
                <a:gd name="T10" fmla="*/ 0 60000 65536"/>
                <a:gd name="T11" fmla="*/ 0 60000 65536"/>
                <a:gd name="T12" fmla="*/ 0 60000 65536"/>
                <a:gd name="T13" fmla="*/ 0 60000 65536"/>
                <a:gd name="T14" fmla="*/ 0 60000 65536"/>
                <a:gd name="T15" fmla="*/ 0 w 284"/>
                <a:gd name="T16" fmla="*/ 0 h 26"/>
                <a:gd name="T17" fmla="*/ 284 w 284"/>
                <a:gd name="T18" fmla="*/ 26 h 26"/>
              </a:gdLst>
              <a:ahLst/>
              <a:cxnLst>
                <a:cxn ang="T10">
                  <a:pos x="T0" y="T1"/>
                </a:cxn>
                <a:cxn ang="T11">
                  <a:pos x="T2" y="T3"/>
                </a:cxn>
                <a:cxn ang="T12">
                  <a:pos x="T4" y="T5"/>
                </a:cxn>
                <a:cxn ang="T13">
                  <a:pos x="T6" y="T7"/>
                </a:cxn>
                <a:cxn ang="T14">
                  <a:pos x="T8" y="T9"/>
                </a:cxn>
              </a:cxnLst>
              <a:rect l="T15" t="T16" r="T17" b="T18"/>
              <a:pathLst>
                <a:path w="284" h="26">
                  <a:moveTo>
                    <a:pt x="0" y="26"/>
                  </a:moveTo>
                  <a:lnTo>
                    <a:pt x="28" y="0"/>
                  </a:lnTo>
                  <a:lnTo>
                    <a:pt x="284" y="0"/>
                  </a:lnTo>
                  <a:lnTo>
                    <a:pt x="257" y="26"/>
                  </a:lnTo>
                  <a:lnTo>
                    <a:pt x="0" y="26"/>
                  </a:lnTo>
                  <a:close/>
                </a:path>
              </a:pathLst>
            </a:custGeom>
            <a:solidFill>
              <a:srgbClr val="C9C9B6"/>
            </a:solidFill>
            <a:ln w="1588">
              <a:solidFill>
                <a:srgbClr val="494936"/>
              </a:solidFill>
              <a:round/>
              <a:headEnd/>
              <a:tailEnd/>
            </a:ln>
          </p:spPr>
          <p:txBody>
            <a:bodyPr/>
            <a:lstStyle/>
            <a:p>
              <a:endParaRPr lang="en-GB"/>
            </a:p>
          </p:txBody>
        </p:sp>
        <p:sp>
          <p:nvSpPr>
            <p:cNvPr id="1058" name="Line 128"/>
            <p:cNvSpPr>
              <a:spLocks noChangeShapeType="1"/>
            </p:cNvSpPr>
            <p:nvPr/>
          </p:nvSpPr>
          <p:spPr bwMode="auto">
            <a:xfrm flipH="1">
              <a:off x="5355" y="2462"/>
              <a:ext cx="62" cy="1"/>
            </a:xfrm>
            <a:prstGeom prst="line">
              <a:avLst/>
            </a:prstGeom>
            <a:noFill/>
            <a:ln w="6350">
              <a:solidFill>
                <a:srgbClr val="000000"/>
              </a:solidFill>
              <a:round/>
              <a:headEnd/>
              <a:tailEnd/>
            </a:ln>
          </p:spPr>
          <p:txBody>
            <a:bodyPr/>
            <a:lstStyle/>
            <a:p>
              <a:endParaRPr lang="en-GB"/>
            </a:p>
          </p:txBody>
        </p:sp>
        <p:sp>
          <p:nvSpPr>
            <p:cNvPr id="1059" name="Freeform 129"/>
            <p:cNvSpPr>
              <a:spLocks/>
            </p:cNvSpPr>
            <p:nvPr/>
          </p:nvSpPr>
          <p:spPr bwMode="auto">
            <a:xfrm>
              <a:off x="5431" y="2415"/>
              <a:ext cx="27" cy="73"/>
            </a:xfrm>
            <a:custGeom>
              <a:avLst/>
              <a:gdLst>
                <a:gd name="T0" fmla="*/ 0 w 27"/>
                <a:gd name="T1" fmla="*/ 73 h 73"/>
                <a:gd name="T2" fmla="*/ 27 w 27"/>
                <a:gd name="T3" fmla="*/ 46 h 73"/>
                <a:gd name="T4" fmla="*/ 27 w 27"/>
                <a:gd name="T5" fmla="*/ 0 h 73"/>
                <a:gd name="T6" fmla="*/ 0 w 27"/>
                <a:gd name="T7" fmla="*/ 26 h 73"/>
                <a:gd name="T8" fmla="*/ 0 w 27"/>
                <a:gd name="T9" fmla="*/ 73 h 73"/>
                <a:gd name="T10" fmla="*/ 0 60000 65536"/>
                <a:gd name="T11" fmla="*/ 0 60000 65536"/>
                <a:gd name="T12" fmla="*/ 0 60000 65536"/>
                <a:gd name="T13" fmla="*/ 0 60000 65536"/>
                <a:gd name="T14" fmla="*/ 0 60000 65536"/>
                <a:gd name="T15" fmla="*/ 0 w 27"/>
                <a:gd name="T16" fmla="*/ 0 h 73"/>
                <a:gd name="T17" fmla="*/ 27 w 27"/>
                <a:gd name="T18" fmla="*/ 73 h 73"/>
              </a:gdLst>
              <a:ahLst/>
              <a:cxnLst>
                <a:cxn ang="T10">
                  <a:pos x="T0" y="T1"/>
                </a:cxn>
                <a:cxn ang="T11">
                  <a:pos x="T2" y="T3"/>
                </a:cxn>
                <a:cxn ang="T12">
                  <a:pos x="T4" y="T5"/>
                </a:cxn>
                <a:cxn ang="T13">
                  <a:pos x="T6" y="T7"/>
                </a:cxn>
                <a:cxn ang="T14">
                  <a:pos x="T8" y="T9"/>
                </a:cxn>
              </a:cxnLst>
              <a:rect l="T15" t="T16" r="T17" b="T18"/>
              <a:pathLst>
                <a:path w="27" h="73">
                  <a:moveTo>
                    <a:pt x="0" y="73"/>
                  </a:moveTo>
                  <a:lnTo>
                    <a:pt x="27" y="46"/>
                  </a:lnTo>
                  <a:lnTo>
                    <a:pt x="27" y="0"/>
                  </a:lnTo>
                  <a:lnTo>
                    <a:pt x="0" y="26"/>
                  </a:lnTo>
                  <a:lnTo>
                    <a:pt x="0" y="73"/>
                  </a:lnTo>
                  <a:close/>
                </a:path>
              </a:pathLst>
            </a:custGeom>
            <a:solidFill>
              <a:srgbClr val="7A7A5A"/>
            </a:solidFill>
            <a:ln w="9525">
              <a:noFill/>
              <a:round/>
              <a:headEnd/>
              <a:tailEnd/>
            </a:ln>
          </p:spPr>
          <p:txBody>
            <a:bodyPr/>
            <a:lstStyle/>
            <a:p>
              <a:endParaRPr lang="en-GB"/>
            </a:p>
          </p:txBody>
        </p:sp>
        <p:sp>
          <p:nvSpPr>
            <p:cNvPr id="1060" name="Freeform 130"/>
            <p:cNvSpPr>
              <a:spLocks/>
            </p:cNvSpPr>
            <p:nvPr/>
          </p:nvSpPr>
          <p:spPr bwMode="auto">
            <a:xfrm>
              <a:off x="5431" y="2415"/>
              <a:ext cx="27" cy="73"/>
            </a:xfrm>
            <a:custGeom>
              <a:avLst/>
              <a:gdLst>
                <a:gd name="T0" fmla="*/ 0 w 27"/>
                <a:gd name="T1" fmla="*/ 73 h 73"/>
                <a:gd name="T2" fmla="*/ 27 w 27"/>
                <a:gd name="T3" fmla="*/ 46 h 73"/>
                <a:gd name="T4" fmla="*/ 27 w 27"/>
                <a:gd name="T5" fmla="*/ 0 h 73"/>
                <a:gd name="T6" fmla="*/ 0 w 27"/>
                <a:gd name="T7" fmla="*/ 26 h 73"/>
                <a:gd name="T8" fmla="*/ 0 w 27"/>
                <a:gd name="T9" fmla="*/ 73 h 73"/>
                <a:gd name="T10" fmla="*/ 0 60000 65536"/>
                <a:gd name="T11" fmla="*/ 0 60000 65536"/>
                <a:gd name="T12" fmla="*/ 0 60000 65536"/>
                <a:gd name="T13" fmla="*/ 0 60000 65536"/>
                <a:gd name="T14" fmla="*/ 0 60000 65536"/>
                <a:gd name="T15" fmla="*/ 0 w 27"/>
                <a:gd name="T16" fmla="*/ 0 h 73"/>
                <a:gd name="T17" fmla="*/ 27 w 27"/>
                <a:gd name="T18" fmla="*/ 73 h 73"/>
              </a:gdLst>
              <a:ahLst/>
              <a:cxnLst>
                <a:cxn ang="T10">
                  <a:pos x="T0" y="T1"/>
                </a:cxn>
                <a:cxn ang="T11">
                  <a:pos x="T2" y="T3"/>
                </a:cxn>
                <a:cxn ang="T12">
                  <a:pos x="T4" y="T5"/>
                </a:cxn>
                <a:cxn ang="T13">
                  <a:pos x="T6" y="T7"/>
                </a:cxn>
                <a:cxn ang="T14">
                  <a:pos x="T8" y="T9"/>
                </a:cxn>
              </a:cxnLst>
              <a:rect l="T15" t="T16" r="T17" b="T18"/>
              <a:pathLst>
                <a:path w="27" h="73">
                  <a:moveTo>
                    <a:pt x="0" y="73"/>
                  </a:moveTo>
                  <a:lnTo>
                    <a:pt x="27" y="46"/>
                  </a:lnTo>
                  <a:lnTo>
                    <a:pt x="27" y="0"/>
                  </a:lnTo>
                  <a:lnTo>
                    <a:pt x="0" y="26"/>
                  </a:lnTo>
                  <a:lnTo>
                    <a:pt x="0" y="73"/>
                  </a:lnTo>
                  <a:close/>
                </a:path>
              </a:pathLst>
            </a:custGeom>
            <a:solidFill>
              <a:srgbClr val="7A7A5A"/>
            </a:solidFill>
            <a:ln w="1588">
              <a:solidFill>
                <a:srgbClr val="494936"/>
              </a:solidFill>
              <a:round/>
              <a:headEnd/>
              <a:tailEnd/>
            </a:ln>
          </p:spPr>
          <p:txBody>
            <a:bodyPr/>
            <a:lstStyle/>
            <a:p>
              <a:endParaRPr lang="en-GB"/>
            </a:p>
          </p:txBody>
        </p:sp>
        <p:sp>
          <p:nvSpPr>
            <p:cNvPr id="1061" name="Freeform 131"/>
            <p:cNvSpPr>
              <a:spLocks/>
            </p:cNvSpPr>
            <p:nvPr/>
          </p:nvSpPr>
          <p:spPr bwMode="auto">
            <a:xfrm>
              <a:off x="5176" y="2482"/>
              <a:ext cx="226" cy="36"/>
            </a:xfrm>
            <a:custGeom>
              <a:avLst/>
              <a:gdLst>
                <a:gd name="T0" fmla="*/ 0 w 226"/>
                <a:gd name="T1" fmla="*/ 36 h 36"/>
                <a:gd name="T2" fmla="*/ 29 w 226"/>
                <a:gd name="T3" fmla="*/ 0 h 36"/>
                <a:gd name="T4" fmla="*/ 226 w 226"/>
                <a:gd name="T5" fmla="*/ 0 h 36"/>
                <a:gd name="T6" fmla="*/ 198 w 226"/>
                <a:gd name="T7" fmla="*/ 36 h 36"/>
                <a:gd name="T8" fmla="*/ 0 w 226"/>
                <a:gd name="T9" fmla="*/ 36 h 36"/>
                <a:gd name="T10" fmla="*/ 0 60000 65536"/>
                <a:gd name="T11" fmla="*/ 0 60000 65536"/>
                <a:gd name="T12" fmla="*/ 0 60000 65536"/>
                <a:gd name="T13" fmla="*/ 0 60000 65536"/>
                <a:gd name="T14" fmla="*/ 0 60000 65536"/>
                <a:gd name="T15" fmla="*/ 0 w 226"/>
                <a:gd name="T16" fmla="*/ 0 h 36"/>
                <a:gd name="T17" fmla="*/ 226 w 226"/>
                <a:gd name="T18" fmla="*/ 36 h 36"/>
              </a:gdLst>
              <a:ahLst/>
              <a:cxnLst>
                <a:cxn ang="T10">
                  <a:pos x="T0" y="T1"/>
                </a:cxn>
                <a:cxn ang="T11">
                  <a:pos x="T2" y="T3"/>
                </a:cxn>
                <a:cxn ang="T12">
                  <a:pos x="T4" y="T5"/>
                </a:cxn>
                <a:cxn ang="T13">
                  <a:pos x="T6" y="T7"/>
                </a:cxn>
                <a:cxn ang="T14">
                  <a:pos x="T8" y="T9"/>
                </a:cxn>
              </a:cxnLst>
              <a:rect l="T15" t="T16" r="T17" b="T18"/>
              <a:pathLst>
                <a:path w="226" h="36">
                  <a:moveTo>
                    <a:pt x="0" y="36"/>
                  </a:moveTo>
                  <a:lnTo>
                    <a:pt x="29" y="0"/>
                  </a:lnTo>
                  <a:lnTo>
                    <a:pt x="226" y="0"/>
                  </a:lnTo>
                  <a:lnTo>
                    <a:pt x="198" y="36"/>
                  </a:lnTo>
                  <a:lnTo>
                    <a:pt x="0" y="36"/>
                  </a:lnTo>
                  <a:close/>
                </a:path>
              </a:pathLst>
            </a:custGeom>
            <a:solidFill>
              <a:srgbClr val="C9C9B6"/>
            </a:solidFill>
            <a:ln w="9525">
              <a:noFill/>
              <a:round/>
              <a:headEnd/>
              <a:tailEnd/>
            </a:ln>
          </p:spPr>
          <p:txBody>
            <a:bodyPr/>
            <a:lstStyle/>
            <a:p>
              <a:endParaRPr lang="en-GB"/>
            </a:p>
          </p:txBody>
        </p:sp>
        <p:sp>
          <p:nvSpPr>
            <p:cNvPr id="1062" name="Freeform 132"/>
            <p:cNvSpPr>
              <a:spLocks/>
            </p:cNvSpPr>
            <p:nvPr/>
          </p:nvSpPr>
          <p:spPr bwMode="auto">
            <a:xfrm>
              <a:off x="5176" y="2482"/>
              <a:ext cx="226" cy="36"/>
            </a:xfrm>
            <a:custGeom>
              <a:avLst/>
              <a:gdLst>
                <a:gd name="T0" fmla="*/ 0 w 226"/>
                <a:gd name="T1" fmla="*/ 36 h 36"/>
                <a:gd name="T2" fmla="*/ 29 w 226"/>
                <a:gd name="T3" fmla="*/ 0 h 36"/>
                <a:gd name="T4" fmla="*/ 226 w 226"/>
                <a:gd name="T5" fmla="*/ 0 h 36"/>
                <a:gd name="T6" fmla="*/ 198 w 226"/>
                <a:gd name="T7" fmla="*/ 36 h 36"/>
                <a:gd name="T8" fmla="*/ 0 w 226"/>
                <a:gd name="T9" fmla="*/ 36 h 36"/>
                <a:gd name="T10" fmla="*/ 0 60000 65536"/>
                <a:gd name="T11" fmla="*/ 0 60000 65536"/>
                <a:gd name="T12" fmla="*/ 0 60000 65536"/>
                <a:gd name="T13" fmla="*/ 0 60000 65536"/>
                <a:gd name="T14" fmla="*/ 0 60000 65536"/>
                <a:gd name="T15" fmla="*/ 0 w 226"/>
                <a:gd name="T16" fmla="*/ 0 h 36"/>
                <a:gd name="T17" fmla="*/ 226 w 226"/>
                <a:gd name="T18" fmla="*/ 36 h 36"/>
              </a:gdLst>
              <a:ahLst/>
              <a:cxnLst>
                <a:cxn ang="T10">
                  <a:pos x="T0" y="T1"/>
                </a:cxn>
                <a:cxn ang="T11">
                  <a:pos x="T2" y="T3"/>
                </a:cxn>
                <a:cxn ang="T12">
                  <a:pos x="T4" y="T5"/>
                </a:cxn>
                <a:cxn ang="T13">
                  <a:pos x="T6" y="T7"/>
                </a:cxn>
                <a:cxn ang="T14">
                  <a:pos x="T8" y="T9"/>
                </a:cxn>
              </a:cxnLst>
              <a:rect l="T15" t="T16" r="T17" b="T18"/>
              <a:pathLst>
                <a:path w="226" h="36">
                  <a:moveTo>
                    <a:pt x="0" y="36"/>
                  </a:moveTo>
                  <a:lnTo>
                    <a:pt x="29" y="0"/>
                  </a:lnTo>
                  <a:lnTo>
                    <a:pt x="226" y="0"/>
                  </a:lnTo>
                  <a:lnTo>
                    <a:pt x="198" y="36"/>
                  </a:lnTo>
                  <a:lnTo>
                    <a:pt x="0" y="36"/>
                  </a:lnTo>
                  <a:close/>
                </a:path>
              </a:pathLst>
            </a:custGeom>
            <a:solidFill>
              <a:srgbClr val="C9C9B6"/>
            </a:solidFill>
            <a:ln w="1588">
              <a:solidFill>
                <a:srgbClr val="494936"/>
              </a:solidFill>
              <a:round/>
              <a:headEnd/>
              <a:tailEnd/>
            </a:ln>
          </p:spPr>
          <p:txBody>
            <a:bodyPr/>
            <a:lstStyle/>
            <a:p>
              <a:endParaRPr lang="en-GB"/>
            </a:p>
          </p:txBody>
        </p:sp>
        <p:sp>
          <p:nvSpPr>
            <p:cNvPr id="1063" name="Freeform 133"/>
            <p:cNvSpPr>
              <a:spLocks/>
            </p:cNvSpPr>
            <p:nvPr/>
          </p:nvSpPr>
          <p:spPr bwMode="auto">
            <a:xfrm>
              <a:off x="5374" y="2482"/>
              <a:ext cx="28" cy="43"/>
            </a:xfrm>
            <a:custGeom>
              <a:avLst/>
              <a:gdLst>
                <a:gd name="T0" fmla="*/ 0 w 28"/>
                <a:gd name="T1" fmla="*/ 43 h 43"/>
                <a:gd name="T2" fmla="*/ 28 w 28"/>
                <a:gd name="T3" fmla="*/ 13 h 43"/>
                <a:gd name="T4" fmla="*/ 28 w 28"/>
                <a:gd name="T5" fmla="*/ 0 h 43"/>
                <a:gd name="T6" fmla="*/ 0 w 28"/>
                <a:gd name="T7" fmla="*/ 36 h 43"/>
                <a:gd name="T8" fmla="*/ 0 w 28"/>
                <a:gd name="T9" fmla="*/ 43 h 43"/>
                <a:gd name="T10" fmla="*/ 0 60000 65536"/>
                <a:gd name="T11" fmla="*/ 0 60000 65536"/>
                <a:gd name="T12" fmla="*/ 0 60000 65536"/>
                <a:gd name="T13" fmla="*/ 0 60000 65536"/>
                <a:gd name="T14" fmla="*/ 0 60000 65536"/>
                <a:gd name="T15" fmla="*/ 0 w 28"/>
                <a:gd name="T16" fmla="*/ 0 h 43"/>
                <a:gd name="T17" fmla="*/ 28 w 28"/>
                <a:gd name="T18" fmla="*/ 43 h 43"/>
              </a:gdLst>
              <a:ahLst/>
              <a:cxnLst>
                <a:cxn ang="T10">
                  <a:pos x="T0" y="T1"/>
                </a:cxn>
                <a:cxn ang="T11">
                  <a:pos x="T2" y="T3"/>
                </a:cxn>
                <a:cxn ang="T12">
                  <a:pos x="T4" y="T5"/>
                </a:cxn>
                <a:cxn ang="T13">
                  <a:pos x="T6" y="T7"/>
                </a:cxn>
                <a:cxn ang="T14">
                  <a:pos x="T8" y="T9"/>
                </a:cxn>
              </a:cxnLst>
              <a:rect l="T15" t="T16" r="T17" b="T18"/>
              <a:pathLst>
                <a:path w="28" h="43">
                  <a:moveTo>
                    <a:pt x="0" y="43"/>
                  </a:moveTo>
                  <a:lnTo>
                    <a:pt x="28" y="13"/>
                  </a:lnTo>
                  <a:lnTo>
                    <a:pt x="28" y="0"/>
                  </a:lnTo>
                  <a:lnTo>
                    <a:pt x="0" y="36"/>
                  </a:lnTo>
                  <a:lnTo>
                    <a:pt x="0" y="43"/>
                  </a:lnTo>
                  <a:close/>
                </a:path>
              </a:pathLst>
            </a:custGeom>
            <a:solidFill>
              <a:srgbClr val="7A7A5A"/>
            </a:solidFill>
            <a:ln w="9525">
              <a:noFill/>
              <a:round/>
              <a:headEnd/>
              <a:tailEnd/>
            </a:ln>
          </p:spPr>
          <p:txBody>
            <a:bodyPr/>
            <a:lstStyle/>
            <a:p>
              <a:endParaRPr lang="en-GB"/>
            </a:p>
          </p:txBody>
        </p:sp>
        <p:sp>
          <p:nvSpPr>
            <p:cNvPr id="1064" name="Freeform 134"/>
            <p:cNvSpPr>
              <a:spLocks/>
            </p:cNvSpPr>
            <p:nvPr/>
          </p:nvSpPr>
          <p:spPr bwMode="auto">
            <a:xfrm>
              <a:off x="5374" y="2482"/>
              <a:ext cx="28" cy="43"/>
            </a:xfrm>
            <a:custGeom>
              <a:avLst/>
              <a:gdLst>
                <a:gd name="T0" fmla="*/ 0 w 28"/>
                <a:gd name="T1" fmla="*/ 43 h 43"/>
                <a:gd name="T2" fmla="*/ 28 w 28"/>
                <a:gd name="T3" fmla="*/ 13 h 43"/>
                <a:gd name="T4" fmla="*/ 28 w 28"/>
                <a:gd name="T5" fmla="*/ 0 h 43"/>
                <a:gd name="T6" fmla="*/ 0 w 28"/>
                <a:gd name="T7" fmla="*/ 36 h 43"/>
                <a:gd name="T8" fmla="*/ 0 w 28"/>
                <a:gd name="T9" fmla="*/ 43 h 43"/>
                <a:gd name="T10" fmla="*/ 0 60000 65536"/>
                <a:gd name="T11" fmla="*/ 0 60000 65536"/>
                <a:gd name="T12" fmla="*/ 0 60000 65536"/>
                <a:gd name="T13" fmla="*/ 0 60000 65536"/>
                <a:gd name="T14" fmla="*/ 0 60000 65536"/>
                <a:gd name="T15" fmla="*/ 0 w 28"/>
                <a:gd name="T16" fmla="*/ 0 h 43"/>
                <a:gd name="T17" fmla="*/ 28 w 28"/>
                <a:gd name="T18" fmla="*/ 43 h 43"/>
              </a:gdLst>
              <a:ahLst/>
              <a:cxnLst>
                <a:cxn ang="T10">
                  <a:pos x="T0" y="T1"/>
                </a:cxn>
                <a:cxn ang="T11">
                  <a:pos x="T2" y="T3"/>
                </a:cxn>
                <a:cxn ang="T12">
                  <a:pos x="T4" y="T5"/>
                </a:cxn>
                <a:cxn ang="T13">
                  <a:pos x="T6" y="T7"/>
                </a:cxn>
                <a:cxn ang="T14">
                  <a:pos x="T8" y="T9"/>
                </a:cxn>
              </a:cxnLst>
              <a:rect l="T15" t="T16" r="T17" b="T18"/>
              <a:pathLst>
                <a:path w="28" h="43">
                  <a:moveTo>
                    <a:pt x="0" y="43"/>
                  </a:moveTo>
                  <a:lnTo>
                    <a:pt x="28" y="13"/>
                  </a:lnTo>
                  <a:lnTo>
                    <a:pt x="28" y="0"/>
                  </a:lnTo>
                  <a:lnTo>
                    <a:pt x="0" y="36"/>
                  </a:lnTo>
                  <a:lnTo>
                    <a:pt x="0" y="43"/>
                  </a:lnTo>
                  <a:close/>
                </a:path>
              </a:pathLst>
            </a:custGeom>
            <a:solidFill>
              <a:srgbClr val="7A7A5A"/>
            </a:solidFill>
            <a:ln w="1588">
              <a:solidFill>
                <a:srgbClr val="494936"/>
              </a:solidFill>
              <a:round/>
              <a:headEnd/>
              <a:tailEnd/>
            </a:ln>
          </p:spPr>
          <p:txBody>
            <a:bodyPr/>
            <a:lstStyle/>
            <a:p>
              <a:endParaRPr lang="en-GB"/>
            </a:p>
          </p:txBody>
        </p:sp>
        <p:sp>
          <p:nvSpPr>
            <p:cNvPr id="1065" name="Rectangle 135"/>
            <p:cNvSpPr>
              <a:spLocks noChangeArrowheads="1"/>
            </p:cNvSpPr>
            <p:nvPr/>
          </p:nvSpPr>
          <p:spPr bwMode="auto">
            <a:xfrm>
              <a:off x="5176" y="2518"/>
              <a:ext cx="198" cy="7"/>
            </a:xfrm>
            <a:prstGeom prst="rect">
              <a:avLst/>
            </a:prstGeom>
            <a:solidFill>
              <a:srgbClr val="B7B79D"/>
            </a:solidFill>
            <a:ln w="9525">
              <a:noFill/>
              <a:miter lim="800000"/>
              <a:headEnd/>
              <a:tailEnd/>
            </a:ln>
          </p:spPr>
          <p:txBody>
            <a:bodyPr/>
            <a:lstStyle/>
            <a:p>
              <a:endParaRPr lang="en-GB"/>
            </a:p>
          </p:txBody>
        </p:sp>
        <p:sp>
          <p:nvSpPr>
            <p:cNvPr id="1066" name="Rectangle 136"/>
            <p:cNvSpPr>
              <a:spLocks noChangeArrowheads="1"/>
            </p:cNvSpPr>
            <p:nvPr/>
          </p:nvSpPr>
          <p:spPr bwMode="auto">
            <a:xfrm>
              <a:off x="5176" y="2518"/>
              <a:ext cx="198" cy="7"/>
            </a:xfrm>
            <a:prstGeom prst="rect">
              <a:avLst/>
            </a:prstGeom>
            <a:solidFill>
              <a:srgbClr val="B7B79D"/>
            </a:solidFill>
            <a:ln w="1588">
              <a:solidFill>
                <a:srgbClr val="494936"/>
              </a:solidFill>
              <a:miter lim="800000"/>
              <a:headEnd/>
              <a:tailEnd/>
            </a:ln>
          </p:spPr>
          <p:txBody>
            <a:bodyPr/>
            <a:lstStyle/>
            <a:p>
              <a:endParaRPr lang="en-GB"/>
            </a:p>
          </p:txBody>
        </p:sp>
        <p:sp>
          <p:nvSpPr>
            <p:cNvPr id="1067" name="Freeform 137"/>
            <p:cNvSpPr>
              <a:spLocks/>
            </p:cNvSpPr>
            <p:nvPr/>
          </p:nvSpPr>
          <p:spPr bwMode="auto">
            <a:xfrm>
              <a:off x="5213" y="2415"/>
              <a:ext cx="204" cy="20"/>
            </a:xfrm>
            <a:custGeom>
              <a:avLst/>
              <a:gdLst>
                <a:gd name="T0" fmla="*/ 0 w 204"/>
                <a:gd name="T1" fmla="*/ 20 h 20"/>
                <a:gd name="T2" fmla="*/ 22 w 204"/>
                <a:gd name="T3" fmla="*/ 0 h 20"/>
                <a:gd name="T4" fmla="*/ 204 w 204"/>
                <a:gd name="T5" fmla="*/ 0 h 20"/>
                <a:gd name="T6" fmla="*/ 184 w 204"/>
                <a:gd name="T7" fmla="*/ 20 h 20"/>
                <a:gd name="T8" fmla="*/ 0 w 204"/>
                <a:gd name="T9" fmla="*/ 20 h 20"/>
                <a:gd name="T10" fmla="*/ 0 60000 65536"/>
                <a:gd name="T11" fmla="*/ 0 60000 65536"/>
                <a:gd name="T12" fmla="*/ 0 60000 65536"/>
                <a:gd name="T13" fmla="*/ 0 60000 65536"/>
                <a:gd name="T14" fmla="*/ 0 60000 65536"/>
                <a:gd name="T15" fmla="*/ 0 w 204"/>
                <a:gd name="T16" fmla="*/ 0 h 20"/>
                <a:gd name="T17" fmla="*/ 204 w 204"/>
                <a:gd name="T18" fmla="*/ 20 h 20"/>
              </a:gdLst>
              <a:ahLst/>
              <a:cxnLst>
                <a:cxn ang="T10">
                  <a:pos x="T0" y="T1"/>
                </a:cxn>
                <a:cxn ang="T11">
                  <a:pos x="T2" y="T3"/>
                </a:cxn>
                <a:cxn ang="T12">
                  <a:pos x="T4" y="T5"/>
                </a:cxn>
                <a:cxn ang="T13">
                  <a:pos x="T6" y="T7"/>
                </a:cxn>
                <a:cxn ang="T14">
                  <a:pos x="T8" y="T9"/>
                </a:cxn>
              </a:cxnLst>
              <a:rect l="T15" t="T16" r="T17" b="T18"/>
              <a:pathLst>
                <a:path w="204" h="20">
                  <a:moveTo>
                    <a:pt x="0" y="20"/>
                  </a:moveTo>
                  <a:lnTo>
                    <a:pt x="22" y="0"/>
                  </a:lnTo>
                  <a:lnTo>
                    <a:pt x="204" y="0"/>
                  </a:lnTo>
                  <a:lnTo>
                    <a:pt x="184" y="20"/>
                  </a:lnTo>
                  <a:lnTo>
                    <a:pt x="0" y="20"/>
                  </a:lnTo>
                  <a:close/>
                </a:path>
              </a:pathLst>
            </a:custGeom>
            <a:solidFill>
              <a:srgbClr val="000000"/>
            </a:solidFill>
            <a:ln w="9525">
              <a:noFill/>
              <a:round/>
              <a:headEnd/>
              <a:tailEnd/>
            </a:ln>
          </p:spPr>
          <p:txBody>
            <a:bodyPr/>
            <a:lstStyle/>
            <a:p>
              <a:endParaRPr lang="en-GB"/>
            </a:p>
          </p:txBody>
        </p:sp>
        <p:sp>
          <p:nvSpPr>
            <p:cNvPr id="1068" name="Freeform 138"/>
            <p:cNvSpPr>
              <a:spLocks/>
            </p:cNvSpPr>
            <p:nvPr/>
          </p:nvSpPr>
          <p:spPr bwMode="auto">
            <a:xfrm>
              <a:off x="5213" y="2415"/>
              <a:ext cx="204" cy="20"/>
            </a:xfrm>
            <a:custGeom>
              <a:avLst/>
              <a:gdLst>
                <a:gd name="T0" fmla="*/ 0 w 204"/>
                <a:gd name="T1" fmla="*/ 20 h 20"/>
                <a:gd name="T2" fmla="*/ 22 w 204"/>
                <a:gd name="T3" fmla="*/ 0 h 20"/>
                <a:gd name="T4" fmla="*/ 204 w 204"/>
                <a:gd name="T5" fmla="*/ 0 h 20"/>
                <a:gd name="T6" fmla="*/ 184 w 204"/>
                <a:gd name="T7" fmla="*/ 20 h 20"/>
                <a:gd name="T8" fmla="*/ 0 w 204"/>
                <a:gd name="T9" fmla="*/ 20 h 20"/>
                <a:gd name="T10" fmla="*/ 0 60000 65536"/>
                <a:gd name="T11" fmla="*/ 0 60000 65536"/>
                <a:gd name="T12" fmla="*/ 0 60000 65536"/>
                <a:gd name="T13" fmla="*/ 0 60000 65536"/>
                <a:gd name="T14" fmla="*/ 0 60000 65536"/>
                <a:gd name="T15" fmla="*/ 0 w 204"/>
                <a:gd name="T16" fmla="*/ 0 h 20"/>
                <a:gd name="T17" fmla="*/ 204 w 204"/>
                <a:gd name="T18" fmla="*/ 20 h 20"/>
              </a:gdLst>
              <a:ahLst/>
              <a:cxnLst>
                <a:cxn ang="T10">
                  <a:pos x="T0" y="T1"/>
                </a:cxn>
                <a:cxn ang="T11">
                  <a:pos x="T2" y="T3"/>
                </a:cxn>
                <a:cxn ang="T12">
                  <a:pos x="T4" y="T5"/>
                </a:cxn>
                <a:cxn ang="T13">
                  <a:pos x="T6" y="T7"/>
                </a:cxn>
                <a:cxn ang="T14">
                  <a:pos x="T8" y="T9"/>
                </a:cxn>
              </a:cxnLst>
              <a:rect l="T15" t="T16" r="T17" b="T18"/>
              <a:pathLst>
                <a:path w="204" h="20">
                  <a:moveTo>
                    <a:pt x="0" y="20"/>
                  </a:moveTo>
                  <a:lnTo>
                    <a:pt x="22" y="0"/>
                  </a:lnTo>
                  <a:lnTo>
                    <a:pt x="204" y="0"/>
                  </a:lnTo>
                  <a:lnTo>
                    <a:pt x="184" y="20"/>
                  </a:lnTo>
                  <a:lnTo>
                    <a:pt x="0" y="20"/>
                  </a:lnTo>
                  <a:close/>
                </a:path>
              </a:pathLst>
            </a:custGeom>
            <a:solidFill>
              <a:srgbClr val="000000"/>
            </a:solidFill>
            <a:ln w="1588">
              <a:solidFill>
                <a:srgbClr val="000000"/>
              </a:solidFill>
              <a:round/>
              <a:headEnd/>
              <a:tailEnd/>
            </a:ln>
          </p:spPr>
          <p:txBody>
            <a:bodyPr/>
            <a:lstStyle/>
            <a:p>
              <a:endParaRPr lang="en-GB"/>
            </a:p>
          </p:txBody>
        </p:sp>
        <p:sp>
          <p:nvSpPr>
            <p:cNvPr id="1069" name="Freeform 139"/>
            <p:cNvSpPr>
              <a:spLocks/>
            </p:cNvSpPr>
            <p:nvPr/>
          </p:nvSpPr>
          <p:spPr bwMode="auto">
            <a:xfrm>
              <a:off x="5212" y="2269"/>
              <a:ext cx="202" cy="19"/>
            </a:xfrm>
            <a:custGeom>
              <a:avLst/>
              <a:gdLst>
                <a:gd name="T0" fmla="*/ 0 w 202"/>
                <a:gd name="T1" fmla="*/ 19 h 19"/>
                <a:gd name="T2" fmla="*/ 20 w 202"/>
                <a:gd name="T3" fmla="*/ 0 h 19"/>
                <a:gd name="T4" fmla="*/ 202 w 202"/>
                <a:gd name="T5" fmla="*/ 0 h 19"/>
                <a:gd name="T6" fmla="*/ 182 w 202"/>
                <a:gd name="T7" fmla="*/ 19 h 19"/>
                <a:gd name="T8" fmla="*/ 0 w 202"/>
                <a:gd name="T9" fmla="*/ 19 h 19"/>
                <a:gd name="T10" fmla="*/ 0 60000 65536"/>
                <a:gd name="T11" fmla="*/ 0 60000 65536"/>
                <a:gd name="T12" fmla="*/ 0 60000 65536"/>
                <a:gd name="T13" fmla="*/ 0 60000 65536"/>
                <a:gd name="T14" fmla="*/ 0 60000 65536"/>
                <a:gd name="T15" fmla="*/ 0 w 202"/>
                <a:gd name="T16" fmla="*/ 0 h 19"/>
                <a:gd name="T17" fmla="*/ 202 w 202"/>
                <a:gd name="T18" fmla="*/ 19 h 19"/>
              </a:gdLst>
              <a:ahLst/>
              <a:cxnLst>
                <a:cxn ang="T10">
                  <a:pos x="T0" y="T1"/>
                </a:cxn>
                <a:cxn ang="T11">
                  <a:pos x="T2" y="T3"/>
                </a:cxn>
                <a:cxn ang="T12">
                  <a:pos x="T4" y="T5"/>
                </a:cxn>
                <a:cxn ang="T13">
                  <a:pos x="T6" y="T7"/>
                </a:cxn>
                <a:cxn ang="T14">
                  <a:pos x="T8" y="T9"/>
                </a:cxn>
              </a:cxnLst>
              <a:rect l="T15" t="T16" r="T17" b="T18"/>
              <a:pathLst>
                <a:path w="202" h="19">
                  <a:moveTo>
                    <a:pt x="0" y="19"/>
                  </a:moveTo>
                  <a:lnTo>
                    <a:pt x="20" y="0"/>
                  </a:lnTo>
                  <a:lnTo>
                    <a:pt x="202" y="0"/>
                  </a:lnTo>
                  <a:lnTo>
                    <a:pt x="182" y="19"/>
                  </a:lnTo>
                  <a:lnTo>
                    <a:pt x="0" y="19"/>
                  </a:lnTo>
                  <a:close/>
                </a:path>
              </a:pathLst>
            </a:custGeom>
            <a:solidFill>
              <a:srgbClr val="C9C9B6"/>
            </a:solidFill>
            <a:ln w="9525">
              <a:noFill/>
              <a:round/>
              <a:headEnd/>
              <a:tailEnd/>
            </a:ln>
          </p:spPr>
          <p:txBody>
            <a:bodyPr/>
            <a:lstStyle/>
            <a:p>
              <a:endParaRPr lang="en-GB"/>
            </a:p>
          </p:txBody>
        </p:sp>
        <p:sp>
          <p:nvSpPr>
            <p:cNvPr id="1070" name="Freeform 140"/>
            <p:cNvSpPr>
              <a:spLocks/>
            </p:cNvSpPr>
            <p:nvPr/>
          </p:nvSpPr>
          <p:spPr bwMode="auto">
            <a:xfrm>
              <a:off x="5212" y="2269"/>
              <a:ext cx="202" cy="19"/>
            </a:xfrm>
            <a:custGeom>
              <a:avLst/>
              <a:gdLst>
                <a:gd name="T0" fmla="*/ 0 w 202"/>
                <a:gd name="T1" fmla="*/ 19 h 19"/>
                <a:gd name="T2" fmla="*/ 20 w 202"/>
                <a:gd name="T3" fmla="*/ 0 h 19"/>
                <a:gd name="T4" fmla="*/ 202 w 202"/>
                <a:gd name="T5" fmla="*/ 0 h 19"/>
                <a:gd name="T6" fmla="*/ 182 w 202"/>
                <a:gd name="T7" fmla="*/ 19 h 19"/>
                <a:gd name="T8" fmla="*/ 0 w 202"/>
                <a:gd name="T9" fmla="*/ 19 h 19"/>
                <a:gd name="T10" fmla="*/ 0 60000 65536"/>
                <a:gd name="T11" fmla="*/ 0 60000 65536"/>
                <a:gd name="T12" fmla="*/ 0 60000 65536"/>
                <a:gd name="T13" fmla="*/ 0 60000 65536"/>
                <a:gd name="T14" fmla="*/ 0 60000 65536"/>
                <a:gd name="T15" fmla="*/ 0 w 202"/>
                <a:gd name="T16" fmla="*/ 0 h 19"/>
                <a:gd name="T17" fmla="*/ 202 w 202"/>
                <a:gd name="T18" fmla="*/ 19 h 19"/>
              </a:gdLst>
              <a:ahLst/>
              <a:cxnLst>
                <a:cxn ang="T10">
                  <a:pos x="T0" y="T1"/>
                </a:cxn>
                <a:cxn ang="T11">
                  <a:pos x="T2" y="T3"/>
                </a:cxn>
                <a:cxn ang="T12">
                  <a:pos x="T4" y="T5"/>
                </a:cxn>
                <a:cxn ang="T13">
                  <a:pos x="T6" y="T7"/>
                </a:cxn>
                <a:cxn ang="T14">
                  <a:pos x="T8" y="T9"/>
                </a:cxn>
              </a:cxnLst>
              <a:rect l="T15" t="T16" r="T17" b="T18"/>
              <a:pathLst>
                <a:path w="202" h="19">
                  <a:moveTo>
                    <a:pt x="0" y="19"/>
                  </a:moveTo>
                  <a:lnTo>
                    <a:pt x="20" y="0"/>
                  </a:lnTo>
                  <a:lnTo>
                    <a:pt x="202" y="0"/>
                  </a:lnTo>
                  <a:lnTo>
                    <a:pt x="182" y="19"/>
                  </a:lnTo>
                  <a:lnTo>
                    <a:pt x="0" y="19"/>
                  </a:lnTo>
                  <a:close/>
                </a:path>
              </a:pathLst>
            </a:custGeom>
            <a:solidFill>
              <a:srgbClr val="C9C9B6"/>
            </a:solidFill>
            <a:ln w="1588">
              <a:solidFill>
                <a:srgbClr val="494936"/>
              </a:solidFill>
              <a:round/>
              <a:headEnd/>
              <a:tailEnd/>
            </a:ln>
          </p:spPr>
          <p:txBody>
            <a:bodyPr/>
            <a:lstStyle/>
            <a:p>
              <a:endParaRPr lang="en-GB"/>
            </a:p>
          </p:txBody>
        </p:sp>
        <p:sp>
          <p:nvSpPr>
            <p:cNvPr id="1071" name="Rectangle 141"/>
            <p:cNvSpPr>
              <a:spLocks noChangeArrowheads="1"/>
            </p:cNvSpPr>
            <p:nvPr/>
          </p:nvSpPr>
          <p:spPr bwMode="auto">
            <a:xfrm>
              <a:off x="5212" y="2288"/>
              <a:ext cx="183" cy="144"/>
            </a:xfrm>
            <a:prstGeom prst="rect">
              <a:avLst/>
            </a:prstGeom>
            <a:solidFill>
              <a:srgbClr val="B7B79D"/>
            </a:solidFill>
            <a:ln w="1588">
              <a:solidFill>
                <a:srgbClr val="494936"/>
              </a:solidFill>
              <a:miter lim="800000"/>
              <a:headEnd/>
              <a:tailEnd/>
            </a:ln>
          </p:spPr>
          <p:txBody>
            <a:bodyPr/>
            <a:lstStyle/>
            <a:p>
              <a:endParaRPr lang="en-GB"/>
            </a:p>
          </p:txBody>
        </p:sp>
        <p:sp>
          <p:nvSpPr>
            <p:cNvPr id="1072" name="Rectangle 142"/>
            <p:cNvSpPr>
              <a:spLocks noChangeArrowheads="1"/>
            </p:cNvSpPr>
            <p:nvPr/>
          </p:nvSpPr>
          <p:spPr bwMode="auto">
            <a:xfrm>
              <a:off x="5227" y="2307"/>
              <a:ext cx="152" cy="111"/>
            </a:xfrm>
            <a:prstGeom prst="rect">
              <a:avLst/>
            </a:prstGeom>
            <a:solidFill>
              <a:srgbClr val="FFFFFF"/>
            </a:solidFill>
            <a:ln w="1588">
              <a:solidFill>
                <a:srgbClr val="494936"/>
              </a:solidFill>
              <a:miter lim="800000"/>
              <a:headEnd/>
              <a:tailEnd/>
            </a:ln>
          </p:spPr>
          <p:txBody>
            <a:bodyPr/>
            <a:lstStyle/>
            <a:p>
              <a:endParaRPr lang="en-GB"/>
            </a:p>
          </p:txBody>
        </p:sp>
        <p:sp>
          <p:nvSpPr>
            <p:cNvPr id="1073" name="Freeform 143"/>
            <p:cNvSpPr>
              <a:spLocks/>
            </p:cNvSpPr>
            <p:nvPr/>
          </p:nvSpPr>
          <p:spPr bwMode="auto">
            <a:xfrm>
              <a:off x="5394" y="2269"/>
              <a:ext cx="20" cy="162"/>
            </a:xfrm>
            <a:custGeom>
              <a:avLst/>
              <a:gdLst>
                <a:gd name="T0" fmla="*/ 0 w 20"/>
                <a:gd name="T1" fmla="*/ 162 h 162"/>
                <a:gd name="T2" fmla="*/ 20 w 20"/>
                <a:gd name="T3" fmla="*/ 142 h 162"/>
                <a:gd name="T4" fmla="*/ 20 w 20"/>
                <a:gd name="T5" fmla="*/ 0 h 162"/>
                <a:gd name="T6" fmla="*/ 0 w 20"/>
                <a:gd name="T7" fmla="*/ 19 h 162"/>
                <a:gd name="T8" fmla="*/ 0 w 20"/>
                <a:gd name="T9" fmla="*/ 162 h 162"/>
                <a:gd name="T10" fmla="*/ 0 60000 65536"/>
                <a:gd name="T11" fmla="*/ 0 60000 65536"/>
                <a:gd name="T12" fmla="*/ 0 60000 65536"/>
                <a:gd name="T13" fmla="*/ 0 60000 65536"/>
                <a:gd name="T14" fmla="*/ 0 60000 65536"/>
                <a:gd name="T15" fmla="*/ 0 w 20"/>
                <a:gd name="T16" fmla="*/ 0 h 162"/>
                <a:gd name="T17" fmla="*/ 20 w 20"/>
                <a:gd name="T18" fmla="*/ 162 h 162"/>
              </a:gdLst>
              <a:ahLst/>
              <a:cxnLst>
                <a:cxn ang="T10">
                  <a:pos x="T0" y="T1"/>
                </a:cxn>
                <a:cxn ang="T11">
                  <a:pos x="T2" y="T3"/>
                </a:cxn>
                <a:cxn ang="T12">
                  <a:pos x="T4" y="T5"/>
                </a:cxn>
                <a:cxn ang="T13">
                  <a:pos x="T6" y="T7"/>
                </a:cxn>
                <a:cxn ang="T14">
                  <a:pos x="T8" y="T9"/>
                </a:cxn>
              </a:cxnLst>
              <a:rect l="T15" t="T16" r="T17" b="T18"/>
              <a:pathLst>
                <a:path w="20" h="162">
                  <a:moveTo>
                    <a:pt x="0" y="162"/>
                  </a:moveTo>
                  <a:lnTo>
                    <a:pt x="20" y="142"/>
                  </a:lnTo>
                  <a:lnTo>
                    <a:pt x="20" y="0"/>
                  </a:lnTo>
                  <a:lnTo>
                    <a:pt x="0" y="19"/>
                  </a:lnTo>
                  <a:lnTo>
                    <a:pt x="0" y="162"/>
                  </a:lnTo>
                  <a:close/>
                </a:path>
              </a:pathLst>
            </a:custGeom>
            <a:solidFill>
              <a:srgbClr val="7A7A5A"/>
            </a:solidFill>
            <a:ln w="9525">
              <a:noFill/>
              <a:round/>
              <a:headEnd/>
              <a:tailEnd/>
            </a:ln>
          </p:spPr>
          <p:txBody>
            <a:bodyPr/>
            <a:lstStyle/>
            <a:p>
              <a:endParaRPr lang="en-GB"/>
            </a:p>
          </p:txBody>
        </p:sp>
        <p:sp>
          <p:nvSpPr>
            <p:cNvPr id="1074" name="Freeform 144"/>
            <p:cNvSpPr>
              <a:spLocks/>
            </p:cNvSpPr>
            <p:nvPr/>
          </p:nvSpPr>
          <p:spPr bwMode="auto">
            <a:xfrm>
              <a:off x="5394" y="2269"/>
              <a:ext cx="20" cy="162"/>
            </a:xfrm>
            <a:custGeom>
              <a:avLst/>
              <a:gdLst>
                <a:gd name="T0" fmla="*/ 0 w 20"/>
                <a:gd name="T1" fmla="*/ 162 h 162"/>
                <a:gd name="T2" fmla="*/ 20 w 20"/>
                <a:gd name="T3" fmla="*/ 142 h 162"/>
                <a:gd name="T4" fmla="*/ 20 w 20"/>
                <a:gd name="T5" fmla="*/ 0 h 162"/>
                <a:gd name="T6" fmla="*/ 0 w 20"/>
                <a:gd name="T7" fmla="*/ 19 h 162"/>
                <a:gd name="T8" fmla="*/ 0 w 20"/>
                <a:gd name="T9" fmla="*/ 162 h 162"/>
                <a:gd name="T10" fmla="*/ 0 60000 65536"/>
                <a:gd name="T11" fmla="*/ 0 60000 65536"/>
                <a:gd name="T12" fmla="*/ 0 60000 65536"/>
                <a:gd name="T13" fmla="*/ 0 60000 65536"/>
                <a:gd name="T14" fmla="*/ 0 60000 65536"/>
                <a:gd name="T15" fmla="*/ 0 w 20"/>
                <a:gd name="T16" fmla="*/ 0 h 162"/>
                <a:gd name="T17" fmla="*/ 20 w 20"/>
                <a:gd name="T18" fmla="*/ 162 h 162"/>
              </a:gdLst>
              <a:ahLst/>
              <a:cxnLst>
                <a:cxn ang="T10">
                  <a:pos x="T0" y="T1"/>
                </a:cxn>
                <a:cxn ang="T11">
                  <a:pos x="T2" y="T3"/>
                </a:cxn>
                <a:cxn ang="T12">
                  <a:pos x="T4" y="T5"/>
                </a:cxn>
                <a:cxn ang="T13">
                  <a:pos x="T6" y="T7"/>
                </a:cxn>
                <a:cxn ang="T14">
                  <a:pos x="T8" y="T9"/>
                </a:cxn>
              </a:cxnLst>
              <a:rect l="T15" t="T16" r="T17" b="T18"/>
              <a:pathLst>
                <a:path w="20" h="162">
                  <a:moveTo>
                    <a:pt x="0" y="162"/>
                  </a:moveTo>
                  <a:lnTo>
                    <a:pt x="20" y="142"/>
                  </a:lnTo>
                  <a:lnTo>
                    <a:pt x="20" y="0"/>
                  </a:lnTo>
                  <a:lnTo>
                    <a:pt x="0" y="19"/>
                  </a:lnTo>
                  <a:lnTo>
                    <a:pt x="0" y="162"/>
                  </a:lnTo>
                  <a:close/>
                </a:path>
              </a:pathLst>
            </a:custGeom>
            <a:solidFill>
              <a:srgbClr val="7A7A5A"/>
            </a:solidFill>
            <a:ln w="1588">
              <a:solidFill>
                <a:srgbClr val="494936"/>
              </a:solidFill>
              <a:round/>
              <a:headEnd/>
              <a:tailEnd/>
            </a:ln>
          </p:spPr>
          <p:txBody>
            <a:bodyPr/>
            <a:lstStyle/>
            <a:p>
              <a:endParaRPr lang="en-GB"/>
            </a:p>
          </p:txBody>
        </p:sp>
      </p:grpSp>
      <p:sp>
        <p:nvSpPr>
          <p:cNvPr id="1047" name="Text Box 195"/>
          <p:cNvSpPr txBox="1">
            <a:spLocks noChangeArrowheads="1"/>
          </p:cNvSpPr>
          <p:nvPr/>
        </p:nvSpPr>
        <p:spPr bwMode="auto">
          <a:xfrm>
            <a:off x="4267200" y="3959225"/>
            <a:ext cx="1905000" cy="688975"/>
          </a:xfrm>
          <a:prstGeom prst="rect">
            <a:avLst/>
          </a:prstGeom>
          <a:noFill/>
          <a:ln w="9525">
            <a:noFill/>
            <a:miter lim="800000"/>
            <a:headEnd/>
            <a:tailEnd/>
          </a:ln>
        </p:spPr>
        <p:txBody>
          <a:bodyPr lIns="73025" tIns="36512" rIns="73025" bIns="36512">
            <a:spAutoFit/>
          </a:bodyPr>
          <a:lstStyle/>
          <a:p>
            <a:pPr algn="ctr">
              <a:lnSpc>
                <a:spcPct val="100000"/>
              </a:lnSpc>
            </a:pPr>
            <a:r>
              <a:rPr lang="en-US" sz="2000"/>
              <a:t>Compromised host</a:t>
            </a:r>
          </a:p>
        </p:txBody>
      </p:sp>
      <p:sp>
        <p:nvSpPr>
          <p:cNvPr id="200" name="Left Arrow 199"/>
          <p:cNvSpPr/>
          <p:nvPr/>
        </p:nvSpPr>
        <p:spPr>
          <a:xfrm>
            <a:off x="5791200" y="3200400"/>
            <a:ext cx="1447800" cy="609600"/>
          </a:xfrm>
          <a:prstGeom prst="leftArrow">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a:defRPr/>
            </a:pPr>
            <a:endParaRPr lang="en-GB"/>
          </a:p>
        </p:txBody>
      </p:sp>
      <p:sp>
        <p:nvSpPr>
          <p:cNvPr id="1049" name="Text Box 195"/>
          <p:cNvSpPr txBox="1">
            <a:spLocks noChangeArrowheads="1"/>
          </p:cNvSpPr>
          <p:nvPr/>
        </p:nvSpPr>
        <p:spPr bwMode="auto">
          <a:xfrm>
            <a:off x="6096000" y="2667000"/>
            <a:ext cx="1066800" cy="688975"/>
          </a:xfrm>
          <a:prstGeom prst="rect">
            <a:avLst/>
          </a:prstGeom>
          <a:noFill/>
          <a:ln w="9525">
            <a:noFill/>
            <a:miter lim="800000"/>
            <a:headEnd/>
            <a:tailEnd/>
          </a:ln>
        </p:spPr>
        <p:txBody>
          <a:bodyPr lIns="73025" tIns="36512" rIns="73025" bIns="36512">
            <a:spAutoFit/>
          </a:bodyPr>
          <a:lstStyle/>
          <a:p>
            <a:pPr algn="ctr">
              <a:lnSpc>
                <a:spcPct val="100000"/>
              </a:lnSpc>
            </a:pPr>
            <a:r>
              <a:rPr lang="en-US" sz="2000"/>
              <a:t>Internal Threat</a:t>
            </a:r>
          </a:p>
        </p:txBody>
      </p:sp>
      <p:sp>
        <p:nvSpPr>
          <p:cNvPr id="1050" name="Text Box 195"/>
          <p:cNvSpPr txBox="1">
            <a:spLocks noChangeArrowheads="1"/>
          </p:cNvSpPr>
          <p:nvPr/>
        </p:nvSpPr>
        <p:spPr bwMode="auto">
          <a:xfrm>
            <a:off x="1524000" y="2663825"/>
            <a:ext cx="1219200" cy="688975"/>
          </a:xfrm>
          <a:prstGeom prst="rect">
            <a:avLst/>
          </a:prstGeom>
          <a:noFill/>
          <a:ln w="9525">
            <a:noFill/>
            <a:miter lim="800000"/>
            <a:headEnd/>
            <a:tailEnd/>
          </a:ln>
        </p:spPr>
        <p:txBody>
          <a:bodyPr lIns="73025" tIns="36512" rIns="73025" bIns="36512">
            <a:spAutoFit/>
          </a:bodyPr>
          <a:lstStyle/>
          <a:p>
            <a:pPr algn="ctr">
              <a:lnSpc>
                <a:spcPct val="100000"/>
              </a:lnSpc>
            </a:pPr>
            <a:r>
              <a:rPr lang="en-US" sz="2000" dirty="0"/>
              <a:t>External Threat</a:t>
            </a:r>
          </a:p>
        </p:txBody>
      </p:sp>
      <p:sp>
        <p:nvSpPr>
          <p:cNvPr id="203" name="Left Arrow 202"/>
          <p:cNvSpPr/>
          <p:nvPr/>
        </p:nvSpPr>
        <p:spPr>
          <a:xfrm rot="10800000">
            <a:off x="3429000" y="3200400"/>
            <a:ext cx="1447800" cy="609600"/>
          </a:xfrm>
          <a:prstGeom prst="leftArrow">
            <a:avLst/>
          </a:prstGeom>
          <a:ln>
            <a:noFill/>
          </a:ln>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a:defRPr/>
            </a:pPr>
            <a:endParaRPr lang="en-GB"/>
          </a:p>
        </p:txBody>
      </p:sp>
      <p:sp>
        <p:nvSpPr>
          <p:cNvPr id="1052" name="Text Box 195"/>
          <p:cNvSpPr txBox="1">
            <a:spLocks noChangeArrowheads="1"/>
          </p:cNvSpPr>
          <p:nvPr/>
        </p:nvSpPr>
        <p:spPr bwMode="auto">
          <a:xfrm>
            <a:off x="4419600" y="5105400"/>
            <a:ext cx="1524000" cy="688975"/>
          </a:xfrm>
          <a:prstGeom prst="rect">
            <a:avLst/>
          </a:prstGeom>
          <a:noFill/>
          <a:ln w="9525">
            <a:noFill/>
            <a:miter lim="800000"/>
            <a:headEnd/>
            <a:tailEnd/>
          </a:ln>
        </p:spPr>
        <p:txBody>
          <a:bodyPr lIns="73025" tIns="36512" rIns="73025" bIns="36512">
            <a:spAutoFit/>
          </a:bodyPr>
          <a:lstStyle/>
          <a:p>
            <a:pPr algn="ctr">
              <a:lnSpc>
                <a:spcPct val="100000"/>
              </a:lnSpc>
            </a:pPr>
            <a:r>
              <a:rPr lang="en-US" sz="2000"/>
              <a:t>Structured Threat</a:t>
            </a:r>
          </a:p>
        </p:txBody>
      </p:sp>
      <p:sp>
        <p:nvSpPr>
          <p:cNvPr id="1053" name="Text Box 195"/>
          <p:cNvSpPr txBox="1">
            <a:spLocks noChangeArrowheads="1"/>
          </p:cNvSpPr>
          <p:nvPr/>
        </p:nvSpPr>
        <p:spPr bwMode="auto">
          <a:xfrm>
            <a:off x="4343400" y="1828800"/>
            <a:ext cx="1752600" cy="688975"/>
          </a:xfrm>
          <a:prstGeom prst="rect">
            <a:avLst/>
          </a:prstGeom>
          <a:noFill/>
          <a:ln w="9525">
            <a:noFill/>
            <a:miter lim="800000"/>
            <a:headEnd/>
            <a:tailEnd/>
          </a:ln>
        </p:spPr>
        <p:txBody>
          <a:bodyPr lIns="73025" tIns="36512" rIns="73025" bIns="36512">
            <a:spAutoFit/>
          </a:bodyPr>
          <a:lstStyle/>
          <a:p>
            <a:pPr algn="ctr">
              <a:lnSpc>
                <a:spcPct val="100000"/>
              </a:lnSpc>
            </a:pPr>
            <a:r>
              <a:rPr lang="en-US" sz="2000"/>
              <a:t>Unstructured Threat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4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2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5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0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05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 grpId="0" animBg="1"/>
      <p:bldP spid="206" grpId="0" animBg="1"/>
      <p:bldP spid="222" grpId="0" animBg="1"/>
      <p:bldP spid="145" grpId="0" animBg="1"/>
      <p:bldP spid="204" grpId="0" animBg="1"/>
      <p:bldP spid="200" grpId="0" animBg="1"/>
      <p:bldP spid="1049" grpId="0"/>
      <p:bldP spid="1050" grpId="0"/>
      <p:bldP spid="203" grpId="0" animBg="1"/>
      <p:bldP spid="1052" grpId="0"/>
      <p:bldP spid="105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smtClean="0"/>
              <a:t>Types of Network Threats</a:t>
            </a:r>
          </a:p>
        </p:txBody>
      </p:sp>
      <p:sp>
        <p:nvSpPr>
          <p:cNvPr id="16387" name="Rectangle 7"/>
          <p:cNvSpPr>
            <a:spLocks noGrp="1" noChangeArrowheads="1"/>
          </p:cNvSpPr>
          <p:nvPr>
            <p:ph idx="1"/>
          </p:nvPr>
        </p:nvSpPr>
        <p:spPr>
          <a:xfrm>
            <a:off x="455613" y="1690688"/>
            <a:ext cx="4035425" cy="4252912"/>
          </a:xfrm>
        </p:spPr>
        <p:txBody>
          <a:bodyPr/>
          <a:lstStyle/>
          <a:p>
            <a:pPr eaLnBrk="1" hangingPunct="1"/>
            <a:r>
              <a:rPr lang="en-US" sz="2000" smtClean="0"/>
              <a:t>Impersonation</a:t>
            </a:r>
          </a:p>
          <a:p>
            <a:pPr eaLnBrk="1" hangingPunct="1"/>
            <a:r>
              <a:rPr lang="en-US" sz="2000" smtClean="0"/>
              <a:t>Eavesdropping</a:t>
            </a:r>
          </a:p>
          <a:p>
            <a:pPr eaLnBrk="1" hangingPunct="1"/>
            <a:r>
              <a:rPr lang="en-US" sz="2000" smtClean="0"/>
              <a:t>Denial-of-service</a:t>
            </a:r>
          </a:p>
          <a:p>
            <a:pPr eaLnBrk="1" hangingPunct="1"/>
            <a:r>
              <a:rPr lang="en-US" sz="2000" smtClean="0"/>
              <a:t>Packet replay</a:t>
            </a:r>
          </a:p>
          <a:p>
            <a:pPr eaLnBrk="1" hangingPunct="1"/>
            <a:r>
              <a:rPr lang="en-US" sz="2000" smtClean="0"/>
              <a:t>Man-in-the-middle</a:t>
            </a:r>
          </a:p>
          <a:p>
            <a:pPr eaLnBrk="1" hangingPunct="1"/>
            <a:r>
              <a:rPr lang="en-US" sz="2000" smtClean="0"/>
              <a:t>Packet modification</a:t>
            </a:r>
          </a:p>
        </p:txBody>
      </p:sp>
      <p:pic>
        <p:nvPicPr>
          <p:cNvPr id="16388" name="Picture 6" descr="http://www.thebatt.com/media/paper657/stills/l6w21c36.gif"/>
          <p:cNvPicPr>
            <a:picLocks noChangeAspect="1" noChangeArrowheads="1"/>
          </p:cNvPicPr>
          <p:nvPr/>
        </p:nvPicPr>
        <p:blipFill>
          <a:blip r:embed="rId3" cstate="print"/>
          <a:srcRect/>
          <a:stretch>
            <a:fillRect/>
          </a:stretch>
        </p:blipFill>
        <p:spPr bwMode="auto">
          <a:xfrm>
            <a:off x="4800600" y="1381125"/>
            <a:ext cx="2465388" cy="1209675"/>
          </a:xfrm>
          <a:prstGeom prst="rect">
            <a:avLst/>
          </a:prstGeom>
          <a:noFill/>
          <a:ln w="9525">
            <a:noFill/>
            <a:miter lim="800000"/>
            <a:headEnd/>
            <a:tailEnd/>
          </a:ln>
        </p:spPr>
      </p:pic>
      <p:pic>
        <p:nvPicPr>
          <p:cNvPr id="53249" name="Picture 1"/>
          <p:cNvPicPr>
            <a:picLocks noChangeAspect="1" noChangeArrowheads="1"/>
          </p:cNvPicPr>
          <p:nvPr/>
        </p:nvPicPr>
        <p:blipFill>
          <a:blip r:embed="rId4" cstate="print"/>
          <a:srcRect/>
          <a:stretch>
            <a:fillRect/>
          </a:stretch>
        </p:blipFill>
        <p:spPr bwMode="auto">
          <a:xfrm>
            <a:off x="3505200" y="3124200"/>
            <a:ext cx="5202438" cy="3276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6"/>
          <p:cNvPicPr>
            <a:picLocks noChangeAspect="1" noChangeArrowheads="1"/>
          </p:cNvPicPr>
          <p:nvPr/>
        </p:nvPicPr>
        <p:blipFill>
          <a:blip r:embed="rId3" cstate="print"/>
          <a:srcRect/>
          <a:stretch>
            <a:fillRect/>
          </a:stretch>
        </p:blipFill>
        <p:spPr bwMode="auto">
          <a:xfrm>
            <a:off x="3124200" y="3657600"/>
            <a:ext cx="2422525" cy="1371600"/>
          </a:xfrm>
          <a:prstGeom prst="rect">
            <a:avLst/>
          </a:prstGeom>
          <a:noFill/>
          <a:ln w="38100" algn="ctr">
            <a:noFill/>
            <a:miter lim="800000"/>
            <a:headEnd/>
            <a:tailEnd/>
          </a:ln>
        </p:spPr>
      </p:pic>
      <p:sp>
        <p:nvSpPr>
          <p:cNvPr id="17411" name="Rectangle 2"/>
          <p:cNvSpPr>
            <a:spLocks noGrp="1" noChangeArrowheads="1"/>
          </p:cNvSpPr>
          <p:nvPr>
            <p:ph type="title"/>
          </p:nvPr>
        </p:nvSpPr>
        <p:spPr/>
        <p:txBody>
          <a:bodyPr/>
          <a:lstStyle/>
          <a:p>
            <a:pPr eaLnBrk="1" hangingPunct="1"/>
            <a:r>
              <a:rPr lang="en-US" smtClean="0"/>
              <a:t>Network Vulnerability</a:t>
            </a:r>
          </a:p>
        </p:txBody>
      </p:sp>
      <p:sp>
        <p:nvSpPr>
          <p:cNvPr id="17412" name="Rectangle 3"/>
          <p:cNvSpPr>
            <a:spLocks noGrp="1" noChangeArrowheads="1"/>
          </p:cNvSpPr>
          <p:nvPr>
            <p:ph idx="1"/>
          </p:nvPr>
        </p:nvSpPr>
        <p:spPr>
          <a:xfrm>
            <a:off x="381000" y="1295400"/>
            <a:ext cx="8305800" cy="5181600"/>
          </a:xfrm>
        </p:spPr>
        <p:txBody>
          <a:bodyPr/>
          <a:lstStyle/>
          <a:p>
            <a:pPr eaLnBrk="1" hangingPunct="1">
              <a:lnSpc>
                <a:spcPct val="90000"/>
              </a:lnSpc>
            </a:pPr>
            <a:r>
              <a:rPr lang="en-GB" smtClean="0"/>
              <a:t>Is a weakness in a system, technology, product or policy</a:t>
            </a:r>
          </a:p>
          <a:p>
            <a:pPr eaLnBrk="1" hangingPunct="1">
              <a:lnSpc>
                <a:spcPct val="90000"/>
              </a:lnSpc>
            </a:pPr>
            <a:endParaRPr lang="en-GB" smtClean="0"/>
          </a:p>
          <a:p>
            <a:pPr eaLnBrk="1" hangingPunct="1">
              <a:lnSpc>
                <a:spcPct val="90000"/>
              </a:lnSpc>
            </a:pPr>
            <a:r>
              <a:rPr lang="en-GB" smtClean="0"/>
              <a:t>Several organisations track, organise and test these vulnerabilities</a:t>
            </a:r>
          </a:p>
          <a:p>
            <a:pPr eaLnBrk="1" hangingPunct="1">
              <a:lnSpc>
                <a:spcPct val="90000"/>
              </a:lnSpc>
            </a:pPr>
            <a:endParaRPr lang="en-GB" smtClean="0"/>
          </a:p>
          <a:p>
            <a:pPr eaLnBrk="1" hangingPunct="1">
              <a:lnSpc>
                <a:spcPct val="90000"/>
              </a:lnSpc>
            </a:pPr>
            <a:endParaRPr lang="en-GB" smtClean="0"/>
          </a:p>
          <a:p>
            <a:pPr eaLnBrk="1" hangingPunct="1">
              <a:lnSpc>
                <a:spcPct val="90000"/>
              </a:lnSpc>
            </a:pPr>
            <a:r>
              <a:rPr lang="en-GB" smtClean="0"/>
              <a:t>The common vulnerability exposure (CVE) list also publishes ways to prevent the vulnerability from being attacked</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US" smtClean="0"/>
              <a:t>Vulnerability Appraisal</a:t>
            </a:r>
          </a:p>
        </p:txBody>
      </p:sp>
      <p:sp>
        <p:nvSpPr>
          <p:cNvPr id="18435" name="Rectangle 3"/>
          <p:cNvSpPr>
            <a:spLocks noGrp="1" noChangeArrowheads="1"/>
          </p:cNvSpPr>
          <p:nvPr>
            <p:ph idx="1"/>
          </p:nvPr>
        </p:nvSpPr>
        <p:spPr>
          <a:xfrm>
            <a:off x="455613" y="1371600"/>
            <a:ext cx="8224837" cy="4572000"/>
          </a:xfrm>
        </p:spPr>
        <p:txBody>
          <a:bodyPr/>
          <a:lstStyle/>
          <a:p>
            <a:pPr eaLnBrk="1" hangingPunct="1">
              <a:lnSpc>
                <a:spcPct val="90000"/>
              </a:lnSpc>
            </a:pPr>
            <a:r>
              <a:rPr lang="en-US" sz="2400" smtClean="0"/>
              <a:t>A vulnerability appraisal is a snapshot of the security of the organization as it now stands</a:t>
            </a:r>
          </a:p>
          <a:p>
            <a:pPr eaLnBrk="1" hangingPunct="1">
              <a:lnSpc>
                <a:spcPct val="90000"/>
              </a:lnSpc>
            </a:pPr>
            <a:endParaRPr lang="en-US" sz="2400" smtClean="0"/>
          </a:p>
          <a:p>
            <a:pPr eaLnBrk="1" hangingPunct="1">
              <a:lnSpc>
                <a:spcPct val="90000"/>
              </a:lnSpc>
            </a:pPr>
            <a:r>
              <a:rPr lang="en-US" sz="2400" smtClean="0"/>
              <a:t>What current security weaknesses may expose the assets to these threats?</a:t>
            </a:r>
          </a:p>
          <a:p>
            <a:pPr eaLnBrk="1" hangingPunct="1">
              <a:lnSpc>
                <a:spcPct val="90000"/>
              </a:lnSpc>
            </a:pPr>
            <a:endParaRPr lang="en-US" sz="2400" smtClean="0"/>
          </a:p>
          <a:p>
            <a:pPr eaLnBrk="1" hangingPunct="1">
              <a:lnSpc>
                <a:spcPct val="90000"/>
              </a:lnSpc>
            </a:pPr>
            <a:r>
              <a:rPr lang="en-US" sz="2400" smtClean="0"/>
              <a:t>Compare the asset against a database of known vulnerabilities and produce a discovery report that exposes the vulnerability and assesses its severity</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US" smtClean="0"/>
              <a:t>Qualitative Risk Analysis</a:t>
            </a:r>
          </a:p>
        </p:txBody>
      </p:sp>
      <p:sp>
        <p:nvSpPr>
          <p:cNvPr id="19459" name="Rectangle 4"/>
          <p:cNvSpPr>
            <a:spLocks noChangeArrowheads="1"/>
          </p:cNvSpPr>
          <p:nvPr/>
        </p:nvSpPr>
        <p:spPr bwMode="auto">
          <a:xfrm>
            <a:off x="457200" y="1600200"/>
            <a:ext cx="8229600" cy="4525963"/>
          </a:xfrm>
          <a:prstGeom prst="rect">
            <a:avLst/>
          </a:prstGeom>
          <a:noFill/>
          <a:ln w="9525">
            <a:noFill/>
            <a:miter lim="800000"/>
            <a:headEnd/>
            <a:tailEnd/>
          </a:ln>
        </p:spPr>
        <p:txBody>
          <a:bodyPr/>
          <a:lstStyle/>
          <a:p>
            <a:pPr marL="342900" indent="-342900">
              <a:lnSpc>
                <a:spcPct val="95000"/>
              </a:lnSpc>
              <a:spcBef>
                <a:spcPct val="50000"/>
              </a:spcBef>
              <a:buClr>
                <a:srgbClr val="005569"/>
              </a:buClr>
              <a:buFontTx/>
              <a:buChar char="•"/>
            </a:pPr>
            <a:endParaRPr lang="en-GB" sz="2800"/>
          </a:p>
        </p:txBody>
      </p:sp>
      <p:sp>
        <p:nvSpPr>
          <p:cNvPr id="19460" name="Text Box 9"/>
          <p:cNvSpPr txBox="1">
            <a:spLocks noChangeArrowheads="1"/>
          </p:cNvSpPr>
          <p:nvPr/>
        </p:nvSpPr>
        <p:spPr bwMode="auto">
          <a:xfrm>
            <a:off x="0" y="5634038"/>
            <a:ext cx="9144000" cy="461962"/>
          </a:xfrm>
          <a:prstGeom prst="rect">
            <a:avLst/>
          </a:prstGeom>
          <a:noFill/>
          <a:ln w="9525">
            <a:noFill/>
            <a:miter lim="800000"/>
            <a:headEnd/>
            <a:tailEnd/>
          </a:ln>
        </p:spPr>
        <p:txBody>
          <a:bodyPr>
            <a:spAutoFit/>
          </a:bodyPr>
          <a:lstStyle/>
          <a:p>
            <a:pPr algn="ctr" eaLnBrk="1" hangingPunct="1">
              <a:lnSpc>
                <a:spcPct val="100000"/>
              </a:lnSpc>
            </a:pPr>
            <a:r>
              <a:rPr lang="en-US" sz="2400">
                <a:solidFill>
                  <a:srgbClr val="CC0000"/>
                </a:solidFill>
              </a:rPr>
              <a:t>Exposure values prioritize the order for addressing risks</a:t>
            </a:r>
          </a:p>
        </p:txBody>
      </p:sp>
      <p:graphicFrame>
        <p:nvGraphicFramePr>
          <p:cNvPr id="22580" name="Group 52"/>
          <p:cNvGraphicFramePr>
            <a:graphicFrameLocks noGrp="1"/>
          </p:cNvGraphicFramePr>
          <p:nvPr/>
        </p:nvGraphicFramePr>
        <p:xfrm>
          <a:off x="152400" y="2362200"/>
          <a:ext cx="8763000" cy="2194560"/>
        </p:xfrm>
        <a:graphic>
          <a:graphicData uri="http://schemas.openxmlformats.org/drawingml/2006/table">
            <a:tbl>
              <a:tblPr/>
              <a:tblGrid>
                <a:gridCol w="3352800"/>
                <a:gridCol w="1828800"/>
                <a:gridCol w="304800"/>
                <a:gridCol w="1371600"/>
                <a:gridCol w="304800"/>
                <a:gridCol w="1600200"/>
              </a:tblGrid>
              <a:tr h="27305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rgbClr val="FFFFFF"/>
                          </a:solidFill>
                          <a:effectLst/>
                          <a:latin typeface="Arial" charset="0"/>
                        </a:rPr>
                        <a:t>Risk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2D2D8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rgbClr val="FFFFFF"/>
                          </a:solidFill>
                          <a:effectLst/>
                          <a:latin typeface="Arial" charset="0"/>
                        </a:rPr>
                        <a:t>Probability</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2D2D8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rgbClr val="FFFFFF"/>
                          </a:solidFill>
                          <a:effectLst/>
                          <a:latin typeface="Arial" charset="0"/>
                        </a:rPr>
                        <a:t>x</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2D2D8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rgbClr val="FFFFFF"/>
                          </a:solidFill>
                          <a:effectLst/>
                          <a:latin typeface="Arial" charset="0"/>
                        </a:rPr>
                        <a:t>Severity</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2D2D8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rgbClr val="FFFFFF"/>
                          </a:solidFill>
                          <a:effectLst/>
                          <a:latin typeface="Arial" charset="0"/>
                        </a:rPr>
                        <a: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2D2D8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rgbClr val="FFFFFF"/>
                          </a:solidFill>
                          <a:effectLst/>
                          <a:latin typeface="Arial" charset="0"/>
                        </a:rPr>
                        <a:t>Exposure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2D2D8A"/>
                    </a:solidFill>
                  </a:tcPr>
                </a:tc>
              </a:tr>
              <a:tr h="27305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rgbClr val="000000"/>
                          </a:solidFill>
                          <a:effectLst/>
                          <a:latin typeface="Arial" charset="0"/>
                        </a:rPr>
                        <a:t>A new worm</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CDD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rgbClr val="000000"/>
                          </a:solidFill>
                          <a:effectLst/>
                          <a:latin typeface="Arial" charset="0"/>
                        </a:rPr>
                        <a:t>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CDD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rgbClr val="000000"/>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CDD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rgbClr val="000000"/>
                          </a:solidFill>
                          <a:effectLst/>
                          <a:latin typeface="Arial" charset="0"/>
                        </a:rPr>
                        <a:t>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CDD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rgbClr val="000000"/>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CDD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rgbClr val="000000"/>
                          </a:solidFill>
                          <a:effectLst/>
                          <a:latin typeface="Arial" charset="0"/>
                        </a:rPr>
                        <a:t>49</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CDDA"/>
                    </a:solidFill>
                  </a:tcPr>
                </a:tc>
              </a:tr>
              <a:tr h="392113">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rgbClr val="000000"/>
                          </a:solidFill>
                          <a:effectLst/>
                          <a:latin typeface="Arial" charset="0"/>
                        </a:rPr>
                        <a:t>Web site defacement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8ED"/>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rgbClr val="000000"/>
                          </a:solidFill>
                          <a:effectLst/>
                          <a:latin typeface="Arial" charset="0"/>
                        </a:rPr>
                        <a:t>2</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8ED"/>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rgbClr val="000000"/>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8ED"/>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rgbClr val="000000"/>
                          </a:solidFill>
                          <a:effectLst/>
                          <a:latin typeface="Arial" charset="0"/>
                        </a:rPr>
                        <a:t>8</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8ED"/>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rgbClr val="000000"/>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8ED"/>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rgbClr val="000000"/>
                          </a:solidFill>
                          <a:effectLst/>
                          <a:latin typeface="Arial" charset="0"/>
                        </a:rPr>
                        <a:t>16</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E8ED"/>
                    </a:solidFill>
                  </a:tcPr>
                </a:tc>
              </a:tr>
              <a:tr h="66357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rgbClr val="000000"/>
                          </a:solidFill>
                          <a:effectLst/>
                          <a:latin typeface="Arial" charset="0"/>
                        </a:rPr>
                        <a:t>Fire protection system floods datacentre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CDD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rgbClr val="000000"/>
                          </a:solidFill>
                          <a:effectLst/>
                          <a:latin typeface="Arial" charset="0"/>
                        </a:rPr>
                        <a:t>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CDD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rgbClr val="000000"/>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CDD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rgbClr val="000000"/>
                          </a:solidFill>
                          <a:effectLst/>
                          <a:latin typeface="Arial" charset="0"/>
                        </a:rPr>
                        <a:t>10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CDD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rgbClr val="000000"/>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CDD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rgbClr val="000000"/>
                          </a:solidFill>
                          <a:effectLst/>
                          <a:latin typeface="Arial" charset="0"/>
                        </a:rPr>
                        <a:t>10</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CDDA"/>
                    </a:solidFill>
                  </a:tcPr>
                </a:tc>
              </a:tr>
            </a:tbl>
          </a:graphicData>
        </a:graphic>
      </p:graphicFrame>
      <p:sp>
        <p:nvSpPr>
          <p:cNvPr id="19498" name="Rectangle 3"/>
          <p:cNvSpPr>
            <a:spLocks noGrp="1" noChangeArrowheads="1"/>
          </p:cNvSpPr>
          <p:nvPr>
            <p:ph idx="1"/>
          </p:nvPr>
        </p:nvSpPr>
        <p:spPr>
          <a:xfrm>
            <a:off x="0" y="1219200"/>
            <a:ext cx="9144000" cy="685800"/>
          </a:xfrm>
        </p:spPr>
        <p:txBody>
          <a:bodyPr/>
          <a:lstStyle/>
          <a:p>
            <a:pPr algn="ctr" eaLnBrk="1" hangingPunct="1">
              <a:lnSpc>
                <a:spcPct val="90000"/>
              </a:lnSpc>
              <a:buFontTx/>
              <a:buNone/>
            </a:pPr>
            <a:r>
              <a:rPr lang="en-US" sz="4000" smtClean="0">
                <a:solidFill>
                  <a:srgbClr val="7030A0"/>
                </a:solidFill>
              </a:rPr>
              <a:t>Probability</a:t>
            </a:r>
            <a:r>
              <a:rPr lang="en-US" sz="4000" smtClean="0"/>
              <a:t> x </a:t>
            </a:r>
            <a:r>
              <a:rPr lang="en-US" sz="4000" smtClean="0">
                <a:solidFill>
                  <a:srgbClr val="0070C0"/>
                </a:solidFill>
              </a:rPr>
              <a:t>Severity</a:t>
            </a:r>
            <a:r>
              <a:rPr lang="en-US" sz="4000" smtClean="0"/>
              <a:t> = Exposure</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defTabSz="914400"/>
            <a:r>
              <a:rPr lang="en-US" smtClean="0"/>
              <a:t>Quantitative Risk Analysis</a:t>
            </a:r>
          </a:p>
        </p:txBody>
      </p:sp>
      <p:sp>
        <p:nvSpPr>
          <p:cNvPr id="33795" name="Rectangle 3"/>
          <p:cNvSpPr>
            <a:spLocks noGrp="1" noChangeArrowheads="1"/>
          </p:cNvSpPr>
          <p:nvPr>
            <p:ph type="body" sz="half" idx="1"/>
          </p:nvPr>
        </p:nvSpPr>
        <p:spPr>
          <a:xfrm>
            <a:off x="457200" y="1447800"/>
            <a:ext cx="8458200" cy="5181600"/>
          </a:xfrm>
        </p:spPr>
        <p:txBody>
          <a:bodyPr/>
          <a:lstStyle/>
          <a:p>
            <a:pPr marL="342900" indent="-342900" defTabSz="914400">
              <a:lnSpc>
                <a:spcPct val="85000"/>
              </a:lnSpc>
            </a:pPr>
            <a:r>
              <a:rPr lang="en-US" sz="2400" dirty="0" smtClean="0"/>
              <a:t>Exposure Factor (EF)</a:t>
            </a:r>
          </a:p>
          <a:p>
            <a:pPr marL="742950" lvl="1" indent="-285750" defTabSz="914400">
              <a:lnSpc>
                <a:spcPct val="85000"/>
              </a:lnSpc>
            </a:pPr>
            <a:r>
              <a:rPr lang="en-US" sz="2000" dirty="0" smtClean="0"/>
              <a:t>% of loss of an asset</a:t>
            </a:r>
          </a:p>
          <a:p>
            <a:pPr indent="-285750">
              <a:lnSpc>
                <a:spcPct val="85000"/>
              </a:lnSpc>
            </a:pPr>
            <a:endParaRPr lang="en-US" sz="2400" dirty="0" smtClean="0"/>
          </a:p>
          <a:p>
            <a:pPr marL="342900" indent="-342900" defTabSz="914400">
              <a:lnSpc>
                <a:spcPct val="85000"/>
              </a:lnSpc>
            </a:pPr>
            <a:r>
              <a:rPr lang="en-US" sz="2400" dirty="0" smtClean="0"/>
              <a:t>Single Loss Expectancy (SLE)</a:t>
            </a:r>
          </a:p>
          <a:p>
            <a:pPr lvl="1">
              <a:lnSpc>
                <a:spcPct val="85000"/>
              </a:lnSpc>
            </a:pPr>
            <a:r>
              <a:rPr lang="en-US" sz="2000" dirty="0" smtClean="0"/>
              <a:t>Value of asset in $ x EF</a:t>
            </a:r>
          </a:p>
          <a:p>
            <a:pPr indent="-285750">
              <a:lnSpc>
                <a:spcPct val="85000"/>
              </a:lnSpc>
            </a:pPr>
            <a:endParaRPr lang="en-US" sz="2400" dirty="0" smtClean="0"/>
          </a:p>
          <a:p>
            <a:pPr marL="342900" indent="-342900" defTabSz="914400">
              <a:lnSpc>
                <a:spcPct val="85000"/>
              </a:lnSpc>
            </a:pPr>
            <a:r>
              <a:rPr lang="en-US" sz="2400" dirty="0" smtClean="0"/>
              <a:t>Annualized Rate of Occurrence (ARO)</a:t>
            </a:r>
          </a:p>
          <a:p>
            <a:pPr marL="742950" lvl="1" indent="-285750" defTabSz="914400">
              <a:lnSpc>
                <a:spcPct val="85000"/>
              </a:lnSpc>
            </a:pPr>
            <a:r>
              <a:rPr lang="en-US" sz="2000" dirty="0" smtClean="0"/>
              <a:t>A number representing frequency of occurrence of a threat</a:t>
            </a:r>
          </a:p>
          <a:p>
            <a:pPr lvl="2" indent="-285750">
              <a:lnSpc>
                <a:spcPct val="85000"/>
              </a:lnSpc>
            </a:pPr>
            <a:r>
              <a:rPr lang="en-US" sz="1600" dirty="0" smtClean="0"/>
              <a:t>0.0 = Never</a:t>
            </a:r>
          </a:p>
          <a:p>
            <a:pPr lvl="2" indent="-285750">
              <a:lnSpc>
                <a:spcPct val="85000"/>
              </a:lnSpc>
            </a:pPr>
            <a:r>
              <a:rPr lang="en-US" sz="1600" dirty="0" smtClean="0"/>
              <a:t>1.0 = Once a year</a:t>
            </a:r>
          </a:p>
          <a:p>
            <a:pPr marL="342900" indent="-342900" defTabSz="914400">
              <a:lnSpc>
                <a:spcPct val="85000"/>
              </a:lnSpc>
            </a:pPr>
            <a:endParaRPr lang="en-US" sz="2400" dirty="0" smtClean="0"/>
          </a:p>
          <a:p>
            <a:pPr marL="342900" indent="-342900" defTabSz="914400">
              <a:lnSpc>
                <a:spcPct val="85000"/>
              </a:lnSpc>
            </a:pPr>
            <a:r>
              <a:rPr lang="en-US" sz="2400" dirty="0" smtClean="0"/>
              <a:t>Annualized Loss Expectancy (ALE)</a:t>
            </a:r>
          </a:p>
          <a:p>
            <a:pPr marL="742950" lvl="1" indent="-285750" defTabSz="914400">
              <a:lnSpc>
                <a:spcPct val="85000"/>
              </a:lnSpc>
            </a:pPr>
            <a:r>
              <a:rPr lang="en-US" sz="2000" dirty="0" smtClean="0"/>
              <a:t>SLE x ARO</a:t>
            </a:r>
            <a:endParaRPr lang="en-US" sz="1800" dirty="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p:cNvSpPr>
            <a:spLocks noGrp="1" noChangeArrowheads="1"/>
          </p:cNvSpPr>
          <p:nvPr>
            <p:ph type="title"/>
          </p:nvPr>
        </p:nvSpPr>
        <p:spPr/>
        <p:txBody>
          <a:bodyPr/>
          <a:lstStyle/>
          <a:p>
            <a:pPr eaLnBrk="1" hangingPunct="1"/>
            <a:r>
              <a:rPr lang="en-US" smtClean="0"/>
              <a:t>Understanding Risk</a:t>
            </a:r>
          </a:p>
        </p:txBody>
      </p:sp>
      <p:sp>
        <p:nvSpPr>
          <p:cNvPr id="20483" name="Rectangle 2"/>
          <p:cNvSpPr>
            <a:spLocks noChangeArrowheads="1"/>
          </p:cNvSpPr>
          <p:nvPr/>
        </p:nvSpPr>
        <p:spPr bwMode="auto">
          <a:xfrm>
            <a:off x="3270250" y="1974850"/>
            <a:ext cx="1169988" cy="630238"/>
          </a:xfrm>
          <a:prstGeom prst="rect">
            <a:avLst/>
          </a:prstGeom>
          <a:solidFill>
            <a:srgbClr val="FAFAA4"/>
          </a:solidFill>
          <a:ln w="9525">
            <a:solidFill>
              <a:schemeClr val="tx1"/>
            </a:solidFill>
            <a:miter lim="800000"/>
            <a:headEnd/>
            <a:tailEnd/>
          </a:ln>
        </p:spPr>
        <p:txBody>
          <a:bodyPr wrap="none" anchor="ctr"/>
          <a:lstStyle/>
          <a:p>
            <a:pPr algn="ctr" eaLnBrk="1" hangingPunct="1">
              <a:lnSpc>
                <a:spcPct val="100000"/>
              </a:lnSpc>
            </a:pPr>
            <a:endParaRPr lang="en-US" sz="1800" b="0">
              <a:solidFill>
                <a:srgbClr val="CC0000"/>
              </a:solidFill>
            </a:endParaRPr>
          </a:p>
        </p:txBody>
      </p:sp>
      <p:sp>
        <p:nvSpPr>
          <p:cNvPr id="20484" name="Rectangle 3"/>
          <p:cNvSpPr>
            <a:spLocks noChangeArrowheads="1"/>
          </p:cNvSpPr>
          <p:nvPr/>
        </p:nvSpPr>
        <p:spPr bwMode="auto">
          <a:xfrm>
            <a:off x="1906588" y="1565275"/>
            <a:ext cx="1168400" cy="630238"/>
          </a:xfrm>
          <a:prstGeom prst="rect">
            <a:avLst/>
          </a:prstGeom>
          <a:solidFill>
            <a:schemeClr val="accent1"/>
          </a:solidFill>
          <a:ln w="9525">
            <a:solidFill>
              <a:schemeClr val="tx1"/>
            </a:solidFill>
            <a:miter lim="800000"/>
            <a:headEnd/>
            <a:tailEnd/>
          </a:ln>
        </p:spPr>
        <p:txBody>
          <a:bodyPr wrap="none" anchor="ctr"/>
          <a:lstStyle/>
          <a:p>
            <a:pPr algn="ctr" eaLnBrk="1" hangingPunct="1">
              <a:lnSpc>
                <a:spcPct val="100000"/>
              </a:lnSpc>
            </a:pPr>
            <a:r>
              <a:rPr lang="en-US" sz="1400" b="0"/>
              <a:t>Threat</a:t>
            </a:r>
          </a:p>
          <a:p>
            <a:pPr algn="ctr" eaLnBrk="1" hangingPunct="1">
              <a:lnSpc>
                <a:spcPct val="100000"/>
              </a:lnSpc>
            </a:pPr>
            <a:r>
              <a:rPr lang="en-US" sz="1400" b="0"/>
              <a:t>Agent</a:t>
            </a:r>
          </a:p>
        </p:txBody>
      </p:sp>
      <p:sp>
        <p:nvSpPr>
          <p:cNvPr id="20485" name="Rectangle 6"/>
          <p:cNvSpPr>
            <a:spLocks noChangeArrowheads="1"/>
          </p:cNvSpPr>
          <p:nvPr/>
        </p:nvSpPr>
        <p:spPr bwMode="auto">
          <a:xfrm>
            <a:off x="4633913" y="2335213"/>
            <a:ext cx="1169987" cy="630237"/>
          </a:xfrm>
          <a:prstGeom prst="rect">
            <a:avLst/>
          </a:prstGeom>
          <a:solidFill>
            <a:srgbClr val="DAC3DB"/>
          </a:solidFill>
          <a:ln w="9525">
            <a:solidFill>
              <a:schemeClr val="tx1"/>
            </a:solidFill>
            <a:miter lim="800000"/>
            <a:headEnd/>
            <a:tailEnd/>
          </a:ln>
        </p:spPr>
        <p:txBody>
          <a:bodyPr wrap="none" anchor="ctr"/>
          <a:lstStyle/>
          <a:p>
            <a:endParaRPr lang="en-US"/>
          </a:p>
        </p:txBody>
      </p:sp>
      <p:sp>
        <p:nvSpPr>
          <p:cNvPr id="20486" name="Rectangle 7"/>
          <p:cNvSpPr>
            <a:spLocks noChangeArrowheads="1"/>
          </p:cNvSpPr>
          <p:nvPr/>
        </p:nvSpPr>
        <p:spPr bwMode="auto">
          <a:xfrm>
            <a:off x="5900738" y="3144838"/>
            <a:ext cx="974725" cy="539750"/>
          </a:xfrm>
          <a:prstGeom prst="rect">
            <a:avLst/>
          </a:prstGeom>
          <a:solidFill>
            <a:srgbClr val="FDA3A1"/>
          </a:solidFill>
          <a:ln w="9525">
            <a:solidFill>
              <a:schemeClr val="tx1"/>
            </a:solidFill>
            <a:miter lim="800000"/>
            <a:headEnd/>
            <a:tailEnd/>
          </a:ln>
        </p:spPr>
        <p:txBody>
          <a:bodyPr wrap="none" anchor="ctr"/>
          <a:lstStyle/>
          <a:p>
            <a:pPr algn="ctr" eaLnBrk="1" hangingPunct="1">
              <a:lnSpc>
                <a:spcPct val="100000"/>
              </a:lnSpc>
            </a:pPr>
            <a:r>
              <a:rPr lang="en-US" sz="1400" b="0" dirty="0"/>
              <a:t>Risk</a:t>
            </a:r>
          </a:p>
        </p:txBody>
      </p:sp>
      <p:sp>
        <p:nvSpPr>
          <p:cNvPr id="20487" name="Text Box 8"/>
          <p:cNvSpPr txBox="1">
            <a:spLocks noChangeArrowheads="1"/>
          </p:cNvSpPr>
          <p:nvPr/>
        </p:nvSpPr>
        <p:spPr bwMode="auto">
          <a:xfrm>
            <a:off x="3495675" y="2155825"/>
            <a:ext cx="695325" cy="304800"/>
          </a:xfrm>
          <a:prstGeom prst="rect">
            <a:avLst/>
          </a:prstGeom>
          <a:noFill/>
          <a:ln w="9525">
            <a:noFill/>
            <a:miter lim="800000"/>
            <a:headEnd/>
            <a:tailEnd/>
          </a:ln>
        </p:spPr>
        <p:txBody>
          <a:bodyPr wrap="none">
            <a:spAutoFit/>
          </a:bodyPr>
          <a:lstStyle/>
          <a:p>
            <a:pPr eaLnBrk="1" hangingPunct="1">
              <a:lnSpc>
                <a:spcPct val="100000"/>
              </a:lnSpc>
            </a:pPr>
            <a:r>
              <a:rPr lang="en-US" sz="1400" b="0" dirty="0"/>
              <a:t>Threat</a:t>
            </a:r>
          </a:p>
        </p:txBody>
      </p:sp>
      <p:sp>
        <p:nvSpPr>
          <p:cNvPr id="20488" name="Text Box 9"/>
          <p:cNvSpPr txBox="1">
            <a:spLocks noChangeArrowheads="1"/>
          </p:cNvSpPr>
          <p:nvPr/>
        </p:nvSpPr>
        <p:spPr bwMode="auto">
          <a:xfrm>
            <a:off x="4640263" y="2514600"/>
            <a:ext cx="1150937" cy="304800"/>
          </a:xfrm>
          <a:prstGeom prst="rect">
            <a:avLst/>
          </a:prstGeom>
          <a:noFill/>
          <a:ln w="9525">
            <a:noFill/>
            <a:miter lim="800000"/>
            <a:headEnd/>
            <a:tailEnd/>
          </a:ln>
        </p:spPr>
        <p:txBody>
          <a:bodyPr wrap="none">
            <a:spAutoFit/>
          </a:bodyPr>
          <a:lstStyle/>
          <a:p>
            <a:pPr eaLnBrk="1" hangingPunct="1">
              <a:lnSpc>
                <a:spcPct val="100000"/>
              </a:lnSpc>
            </a:pPr>
            <a:r>
              <a:rPr lang="en-US" sz="1400" b="0" dirty="0"/>
              <a:t>Vulnerability</a:t>
            </a:r>
          </a:p>
        </p:txBody>
      </p:sp>
      <p:sp>
        <p:nvSpPr>
          <p:cNvPr id="20489" name="Rectangle 10"/>
          <p:cNvSpPr>
            <a:spLocks noChangeArrowheads="1"/>
          </p:cNvSpPr>
          <p:nvPr/>
        </p:nvSpPr>
        <p:spPr bwMode="auto">
          <a:xfrm>
            <a:off x="4732338" y="3954463"/>
            <a:ext cx="1168400" cy="630237"/>
          </a:xfrm>
          <a:prstGeom prst="rect">
            <a:avLst/>
          </a:prstGeom>
          <a:solidFill>
            <a:srgbClr val="EFDD8F"/>
          </a:solidFill>
          <a:ln w="9525">
            <a:solidFill>
              <a:schemeClr val="tx1"/>
            </a:solidFill>
            <a:miter lim="800000"/>
            <a:headEnd/>
            <a:tailEnd/>
          </a:ln>
        </p:spPr>
        <p:txBody>
          <a:bodyPr wrap="none" anchor="ctr"/>
          <a:lstStyle/>
          <a:p>
            <a:pPr algn="ctr" eaLnBrk="1" hangingPunct="1">
              <a:lnSpc>
                <a:spcPct val="100000"/>
              </a:lnSpc>
            </a:pPr>
            <a:r>
              <a:rPr lang="en-US" sz="1400" b="0" dirty="0"/>
              <a:t>Asset</a:t>
            </a:r>
          </a:p>
        </p:txBody>
      </p:sp>
      <p:sp>
        <p:nvSpPr>
          <p:cNvPr id="20490" name="Rectangle 11"/>
          <p:cNvSpPr>
            <a:spLocks noChangeArrowheads="1"/>
          </p:cNvSpPr>
          <p:nvPr/>
        </p:nvSpPr>
        <p:spPr bwMode="auto">
          <a:xfrm>
            <a:off x="3465513" y="4764088"/>
            <a:ext cx="1168400" cy="628650"/>
          </a:xfrm>
          <a:prstGeom prst="rect">
            <a:avLst/>
          </a:prstGeom>
          <a:solidFill>
            <a:srgbClr val="B1EDB4"/>
          </a:solidFill>
          <a:ln w="9525">
            <a:solidFill>
              <a:schemeClr val="tx1"/>
            </a:solidFill>
            <a:miter lim="800000"/>
            <a:headEnd/>
            <a:tailEnd/>
          </a:ln>
        </p:spPr>
        <p:txBody>
          <a:bodyPr wrap="none" anchor="ctr"/>
          <a:lstStyle/>
          <a:p>
            <a:endParaRPr lang="en-US"/>
          </a:p>
        </p:txBody>
      </p:sp>
      <p:sp>
        <p:nvSpPr>
          <p:cNvPr id="20491" name="Rectangle 12"/>
          <p:cNvSpPr>
            <a:spLocks noChangeArrowheads="1"/>
          </p:cNvSpPr>
          <p:nvPr/>
        </p:nvSpPr>
        <p:spPr bwMode="auto">
          <a:xfrm>
            <a:off x="1828800" y="5483225"/>
            <a:ext cx="1441450" cy="612775"/>
          </a:xfrm>
          <a:prstGeom prst="rect">
            <a:avLst/>
          </a:prstGeom>
          <a:solidFill>
            <a:srgbClr val="A796CA"/>
          </a:solidFill>
          <a:ln w="9525">
            <a:solidFill>
              <a:schemeClr val="tx1"/>
            </a:solidFill>
            <a:miter lim="800000"/>
            <a:headEnd/>
            <a:tailEnd/>
          </a:ln>
        </p:spPr>
        <p:txBody>
          <a:bodyPr wrap="none" anchor="ctr"/>
          <a:lstStyle/>
          <a:p>
            <a:pPr algn="ctr" eaLnBrk="1" hangingPunct="1">
              <a:lnSpc>
                <a:spcPct val="100000"/>
              </a:lnSpc>
            </a:pPr>
            <a:r>
              <a:rPr lang="en-US" sz="1400" b="0" dirty="0"/>
              <a:t>Countermeasure</a:t>
            </a:r>
          </a:p>
        </p:txBody>
      </p:sp>
      <p:sp>
        <p:nvSpPr>
          <p:cNvPr id="20492" name="Text Box 13"/>
          <p:cNvSpPr txBox="1">
            <a:spLocks noChangeArrowheads="1"/>
          </p:cNvSpPr>
          <p:nvPr/>
        </p:nvSpPr>
        <p:spPr bwMode="auto">
          <a:xfrm>
            <a:off x="3581400" y="4970463"/>
            <a:ext cx="933450" cy="304800"/>
          </a:xfrm>
          <a:prstGeom prst="rect">
            <a:avLst/>
          </a:prstGeom>
          <a:noFill/>
          <a:ln w="9525">
            <a:noFill/>
            <a:miter lim="800000"/>
            <a:headEnd/>
            <a:tailEnd/>
          </a:ln>
        </p:spPr>
        <p:txBody>
          <a:bodyPr wrap="none">
            <a:spAutoFit/>
          </a:bodyPr>
          <a:lstStyle/>
          <a:p>
            <a:pPr eaLnBrk="1" hangingPunct="1">
              <a:lnSpc>
                <a:spcPct val="100000"/>
              </a:lnSpc>
            </a:pPr>
            <a:r>
              <a:rPr lang="en-US" sz="1400" b="0"/>
              <a:t>Exposure</a:t>
            </a:r>
          </a:p>
        </p:txBody>
      </p:sp>
      <p:sp>
        <p:nvSpPr>
          <p:cNvPr id="20493" name="Line 14"/>
          <p:cNvSpPr>
            <a:spLocks noChangeShapeType="1"/>
          </p:cNvSpPr>
          <p:nvPr/>
        </p:nvSpPr>
        <p:spPr bwMode="auto">
          <a:xfrm>
            <a:off x="3074988" y="1616075"/>
            <a:ext cx="779462" cy="0"/>
          </a:xfrm>
          <a:prstGeom prst="line">
            <a:avLst/>
          </a:prstGeom>
          <a:noFill/>
          <a:ln w="9525">
            <a:solidFill>
              <a:schemeClr val="tx1"/>
            </a:solidFill>
            <a:round/>
            <a:headEnd/>
            <a:tailEnd/>
          </a:ln>
        </p:spPr>
        <p:txBody>
          <a:bodyPr/>
          <a:lstStyle/>
          <a:p>
            <a:endParaRPr lang="en-GB"/>
          </a:p>
        </p:txBody>
      </p:sp>
      <p:sp>
        <p:nvSpPr>
          <p:cNvPr id="20494" name="Line 15"/>
          <p:cNvSpPr>
            <a:spLocks noChangeShapeType="1"/>
          </p:cNvSpPr>
          <p:nvPr/>
        </p:nvSpPr>
        <p:spPr bwMode="auto">
          <a:xfrm>
            <a:off x="3854450" y="1616075"/>
            <a:ext cx="0" cy="358775"/>
          </a:xfrm>
          <a:prstGeom prst="line">
            <a:avLst/>
          </a:prstGeom>
          <a:noFill/>
          <a:ln w="9525">
            <a:solidFill>
              <a:schemeClr val="tx1"/>
            </a:solidFill>
            <a:round/>
            <a:headEnd/>
            <a:tailEnd type="triangle" w="med" len="med"/>
          </a:ln>
        </p:spPr>
        <p:txBody>
          <a:bodyPr/>
          <a:lstStyle/>
          <a:p>
            <a:endParaRPr lang="en-GB"/>
          </a:p>
        </p:txBody>
      </p:sp>
      <p:sp>
        <p:nvSpPr>
          <p:cNvPr id="20495" name="Line 16"/>
          <p:cNvSpPr>
            <a:spLocks noChangeShapeType="1"/>
          </p:cNvSpPr>
          <p:nvPr/>
        </p:nvSpPr>
        <p:spPr bwMode="auto">
          <a:xfrm>
            <a:off x="4440238" y="2065338"/>
            <a:ext cx="779462" cy="0"/>
          </a:xfrm>
          <a:prstGeom prst="line">
            <a:avLst/>
          </a:prstGeom>
          <a:noFill/>
          <a:ln w="9525">
            <a:solidFill>
              <a:schemeClr val="tx1"/>
            </a:solidFill>
            <a:round/>
            <a:headEnd/>
            <a:tailEnd/>
          </a:ln>
        </p:spPr>
        <p:txBody>
          <a:bodyPr/>
          <a:lstStyle/>
          <a:p>
            <a:endParaRPr lang="en-GB"/>
          </a:p>
        </p:txBody>
      </p:sp>
      <p:sp>
        <p:nvSpPr>
          <p:cNvPr id="20496" name="Line 17"/>
          <p:cNvSpPr>
            <a:spLocks noChangeShapeType="1"/>
          </p:cNvSpPr>
          <p:nvPr/>
        </p:nvSpPr>
        <p:spPr bwMode="auto">
          <a:xfrm>
            <a:off x="5219700" y="2065338"/>
            <a:ext cx="0" cy="269875"/>
          </a:xfrm>
          <a:prstGeom prst="line">
            <a:avLst/>
          </a:prstGeom>
          <a:noFill/>
          <a:ln w="9525">
            <a:solidFill>
              <a:schemeClr val="tx1"/>
            </a:solidFill>
            <a:round/>
            <a:headEnd/>
            <a:tailEnd type="triangle" w="med" len="med"/>
          </a:ln>
        </p:spPr>
        <p:txBody>
          <a:bodyPr/>
          <a:lstStyle/>
          <a:p>
            <a:endParaRPr lang="en-GB"/>
          </a:p>
        </p:txBody>
      </p:sp>
      <p:sp>
        <p:nvSpPr>
          <p:cNvPr id="20497" name="Line 18"/>
          <p:cNvSpPr>
            <a:spLocks noChangeShapeType="1"/>
          </p:cNvSpPr>
          <p:nvPr/>
        </p:nvSpPr>
        <p:spPr bwMode="auto">
          <a:xfrm>
            <a:off x="5803900" y="2514600"/>
            <a:ext cx="584200" cy="0"/>
          </a:xfrm>
          <a:prstGeom prst="line">
            <a:avLst/>
          </a:prstGeom>
          <a:noFill/>
          <a:ln w="9525">
            <a:solidFill>
              <a:schemeClr val="tx1"/>
            </a:solidFill>
            <a:round/>
            <a:headEnd/>
            <a:tailEnd/>
          </a:ln>
        </p:spPr>
        <p:txBody>
          <a:bodyPr/>
          <a:lstStyle/>
          <a:p>
            <a:endParaRPr lang="en-GB"/>
          </a:p>
        </p:txBody>
      </p:sp>
      <p:sp>
        <p:nvSpPr>
          <p:cNvPr id="20498" name="Line 19"/>
          <p:cNvSpPr>
            <a:spLocks noChangeShapeType="1"/>
          </p:cNvSpPr>
          <p:nvPr/>
        </p:nvSpPr>
        <p:spPr bwMode="auto">
          <a:xfrm>
            <a:off x="6388100" y="2514600"/>
            <a:ext cx="0" cy="630238"/>
          </a:xfrm>
          <a:prstGeom prst="line">
            <a:avLst/>
          </a:prstGeom>
          <a:noFill/>
          <a:ln w="9525">
            <a:solidFill>
              <a:schemeClr val="tx1"/>
            </a:solidFill>
            <a:round/>
            <a:headEnd/>
            <a:tailEnd type="triangle" w="med" len="med"/>
          </a:ln>
        </p:spPr>
        <p:txBody>
          <a:bodyPr/>
          <a:lstStyle/>
          <a:p>
            <a:endParaRPr lang="en-GB"/>
          </a:p>
        </p:txBody>
      </p:sp>
      <p:sp>
        <p:nvSpPr>
          <p:cNvPr id="20499" name="Line 20"/>
          <p:cNvSpPr>
            <a:spLocks noChangeShapeType="1"/>
          </p:cNvSpPr>
          <p:nvPr/>
        </p:nvSpPr>
        <p:spPr bwMode="auto">
          <a:xfrm>
            <a:off x="6388100" y="3684588"/>
            <a:ext cx="0" cy="539750"/>
          </a:xfrm>
          <a:prstGeom prst="line">
            <a:avLst/>
          </a:prstGeom>
          <a:noFill/>
          <a:ln w="9525">
            <a:solidFill>
              <a:schemeClr val="tx1"/>
            </a:solidFill>
            <a:round/>
            <a:headEnd/>
            <a:tailEnd/>
          </a:ln>
        </p:spPr>
        <p:txBody>
          <a:bodyPr/>
          <a:lstStyle/>
          <a:p>
            <a:endParaRPr lang="en-GB"/>
          </a:p>
        </p:txBody>
      </p:sp>
      <p:sp>
        <p:nvSpPr>
          <p:cNvPr id="20500" name="Line 21"/>
          <p:cNvSpPr>
            <a:spLocks noChangeShapeType="1"/>
          </p:cNvSpPr>
          <p:nvPr/>
        </p:nvSpPr>
        <p:spPr bwMode="auto">
          <a:xfrm flipH="1">
            <a:off x="5900738" y="4224338"/>
            <a:ext cx="487362" cy="0"/>
          </a:xfrm>
          <a:prstGeom prst="line">
            <a:avLst/>
          </a:prstGeom>
          <a:noFill/>
          <a:ln w="9525">
            <a:solidFill>
              <a:schemeClr val="tx1"/>
            </a:solidFill>
            <a:round/>
            <a:headEnd/>
            <a:tailEnd type="triangle" w="med" len="med"/>
          </a:ln>
        </p:spPr>
        <p:txBody>
          <a:bodyPr/>
          <a:lstStyle/>
          <a:p>
            <a:endParaRPr lang="en-GB"/>
          </a:p>
        </p:txBody>
      </p:sp>
      <p:sp>
        <p:nvSpPr>
          <p:cNvPr id="20501" name="Line 22"/>
          <p:cNvSpPr>
            <a:spLocks noChangeShapeType="1"/>
          </p:cNvSpPr>
          <p:nvPr/>
        </p:nvSpPr>
        <p:spPr bwMode="auto">
          <a:xfrm>
            <a:off x="5413375" y="4584700"/>
            <a:ext cx="0" cy="449263"/>
          </a:xfrm>
          <a:prstGeom prst="line">
            <a:avLst/>
          </a:prstGeom>
          <a:noFill/>
          <a:ln w="9525">
            <a:solidFill>
              <a:schemeClr val="tx1"/>
            </a:solidFill>
            <a:round/>
            <a:headEnd/>
            <a:tailEnd/>
          </a:ln>
        </p:spPr>
        <p:txBody>
          <a:bodyPr/>
          <a:lstStyle/>
          <a:p>
            <a:endParaRPr lang="en-GB"/>
          </a:p>
        </p:txBody>
      </p:sp>
      <p:sp>
        <p:nvSpPr>
          <p:cNvPr id="20502" name="Line 23"/>
          <p:cNvSpPr>
            <a:spLocks noChangeShapeType="1"/>
          </p:cNvSpPr>
          <p:nvPr/>
        </p:nvSpPr>
        <p:spPr bwMode="auto">
          <a:xfrm flipH="1">
            <a:off x="4633913" y="5033963"/>
            <a:ext cx="779462" cy="0"/>
          </a:xfrm>
          <a:prstGeom prst="line">
            <a:avLst/>
          </a:prstGeom>
          <a:noFill/>
          <a:ln w="9525">
            <a:solidFill>
              <a:schemeClr val="tx1"/>
            </a:solidFill>
            <a:round/>
            <a:headEnd/>
            <a:tailEnd type="triangle" w="med" len="med"/>
          </a:ln>
        </p:spPr>
        <p:txBody>
          <a:bodyPr/>
          <a:lstStyle/>
          <a:p>
            <a:endParaRPr lang="en-GB"/>
          </a:p>
        </p:txBody>
      </p:sp>
      <p:sp>
        <p:nvSpPr>
          <p:cNvPr id="20503" name="Line 24"/>
          <p:cNvSpPr>
            <a:spLocks noChangeShapeType="1"/>
          </p:cNvSpPr>
          <p:nvPr/>
        </p:nvSpPr>
        <p:spPr bwMode="auto">
          <a:xfrm>
            <a:off x="4049713" y="5392738"/>
            <a:ext cx="0" cy="450850"/>
          </a:xfrm>
          <a:prstGeom prst="line">
            <a:avLst/>
          </a:prstGeom>
          <a:noFill/>
          <a:ln w="9525">
            <a:solidFill>
              <a:schemeClr val="tx1"/>
            </a:solidFill>
            <a:round/>
            <a:headEnd/>
            <a:tailEnd/>
          </a:ln>
        </p:spPr>
        <p:txBody>
          <a:bodyPr/>
          <a:lstStyle/>
          <a:p>
            <a:endParaRPr lang="en-GB"/>
          </a:p>
        </p:txBody>
      </p:sp>
      <p:sp>
        <p:nvSpPr>
          <p:cNvPr id="20504" name="Line 25"/>
          <p:cNvSpPr>
            <a:spLocks noChangeShapeType="1"/>
          </p:cNvSpPr>
          <p:nvPr/>
        </p:nvSpPr>
        <p:spPr bwMode="auto">
          <a:xfrm flipH="1">
            <a:off x="3270250" y="5843588"/>
            <a:ext cx="779463" cy="0"/>
          </a:xfrm>
          <a:prstGeom prst="line">
            <a:avLst/>
          </a:prstGeom>
          <a:noFill/>
          <a:ln w="9525">
            <a:solidFill>
              <a:schemeClr val="tx1"/>
            </a:solidFill>
            <a:round/>
            <a:headEnd/>
            <a:tailEnd type="triangle" w="med" len="med"/>
          </a:ln>
        </p:spPr>
        <p:txBody>
          <a:bodyPr/>
          <a:lstStyle/>
          <a:p>
            <a:endParaRPr lang="en-GB"/>
          </a:p>
        </p:txBody>
      </p:sp>
      <p:sp>
        <p:nvSpPr>
          <p:cNvPr id="20505" name="Line 26"/>
          <p:cNvSpPr>
            <a:spLocks noChangeShapeType="1"/>
          </p:cNvSpPr>
          <p:nvPr/>
        </p:nvSpPr>
        <p:spPr bwMode="auto">
          <a:xfrm flipV="1">
            <a:off x="2514600" y="2209798"/>
            <a:ext cx="0" cy="3276601"/>
          </a:xfrm>
          <a:prstGeom prst="line">
            <a:avLst/>
          </a:prstGeom>
          <a:noFill/>
          <a:ln w="9525">
            <a:solidFill>
              <a:schemeClr val="tx1"/>
            </a:solidFill>
            <a:round/>
            <a:headEnd/>
            <a:tailEnd type="triangle" w="med" len="med"/>
          </a:ln>
        </p:spPr>
        <p:txBody>
          <a:bodyPr/>
          <a:lstStyle/>
          <a:p>
            <a:endParaRPr lang="en-GB"/>
          </a:p>
        </p:txBody>
      </p:sp>
      <p:sp>
        <p:nvSpPr>
          <p:cNvPr id="20506" name="Text Box 27"/>
          <p:cNvSpPr txBox="1">
            <a:spLocks noChangeArrowheads="1"/>
          </p:cNvSpPr>
          <p:nvPr/>
        </p:nvSpPr>
        <p:spPr bwMode="auto">
          <a:xfrm>
            <a:off x="3055938" y="1295400"/>
            <a:ext cx="1030287" cy="276225"/>
          </a:xfrm>
          <a:prstGeom prst="rect">
            <a:avLst/>
          </a:prstGeom>
          <a:noFill/>
          <a:ln w="9525">
            <a:noFill/>
            <a:miter lim="800000"/>
            <a:headEnd/>
            <a:tailEnd/>
          </a:ln>
        </p:spPr>
        <p:txBody>
          <a:bodyPr wrap="none">
            <a:spAutoFit/>
          </a:bodyPr>
          <a:lstStyle/>
          <a:p>
            <a:pPr eaLnBrk="1" hangingPunct="1">
              <a:lnSpc>
                <a:spcPct val="100000"/>
              </a:lnSpc>
            </a:pPr>
            <a:r>
              <a:rPr lang="en-US" sz="1200" b="0"/>
              <a:t>Gives rise to</a:t>
            </a:r>
          </a:p>
        </p:txBody>
      </p:sp>
      <p:sp>
        <p:nvSpPr>
          <p:cNvPr id="20507" name="Text Box 28"/>
          <p:cNvSpPr txBox="1">
            <a:spLocks noChangeArrowheads="1"/>
          </p:cNvSpPr>
          <p:nvPr/>
        </p:nvSpPr>
        <p:spPr bwMode="auto">
          <a:xfrm>
            <a:off x="4419600" y="1744663"/>
            <a:ext cx="715963" cy="274637"/>
          </a:xfrm>
          <a:prstGeom prst="rect">
            <a:avLst/>
          </a:prstGeom>
          <a:noFill/>
          <a:ln w="9525">
            <a:noFill/>
            <a:miter lim="800000"/>
            <a:headEnd/>
            <a:tailEnd/>
          </a:ln>
        </p:spPr>
        <p:txBody>
          <a:bodyPr wrap="none">
            <a:spAutoFit/>
          </a:bodyPr>
          <a:lstStyle/>
          <a:p>
            <a:pPr eaLnBrk="1" hangingPunct="1">
              <a:lnSpc>
                <a:spcPct val="100000"/>
              </a:lnSpc>
            </a:pPr>
            <a:r>
              <a:rPr lang="en-US" sz="1200" b="0" dirty="0"/>
              <a:t>Exploits</a:t>
            </a:r>
          </a:p>
        </p:txBody>
      </p:sp>
      <p:sp>
        <p:nvSpPr>
          <p:cNvPr id="20508" name="Text Box 29"/>
          <p:cNvSpPr txBox="1">
            <a:spLocks noChangeArrowheads="1"/>
          </p:cNvSpPr>
          <p:nvPr/>
        </p:nvSpPr>
        <p:spPr bwMode="auto">
          <a:xfrm>
            <a:off x="5783263" y="2195513"/>
            <a:ext cx="766762" cy="274637"/>
          </a:xfrm>
          <a:prstGeom prst="rect">
            <a:avLst/>
          </a:prstGeom>
          <a:noFill/>
          <a:ln w="9525">
            <a:noFill/>
            <a:miter lim="800000"/>
            <a:headEnd/>
            <a:tailEnd/>
          </a:ln>
        </p:spPr>
        <p:txBody>
          <a:bodyPr wrap="none">
            <a:spAutoFit/>
          </a:bodyPr>
          <a:lstStyle/>
          <a:p>
            <a:pPr eaLnBrk="1" hangingPunct="1">
              <a:lnSpc>
                <a:spcPct val="100000"/>
              </a:lnSpc>
            </a:pPr>
            <a:r>
              <a:rPr lang="en-US" sz="1200" b="0" dirty="0"/>
              <a:t>Leads to</a:t>
            </a:r>
          </a:p>
        </p:txBody>
      </p:sp>
      <p:sp>
        <p:nvSpPr>
          <p:cNvPr id="20509" name="Text Box 30"/>
          <p:cNvSpPr txBox="1">
            <a:spLocks noChangeArrowheads="1"/>
          </p:cNvSpPr>
          <p:nvPr/>
        </p:nvSpPr>
        <p:spPr bwMode="auto">
          <a:xfrm>
            <a:off x="5880100" y="4264025"/>
            <a:ext cx="1054100" cy="274638"/>
          </a:xfrm>
          <a:prstGeom prst="rect">
            <a:avLst/>
          </a:prstGeom>
          <a:noFill/>
          <a:ln w="9525">
            <a:noFill/>
            <a:miter lim="800000"/>
            <a:headEnd/>
            <a:tailEnd/>
          </a:ln>
        </p:spPr>
        <p:txBody>
          <a:bodyPr wrap="none">
            <a:spAutoFit/>
          </a:bodyPr>
          <a:lstStyle/>
          <a:p>
            <a:pPr eaLnBrk="1" hangingPunct="1">
              <a:lnSpc>
                <a:spcPct val="100000"/>
              </a:lnSpc>
            </a:pPr>
            <a:r>
              <a:rPr lang="en-US" sz="1200" b="0"/>
              <a:t>Can damage</a:t>
            </a:r>
          </a:p>
        </p:txBody>
      </p:sp>
      <p:sp>
        <p:nvSpPr>
          <p:cNvPr id="20510" name="Text Box 31"/>
          <p:cNvSpPr txBox="1">
            <a:spLocks noChangeArrowheads="1"/>
          </p:cNvSpPr>
          <p:nvPr/>
        </p:nvSpPr>
        <p:spPr bwMode="auto">
          <a:xfrm>
            <a:off x="4614863" y="5073650"/>
            <a:ext cx="696912" cy="274638"/>
          </a:xfrm>
          <a:prstGeom prst="rect">
            <a:avLst/>
          </a:prstGeom>
          <a:noFill/>
          <a:ln w="9525">
            <a:noFill/>
            <a:miter lim="800000"/>
            <a:headEnd/>
            <a:tailEnd/>
          </a:ln>
        </p:spPr>
        <p:txBody>
          <a:bodyPr wrap="none">
            <a:spAutoFit/>
          </a:bodyPr>
          <a:lstStyle/>
          <a:p>
            <a:pPr eaLnBrk="1" hangingPunct="1">
              <a:lnSpc>
                <a:spcPct val="100000"/>
              </a:lnSpc>
            </a:pPr>
            <a:r>
              <a:rPr lang="en-US" sz="1200" b="0"/>
              <a:t>Causes</a:t>
            </a:r>
          </a:p>
        </p:txBody>
      </p:sp>
      <p:sp>
        <p:nvSpPr>
          <p:cNvPr id="20511" name="Text Box 32"/>
          <p:cNvSpPr txBox="1">
            <a:spLocks noChangeArrowheads="1"/>
          </p:cNvSpPr>
          <p:nvPr/>
        </p:nvSpPr>
        <p:spPr bwMode="auto">
          <a:xfrm>
            <a:off x="3249613" y="5881688"/>
            <a:ext cx="2554287" cy="276225"/>
          </a:xfrm>
          <a:prstGeom prst="rect">
            <a:avLst/>
          </a:prstGeom>
          <a:noFill/>
          <a:ln w="9525">
            <a:noFill/>
            <a:miter lim="800000"/>
            <a:headEnd/>
            <a:tailEnd/>
          </a:ln>
        </p:spPr>
        <p:txBody>
          <a:bodyPr>
            <a:spAutoFit/>
          </a:bodyPr>
          <a:lstStyle/>
          <a:p>
            <a:pPr eaLnBrk="1" hangingPunct="1">
              <a:lnSpc>
                <a:spcPct val="100000"/>
              </a:lnSpc>
            </a:pPr>
            <a:r>
              <a:rPr lang="en-US" sz="1200" b="0"/>
              <a:t>Can be safeguarded by </a:t>
            </a:r>
          </a:p>
        </p:txBody>
      </p:sp>
      <p:sp>
        <p:nvSpPr>
          <p:cNvPr id="20512" name="Text Box 33"/>
          <p:cNvSpPr txBox="1">
            <a:spLocks noChangeArrowheads="1"/>
          </p:cNvSpPr>
          <p:nvPr/>
        </p:nvSpPr>
        <p:spPr bwMode="auto">
          <a:xfrm>
            <a:off x="2470150" y="3454400"/>
            <a:ext cx="1182688" cy="274638"/>
          </a:xfrm>
          <a:prstGeom prst="rect">
            <a:avLst/>
          </a:prstGeom>
          <a:noFill/>
          <a:ln w="9525">
            <a:noFill/>
            <a:miter lim="800000"/>
            <a:headEnd/>
            <a:tailEnd/>
          </a:ln>
        </p:spPr>
        <p:txBody>
          <a:bodyPr wrap="none">
            <a:spAutoFit/>
          </a:bodyPr>
          <a:lstStyle/>
          <a:p>
            <a:pPr eaLnBrk="1" hangingPunct="1">
              <a:lnSpc>
                <a:spcPct val="100000"/>
              </a:lnSpc>
            </a:pPr>
            <a:r>
              <a:rPr lang="en-US" sz="1200" b="0"/>
              <a:t>Directly affects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9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49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050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048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049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049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050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048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048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50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049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049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048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49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050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050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0489"/>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0501"/>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20502"/>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2051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0492"/>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20490"/>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20503"/>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20511"/>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20504"/>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1" presetClass="entr" presetSubtype="0" fill="hold" grpId="0" nodeType="clickEffect">
                                  <p:stCondLst>
                                    <p:cond delay="0"/>
                                  </p:stCondLst>
                                  <p:childTnLst>
                                    <p:set>
                                      <p:cBhvr>
                                        <p:cTn id="80" dur="1" fill="hold">
                                          <p:stCondLst>
                                            <p:cond delay="0"/>
                                          </p:stCondLst>
                                        </p:cTn>
                                        <p:tgtEl>
                                          <p:spTgt spid="20491"/>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0" nodeType="clickEffect">
                                  <p:stCondLst>
                                    <p:cond delay="0"/>
                                  </p:stCondLst>
                                  <p:childTnLst>
                                    <p:set>
                                      <p:cBhvr>
                                        <p:cTn id="84" dur="1" fill="hold">
                                          <p:stCondLst>
                                            <p:cond delay="0"/>
                                          </p:stCondLst>
                                        </p:cTn>
                                        <p:tgtEl>
                                          <p:spTgt spid="20505"/>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205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animBg="1"/>
      <p:bldP spid="20485" grpId="0" animBg="1"/>
      <p:bldP spid="20486" grpId="0" animBg="1"/>
      <p:bldP spid="20487" grpId="0"/>
      <p:bldP spid="20488" grpId="0"/>
      <p:bldP spid="20489" grpId="0" animBg="1"/>
      <p:bldP spid="20490" grpId="0" animBg="1"/>
      <p:bldP spid="20491" grpId="0" animBg="1"/>
      <p:bldP spid="20492" grpId="0"/>
      <p:bldP spid="20493" grpId="0" animBg="1"/>
      <p:bldP spid="20494" grpId="0" animBg="1"/>
      <p:bldP spid="20495" grpId="0" animBg="1"/>
      <p:bldP spid="20496" grpId="0" animBg="1"/>
      <p:bldP spid="20497" grpId="0" animBg="1"/>
      <p:bldP spid="20498" grpId="0" animBg="1"/>
      <p:bldP spid="20499" grpId="0" animBg="1"/>
      <p:bldP spid="20500" grpId="0" animBg="1"/>
      <p:bldP spid="20501" grpId="0" animBg="1"/>
      <p:bldP spid="20502" grpId="0" animBg="1"/>
      <p:bldP spid="20503" grpId="0" animBg="1"/>
      <p:bldP spid="20504" grpId="0" animBg="1"/>
      <p:bldP spid="20505" grpId="0" animBg="1"/>
      <p:bldP spid="20506" grpId="0"/>
      <p:bldP spid="20507" grpId="0"/>
      <p:bldP spid="20508" grpId="0"/>
      <p:bldP spid="20509" grpId="0"/>
      <p:bldP spid="20510" grpId="0"/>
      <p:bldP spid="20511" grpId="0"/>
      <p:bldP spid="2051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ight Arrow 11"/>
          <p:cNvSpPr/>
          <p:nvPr/>
        </p:nvSpPr>
        <p:spPr>
          <a:xfrm>
            <a:off x="2286000" y="1524000"/>
            <a:ext cx="457200" cy="1219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1143000" y="1600200"/>
            <a:ext cx="1219200" cy="1066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Risk Management</a:t>
            </a:r>
            <a:endParaRPr lang="en-GB" dirty="0"/>
          </a:p>
        </p:txBody>
      </p:sp>
      <p:sp>
        <p:nvSpPr>
          <p:cNvPr id="6" name="TextBox 5"/>
          <p:cNvSpPr txBox="1"/>
          <p:nvPr/>
        </p:nvSpPr>
        <p:spPr>
          <a:xfrm>
            <a:off x="1143000" y="1905000"/>
            <a:ext cx="1219200" cy="369332"/>
          </a:xfrm>
          <a:prstGeom prst="rect">
            <a:avLst/>
          </a:prstGeom>
          <a:noFill/>
        </p:spPr>
        <p:txBody>
          <a:bodyPr wrap="square" rtlCol="0">
            <a:spAutoFit/>
          </a:bodyPr>
          <a:lstStyle/>
          <a:p>
            <a:pPr algn="ctr"/>
            <a:r>
              <a:rPr lang="en-GB" sz="2000" dirty="0" smtClean="0"/>
              <a:t>Plan</a:t>
            </a:r>
            <a:endParaRPr lang="en-GB" sz="2000" dirty="0"/>
          </a:p>
        </p:txBody>
      </p:sp>
      <p:sp>
        <p:nvSpPr>
          <p:cNvPr id="13" name="Right Arrow 12"/>
          <p:cNvSpPr/>
          <p:nvPr/>
        </p:nvSpPr>
        <p:spPr>
          <a:xfrm>
            <a:off x="4800600" y="1524000"/>
            <a:ext cx="457200" cy="1219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2819400" y="1600200"/>
            <a:ext cx="2057400" cy="1066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2819400" y="1828800"/>
            <a:ext cx="2057400" cy="646331"/>
          </a:xfrm>
          <a:prstGeom prst="rect">
            <a:avLst/>
          </a:prstGeom>
          <a:noFill/>
        </p:spPr>
        <p:txBody>
          <a:bodyPr wrap="square" rtlCol="0">
            <a:spAutoFit/>
          </a:bodyPr>
          <a:lstStyle/>
          <a:p>
            <a:pPr algn="ctr"/>
            <a:r>
              <a:rPr lang="en-GB" sz="2000" dirty="0" smtClean="0"/>
              <a:t>Information collection</a:t>
            </a:r>
            <a:endParaRPr lang="en-GB" sz="2000" dirty="0"/>
          </a:p>
        </p:txBody>
      </p:sp>
      <p:sp>
        <p:nvSpPr>
          <p:cNvPr id="16" name="Rectangle 15"/>
          <p:cNvSpPr/>
          <p:nvPr/>
        </p:nvSpPr>
        <p:spPr>
          <a:xfrm>
            <a:off x="5334000" y="1600200"/>
            <a:ext cx="2514600" cy="1066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334000" y="1905000"/>
            <a:ext cx="2514600" cy="369332"/>
          </a:xfrm>
          <a:prstGeom prst="rect">
            <a:avLst/>
          </a:prstGeom>
          <a:noFill/>
        </p:spPr>
        <p:txBody>
          <a:bodyPr wrap="square" rtlCol="0">
            <a:spAutoFit/>
          </a:bodyPr>
          <a:lstStyle/>
          <a:p>
            <a:r>
              <a:rPr lang="en-GB" sz="2000" dirty="0" smtClean="0"/>
              <a:t>Recommendations</a:t>
            </a:r>
            <a:endParaRPr lang="en-GB" sz="2000" dirty="0"/>
          </a:p>
        </p:txBody>
      </p:sp>
      <p:sp>
        <p:nvSpPr>
          <p:cNvPr id="19" name="Oval 18"/>
          <p:cNvSpPr/>
          <p:nvPr/>
        </p:nvSpPr>
        <p:spPr>
          <a:xfrm>
            <a:off x="2971800" y="3352800"/>
            <a:ext cx="2971800" cy="1143000"/>
          </a:xfrm>
          <a:prstGeom prst="ellipse">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3048000" y="3733800"/>
            <a:ext cx="2819400" cy="369332"/>
          </a:xfrm>
          <a:prstGeom prst="rect">
            <a:avLst/>
          </a:prstGeom>
          <a:noFill/>
        </p:spPr>
        <p:txBody>
          <a:bodyPr wrap="square" rtlCol="0">
            <a:spAutoFit/>
          </a:bodyPr>
          <a:lstStyle/>
          <a:p>
            <a:pPr algn="ctr"/>
            <a:r>
              <a:rPr lang="en-GB" sz="2000" dirty="0" smtClean="0"/>
              <a:t>Management</a:t>
            </a:r>
            <a:endParaRPr lang="en-GB" sz="2000" dirty="0"/>
          </a:p>
        </p:txBody>
      </p:sp>
      <p:sp>
        <p:nvSpPr>
          <p:cNvPr id="22" name="Bent Arrow 21"/>
          <p:cNvSpPr/>
          <p:nvPr/>
        </p:nvSpPr>
        <p:spPr>
          <a:xfrm rot="10800000">
            <a:off x="5943600" y="2667000"/>
            <a:ext cx="1295400" cy="1600200"/>
          </a:xfrm>
          <a:prstGeom prst="bentArrow">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Rectangle 22"/>
          <p:cNvSpPr/>
          <p:nvPr/>
        </p:nvSpPr>
        <p:spPr>
          <a:xfrm>
            <a:off x="76200" y="5486400"/>
            <a:ext cx="2057400" cy="1066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76200" y="5715000"/>
            <a:ext cx="2057400" cy="646331"/>
          </a:xfrm>
          <a:prstGeom prst="rect">
            <a:avLst/>
          </a:prstGeom>
          <a:noFill/>
        </p:spPr>
        <p:txBody>
          <a:bodyPr wrap="square" rtlCol="0">
            <a:spAutoFit/>
          </a:bodyPr>
          <a:lstStyle/>
          <a:p>
            <a:pPr algn="ctr"/>
            <a:r>
              <a:rPr lang="en-GB" sz="2000" dirty="0" smtClean="0">
                <a:solidFill>
                  <a:schemeClr val="bg1"/>
                </a:solidFill>
              </a:rPr>
              <a:t>Risk</a:t>
            </a:r>
          </a:p>
          <a:p>
            <a:pPr algn="ctr"/>
            <a:r>
              <a:rPr lang="en-GB" sz="2000" dirty="0" smtClean="0">
                <a:solidFill>
                  <a:schemeClr val="bg1"/>
                </a:solidFill>
              </a:rPr>
              <a:t>Mitigation</a:t>
            </a:r>
            <a:endParaRPr lang="en-GB" sz="2000" dirty="0">
              <a:solidFill>
                <a:schemeClr val="bg1"/>
              </a:solidFill>
            </a:endParaRPr>
          </a:p>
        </p:txBody>
      </p:sp>
      <p:sp>
        <p:nvSpPr>
          <p:cNvPr id="25" name="Rectangle 24"/>
          <p:cNvSpPr/>
          <p:nvPr/>
        </p:nvSpPr>
        <p:spPr>
          <a:xfrm>
            <a:off x="2362200" y="5486400"/>
            <a:ext cx="2057400" cy="1066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2362200" y="5715000"/>
            <a:ext cx="2057400" cy="646331"/>
          </a:xfrm>
          <a:prstGeom prst="rect">
            <a:avLst/>
          </a:prstGeom>
          <a:noFill/>
        </p:spPr>
        <p:txBody>
          <a:bodyPr wrap="square" rtlCol="0">
            <a:spAutoFit/>
          </a:bodyPr>
          <a:lstStyle/>
          <a:p>
            <a:pPr algn="ctr"/>
            <a:r>
              <a:rPr lang="en-GB" sz="2000" dirty="0" smtClean="0">
                <a:solidFill>
                  <a:schemeClr val="bg1"/>
                </a:solidFill>
              </a:rPr>
              <a:t>Risk</a:t>
            </a:r>
          </a:p>
          <a:p>
            <a:pPr algn="ctr"/>
            <a:r>
              <a:rPr lang="en-GB" sz="2000" dirty="0" smtClean="0">
                <a:solidFill>
                  <a:schemeClr val="bg1"/>
                </a:solidFill>
              </a:rPr>
              <a:t>Transference</a:t>
            </a:r>
            <a:endParaRPr lang="en-GB" sz="2000" dirty="0">
              <a:solidFill>
                <a:schemeClr val="bg1"/>
              </a:solidFill>
            </a:endParaRPr>
          </a:p>
        </p:txBody>
      </p:sp>
      <p:sp>
        <p:nvSpPr>
          <p:cNvPr id="27" name="Rectangle 26"/>
          <p:cNvSpPr/>
          <p:nvPr/>
        </p:nvSpPr>
        <p:spPr>
          <a:xfrm>
            <a:off x="4724400" y="5486400"/>
            <a:ext cx="2057400" cy="1066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4724400" y="5715000"/>
            <a:ext cx="2057400" cy="646331"/>
          </a:xfrm>
          <a:prstGeom prst="rect">
            <a:avLst/>
          </a:prstGeom>
          <a:noFill/>
        </p:spPr>
        <p:txBody>
          <a:bodyPr wrap="square" rtlCol="0">
            <a:spAutoFit/>
          </a:bodyPr>
          <a:lstStyle/>
          <a:p>
            <a:pPr algn="ctr"/>
            <a:r>
              <a:rPr lang="en-GB" sz="2000" dirty="0" smtClean="0">
                <a:solidFill>
                  <a:schemeClr val="bg1"/>
                </a:solidFill>
              </a:rPr>
              <a:t>Risk</a:t>
            </a:r>
          </a:p>
          <a:p>
            <a:pPr algn="ctr"/>
            <a:r>
              <a:rPr lang="en-GB" sz="2000" dirty="0" smtClean="0">
                <a:solidFill>
                  <a:schemeClr val="bg1"/>
                </a:solidFill>
              </a:rPr>
              <a:t>Acceptance</a:t>
            </a:r>
            <a:endParaRPr lang="en-GB" sz="2000" dirty="0">
              <a:solidFill>
                <a:schemeClr val="bg1"/>
              </a:solidFill>
            </a:endParaRPr>
          </a:p>
        </p:txBody>
      </p:sp>
      <p:sp>
        <p:nvSpPr>
          <p:cNvPr id="29" name="Rectangle 28"/>
          <p:cNvSpPr/>
          <p:nvPr/>
        </p:nvSpPr>
        <p:spPr>
          <a:xfrm>
            <a:off x="7010400" y="5486400"/>
            <a:ext cx="2057400" cy="1066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p:cNvSpPr txBox="1"/>
          <p:nvPr/>
        </p:nvSpPr>
        <p:spPr>
          <a:xfrm>
            <a:off x="7010400" y="5715000"/>
            <a:ext cx="2057400" cy="646331"/>
          </a:xfrm>
          <a:prstGeom prst="rect">
            <a:avLst/>
          </a:prstGeom>
          <a:noFill/>
        </p:spPr>
        <p:txBody>
          <a:bodyPr wrap="square" rtlCol="0">
            <a:spAutoFit/>
          </a:bodyPr>
          <a:lstStyle/>
          <a:p>
            <a:pPr algn="ctr"/>
            <a:r>
              <a:rPr lang="en-GB" sz="2000" dirty="0" smtClean="0">
                <a:solidFill>
                  <a:schemeClr val="bg1"/>
                </a:solidFill>
              </a:rPr>
              <a:t>Risk</a:t>
            </a:r>
          </a:p>
          <a:p>
            <a:pPr algn="ctr"/>
            <a:r>
              <a:rPr lang="en-GB" sz="2000" dirty="0" smtClean="0">
                <a:solidFill>
                  <a:schemeClr val="bg1"/>
                </a:solidFill>
              </a:rPr>
              <a:t>Avoidance</a:t>
            </a:r>
            <a:endParaRPr lang="en-GB" sz="2000" dirty="0">
              <a:solidFill>
                <a:schemeClr val="bg1"/>
              </a:solidFill>
            </a:endParaRPr>
          </a:p>
        </p:txBody>
      </p:sp>
      <p:cxnSp>
        <p:nvCxnSpPr>
          <p:cNvPr id="32" name="Straight Connector 31"/>
          <p:cNvCxnSpPr>
            <a:stCxn id="19" idx="2"/>
            <a:endCxn id="23" idx="0"/>
          </p:cNvCxnSpPr>
          <p:nvPr/>
        </p:nvCxnSpPr>
        <p:spPr>
          <a:xfrm rot="10800000" flipV="1">
            <a:off x="1104900" y="3924300"/>
            <a:ext cx="1866900" cy="1562100"/>
          </a:xfrm>
          <a:prstGeom prst="line">
            <a:avLst/>
          </a:prstGeom>
        </p:spPr>
        <p:style>
          <a:lnRef idx="3">
            <a:schemeClr val="accent2"/>
          </a:lnRef>
          <a:fillRef idx="0">
            <a:schemeClr val="accent2"/>
          </a:fillRef>
          <a:effectRef idx="2">
            <a:schemeClr val="accent2"/>
          </a:effectRef>
          <a:fontRef idx="minor">
            <a:schemeClr val="tx1"/>
          </a:fontRef>
        </p:style>
      </p:cxnSp>
      <p:cxnSp>
        <p:nvCxnSpPr>
          <p:cNvPr id="33" name="Straight Connector 32"/>
          <p:cNvCxnSpPr>
            <a:stCxn id="19" idx="3"/>
            <a:endCxn id="25" idx="0"/>
          </p:cNvCxnSpPr>
          <p:nvPr/>
        </p:nvCxnSpPr>
        <p:spPr>
          <a:xfrm rot="5400000">
            <a:off x="2819961" y="4899351"/>
            <a:ext cx="1157988" cy="16110"/>
          </a:xfrm>
          <a:prstGeom prst="line">
            <a:avLst/>
          </a:prstGeom>
        </p:spPr>
        <p:style>
          <a:lnRef idx="3">
            <a:schemeClr val="accent2"/>
          </a:lnRef>
          <a:fillRef idx="0">
            <a:schemeClr val="accent2"/>
          </a:fillRef>
          <a:effectRef idx="2">
            <a:schemeClr val="accent2"/>
          </a:effectRef>
          <a:fontRef idx="minor">
            <a:schemeClr val="tx1"/>
          </a:fontRef>
        </p:style>
      </p:cxnSp>
      <p:cxnSp>
        <p:nvCxnSpPr>
          <p:cNvPr id="36" name="Straight Connector 35"/>
          <p:cNvCxnSpPr>
            <a:stCxn id="19" idx="4"/>
            <a:endCxn id="27" idx="0"/>
          </p:cNvCxnSpPr>
          <p:nvPr/>
        </p:nvCxnSpPr>
        <p:spPr>
          <a:xfrm rot="16200000" flipH="1">
            <a:off x="4610100" y="4343400"/>
            <a:ext cx="990600" cy="1295400"/>
          </a:xfrm>
          <a:prstGeom prst="line">
            <a:avLst/>
          </a:prstGeom>
        </p:spPr>
        <p:style>
          <a:lnRef idx="3">
            <a:schemeClr val="accent2"/>
          </a:lnRef>
          <a:fillRef idx="0">
            <a:schemeClr val="accent2"/>
          </a:fillRef>
          <a:effectRef idx="2">
            <a:schemeClr val="accent2"/>
          </a:effectRef>
          <a:fontRef idx="minor">
            <a:schemeClr val="tx1"/>
          </a:fontRef>
        </p:style>
      </p:cxnSp>
      <p:cxnSp>
        <p:nvCxnSpPr>
          <p:cNvPr id="39" name="Straight Connector 38"/>
          <p:cNvCxnSpPr>
            <a:stCxn id="19" idx="5"/>
            <a:endCxn id="29" idx="0"/>
          </p:cNvCxnSpPr>
          <p:nvPr/>
        </p:nvCxnSpPr>
        <p:spPr>
          <a:xfrm rot="16200000" flipH="1">
            <a:off x="6194751" y="3642051"/>
            <a:ext cx="1157988" cy="2530710"/>
          </a:xfrm>
          <a:prstGeom prst="line">
            <a:avLst/>
          </a:prstGeom>
        </p:spPr>
        <p:style>
          <a:lnRef idx="3">
            <a:schemeClr val="accent2"/>
          </a:lnRef>
          <a:fillRef idx="0">
            <a:schemeClr val="accent2"/>
          </a:fillRef>
          <a:effectRef idx="2">
            <a:schemeClr val="accent2"/>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9"/>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6" grpId="0" animBg="1"/>
      <p:bldP spid="10" grpId="0"/>
      <p:bldP spid="19" grpId="0" animBg="1"/>
      <p:bldP spid="20" grpId="0"/>
      <p:bldP spid="22" grpId="0" animBg="1"/>
      <p:bldP spid="23" grpId="0" animBg="1"/>
      <p:bldP spid="24" grpId="0"/>
      <p:bldP spid="25" grpId="0" animBg="1"/>
      <p:bldP spid="26" grpId="0"/>
      <p:bldP spid="27" grpId="0" animBg="1"/>
      <p:bldP spid="28" grpId="0"/>
      <p:bldP spid="29" grpId="0" animBg="1"/>
      <p:bldP spid="3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p:txBody>
          <a:bodyPr/>
          <a:lstStyle/>
          <a:p>
            <a:pPr eaLnBrk="1" hangingPunct="1"/>
            <a:r>
              <a:rPr lang="en-US" smtClean="0"/>
              <a:t>Types of Attacks</a:t>
            </a:r>
          </a:p>
        </p:txBody>
      </p:sp>
      <p:sp>
        <p:nvSpPr>
          <p:cNvPr id="2052" name="Rectangle 3"/>
          <p:cNvSpPr>
            <a:spLocks noGrp="1" noChangeArrowheads="1"/>
          </p:cNvSpPr>
          <p:nvPr>
            <p:ph idx="1"/>
          </p:nvPr>
        </p:nvSpPr>
        <p:spPr>
          <a:xfrm>
            <a:off x="304800" y="2819400"/>
            <a:ext cx="8224838" cy="4038600"/>
          </a:xfrm>
        </p:spPr>
        <p:txBody>
          <a:bodyPr/>
          <a:lstStyle/>
          <a:p>
            <a:pPr marL="228600" indent="-228600" eaLnBrk="1" hangingPunct="1">
              <a:lnSpc>
                <a:spcPct val="80000"/>
              </a:lnSpc>
            </a:pPr>
            <a:r>
              <a:rPr lang="en-US" sz="2400" smtClean="0"/>
              <a:t>Passive Attack</a:t>
            </a:r>
            <a:r>
              <a:rPr lang="en-US" sz="2000" smtClean="0"/>
              <a:t> </a:t>
            </a:r>
          </a:p>
          <a:p>
            <a:pPr lvl="1" eaLnBrk="1" hangingPunct="1">
              <a:lnSpc>
                <a:spcPct val="80000"/>
              </a:lnSpc>
            </a:pPr>
            <a:r>
              <a:rPr lang="en-US" sz="2000" smtClean="0"/>
              <a:t>Listen to system passwords</a:t>
            </a:r>
          </a:p>
          <a:p>
            <a:pPr lvl="1" eaLnBrk="1" hangingPunct="1">
              <a:lnSpc>
                <a:spcPct val="80000"/>
              </a:lnSpc>
            </a:pPr>
            <a:r>
              <a:rPr lang="en-US" sz="2000" smtClean="0"/>
              <a:t>Release of message content</a:t>
            </a:r>
          </a:p>
          <a:p>
            <a:pPr lvl="1" eaLnBrk="1" hangingPunct="1">
              <a:lnSpc>
                <a:spcPct val="80000"/>
              </a:lnSpc>
            </a:pPr>
            <a:r>
              <a:rPr lang="en-US" sz="2000" smtClean="0"/>
              <a:t>Traffic analysis</a:t>
            </a:r>
          </a:p>
          <a:p>
            <a:pPr lvl="1" eaLnBrk="1" hangingPunct="1">
              <a:lnSpc>
                <a:spcPct val="80000"/>
              </a:lnSpc>
            </a:pPr>
            <a:r>
              <a:rPr lang="en-US" sz="2000" smtClean="0"/>
              <a:t>Data capturing</a:t>
            </a:r>
          </a:p>
          <a:p>
            <a:pPr lvl="1" eaLnBrk="1" hangingPunct="1">
              <a:lnSpc>
                <a:spcPct val="80000"/>
              </a:lnSpc>
            </a:pPr>
            <a:endParaRPr lang="en-US" sz="2000" smtClean="0"/>
          </a:p>
          <a:p>
            <a:pPr marL="228600" indent="-228600" eaLnBrk="1" hangingPunct="1">
              <a:lnSpc>
                <a:spcPct val="80000"/>
              </a:lnSpc>
            </a:pPr>
            <a:r>
              <a:rPr lang="en-US" sz="2400" smtClean="0"/>
              <a:t>Active Attack</a:t>
            </a:r>
            <a:endParaRPr lang="en-US" sz="2000" smtClean="0"/>
          </a:p>
          <a:p>
            <a:pPr lvl="1" eaLnBrk="1" hangingPunct="1">
              <a:lnSpc>
                <a:spcPct val="80000"/>
              </a:lnSpc>
            </a:pPr>
            <a:r>
              <a:rPr lang="en-US" sz="2000" smtClean="0"/>
              <a:t>Attempt to log into someone else’s account</a:t>
            </a:r>
          </a:p>
          <a:p>
            <a:pPr lvl="1" eaLnBrk="1" hangingPunct="1">
              <a:lnSpc>
                <a:spcPct val="80000"/>
              </a:lnSpc>
            </a:pPr>
            <a:r>
              <a:rPr lang="en-US" sz="2000" smtClean="0"/>
              <a:t>Wire taps</a:t>
            </a:r>
          </a:p>
          <a:p>
            <a:pPr lvl="1" eaLnBrk="1" hangingPunct="1">
              <a:lnSpc>
                <a:spcPct val="80000"/>
              </a:lnSpc>
            </a:pPr>
            <a:r>
              <a:rPr lang="en-US" sz="2000" smtClean="0"/>
              <a:t>Denial of services</a:t>
            </a:r>
          </a:p>
          <a:p>
            <a:pPr lvl="1" eaLnBrk="1" hangingPunct="1">
              <a:lnSpc>
                <a:spcPct val="80000"/>
              </a:lnSpc>
            </a:pPr>
            <a:r>
              <a:rPr lang="en-US" sz="2000" smtClean="0"/>
              <a:t>Masquerading</a:t>
            </a:r>
          </a:p>
          <a:p>
            <a:pPr lvl="1" eaLnBrk="1" hangingPunct="1">
              <a:lnSpc>
                <a:spcPct val="80000"/>
              </a:lnSpc>
            </a:pPr>
            <a:r>
              <a:rPr lang="en-US" sz="2000" smtClean="0"/>
              <a:t>Message modifications</a:t>
            </a:r>
          </a:p>
        </p:txBody>
      </p:sp>
      <p:graphicFrame>
        <p:nvGraphicFramePr>
          <p:cNvPr id="2050" name="Object 4"/>
          <p:cNvGraphicFramePr>
            <a:graphicFrameLocks noChangeAspect="1"/>
          </p:cNvGraphicFramePr>
          <p:nvPr/>
        </p:nvGraphicFramePr>
        <p:xfrm>
          <a:off x="4876800" y="990600"/>
          <a:ext cx="4011613" cy="3886200"/>
        </p:xfrm>
        <a:graphic>
          <a:graphicData uri="http://schemas.openxmlformats.org/presentationml/2006/ole">
            <p:oleObj spid="_x0000_s2050" name="Photo Editor Photo" r:id="rId4" imgW="7144747" imgH="5420482" progId="">
              <p:embed/>
            </p:oleObj>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US" smtClean="0"/>
              <a:t>Specific Network Attacks</a:t>
            </a:r>
          </a:p>
        </p:txBody>
      </p:sp>
      <p:sp>
        <p:nvSpPr>
          <p:cNvPr id="22531" name="Rectangle 5"/>
          <p:cNvSpPr>
            <a:spLocks noGrp="1" noChangeArrowheads="1"/>
          </p:cNvSpPr>
          <p:nvPr>
            <p:ph type="body" sz="half" idx="4294967295"/>
          </p:nvPr>
        </p:nvSpPr>
        <p:spPr>
          <a:xfrm>
            <a:off x="76200" y="914400"/>
            <a:ext cx="5105400" cy="3581400"/>
          </a:xfrm>
        </p:spPr>
        <p:txBody>
          <a:bodyPr/>
          <a:lstStyle/>
          <a:p>
            <a:pPr eaLnBrk="1" hangingPunct="1"/>
            <a:r>
              <a:rPr lang="en-US" sz="2200" smtClean="0"/>
              <a:t>ARP Attack</a:t>
            </a:r>
          </a:p>
          <a:p>
            <a:pPr eaLnBrk="1" hangingPunct="1"/>
            <a:r>
              <a:rPr lang="en-US" sz="2200" smtClean="0"/>
              <a:t>Brute Force Attack</a:t>
            </a:r>
          </a:p>
          <a:p>
            <a:pPr eaLnBrk="1" hangingPunct="1"/>
            <a:r>
              <a:rPr lang="en-US" sz="2200" smtClean="0"/>
              <a:t>Worms</a:t>
            </a:r>
          </a:p>
          <a:p>
            <a:pPr eaLnBrk="1" hangingPunct="1"/>
            <a:r>
              <a:rPr lang="en-US" sz="2200" smtClean="0"/>
              <a:t>Flooding</a:t>
            </a:r>
          </a:p>
          <a:p>
            <a:pPr eaLnBrk="1" hangingPunct="1"/>
            <a:r>
              <a:rPr lang="en-US" sz="2200" smtClean="0"/>
              <a:t>Sniffers</a:t>
            </a:r>
          </a:p>
          <a:p>
            <a:pPr eaLnBrk="1" hangingPunct="1"/>
            <a:r>
              <a:rPr lang="en-US" sz="2200" smtClean="0"/>
              <a:t>Spoofing</a:t>
            </a:r>
          </a:p>
          <a:p>
            <a:pPr eaLnBrk="1" hangingPunct="1"/>
            <a:r>
              <a:rPr lang="en-US" sz="2200" smtClean="0"/>
              <a:t>Redirected Attacks</a:t>
            </a:r>
          </a:p>
          <a:p>
            <a:pPr eaLnBrk="1" hangingPunct="1"/>
            <a:r>
              <a:rPr lang="en-US" sz="2200" smtClean="0"/>
              <a:t>Tunneling Attack</a:t>
            </a:r>
          </a:p>
          <a:p>
            <a:pPr eaLnBrk="1" hangingPunct="1"/>
            <a:r>
              <a:rPr lang="en-US" sz="2200" smtClean="0"/>
              <a:t>Covert Channels</a:t>
            </a:r>
          </a:p>
        </p:txBody>
      </p:sp>
      <p:pic>
        <p:nvPicPr>
          <p:cNvPr id="22532" name="Picture 6"/>
          <p:cNvPicPr>
            <a:picLocks noChangeAspect="1" noChangeArrowheads="1"/>
          </p:cNvPicPr>
          <p:nvPr/>
        </p:nvPicPr>
        <p:blipFill>
          <a:blip r:embed="rId3" cstate="print"/>
          <a:srcRect/>
          <a:stretch>
            <a:fillRect/>
          </a:stretch>
        </p:blipFill>
        <p:spPr bwMode="auto">
          <a:xfrm>
            <a:off x="2952750" y="3743325"/>
            <a:ext cx="6191250" cy="3114675"/>
          </a:xfrm>
          <a:prstGeom prst="rect">
            <a:avLst/>
          </a:prstGeom>
          <a:noFill/>
          <a:ln w="38100" algn="ctr">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US" smtClean="0"/>
              <a:t>Denial-of-Service Facts</a:t>
            </a:r>
          </a:p>
        </p:txBody>
      </p:sp>
      <p:sp>
        <p:nvSpPr>
          <p:cNvPr id="23555" name="Rectangle 3"/>
          <p:cNvSpPr>
            <a:spLocks noGrp="1" noChangeArrowheads="1"/>
          </p:cNvSpPr>
          <p:nvPr>
            <p:ph idx="1"/>
          </p:nvPr>
        </p:nvSpPr>
        <p:spPr>
          <a:xfrm>
            <a:off x="381000" y="1447800"/>
            <a:ext cx="5105400" cy="4038600"/>
          </a:xfrm>
        </p:spPr>
        <p:txBody>
          <a:bodyPr/>
          <a:lstStyle/>
          <a:p>
            <a:pPr eaLnBrk="1" hangingPunct="1">
              <a:lnSpc>
                <a:spcPct val="90000"/>
              </a:lnSpc>
            </a:pPr>
            <a:r>
              <a:rPr lang="en-US" sz="2000" smtClean="0"/>
              <a:t>A Denial-of-Service attack (DoS) is an attack through which a person can:</a:t>
            </a:r>
          </a:p>
          <a:p>
            <a:pPr lvl="1" eaLnBrk="1" hangingPunct="1">
              <a:lnSpc>
                <a:spcPct val="90000"/>
              </a:lnSpc>
            </a:pPr>
            <a:r>
              <a:rPr lang="en-US" sz="1800" smtClean="0"/>
              <a:t>render a system unusable</a:t>
            </a:r>
          </a:p>
          <a:p>
            <a:pPr lvl="1" eaLnBrk="1" hangingPunct="1">
              <a:lnSpc>
                <a:spcPct val="90000"/>
              </a:lnSpc>
            </a:pPr>
            <a:r>
              <a:rPr lang="en-US" sz="1800" smtClean="0"/>
              <a:t>significantly slow down the system for legitimate users by overloading the resources, so that no one can access it.</a:t>
            </a:r>
          </a:p>
          <a:p>
            <a:pPr eaLnBrk="1" hangingPunct="1">
              <a:lnSpc>
                <a:spcPct val="90000"/>
              </a:lnSpc>
            </a:pPr>
            <a:r>
              <a:rPr lang="en-US" sz="2000" smtClean="0"/>
              <a:t>Simple and usually quite effective</a:t>
            </a:r>
          </a:p>
          <a:p>
            <a:pPr eaLnBrk="1" hangingPunct="1">
              <a:lnSpc>
                <a:spcPct val="90000"/>
              </a:lnSpc>
            </a:pPr>
            <a:r>
              <a:rPr lang="en-US" sz="2000" smtClean="0"/>
              <a:t>Does not pose a direct threat to sensitive data </a:t>
            </a:r>
          </a:p>
          <a:p>
            <a:pPr eaLnBrk="1" hangingPunct="1">
              <a:lnSpc>
                <a:spcPct val="90000"/>
              </a:lnSpc>
            </a:pPr>
            <a:r>
              <a:rPr lang="en-US" sz="2000" smtClean="0"/>
              <a:t>Attackers typically go for high visibility targets such as the web server, or for infrastructure targets like routers and network links</a:t>
            </a:r>
          </a:p>
        </p:txBody>
      </p:sp>
      <p:grpSp>
        <p:nvGrpSpPr>
          <p:cNvPr id="23556" name="Group 7"/>
          <p:cNvGrpSpPr>
            <a:grpSpLocks/>
          </p:cNvGrpSpPr>
          <p:nvPr/>
        </p:nvGrpSpPr>
        <p:grpSpPr bwMode="auto">
          <a:xfrm>
            <a:off x="5867400" y="1500188"/>
            <a:ext cx="2895600" cy="4519612"/>
            <a:chOff x="3552" y="384"/>
            <a:chExt cx="1824" cy="2847"/>
          </a:xfrm>
        </p:grpSpPr>
        <p:pic>
          <p:nvPicPr>
            <p:cNvPr id="23557" name="Picture 8"/>
            <p:cNvPicPr>
              <a:picLocks noChangeAspect="1" noChangeArrowheads="1"/>
            </p:cNvPicPr>
            <p:nvPr/>
          </p:nvPicPr>
          <p:blipFill>
            <a:blip r:embed="rId2" cstate="print"/>
            <a:srcRect/>
            <a:stretch>
              <a:fillRect/>
            </a:stretch>
          </p:blipFill>
          <p:spPr bwMode="auto">
            <a:xfrm>
              <a:off x="3552" y="1536"/>
              <a:ext cx="1678" cy="1695"/>
            </a:xfrm>
            <a:prstGeom prst="rect">
              <a:avLst/>
            </a:prstGeom>
            <a:noFill/>
            <a:ln w="9525">
              <a:noFill/>
              <a:miter lim="800000"/>
              <a:headEnd/>
              <a:tailEnd/>
            </a:ln>
          </p:spPr>
        </p:pic>
        <p:sp>
          <p:nvSpPr>
            <p:cNvPr id="23558" name="AutoShape 9"/>
            <p:cNvSpPr>
              <a:spLocks noChangeArrowheads="1"/>
            </p:cNvSpPr>
            <p:nvPr/>
          </p:nvSpPr>
          <p:spPr bwMode="auto">
            <a:xfrm>
              <a:off x="3888" y="384"/>
              <a:ext cx="1488" cy="735"/>
            </a:xfrm>
            <a:prstGeom prst="wedgeEllipseCallout">
              <a:avLst>
                <a:gd name="adj1" fmla="val -6384"/>
                <a:gd name="adj2" fmla="val 154218"/>
              </a:avLst>
            </a:prstGeom>
            <a:solidFill>
              <a:schemeClr val="accent1"/>
            </a:solidFill>
            <a:ln w="9525">
              <a:solidFill>
                <a:schemeClr val="tx1"/>
              </a:solidFill>
              <a:miter lim="800000"/>
              <a:headEnd/>
              <a:tailEnd/>
            </a:ln>
          </p:spPr>
          <p:txBody>
            <a:bodyPr/>
            <a:lstStyle/>
            <a:p>
              <a:pPr algn="ctr" eaLnBrk="1" hangingPunct="1">
                <a:lnSpc>
                  <a:spcPct val="100000"/>
                </a:lnSpc>
              </a:pPr>
              <a:r>
                <a:rPr lang="en-US" sz="1800"/>
                <a:t>Uh-Oh. Another DoS attack!</a:t>
              </a:r>
            </a:p>
          </p:txBody>
        </p:sp>
      </p:gr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smtClean="0"/>
              <a:t>Real World Scenario of DoS Attacks </a:t>
            </a:r>
          </a:p>
        </p:txBody>
      </p:sp>
      <p:pic>
        <p:nvPicPr>
          <p:cNvPr id="24580" name="Picture 4" descr="BD06819_[1]"/>
          <p:cNvPicPr>
            <a:picLocks noGrp="1" noChangeAspect="1" noChangeArrowheads="1"/>
          </p:cNvPicPr>
          <p:nvPr>
            <p:ph sz="half" idx="2"/>
          </p:nvPr>
        </p:nvPicPr>
        <p:blipFill>
          <a:blip r:embed="rId2" cstate="print"/>
          <a:srcRect/>
          <a:stretch>
            <a:fillRect/>
          </a:stretch>
        </p:blipFill>
        <p:spPr>
          <a:xfrm>
            <a:off x="7696200" y="4191000"/>
            <a:ext cx="1219200" cy="2209800"/>
          </a:xfrm>
          <a:noFill/>
        </p:spPr>
      </p:pic>
      <p:sp>
        <p:nvSpPr>
          <p:cNvPr id="5" name="Content Placeholder 3"/>
          <p:cNvSpPr txBox="1">
            <a:spLocks/>
          </p:cNvSpPr>
          <p:nvPr/>
        </p:nvSpPr>
        <p:spPr bwMode="auto">
          <a:xfrm>
            <a:off x="152400" y="1143000"/>
            <a:ext cx="7924800" cy="51403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normAutofit fontScale="70000" lnSpcReduction="20000"/>
          </a:bodyPr>
          <a:lstStyle/>
          <a:p>
            <a:pPr marL="342900" lvl="0" indent="-342900">
              <a:lnSpc>
                <a:spcPct val="120000"/>
              </a:lnSpc>
              <a:spcBef>
                <a:spcPct val="20000"/>
              </a:spcBef>
              <a:buClr>
                <a:schemeClr val="hlink"/>
              </a:buClr>
              <a:buFontTx/>
              <a:buChar char="o"/>
              <a:defRPr/>
            </a:pPr>
            <a:r>
              <a:rPr lang="en-GB" sz="3200" b="0" kern="0" dirty="0" smtClean="0">
                <a:latin typeface="+mn-lt"/>
              </a:rPr>
              <a:t>A single attacker, </a:t>
            </a:r>
            <a:r>
              <a:rPr lang="en-GB" sz="3200" b="0" kern="0" dirty="0" err="1" smtClean="0">
                <a:latin typeface="+mn-lt"/>
              </a:rPr>
              <a:t>Mafiaboy</a:t>
            </a:r>
            <a:r>
              <a:rPr lang="en-GB" sz="3200" b="0" kern="0" dirty="0" smtClean="0">
                <a:latin typeface="+mn-lt"/>
              </a:rPr>
              <a:t>, brought down some of the biggest e-commerce Web sites - eBay, Schwab and Amazon. </a:t>
            </a:r>
            <a:r>
              <a:rPr lang="en-GB" sz="3200" b="0" kern="0" dirty="0" err="1" smtClean="0">
                <a:latin typeface="+mn-lt"/>
              </a:rPr>
              <a:t>Mafiaboy</a:t>
            </a:r>
            <a:r>
              <a:rPr lang="en-GB" sz="3200" b="0" kern="0" dirty="0" smtClean="0">
                <a:latin typeface="+mn-lt"/>
              </a:rPr>
              <a:t>, a Canadian teenager who pled guilty to the charges levied, used readily available </a:t>
            </a:r>
            <a:r>
              <a:rPr lang="en-GB" sz="3200" b="0" kern="0" dirty="0" err="1" smtClean="0">
                <a:latin typeface="+mn-lt"/>
              </a:rPr>
              <a:t>DoS</a:t>
            </a:r>
            <a:r>
              <a:rPr lang="en-GB" sz="3200" b="0" kern="0" dirty="0" smtClean="0">
                <a:latin typeface="+mn-lt"/>
              </a:rPr>
              <a:t> attack tools, which can be used to remotely activate hundreds of compromised zombies to overwhelm a target's network capacity in a matter of minutes.</a:t>
            </a:r>
          </a:p>
          <a:p>
            <a:pPr marL="342900" lvl="0" indent="-342900">
              <a:lnSpc>
                <a:spcPct val="120000"/>
              </a:lnSpc>
              <a:spcBef>
                <a:spcPct val="20000"/>
              </a:spcBef>
              <a:buClr>
                <a:schemeClr val="hlink"/>
              </a:buClr>
              <a:buFontTx/>
              <a:buChar char="o"/>
              <a:defRPr/>
            </a:pPr>
            <a:endParaRPr lang="en-GB" sz="3200" b="0" kern="0" dirty="0" smtClean="0">
              <a:latin typeface="+mn-lt"/>
            </a:endParaRPr>
          </a:p>
          <a:p>
            <a:pPr marL="342900" lvl="0" indent="-342900">
              <a:lnSpc>
                <a:spcPct val="120000"/>
              </a:lnSpc>
              <a:spcBef>
                <a:spcPct val="20000"/>
              </a:spcBef>
              <a:buClr>
                <a:schemeClr val="hlink"/>
              </a:buClr>
              <a:buFontTx/>
              <a:buChar char="o"/>
              <a:defRPr/>
            </a:pPr>
            <a:r>
              <a:rPr lang="en-GB" sz="3200" b="0" kern="0" dirty="0" smtClean="0">
                <a:latin typeface="+mn-lt"/>
              </a:rPr>
              <a:t>In the same attack CNN Interactive found itself essentially unable to update its stories for two hours - a potentially devastating problem for a news organization that prides itself on its timeliness.</a:t>
            </a:r>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smtClean="0"/>
              <a:t>Types of Denial-of-Service Attacks</a:t>
            </a:r>
          </a:p>
        </p:txBody>
      </p:sp>
      <p:sp>
        <p:nvSpPr>
          <p:cNvPr id="25603" name="Rectangle 3"/>
          <p:cNvSpPr>
            <a:spLocks noGrp="1" noChangeArrowheads="1"/>
          </p:cNvSpPr>
          <p:nvPr>
            <p:ph idx="1"/>
          </p:nvPr>
        </p:nvSpPr>
        <p:spPr>
          <a:xfrm>
            <a:off x="455613" y="1690688"/>
            <a:ext cx="4035425" cy="4252912"/>
          </a:xfrm>
        </p:spPr>
        <p:txBody>
          <a:bodyPr/>
          <a:lstStyle/>
          <a:p>
            <a:pPr eaLnBrk="1" hangingPunct="1">
              <a:lnSpc>
                <a:spcPct val="90000"/>
              </a:lnSpc>
            </a:pPr>
            <a:r>
              <a:rPr lang="en-US" sz="2400" smtClean="0"/>
              <a:t>Buffer Overflow Attacks </a:t>
            </a:r>
          </a:p>
          <a:p>
            <a:pPr eaLnBrk="1" hangingPunct="1">
              <a:lnSpc>
                <a:spcPct val="90000"/>
              </a:lnSpc>
            </a:pPr>
            <a:r>
              <a:rPr lang="en-US" sz="2400" smtClean="0"/>
              <a:t>SYN Flood Attack</a:t>
            </a:r>
          </a:p>
          <a:p>
            <a:pPr eaLnBrk="1" hangingPunct="1">
              <a:lnSpc>
                <a:spcPct val="90000"/>
              </a:lnSpc>
            </a:pPr>
            <a:r>
              <a:rPr lang="en-US" sz="2400" smtClean="0"/>
              <a:t>Teardrop Attacks</a:t>
            </a:r>
          </a:p>
          <a:p>
            <a:pPr eaLnBrk="1" hangingPunct="1">
              <a:lnSpc>
                <a:spcPct val="90000"/>
              </a:lnSpc>
            </a:pPr>
            <a:r>
              <a:rPr lang="en-US" sz="2400" smtClean="0"/>
              <a:t>Smurf Attack</a:t>
            </a:r>
          </a:p>
          <a:p>
            <a:pPr eaLnBrk="1" hangingPunct="1">
              <a:lnSpc>
                <a:spcPct val="90000"/>
              </a:lnSpc>
            </a:pPr>
            <a:r>
              <a:rPr lang="en-US" sz="2400" smtClean="0"/>
              <a:t>DNS Attacks</a:t>
            </a:r>
          </a:p>
          <a:p>
            <a:pPr eaLnBrk="1" hangingPunct="1">
              <a:lnSpc>
                <a:spcPct val="90000"/>
              </a:lnSpc>
            </a:pPr>
            <a:r>
              <a:rPr lang="en-US" sz="2400" smtClean="0"/>
              <a:t>Email Attacks</a:t>
            </a:r>
          </a:p>
          <a:p>
            <a:pPr eaLnBrk="1" hangingPunct="1">
              <a:lnSpc>
                <a:spcPct val="90000"/>
              </a:lnSpc>
            </a:pPr>
            <a:r>
              <a:rPr lang="en-US" sz="2400" smtClean="0"/>
              <a:t>Physical Infrastructure Attacks</a:t>
            </a:r>
          </a:p>
          <a:p>
            <a:pPr eaLnBrk="1" hangingPunct="1">
              <a:lnSpc>
                <a:spcPct val="90000"/>
              </a:lnSpc>
            </a:pPr>
            <a:r>
              <a:rPr lang="en-US" sz="2400" smtClean="0"/>
              <a:t>Viruses/Worms</a:t>
            </a:r>
          </a:p>
        </p:txBody>
      </p:sp>
      <p:pic>
        <p:nvPicPr>
          <p:cNvPr id="25604" name="Picture 4" descr="trinity9_1"/>
          <p:cNvPicPr>
            <a:picLocks noChangeAspect="1" noChangeArrowheads="1"/>
          </p:cNvPicPr>
          <p:nvPr/>
        </p:nvPicPr>
        <p:blipFill>
          <a:blip r:embed="rId3" cstate="print"/>
          <a:srcRect/>
          <a:stretch>
            <a:fillRect/>
          </a:stretch>
        </p:blipFill>
        <p:spPr bwMode="auto">
          <a:xfrm>
            <a:off x="4800600" y="1679575"/>
            <a:ext cx="3962400" cy="36433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smtClean="0"/>
              <a:t>DoS - SYN Flood Attack</a:t>
            </a:r>
          </a:p>
        </p:txBody>
      </p:sp>
      <p:sp>
        <p:nvSpPr>
          <p:cNvPr id="4" name="Content Placeholder 3"/>
          <p:cNvSpPr>
            <a:spLocks noGrp="1"/>
          </p:cNvSpPr>
          <p:nvPr>
            <p:ph idx="1"/>
          </p:nvPr>
        </p:nvSpPr>
        <p:spPr>
          <a:xfrm>
            <a:off x="457200" y="1600200"/>
            <a:ext cx="8229600" cy="5140325"/>
          </a:xfrm>
        </p:spPr>
        <p:txBody>
          <a:bodyPr>
            <a:normAutofit fontScale="85000" lnSpcReduction="10000"/>
          </a:bodyPr>
          <a:lstStyle/>
          <a:p>
            <a:pPr>
              <a:lnSpc>
                <a:spcPct val="120000"/>
              </a:lnSpc>
              <a:defRPr/>
            </a:pPr>
            <a:r>
              <a:rPr lang="en-US" dirty="0" smtClean="0"/>
              <a:t>The attacker sends bogus TCP SYN requests to a victim server. The host allocates resources (memory sockets) for the connection.</a:t>
            </a:r>
          </a:p>
          <a:p>
            <a:pPr>
              <a:lnSpc>
                <a:spcPct val="120000"/>
              </a:lnSpc>
              <a:defRPr/>
            </a:pPr>
            <a:r>
              <a:rPr lang="en-US" dirty="0" smtClean="0"/>
              <a:t>It prevents the server from responding to legitimate requests.</a:t>
            </a:r>
          </a:p>
          <a:p>
            <a:pPr>
              <a:lnSpc>
                <a:spcPct val="120000"/>
              </a:lnSpc>
              <a:defRPr/>
            </a:pPr>
            <a:r>
              <a:rPr lang="en-US" dirty="0" smtClean="0"/>
              <a:t>This attack exploits the three-way handshake.</a:t>
            </a:r>
          </a:p>
          <a:p>
            <a:pPr>
              <a:lnSpc>
                <a:spcPct val="120000"/>
              </a:lnSpc>
              <a:defRPr/>
            </a:pPr>
            <a:r>
              <a:rPr lang="en-US" dirty="0" smtClean="0"/>
              <a:t>Malicious flooding by  large  volumes of TCP SYN packets to the victim system with spoofed source IP addresses can cause a </a:t>
            </a:r>
            <a:r>
              <a:rPr lang="en-US" dirty="0" err="1" smtClean="0"/>
              <a:t>DoS</a:t>
            </a:r>
            <a:r>
              <a:rPr lang="en-US" dirty="0" smtClean="0"/>
              <a:t>.</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smtClean="0"/>
              <a:t>DoS - Teardrop Attack</a:t>
            </a:r>
          </a:p>
        </p:txBody>
      </p:sp>
      <p:sp>
        <p:nvSpPr>
          <p:cNvPr id="27651" name="Rectangle 10"/>
          <p:cNvSpPr>
            <a:spLocks noChangeArrowheads="1"/>
          </p:cNvSpPr>
          <p:nvPr/>
        </p:nvSpPr>
        <p:spPr bwMode="auto">
          <a:xfrm>
            <a:off x="5153025" y="3048000"/>
            <a:ext cx="685800" cy="1828800"/>
          </a:xfrm>
          <a:prstGeom prst="rect">
            <a:avLst/>
          </a:prstGeom>
          <a:solidFill>
            <a:schemeClr val="bg1"/>
          </a:solidFill>
          <a:ln w="38100" algn="ctr">
            <a:noFill/>
            <a:miter lim="800000"/>
            <a:headEnd/>
            <a:tailEnd/>
          </a:ln>
        </p:spPr>
        <p:txBody>
          <a:bodyPr wrap="none" lIns="82124" tIns="41061" rIns="82124" bIns="41061" anchor="ctr"/>
          <a:lstStyle/>
          <a:p>
            <a:endParaRPr lang="en-US"/>
          </a:p>
        </p:txBody>
      </p:sp>
      <p:sp>
        <p:nvSpPr>
          <p:cNvPr id="27652" name="Content Placeholder 5"/>
          <p:cNvSpPr>
            <a:spLocks noGrp="1"/>
          </p:cNvSpPr>
          <p:nvPr>
            <p:ph idx="1"/>
          </p:nvPr>
        </p:nvSpPr>
        <p:spPr>
          <a:xfrm>
            <a:off x="457200" y="1025525"/>
            <a:ext cx="8229600" cy="5832475"/>
          </a:xfrm>
        </p:spPr>
        <p:txBody>
          <a:bodyPr/>
          <a:lstStyle/>
          <a:p>
            <a:r>
              <a:rPr lang="en-US" smtClean="0"/>
              <a:t>IP requires a </a:t>
            </a:r>
            <a:r>
              <a:rPr lang="en-US" smtClean="0">
                <a:solidFill>
                  <a:srgbClr val="FC0128"/>
                </a:solidFill>
              </a:rPr>
              <a:t>packet that is too large</a:t>
            </a:r>
            <a:r>
              <a:rPr lang="en-US" smtClean="0"/>
              <a:t> for the next router to handle be divided into fragments.</a:t>
            </a:r>
          </a:p>
          <a:p>
            <a:r>
              <a:rPr lang="en-US" smtClean="0"/>
              <a:t>The attacker's IP puts a confusing offset value in the second or later fragment.</a:t>
            </a:r>
          </a:p>
          <a:p>
            <a:r>
              <a:rPr lang="en-US" smtClean="0"/>
              <a:t>If the receiving operating system is not able to aggregate the packets accordingly, it can crash the system.</a:t>
            </a:r>
          </a:p>
          <a:p>
            <a:r>
              <a:rPr lang="en-US" smtClean="0"/>
              <a:t>It is a UDP attack, which uses overlapping offset fields to bring down hosts.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Line 188"/>
          <p:cNvSpPr>
            <a:spLocks noChangeShapeType="1"/>
          </p:cNvSpPr>
          <p:nvPr/>
        </p:nvSpPr>
        <p:spPr bwMode="auto">
          <a:xfrm flipV="1">
            <a:off x="5105400" y="3352800"/>
            <a:ext cx="2057400" cy="2743200"/>
          </a:xfrm>
          <a:prstGeom prst="line">
            <a:avLst/>
          </a:prstGeom>
          <a:ln>
            <a:solidFill>
              <a:srgbClr val="FF0000"/>
            </a:solidFill>
            <a:headEnd/>
            <a:tailEnd type="triangle" w="med" len="med"/>
          </a:ln>
        </p:spPr>
        <p:style>
          <a:lnRef idx="3">
            <a:schemeClr val="accent4"/>
          </a:lnRef>
          <a:fillRef idx="0">
            <a:schemeClr val="accent4"/>
          </a:fillRef>
          <a:effectRef idx="2">
            <a:schemeClr val="accent4"/>
          </a:effectRef>
          <a:fontRef idx="minor">
            <a:schemeClr val="tx1"/>
          </a:fontRef>
        </p:style>
        <p:txBody>
          <a:bodyPr wrap="none" anchor="ctr"/>
          <a:lstStyle/>
          <a:p>
            <a:endParaRPr lang="en-GB"/>
          </a:p>
        </p:txBody>
      </p:sp>
      <p:sp>
        <p:nvSpPr>
          <p:cNvPr id="75" name="Line 48"/>
          <p:cNvSpPr>
            <a:spLocks noChangeShapeType="1"/>
          </p:cNvSpPr>
          <p:nvPr/>
        </p:nvSpPr>
        <p:spPr bwMode="auto">
          <a:xfrm>
            <a:off x="4267200" y="4572000"/>
            <a:ext cx="0" cy="2209800"/>
          </a:xfrm>
          <a:prstGeom prst="line">
            <a:avLst/>
          </a:prstGeom>
          <a:noFill/>
          <a:ln w="50800">
            <a:solidFill>
              <a:schemeClr val="tx1"/>
            </a:solidFill>
            <a:round/>
            <a:headEnd type="none" w="sm" len="sm"/>
            <a:tailEnd type="none" w="sm" len="sm"/>
          </a:ln>
        </p:spPr>
        <p:txBody>
          <a:bodyPr wrap="none" anchor="ctr"/>
          <a:lstStyle/>
          <a:p>
            <a:endParaRPr lang="en-GB"/>
          </a:p>
        </p:txBody>
      </p:sp>
      <p:sp>
        <p:nvSpPr>
          <p:cNvPr id="80" name="Line 48"/>
          <p:cNvSpPr>
            <a:spLocks noChangeShapeType="1"/>
          </p:cNvSpPr>
          <p:nvPr/>
        </p:nvSpPr>
        <p:spPr bwMode="auto">
          <a:xfrm>
            <a:off x="5638800" y="4495800"/>
            <a:ext cx="0" cy="2209800"/>
          </a:xfrm>
          <a:prstGeom prst="line">
            <a:avLst/>
          </a:prstGeom>
          <a:noFill/>
          <a:ln w="50800">
            <a:solidFill>
              <a:schemeClr val="tx1"/>
            </a:solidFill>
            <a:round/>
            <a:headEnd type="none" w="sm" len="sm"/>
            <a:tailEnd type="none" w="sm" len="sm"/>
          </a:ln>
        </p:spPr>
        <p:txBody>
          <a:bodyPr wrap="none" anchor="ctr"/>
          <a:lstStyle/>
          <a:p>
            <a:endParaRPr lang="en-GB"/>
          </a:p>
        </p:txBody>
      </p:sp>
      <p:sp>
        <p:nvSpPr>
          <p:cNvPr id="71" name="Line 48"/>
          <p:cNvSpPr>
            <a:spLocks noChangeShapeType="1"/>
          </p:cNvSpPr>
          <p:nvPr/>
        </p:nvSpPr>
        <p:spPr bwMode="auto">
          <a:xfrm>
            <a:off x="2895600" y="4495800"/>
            <a:ext cx="0" cy="2209800"/>
          </a:xfrm>
          <a:prstGeom prst="line">
            <a:avLst/>
          </a:prstGeom>
          <a:noFill/>
          <a:ln w="50800">
            <a:solidFill>
              <a:schemeClr val="tx1"/>
            </a:solidFill>
            <a:round/>
            <a:headEnd type="none" w="sm" len="sm"/>
            <a:tailEnd type="none" w="sm" len="sm"/>
          </a:ln>
        </p:spPr>
        <p:txBody>
          <a:bodyPr wrap="none" anchor="ctr"/>
          <a:lstStyle/>
          <a:p>
            <a:endParaRPr lang="en-GB"/>
          </a:p>
        </p:txBody>
      </p:sp>
      <p:sp>
        <p:nvSpPr>
          <p:cNvPr id="73" name="Line 48"/>
          <p:cNvSpPr>
            <a:spLocks noChangeShapeType="1"/>
          </p:cNvSpPr>
          <p:nvPr/>
        </p:nvSpPr>
        <p:spPr bwMode="auto">
          <a:xfrm>
            <a:off x="2362200" y="5105400"/>
            <a:ext cx="533400" cy="0"/>
          </a:xfrm>
          <a:prstGeom prst="line">
            <a:avLst/>
          </a:prstGeom>
          <a:noFill/>
          <a:ln w="50800">
            <a:solidFill>
              <a:schemeClr val="tx1"/>
            </a:solidFill>
            <a:round/>
            <a:headEnd type="none" w="sm" len="sm"/>
            <a:tailEnd type="none" w="sm" len="sm"/>
          </a:ln>
        </p:spPr>
        <p:txBody>
          <a:bodyPr wrap="none" anchor="ctr"/>
          <a:lstStyle/>
          <a:p>
            <a:endParaRPr lang="en-GB"/>
          </a:p>
        </p:txBody>
      </p:sp>
      <p:sp>
        <p:nvSpPr>
          <p:cNvPr id="74" name="Line 48"/>
          <p:cNvSpPr>
            <a:spLocks noChangeShapeType="1"/>
          </p:cNvSpPr>
          <p:nvPr/>
        </p:nvSpPr>
        <p:spPr bwMode="auto">
          <a:xfrm>
            <a:off x="2209800" y="6172200"/>
            <a:ext cx="685800" cy="0"/>
          </a:xfrm>
          <a:prstGeom prst="line">
            <a:avLst/>
          </a:prstGeom>
          <a:noFill/>
          <a:ln w="50800">
            <a:solidFill>
              <a:schemeClr val="tx1"/>
            </a:solidFill>
            <a:round/>
            <a:headEnd type="none" w="sm" len="sm"/>
            <a:tailEnd type="none" w="sm" len="sm"/>
          </a:ln>
        </p:spPr>
        <p:txBody>
          <a:bodyPr wrap="none" anchor="ctr"/>
          <a:lstStyle/>
          <a:p>
            <a:endParaRPr lang="en-GB"/>
          </a:p>
        </p:txBody>
      </p:sp>
      <p:sp>
        <p:nvSpPr>
          <p:cNvPr id="28674" name="Rectangle 2"/>
          <p:cNvSpPr>
            <a:spLocks noGrp="1" noChangeArrowheads="1"/>
          </p:cNvSpPr>
          <p:nvPr>
            <p:ph type="title"/>
          </p:nvPr>
        </p:nvSpPr>
        <p:spPr/>
        <p:txBody>
          <a:bodyPr/>
          <a:lstStyle/>
          <a:p>
            <a:pPr eaLnBrk="1" hangingPunct="1"/>
            <a:r>
              <a:rPr lang="en-US" smtClean="0"/>
              <a:t>DoS - Smurf Attack</a:t>
            </a:r>
          </a:p>
        </p:txBody>
      </p:sp>
      <p:sp>
        <p:nvSpPr>
          <p:cNvPr id="28707" name="Text Box 163"/>
          <p:cNvSpPr txBox="1">
            <a:spLocks noChangeArrowheads="1"/>
          </p:cNvSpPr>
          <p:nvPr/>
        </p:nvSpPr>
        <p:spPr bwMode="auto">
          <a:xfrm>
            <a:off x="609600" y="2895600"/>
            <a:ext cx="835025" cy="304800"/>
          </a:xfrm>
          <a:prstGeom prst="rect">
            <a:avLst/>
          </a:prstGeom>
          <a:noFill/>
          <a:ln w="12700" algn="ctr">
            <a:noFill/>
            <a:miter lim="800000"/>
            <a:headEnd/>
            <a:tailEnd/>
          </a:ln>
        </p:spPr>
        <p:txBody>
          <a:bodyPr wrap="none">
            <a:spAutoFit/>
          </a:bodyPr>
          <a:lstStyle/>
          <a:p>
            <a:r>
              <a:rPr lang="en-US" sz="1400" dirty="0"/>
              <a:t>Attacker</a:t>
            </a:r>
          </a:p>
        </p:txBody>
      </p:sp>
      <p:sp>
        <p:nvSpPr>
          <p:cNvPr id="28709" name="Text Box 165"/>
          <p:cNvSpPr txBox="1">
            <a:spLocks noChangeArrowheads="1"/>
          </p:cNvSpPr>
          <p:nvPr/>
        </p:nvSpPr>
        <p:spPr bwMode="auto">
          <a:xfrm>
            <a:off x="6705600" y="1905000"/>
            <a:ext cx="695325" cy="304800"/>
          </a:xfrm>
          <a:prstGeom prst="rect">
            <a:avLst/>
          </a:prstGeom>
          <a:noFill/>
          <a:ln w="12700" algn="ctr">
            <a:noFill/>
            <a:miter lim="800000"/>
            <a:headEnd/>
            <a:tailEnd/>
          </a:ln>
        </p:spPr>
        <p:txBody>
          <a:bodyPr wrap="none">
            <a:spAutoFit/>
          </a:bodyPr>
          <a:lstStyle/>
          <a:p>
            <a:r>
              <a:rPr lang="en-US" sz="1400"/>
              <a:t>Target</a:t>
            </a:r>
          </a:p>
        </p:txBody>
      </p:sp>
      <p:sp>
        <p:nvSpPr>
          <p:cNvPr id="28713" name="Text Box 169"/>
          <p:cNvSpPr txBox="1">
            <a:spLocks noChangeArrowheads="1"/>
          </p:cNvSpPr>
          <p:nvPr/>
        </p:nvSpPr>
        <p:spPr bwMode="auto">
          <a:xfrm>
            <a:off x="6477000" y="5518150"/>
            <a:ext cx="2601994" cy="674031"/>
          </a:xfrm>
          <a:prstGeom prst="rect">
            <a:avLst/>
          </a:prstGeom>
          <a:noFill/>
          <a:ln w="12700" algn="ctr">
            <a:noFill/>
            <a:miter lim="800000"/>
            <a:headEnd/>
            <a:tailEnd/>
          </a:ln>
        </p:spPr>
        <p:txBody>
          <a:bodyPr wrap="none">
            <a:spAutoFit/>
          </a:bodyPr>
          <a:lstStyle/>
          <a:p>
            <a:r>
              <a:rPr lang="en-US" sz="1400" dirty="0">
                <a:solidFill>
                  <a:srgbClr val="FF0000"/>
                </a:solidFill>
              </a:rPr>
              <a:t>ICMP_ECHO_REPLY</a:t>
            </a:r>
          </a:p>
          <a:p>
            <a:r>
              <a:rPr lang="en-US" sz="1400" dirty="0"/>
              <a:t>Source: Receiving </a:t>
            </a:r>
            <a:r>
              <a:rPr lang="en-US" sz="1400" dirty="0" smtClean="0"/>
              <a:t>Networks</a:t>
            </a:r>
            <a:endParaRPr lang="en-US" sz="1400" dirty="0"/>
          </a:p>
          <a:p>
            <a:r>
              <a:rPr lang="en-US" sz="1400" dirty="0"/>
              <a:t>Destination: Target</a:t>
            </a:r>
          </a:p>
        </p:txBody>
      </p:sp>
      <p:pic>
        <p:nvPicPr>
          <p:cNvPr id="63" name="Picture 25"/>
          <p:cNvPicPr>
            <a:picLocks noChangeArrowheads="1"/>
          </p:cNvPicPr>
          <p:nvPr/>
        </p:nvPicPr>
        <p:blipFill>
          <a:blip r:embed="rId3" cstate="print"/>
          <a:srcRect/>
          <a:stretch>
            <a:fillRect/>
          </a:stretch>
        </p:blipFill>
        <p:spPr bwMode="auto">
          <a:xfrm>
            <a:off x="2057400" y="1371600"/>
            <a:ext cx="4724400" cy="3429000"/>
          </a:xfrm>
          <a:prstGeom prst="rect">
            <a:avLst/>
          </a:prstGeom>
          <a:noFill/>
          <a:ln w="9525">
            <a:noFill/>
            <a:miter lim="800000"/>
            <a:headEnd/>
            <a:tailEnd/>
          </a:ln>
        </p:spPr>
      </p:pic>
      <p:pic>
        <p:nvPicPr>
          <p:cNvPr id="64" name="Picture 37"/>
          <p:cNvPicPr>
            <a:picLocks noChangeArrowheads="1"/>
          </p:cNvPicPr>
          <p:nvPr/>
        </p:nvPicPr>
        <p:blipFill>
          <a:blip r:embed="rId4" cstate="print"/>
          <a:srcRect/>
          <a:stretch>
            <a:fillRect/>
          </a:stretch>
        </p:blipFill>
        <p:spPr bwMode="auto">
          <a:xfrm>
            <a:off x="2438400" y="4114800"/>
            <a:ext cx="906462" cy="533400"/>
          </a:xfrm>
          <a:prstGeom prst="rect">
            <a:avLst/>
          </a:prstGeom>
          <a:noFill/>
          <a:ln w="9525">
            <a:noFill/>
            <a:miter lim="800000"/>
            <a:headEnd/>
            <a:tailEnd/>
          </a:ln>
        </p:spPr>
      </p:pic>
      <p:pic>
        <p:nvPicPr>
          <p:cNvPr id="65" name="Picture 37"/>
          <p:cNvPicPr>
            <a:picLocks noChangeArrowheads="1"/>
          </p:cNvPicPr>
          <p:nvPr/>
        </p:nvPicPr>
        <p:blipFill>
          <a:blip r:embed="rId4" cstate="print"/>
          <a:srcRect/>
          <a:stretch>
            <a:fillRect/>
          </a:stretch>
        </p:blipFill>
        <p:spPr bwMode="auto">
          <a:xfrm>
            <a:off x="5105400" y="4114800"/>
            <a:ext cx="906462" cy="533400"/>
          </a:xfrm>
          <a:prstGeom prst="rect">
            <a:avLst/>
          </a:prstGeom>
          <a:noFill/>
          <a:ln w="9525">
            <a:noFill/>
            <a:miter lim="800000"/>
            <a:headEnd/>
            <a:tailEnd/>
          </a:ln>
        </p:spPr>
      </p:pic>
      <p:pic>
        <p:nvPicPr>
          <p:cNvPr id="66" name="Picture 37"/>
          <p:cNvPicPr>
            <a:picLocks noChangeArrowheads="1"/>
          </p:cNvPicPr>
          <p:nvPr/>
        </p:nvPicPr>
        <p:blipFill>
          <a:blip r:embed="rId4" cstate="print"/>
          <a:srcRect/>
          <a:stretch>
            <a:fillRect/>
          </a:stretch>
        </p:blipFill>
        <p:spPr bwMode="auto">
          <a:xfrm>
            <a:off x="3810000" y="4419600"/>
            <a:ext cx="906462" cy="533400"/>
          </a:xfrm>
          <a:prstGeom prst="rect">
            <a:avLst/>
          </a:prstGeom>
          <a:noFill/>
          <a:ln w="9525">
            <a:noFill/>
            <a:miter lim="800000"/>
            <a:headEnd/>
            <a:tailEnd/>
          </a:ln>
        </p:spPr>
      </p:pic>
      <p:pic>
        <p:nvPicPr>
          <p:cNvPr id="67" name="Picture 22" descr="EndUser"/>
          <p:cNvPicPr>
            <a:picLocks noChangeAspect="1" noChangeArrowheads="1"/>
          </p:cNvPicPr>
          <p:nvPr/>
        </p:nvPicPr>
        <p:blipFill>
          <a:blip r:embed="rId5" cstate="print"/>
          <a:srcRect/>
          <a:stretch>
            <a:fillRect/>
          </a:stretch>
        </p:blipFill>
        <p:spPr bwMode="auto">
          <a:xfrm>
            <a:off x="1524000" y="2819400"/>
            <a:ext cx="852488" cy="1219200"/>
          </a:xfrm>
          <a:prstGeom prst="rect">
            <a:avLst/>
          </a:prstGeom>
          <a:noFill/>
          <a:ln w="9525">
            <a:noFill/>
            <a:miter lim="800000"/>
            <a:headEnd/>
            <a:tailEnd/>
          </a:ln>
        </p:spPr>
      </p:pic>
      <p:sp>
        <p:nvSpPr>
          <p:cNvPr id="68" name="TextBox 67"/>
          <p:cNvSpPr txBox="1"/>
          <p:nvPr/>
        </p:nvSpPr>
        <p:spPr>
          <a:xfrm>
            <a:off x="4114800" y="1524000"/>
            <a:ext cx="1219200" cy="369332"/>
          </a:xfrm>
          <a:prstGeom prst="rect">
            <a:avLst/>
          </a:prstGeom>
          <a:noFill/>
        </p:spPr>
        <p:txBody>
          <a:bodyPr wrap="square" rtlCol="0">
            <a:spAutoFit/>
          </a:bodyPr>
          <a:lstStyle/>
          <a:p>
            <a:pPr algn="ctr"/>
            <a:r>
              <a:rPr lang="en-GB" sz="2000" dirty="0" smtClean="0"/>
              <a:t>Internet</a:t>
            </a:r>
            <a:endParaRPr lang="en-GB" sz="2000" dirty="0"/>
          </a:p>
        </p:txBody>
      </p:sp>
      <p:pic>
        <p:nvPicPr>
          <p:cNvPr id="69" name="Picture 42" descr="File Server_Updated2005"/>
          <p:cNvPicPr>
            <a:picLocks noChangeAspect="1" noChangeArrowheads="1"/>
          </p:cNvPicPr>
          <p:nvPr/>
        </p:nvPicPr>
        <p:blipFill>
          <a:blip r:embed="rId6" cstate="print"/>
          <a:srcRect/>
          <a:stretch>
            <a:fillRect/>
          </a:stretch>
        </p:blipFill>
        <p:spPr bwMode="auto">
          <a:xfrm>
            <a:off x="6629400" y="2286000"/>
            <a:ext cx="793750" cy="1055688"/>
          </a:xfrm>
          <a:prstGeom prst="rect">
            <a:avLst/>
          </a:prstGeom>
          <a:noFill/>
          <a:ln w="9525">
            <a:noFill/>
            <a:miter lim="800000"/>
            <a:headEnd/>
            <a:tailEnd/>
          </a:ln>
        </p:spPr>
      </p:pic>
      <p:sp>
        <p:nvSpPr>
          <p:cNvPr id="76" name="Line 48"/>
          <p:cNvSpPr>
            <a:spLocks noChangeShapeType="1"/>
          </p:cNvSpPr>
          <p:nvPr/>
        </p:nvSpPr>
        <p:spPr bwMode="auto">
          <a:xfrm>
            <a:off x="3733800" y="5181600"/>
            <a:ext cx="533400" cy="0"/>
          </a:xfrm>
          <a:prstGeom prst="line">
            <a:avLst/>
          </a:prstGeom>
          <a:noFill/>
          <a:ln w="50800">
            <a:solidFill>
              <a:schemeClr val="tx1"/>
            </a:solidFill>
            <a:round/>
            <a:headEnd type="none" w="sm" len="sm"/>
            <a:tailEnd type="none" w="sm" len="sm"/>
          </a:ln>
        </p:spPr>
        <p:txBody>
          <a:bodyPr wrap="none" anchor="ctr"/>
          <a:lstStyle/>
          <a:p>
            <a:endParaRPr lang="en-GB"/>
          </a:p>
        </p:txBody>
      </p:sp>
      <p:sp>
        <p:nvSpPr>
          <p:cNvPr id="77" name="Line 48"/>
          <p:cNvSpPr>
            <a:spLocks noChangeShapeType="1"/>
          </p:cNvSpPr>
          <p:nvPr/>
        </p:nvSpPr>
        <p:spPr bwMode="auto">
          <a:xfrm>
            <a:off x="3581400" y="6248400"/>
            <a:ext cx="685800" cy="0"/>
          </a:xfrm>
          <a:prstGeom prst="line">
            <a:avLst/>
          </a:prstGeom>
          <a:noFill/>
          <a:ln w="50800">
            <a:solidFill>
              <a:schemeClr val="tx1"/>
            </a:solidFill>
            <a:round/>
            <a:headEnd type="none" w="sm" len="sm"/>
            <a:tailEnd type="none" w="sm" len="sm"/>
          </a:ln>
        </p:spPr>
        <p:txBody>
          <a:bodyPr wrap="none" anchor="ctr"/>
          <a:lstStyle/>
          <a:p>
            <a:endParaRPr lang="en-GB"/>
          </a:p>
        </p:txBody>
      </p:sp>
      <p:sp>
        <p:nvSpPr>
          <p:cNvPr id="81" name="Line 48"/>
          <p:cNvSpPr>
            <a:spLocks noChangeShapeType="1"/>
          </p:cNvSpPr>
          <p:nvPr/>
        </p:nvSpPr>
        <p:spPr bwMode="auto">
          <a:xfrm>
            <a:off x="5105400" y="5105400"/>
            <a:ext cx="533400" cy="0"/>
          </a:xfrm>
          <a:prstGeom prst="line">
            <a:avLst/>
          </a:prstGeom>
          <a:noFill/>
          <a:ln w="50800">
            <a:solidFill>
              <a:schemeClr val="tx1"/>
            </a:solidFill>
            <a:round/>
            <a:headEnd type="none" w="sm" len="sm"/>
            <a:tailEnd type="none" w="sm" len="sm"/>
          </a:ln>
        </p:spPr>
        <p:txBody>
          <a:bodyPr wrap="none" anchor="ctr"/>
          <a:lstStyle/>
          <a:p>
            <a:endParaRPr lang="en-GB"/>
          </a:p>
        </p:txBody>
      </p:sp>
      <p:sp>
        <p:nvSpPr>
          <p:cNvPr id="82" name="Line 48"/>
          <p:cNvSpPr>
            <a:spLocks noChangeShapeType="1"/>
          </p:cNvSpPr>
          <p:nvPr/>
        </p:nvSpPr>
        <p:spPr bwMode="auto">
          <a:xfrm>
            <a:off x="4953000" y="6172200"/>
            <a:ext cx="685800" cy="0"/>
          </a:xfrm>
          <a:prstGeom prst="line">
            <a:avLst/>
          </a:prstGeom>
          <a:noFill/>
          <a:ln w="50800">
            <a:solidFill>
              <a:schemeClr val="tx1"/>
            </a:solidFill>
            <a:round/>
            <a:headEnd type="none" w="sm" len="sm"/>
            <a:tailEnd type="none" w="sm" len="sm"/>
          </a:ln>
        </p:spPr>
        <p:txBody>
          <a:bodyPr wrap="none" anchor="ctr"/>
          <a:lstStyle/>
          <a:p>
            <a:endParaRPr lang="en-GB"/>
          </a:p>
        </p:txBody>
      </p:sp>
      <p:sp>
        <p:nvSpPr>
          <p:cNvPr id="28712" name="Text Box 168"/>
          <p:cNvSpPr txBox="1">
            <a:spLocks noChangeArrowheads="1"/>
          </p:cNvSpPr>
          <p:nvPr/>
        </p:nvSpPr>
        <p:spPr bwMode="auto">
          <a:xfrm>
            <a:off x="152400" y="1066800"/>
            <a:ext cx="3048000" cy="867930"/>
          </a:xfrm>
          <a:prstGeom prst="rect">
            <a:avLst/>
          </a:prstGeom>
          <a:noFill/>
          <a:ln w="12700" algn="ctr">
            <a:noFill/>
            <a:miter lim="800000"/>
            <a:headEnd/>
            <a:tailEnd/>
          </a:ln>
        </p:spPr>
        <p:txBody>
          <a:bodyPr wrap="square">
            <a:spAutoFit/>
          </a:bodyPr>
          <a:lstStyle/>
          <a:p>
            <a:r>
              <a:rPr lang="en-US" sz="1400" dirty="0">
                <a:solidFill>
                  <a:srgbClr val="7030A0"/>
                </a:solidFill>
              </a:rPr>
              <a:t>ICMP_ECHO_REQ</a:t>
            </a:r>
          </a:p>
          <a:p>
            <a:r>
              <a:rPr lang="en-US" sz="1400" dirty="0"/>
              <a:t>Source: Target</a:t>
            </a:r>
          </a:p>
          <a:p>
            <a:r>
              <a:rPr lang="en-US" sz="1400" dirty="0"/>
              <a:t>Destination: Receiving </a:t>
            </a:r>
            <a:r>
              <a:rPr lang="en-US" sz="1400" dirty="0" smtClean="0"/>
              <a:t>Networks</a:t>
            </a:r>
            <a:endParaRPr lang="en-US" sz="1400" dirty="0"/>
          </a:p>
          <a:p>
            <a:endParaRPr lang="en-US" sz="1400" dirty="0"/>
          </a:p>
        </p:txBody>
      </p:sp>
      <p:sp>
        <p:nvSpPr>
          <p:cNvPr id="28732" name="Line 188"/>
          <p:cNvSpPr>
            <a:spLocks noChangeShapeType="1"/>
          </p:cNvSpPr>
          <p:nvPr/>
        </p:nvSpPr>
        <p:spPr bwMode="auto">
          <a:xfrm>
            <a:off x="2286000" y="3124200"/>
            <a:ext cx="533400" cy="990600"/>
          </a:xfrm>
          <a:prstGeom prst="line">
            <a:avLst/>
          </a:prstGeom>
          <a:ln>
            <a:solidFill>
              <a:srgbClr val="7030A0"/>
            </a:solidFill>
            <a:headEnd/>
            <a:tailEnd type="triangle" w="med" len="med"/>
          </a:ln>
        </p:spPr>
        <p:style>
          <a:lnRef idx="3">
            <a:schemeClr val="accent4"/>
          </a:lnRef>
          <a:fillRef idx="0">
            <a:schemeClr val="accent4"/>
          </a:fillRef>
          <a:effectRef idx="2">
            <a:schemeClr val="accent4"/>
          </a:effectRef>
          <a:fontRef idx="minor">
            <a:schemeClr val="tx1"/>
          </a:fontRef>
        </p:style>
        <p:txBody>
          <a:bodyPr wrap="none" anchor="ctr"/>
          <a:lstStyle/>
          <a:p>
            <a:endParaRPr lang="en-GB"/>
          </a:p>
        </p:txBody>
      </p:sp>
      <p:sp>
        <p:nvSpPr>
          <p:cNvPr id="85" name="Line 188"/>
          <p:cNvSpPr>
            <a:spLocks noChangeShapeType="1"/>
          </p:cNvSpPr>
          <p:nvPr/>
        </p:nvSpPr>
        <p:spPr bwMode="auto">
          <a:xfrm>
            <a:off x="2286000" y="3124200"/>
            <a:ext cx="1905000" cy="1295400"/>
          </a:xfrm>
          <a:prstGeom prst="line">
            <a:avLst/>
          </a:prstGeom>
          <a:ln>
            <a:solidFill>
              <a:srgbClr val="7030A0"/>
            </a:solidFill>
            <a:headEnd/>
            <a:tailEnd type="triangle" w="med" len="med"/>
          </a:ln>
        </p:spPr>
        <p:style>
          <a:lnRef idx="3">
            <a:schemeClr val="accent4"/>
          </a:lnRef>
          <a:fillRef idx="0">
            <a:schemeClr val="accent4"/>
          </a:fillRef>
          <a:effectRef idx="2">
            <a:schemeClr val="accent4"/>
          </a:effectRef>
          <a:fontRef idx="minor">
            <a:schemeClr val="tx1"/>
          </a:fontRef>
        </p:style>
        <p:txBody>
          <a:bodyPr wrap="none" anchor="ctr"/>
          <a:lstStyle/>
          <a:p>
            <a:endParaRPr lang="en-GB"/>
          </a:p>
        </p:txBody>
      </p:sp>
      <p:sp>
        <p:nvSpPr>
          <p:cNvPr id="86" name="Line 188"/>
          <p:cNvSpPr>
            <a:spLocks noChangeShapeType="1"/>
          </p:cNvSpPr>
          <p:nvPr/>
        </p:nvSpPr>
        <p:spPr bwMode="auto">
          <a:xfrm>
            <a:off x="2286000" y="3124200"/>
            <a:ext cx="2895600" cy="1066800"/>
          </a:xfrm>
          <a:prstGeom prst="line">
            <a:avLst/>
          </a:prstGeom>
          <a:ln>
            <a:solidFill>
              <a:srgbClr val="7030A0"/>
            </a:solidFill>
            <a:headEnd/>
            <a:tailEnd type="triangle" w="med" len="med"/>
          </a:ln>
        </p:spPr>
        <p:style>
          <a:lnRef idx="3">
            <a:schemeClr val="accent4"/>
          </a:lnRef>
          <a:fillRef idx="0">
            <a:schemeClr val="accent4"/>
          </a:fillRef>
          <a:effectRef idx="2">
            <a:schemeClr val="accent4"/>
          </a:effectRef>
          <a:fontRef idx="minor">
            <a:schemeClr val="tx1"/>
          </a:fontRef>
        </p:style>
        <p:txBody>
          <a:bodyPr wrap="none" anchor="ctr"/>
          <a:lstStyle/>
          <a:p>
            <a:endParaRPr lang="en-GB"/>
          </a:p>
        </p:txBody>
      </p:sp>
      <p:sp>
        <p:nvSpPr>
          <p:cNvPr id="88" name="Line 188"/>
          <p:cNvSpPr>
            <a:spLocks noChangeShapeType="1"/>
          </p:cNvSpPr>
          <p:nvPr/>
        </p:nvSpPr>
        <p:spPr bwMode="auto">
          <a:xfrm flipV="1">
            <a:off x="5257800" y="3352800"/>
            <a:ext cx="1676400" cy="1600200"/>
          </a:xfrm>
          <a:prstGeom prst="line">
            <a:avLst/>
          </a:prstGeom>
          <a:ln>
            <a:solidFill>
              <a:srgbClr val="FF0000"/>
            </a:solidFill>
            <a:headEnd/>
            <a:tailEnd type="triangle" w="med" len="med"/>
          </a:ln>
        </p:spPr>
        <p:style>
          <a:lnRef idx="3">
            <a:schemeClr val="accent4"/>
          </a:lnRef>
          <a:fillRef idx="0">
            <a:schemeClr val="accent4"/>
          </a:fillRef>
          <a:effectRef idx="2">
            <a:schemeClr val="accent4"/>
          </a:effectRef>
          <a:fontRef idx="minor">
            <a:schemeClr val="tx1"/>
          </a:fontRef>
        </p:style>
        <p:txBody>
          <a:bodyPr wrap="none" anchor="ctr"/>
          <a:lstStyle/>
          <a:p>
            <a:endParaRPr lang="en-GB"/>
          </a:p>
        </p:txBody>
      </p:sp>
      <p:sp>
        <p:nvSpPr>
          <p:cNvPr id="90" name="Line 188"/>
          <p:cNvSpPr>
            <a:spLocks noChangeShapeType="1"/>
          </p:cNvSpPr>
          <p:nvPr/>
        </p:nvSpPr>
        <p:spPr bwMode="auto">
          <a:xfrm flipV="1">
            <a:off x="3886200" y="3200400"/>
            <a:ext cx="2743200" cy="1828800"/>
          </a:xfrm>
          <a:prstGeom prst="line">
            <a:avLst/>
          </a:prstGeom>
          <a:ln>
            <a:solidFill>
              <a:srgbClr val="FF0000"/>
            </a:solidFill>
            <a:headEnd/>
            <a:tailEnd type="triangle" w="med" len="med"/>
          </a:ln>
        </p:spPr>
        <p:style>
          <a:lnRef idx="3">
            <a:schemeClr val="accent4"/>
          </a:lnRef>
          <a:fillRef idx="0">
            <a:schemeClr val="accent4"/>
          </a:fillRef>
          <a:effectRef idx="2">
            <a:schemeClr val="accent4"/>
          </a:effectRef>
          <a:fontRef idx="minor">
            <a:schemeClr val="tx1"/>
          </a:fontRef>
        </p:style>
        <p:txBody>
          <a:bodyPr wrap="none" anchor="ctr"/>
          <a:lstStyle/>
          <a:p>
            <a:endParaRPr lang="en-GB"/>
          </a:p>
        </p:txBody>
      </p:sp>
      <p:sp>
        <p:nvSpPr>
          <p:cNvPr id="92" name="Line 188"/>
          <p:cNvSpPr>
            <a:spLocks noChangeShapeType="1"/>
          </p:cNvSpPr>
          <p:nvPr/>
        </p:nvSpPr>
        <p:spPr bwMode="auto">
          <a:xfrm flipV="1">
            <a:off x="2438400" y="2590800"/>
            <a:ext cx="4191000" cy="2362200"/>
          </a:xfrm>
          <a:prstGeom prst="line">
            <a:avLst/>
          </a:prstGeom>
          <a:ln>
            <a:solidFill>
              <a:srgbClr val="FF0000"/>
            </a:solidFill>
            <a:headEnd/>
            <a:tailEnd type="triangle" w="med" len="med"/>
          </a:ln>
        </p:spPr>
        <p:style>
          <a:lnRef idx="3">
            <a:schemeClr val="accent4"/>
          </a:lnRef>
          <a:fillRef idx="0">
            <a:schemeClr val="accent4"/>
          </a:fillRef>
          <a:effectRef idx="2">
            <a:schemeClr val="accent4"/>
          </a:effectRef>
          <a:fontRef idx="minor">
            <a:schemeClr val="tx1"/>
          </a:fontRef>
        </p:style>
        <p:txBody>
          <a:bodyPr wrap="none" anchor="ctr"/>
          <a:lstStyle/>
          <a:p>
            <a:endParaRPr lang="en-GB"/>
          </a:p>
        </p:txBody>
      </p:sp>
      <p:pic>
        <p:nvPicPr>
          <p:cNvPr id="70" name="Picture 34"/>
          <p:cNvPicPr>
            <a:picLocks noChangeArrowheads="1"/>
          </p:cNvPicPr>
          <p:nvPr/>
        </p:nvPicPr>
        <p:blipFill>
          <a:blip r:embed="rId7" cstate="print"/>
          <a:srcRect/>
          <a:stretch>
            <a:fillRect/>
          </a:stretch>
        </p:blipFill>
        <p:spPr bwMode="auto">
          <a:xfrm>
            <a:off x="1905000" y="4800600"/>
            <a:ext cx="909637" cy="822325"/>
          </a:xfrm>
          <a:prstGeom prst="rect">
            <a:avLst/>
          </a:prstGeom>
          <a:noFill/>
          <a:ln w="9525">
            <a:noFill/>
            <a:miter lim="800000"/>
            <a:headEnd/>
            <a:tailEnd/>
          </a:ln>
        </p:spPr>
      </p:pic>
      <p:pic>
        <p:nvPicPr>
          <p:cNvPr id="84" name="Picture 34"/>
          <p:cNvPicPr>
            <a:picLocks noChangeArrowheads="1"/>
          </p:cNvPicPr>
          <p:nvPr/>
        </p:nvPicPr>
        <p:blipFill>
          <a:blip r:embed="rId7" cstate="print"/>
          <a:srcRect/>
          <a:stretch>
            <a:fillRect/>
          </a:stretch>
        </p:blipFill>
        <p:spPr bwMode="auto">
          <a:xfrm>
            <a:off x="4572000" y="5791200"/>
            <a:ext cx="909637" cy="822325"/>
          </a:xfrm>
          <a:prstGeom prst="rect">
            <a:avLst/>
          </a:prstGeom>
          <a:noFill/>
          <a:ln w="9525">
            <a:noFill/>
            <a:miter lim="800000"/>
            <a:headEnd/>
            <a:tailEnd/>
          </a:ln>
        </p:spPr>
      </p:pic>
      <p:pic>
        <p:nvPicPr>
          <p:cNvPr id="83" name="Picture 34"/>
          <p:cNvPicPr>
            <a:picLocks noChangeArrowheads="1"/>
          </p:cNvPicPr>
          <p:nvPr/>
        </p:nvPicPr>
        <p:blipFill>
          <a:blip r:embed="rId7" cstate="print"/>
          <a:srcRect/>
          <a:stretch>
            <a:fillRect/>
          </a:stretch>
        </p:blipFill>
        <p:spPr bwMode="auto">
          <a:xfrm>
            <a:off x="4648200" y="4800600"/>
            <a:ext cx="909637" cy="822325"/>
          </a:xfrm>
          <a:prstGeom prst="rect">
            <a:avLst/>
          </a:prstGeom>
          <a:noFill/>
          <a:ln w="9525">
            <a:noFill/>
            <a:miter lim="800000"/>
            <a:headEnd/>
            <a:tailEnd/>
          </a:ln>
        </p:spPr>
      </p:pic>
      <p:sp>
        <p:nvSpPr>
          <p:cNvPr id="89" name="Line 188"/>
          <p:cNvSpPr>
            <a:spLocks noChangeShapeType="1"/>
          </p:cNvSpPr>
          <p:nvPr/>
        </p:nvSpPr>
        <p:spPr bwMode="auto">
          <a:xfrm flipV="1">
            <a:off x="3886200" y="3352800"/>
            <a:ext cx="2743200" cy="2590800"/>
          </a:xfrm>
          <a:prstGeom prst="line">
            <a:avLst/>
          </a:prstGeom>
          <a:ln>
            <a:solidFill>
              <a:srgbClr val="FF0000"/>
            </a:solidFill>
            <a:headEnd/>
            <a:tailEnd type="triangle" w="med" len="med"/>
          </a:ln>
        </p:spPr>
        <p:style>
          <a:lnRef idx="3">
            <a:schemeClr val="accent4"/>
          </a:lnRef>
          <a:fillRef idx="0">
            <a:schemeClr val="accent4"/>
          </a:fillRef>
          <a:effectRef idx="2">
            <a:schemeClr val="accent4"/>
          </a:effectRef>
          <a:fontRef idx="minor">
            <a:schemeClr val="tx1"/>
          </a:fontRef>
        </p:style>
        <p:txBody>
          <a:bodyPr wrap="none" anchor="ctr"/>
          <a:lstStyle/>
          <a:p>
            <a:endParaRPr lang="en-GB"/>
          </a:p>
        </p:txBody>
      </p:sp>
      <p:pic>
        <p:nvPicPr>
          <p:cNvPr id="78" name="Picture 34"/>
          <p:cNvPicPr>
            <a:picLocks noChangeArrowheads="1"/>
          </p:cNvPicPr>
          <p:nvPr/>
        </p:nvPicPr>
        <p:blipFill>
          <a:blip r:embed="rId7" cstate="print"/>
          <a:srcRect/>
          <a:stretch>
            <a:fillRect/>
          </a:stretch>
        </p:blipFill>
        <p:spPr bwMode="auto">
          <a:xfrm>
            <a:off x="3276600" y="4876800"/>
            <a:ext cx="909637" cy="822325"/>
          </a:xfrm>
          <a:prstGeom prst="rect">
            <a:avLst/>
          </a:prstGeom>
          <a:noFill/>
          <a:ln w="9525">
            <a:noFill/>
            <a:miter lim="800000"/>
            <a:headEnd/>
            <a:tailEnd/>
          </a:ln>
        </p:spPr>
      </p:pic>
      <p:sp>
        <p:nvSpPr>
          <p:cNvPr id="91" name="Line 188"/>
          <p:cNvSpPr>
            <a:spLocks noChangeShapeType="1"/>
          </p:cNvSpPr>
          <p:nvPr/>
        </p:nvSpPr>
        <p:spPr bwMode="auto">
          <a:xfrm flipV="1">
            <a:off x="2438400" y="2819400"/>
            <a:ext cx="4191000" cy="3124200"/>
          </a:xfrm>
          <a:prstGeom prst="line">
            <a:avLst/>
          </a:prstGeom>
          <a:ln>
            <a:solidFill>
              <a:srgbClr val="FF0000"/>
            </a:solidFill>
            <a:headEnd/>
            <a:tailEnd type="triangle" w="med" len="med"/>
          </a:ln>
        </p:spPr>
        <p:style>
          <a:lnRef idx="3">
            <a:schemeClr val="accent4"/>
          </a:lnRef>
          <a:fillRef idx="0">
            <a:schemeClr val="accent4"/>
          </a:fillRef>
          <a:effectRef idx="2">
            <a:schemeClr val="accent4"/>
          </a:effectRef>
          <a:fontRef idx="minor">
            <a:schemeClr val="tx1"/>
          </a:fontRef>
        </p:style>
        <p:txBody>
          <a:bodyPr wrap="none" anchor="ctr"/>
          <a:lstStyle/>
          <a:p>
            <a:endParaRPr lang="en-GB"/>
          </a:p>
        </p:txBody>
      </p:sp>
      <p:pic>
        <p:nvPicPr>
          <p:cNvPr id="72" name="Picture 34"/>
          <p:cNvPicPr>
            <a:picLocks noChangeArrowheads="1"/>
          </p:cNvPicPr>
          <p:nvPr/>
        </p:nvPicPr>
        <p:blipFill>
          <a:blip r:embed="rId7" cstate="print"/>
          <a:srcRect/>
          <a:stretch>
            <a:fillRect/>
          </a:stretch>
        </p:blipFill>
        <p:spPr bwMode="auto">
          <a:xfrm>
            <a:off x="1828800" y="5791200"/>
            <a:ext cx="909637" cy="822325"/>
          </a:xfrm>
          <a:prstGeom prst="rect">
            <a:avLst/>
          </a:prstGeom>
          <a:noFill/>
          <a:ln w="9525">
            <a:noFill/>
            <a:miter lim="800000"/>
            <a:headEnd/>
            <a:tailEnd/>
          </a:ln>
        </p:spPr>
      </p:pic>
      <p:pic>
        <p:nvPicPr>
          <p:cNvPr id="79" name="Picture 34"/>
          <p:cNvPicPr>
            <a:picLocks noChangeArrowheads="1"/>
          </p:cNvPicPr>
          <p:nvPr/>
        </p:nvPicPr>
        <p:blipFill>
          <a:blip r:embed="rId7" cstate="print"/>
          <a:srcRect/>
          <a:stretch>
            <a:fillRect/>
          </a:stretch>
        </p:blipFill>
        <p:spPr bwMode="auto">
          <a:xfrm>
            <a:off x="3200400" y="5867400"/>
            <a:ext cx="909637" cy="8223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73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871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87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 grpId="0" animBg="1"/>
      <p:bldP spid="28713" grpId="0"/>
      <p:bldP spid="28712" grpId="0"/>
      <p:bldP spid="28732" grpId="0" animBg="1"/>
      <p:bldP spid="85" grpId="0" animBg="1"/>
      <p:bldP spid="86" grpId="0" animBg="1"/>
      <p:bldP spid="88" grpId="0" animBg="1"/>
      <p:bldP spid="90" grpId="0" animBg="1"/>
      <p:bldP spid="92" grpId="0" animBg="1"/>
      <p:bldP spid="89" grpId="0" animBg="1"/>
      <p:bldP spid="9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dirty="0" err="1" smtClean="0"/>
              <a:t>DoS</a:t>
            </a:r>
            <a:r>
              <a:rPr lang="en-US" dirty="0" smtClean="0"/>
              <a:t> - Viruses/Worms/Malicious Code Attacks</a:t>
            </a:r>
          </a:p>
        </p:txBody>
      </p:sp>
      <p:sp>
        <p:nvSpPr>
          <p:cNvPr id="29699" name="Rectangle 3"/>
          <p:cNvSpPr>
            <a:spLocks noGrp="1" noChangeArrowheads="1"/>
          </p:cNvSpPr>
          <p:nvPr>
            <p:ph idx="1"/>
          </p:nvPr>
        </p:nvSpPr>
        <p:spPr>
          <a:xfrm>
            <a:off x="152400" y="990600"/>
            <a:ext cx="8839200" cy="3810000"/>
          </a:xfrm>
        </p:spPr>
        <p:txBody>
          <a:bodyPr>
            <a:normAutofit/>
          </a:bodyPr>
          <a:lstStyle/>
          <a:p>
            <a:pPr eaLnBrk="1" hangingPunct="1">
              <a:lnSpc>
                <a:spcPct val="90000"/>
              </a:lnSpc>
            </a:pPr>
            <a:r>
              <a:rPr lang="en-US" sz="2400" dirty="0" smtClean="0"/>
              <a:t>Viruses or worms, which replicate across a network</a:t>
            </a:r>
          </a:p>
          <a:p>
            <a:pPr lvl="1" eaLnBrk="1" hangingPunct="1">
              <a:lnSpc>
                <a:spcPct val="90000"/>
              </a:lnSpc>
            </a:pPr>
            <a:r>
              <a:rPr lang="en-US" sz="2000" dirty="0" smtClean="0"/>
              <a:t>Can be viewed as </a:t>
            </a:r>
            <a:r>
              <a:rPr lang="en-US" sz="2000" dirty="0" err="1" smtClean="0"/>
              <a:t>DoS</a:t>
            </a:r>
            <a:r>
              <a:rPr lang="en-US" sz="2000" dirty="0" smtClean="0"/>
              <a:t> attacks</a:t>
            </a:r>
          </a:p>
          <a:p>
            <a:pPr lvl="1" eaLnBrk="1" hangingPunct="1">
              <a:lnSpc>
                <a:spcPct val="90000"/>
              </a:lnSpc>
            </a:pPr>
            <a:r>
              <a:rPr lang="en-US" sz="2000" dirty="0" smtClean="0"/>
              <a:t>Victim is not usually specifically targeted but simply unlucky</a:t>
            </a:r>
          </a:p>
          <a:p>
            <a:pPr lvl="1" eaLnBrk="1" hangingPunct="1">
              <a:lnSpc>
                <a:spcPct val="90000"/>
              </a:lnSpc>
            </a:pPr>
            <a:r>
              <a:rPr lang="en-US" sz="2000" dirty="0" smtClean="0"/>
              <a:t>Can saturate available bandwidth as they replicate</a:t>
            </a:r>
          </a:p>
          <a:p>
            <a:pPr lvl="1" eaLnBrk="1" hangingPunct="1">
              <a:lnSpc>
                <a:spcPct val="90000"/>
              </a:lnSpc>
            </a:pPr>
            <a:endParaRPr lang="en-US" sz="2000" dirty="0" smtClean="0"/>
          </a:p>
          <a:p>
            <a:pPr eaLnBrk="1" hangingPunct="1">
              <a:lnSpc>
                <a:spcPct val="90000"/>
              </a:lnSpc>
            </a:pPr>
            <a:r>
              <a:rPr lang="en-US" sz="2400" dirty="0" smtClean="0"/>
              <a:t>Malicious code attacks</a:t>
            </a:r>
          </a:p>
          <a:p>
            <a:pPr lvl="1" eaLnBrk="1" hangingPunct="1">
              <a:lnSpc>
                <a:spcPct val="90000"/>
              </a:lnSpc>
            </a:pPr>
            <a:r>
              <a:rPr lang="en-US" sz="2000" dirty="0" smtClean="0"/>
              <a:t>viruses, worms, Trojan horses, logic bombs, and other uninvited software</a:t>
            </a:r>
          </a:p>
          <a:p>
            <a:pPr lvl="1" eaLnBrk="1" hangingPunct="1">
              <a:lnSpc>
                <a:spcPct val="80000"/>
              </a:lnSpc>
              <a:defRPr/>
            </a:pPr>
            <a:r>
              <a:rPr lang="en-US" sz="2000" dirty="0" smtClean="0"/>
              <a:t>Damage PCs, but also attack more sophisticated systems</a:t>
            </a:r>
          </a:p>
          <a:p>
            <a:pPr lvl="1" eaLnBrk="1" hangingPunct="1">
              <a:lnSpc>
                <a:spcPct val="80000"/>
              </a:lnSpc>
              <a:defRPr/>
            </a:pPr>
            <a:r>
              <a:rPr lang="en-US" sz="2000" dirty="0" smtClean="0"/>
              <a:t>Costs can be related to system downtime and staff time to repair</a:t>
            </a:r>
          </a:p>
          <a:p>
            <a:pPr lvl="1" eaLnBrk="1" hangingPunct="1">
              <a:lnSpc>
                <a:spcPct val="80000"/>
              </a:lnSpc>
              <a:defRPr/>
            </a:pPr>
            <a:r>
              <a:rPr lang="en-US" sz="2000" dirty="0" smtClean="0"/>
              <a:t>Costs can be significant</a:t>
            </a:r>
          </a:p>
        </p:txBody>
      </p:sp>
      <p:pic>
        <p:nvPicPr>
          <p:cNvPr id="29700" name="Picture 2" descr="http://www.trainsignaltraining.com/wpnew/wp-content/uploads/2008/01/Trojan%20horses,%20viruses,%20worms_1.jpg"/>
          <p:cNvPicPr>
            <a:picLocks noChangeAspect="1" noChangeArrowheads="1"/>
          </p:cNvPicPr>
          <p:nvPr/>
        </p:nvPicPr>
        <p:blipFill>
          <a:blip r:embed="rId3" cstate="print"/>
          <a:srcRect/>
          <a:stretch>
            <a:fillRect/>
          </a:stretch>
        </p:blipFill>
        <p:spPr bwMode="auto">
          <a:xfrm>
            <a:off x="304800" y="4800600"/>
            <a:ext cx="2524205" cy="2057400"/>
          </a:xfrm>
          <a:prstGeom prst="rect">
            <a:avLst/>
          </a:prstGeom>
          <a:noFill/>
          <a:ln w="9525">
            <a:noFill/>
            <a:miter lim="800000"/>
            <a:headEnd/>
            <a:tailEnd/>
          </a:ln>
        </p:spPr>
      </p:pic>
      <p:pic>
        <p:nvPicPr>
          <p:cNvPr id="59394" name="Picture 2"/>
          <p:cNvPicPr>
            <a:picLocks noChangeAspect="1" noChangeArrowheads="1"/>
          </p:cNvPicPr>
          <p:nvPr/>
        </p:nvPicPr>
        <p:blipFill>
          <a:blip r:embed="rId4" cstate="print"/>
          <a:srcRect/>
          <a:stretch>
            <a:fillRect/>
          </a:stretch>
        </p:blipFill>
        <p:spPr bwMode="auto">
          <a:xfrm>
            <a:off x="5029200" y="4953000"/>
            <a:ext cx="2238375" cy="17526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969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969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970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9699">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9699">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9699">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9699">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93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US" smtClean="0"/>
              <a:t>Packet Sniffing Attacks</a:t>
            </a:r>
          </a:p>
        </p:txBody>
      </p:sp>
      <p:pic>
        <p:nvPicPr>
          <p:cNvPr id="31747" name="Picture 7"/>
          <p:cNvPicPr>
            <a:picLocks noGrp="1" noChangeAspect="1" noChangeArrowheads="1"/>
          </p:cNvPicPr>
          <p:nvPr>
            <p:ph idx="1"/>
          </p:nvPr>
        </p:nvPicPr>
        <p:blipFill>
          <a:blip r:embed="rId2" cstate="print"/>
          <a:srcRect/>
          <a:stretch>
            <a:fillRect/>
          </a:stretch>
        </p:blipFill>
        <p:spPr>
          <a:xfrm>
            <a:off x="1676400" y="990600"/>
            <a:ext cx="5867400" cy="3300413"/>
          </a:xfrm>
        </p:spPr>
      </p:pic>
      <p:sp>
        <p:nvSpPr>
          <p:cNvPr id="31748" name="Rectangle 3"/>
          <p:cNvSpPr>
            <a:spLocks noGrp="1" noChangeArrowheads="1"/>
          </p:cNvSpPr>
          <p:nvPr>
            <p:ph type="body" sz="half" idx="4294967295"/>
          </p:nvPr>
        </p:nvSpPr>
        <p:spPr>
          <a:xfrm>
            <a:off x="0" y="4343400"/>
            <a:ext cx="8915400" cy="2362200"/>
          </a:xfrm>
        </p:spPr>
        <p:txBody>
          <a:bodyPr/>
          <a:lstStyle/>
          <a:p>
            <a:pPr eaLnBrk="1" hangingPunct="1">
              <a:lnSpc>
                <a:spcPct val="90000"/>
              </a:lnSpc>
            </a:pPr>
            <a:r>
              <a:rPr lang="en-US" sz="2400" smtClean="0"/>
              <a:t>On Ethernet-based networks, any machine on the network can see the traffic for every machine on that network</a:t>
            </a:r>
          </a:p>
          <a:p>
            <a:pPr eaLnBrk="1" hangingPunct="1">
              <a:lnSpc>
                <a:spcPct val="90000"/>
              </a:lnSpc>
            </a:pPr>
            <a:r>
              <a:rPr lang="en-US" sz="2400" smtClean="0"/>
              <a:t>Sniffer programs exploit this characteristic, monitoring all traffic and capturing the first 128 bytes or so of every unencrypted FTP or Telnet session (the part that contains user passwords)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US" smtClean="0"/>
              <a:t>Information Leakage Attacks</a:t>
            </a:r>
          </a:p>
        </p:txBody>
      </p:sp>
      <p:sp>
        <p:nvSpPr>
          <p:cNvPr id="32771" name="Rectangle 3"/>
          <p:cNvSpPr>
            <a:spLocks noGrp="1" noChangeArrowheads="1"/>
          </p:cNvSpPr>
          <p:nvPr>
            <p:ph idx="1"/>
          </p:nvPr>
        </p:nvSpPr>
        <p:spPr>
          <a:xfrm>
            <a:off x="457200" y="1447800"/>
            <a:ext cx="8229600" cy="4525963"/>
          </a:xfrm>
        </p:spPr>
        <p:txBody>
          <a:bodyPr/>
          <a:lstStyle/>
          <a:p>
            <a:pPr eaLnBrk="1" hangingPunct="1">
              <a:lnSpc>
                <a:spcPct val="90000"/>
              </a:lnSpc>
            </a:pPr>
            <a:r>
              <a:rPr lang="en-US" sz="2400" smtClean="0"/>
              <a:t>Attackers can sometimes get data without having to directly use computers </a:t>
            </a:r>
          </a:p>
          <a:p>
            <a:pPr eaLnBrk="1" hangingPunct="1">
              <a:lnSpc>
                <a:spcPct val="90000"/>
              </a:lnSpc>
            </a:pPr>
            <a:r>
              <a:rPr lang="en-US" sz="2400" smtClean="0"/>
              <a:t>Exploit Internet services that are intended to give out information </a:t>
            </a:r>
          </a:p>
          <a:p>
            <a:pPr eaLnBrk="1" hangingPunct="1">
              <a:lnSpc>
                <a:spcPct val="90000"/>
              </a:lnSpc>
            </a:pPr>
            <a:r>
              <a:rPr lang="en-US" sz="2400" smtClean="0"/>
              <a:t>Induce these services to reveal extra information or to give it out to unauthorized people </a:t>
            </a:r>
          </a:p>
          <a:p>
            <a:pPr eaLnBrk="1" hangingPunct="1">
              <a:lnSpc>
                <a:spcPct val="90000"/>
              </a:lnSpc>
            </a:pPr>
            <a:r>
              <a:rPr lang="en-US" sz="2400" smtClean="0"/>
              <a:t>Many services designed for use on local area networks do not have the security needed for safe use across the Internet</a:t>
            </a:r>
          </a:p>
          <a:p>
            <a:pPr eaLnBrk="1" hangingPunct="1">
              <a:lnSpc>
                <a:spcPct val="90000"/>
              </a:lnSpc>
            </a:pPr>
            <a:r>
              <a:rPr lang="en-US" sz="2400" smtClean="0"/>
              <a:t>Thus these services become the means for important information leakage</a:t>
            </a:r>
          </a:p>
          <a:p>
            <a:pPr eaLnBrk="1" hangingPunct="1">
              <a:lnSpc>
                <a:spcPct val="90000"/>
              </a:lnSpc>
            </a:pPr>
            <a:endParaRPr lang="en-US" sz="2400"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US" smtClean="0"/>
              <a:t>Social Engineering Attacks</a:t>
            </a:r>
          </a:p>
        </p:txBody>
      </p:sp>
      <p:sp>
        <p:nvSpPr>
          <p:cNvPr id="33795" name="Content Placeholder 3"/>
          <p:cNvSpPr>
            <a:spLocks noGrp="1"/>
          </p:cNvSpPr>
          <p:nvPr>
            <p:ph idx="1"/>
          </p:nvPr>
        </p:nvSpPr>
        <p:spPr>
          <a:xfrm>
            <a:off x="457200" y="990600"/>
            <a:ext cx="8229600" cy="2286000"/>
          </a:xfrm>
        </p:spPr>
        <p:txBody>
          <a:bodyPr/>
          <a:lstStyle/>
          <a:p>
            <a:pPr>
              <a:tabLst>
                <a:tab pos="688975" algn="l"/>
              </a:tabLst>
            </a:pPr>
            <a:r>
              <a:rPr lang="en-US" sz="2400" smtClean="0"/>
              <a:t>Social Engineering can be broken into two types: human based and computer based.</a:t>
            </a:r>
          </a:p>
          <a:p>
            <a:pPr lvl="1">
              <a:tabLst>
                <a:tab pos="688975" algn="l"/>
              </a:tabLst>
            </a:pPr>
            <a:r>
              <a:rPr lang="en-US" sz="2000" smtClean="0"/>
              <a:t>Human-based Social Engineering refers to person to person interaction to retrieve the desired information.</a:t>
            </a:r>
          </a:p>
          <a:p>
            <a:pPr lvl="1">
              <a:tabLst>
                <a:tab pos="688975" algn="l"/>
              </a:tabLst>
            </a:pPr>
            <a:r>
              <a:rPr lang="en-US" sz="2000" smtClean="0"/>
              <a:t>Computer based Social Engineering refers to having computer software that attempts to retrieve the desired information.</a:t>
            </a:r>
          </a:p>
          <a:p>
            <a:pPr>
              <a:tabLst>
                <a:tab pos="688975" algn="l"/>
              </a:tabLst>
            </a:pPr>
            <a:endParaRPr lang="en-GB" smtClean="0"/>
          </a:p>
        </p:txBody>
      </p:sp>
      <p:pic>
        <p:nvPicPr>
          <p:cNvPr id="33796" name="Picture 10" descr="illo_pentagn_photillo_0304">
            <a:hlinkClick r:id="rId3"/>
          </p:cNvPr>
          <p:cNvPicPr>
            <a:picLocks noChangeAspect="1" noChangeArrowheads="1"/>
          </p:cNvPicPr>
          <p:nvPr/>
        </p:nvPicPr>
        <p:blipFill>
          <a:blip r:embed="rId4" cstate="print"/>
          <a:srcRect/>
          <a:stretch>
            <a:fillRect/>
          </a:stretch>
        </p:blipFill>
        <p:spPr bwMode="auto">
          <a:xfrm>
            <a:off x="5562600" y="4038600"/>
            <a:ext cx="2381250" cy="1724025"/>
          </a:xfrm>
          <a:prstGeom prst="rect">
            <a:avLst/>
          </a:prstGeom>
          <a:noFill/>
          <a:ln w="9525">
            <a:noFill/>
            <a:miter lim="800000"/>
            <a:headEnd/>
            <a:tailEnd/>
          </a:ln>
        </p:spPr>
      </p:pic>
      <p:pic>
        <p:nvPicPr>
          <p:cNvPr id="33797" name="Picture 11" descr="businessmen"/>
          <p:cNvPicPr>
            <a:picLocks noChangeAspect="1" noChangeArrowheads="1"/>
          </p:cNvPicPr>
          <p:nvPr/>
        </p:nvPicPr>
        <p:blipFill>
          <a:blip r:embed="rId5" cstate="print"/>
          <a:srcRect/>
          <a:stretch>
            <a:fillRect/>
          </a:stretch>
        </p:blipFill>
        <p:spPr bwMode="auto">
          <a:xfrm>
            <a:off x="1219200" y="3810000"/>
            <a:ext cx="3302000" cy="21717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US" smtClean="0"/>
              <a:t>Stages of an Attack</a:t>
            </a:r>
          </a:p>
        </p:txBody>
      </p:sp>
      <p:sp>
        <p:nvSpPr>
          <p:cNvPr id="34819" name="Rectangle 3"/>
          <p:cNvSpPr>
            <a:spLocks noGrp="1" noChangeArrowheads="1"/>
          </p:cNvSpPr>
          <p:nvPr>
            <p:ph idx="1"/>
          </p:nvPr>
        </p:nvSpPr>
        <p:spPr>
          <a:xfrm>
            <a:off x="455613" y="1447800"/>
            <a:ext cx="8224837" cy="5029200"/>
          </a:xfrm>
        </p:spPr>
        <p:txBody>
          <a:bodyPr/>
          <a:lstStyle/>
          <a:p>
            <a:pPr eaLnBrk="1" hangingPunct="1"/>
            <a:r>
              <a:rPr lang="en-US" sz="2400" smtClean="0"/>
              <a:t>Today’s attackers have a abundance of targets. In fact their greatest challenge is to select the most vulnerable victims.  This has resulted in very well- planned and structured attacks. These attacks have common logistical and strategic stages. These stages include;</a:t>
            </a:r>
          </a:p>
          <a:p>
            <a:pPr lvl="1" eaLnBrk="1" hangingPunct="1"/>
            <a:r>
              <a:rPr lang="en-US" smtClean="0"/>
              <a:t>Reconnaissance</a:t>
            </a:r>
          </a:p>
          <a:p>
            <a:pPr lvl="1" eaLnBrk="1" hangingPunct="1"/>
            <a:r>
              <a:rPr lang="en-US" smtClean="0"/>
              <a:t>Scanning (addresses, ports, vulnerabilities)</a:t>
            </a:r>
          </a:p>
          <a:p>
            <a:pPr lvl="1" eaLnBrk="1" hangingPunct="1"/>
            <a:r>
              <a:rPr lang="en-US" smtClean="0"/>
              <a:t>Gaining access</a:t>
            </a:r>
          </a:p>
          <a:p>
            <a:pPr lvl="1" eaLnBrk="1" hangingPunct="1"/>
            <a:r>
              <a:rPr lang="en-US" smtClean="0"/>
              <a:t>Maintaining Access</a:t>
            </a:r>
          </a:p>
          <a:p>
            <a:pPr lvl="1" eaLnBrk="1" hangingPunct="1"/>
            <a:r>
              <a:rPr lang="en-US" smtClean="0"/>
              <a:t>Covering Tracks</a:t>
            </a:r>
          </a:p>
          <a:p>
            <a:pPr eaLnBrk="1" hangingPunct="1">
              <a:buFontTx/>
              <a:buNone/>
            </a:pPr>
            <a:endParaRPr lang="en-US" sz="2400" smtClean="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US" smtClean="0"/>
              <a:t>Tools of the Attacker</a:t>
            </a:r>
          </a:p>
        </p:txBody>
      </p:sp>
      <p:sp>
        <p:nvSpPr>
          <p:cNvPr id="35843" name="Rectangle 3"/>
          <p:cNvSpPr>
            <a:spLocks noGrp="1" noChangeArrowheads="1"/>
          </p:cNvSpPr>
          <p:nvPr>
            <p:ph idx="1"/>
          </p:nvPr>
        </p:nvSpPr>
        <p:spPr>
          <a:xfrm>
            <a:off x="457200" y="1905000"/>
            <a:ext cx="8229600" cy="3810000"/>
          </a:xfrm>
        </p:spPr>
        <p:txBody>
          <a:bodyPr/>
          <a:lstStyle/>
          <a:p>
            <a:pPr eaLnBrk="1" hangingPunct="1"/>
            <a:r>
              <a:rPr lang="en-US" sz="2400" smtClean="0"/>
              <a:t>The following are a few of the most popular tools used by network attackers:</a:t>
            </a:r>
          </a:p>
          <a:p>
            <a:pPr lvl="1" eaLnBrk="1" hangingPunct="1"/>
            <a:r>
              <a:rPr lang="en-US" sz="2000" smtClean="0"/>
              <a:t>Enumeration tools (dumpreg, netview and netuser)</a:t>
            </a:r>
          </a:p>
          <a:p>
            <a:pPr lvl="1" eaLnBrk="1" hangingPunct="1"/>
            <a:r>
              <a:rPr lang="en-US" sz="2000" smtClean="0"/>
              <a:t>Port/address scanners (AngryIP, nmap, Nessus)</a:t>
            </a:r>
          </a:p>
          <a:p>
            <a:pPr lvl="1" eaLnBrk="1" hangingPunct="1"/>
            <a:r>
              <a:rPr lang="en-US" sz="2000" smtClean="0"/>
              <a:t>Vulnerability scanners (MetaSploit, Core Impact, ISS)</a:t>
            </a:r>
          </a:p>
          <a:p>
            <a:pPr lvl="1" eaLnBrk="1" hangingPunct="1"/>
            <a:r>
              <a:rPr lang="en-US" sz="2000" smtClean="0"/>
              <a:t>Packet Sniffers (Snort, Wire Shark, Air Magnet)</a:t>
            </a:r>
          </a:p>
          <a:p>
            <a:pPr lvl="1" eaLnBrk="1" hangingPunct="1"/>
            <a:r>
              <a:rPr lang="en-US" sz="2000" smtClean="0"/>
              <a:t>Root kits</a:t>
            </a:r>
          </a:p>
          <a:p>
            <a:pPr lvl="1" eaLnBrk="1" hangingPunct="1"/>
            <a:r>
              <a:rPr lang="en-US" sz="2000" smtClean="0"/>
              <a:t>Cryptographic cracking tools (Cain, WepCrack)</a:t>
            </a:r>
          </a:p>
          <a:p>
            <a:pPr lvl="1" eaLnBrk="1" hangingPunct="1"/>
            <a:r>
              <a:rPr lang="en-US" sz="2000" smtClean="0"/>
              <a:t>Malicious codes (worms, Trojan horse, time bombs)</a:t>
            </a:r>
          </a:p>
          <a:p>
            <a:pPr lvl="1" eaLnBrk="1" hangingPunct="1"/>
            <a:r>
              <a:rPr lang="en-US" sz="2000" smtClean="0"/>
              <a:t>System hijack tools (netcat, MetaSploit, Core Impact)</a:t>
            </a:r>
            <a:endParaRPr lang="en-US"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0" y="123825"/>
            <a:ext cx="9144000" cy="638175"/>
          </a:xfrm>
        </p:spPr>
        <p:txBody>
          <a:bodyPr/>
          <a:lstStyle/>
          <a:p>
            <a:pPr eaLnBrk="1" hangingPunct="1"/>
            <a:r>
              <a:rPr lang="en-US" smtClean="0"/>
              <a:t>Countermeasures</a:t>
            </a:r>
          </a:p>
        </p:txBody>
      </p:sp>
      <p:sp>
        <p:nvSpPr>
          <p:cNvPr id="36867" name="Rectangle 3"/>
          <p:cNvSpPr>
            <a:spLocks noGrp="1" noChangeArrowheads="1"/>
          </p:cNvSpPr>
          <p:nvPr>
            <p:ph sz="half" idx="1"/>
          </p:nvPr>
        </p:nvSpPr>
        <p:spPr>
          <a:xfrm>
            <a:off x="457200" y="5486400"/>
            <a:ext cx="8224838" cy="1219200"/>
          </a:xfrm>
        </p:spPr>
        <p:txBody>
          <a:bodyPr/>
          <a:lstStyle/>
          <a:p>
            <a:pPr eaLnBrk="1" hangingPunct="1"/>
            <a:r>
              <a:rPr lang="en-US" sz="2400" dirty="0" smtClean="0"/>
              <a:t>Authentication/Authorization/Accounting</a:t>
            </a:r>
          </a:p>
          <a:p>
            <a:pPr eaLnBrk="1" hangingPunct="1"/>
            <a:r>
              <a:rPr lang="en-US" sz="2400" dirty="0" smtClean="0"/>
              <a:t>Policies, procedures, standards guidelines</a:t>
            </a:r>
          </a:p>
          <a:p>
            <a:pPr eaLnBrk="1" hangingPunct="1"/>
            <a:r>
              <a:rPr lang="en-US" sz="2400" dirty="0" smtClean="0"/>
              <a:t>Training and awareness</a:t>
            </a:r>
          </a:p>
        </p:txBody>
      </p:sp>
      <p:pic>
        <p:nvPicPr>
          <p:cNvPr id="36868" name="Picture 5"/>
          <p:cNvPicPr>
            <a:picLocks noChangeAspect="1" noChangeArrowheads="1"/>
          </p:cNvPicPr>
          <p:nvPr/>
        </p:nvPicPr>
        <p:blipFill>
          <a:blip r:embed="rId2" cstate="print"/>
          <a:srcRect/>
          <a:stretch>
            <a:fillRect/>
          </a:stretch>
        </p:blipFill>
        <p:spPr bwMode="auto">
          <a:xfrm>
            <a:off x="685800" y="952500"/>
            <a:ext cx="7731125" cy="4533900"/>
          </a:xfrm>
          <a:prstGeom prst="rect">
            <a:avLst/>
          </a:prstGeom>
          <a:noFill/>
          <a:ln w="38100" algn="ctr">
            <a:noFill/>
            <a:miter lim="800000"/>
            <a:headEnd/>
            <a:tailEnd/>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US" smtClean="0"/>
              <a:t>Countermeasure Selection</a:t>
            </a:r>
          </a:p>
        </p:txBody>
      </p:sp>
      <p:sp>
        <p:nvSpPr>
          <p:cNvPr id="37891" name="Rectangle 3"/>
          <p:cNvSpPr>
            <a:spLocks noGrp="1" noChangeArrowheads="1"/>
          </p:cNvSpPr>
          <p:nvPr>
            <p:ph sz="half" idx="1"/>
          </p:nvPr>
        </p:nvSpPr>
        <p:spPr>
          <a:xfrm>
            <a:off x="455613" y="1514475"/>
            <a:ext cx="8148637" cy="1933575"/>
          </a:xfrm>
        </p:spPr>
        <p:txBody>
          <a:bodyPr/>
          <a:lstStyle/>
          <a:p>
            <a:pPr eaLnBrk="1" hangingPunct="1"/>
            <a:r>
              <a:rPr lang="en-US" sz="2400" smtClean="0"/>
              <a:t>Cost /benefit calculation</a:t>
            </a:r>
          </a:p>
          <a:p>
            <a:pPr marL="465138" lvl="1" indent="-7938" eaLnBrk="1" hangingPunct="1">
              <a:buFontTx/>
              <a:buNone/>
            </a:pPr>
            <a:r>
              <a:rPr lang="en-US" sz="2000" smtClean="0"/>
              <a:t>(ALE before implementing safeguard) – (ALE after implementing safeguard) – (annual cost of safeguard) = value of safeguard to the company</a:t>
            </a:r>
          </a:p>
          <a:p>
            <a:pPr eaLnBrk="1" hangingPunct="1"/>
            <a:r>
              <a:rPr lang="en-US" sz="2400" smtClean="0"/>
              <a:t>Evaluating cost of a countermeasure</a:t>
            </a:r>
          </a:p>
        </p:txBody>
      </p:sp>
      <p:sp>
        <p:nvSpPr>
          <p:cNvPr id="37892" name="Rectangle 4"/>
          <p:cNvSpPr>
            <a:spLocks noGrp="1" noChangeArrowheads="1"/>
          </p:cNvSpPr>
          <p:nvPr>
            <p:ph sz="half" idx="2"/>
          </p:nvPr>
        </p:nvSpPr>
        <p:spPr>
          <a:xfrm>
            <a:off x="608013" y="3571875"/>
            <a:ext cx="4035425" cy="2219325"/>
          </a:xfrm>
        </p:spPr>
        <p:txBody>
          <a:bodyPr/>
          <a:lstStyle/>
          <a:p>
            <a:pPr lvl="1" eaLnBrk="1" hangingPunct="1"/>
            <a:r>
              <a:rPr lang="en-US" sz="2000" dirty="0" smtClean="0"/>
              <a:t>Product costs</a:t>
            </a:r>
          </a:p>
          <a:p>
            <a:pPr lvl="1" eaLnBrk="1" hangingPunct="1"/>
            <a:r>
              <a:rPr lang="en-US" sz="2000" dirty="0" smtClean="0"/>
              <a:t>Design/planning costs</a:t>
            </a:r>
          </a:p>
          <a:p>
            <a:pPr lvl="1" eaLnBrk="1" hangingPunct="1"/>
            <a:r>
              <a:rPr lang="en-US" sz="2000" dirty="0" smtClean="0"/>
              <a:t>Implementation costs</a:t>
            </a:r>
          </a:p>
          <a:p>
            <a:pPr lvl="1" eaLnBrk="1" hangingPunct="1"/>
            <a:r>
              <a:rPr lang="en-US" sz="2000" dirty="0" smtClean="0"/>
              <a:t>Environment modifications</a:t>
            </a:r>
          </a:p>
          <a:p>
            <a:pPr lvl="1" eaLnBrk="1" hangingPunct="1"/>
            <a:r>
              <a:rPr lang="en-US" sz="2000" dirty="0" smtClean="0"/>
              <a:t>Compatibility </a:t>
            </a:r>
          </a:p>
          <a:p>
            <a:pPr lvl="1" eaLnBrk="1" hangingPunct="1"/>
            <a:r>
              <a:rPr lang="en-US" sz="2000" dirty="0" smtClean="0"/>
              <a:t>Maintenance requirements</a:t>
            </a:r>
          </a:p>
        </p:txBody>
      </p:sp>
      <p:sp>
        <p:nvSpPr>
          <p:cNvPr id="37893" name="Rectangle 5"/>
          <p:cNvSpPr>
            <a:spLocks noChangeArrowheads="1"/>
          </p:cNvSpPr>
          <p:nvPr/>
        </p:nvSpPr>
        <p:spPr bwMode="auto">
          <a:xfrm>
            <a:off x="4876800" y="3541713"/>
            <a:ext cx="4038600" cy="2011362"/>
          </a:xfrm>
          <a:prstGeom prst="rect">
            <a:avLst/>
          </a:prstGeom>
          <a:noFill/>
          <a:ln w="9525">
            <a:noFill/>
            <a:miter lim="800000"/>
            <a:headEnd/>
            <a:tailEnd/>
          </a:ln>
        </p:spPr>
        <p:txBody>
          <a:bodyPr/>
          <a:lstStyle/>
          <a:p>
            <a:pPr marL="742950" lvl="1" indent="-285750">
              <a:lnSpc>
                <a:spcPct val="95000"/>
              </a:lnSpc>
              <a:spcBef>
                <a:spcPct val="50000"/>
              </a:spcBef>
              <a:buClr>
                <a:srgbClr val="005569"/>
              </a:buClr>
              <a:buFontTx/>
              <a:buChar char="-"/>
            </a:pPr>
            <a:r>
              <a:rPr lang="en-US" sz="2000" b="0" dirty="0"/>
              <a:t>Testing requirements</a:t>
            </a:r>
          </a:p>
          <a:p>
            <a:pPr marL="742950" lvl="1" indent="-285750">
              <a:lnSpc>
                <a:spcPct val="95000"/>
              </a:lnSpc>
              <a:spcBef>
                <a:spcPct val="50000"/>
              </a:spcBef>
              <a:buClr>
                <a:srgbClr val="005569"/>
              </a:buClr>
              <a:buFontTx/>
              <a:buChar char="-"/>
            </a:pPr>
            <a:r>
              <a:rPr lang="en-US" sz="2000" b="0" dirty="0"/>
              <a:t>Repair, replacement, or update costs</a:t>
            </a:r>
          </a:p>
          <a:p>
            <a:pPr marL="742950" lvl="1" indent="-285750">
              <a:lnSpc>
                <a:spcPct val="95000"/>
              </a:lnSpc>
              <a:spcBef>
                <a:spcPct val="50000"/>
              </a:spcBef>
              <a:buClr>
                <a:srgbClr val="005569"/>
              </a:buClr>
              <a:buFontTx/>
              <a:buChar char="-"/>
            </a:pPr>
            <a:r>
              <a:rPr lang="en-US" sz="2000" b="0" dirty="0"/>
              <a:t>Operating and support costs </a:t>
            </a:r>
          </a:p>
          <a:p>
            <a:pPr marL="742950" lvl="1" indent="-285750">
              <a:lnSpc>
                <a:spcPct val="95000"/>
              </a:lnSpc>
              <a:spcBef>
                <a:spcPct val="50000"/>
              </a:spcBef>
              <a:buClr>
                <a:srgbClr val="005569"/>
              </a:buClr>
              <a:buFontTx/>
              <a:buChar char="-"/>
            </a:pPr>
            <a:r>
              <a:rPr lang="en-US" sz="2000" b="0" dirty="0"/>
              <a:t>Effects of </a:t>
            </a:r>
            <a:r>
              <a:rPr lang="en-US" sz="2000" b="0" dirty="0" smtClean="0"/>
              <a:t>productivity</a:t>
            </a:r>
            <a:endParaRPr lang="en-US" sz="2000" b="0"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US" smtClean="0"/>
              <a:t>Security Administration</a:t>
            </a:r>
          </a:p>
        </p:txBody>
      </p:sp>
      <p:sp>
        <p:nvSpPr>
          <p:cNvPr id="38915" name="Rectangle 3"/>
          <p:cNvSpPr>
            <a:spLocks noGrp="1" noChangeArrowheads="1"/>
          </p:cNvSpPr>
          <p:nvPr>
            <p:ph idx="1"/>
          </p:nvPr>
        </p:nvSpPr>
        <p:spPr>
          <a:xfrm>
            <a:off x="455613" y="1690688"/>
            <a:ext cx="4035425" cy="4252912"/>
          </a:xfrm>
        </p:spPr>
        <p:txBody>
          <a:bodyPr/>
          <a:lstStyle/>
          <a:p>
            <a:pPr eaLnBrk="1" hangingPunct="1"/>
            <a:r>
              <a:rPr lang="en-US" sz="2400" smtClean="0"/>
              <a:t>Policies</a:t>
            </a:r>
          </a:p>
          <a:p>
            <a:pPr eaLnBrk="1" hangingPunct="1"/>
            <a:r>
              <a:rPr lang="en-US" sz="2400" smtClean="0"/>
              <a:t>Standards</a:t>
            </a:r>
          </a:p>
          <a:p>
            <a:pPr eaLnBrk="1" hangingPunct="1"/>
            <a:r>
              <a:rPr lang="en-US" sz="2400" smtClean="0"/>
              <a:t>Guidelines</a:t>
            </a:r>
          </a:p>
          <a:p>
            <a:pPr eaLnBrk="1" hangingPunct="1"/>
            <a:r>
              <a:rPr lang="en-US" sz="2400" smtClean="0"/>
              <a:t>Procedures</a:t>
            </a:r>
          </a:p>
          <a:p>
            <a:pPr eaLnBrk="1" hangingPunct="1"/>
            <a:r>
              <a:rPr lang="en-US" sz="2400" smtClean="0"/>
              <a:t>Baselines</a:t>
            </a:r>
          </a:p>
        </p:txBody>
      </p:sp>
      <p:grpSp>
        <p:nvGrpSpPr>
          <p:cNvPr id="38916" name="Group 10"/>
          <p:cNvGrpSpPr>
            <a:grpSpLocks/>
          </p:cNvGrpSpPr>
          <p:nvPr/>
        </p:nvGrpSpPr>
        <p:grpSpPr bwMode="auto">
          <a:xfrm>
            <a:off x="3429000" y="1828800"/>
            <a:ext cx="4953000" cy="3505200"/>
            <a:chOff x="288" y="432"/>
            <a:chExt cx="3120" cy="2208"/>
          </a:xfrm>
        </p:grpSpPr>
        <p:sp>
          <p:nvSpPr>
            <p:cNvPr id="38917" name="Rectangle 11"/>
            <p:cNvSpPr>
              <a:spLocks noChangeArrowheads="1"/>
            </p:cNvSpPr>
            <p:nvPr/>
          </p:nvSpPr>
          <p:spPr bwMode="auto">
            <a:xfrm>
              <a:off x="288" y="710"/>
              <a:ext cx="2608" cy="1930"/>
            </a:xfrm>
            <a:prstGeom prst="rect">
              <a:avLst/>
            </a:prstGeom>
            <a:noFill/>
            <a:ln w="9525">
              <a:noFill/>
              <a:miter lim="800000"/>
              <a:headEnd/>
              <a:tailEnd/>
            </a:ln>
          </p:spPr>
          <p:txBody>
            <a:bodyPr/>
            <a:lstStyle/>
            <a:p>
              <a:pPr marL="914400" lvl="1" indent="-457200">
                <a:spcBef>
                  <a:spcPct val="50000"/>
                </a:spcBef>
                <a:buClr>
                  <a:srgbClr val="005569"/>
                </a:buClr>
                <a:buFontTx/>
                <a:buAutoNum type="arabicPeriod"/>
              </a:pPr>
              <a:r>
                <a:rPr lang="en-US" sz="1000">
                  <a:solidFill>
                    <a:srgbClr val="DDDDDD"/>
                  </a:solidFill>
                </a:rPr>
                <a:t>Risk Assessment</a:t>
              </a:r>
            </a:p>
            <a:p>
              <a:pPr marL="914400" lvl="1" indent="-457200">
                <a:spcBef>
                  <a:spcPct val="50000"/>
                </a:spcBef>
                <a:buClr>
                  <a:srgbClr val="005569"/>
                </a:buClr>
                <a:buFontTx/>
                <a:buAutoNum type="arabicPeriod"/>
              </a:pPr>
              <a:r>
                <a:rPr lang="en-US" sz="1400"/>
                <a:t>Security Policy</a:t>
              </a:r>
            </a:p>
            <a:p>
              <a:pPr marL="914400" lvl="1" indent="-457200">
                <a:spcBef>
                  <a:spcPct val="50000"/>
                </a:spcBef>
                <a:buClr>
                  <a:srgbClr val="005569"/>
                </a:buClr>
                <a:buFontTx/>
                <a:buAutoNum type="arabicPeriod"/>
              </a:pPr>
              <a:r>
                <a:rPr lang="en-US" sz="1000">
                  <a:solidFill>
                    <a:srgbClr val="DDDDDD"/>
                  </a:solidFill>
                </a:rPr>
                <a:t>Organization of Information Security</a:t>
              </a:r>
            </a:p>
            <a:p>
              <a:pPr marL="914400" lvl="1" indent="-457200">
                <a:spcBef>
                  <a:spcPct val="50000"/>
                </a:spcBef>
                <a:buClr>
                  <a:srgbClr val="005569"/>
                </a:buClr>
                <a:buFontTx/>
                <a:buAutoNum type="arabicPeriod"/>
              </a:pPr>
              <a:r>
                <a:rPr lang="en-US" sz="1000">
                  <a:solidFill>
                    <a:srgbClr val="DDDDDD"/>
                  </a:solidFill>
                </a:rPr>
                <a:t>Asset Management</a:t>
              </a:r>
            </a:p>
            <a:p>
              <a:pPr marL="914400" lvl="1" indent="-457200">
                <a:spcBef>
                  <a:spcPct val="50000"/>
                </a:spcBef>
                <a:buClr>
                  <a:srgbClr val="005569"/>
                </a:buClr>
                <a:buFontTx/>
                <a:buAutoNum type="arabicPeriod"/>
              </a:pPr>
              <a:r>
                <a:rPr lang="en-US" sz="1000">
                  <a:solidFill>
                    <a:srgbClr val="DDDDDD"/>
                  </a:solidFill>
                </a:rPr>
                <a:t>Human Resources Security</a:t>
              </a:r>
            </a:p>
            <a:p>
              <a:pPr marL="914400" lvl="1" indent="-457200">
                <a:spcBef>
                  <a:spcPct val="50000"/>
                </a:spcBef>
                <a:buClr>
                  <a:srgbClr val="005569"/>
                </a:buClr>
                <a:buFontTx/>
                <a:buAutoNum type="arabicPeriod"/>
              </a:pPr>
              <a:r>
                <a:rPr lang="en-US" sz="1000">
                  <a:solidFill>
                    <a:srgbClr val="DDDDDD"/>
                  </a:solidFill>
                </a:rPr>
                <a:t>Physical and Environmental Security</a:t>
              </a:r>
            </a:p>
            <a:p>
              <a:pPr marL="914400" lvl="1" indent="-457200">
                <a:spcBef>
                  <a:spcPct val="50000"/>
                </a:spcBef>
                <a:buClr>
                  <a:srgbClr val="005569"/>
                </a:buClr>
                <a:buFontTx/>
                <a:buAutoNum type="arabicPeriod"/>
              </a:pPr>
              <a:r>
                <a:rPr lang="en-US" sz="1000">
                  <a:solidFill>
                    <a:srgbClr val="DDDDDD"/>
                  </a:solidFill>
                </a:rPr>
                <a:t>Communications and Operations Management</a:t>
              </a:r>
            </a:p>
            <a:p>
              <a:pPr marL="914400" lvl="1" indent="-457200">
                <a:spcBef>
                  <a:spcPct val="50000"/>
                </a:spcBef>
                <a:buClr>
                  <a:srgbClr val="005569"/>
                </a:buClr>
                <a:buFontTx/>
                <a:buAutoNum type="arabicPeriod"/>
              </a:pPr>
              <a:r>
                <a:rPr lang="en-US" sz="1000">
                  <a:solidFill>
                    <a:srgbClr val="DDDDDD"/>
                  </a:solidFill>
                </a:rPr>
                <a:t>Access Control</a:t>
              </a:r>
            </a:p>
            <a:p>
              <a:pPr marL="914400" lvl="1" indent="-457200">
                <a:spcBef>
                  <a:spcPct val="50000"/>
                </a:spcBef>
                <a:buClr>
                  <a:srgbClr val="005569"/>
                </a:buClr>
                <a:buFontTx/>
                <a:buAutoNum type="arabicPeriod"/>
              </a:pPr>
              <a:r>
                <a:rPr lang="en-US" sz="1000">
                  <a:solidFill>
                    <a:srgbClr val="DDDDDD"/>
                  </a:solidFill>
                </a:rPr>
                <a:t>Information Systems Acquisition, Development and Maintenance</a:t>
              </a:r>
            </a:p>
            <a:p>
              <a:pPr marL="914400" lvl="1" indent="-457200">
                <a:spcBef>
                  <a:spcPct val="50000"/>
                </a:spcBef>
                <a:buClr>
                  <a:srgbClr val="005569"/>
                </a:buClr>
                <a:buFontTx/>
                <a:buAutoNum type="arabicPeriod"/>
              </a:pPr>
              <a:r>
                <a:rPr lang="en-US" sz="1000">
                  <a:solidFill>
                    <a:srgbClr val="DDDDDD"/>
                  </a:solidFill>
                </a:rPr>
                <a:t>Information Security Incident Management</a:t>
              </a:r>
            </a:p>
            <a:p>
              <a:pPr marL="914400" lvl="1" indent="-457200">
                <a:spcBef>
                  <a:spcPct val="50000"/>
                </a:spcBef>
                <a:buClr>
                  <a:srgbClr val="005569"/>
                </a:buClr>
                <a:buFontTx/>
                <a:buAutoNum type="arabicPeriod"/>
              </a:pPr>
              <a:r>
                <a:rPr lang="en-US" sz="1000">
                  <a:solidFill>
                    <a:srgbClr val="DDDDDD"/>
                  </a:solidFill>
                </a:rPr>
                <a:t>Business Continuity Management</a:t>
              </a:r>
            </a:p>
            <a:p>
              <a:pPr marL="914400" lvl="1" indent="-457200">
                <a:spcBef>
                  <a:spcPct val="50000"/>
                </a:spcBef>
                <a:buClr>
                  <a:srgbClr val="005569"/>
                </a:buClr>
                <a:buFontTx/>
                <a:buAutoNum type="arabicPeriod"/>
              </a:pPr>
              <a:r>
                <a:rPr lang="en-US" sz="1000">
                  <a:solidFill>
                    <a:srgbClr val="DDDDDD"/>
                  </a:solidFill>
                </a:rPr>
                <a:t>Compliance</a:t>
              </a:r>
            </a:p>
            <a:p>
              <a:pPr marL="533400" indent="-533400">
                <a:spcBef>
                  <a:spcPct val="50000"/>
                </a:spcBef>
                <a:buClr>
                  <a:srgbClr val="005569"/>
                </a:buClr>
              </a:pPr>
              <a:r>
                <a:rPr lang="en-US" sz="2000" b="0"/>
                <a:t>	</a:t>
              </a:r>
              <a:endParaRPr lang="en-US" sz="1800" b="0"/>
            </a:p>
          </p:txBody>
        </p:sp>
        <p:pic>
          <p:nvPicPr>
            <p:cNvPr id="38918" name="Picture 12"/>
            <p:cNvPicPr>
              <a:picLocks noChangeAspect="1" noChangeArrowheads="1"/>
            </p:cNvPicPr>
            <p:nvPr/>
          </p:nvPicPr>
          <p:blipFill>
            <a:blip r:embed="rId3" cstate="print"/>
            <a:srcRect/>
            <a:stretch>
              <a:fillRect/>
            </a:stretch>
          </p:blipFill>
          <p:spPr bwMode="auto">
            <a:xfrm rot="839630">
              <a:off x="1781" y="744"/>
              <a:ext cx="1627" cy="1696"/>
            </a:xfrm>
            <a:prstGeom prst="rect">
              <a:avLst/>
            </a:prstGeom>
            <a:noFill/>
            <a:ln w="9525">
              <a:noFill/>
              <a:miter lim="800000"/>
              <a:headEnd/>
              <a:tailEnd/>
            </a:ln>
          </p:spPr>
        </p:pic>
        <p:sp>
          <p:nvSpPr>
            <p:cNvPr id="38919" name="Text Box 13"/>
            <p:cNvSpPr txBox="1">
              <a:spLocks noChangeArrowheads="1"/>
            </p:cNvSpPr>
            <p:nvPr/>
          </p:nvSpPr>
          <p:spPr bwMode="auto">
            <a:xfrm>
              <a:off x="720" y="432"/>
              <a:ext cx="1822" cy="212"/>
            </a:xfrm>
            <a:prstGeom prst="rect">
              <a:avLst/>
            </a:prstGeom>
            <a:noFill/>
            <a:ln w="9525">
              <a:noFill/>
              <a:miter lim="800000"/>
              <a:headEnd/>
              <a:tailEnd/>
            </a:ln>
          </p:spPr>
          <p:txBody>
            <a:bodyPr>
              <a:spAutoFit/>
            </a:bodyPr>
            <a:lstStyle/>
            <a:p>
              <a:pPr eaLnBrk="1" hangingPunct="1">
                <a:lnSpc>
                  <a:spcPct val="100000"/>
                </a:lnSpc>
                <a:spcBef>
                  <a:spcPct val="50000"/>
                </a:spcBef>
              </a:pPr>
              <a:r>
                <a:rPr lang="en-US" sz="1600" b="0"/>
                <a:t>Domains of Network Security</a:t>
              </a:r>
            </a:p>
          </p:txBody>
        </p:sp>
      </p:gr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smtClean="0"/>
              <a:t>What Is a Security Policy?</a:t>
            </a:r>
          </a:p>
        </p:txBody>
      </p:sp>
      <p:sp>
        <p:nvSpPr>
          <p:cNvPr id="39939" name="Rectangle 3"/>
          <p:cNvSpPr>
            <a:spLocks noGrp="1" noChangeArrowheads="1"/>
          </p:cNvSpPr>
          <p:nvPr>
            <p:ph idx="1"/>
          </p:nvPr>
        </p:nvSpPr>
        <p:spPr>
          <a:xfrm>
            <a:off x="381000" y="1676400"/>
            <a:ext cx="8224838" cy="4252913"/>
          </a:xfrm>
        </p:spPr>
        <p:txBody>
          <a:bodyPr/>
          <a:lstStyle/>
          <a:p>
            <a:pPr eaLnBrk="1" hangingPunct="1"/>
            <a:r>
              <a:rPr lang="en-US" sz="2400" smtClean="0"/>
              <a:t>A document that states how an organization plans to protect its tangible and intangible information assets</a:t>
            </a:r>
          </a:p>
          <a:p>
            <a:pPr lvl="1" eaLnBrk="1" hangingPunct="1"/>
            <a:r>
              <a:rPr lang="en-US" sz="2000" smtClean="0"/>
              <a:t>Management instructions indicating a course of action, a guiding principle, or appropriate procedure</a:t>
            </a:r>
          </a:p>
          <a:p>
            <a:pPr lvl="1" eaLnBrk="1" hangingPunct="1"/>
            <a:r>
              <a:rPr lang="en-US" sz="2000" smtClean="0"/>
              <a:t>High-level statements that provide guidance to workers who must make present and future decisions</a:t>
            </a:r>
          </a:p>
          <a:p>
            <a:pPr lvl="1" eaLnBrk="1" hangingPunct="1"/>
            <a:r>
              <a:rPr lang="en-US" sz="2000" smtClean="0"/>
              <a:t>Generalized requirements that must be written down and communicated to others</a:t>
            </a:r>
          </a:p>
        </p:txBody>
      </p:sp>
      <p:grpSp>
        <p:nvGrpSpPr>
          <p:cNvPr id="39940" name="Group 11"/>
          <p:cNvGrpSpPr>
            <a:grpSpLocks/>
          </p:cNvGrpSpPr>
          <p:nvPr/>
        </p:nvGrpSpPr>
        <p:grpSpPr bwMode="auto">
          <a:xfrm>
            <a:off x="5257800" y="4648200"/>
            <a:ext cx="3063875" cy="1949450"/>
            <a:chOff x="3312" y="2928"/>
            <a:chExt cx="1930" cy="1228"/>
          </a:xfrm>
        </p:grpSpPr>
        <p:pic>
          <p:nvPicPr>
            <p:cNvPr id="39941" name="Picture 10" descr="Secured_Server"/>
            <p:cNvPicPr>
              <a:picLocks noChangeAspect="1" noChangeArrowheads="1"/>
            </p:cNvPicPr>
            <p:nvPr/>
          </p:nvPicPr>
          <p:blipFill>
            <a:blip r:embed="rId3" cstate="print"/>
            <a:srcRect/>
            <a:stretch>
              <a:fillRect/>
            </a:stretch>
          </p:blipFill>
          <p:spPr bwMode="auto">
            <a:xfrm>
              <a:off x="4608" y="3072"/>
              <a:ext cx="634" cy="912"/>
            </a:xfrm>
            <a:prstGeom prst="rect">
              <a:avLst/>
            </a:prstGeom>
            <a:noFill/>
            <a:ln w="9525">
              <a:noFill/>
              <a:miter lim="800000"/>
              <a:headEnd/>
              <a:tailEnd/>
            </a:ln>
          </p:spPr>
        </p:pic>
        <p:pic>
          <p:nvPicPr>
            <p:cNvPr id="39942" name="Picture 4" descr="requirements">
              <a:hlinkClick r:id="rId4"/>
            </p:cNvPr>
            <p:cNvPicPr>
              <a:picLocks noChangeAspect="1" noChangeArrowheads="1"/>
            </p:cNvPicPr>
            <p:nvPr/>
          </p:nvPicPr>
          <p:blipFill>
            <a:blip r:embed="rId5" cstate="print"/>
            <a:srcRect r="57744"/>
            <a:stretch>
              <a:fillRect/>
            </a:stretch>
          </p:blipFill>
          <p:spPr bwMode="auto">
            <a:xfrm>
              <a:off x="3312" y="3072"/>
              <a:ext cx="771" cy="1084"/>
            </a:xfrm>
            <a:prstGeom prst="rect">
              <a:avLst/>
            </a:prstGeom>
            <a:noFill/>
            <a:ln w="9525">
              <a:noFill/>
              <a:miter lim="800000"/>
              <a:headEnd/>
              <a:tailEnd/>
            </a:ln>
          </p:spPr>
        </p:pic>
        <p:pic>
          <p:nvPicPr>
            <p:cNvPr id="39943" name="Picture 7" descr="PC"/>
            <p:cNvPicPr>
              <a:picLocks noChangeAspect="1" noChangeArrowheads="1"/>
            </p:cNvPicPr>
            <p:nvPr/>
          </p:nvPicPr>
          <p:blipFill>
            <a:blip r:embed="rId6" cstate="print"/>
            <a:srcRect/>
            <a:stretch>
              <a:fillRect/>
            </a:stretch>
          </p:blipFill>
          <p:spPr bwMode="auto">
            <a:xfrm>
              <a:off x="3936" y="2928"/>
              <a:ext cx="443" cy="468"/>
            </a:xfrm>
            <a:prstGeom prst="rect">
              <a:avLst/>
            </a:prstGeom>
            <a:noFill/>
            <a:ln w="9525">
              <a:noFill/>
              <a:miter lim="800000"/>
              <a:headEnd/>
              <a:tailEnd/>
            </a:ln>
          </p:spPr>
        </p:pic>
        <p:pic>
          <p:nvPicPr>
            <p:cNvPr id="39944" name="Picture 8" descr="PC"/>
            <p:cNvPicPr>
              <a:picLocks noChangeAspect="1" noChangeArrowheads="1"/>
            </p:cNvPicPr>
            <p:nvPr/>
          </p:nvPicPr>
          <p:blipFill>
            <a:blip r:embed="rId6" cstate="print"/>
            <a:srcRect/>
            <a:stretch>
              <a:fillRect/>
            </a:stretch>
          </p:blipFill>
          <p:spPr bwMode="auto">
            <a:xfrm>
              <a:off x="3888" y="3552"/>
              <a:ext cx="443" cy="468"/>
            </a:xfrm>
            <a:prstGeom prst="rect">
              <a:avLst/>
            </a:prstGeom>
            <a:noFill/>
            <a:ln w="9525">
              <a:noFill/>
              <a:miter lim="800000"/>
              <a:headEnd/>
              <a:tailEnd/>
            </a:ln>
          </p:spPr>
        </p:pic>
        <p:pic>
          <p:nvPicPr>
            <p:cNvPr id="39945" name="Picture 9" descr="Security_Management_Cisco"/>
            <p:cNvPicPr>
              <a:picLocks noChangeAspect="1" noChangeArrowheads="1"/>
            </p:cNvPicPr>
            <p:nvPr/>
          </p:nvPicPr>
          <p:blipFill>
            <a:blip r:embed="rId7" cstate="print"/>
            <a:srcRect/>
            <a:stretch>
              <a:fillRect/>
            </a:stretch>
          </p:blipFill>
          <p:spPr bwMode="auto">
            <a:xfrm>
              <a:off x="4224" y="3216"/>
              <a:ext cx="585" cy="618"/>
            </a:xfrm>
            <a:prstGeom prst="rect">
              <a:avLst/>
            </a:prstGeom>
            <a:noFill/>
            <a:ln w="9525">
              <a:noFill/>
              <a:miter lim="800000"/>
              <a:headEnd/>
              <a:tailEnd/>
            </a:ln>
          </p:spPr>
        </p:pic>
      </p:gr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idx="4294967295"/>
          </p:nvPr>
        </p:nvSpPr>
        <p:spPr>
          <a:xfrm>
            <a:off x="0" y="123825"/>
            <a:ext cx="9144000" cy="638175"/>
          </a:xfrm>
        </p:spPr>
        <p:txBody>
          <a:bodyPr/>
          <a:lstStyle/>
          <a:p>
            <a:pPr eaLnBrk="1" hangingPunct="1"/>
            <a:r>
              <a:rPr lang="en-US" dirty="0" smtClean="0"/>
              <a:t>Information Security Change Drivers</a:t>
            </a:r>
          </a:p>
        </p:txBody>
      </p:sp>
      <p:grpSp>
        <p:nvGrpSpPr>
          <p:cNvPr id="40963" name="Group 44"/>
          <p:cNvGrpSpPr>
            <a:grpSpLocks/>
          </p:cNvGrpSpPr>
          <p:nvPr/>
        </p:nvGrpSpPr>
        <p:grpSpPr bwMode="auto">
          <a:xfrm>
            <a:off x="152400" y="1066800"/>
            <a:ext cx="1377950" cy="1981200"/>
            <a:chOff x="517526" y="1181497"/>
            <a:chExt cx="1378421" cy="1980456"/>
          </a:xfrm>
        </p:grpSpPr>
        <p:sp>
          <p:nvSpPr>
            <p:cNvPr id="23" name="Down Arrow 22"/>
            <p:cNvSpPr>
              <a:spLocks noChangeAspect="1"/>
            </p:cNvSpPr>
            <p:nvPr/>
          </p:nvSpPr>
          <p:spPr bwMode="auto">
            <a:xfrm>
              <a:off x="517526" y="1181497"/>
              <a:ext cx="1307861" cy="1828800"/>
            </a:xfrm>
            <a:prstGeom prst="downArrow">
              <a:avLst/>
            </a:prstGeom>
            <a:solidFill>
              <a:srgbClr val="FF0000"/>
            </a:solidFill>
            <a:ln w="12700" cap="flat" cmpd="sng" algn="ctr">
              <a:noFill/>
              <a:prstDash val="solid"/>
              <a:round/>
              <a:headEnd type="none" w="med" len="med"/>
              <a:tailEnd type="none" w="med" len="med"/>
            </a:ln>
            <a:effectLst>
              <a:reflection blurRad="6350" stA="52000" endA="300" endPos="35000" dir="5400000" sy="-100000" algn="bl" rotWithShape="0"/>
            </a:effectLst>
          </p:spPr>
          <p:txBody>
            <a:bodyPr anchor="ctr"/>
            <a:lstStyle/>
            <a:p>
              <a:pPr eaLnBrk="1" fontAlgn="auto" hangingPunct="1">
                <a:spcBef>
                  <a:spcPts val="0"/>
                </a:spcBef>
                <a:spcAft>
                  <a:spcPts val="0"/>
                </a:spcAft>
                <a:defRPr/>
              </a:pPr>
              <a:endParaRPr lang="en-US" sz="1800" kern="0" dirty="0">
                <a:solidFill>
                  <a:srgbClr val="FFFFFF"/>
                </a:solidFill>
                <a:latin typeface="Segoe" pitchFamily="34" charset="0"/>
              </a:endParaRPr>
            </a:p>
          </p:txBody>
        </p:sp>
        <p:sp>
          <p:nvSpPr>
            <p:cNvPr id="39" name="TextBox 19"/>
            <p:cNvSpPr txBox="1">
              <a:spLocks noChangeArrowheads="1"/>
            </p:cNvSpPr>
            <p:nvPr/>
          </p:nvSpPr>
          <p:spPr bwMode="auto">
            <a:xfrm>
              <a:off x="752947" y="1961632"/>
              <a:ext cx="1143000" cy="1200321"/>
            </a:xfrm>
            <a:prstGeom prst="rect">
              <a:avLst/>
            </a:prstGeom>
            <a:noFill/>
            <a:ln w="12700" cap="flat" cmpd="sng" algn="ctr">
              <a:noFill/>
              <a:prstDash val="solid"/>
              <a:round/>
              <a:headEnd type="none" w="med" len="med"/>
              <a:tailEnd type="none" w="med" len="med"/>
            </a:ln>
            <a:effectLst>
              <a:reflection blurRad="6350" stA="52000" endA="300" endPos="35000" dir="5400000" sy="-100000" algn="bl" rotWithShape="0"/>
            </a:effectLst>
          </p:spPr>
          <p:txBody>
            <a:bodyPr anchor="ctr"/>
            <a:lstStyle/>
            <a:p>
              <a:pPr eaLnBrk="1" fontAlgn="auto" hangingPunct="1">
                <a:spcBef>
                  <a:spcPts val="0"/>
                </a:spcBef>
                <a:spcAft>
                  <a:spcPts val="0"/>
                </a:spcAft>
                <a:defRPr/>
              </a:pPr>
              <a:r>
                <a:rPr lang="en-US" sz="2200" kern="0" dirty="0">
                  <a:ln w="18415" cmpd="sng">
                    <a:noFill/>
                    <a:prstDash val="solid"/>
                  </a:ln>
                  <a:gradFill>
                    <a:gsLst>
                      <a:gs pos="0">
                        <a:srgbClr val="0F0F0F"/>
                      </a:gs>
                      <a:gs pos="77000">
                        <a:srgbClr val="000000">
                          <a:lumMod val="95000"/>
                          <a:lumOff val="5000"/>
                        </a:srgbClr>
                      </a:gs>
                    </a:gsLst>
                    <a:lin ang="16200000" scaled="1"/>
                  </a:gradFill>
                  <a:effectLst>
                    <a:glow rad="101600">
                      <a:srgbClr val="FFFFFF">
                        <a:alpha val="40000"/>
                      </a:srgbClr>
                    </a:glow>
                    <a:innerShdw blurRad="114300">
                      <a:prstClr val="black"/>
                    </a:innerShdw>
                  </a:effectLst>
                  <a:latin typeface="Arial Black" pitchFamily="34" charset="0"/>
                </a:rPr>
                <a:t>Risk</a:t>
              </a:r>
            </a:p>
          </p:txBody>
        </p:sp>
      </p:grpSp>
      <p:grpSp>
        <p:nvGrpSpPr>
          <p:cNvPr id="40964" name="Group 43"/>
          <p:cNvGrpSpPr>
            <a:grpSpLocks/>
          </p:cNvGrpSpPr>
          <p:nvPr/>
        </p:nvGrpSpPr>
        <p:grpSpPr bwMode="auto">
          <a:xfrm>
            <a:off x="152400" y="3200400"/>
            <a:ext cx="1828800" cy="1828800"/>
            <a:chOff x="809864" y="3929063"/>
            <a:chExt cx="1829501" cy="1828800"/>
          </a:xfrm>
        </p:grpSpPr>
        <p:sp>
          <p:nvSpPr>
            <p:cNvPr id="22" name="Down Arrow 21"/>
            <p:cNvSpPr>
              <a:spLocks noChangeAspect="1"/>
            </p:cNvSpPr>
            <p:nvPr/>
          </p:nvSpPr>
          <p:spPr bwMode="auto">
            <a:xfrm rot="10800000">
              <a:off x="809864" y="3929063"/>
              <a:ext cx="1307861" cy="1828800"/>
            </a:xfrm>
            <a:prstGeom prst="downArrow">
              <a:avLst/>
            </a:prstGeom>
            <a:solidFill>
              <a:srgbClr val="008000"/>
            </a:solidFill>
            <a:ln w="12700" cap="flat" cmpd="sng" algn="ctr">
              <a:noFill/>
              <a:prstDash val="solid"/>
              <a:round/>
              <a:headEnd type="none" w="med" len="med"/>
              <a:tailEnd type="none" w="med" len="med"/>
            </a:ln>
            <a:effectLst>
              <a:reflection blurRad="6350" stA="52000" endA="300" endPos="35000" dir="5400000" sy="-100000" algn="bl" rotWithShape="0"/>
            </a:effectLst>
            <a:scene3d>
              <a:camera prst="orthographicFront"/>
              <a:lightRig rig="threePt" dir="t"/>
            </a:scene3d>
            <a:sp3d prstMaterial="matte"/>
          </p:spPr>
          <p:txBody>
            <a:bodyPr anchor="ctr"/>
            <a:lstStyle/>
            <a:p>
              <a:pPr eaLnBrk="1" fontAlgn="auto" hangingPunct="1">
                <a:spcBef>
                  <a:spcPts val="0"/>
                </a:spcBef>
                <a:spcAft>
                  <a:spcPts val="0"/>
                </a:spcAft>
                <a:defRPr/>
              </a:pPr>
              <a:endParaRPr lang="en-US" sz="1800" kern="0" dirty="0">
                <a:solidFill>
                  <a:sysClr val="windowText" lastClr="000000"/>
                </a:solidFill>
                <a:latin typeface="Segoe" pitchFamily="34" charset="0"/>
              </a:endParaRPr>
            </a:p>
          </p:txBody>
        </p:sp>
        <p:sp>
          <p:nvSpPr>
            <p:cNvPr id="40" name="TextBox 20"/>
            <p:cNvSpPr txBox="1">
              <a:spLocks noChangeArrowheads="1"/>
            </p:cNvSpPr>
            <p:nvPr/>
          </p:nvSpPr>
          <p:spPr bwMode="auto">
            <a:xfrm>
              <a:off x="962966" y="4260184"/>
              <a:ext cx="1676399" cy="430879"/>
            </a:xfrm>
            <a:prstGeom prst="rect">
              <a:avLst/>
            </a:prstGeom>
            <a:noFill/>
            <a:ln w="12700" cap="flat" cmpd="sng" algn="ctr">
              <a:noFill/>
              <a:prstDash val="solid"/>
              <a:round/>
              <a:headEnd type="none" w="med" len="med"/>
              <a:tailEnd type="none" w="med" len="med"/>
            </a:ln>
            <a:effectLst>
              <a:reflection blurRad="6350" stA="52000" endA="300" endPos="35000" dir="5400000" sy="-100000" algn="bl" rotWithShape="0"/>
            </a:effectLst>
            <a:scene3d>
              <a:camera prst="orthographicFront"/>
              <a:lightRig rig="glow" dir="t"/>
            </a:scene3d>
            <a:sp3d prstMaterial="metal">
              <a:bevelT w="127000" h="177800" prst="softRound"/>
            </a:sp3d>
          </p:spPr>
          <p:txBody>
            <a:bodyPr lIns="91433" tIns="45716" rIns="91433" bIns="45716">
              <a:spAutoFit/>
            </a:bodyPr>
            <a:lstStyle/>
            <a:p>
              <a:pPr eaLnBrk="1" fontAlgn="auto" hangingPunct="1">
                <a:spcBef>
                  <a:spcPts val="0"/>
                </a:spcBef>
                <a:spcAft>
                  <a:spcPts val="0"/>
                </a:spcAft>
                <a:defRPr/>
              </a:pPr>
              <a:r>
                <a:rPr lang="en-US" sz="2200" kern="0" dirty="0">
                  <a:ln w="18415" cmpd="sng">
                    <a:noFill/>
                    <a:prstDash val="solid"/>
                  </a:ln>
                  <a:gradFill>
                    <a:gsLst>
                      <a:gs pos="0">
                        <a:srgbClr val="0F0F0F"/>
                      </a:gs>
                      <a:gs pos="77000">
                        <a:srgbClr val="000000">
                          <a:lumMod val="95000"/>
                          <a:lumOff val="5000"/>
                        </a:srgbClr>
                      </a:gs>
                    </a:gsLst>
                    <a:lin ang="16200000" scaled="1"/>
                  </a:gradFill>
                  <a:effectLst>
                    <a:glow rad="101600">
                      <a:srgbClr val="FFFFFF">
                        <a:alpha val="40000"/>
                      </a:srgbClr>
                    </a:glow>
                    <a:innerShdw blurRad="114300">
                      <a:prstClr val="black"/>
                    </a:innerShdw>
                  </a:effectLst>
                  <a:latin typeface="Arial Black" pitchFamily="34" charset="0"/>
                </a:rPr>
                <a:t>Value</a:t>
              </a:r>
            </a:p>
          </p:txBody>
        </p:sp>
      </p:grpSp>
      <p:sp>
        <p:nvSpPr>
          <p:cNvPr id="41" name="Oval 40"/>
          <p:cNvSpPr/>
          <p:nvPr/>
        </p:nvSpPr>
        <p:spPr>
          <a:xfrm>
            <a:off x="1600200" y="1447800"/>
            <a:ext cx="2667000" cy="106680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a:defRPr/>
            </a:pPr>
            <a:r>
              <a:rPr lang="en-GB" sz="2800" dirty="0"/>
              <a:t>Business</a:t>
            </a:r>
          </a:p>
        </p:txBody>
      </p:sp>
      <p:sp>
        <p:nvSpPr>
          <p:cNvPr id="42" name="Rounded Rectangle 41"/>
          <p:cNvSpPr/>
          <p:nvPr/>
        </p:nvSpPr>
        <p:spPr>
          <a:xfrm>
            <a:off x="5105400" y="1143000"/>
            <a:ext cx="3810000" cy="167640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buFont typeface="Arial" pitchFamily="34" charset="0"/>
              <a:buChar char="•"/>
              <a:defRPr/>
            </a:pPr>
            <a:r>
              <a:rPr lang="en-GB" sz="1600" dirty="0" smtClean="0"/>
              <a:t> Business </a:t>
            </a:r>
            <a:r>
              <a:rPr lang="en-GB" sz="1600" dirty="0"/>
              <a:t>model</a:t>
            </a:r>
          </a:p>
          <a:p>
            <a:pPr>
              <a:buFont typeface="Arial" pitchFamily="34" charset="0"/>
              <a:buChar char="•"/>
              <a:defRPr/>
            </a:pPr>
            <a:r>
              <a:rPr lang="en-GB" sz="1600" dirty="0" smtClean="0"/>
              <a:t> Customer </a:t>
            </a:r>
            <a:r>
              <a:rPr lang="en-GB" sz="1600" dirty="0"/>
              <a:t>requirements</a:t>
            </a:r>
          </a:p>
          <a:p>
            <a:pPr>
              <a:buFont typeface="Arial" pitchFamily="34" charset="0"/>
              <a:buChar char="•"/>
              <a:defRPr/>
            </a:pPr>
            <a:r>
              <a:rPr lang="en-GB" sz="1600" dirty="0" smtClean="0"/>
              <a:t> Supplier requirements</a:t>
            </a:r>
          </a:p>
          <a:p>
            <a:pPr>
              <a:buFont typeface="Arial" pitchFamily="34" charset="0"/>
              <a:buChar char="•"/>
              <a:defRPr/>
            </a:pPr>
            <a:r>
              <a:rPr lang="en-US" sz="1600" dirty="0" smtClean="0"/>
              <a:t> Changes in senior level staff</a:t>
            </a:r>
          </a:p>
          <a:p>
            <a:pPr>
              <a:buFont typeface="Arial" pitchFamily="34" charset="0"/>
              <a:buChar char="•"/>
              <a:defRPr/>
            </a:pPr>
            <a:r>
              <a:rPr lang="en-US" sz="1600" dirty="0" smtClean="0"/>
              <a:t> Acquisition of other  companies</a:t>
            </a:r>
          </a:p>
          <a:p>
            <a:pPr>
              <a:buFont typeface="Arial" pitchFamily="34" charset="0"/>
              <a:buChar char="•"/>
              <a:defRPr/>
            </a:pPr>
            <a:r>
              <a:rPr lang="en-US" sz="1600" dirty="0" smtClean="0"/>
              <a:t> New products, services</a:t>
            </a:r>
            <a:endParaRPr lang="en-GB" sz="1600" dirty="0"/>
          </a:p>
        </p:txBody>
      </p:sp>
      <p:sp>
        <p:nvSpPr>
          <p:cNvPr id="43" name="Right Arrow 42"/>
          <p:cNvSpPr/>
          <p:nvPr/>
        </p:nvSpPr>
        <p:spPr>
          <a:xfrm>
            <a:off x="4343400" y="1752600"/>
            <a:ext cx="685800" cy="457200"/>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a:defRPr/>
            </a:pPr>
            <a:endParaRPr lang="en-GB"/>
          </a:p>
        </p:txBody>
      </p:sp>
      <p:sp>
        <p:nvSpPr>
          <p:cNvPr id="44" name="Oval 43"/>
          <p:cNvSpPr/>
          <p:nvPr/>
        </p:nvSpPr>
        <p:spPr>
          <a:xfrm>
            <a:off x="1600200" y="3352800"/>
            <a:ext cx="3200400" cy="106680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anchor="ctr"/>
          <a:lstStyle/>
          <a:p>
            <a:pPr algn="ctr">
              <a:defRPr/>
            </a:pPr>
            <a:r>
              <a:rPr lang="en-GB" sz="2800" dirty="0"/>
              <a:t>Regulations</a:t>
            </a:r>
          </a:p>
        </p:txBody>
      </p:sp>
      <p:sp>
        <p:nvSpPr>
          <p:cNvPr id="45" name="Rounded Rectangle 44"/>
          <p:cNvSpPr/>
          <p:nvPr/>
        </p:nvSpPr>
        <p:spPr>
          <a:xfrm>
            <a:off x="5638800" y="3352800"/>
            <a:ext cx="3352800" cy="1066800"/>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anchor="ctr"/>
          <a:lstStyle/>
          <a:p>
            <a:pPr>
              <a:buFont typeface="Arial" pitchFamily="34" charset="0"/>
              <a:buChar char="•"/>
              <a:defRPr/>
            </a:pPr>
            <a:r>
              <a:rPr lang="en-GB" sz="1600" dirty="0"/>
              <a:t> Security of information assets</a:t>
            </a:r>
          </a:p>
          <a:p>
            <a:pPr>
              <a:buFont typeface="Arial" pitchFamily="34" charset="0"/>
              <a:buChar char="•"/>
              <a:defRPr/>
            </a:pPr>
            <a:r>
              <a:rPr lang="en-GB" sz="1600" dirty="0"/>
              <a:t> Privacy Protection</a:t>
            </a:r>
          </a:p>
          <a:p>
            <a:pPr>
              <a:buFont typeface="Arial" pitchFamily="34" charset="0"/>
              <a:buChar char="•"/>
              <a:defRPr/>
            </a:pPr>
            <a:r>
              <a:rPr lang="en-GB" sz="1600" dirty="0"/>
              <a:t> Industry mandates</a:t>
            </a:r>
          </a:p>
        </p:txBody>
      </p:sp>
      <p:sp>
        <p:nvSpPr>
          <p:cNvPr id="46" name="Right Arrow 45"/>
          <p:cNvSpPr/>
          <p:nvPr/>
        </p:nvSpPr>
        <p:spPr>
          <a:xfrm>
            <a:off x="4876800" y="3657600"/>
            <a:ext cx="685800" cy="457200"/>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anchor="ctr"/>
          <a:lstStyle/>
          <a:p>
            <a:pPr algn="ctr">
              <a:defRPr/>
            </a:pPr>
            <a:endParaRPr lang="en-GB"/>
          </a:p>
        </p:txBody>
      </p:sp>
      <p:sp>
        <p:nvSpPr>
          <p:cNvPr id="47" name="Oval 46"/>
          <p:cNvSpPr/>
          <p:nvPr/>
        </p:nvSpPr>
        <p:spPr>
          <a:xfrm>
            <a:off x="1600200" y="5410200"/>
            <a:ext cx="3124200" cy="1066800"/>
          </a:xfrm>
          <a:prstGeom prst="ellipse">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r>
              <a:rPr lang="en-GB" sz="2800" dirty="0"/>
              <a:t>Technology</a:t>
            </a:r>
          </a:p>
        </p:txBody>
      </p:sp>
      <p:sp>
        <p:nvSpPr>
          <p:cNvPr id="48" name="Rounded Rectangle 47"/>
          <p:cNvSpPr/>
          <p:nvPr/>
        </p:nvSpPr>
        <p:spPr>
          <a:xfrm>
            <a:off x="5638800" y="5410200"/>
            <a:ext cx="3352800" cy="1066800"/>
          </a:xfrm>
          <a:prstGeom prst="roundRect">
            <a:avLst/>
          </a:prstGeom>
        </p:spPr>
        <p:style>
          <a:lnRef idx="1">
            <a:schemeClr val="accent2"/>
          </a:lnRef>
          <a:fillRef idx="2">
            <a:schemeClr val="accent2"/>
          </a:fillRef>
          <a:effectRef idx="1">
            <a:schemeClr val="accent2"/>
          </a:effectRef>
          <a:fontRef idx="minor">
            <a:schemeClr val="dk1"/>
          </a:fontRef>
        </p:style>
        <p:txBody>
          <a:bodyPr anchor="ctr"/>
          <a:lstStyle/>
          <a:p>
            <a:pPr>
              <a:buFont typeface="Arial" pitchFamily="34" charset="0"/>
              <a:buChar char="•"/>
              <a:defRPr/>
            </a:pPr>
            <a:r>
              <a:rPr lang="en-GB" sz="1600" dirty="0"/>
              <a:t> </a:t>
            </a:r>
            <a:r>
              <a:rPr lang="en-US" sz="1600" dirty="0" smtClean="0"/>
              <a:t>Changes in technology</a:t>
            </a:r>
          </a:p>
          <a:p>
            <a:pPr>
              <a:buFont typeface="Arial" pitchFamily="34" charset="0"/>
              <a:buChar char="•"/>
              <a:defRPr/>
            </a:pPr>
            <a:r>
              <a:rPr lang="en-US" sz="1600" dirty="0" smtClean="0"/>
              <a:t> </a:t>
            </a:r>
            <a:r>
              <a:rPr lang="en-GB" sz="1600" dirty="0" smtClean="0"/>
              <a:t>Mobile </a:t>
            </a:r>
            <a:r>
              <a:rPr lang="en-GB" sz="1600" dirty="0"/>
              <a:t>devices</a:t>
            </a:r>
          </a:p>
          <a:p>
            <a:pPr>
              <a:buFont typeface="Arial" pitchFamily="34" charset="0"/>
              <a:buChar char="•"/>
              <a:defRPr/>
            </a:pPr>
            <a:r>
              <a:rPr lang="en-GB" sz="1600" dirty="0"/>
              <a:t> Collaboration tools</a:t>
            </a:r>
          </a:p>
        </p:txBody>
      </p:sp>
      <p:sp>
        <p:nvSpPr>
          <p:cNvPr id="49" name="Right Arrow 48"/>
          <p:cNvSpPr/>
          <p:nvPr/>
        </p:nvSpPr>
        <p:spPr>
          <a:xfrm>
            <a:off x="4876800" y="5715000"/>
            <a:ext cx="685800" cy="457200"/>
          </a:xfrm>
          <a:prstGeom prst="rightArrow">
            <a:avLst/>
          </a:prstGeom>
        </p:spPr>
        <p:style>
          <a:lnRef idx="1">
            <a:schemeClr val="accent2"/>
          </a:lnRef>
          <a:fillRef idx="2">
            <a:schemeClr val="accent2"/>
          </a:fillRef>
          <a:effectRef idx="1">
            <a:schemeClr val="accent2"/>
          </a:effectRef>
          <a:fontRef idx="minor">
            <a:schemeClr val="dk1"/>
          </a:fontRef>
        </p:style>
        <p:txBody>
          <a:bodyPr anchor="ctr"/>
          <a:lstStyle/>
          <a:p>
            <a:pPr algn="ctr">
              <a:defRPr/>
            </a:pP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blinds(horizontal)">
                                      <p:cBhvr>
                                        <p:cTn id="7" dur="500"/>
                                        <p:tgtEl>
                                          <p:spTgt spid="41"/>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3"/>
                                        </p:tgtEl>
                                        <p:attrNameLst>
                                          <p:attrName>style.visibility</p:attrName>
                                        </p:attrNameLst>
                                      </p:cBhvr>
                                      <p:to>
                                        <p:strVal val="visible"/>
                                      </p:to>
                                    </p:set>
                                    <p:animEffect transition="in" filter="dissolve">
                                      <p:cBhvr>
                                        <p:cTn id="12" dur="500"/>
                                        <p:tgtEl>
                                          <p:spTgt spid="43"/>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42"/>
                                        </p:tgtEl>
                                        <p:attrNameLst>
                                          <p:attrName>style.visibility</p:attrName>
                                        </p:attrNameLst>
                                      </p:cBhvr>
                                      <p:to>
                                        <p:strVal val="visible"/>
                                      </p:to>
                                    </p:set>
                                    <p:animEffect transition="in" filter="dissolve">
                                      <p:cBhvr>
                                        <p:cTn id="15" dur="500"/>
                                        <p:tgtEl>
                                          <p:spTgt spid="42"/>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44"/>
                                        </p:tgtEl>
                                        <p:attrNameLst>
                                          <p:attrName>style.visibility</p:attrName>
                                        </p:attrNameLst>
                                      </p:cBhvr>
                                      <p:to>
                                        <p:strVal val="visible"/>
                                      </p:to>
                                    </p:set>
                                    <p:animEffect transition="in" filter="blinds(horizontal)">
                                      <p:cBhvr>
                                        <p:cTn id="20" dur="500"/>
                                        <p:tgtEl>
                                          <p:spTgt spid="44"/>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46"/>
                                        </p:tgtEl>
                                        <p:attrNameLst>
                                          <p:attrName>style.visibility</p:attrName>
                                        </p:attrNameLst>
                                      </p:cBhvr>
                                      <p:to>
                                        <p:strVal val="visible"/>
                                      </p:to>
                                    </p:set>
                                    <p:animEffect transition="in" filter="dissolve">
                                      <p:cBhvr>
                                        <p:cTn id="25" dur="500"/>
                                        <p:tgtEl>
                                          <p:spTgt spid="46"/>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45"/>
                                        </p:tgtEl>
                                        <p:attrNameLst>
                                          <p:attrName>style.visibility</p:attrName>
                                        </p:attrNameLst>
                                      </p:cBhvr>
                                      <p:to>
                                        <p:strVal val="visible"/>
                                      </p:to>
                                    </p:set>
                                    <p:animEffect transition="in" filter="dissolve">
                                      <p:cBhvr>
                                        <p:cTn id="28" dur="500"/>
                                        <p:tgtEl>
                                          <p:spTgt spid="45"/>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grpId="0" nodeType="clickEffect">
                                  <p:stCondLst>
                                    <p:cond delay="0"/>
                                  </p:stCondLst>
                                  <p:childTnLst>
                                    <p:set>
                                      <p:cBhvr>
                                        <p:cTn id="32" dur="1" fill="hold">
                                          <p:stCondLst>
                                            <p:cond delay="0"/>
                                          </p:stCondLst>
                                        </p:cTn>
                                        <p:tgtEl>
                                          <p:spTgt spid="47"/>
                                        </p:tgtEl>
                                        <p:attrNameLst>
                                          <p:attrName>style.visibility</p:attrName>
                                        </p:attrNameLst>
                                      </p:cBhvr>
                                      <p:to>
                                        <p:strVal val="visible"/>
                                      </p:to>
                                    </p:set>
                                    <p:animEffect transition="in" filter="blinds(horizontal)">
                                      <p:cBhvr>
                                        <p:cTn id="33" dur="500"/>
                                        <p:tgtEl>
                                          <p:spTgt spid="47"/>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49"/>
                                        </p:tgtEl>
                                        <p:attrNameLst>
                                          <p:attrName>style.visibility</p:attrName>
                                        </p:attrNameLst>
                                      </p:cBhvr>
                                      <p:to>
                                        <p:strVal val="visible"/>
                                      </p:to>
                                    </p:set>
                                    <p:animEffect transition="in" filter="dissolve">
                                      <p:cBhvr>
                                        <p:cTn id="38" dur="500"/>
                                        <p:tgtEl>
                                          <p:spTgt spid="49"/>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48"/>
                                        </p:tgtEl>
                                        <p:attrNameLst>
                                          <p:attrName>style.visibility</p:attrName>
                                        </p:attrNameLst>
                                      </p:cBhvr>
                                      <p:to>
                                        <p:strVal val="visible"/>
                                      </p:to>
                                    </p:set>
                                    <p:animEffect transition="in" filter="dissolve">
                                      <p:cBhvr>
                                        <p:cTn id="41" dur="500"/>
                                        <p:tgtEl>
                                          <p:spTgt spid="48"/>
                                        </p:tgtEl>
                                      </p:cBhvr>
                                    </p:animEffect>
                                  </p:childTnLst>
                                </p:cTn>
                              </p:par>
                            </p:childTnLst>
                          </p:cTn>
                        </p:par>
                      </p:childTnLst>
                    </p:cTn>
                  </p:par>
                  <p:par>
                    <p:cTn id="42" fill="hold">
                      <p:stCondLst>
                        <p:cond delay="indefinite"/>
                      </p:stCondLst>
                      <p:childTnLst>
                        <p:par>
                          <p:cTn id="43" fill="hold">
                            <p:stCondLst>
                              <p:cond delay="0"/>
                            </p:stCondLst>
                            <p:childTnLst>
                              <p:par>
                                <p:cTn id="44" presetID="23" presetClass="entr" presetSubtype="16" fill="hold" nodeType="clickEffect">
                                  <p:stCondLst>
                                    <p:cond delay="0"/>
                                  </p:stCondLst>
                                  <p:childTnLst>
                                    <p:set>
                                      <p:cBhvr>
                                        <p:cTn id="45" dur="1" fill="hold">
                                          <p:stCondLst>
                                            <p:cond delay="0"/>
                                          </p:stCondLst>
                                        </p:cTn>
                                        <p:tgtEl>
                                          <p:spTgt spid="40963"/>
                                        </p:tgtEl>
                                        <p:attrNameLst>
                                          <p:attrName>style.visibility</p:attrName>
                                        </p:attrNameLst>
                                      </p:cBhvr>
                                      <p:to>
                                        <p:strVal val="visible"/>
                                      </p:to>
                                    </p:set>
                                    <p:anim calcmode="lin" valueType="num">
                                      <p:cBhvr>
                                        <p:cTn id="46" dur="500" fill="hold"/>
                                        <p:tgtEl>
                                          <p:spTgt spid="40963"/>
                                        </p:tgtEl>
                                        <p:attrNameLst>
                                          <p:attrName>ppt_w</p:attrName>
                                        </p:attrNameLst>
                                      </p:cBhvr>
                                      <p:tavLst>
                                        <p:tav tm="0">
                                          <p:val>
                                            <p:fltVal val="0"/>
                                          </p:val>
                                        </p:tav>
                                        <p:tav tm="100000">
                                          <p:val>
                                            <p:strVal val="#ppt_w"/>
                                          </p:val>
                                        </p:tav>
                                      </p:tavLst>
                                    </p:anim>
                                    <p:anim calcmode="lin" valueType="num">
                                      <p:cBhvr>
                                        <p:cTn id="47" dur="500" fill="hold"/>
                                        <p:tgtEl>
                                          <p:spTgt spid="40963"/>
                                        </p:tgtEl>
                                        <p:attrNameLst>
                                          <p:attrName>ppt_h</p:attrName>
                                        </p:attrNameLst>
                                      </p:cBhvr>
                                      <p:tavLst>
                                        <p:tav tm="0">
                                          <p:val>
                                            <p:fltVal val="0"/>
                                          </p:val>
                                        </p:tav>
                                        <p:tav tm="100000">
                                          <p:val>
                                            <p:strVal val="#ppt_h"/>
                                          </p:val>
                                        </p:tav>
                                      </p:tavLst>
                                    </p:anim>
                                  </p:childTnLst>
                                </p:cTn>
                              </p:par>
                              <p:par>
                                <p:cTn id="48" presetID="23" presetClass="entr" presetSubtype="16" fill="hold" nodeType="withEffect">
                                  <p:stCondLst>
                                    <p:cond delay="0"/>
                                  </p:stCondLst>
                                  <p:childTnLst>
                                    <p:set>
                                      <p:cBhvr>
                                        <p:cTn id="49" dur="1" fill="hold">
                                          <p:stCondLst>
                                            <p:cond delay="0"/>
                                          </p:stCondLst>
                                        </p:cTn>
                                        <p:tgtEl>
                                          <p:spTgt spid="40964"/>
                                        </p:tgtEl>
                                        <p:attrNameLst>
                                          <p:attrName>style.visibility</p:attrName>
                                        </p:attrNameLst>
                                      </p:cBhvr>
                                      <p:to>
                                        <p:strVal val="visible"/>
                                      </p:to>
                                    </p:set>
                                    <p:anim calcmode="lin" valueType="num">
                                      <p:cBhvr>
                                        <p:cTn id="50" dur="500" fill="hold"/>
                                        <p:tgtEl>
                                          <p:spTgt spid="40964"/>
                                        </p:tgtEl>
                                        <p:attrNameLst>
                                          <p:attrName>ppt_w</p:attrName>
                                        </p:attrNameLst>
                                      </p:cBhvr>
                                      <p:tavLst>
                                        <p:tav tm="0">
                                          <p:val>
                                            <p:fltVal val="0"/>
                                          </p:val>
                                        </p:tav>
                                        <p:tav tm="100000">
                                          <p:val>
                                            <p:strVal val="#ppt_w"/>
                                          </p:val>
                                        </p:tav>
                                      </p:tavLst>
                                    </p:anim>
                                    <p:anim calcmode="lin" valueType="num">
                                      <p:cBhvr>
                                        <p:cTn id="51" dur="500" fill="hold"/>
                                        <p:tgtEl>
                                          <p:spTgt spid="40964"/>
                                        </p:tgtEl>
                                        <p:attrNameLst>
                                          <p:attrName>ppt_h</p:attrName>
                                        </p:attrNameLst>
                                      </p:cBhvr>
                                      <p:tavLst>
                                        <p:tav tm="0">
                                          <p:val>
                                            <p:fltVal val="0"/>
                                          </p:val>
                                        </p:tav>
                                        <p:tav tm="100000">
                                          <p:val>
                                            <p:strVal val="#ppt_h"/>
                                          </p:val>
                                        </p:tav>
                                      </p:tavLst>
                                    </p:anim>
                                  </p:childTnLst>
                                </p:cTn>
                              </p:par>
                            </p:childTnLst>
                          </p:cTn>
                        </p:par>
                        <p:par>
                          <p:cTn id="52" fill="hold">
                            <p:stCondLst>
                              <p:cond delay="500"/>
                            </p:stCondLst>
                            <p:childTnLst>
                              <p:par>
                                <p:cTn id="53" presetID="42" presetClass="path" presetSubtype="0" accel="50000" decel="50000" fill="hold" nodeType="afterEffect">
                                  <p:stCondLst>
                                    <p:cond delay="0"/>
                                  </p:stCondLst>
                                  <p:childTnLst>
                                    <p:animMotion origin="layout" path="M 0 0  L 0 0.33333  E" pathEditMode="relative" ptsTypes="">
                                      <p:cBhvr>
                                        <p:cTn id="54" dur="2000" fill="hold"/>
                                        <p:tgtEl>
                                          <p:spTgt spid="40963"/>
                                        </p:tgtEl>
                                        <p:attrNameLst>
                                          <p:attrName>ppt_x</p:attrName>
                                          <p:attrName>ppt_y</p:attrName>
                                        </p:attrNameLst>
                                      </p:cBhvr>
                                    </p:animMotion>
                                  </p:childTnLst>
                                </p:cTn>
                              </p:par>
                              <p:par>
                                <p:cTn id="55" presetID="42" presetClass="path" presetSubtype="0" accel="50000" decel="50000" fill="hold" nodeType="withEffect">
                                  <p:stCondLst>
                                    <p:cond delay="0"/>
                                  </p:stCondLst>
                                  <p:childTnLst>
                                    <p:animMotion origin="layout" path="M 0 0  L 0 0.33333  E" pathEditMode="relative" ptsTypes="">
                                      <p:cBhvr>
                                        <p:cTn id="56" dur="2000" fill="hold"/>
                                        <p:tgtEl>
                                          <p:spTgt spid="40964"/>
                                        </p:tgtEl>
                                        <p:attrNameLst>
                                          <p:attrName>ppt_x</p:attrName>
                                          <p:attrName>ppt_y</p:attrName>
                                        </p:attrNameLst>
                                      </p:cBhvr>
                                    </p:animMotion>
                                  </p:childTnLst>
                                </p:cTn>
                              </p:par>
                            </p:childTnLst>
                          </p:cTn>
                        </p:par>
                        <p:par>
                          <p:cTn id="57" fill="hold">
                            <p:stCondLst>
                              <p:cond delay="2500"/>
                            </p:stCondLst>
                            <p:childTnLst>
                              <p:par>
                                <p:cTn id="58" presetID="64" presetClass="path" presetSubtype="0" accel="50000" decel="50000" fill="hold" nodeType="afterEffect">
                                  <p:stCondLst>
                                    <p:cond delay="0"/>
                                  </p:stCondLst>
                                  <p:childTnLst>
                                    <p:animMotion origin="layout" path="M 3.33333E-6 0.33333 L 3.33333E-6 5.55112E-17 " pathEditMode="relative" rAng="0" ptsTypes="AA">
                                      <p:cBhvr>
                                        <p:cTn id="59" dur="2000" fill="hold"/>
                                        <p:tgtEl>
                                          <p:spTgt spid="40963"/>
                                        </p:tgtEl>
                                        <p:attrNameLst>
                                          <p:attrName>ppt_x</p:attrName>
                                          <p:attrName>ppt_y</p:attrName>
                                        </p:attrNameLst>
                                      </p:cBhvr>
                                      <p:rCtr x="0" y="-167"/>
                                    </p:animMotion>
                                  </p:childTnLst>
                                </p:cTn>
                              </p:par>
                              <p:par>
                                <p:cTn id="60" presetID="64" presetClass="path" presetSubtype="0" accel="50000" decel="50000" fill="hold" nodeType="withEffect">
                                  <p:stCondLst>
                                    <p:cond delay="0"/>
                                  </p:stCondLst>
                                  <p:childTnLst>
                                    <p:animMotion origin="layout" path="M 3.33333E-6 0.33333 L 3.33333E-6 1.11111E-6 " pathEditMode="relative" rAng="0" ptsTypes="AA">
                                      <p:cBhvr>
                                        <p:cTn id="61" dur="2000" fill="hold"/>
                                        <p:tgtEl>
                                          <p:spTgt spid="40964"/>
                                        </p:tgtEl>
                                        <p:attrNameLst>
                                          <p:attrName>ppt_x</p:attrName>
                                          <p:attrName>ppt_y</p:attrName>
                                        </p:attrNameLst>
                                      </p:cBhvr>
                                      <p:rCtr x="0" y="-167"/>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42" grpId="0" animBg="1"/>
      <p:bldP spid="43" grpId="0" animBg="1"/>
      <p:bldP spid="44" grpId="0" animBg="1"/>
      <p:bldP spid="45" grpId="0" animBg="1"/>
      <p:bldP spid="46" grpId="0" animBg="1"/>
      <p:bldP spid="47" grpId="0" animBg="1"/>
      <p:bldP spid="48" grpId="0" animBg="1"/>
      <p:bldP spid="49"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7"/>
          <p:cNvPicPr>
            <a:picLocks noChangeAspect="1" noChangeArrowheads="1"/>
          </p:cNvPicPr>
          <p:nvPr/>
        </p:nvPicPr>
        <p:blipFill>
          <a:blip r:embed="rId2" cstate="print"/>
          <a:srcRect/>
          <a:stretch>
            <a:fillRect/>
          </a:stretch>
        </p:blipFill>
        <p:spPr bwMode="auto">
          <a:xfrm>
            <a:off x="4800600" y="3810000"/>
            <a:ext cx="3962400" cy="2516188"/>
          </a:xfrm>
          <a:prstGeom prst="rect">
            <a:avLst/>
          </a:prstGeom>
          <a:noFill/>
          <a:ln w="9525">
            <a:noFill/>
            <a:miter lim="800000"/>
            <a:headEnd/>
            <a:tailEnd/>
          </a:ln>
        </p:spPr>
      </p:pic>
      <p:sp>
        <p:nvSpPr>
          <p:cNvPr id="43011" name="Rectangle 2"/>
          <p:cNvSpPr>
            <a:spLocks noGrp="1" noChangeArrowheads="1"/>
          </p:cNvSpPr>
          <p:nvPr>
            <p:ph type="title"/>
          </p:nvPr>
        </p:nvSpPr>
        <p:spPr/>
        <p:txBody>
          <a:bodyPr/>
          <a:lstStyle/>
          <a:p>
            <a:pPr eaLnBrk="1" hangingPunct="1"/>
            <a:r>
              <a:rPr lang="en-US" smtClean="0"/>
              <a:t>Documents Supporting Policies</a:t>
            </a:r>
          </a:p>
        </p:txBody>
      </p:sp>
      <p:sp>
        <p:nvSpPr>
          <p:cNvPr id="43012" name="Rectangle 3"/>
          <p:cNvSpPr>
            <a:spLocks noGrp="1" noChangeArrowheads="1"/>
          </p:cNvSpPr>
          <p:nvPr>
            <p:ph idx="1"/>
          </p:nvPr>
        </p:nvSpPr>
        <p:spPr>
          <a:xfrm>
            <a:off x="457200" y="1143000"/>
            <a:ext cx="8224838" cy="4252913"/>
          </a:xfrm>
        </p:spPr>
        <p:txBody>
          <a:bodyPr/>
          <a:lstStyle/>
          <a:p>
            <a:pPr eaLnBrk="1" hangingPunct="1"/>
            <a:r>
              <a:rPr lang="en-US" sz="2400" dirty="0" smtClean="0"/>
              <a:t>Standards</a:t>
            </a:r>
          </a:p>
          <a:p>
            <a:pPr lvl="1" eaLnBrk="1" hangingPunct="1"/>
            <a:r>
              <a:rPr lang="en-US" sz="2000" dirty="0" smtClean="0"/>
              <a:t>Dictate specific minimum requirements in our policies</a:t>
            </a:r>
          </a:p>
          <a:p>
            <a:pPr eaLnBrk="1" hangingPunct="1"/>
            <a:r>
              <a:rPr lang="en-US" sz="2400" dirty="0" smtClean="0"/>
              <a:t>Guidelines</a:t>
            </a:r>
          </a:p>
          <a:p>
            <a:pPr lvl="1" eaLnBrk="1" hangingPunct="1"/>
            <a:r>
              <a:rPr lang="en-US" sz="2000" dirty="0" smtClean="0"/>
              <a:t>Suggest the best way to accomplish certain tasks</a:t>
            </a:r>
          </a:p>
          <a:p>
            <a:pPr eaLnBrk="1" hangingPunct="1"/>
            <a:r>
              <a:rPr lang="en-US" sz="2400" dirty="0" smtClean="0"/>
              <a:t>Procedures</a:t>
            </a:r>
          </a:p>
          <a:p>
            <a:pPr lvl="1" eaLnBrk="1" hangingPunct="1"/>
            <a:r>
              <a:rPr lang="en-US" sz="2000" dirty="0" smtClean="0"/>
              <a:t>Provide a method by which a policy is accomplished (the instructions)</a:t>
            </a:r>
          </a:p>
        </p:txBody>
      </p:sp>
      <p:pic>
        <p:nvPicPr>
          <p:cNvPr id="5" name="Picture 4"/>
          <p:cNvPicPr>
            <a:picLocks noChangeAspect="1" noChangeArrowheads="1"/>
          </p:cNvPicPr>
          <p:nvPr/>
        </p:nvPicPr>
        <p:blipFill>
          <a:blip r:embed="rId3" cstate="print"/>
          <a:srcRect/>
          <a:stretch>
            <a:fillRect/>
          </a:stretch>
        </p:blipFill>
        <p:spPr>
          <a:xfrm>
            <a:off x="762000" y="4572000"/>
            <a:ext cx="2133600" cy="1808163"/>
          </a:xfrm>
          <a:prstGeom prst="rect">
            <a:avLst/>
          </a:prstGeom>
          <a:noFill/>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US" smtClean="0"/>
              <a:t>Policy Example</a:t>
            </a:r>
          </a:p>
        </p:txBody>
      </p:sp>
      <p:graphicFrame>
        <p:nvGraphicFramePr>
          <p:cNvPr id="60419" name="Group 3"/>
          <p:cNvGraphicFramePr>
            <a:graphicFrameLocks noGrp="1"/>
          </p:cNvGraphicFramePr>
          <p:nvPr>
            <p:ph idx="1"/>
          </p:nvPr>
        </p:nvGraphicFramePr>
        <p:xfrm>
          <a:off x="152400" y="1066800"/>
          <a:ext cx="8991599" cy="5638801"/>
        </p:xfrm>
        <a:graphic>
          <a:graphicData uri="http://schemas.openxmlformats.org/drawingml/2006/table">
            <a:tbl>
              <a:tblPr/>
              <a:tblGrid>
                <a:gridCol w="1570622"/>
                <a:gridCol w="7420977"/>
              </a:tblGrid>
              <a:tr h="398110">
                <a:tc>
                  <a:txBody>
                    <a:bodyPr/>
                    <a:lstStyle/>
                    <a:p>
                      <a:pPr marL="342900" marR="0" lvl="0" indent="-34290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ea typeface="SimSun" pitchFamily="2" charset="-122"/>
                          <a:cs typeface="Arial" charset="0"/>
                        </a:rPr>
                        <a:t>Subsection</a:t>
                      </a:r>
                      <a:endParaRPr kumimoji="0" lang="en-US" sz="1200" b="1" i="0" u="none" strike="noStrike" cap="none" normalizeH="0" baseline="0" dirty="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c>
                  <a:txBody>
                    <a:bodyPr/>
                    <a:lstStyle/>
                    <a:p>
                      <a:pPr marL="342900" marR="0" lvl="0" indent="-34290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ea typeface="SimSun" pitchFamily="2" charset="-122"/>
                          <a:cs typeface="Arial" charset="0"/>
                        </a:rPr>
                        <a:t>6.1 PERSONNEL SECURITY                  Change Control #: 1.0</a:t>
                      </a:r>
                      <a:endParaRPr kumimoji="0" lang="en-US" sz="1200" b="1" i="0" u="none" strike="noStrike" cap="none" normalizeH="0" baseline="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99"/>
                    </a:solidFill>
                  </a:tcPr>
                </a:tc>
              </a:tr>
              <a:tr h="398110">
                <a:tc>
                  <a:txBody>
                    <a:bodyPr/>
                    <a:lstStyle/>
                    <a:p>
                      <a:pPr marL="342900" marR="0" lvl="0" indent="-34290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ea typeface="SimSun" pitchFamily="2" charset="-122"/>
                          <a:cs typeface="Arial" charset="0"/>
                        </a:rPr>
                        <a:t>Policy</a:t>
                      </a:r>
                      <a:endParaRPr kumimoji="0" lang="en-US" sz="1200" b="1" i="0" u="none" strike="noStrike" cap="none" normalizeH="0" baseline="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FFFF"/>
                    </a:solidFill>
                  </a:tcPr>
                </a:tc>
                <a:tc>
                  <a:txBody>
                    <a:bodyPr/>
                    <a:lstStyle/>
                    <a:p>
                      <a:pPr marL="342900" marR="0" lvl="0" indent="-34290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ea typeface="SimSun" pitchFamily="2" charset="-122"/>
                          <a:cs typeface="Arial" charset="0"/>
                        </a:rPr>
                        <a:t>6.1.3 Confidentiality Agreements              Approved by: SMH</a:t>
                      </a:r>
                      <a:endParaRPr kumimoji="0" lang="en-US" sz="1200" b="1" i="0" u="none" strike="noStrike" cap="none" normalizeH="0" baseline="0" dirty="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00FFFF"/>
                    </a:solidFill>
                  </a:tcPr>
                </a:tc>
              </a:tr>
              <a:tr h="874536">
                <a:tc>
                  <a:txBody>
                    <a:bodyPr/>
                    <a:lstStyle/>
                    <a:p>
                      <a:pPr marL="342900" marR="0" lvl="0" indent="-34290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ea typeface="SimSun" pitchFamily="2" charset="-122"/>
                          <a:cs typeface="Arial" charset="0"/>
                        </a:rPr>
                        <a:t>Objectives</a:t>
                      </a:r>
                      <a:endParaRPr kumimoji="0" lang="en-US" sz="1200" b="1" i="0" u="none" strike="noStrike" cap="none" normalizeH="0" baseline="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ea typeface="SimSun" pitchFamily="2" charset="-122"/>
                          <a:cs typeface="Arial" charset="0"/>
                        </a:rPr>
                        <a:t>Confidentiality of organizational data is a key tenet of our information security program. In support of this goal, ABC Co will require signed confidentiality agreements of all authorized users of information systems. This agreement shall conform to all federal, state, regulatory, and union requirements.</a:t>
                      </a:r>
                      <a:endParaRPr kumimoji="0" lang="en-US" sz="1200" b="1" i="0" u="none" strike="noStrike" cap="none" normalizeH="0" baseline="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26533">
                <a:tc>
                  <a:txBody>
                    <a:bodyPr/>
                    <a:lstStyle/>
                    <a:p>
                      <a:pPr marL="342900" marR="0" lvl="0" indent="-34290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ea typeface="SimSun" pitchFamily="2" charset="-122"/>
                          <a:cs typeface="Arial" charset="0"/>
                        </a:rPr>
                        <a:t>Purpose</a:t>
                      </a:r>
                      <a:endParaRPr kumimoji="0" lang="en-US" sz="1200" b="1" i="0" u="none" strike="noStrike" cap="none" normalizeH="0" baseline="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ea typeface="SimSun" pitchFamily="2" charset="-122"/>
                          <a:cs typeface="Arial" charset="0"/>
                        </a:rPr>
                        <a:t>The purpose of this policy is to protect the assets of the organization by clearly informing staff of their roles and responsibilities for keeping the organization’s information confidential.</a:t>
                      </a:r>
                      <a:endParaRPr kumimoji="0" lang="en-US" sz="1200" b="1" i="0" u="none" strike="noStrike" cap="none" normalizeH="0" baseline="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78673">
                <a:tc>
                  <a:txBody>
                    <a:bodyPr/>
                    <a:lstStyle/>
                    <a:p>
                      <a:pPr marL="342900" marR="0" lvl="0" indent="-34290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ea typeface="SimSun" pitchFamily="2" charset="-122"/>
                          <a:cs typeface="Arial" charset="0"/>
                        </a:rPr>
                        <a:t>Audience</a:t>
                      </a:r>
                      <a:endParaRPr kumimoji="0" lang="en-US" sz="1200" b="1" i="0" u="none" strike="noStrike" cap="none" normalizeH="0" baseline="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ea typeface="SimSun" pitchFamily="2" charset="-122"/>
                          <a:cs typeface="Arial" charset="0"/>
                        </a:rPr>
                        <a:t>ABC Co confidentiality agreement policy applies equally to all individuals granted access privileges to an ABC Co Information resources</a:t>
                      </a:r>
                      <a:endParaRPr kumimoji="0" lang="en-US" sz="1200" b="1" i="0" u="none" strike="noStrike" cap="none" normalizeH="0" baseline="0" dirty="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96504">
                <a:tc>
                  <a:txBody>
                    <a:bodyPr/>
                    <a:lstStyle/>
                    <a:p>
                      <a:pPr marL="342900" marR="0" lvl="0" indent="-34290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ea typeface="SimSun" pitchFamily="2" charset="-122"/>
                          <a:cs typeface="Arial" charset="0"/>
                        </a:rPr>
                        <a:t>Policy</a:t>
                      </a:r>
                      <a:endParaRPr kumimoji="0" lang="en-US" sz="1200" b="1" i="0" u="none" strike="noStrike" cap="none" normalizeH="0" baseline="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ea typeface="SimSun" pitchFamily="2" charset="-122"/>
                          <a:cs typeface="Arial" charset="0"/>
                        </a:rPr>
                        <a:t>This policy requires that staff sign a confidentiality policy agreement prior to being granted access to any sensitive information or systems.</a:t>
                      </a:r>
                      <a:endParaRPr kumimoji="0" lang="en-US" sz="1200" b="1" i="0" u="none" strike="noStrike" cap="none" normalizeH="0" baseline="0" dirty="0" smtClean="0">
                        <a:ln>
                          <a:noFill/>
                        </a:ln>
                        <a:solidFill>
                          <a:schemeClr val="tx1"/>
                        </a:solidFill>
                        <a:effectLst/>
                        <a:latin typeface="Times New Roman" pitchFamily="18" charset="0"/>
                        <a:ea typeface="SimSun" pitchFamily="2" charset="-122"/>
                        <a:cs typeface="Times New Roman" pitchFamily="18" charset="0"/>
                      </a:endParaRPr>
                    </a:p>
                    <a:p>
                      <a:pPr marL="0" marR="0" lvl="0" indent="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ea typeface="SimSun" pitchFamily="2" charset="-122"/>
                          <a:cs typeface="Arial" charset="0"/>
                        </a:rPr>
                        <a:t>Agreements will be reviewed with the staff member when there is any change to the employment or contract, or prior to leaving the organization.</a:t>
                      </a:r>
                      <a:endParaRPr kumimoji="0" lang="en-US" sz="1200" b="1"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ea typeface="SimSun" pitchFamily="2" charset="-122"/>
                        </a:rPr>
                        <a:t>The agreements will be provided to the employees by the Human Resource Dept.</a:t>
                      </a:r>
                      <a:endParaRPr kumimoji="0" lang="en-US" sz="1200" b="1" i="0" u="none" strike="noStrike" cap="none" normalizeH="0" baseline="0" dirty="0" smtClean="0">
                        <a:ln>
                          <a:noFill/>
                        </a:ln>
                        <a:solidFill>
                          <a:schemeClr val="tx1"/>
                        </a:solidFill>
                        <a:effectLst/>
                        <a:latin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24430">
                <a:tc>
                  <a:txBody>
                    <a:bodyPr/>
                    <a:lstStyle/>
                    <a:p>
                      <a:pPr marL="342900" marR="0" lvl="0" indent="-34290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ea typeface="SimSun" pitchFamily="2" charset="-122"/>
                          <a:cs typeface="Arial" charset="0"/>
                        </a:rPr>
                        <a:t>Exceptions</a:t>
                      </a:r>
                      <a:endParaRPr kumimoji="0" lang="en-US" sz="1200" b="1" i="0" u="none" strike="noStrike" cap="none" normalizeH="0" baseline="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ea typeface="SimSun" pitchFamily="2" charset="-122"/>
                          <a:cs typeface="Arial" charset="0"/>
                        </a:rPr>
                        <a:t>At the discretion of the Information Security Officer, third parties whose contracts include a confidentiality clause may be exempted from signing individual confidentiality agreements.</a:t>
                      </a:r>
                      <a:endParaRPr kumimoji="0" lang="en-US" sz="1200" b="1" i="0" u="none" strike="noStrike" cap="none" normalizeH="0" baseline="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41905">
                <a:tc>
                  <a:txBody>
                    <a:bodyPr/>
                    <a:lstStyle/>
                    <a:p>
                      <a:pPr marL="0" marR="0" lvl="0" indent="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charset="0"/>
                          <a:ea typeface="SimSun" pitchFamily="2" charset="-122"/>
                          <a:cs typeface="Arial" charset="0"/>
                        </a:rPr>
                        <a:t>Disciplinary Actions</a:t>
                      </a:r>
                      <a:endParaRPr kumimoji="0" lang="en-US" sz="1200" b="1" i="0" u="none" strike="noStrike" cap="none" normalizeH="0" baseline="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95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ea typeface="SimSun" pitchFamily="2" charset="-122"/>
                          <a:cs typeface="Arial" charset="0"/>
                        </a:rPr>
                        <a:t>Violation of this policy may result in disciplinary actions, which may include termination for employees and temporaries; a termination of employment relations in the case of contractors or consultants; or dismissal for interns and volunteers. Additionally, individuals are subject to civil and criminal prosecution.</a:t>
                      </a:r>
                      <a:endParaRPr kumimoji="0" lang="en-US" sz="1200" b="1" i="0" u="none" strike="noStrike" cap="none" normalizeH="0" baseline="0" dirty="0" smtClean="0">
                        <a:ln>
                          <a:noFill/>
                        </a:ln>
                        <a:solidFill>
                          <a:schemeClr val="tx1"/>
                        </a:solidFill>
                        <a:effectLst/>
                        <a:latin typeface="Times New Roman" pitchFamily="18" charset="0"/>
                        <a:ea typeface="SimSun" pitchFamily="2" charset="-122"/>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p:cNvSpPr>
            <a:spLocks noGrp="1" noChangeArrowheads="1"/>
          </p:cNvSpPr>
          <p:nvPr>
            <p:ph type="title"/>
          </p:nvPr>
        </p:nvSpPr>
        <p:spPr>
          <a:xfrm>
            <a:off x="2341563" y="333375"/>
            <a:ext cx="6802437" cy="533400"/>
          </a:xfrm>
          <a:noFill/>
        </p:spPr>
        <p:txBody>
          <a:bodyPr/>
          <a:lstStyle/>
          <a:p>
            <a:pPr eaLnBrk="1" hangingPunct="1"/>
            <a:r>
              <a:rPr lang="en-GB" sz="2400" b="1" smtClean="0"/>
              <a:t>Strategies for Approaching Risk Assessment </a:t>
            </a:r>
            <a:br>
              <a:rPr lang="en-GB" sz="2400" b="1" smtClean="0"/>
            </a:br>
            <a:endParaRPr lang="en-US" sz="2400" b="1" smtClean="0"/>
          </a:p>
        </p:txBody>
      </p:sp>
      <p:sp>
        <p:nvSpPr>
          <p:cNvPr id="20483" name="Rectangle 5"/>
          <p:cNvSpPr>
            <a:spLocks noChangeArrowheads="1"/>
          </p:cNvSpPr>
          <p:nvPr/>
        </p:nvSpPr>
        <p:spPr bwMode="auto">
          <a:xfrm>
            <a:off x="0" y="1196975"/>
            <a:ext cx="9144000" cy="4939814"/>
          </a:xfrm>
          <a:prstGeom prst="rect">
            <a:avLst/>
          </a:prstGeom>
          <a:noFill/>
          <a:ln w="9525">
            <a:noFill/>
            <a:miter lim="800000"/>
            <a:headEnd/>
            <a:tailEnd/>
          </a:ln>
        </p:spPr>
        <p:txBody>
          <a:bodyPr>
            <a:spAutoFit/>
          </a:bodyPr>
          <a:lstStyle/>
          <a:p>
            <a:r>
              <a:rPr lang="en-GB" sz="2000" b="1" dirty="0"/>
              <a:t>Identifying and Documenting Controls.</a:t>
            </a:r>
          </a:p>
          <a:p>
            <a:endParaRPr lang="en-GB" sz="2000" b="1" dirty="0"/>
          </a:p>
          <a:p>
            <a:pPr>
              <a:buFontTx/>
              <a:buChar char="•"/>
            </a:pPr>
            <a:r>
              <a:rPr lang="en-GB" sz="2000" dirty="0"/>
              <a:t> </a:t>
            </a:r>
            <a:r>
              <a:rPr lang="en-US" sz="2000" dirty="0"/>
              <a:t> A control is something that mitigates or stops a threat or protects an asset.</a:t>
            </a:r>
            <a:r>
              <a:rPr lang="en-GB" sz="2000" dirty="0"/>
              <a:t> </a:t>
            </a:r>
          </a:p>
          <a:p>
            <a:pPr>
              <a:buFontTx/>
              <a:buChar char="•"/>
            </a:pPr>
            <a:r>
              <a:rPr lang="en-GB" sz="2000" dirty="0"/>
              <a:t>  </a:t>
            </a:r>
            <a:r>
              <a:rPr lang="en-US" sz="2000" dirty="0"/>
              <a:t>During this step, you identify the current in-place controls and list them in the cell for </a:t>
            </a:r>
            <a:r>
              <a:rPr lang="en-US" sz="2000" dirty="0" smtClean="0"/>
              <a:t>each </a:t>
            </a:r>
            <a:r>
              <a:rPr lang="en-US" sz="2000" dirty="0"/>
              <a:t>asset and threat.</a:t>
            </a:r>
          </a:p>
          <a:p>
            <a:endParaRPr lang="en-US" sz="2000" dirty="0"/>
          </a:p>
          <a:p>
            <a:pPr>
              <a:buFontTx/>
              <a:buChar char="•"/>
            </a:pPr>
            <a:r>
              <a:rPr lang="en-GB" sz="2000" dirty="0"/>
              <a:t> </a:t>
            </a:r>
            <a:r>
              <a:rPr lang="en-US" sz="2000" dirty="0"/>
              <a:t>Begin by considering the asset and the specific threat and then describe each control </a:t>
            </a:r>
            <a:r>
              <a:rPr lang="en-US" sz="2000" dirty="0" smtClean="0"/>
              <a:t>that </a:t>
            </a:r>
            <a:r>
              <a:rPr lang="en-US" sz="2000" dirty="0"/>
              <a:t>prevents, detects, or corrects that threat. </a:t>
            </a:r>
            <a:r>
              <a:rPr lang="en-US" sz="2000" dirty="0" smtClean="0"/>
              <a:t>The description </a:t>
            </a:r>
            <a:r>
              <a:rPr lang="en-US" sz="2000" dirty="0"/>
              <a:t>of the control (and its </a:t>
            </a:r>
            <a:r>
              <a:rPr lang="en-US" sz="2000" dirty="0" smtClean="0"/>
              <a:t>role</a:t>
            </a:r>
            <a:r>
              <a:rPr lang="en-US" sz="2000" dirty="0"/>
              <a:t>) is placed in a numeric list, and the control's number is placed in the cell.</a:t>
            </a:r>
          </a:p>
          <a:p>
            <a:endParaRPr lang="en-US" sz="2000" dirty="0"/>
          </a:p>
          <a:p>
            <a:pPr>
              <a:buFontTx/>
              <a:buChar char="•"/>
            </a:pPr>
            <a:r>
              <a:rPr lang="en-US" sz="2000" dirty="0"/>
              <a:t> Each one is described, named, and numbered consecutively. The numbered list of </a:t>
            </a:r>
            <a:r>
              <a:rPr lang="en-US" sz="2000" dirty="0" smtClean="0"/>
              <a:t>controls </a:t>
            </a:r>
            <a:r>
              <a:rPr lang="en-US" sz="2000" dirty="0"/>
              <a:t>has no ranking attached to it: The first control is number 1 just because it is </a:t>
            </a:r>
          </a:p>
          <a:p>
            <a:r>
              <a:rPr lang="en-US" sz="2000" dirty="0"/>
              <a:t>  the first control identified. </a:t>
            </a:r>
            <a:r>
              <a:rPr lang="en-GB" sz="2000" dirty="0"/>
              <a:t> </a:t>
            </a:r>
          </a:p>
          <a:p>
            <a:endParaRPr lang="en-GB" sz="1500" b="1" dirty="0"/>
          </a:p>
          <a:p>
            <a:endParaRPr lang="en-GB" sz="1500"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p:cNvSpPr>
            <a:spLocks noGrp="1" noChangeArrowheads="1"/>
          </p:cNvSpPr>
          <p:nvPr>
            <p:ph type="body" idx="1"/>
          </p:nvPr>
        </p:nvSpPr>
        <p:spPr>
          <a:xfrm>
            <a:off x="0" y="1295400"/>
            <a:ext cx="5857875" cy="1847850"/>
          </a:xfrm>
        </p:spPr>
        <p:txBody>
          <a:bodyPr/>
          <a:lstStyle/>
          <a:p>
            <a:pPr eaLnBrk="1" hangingPunct="1">
              <a:lnSpc>
                <a:spcPct val="80000"/>
              </a:lnSpc>
              <a:buFont typeface="Wingdings" pitchFamily="2" charset="2"/>
              <a:buNone/>
            </a:pPr>
            <a:r>
              <a:rPr lang="en-US" sz="1400" b="1" smtClean="0"/>
              <a:t>Controls:</a:t>
            </a:r>
            <a:endParaRPr lang="en-US" sz="1400" smtClean="0"/>
          </a:p>
          <a:p>
            <a:pPr eaLnBrk="1" hangingPunct="1">
              <a:lnSpc>
                <a:spcPct val="80000"/>
              </a:lnSpc>
              <a:buFont typeface="Wingdings" pitchFamily="2" charset="2"/>
              <a:buNone/>
            </a:pPr>
            <a:r>
              <a:rPr lang="en-US" sz="1400" smtClean="0"/>
              <a:t>1. Disaster recovery plan</a:t>
            </a:r>
          </a:p>
          <a:p>
            <a:pPr eaLnBrk="1" hangingPunct="1">
              <a:lnSpc>
                <a:spcPct val="80000"/>
              </a:lnSpc>
              <a:buFont typeface="Wingdings" pitchFamily="2" charset="2"/>
              <a:buNone/>
            </a:pPr>
            <a:r>
              <a:rPr lang="en-US" sz="1400" smtClean="0"/>
              <a:t>2. Halon fire system in server room; sprinklers in rest   </a:t>
            </a:r>
          </a:p>
          <a:p>
            <a:pPr eaLnBrk="1" hangingPunct="1">
              <a:lnSpc>
                <a:spcPct val="80000"/>
              </a:lnSpc>
              <a:buFont typeface="Wingdings" pitchFamily="2" charset="2"/>
              <a:buNone/>
            </a:pPr>
            <a:r>
              <a:rPr lang="en-US" sz="1400" smtClean="0"/>
              <a:t>    of building</a:t>
            </a:r>
          </a:p>
          <a:p>
            <a:pPr eaLnBrk="1" hangingPunct="1">
              <a:lnSpc>
                <a:spcPct val="80000"/>
              </a:lnSpc>
              <a:buFont typeface="Wingdings" pitchFamily="2" charset="2"/>
              <a:buNone/>
            </a:pPr>
            <a:r>
              <a:rPr lang="en-US" sz="1400" smtClean="0"/>
              <a:t>3. Not on or below ground level</a:t>
            </a:r>
          </a:p>
          <a:p>
            <a:pPr eaLnBrk="1" hangingPunct="1">
              <a:lnSpc>
                <a:spcPct val="80000"/>
              </a:lnSpc>
              <a:buFont typeface="Wingdings" pitchFamily="2" charset="2"/>
              <a:buNone/>
            </a:pPr>
            <a:r>
              <a:rPr lang="en-US" sz="1400" smtClean="0"/>
              <a:t>4. Uninterruptible power supply (UPS) on all major </a:t>
            </a:r>
          </a:p>
          <a:p>
            <a:pPr eaLnBrk="1" hangingPunct="1">
              <a:lnSpc>
                <a:spcPct val="80000"/>
              </a:lnSpc>
              <a:buFont typeface="Wingdings" pitchFamily="2" charset="2"/>
              <a:buNone/>
            </a:pPr>
            <a:r>
              <a:rPr lang="en-US" sz="1400" smtClean="0"/>
              <a:t>    network servers</a:t>
            </a:r>
          </a:p>
          <a:p>
            <a:pPr eaLnBrk="1" hangingPunct="1">
              <a:lnSpc>
                <a:spcPct val="80000"/>
              </a:lnSpc>
              <a:buFont typeface="Wingdings" pitchFamily="2" charset="2"/>
              <a:buNone/>
            </a:pPr>
            <a:r>
              <a:rPr lang="en-US" sz="1400" smtClean="0"/>
              <a:t>5. Contract guarantees from inter-exchange carriers</a:t>
            </a:r>
          </a:p>
        </p:txBody>
      </p:sp>
      <p:sp>
        <p:nvSpPr>
          <p:cNvPr id="21507" name="Rectangle 4"/>
          <p:cNvSpPr>
            <a:spLocks noGrp="1" noChangeArrowheads="1"/>
          </p:cNvSpPr>
          <p:nvPr>
            <p:ph type="title"/>
          </p:nvPr>
        </p:nvSpPr>
        <p:spPr>
          <a:xfrm>
            <a:off x="2341563" y="333375"/>
            <a:ext cx="6802437" cy="533400"/>
          </a:xfrm>
          <a:noFill/>
        </p:spPr>
        <p:txBody>
          <a:bodyPr/>
          <a:lstStyle/>
          <a:p>
            <a:pPr eaLnBrk="1" hangingPunct="1"/>
            <a:r>
              <a:rPr lang="en-GB" sz="2400" b="1" smtClean="0"/>
              <a:t>Strategies for Approaching Risk Assessment </a:t>
            </a:r>
            <a:br>
              <a:rPr lang="en-GB" sz="2400" b="1" smtClean="0"/>
            </a:br>
            <a:endParaRPr lang="en-US" sz="2400" b="1" smtClean="0"/>
          </a:p>
        </p:txBody>
      </p:sp>
      <p:graphicFrame>
        <p:nvGraphicFramePr>
          <p:cNvPr id="4" name="Group 2310"/>
          <p:cNvGraphicFramePr>
            <a:graphicFrameLocks noGrp="1"/>
          </p:cNvGraphicFramePr>
          <p:nvPr/>
        </p:nvGraphicFramePr>
        <p:xfrm>
          <a:off x="109538" y="3071813"/>
          <a:ext cx="8820150" cy="3749040"/>
        </p:xfrm>
        <a:graphic>
          <a:graphicData uri="http://schemas.openxmlformats.org/drawingml/2006/table">
            <a:tbl>
              <a:tblPr/>
              <a:tblGrid>
                <a:gridCol w="2663825"/>
                <a:gridCol w="695325"/>
                <a:gridCol w="690563"/>
                <a:gridCol w="661987"/>
                <a:gridCol w="720725"/>
                <a:gridCol w="763588"/>
                <a:gridCol w="963612"/>
                <a:gridCol w="803275"/>
                <a:gridCol w="857250"/>
              </a:tblGrid>
              <a:tr h="176213">
                <a:tc row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rgbClr val="000000"/>
                          </a:solidFill>
                          <a:effectLst/>
                          <a:latin typeface="Times New Roman" pitchFamily="18" charset="0"/>
                          <a:cs typeface="Times New Roman" pitchFamily="18" charset="0"/>
                        </a:rPr>
                        <a:t>                                            Threats            </a:t>
                      </a:r>
                      <a:endParaRPr kumimoji="0" lang="en-GB" sz="12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smtClean="0">
                          <a:ln>
                            <a:noFill/>
                          </a:ln>
                          <a:solidFill>
                            <a:srgbClr val="000000"/>
                          </a:solidFill>
                          <a:effectLst/>
                          <a:latin typeface="Times New Roman" pitchFamily="18" charset="0"/>
                          <a:cs typeface="Times New Roman" pitchFamily="18" charset="0"/>
                        </a:rPr>
                        <a:t>Assets (with Priority)   </a:t>
                      </a:r>
                      <a:endParaRPr kumimoji="0" lang="en-US" sz="12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5">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Distribution, Destruction, Disaster</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Unauthorized Access</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r>
              <a:tr h="365125">
                <a:tc vMerge="1">
                  <a:txBody>
                    <a:bodyPr/>
                    <a:lstStyle/>
                    <a:p>
                      <a:endParaRPr lang="en-GB"/>
                    </a:p>
                  </a:txBody>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Fire</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Flood</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Power Loss</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rgbClr val="000000"/>
                          </a:solidFill>
                          <a:effectLst/>
                          <a:latin typeface="Times New Roman" pitchFamily="18" charset="0"/>
                          <a:cs typeface="Times New Roman" pitchFamily="18" charset="0"/>
                        </a:rPr>
                        <a:t>Circuit Failure</a:t>
                      </a:r>
                      <a:endParaRPr kumimoji="0" lang="en-GB"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Virus</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rgbClr val="000000"/>
                          </a:solidFill>
                          <a:effectLst/>
                          <a:latin typeface="Times New Roman" pitchFamily="18" charset="0"/>
                          <a:cs typeface="Times New Roman" pitchFamily="18" charset="0"/>
                        </a:rPr>
                        <a:t>External Intruder</a:t>
                      </a:r>
                      <a:endParaRPr kumimoji="0" lang="en-GB"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Internal Intruder</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Eavesdrop</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762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(92) Mail server</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1,2</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1,3</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4</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5,6</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7,8</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rgbClr val="000000"/>
                          </a:solidFill>
                          <a:effectLst/>
                          <a:latin typeface="Times New Roman" pitchFamily="18" charset="0"/>
                          <a:cs typeface="Times New Roman" pitchFamily="18" charset="0"/>
                        </a:rPr>
                        <a:t>9,10,11</a:t>
                      </a:r>
                      <a:endParaRPr kumimoji="0" lang="en-GB"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9, 10</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9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(90) Web server</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1,2</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1,3</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4</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5,6</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7,8</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rgbClr val="000000"/>
                          </a:solidFill>
                          <a:effectLst/>
                          <a:latin typeface="Times New Roman" pitchFamily="18" charset="0"/>
                          <a:cs typeface="Times New Roman" pitchFamily="18" charset="0"/>
                        </a:rPr>
                        <a:t>9,10, 11</a:t>
                      </a:r>
                      <a:endParaRPr kumimoji="0" lang="en-GB"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9, 10</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000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(90) DNS server</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1,2</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1,3</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4</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5,6</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7,8</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9, 10,11</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9, 10</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9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(50) Computers on sixth floor</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1,2</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1,3</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7,8</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10,11</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10</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9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(50) Sixth-floor LAN circuits</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1,2</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1,3</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000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(80) Building A backbone</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1,2</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1,3</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6</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9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(70) Router in building A</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1,2</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1,3</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9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(30) Network software</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7,8</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9, 10, 11</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9, 10</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000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(100) Client database</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7,8</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9, 10, 11</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9, 10</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9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(100) Financial database</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7,8</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9,10, 11</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9, 10</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413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(70) Network technical staff</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smtClean="0">
                          <a:ln>
                            <a:noFill/>
                          </a:ln>
                          <a:solidFill>
                            <a:srgbClr val="000000"/>
                          </a:solidFill>
                          <a:effectLst/>
                          <a:latin typeface="Times New Roman" pitchFamily="18" charset="0"/>
                          <a:cs typeface="Times New Roman" pitchFamily="18" charset="0"/>
                        </a:rPr>
                        <a:t>1</a:t>
                      </a:r>
                      <a:endParaRPr kumimoji="0" lang="en-GB" sz="12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rgbClr val="000000"/>
                          </a:solidFill>
                          <a:effectLst/>
                          <a:latin typeface="Times New Roman" pitchFamily="18" charset="0"/>
                          <a:cs typeface="Times New Roman" pitchFamily="18" charset="0"/>
                        </a:rPr>
                        <a:t>1</a:t>
                      </a:r>
                      <a:endParaRPr kumimoji="0" lang="en-GB"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 typeface="Wingdings" pitchFamily="2" charset="2"/>
                        <a:buNone/>
                        <a:tabLst/>
                      </a:pPr>
                      <a:endParaRPr kumimoji="0" lang="en-GB" sz="12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23691" name="Rectangle 4"/>
          <p:cNvSpPr>
            <a:spLocks noChangeArrowheads="1"/>
          </p:cNvSpPr>
          <p:nvPr/>
        </p:nvSpPr>
        <p:spPr bwMode="auto">
          <a:xfrm>
            <a:off x="4500563" y="1268413"/>
            <a:ext cx="4643437" cy="2160587"/>
          </a:xfrm>
          <a:prstGeom prst="rect">
            <a:avLst/>
          </a:prstGeom>
          <a:noFill/>
          <a:ln w="9525">
            <a:noFill/>
            <a:miter lim="800000"/>
            <a:headEnd/>
            <a:tailEnd/>
          </a:ln>
        </p:spPr>
        <p:txBody>
          <a:bodyPr>
            <a:spAutoFit/>
          </a:bodyPr>
          <a:lstStyle/>
          <a:p>
            <a:pPr>
              <a:defRPr/>
            </a:pPr>
            <a:r>
              <a:rPr lang="en-US" sz="1400" dirty="0">
                <a:latin typeface="+mn-lt"/>
              </a:rPr>
              <a:t>6. Extra backbone fiber cable laid in different conduits</a:t>
            </a:r>
          </a:p>
          <a:p>
            <a:pPr>
              <a:defRPr/>
            </a:pPr>
            <a:r>
              <a:rPr lang="en-US" sz="1400" dirty="0">
                <a:latin typeface="+mn-lt"/>
              </a:rPr>
              <a:t>7. Virus checking software present on the network</a:t>
            </a:r>
          </a:p>
          <a:p>
            <a:pPr>
              <a:defRPr/>
            </a:pPr>
            <a:r>
              <a:rPr lang="en-US" sz="1400" dirty="0">
                <a:latin typeface="+mn-lt"/>
              </a:rPr>
              <a:t>8. Extensive user training about viruses and reminders in monthly newsletter</a:t>
            </a:r>
          </a:p>
          <a:p>
            <a:pPr>
              <a:defRPr/>
            </a:pPr>
            <a:r>
              <a:rPr lang="en-US" sz="1400" dirty="0">
                <a:latin typeface="+mn-lt"/>
              </a:rPr>
              <a:t>9. Strong password software</a:t>
            </a:r>
          </a:p>
          <a:p>
            <a:pPr>
              <a:defRPr/>
            </a:pPr>
            <a:r>
              <a:rPr lang="en-US" sz="1400" dirty="0">
                <a:latin typeface="+mn-lt"/>
              </a:rPr>
              <a:t>10. Extensive user training about password security and reminders in monthly newsletter</a:t>
            </a:r>
          </a:p>
          <a:p>
            <a:pPr>
              <a:defRPr/>
            </a:pPr>
            <a:r>
              <a:rPr lang="en-US" sz="1400" dirty="0">
                <a:latin typeface="+mn-lt"/>
              </a:rPr>
              <a:t>11. Application-layer firewall</a:t>
            </a:r>
          </a:p>
          <a:p>
            <a:pPr>
              <a:lnSpc>
                <a:spcPct val="80000"/>
              </a:lnSpc>
              <a:defRPr/>
            </a:pPr>
            <a:endParaRPr lang="en-US" sz="1400" dirty="0"/>
          </a:p>
          <a:p>
            <a:pPr>
              <a:lnSpc>
                <a:spcPct val="80000"/>
              </a:lnSpc>
              <a:defRPr/>
            </a:pPr>
            <a:endParaRPr lang="en-GB" sz="1400"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3"/>
          <p:cNvSpPr txBox="1">
            <a:spLocks noChangeArrowheads="1"/>
          </p:cNvSpPr>
          <p:nvPr/>
        </p:nvSpPr>
        <p:spPr bwMode="auto">
          <a:xfrm>
            <a:off x="381000" y="1371600"/>
            <a:ext cx="4038600" cy="5035550"/>
          </a:xfrm>
          <a:prstGeom prst="rect">
            <a:avLst/>
          </a:prstGeom>
          <a:noFill/>
          <a:ln w="9525">
            <a:noFill/>
            <a:miter lim="800000"/>
            <a:headEnd/>
            <a:tailEnd/>
          </a:ln>
        </p:spPr>
        <p:txBody>
          <a:bodyPr>
            <a:spAutoFit/>
          </a:bodyPr>
          <a:lstStyle/>
          <a:p>
            <a:pPr eaLnBrk="1" hangingPunct="1">
              <a:lnSpc>
                <a:spcPct val="100000"/>
              </a:lnSpc>
            </a:pPr>
            <a:r>
              <a:rPr lang="en-US" sz="1800" b="0">
                <a:hlinkClick r:id="rId3"/>
              </a:rPr>
              <a:t>www.infosyssec.com</a:t>
            </a:r>
            <a:endParaRPr lang="en-US" sz="1800" b="0"/>
          </a:p>
          <a:p>
            <a:pPr eaLnBrk="1" hangingPunct="1">
              <a:lnSpc>
                <a:spcPct val="100000"/>
              </a:lnSpc>
            </a:pPr>
            <a:endParaRPr lang="en-US" sz="1800" b="0"/>
          </a:p>
          <a:p>
            <a:pPr eaLnBrk="1" hangingPunct="1">
              <a:lnSpc>
                <a:spcPct val="100000"/>
              </a:lnSpc>
            </a:pPr>
            <a:r>
              <a:rPr lang="en-US" sz="1800" b="0">
                <a:hlinkClick r:id="rId4"/>
              </a:rPr>
              <a:t>www.sans.org</a:t>
            </a:r>
            <a:endParaRPr lang="en-US" sz="1800" b="0"/>
          </a:p>
          <a:p>
            <a:pPr eaLnBrk="1" hangingPunct="1">
              <a:lnSpc>
                <a:spcPct val="100000"/>
              </a:lnSpc>
            </a:pPr>
            <a:endParaRPr lang="en-US" sz="1800" b="0"/>
          </a:p>
          <a:p>
            <a:pPr eaLnBrk="1" hangingPunct="1">
              <a:lnSpc>
                <a:spcPct val="100000"/>
              </a:lnSpc>
            </a:pPr>
            <a:r>
              <a:rPr lang="en-US" sz="1800" b="0">
                <a:hlinkClick r:id="rId5"/>
              </a:rPr>
              <a:t>www.cisecurity.org</a:t>
            </a:r>
            <a:endParaRPr lang="en-US" sz="1800" b="0"/>
          </a:p>
          <a:p>
            <a:pPr eaLnBrk="1" hangingPunct="1">
              <a:lnSpc>
                <a:spcPct val="100000"/>
              </a:lnSpc>
            </a:pPr>
            <a:endParaRPr lang="en-US" sz="1800" b="0"/>
          </a:p>
          <a:p>
            <a:pPr eaLnBrk="1" hangingPunct="1">
              <a:lnSpc>
                <a:spcPct val="100000"/>
              </a:lnSpc>
            </a:pPr>
            <a:r>
              <a:rPr lang="en-US" sz="1800" b="0">
                <a:hlinkClick r:id="rId6"/>
              </a:rPr>
              <a:t>www.cert.org</a:t>
            </a:r>
            <a:endParaRPr lang="en-US" sz="1800" b="0"/>
          </a:p>
          <a:p>
            <a:pPr eaLnBrk="1" hangingPunct="1">
              <a:lnSpc>
                <a:spcPct val="100000"/>
              </a:lnSpc>
            </a:pPr>
            <a:endParaRPr lang="en-US" sz="1800" b="0"/>
          </a:p>
          <a:p>
            <a:pPr eaLnBrk="1" hangingPunct="1">
              <a:lnSpc>
                <a:spcPct val="100000"/>
              </a:lnSpc>
            </a:pPr>
            <a:r>
              <a:rPr lang="en-US" sz="1800" b="0">
                <a:hlinkClick r:id="rId7"/>
              </a:rPr>
              <a:t>www.isc2.org</a:t>
            </a:r>
            <a:r>
              <a:rPr lang="en-US" sz="1800" b="0"/>
              <a:t> </a:t>
            </a:r>
          </a:p>
          <a:p>
            <a:pPr eaLnBrk="1" hangingPunct="1">
              <a:lnSpc>
                <a:spcPct val="100000"/>
              </a:lnSpc>
            </a:pPr>
            <a:endParaRPr lang="en-US" sz="1800" b="0"/>
          </a:p>
          <a:p>
            <a:pPr eaLnBrk="1" hangingPunct="1">
              <a:lnSpc>
                <a:spcPct val="100000"/>
              </a:lnSpc>
            </a:pPr>
            <a:r>
              <a:rPr lang="en-US" sz="1800" b="0">
                <a:hlinkClick r:id="rId8"/>
              </a:rPr>
              <a:t>www.first.org</a:t>
            </a:r>
            <a:endParaRPr lang="en-US" sz="1800" b="0"/>
          </a:p>
          <a:p>
            <a:pPr eaLnBrk="1" hangingPunct="1">
              <a:lnSpc>
                <a:spcPct val="100000"/>
              </a:lnSpc>
            </a:pPr>
            <a:endParaRPr lang="en-US" sz="1800" b="0"/>
          </a:p>
          <a:p>
            <a:pPr eaLnBrk="1" hangingPunct="1">
              <a:lnSpc>
                <a:spcPct val="100000"/>
              </a:lnSpc>
            </a:pPr>
            <a:r>
              <a:rPr lang="en-US" sz="1800" b="0">
                <a:hlinkClick r:id="rId9"/>
              </a:rPr>
              <a:t>www.infragard.net</a:t>
            </a:r>
            <a:endParaRPr lang="en-US" sz="1800" b="0"/>
          </a:p>
          <a:p>
            <a:pPr eaLnBrk="1" hangingPunct="1">
              <a:lnSpc>
                <a:spcPct val="100000"/>
              </a:lnSpc>
            </a:pPr>
            <a:endParaRPr lang="en-US" sz="1800" b="0"/>
          </a:p>
          <a:p>
            <a:pPr eaLnBrk="1" hangingPunct="1">
              <a:lnSpc>
                <a:spcPct val="100000"/>
              </a:lnSpc>
            </a:pPr>
            <a:r>
              <a:rPr lang="en-US" sz="1800" b="0">
                <a:hlinkClick r:id="rId10"/>
              </a:rPr>
              <a:t>www.mitre.org</a:t>
            </a:r>
            <a:endParaRPr lang="en-US" sz="1800" b="0"/>
          </a:p>
          <a:p>
            <a:pPr eaLnBrk="1" hangingPunct="1">
              <a:lnSpc>
                <a:spcPct val="100000"/>
              </a:lnSpc>
            </a:pPr>
            <a:endParaRPr lang="en-US" sz="1800" b="0"/>
          </a:p>
          <a:p>
            <a:pPr eaLnBrk="1" hangingPunct="1">
              <a:lnSpc>
                <a:spcPct val="100000"/>
              </a:lnSpc>
            </a:pPr>
            <a:r>
              <a:rPr lang="en-US" sz="1800" b="0">
                <a:hlinkClick r:id="rId11"/>
              </a:rPr>
              <a:t>www.cnss.gov</a:t>
            </a:r>
            <a:endParaRPr lang="en-US" sz="1800" b="0"/>
          </a:p>
          <a:p>
            <a:pPr eaLnBrk="1" hangingPunct="1">
              <a:lnSpc>
                <a:spcPct val="100000"/>
              </a:lnSpc>
            </a:pPr>
            <a:endParaRPr lang="en-US" sz="1800" b="0"/>
          </a:p>
        </p:txBody>
      </p:sp>
      <p:pic>
        <p:nvPicPr>
          <p:cNvPr id="45059" name="Picture 5"/>
          <p:cNvPicPr>
            <a:picLocks noChangeAspect="1" noChangeArrowheads="1"/>
          </p:cNvPicPr>
          <p:nvPr/>
        </p:nvPicPr>
        <p:blipFill>
          <a:blip r:embed="rId12" cstate="print"/>
          <a:srcRect/>
          <a:stretch>
            <a:fillRect/>
          </a:stretch>
        </p:blipFill>
        <p:spPr bwMode="auto">
          <a:xfrm>
            <a:off x="2971800" y="5791200"/>
            <a:ext cx="3333750" cy="596900"/>
          </a:xfrm>
          <a:prstGeom prst="rect">
            <a:avLst/>
          </a:prstGeom>
          <a:noFill/>
          <a:ln w="9525">
            <a:noFill/>
            <a:miter lim="800000"/>
            <a:headEnd/>
            <a:tailEnd/>
          </a:ln>
        </p:spPr>
      </p:pic>
      <p:pic>
        <p:nvPicPr>
          <p:cNvPr id="45060" name="Picture 6"/>
          <p:cNvPicPr>
            <a:picLocks noChangeAspect="1" noChangeArrowheads="1"/>
          </p:cNvPicPr>
          <p:nvPr/>
        </p:nvPicPr>
        <p:blipFill>
          <a:blip r:embed="rId13" cstate="print"/>
          <a:srcRect/>
          <a:stretch>
            <a:fillRect/>
          </a:stretch>
        </p:blipFill>
        <p:spPr bwMode="auto">
          <a:xfrm>
            <a:off x="4191000" y="2908300"/>
            <a:ext cx="1085850" cy="666750"/>
          </a:xfrm>
          <a:prstGeom prst="rect">
            <a:avLst/>
          </a:prstGeom>
          <a:noFill/>
          <a:ln w="9525">
            <a:noFill/>
            <a:miter lim="800000"/>
            <a:headEnd/>
            <a:tailEnd/>
          </a:ln>
        </p:spPr>
      </p:pic>
      <p:pic>
        <p:nvPicPr>
          <p:cNvPr id="45061" name="Picture 7"/>
          <p:cNvPicPr>
            <a:picLocks noChangeAspect="1" noChangeArrowheads="1"/>
          </p:cNvPicPr>
          <p:nvPr/>
        </p:nvPicPr>
        <p:blipFill>
          <a:blip r:embed="rId14" cstate="print"/>
          <a:srcRect/>
          <a:stretch>
            <a:fillRect/>
          </a:stretch>
        </p:blipFill>
        <p:spPr bwMode="auto">
          <a:xfrm>
            <a:off x="6019800" y="4889500"/>
            <a:ext cx="2495550" cy="714375"/>
          </a:xfrm>
          <a:prstGeom prst="rect">
            <a:avLst/>
          </a:prstGeom>
          <a:noFill/>
          <a:ln w="9525">
            <a:noFill/>
            <a:miter lim="800000"/>
            <a:headEnd/>
            <a:tailEnd/>
          </a:ln>
        </p:spPr>
      </p:pic>
      <p:pic>
        <p:nvPicPr>
          <p:cNvPr id="45062" name="Picture 8"/>
          <p:cNvPicPr>
            <a:picLocks noChangeAspect="1" noChangeArrowheads="1"/>
          </p:cNvPicPr>
          <p:nvPr/>
        </p:nvPicPr>
        <p:blipFill>
          <a:blip r:embed="rId15" cstate="print"/>
          <a:srcRect/>
          <a:stretch>
            <a:fillRect/>
          </a:stretch>
        </p:blipFill>
        <p:spPr bwMode="auto">
          <a:xfrm>
            <a:off x="6781800" y="2451100"/>
            <a:ext cx="1085850" cy="838200"/>
          </a:xfrm>
          <a:prstGeom prst="rect">
            <a:avLst/>
          </a:prstGeom>
          <a:noFill/>
          <a:ln w="9525">
            <a:noFill/>
            <a:miter lim="800000"/>
            <a:headEnd/>
            <a:tailEnd/>
          </a:ln>
        </p:spPr>
      </p:pic>
      <p:pic>
        <p:nvPicPr>
          <p:cNvPr id="45063" name="Picture 9"/>
          <p:cNvPicPr>
            <a:picLocks noChangeAspect="1" noChangeArrowheads="1"/>
          </p:cNvPicPr>
          <p:nvPr/>
        </p:nvPicPr>
        <p:blipFill>
          <a:blip r:embed="rId16" cstate="print"/>
          <a:srcRect/>
          <a:stretch>
            <a:fillRect/>
          </a:stretch>
        </p:blipFill>
        <p:spPr bwMode="auto">
          <a:xfrm>
            <a:off x="5486400" y="1765300"/>
            <a:ext cx="3200400" cy="717550"/>
          </a:xfrm>
          <a:prstGeom prst="rect">
            <a:avLst/>
          </a:prstGeom>
          <a:noFill/>
          <a:ln w="9525">
            <a:noFill/>
            <a:miter lim="800000"/>
            <a:headEnd/>
            <a:tailEnd/>
          </a:ln>
        </p:spPr>
      </p:pic>
      <p:pic>
        <p:nvPicPr>
          <p:cNvPr id="45064" name="Picture 10"/>
          <p:cNvPicPr>
            <a:picLocks noChangeAspect="1" noChangeArrowheads="1"/>
          </p:cNvPicPr>
          <p:nvPr/>
        </p:nvPicPr>
        <p:blipFill>
          <a:blip r:embed="rId17" cstate="print"/>
          <a:srcRect/>
          <a:stretch>
            <a:fillRect/>
          </a:stretch>
        </p:blipFill>
        <p:spPr bwMode="auto">
          <a:xfrm>
            <a:off x="4191000" y="4127500"/>
            <a:ext cx="4543425" cy="723900"/>
          </a:xfrm>
          <a:prstGeom prst="rect">
            <a:avLst/>
          </a:prstGeom>
          <a:noFill/>
          <a:ln w="9525">
            <a:noFill/>
            <a:miter lim="800000"/>
            <a:headEnd/>
            <a:tailEnd/>
          </a:ln>
        </p:spPr>
      </p:pic>
      <p:sp>
        <p:nvSpPr>
          <p:cNvPr id="45065" name="Rectangle 11"/>
          <p:cNvSpPr>
            <a:spLocks noGrp="1" noChangeArrowheads="1"/>
          </p:cNvSpPr>
          <p:nvPr>
            <p:ph type="title"/>
          </p:nvPr>
        </p:nvSpPr>
        <p:spPr/>
        <p:txBody>
          <a:bodyPr/>
          <a:lstStyle/>
          <a:p>
            <a:pPr eaLnBrk="1" hangingPunct="1"/>
            <a:r>
              <a:rPr lang="en-US" smtClean="0"/>
              <a:t>Network Security Organizations</a:t>
            </a:r>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CATC-Jan-09">
  <a:themeElements>
    <a:clrScheme name="CATC-Jan-09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ATC-Jan-09">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ATC-Jan-09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ATC-Jan-09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ATC-Jan-09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ATC-Jan-09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ATC-Jan-09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ATC-Jan-09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ATC-Jan-09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ATC-Jan-09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ATC-Jan-09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ATC-Jan-09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ATC-Jan-09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ATC-Jan-09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12966</TotalTime>
  <Words>4492</Words>
  <Application>Microsoft Office PowerPoint</Application>
  <PresentationFormat>On-screen Show (4:3)</PresentationFormat>
  <Paragraphs>727</Paragraphs>
  <Slides>44</Slides>
  <Notes>33</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44</vt:i4>
      </vt:variant>
    </vt:vector>
  </HeadingPairs>
  <TitlesOfParts>
    <vt:vector size="46" baseType="lpstr">
      <vt:lpstr>CATC-Jan-09</vt:lpstr>
      <vt:lpstr>Photo Editor Photo</vt:lpstr>
      <vt:lpstr>Slide 1</vt:lpstr>
      <vt:lpstr>Slide 2</vt:lpstr>
      <vt:lpstr>What is Network Security?</vt:lpstr>
      <vt:lpstr>Network Security Process</vt:lpstr>
      <vt:lpstr>Rationale for Network Security</vt:lpstr>
      <vt:lpstr>Proliferation of Threats</vt:lpstr>
      <vt:lpstr>Goals of an Information Security Program</vt:lpstr>
      <vt:lpstr>Information Security Model (McCumber Cube)</vt:lpstr>
      <vt:lpstr>Information Risk Management (IRM)</vt:lpstr>
      <vt:lpstr>Risk Assessment</vt:lpstr>
      <vt:lpstr>Asset Identification</vt:lpstr>
      <vt:lpstr>Network Security “Threat”</vt:lpstr>
      <vt:lpstr>Threats</vt:lpstr>
      <vt:lpstr>Types of Network Threats</vt:lpstr>
      <vt:lpstr>Network Vulnerability</vt:lpstr>
      <vt:lpstr>Vulnerability Appraisal</vt:lpstr>
      <vt:lpstr>Qualitative Risk Analysis</vt:lpstr>
      <vt:lpstr>Quantitative Risk Analysis</vt:lpstr>
      <vt:lpstr>Understanding Risk</vt:lpstr>
      <vt:lpstr>Risk Management</vt:lpstr>
      <vt:lpstr>Types of Attacks</vt:lpstr>
      <vt:lpstr>Specific Network Attacks</vt:lpstr>
      <vt:lpstr>Denial-of-Service Facts</vt:lpstr>
      <vt:lpstr>Real World Scenario of DoS Attacks </vt:lpstr>
      <vt:lpstr>Types of Denial-of-Service Attacks</vt:lpstr>
      <vt:lpstr>DoS - SYN Flood Attack</vt:lpstr>
      <vt:lpstr>DoS - Teardrop Attack</vt:lpstr>
      <vt:lpstr>DoS - Smurf Attack</vt:lpstr>
      <vt:lpstr>DoS - Viruses/Worms/Malicious Code Attacks</vt:lpstr>
      <vt:lpstr>Packet Sniffing Attacks</vt:lpstr>
      <vt:lpstr>Information Leakage Attacks</vt:lpstr>
      <vt:lpstr>Social Engineering Attacks</vt:lpstr>
      <vt:lpstr>Stages of an Attack</vt:lpstr>
      <vt:lpstr>Tools of the Attacker</vt:lpstr>
      <vt:lpstr>Countermeasures</vt:lpstr>
      <vt:lpstr>Countermeasure Selection</vt:lpstr>
      <vt:lpstr>Security Administration</vt:lpstr>
      <vt:lpstr>What Is a Security Policy?</vt:lpstr>
      <vt:lpstr>Information Security Change Drivers</vt:lpstr>
      <vt:lpstr>Documents Supporting Policies</vt:lpstr>
      <vt:lpstr>Policy Example</vt:lpstr>
      <vt:lpstr>Strategies for Approaching Risk Assessment  </vt:lpstr>
      <vt:lpstr>Strategies for Approaching Risk Assessment  </vt:lpstr>
      <vt:lpstr>Network Security Organizations</vt:lpstr>
    </vt:vector>
  </TitlesOfParts>
  <Company>CLI</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dc:title>
  <dc:creator>Sands</dc:creator>
  <cp:lastModifiedBy>fad-lc2</cp:lastModifiedBy>
  <cp:revision>332</cp:revision>
  <dcterms:created xsi:type="dcterms:W3CDTF">2003-08-28T14:03:38Z</dcterms:created>
  <dcterms:modified xsi:type="dcterms:W3CDTF">2012-03-22T12:42:24Z</dcterms:modified>
</cp:coreProperties>
</file>