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277" r:id="rId2"/>
    <p:sldId id="287" r:id="rId3"/>
    <p:sldId id="278" r:id="rId4"/>
    <p:sldId id="326" r:id="rId5"/>
    <p:sldId id="261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7" r:id="rId22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40" autoAdjust="0"/>
    <p:restoredTop sz="93141" autoAdjust="0"/>
  </p:normalViewPr>
  <p:slideViewPr>
    <p:cSldViewPr>
      <p:cViewPr varScale="1">
        <p:scale>
          <a:sx n="118" d="100"/>
          <a:sy n="118" d="100"/>
        </p:scale>
        <p:origin x="232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74321"/>
            <a:ext cx="9300353" cy="8229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6250" y="1280160"/>
            <a:ext cx="9300353" cy="470789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6045" y="6528815"/>
            <a:ext cx="127815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0BFEAB2-FD83-41F2-9787-AD5D1A1760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184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72" userDrawn="1">
          <p15:clr>
            <a:srgbClr val="FBAE40"/>
          </p15:clr>
        </p15:guide>
        <p15:guide id="2" orient="horz" pos="80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1dim7U1VRs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u1dim7U1VRs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﻿LCBB5002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 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1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sz="4800" dirty="0">
                <a:solidFill>
                  <a:srgbClr val="FFFF00"/>
                </a:solidFill>
              </a:rPr>
              <a:t>Management accounting and the business environment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5B9850-7411-CC44-A71E-557FEC79E98F}"/>
              </a:ext>
            </a:extLst>
          </p:cNvPr>
          <p:cNvSpPr txBox="1"/>
          <p:nvPr/>
        </p:nvSpPr>
        <p:spPr>
          <a:xfrm>
            <a:off x="2166258" y="64334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02316F-51DB-0140-94A7-21522012E0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58" y="3913804"/>
            <a:ext cx="1360342" cy="18270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536" y="122399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u="sng" dirty="0">
                <a:ea typeface="+mj-ea"/>
              </a:rPr>
              <a:t>LEARNING ACTIVITIES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1271465" y="1138399"/>
            <a:ext cx="8354368" cy="430682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b="1" dirty="0"/>
              <a:t>Lectures via Microsoft teams (2hours)</a:t>
            </a:r>
          </a:p>
          <a:p>
            <a:pPr eaLnBrk="1" hangingPunct="1">
              <a:defRPr/>
            </a:pPr>
            <a:r>
              <a:rPr lang="en-GB" altLang="en-US" sz="2400" b="1" dirty="0"/>
              <a:t>Seminars via Microsoft teams (2hours)</a:t>
            </a:r>
          </a:p>
          <a:p>
            <a:pPr lvl="1" eaLnBrk="1" hangingPunct="1">
              <a:defRPr/>
            </a:pPr>
            <a:r>
              <a:rPr lang="en-GB" altLang="en-US" sz="2000" dirty="0"/>
              <a:t>No Recording</a:t>
            </a:r>
          </a:p>
          <a:p>
            <a:pPr eaLnBrk="1" hangingPunct="1">
              <a:defRPr/>
            </a:pPr>
            <a:endParaRPr lang="en-GB" altLang="en-US" sz="2400" b="1" dirty="0"/>
          </a:p>
          <a:p>
            <a:pPr eaLnBrk="1" hangingPunct="1">
              <a:defRPr/>
            </a:pPr>
            <a:r>
              <a:rPr lang="en-GB" altLang="en-US" sz="2400" b="1" dirty="0"/>
              <a:t>Office hours by appointment</a:t>
            </a:r>
          </a:p>
          <a:p>
            <a:pPr marL="0" indent="0" eaLnBrk="1" hangingPunct="1">
              <a:buNone/>
              <a:defRPr/>
            </a:pPr>
            <a:endParaRPr lang="en-GB" altLang="en-US" sz="2400" b="1" dirty="0"/>
          </a:p>
          <a:p>
            <a:pPr eaLnBrk="1" hangingPunct="1">
              <a:defRPr/>
            </a:pPr>
            <a:r>
              <a:rPr lang="en-GB" altLang="en-US" sz="2400" b="1" dirty="0"/>
              <a:t>Individual work</a:t>
            </a:r>
          </a:p>
          <a:p>
            <a:pPr lvl="1" eaLnBrk="1" hangingPunct="1">
              <a:defRPr/>
            </a:pPr>
            <a:r>
              <a:rPr lang="en-GB" altLang="en-US" sz="2000" b="1" dirty="0"/>
              <a:t>Text book</a:t>
            </a:r>
          </a:p>
          <a:p>
            <a:pPr lvl="1" eaLnBrk="1" hangingPunct="1">
              <a:defRPr/>
            </a:pPr>
            <a:r>
              <a:rPr lang="en-GB" altLang="en-US" sz="2000" b="1" dirty="0"/>
              <a:t>Moodle </a:t>
            </a:r>
          </a:p>
          <a:p>
            <a:pPr lvl="1" eaLnBrk="1" hangingPunct="1">
              <a:defRPr/>
            </a:pPr>
            <a:r>
              <a:rPr lang="en-GB" altLang="en-US" sz="2000" b="1" dirty="0"/>
              <a:t>Further reading</a:t>
            </a:r>
          </a:p>
        </p:txBody>
      </p:sp>
      <p:sp>
        <p:nvSpPr>
          <p:cNvPr id="6349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1400">
                <a:solidFill>
                  <a:srgbClr val="595959"/>
                </a:solidFill>
                <a:latin typeface="Gill Sans MT" panose="020B0502020104020203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C4C23D8A-D5FB-47AD-B6BE-75FF2853F560}" type="slidenum">
              <a:rPr lang="en-GB" altLang="en-US" sz="1000">
                <a:solidFill>
                  <a:schemeClr val="tx1"/>
                </a:solidFill>
                <a:latin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n-GB" altLang="en-US" sz="1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3493" name="Picture 3" descr="C:\Users\SWB803\AppData\Local\Microsoft\Windows\Temporary Internet Files\Content.IE5\3S42FPBI\hands-up-color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264" y="880158"/>
            <a:ext cx="2041525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4" descr="C:\Users\SWB803\AppData\Local\Microsoft\Windows\Temporary Internet Files\Content.IE5\5HOSA9CC\preso-bla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8" y="2324261"/>
            <a:ext cx="20415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9" descr="j023718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51" y="3741494"/>
            <a:ext cx="21875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5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Learning Outcomes; by the end of this session you should be able to: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Identify the role of a management accountant</a:t>
            </a:r>
          </a:p>
          <a:p>
            <a:r>
              <a:rPr lang="en-GB" dirty="0"/>
              <a:t>Recall differences between management and financial information</a:t>
            </a:r>
          </a:p>
          <a:p>
            <a:r>
              <a:rPr lang="en-GB" dirty="0"/>
              <a:t>Discuss the relationship between management accounting and the internal and external environment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14/02/2021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0D27F8-92FA-DD49-9493-FC1C81382571}"/>
              </a:ext>
            </a:extLst>
          </p:cNvPr>
          <p:cNvSpPr/>
          <p:nvPr/>
        </p:nvSpPr>
        <p:spPr>
          <a:xfrm>
            <a:off x="2807838" y="6524625"/>
            <a:ext cx="78592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accent2"/>
                </a:solidFill>
              </a:rPr>
              <a:t>McGraw-Hill Education | Seal &amp; Rohde Management Accounting 6</a:t>
            </a:r>
            <a:r>
              <a:rPr lang="en-US" sz="1600" baseline="30000" dirty="0">
                <a:solidFill>
                  <a:schemeClr val="accent2"/>
                </a:solidFill>
              </a:rPr>
              <a:t>th</a:t>
            </a:r>
            <a:r>
              <a:rPr lang="en-US" sz="1600" dirty="0">
                <a:solidFill>
                  <a:schemeClr val="accent2"/>
                </a:solidFill>
              </a:rPr>
              <a:t> edition © 2018</a:t>
            </a:r>
          </a:p>
        </p:txBody>
      </p:sp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BF96B-9CB7-9A49-8CFE-0A376DB61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992" y="114299"/>
            <a:ext cx="7315200" cy="566738"/>
          </a:xfrm>
        </p:spPr>
        <p:txBody>
          <a:bodyPr wrap="square" anchor="b">
            <a:normAutofit/>
          </a:bodyPr>
          <a:lstStyle/>
          <a:p>
            <a:r>
              <a:rPr lang="en-US" sz="2400" dirty="0"/>
              <a:t>Components of management accounting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6114E630-D466-6A49-A0D8-EBBFBCD4A4E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453424" y="713694"/>
            <a:ext cx="6662541" cy="4896544"/>
          </a:xfr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974DD-7E61-464B-B65E-27959C251C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34433" y="6524626"/>
            <a:ext cx="129540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14/02/2021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C5842A-7CDD-7A4A-8A8F-12D85AF15B2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4</a:t>
            </a:fld>
            <a:endParaRPr lang="en-GB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E48502-6E16-8D43-A322-E821C5329ED9}"/>
              </a:ext>
            </a:extLst>
          </p:cNvPr>
          <p:cNvSpPr txBox="1"/>
          <p:nvPr/>
        </p:nvSpPr>
        <p:spPr>
          <a:xfrm>
            <a:off x="478971" y="947057"/>
            <a:ext cx="2980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Costing</a:t>
            </a:r>
          </a:p>
          <a:p>
            <a:r>
              <a:rPr lang="en-US" dirty="0"/>
              <a:t>Budgets</a:t>
            </a:r>
          </a:p>
          <a:p>
            <a:r>
              <a:rPr lang="en-US" dirty="0"/>
              <a:t>Short term decision making</a:t>
            </a:r>
          </a:p>
          <a:p>
            <a:r>
              <a:rPr lang="en-US" dirty="0"/>
              <a:t>Risk and uncertainty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F2ADE3-284E-2944-AEDF-852A76C14233}"/>
              </a:ext>
            </a:extLst>
          </p:cNvPr>
          <p:cNvSpPr txBox="1"/>
          <p:nvPr/>
        </p:nvSpPr>
        <p:spPr>
          <a:xfrm>
            <a:off x="646176" y="5145024"/>
            <a:ext cx="22910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hlinkClick r:id="rId3"/>
              </a:rPr>
              <a:t>Introductory video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68011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616" y="274321"/>
            <a:ext cx="6995636" cy="822960"/>
          </a:xfrm>
        </p:spPr>
        <p:txBody>
          <a:bodyPr/>
          <a:lstStyle/>
          <a:p>
            <a:r>
              <a:rPr lang="en-US" dirty="0"/>
              <a:t>Management Accounting and Financial Accounting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9351034" y="6528815"/>
            <a:ext cx="958613" cy="228600"/>
          </a:xfrm>
        </p:spPr>
        <p:txBody>
          <a:bodyPr/>
          <a:lstStyle/>
          <a:p>
            <a:fld id="{40BFEAB2-FD83-41F2-9787-AD5D1A1760CD}" type="slidenum">
              <a:rPr lang="en-US" smtClean="0"/>
              <a:t>5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164879" y="591170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4">
            <a:extLst>
              <a:ext uri="{FF2B5EF4-FFF2-40B4-BE49-F238E27FC236}">
                <a16:creationId xmlns:a16="http://schemas.microsoft.com/office/drawing/2014/main" id="{5ABC3080-7D91-4675-B813-5742A3D2C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9496" y="1818715"/>
            <a:ext cx="4101972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Management accounting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provides information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for managers of an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organization who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direct and control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its operations.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BBD1C022-B774-46A1-A8F1-2AA2E38D3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7377" y="1818715"/>
            <a:ext cx="3753079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Financial accounting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provides information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to shareholders,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accounts payable and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others who are outside</a:t>
            </a:r>
            <a:b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623202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08AB6-6C5C-432F-8166-F5B5DECB6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 of Management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B9F7BE-7A55-4005-94B9-65DCD59413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3410E0-0895-4793-B5A7-35570EB055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40AFD7-F029-4579-8A3A-DB2F545C7ECE}"/>
              </a:ext>
            </a:extLst>
          </p:cNvPr>
          <p:cNvSpPr txBox="1"/>
          <p:nvPr/>
        </p:nvSpPr>
        <p:spPr>
          <a:xfrm>
            <a:off x="1867686" y="1700808"/>
            <a:ext cx="85554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Planning: costing and budgeting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Directing and motivating: performance measurement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Decision making: short term decision making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Controlling: Assessing risk</a:t>
            </a:r>
          </a:p>
        </p:txBody>
      </p:sp>
    </p:spTree>
    <p:extLst>
      <p:ext uri="{BB962C8B-B14F-4D97-AF65-F5344CB8AC3E}">
        <p14:creationId xmlns:p14="http://schemas.microsoft.com/office/powerpoint/2010/main" val="106533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4D7F8-0A4E-451C-83FE-68BE01CE9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049" y="221933"/>
            <a:ext cx="6975265" cy="822960"/>
          </a:xfrm>
        </p:spPr>
        <p:txBody>
          <a:bodyPr/>
          <a:lstStyle/>
          <a:p>
            <a:r>
              <a:rPr lang="en-GB" dirty="0"/>
              <a:t>Planning and Control Cycle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409C38-101C-47F9-A3A9-FF4ADFB5AA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16498" y="6518020"/>
            <a:ext cx="5486400" cy="228600"/>
          </a:xfrm>
        </p:spPr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E1CC76-54B1-4079-81AC-8469779B14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9482" y="6289420"/>
            <a:ext cx="958613" cy="228600"/>
          </a:xfrm>
        </p:spPr>
        <p:txBody>
          <a:bodyPr/>
          <a:lstStyle/>
          <a:p>
            <a:fld id="{40BFEAB2-FD83-41F2-9787-AD5D1A1760CD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FF0A8-005D-4AA0-850C-39D8BE7DC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504" y="1044893"/>
            <a:ext cx="8712967" cy="449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739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84BC1-7C81-4122-AD71-B544CB345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Decisions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2437BE-E8BD-42CD-B2C9-96AEA1BC7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8AD8C8-535C-4A37-9F35-8E5BF7567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2" descr="C:\Users\nina_smith\AppData\Local\Temp\Temp1_Seal_5e gif conversion files.zip\sea57508_ch01\sea57508_ex0102.gif">
            <a:extLst>
              <a:ext uri="{FF2B5EF4-FFF2-40B4-BE49-F238E27FC236}">
                <a16:creationId xmlns:a16="http://schemas.microsoft.com/office/drawing/2014/main" id="{1645800C-25DE-45CC-9520-846D10903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4" y="1526159"/>
            <a:ext cx="8374187" cy="3703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70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E10C0-65A4-48BF-824D-68BD60B67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Differences Between Financial and Management Accounting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72E0A-DDDE-4DF6-8EDC-3C0C0B000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AB40CB-01C5-49B7-A55A-7D8BCBC9E7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6" name="Object 3">
            <a:hlinkClick r:id="" action="ppaction://ole?verb=0"/>
            <a:extLst>
              <a:ext uri="{FF2B5EF4-FFF2-40B4-BE49-F238E27FC236}">
                <a16:creationId xmlns:a16="http://schemas.microsoft.com/office/drawing/2014/main" id="{5F4BD88E-1FC4-4989-84CA-C68D16F6A2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3679572"/>
              </p:ext>
            </p:extLst>
          </p:nvPr>
        </p:nvGraphicFramePr>
        <p:xfrm>
          <a:off x="1055440" y="1340769"/>
          <a:ext cx="8383835" cy="4134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Regneark" r:id="rId3" imgW="5537200" imgH="2768600" progId="Excel.Sheet.8">
                  <p:embed/>
                </p:oleObj>
              </mc:Choice>
              <mc:Fallback>
                <p:oleObj name="Regneark" r:id="rId3" imgW="5537200" imgH="2768600" progId="Excel.Sheet.8">
                  <p:embed/>
                  <p:pic>
                    <p:nvPicPr>
                      <p:cNvPr id="6" name="Object 3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5F4BD88E-1FC4-4989-84CA-C68D16F6A23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5440" y="1340769"/>
                        <a:ext cx="8383835" cy="41345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0700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A4E46-ADBE-4356-913A-FA0885CA3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Basic Organizational Structure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4C56BF-BA3A-4548-8C43-A2A4766205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Decentralization</a:t>
            </a:r>
          </a:p>
          <a:p>
            <a:r>
              <a:rPr lang="en-GB" dirty="0"/>
              <a:t>Line and staff relationships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1DCAE2-0F75-44C7-9A4F-96E7A8EE0C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09CF96-EB27-415E-B69D-72C1ACB535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719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A33AD-85AF-424B-AD19-E9029BE0A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Organization Chart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E49CC-0887-4F59-A64B-40B94E6B5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0D5E37-DA62-4CA0-9EAE-16A617C30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5CA1E5-D1A7-46DE-8140-E6E2ADEAA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01" y="1001687"/>
            <a:ext cx="6134100" cy="459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58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56500-50F2-4DCF-9C2B-86370D049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Expanding Role of Management Accounting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1D008E-AFC0-4C5D-9BC9-08A524DA6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2326" y="6505576"/>
            <a:ext cx="5493555" cy="301717"/>
          </a:xfrm>
        </p:spPr>
        <p:txBody>
          <a:bodyPr/>
          <a:lstStyle/>
          <a:p>
            <a:r>
              <a:rPr lang="en-US" sz="800" dirty="0"/>
              <a:t>Seal &amp; Rohde Management Accounting 6</a:t>
            </a:r>
            <a:r>
              <a:rPr lang="en-US" sz="800" baseline="30000" dirty="0"/>
              <a:t>th</a:t>
            </a:r>
            <a:r>
              <a:rPr lang="en-US" sz="800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9D0109-37B0-47B4-BFA9-C49B3A51A7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82186" y="6204965"/>
            <a:ext cx="958613" cy="228600"/>
          </a:xfrm>
        </p:spPr>
        <p:txBody>
          <a:bodyPr/>
          <a:lstStyle/>
          <a:p>
            <a:fld id="{40BFEAB2-FD83-41F2-9787-AD5D1A1760CD}" type="slidenum">
              <a:rPr lang="en-US" sz="800"/>
              <a:pPr/>
              <a:t>12</a:t>
            </a:fld>
            <a:endParaRPr lang="en-US" sz="800" dirty="0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8B5F604F-3C26-4A39-BCA4-7D9C9755A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0656" y="1331914"/>
            <a:ext cx="3146695" cy="705321"/>
          </a:xfrm>
          <a:prstGeom prst="rect">
            <a:avLst/>
          </a:prstGeom>
          <a:solidFill>
            <a:srgbClr val="FCFEB9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Increasing complexity and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size of organizations</a:t>
            </a: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D9C17DCC-EA93-4CB2-84A6-3BE20B562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5508" y="5141914"/>
            <a:ext cx="3516989" cy="705321"/>
          </a:xfrm>
          <a:prstGeom prst="rect">
            <a:avLst/>
          </a:prstGeom>
          <a:solidFill>
            <a:srgbClr val="FCFEB9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Rapid development and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implementation of technology</a:t>
            </a: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3FED78F7-FCE9-410A-AE67-64C199AF84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484" y="2193926"/>
            <a:ext cx="1593386" cy="705321"/>
          </a:xfrm>
          <a:prstGeom prst="rect">
            <a:avLst/>
          </a:prstGeom>
          <a:solidFill>
            <a:srgbClr val="FCFEB9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Regulatory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environment</a:t>
            </a:r>
          </a:p>
        </p:txBody>
      </p:sp>
      <p:sp>
        <p:nvSpPr>
          <p:cNvPr id="21" name="Rectangle 14">
            <a:extLst>
              <a:ext uri="{FF2B5EF4-FFF2-40B4-BE49-F238E27FC236}">
                <a16:creationId xmlns:a16="http://schemas.microsoft.com/office/drawing/2014/main" id="{643D0743-A9DE-426C-A848-C09E882E1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8971" y="4251326"/>
            <a:ext cx="1494000" cy="705321"/>
          </a:xfrm>
          <a:prstGeom prst="rect">
            <a:avLst/>
          </a:prstGeom>
          <a:solidFill>
            <a:srgbClr val="FCFEB9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World-wide</a:t>
            </a:r>
            <a:b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 dirty="0">
                <a:latin typeface="Arial" panose="020B0604020202020204" pitchFamily="34" charset="0"/>
                <a:ea typeface="SimSun" panose="02010600030101010101" pitchFamily="2" charset="-122"/>
              </a:rPr>
              <a:t>competition</a:t>
            </a:r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6618CEFA-3856-45FB-AE73-C96A91D06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9290" y="3078163"/>
            <a:ext cx="1308051" cy="1013098"/>
          </a:xfrm>
          <a:prstGeom prst="rect">
            <a:avLst/>
          </a:prstGeom>
          <a:solidFill>
            <a:srgbClr val="FCFEB9"/>
          </a:solidFill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Increased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emphasis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on quality</a:t>
            </a:r>
          </a:p>
        </p:txBody>
      </p:sp>
      <p:sp>
        <p:nvSpPr>
          <p:cNvPr id="23" name="Oval 17">
            <a:extLst>
              <a:ext uri="{FF2B5EF4-FFF2-40B4-BE49-F238E27FC236}">
                <a16:creationId xmlns:a16="http://schemas.microsoft.com/office/drawing/2014/main" id="{2442FC64-9D86-4B2A-B07C-2AB9A014A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3602" y="2736850"/>
            <a:ext cx="3860800" cy="1879600"/>
          </a:xfrm>
          <a:prstGeom prst="ellipse">
            <a:avLst/>
          </a:prstGeom>
          <a:solidFill>
            <a:srgbClr val="CCECFF"/>
          </a:solidFill>
          <a:ln w="254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IE" altLang="en-US" sz="2000">
              <a:latin typeface="Times New Roman" panose="02020603050405020304" pitchFamily="18" charset="0"/>
            </a:endParaRPr>
          </a:p>
        </p:txBody>
      </p:sp>
      <p:sp>
        <p:nvSpPr>
          <p:cNvPr id="24" name="Rectangle 18">
            <a:extLst>
              <a:ext uri="{FF2B5EF4-FFF2-40B4-BE49-F238E27FC236}">
                <a16:creationId xmlns:a16="http://schemas.microsoft.com/office/drawing/2014/main" id="{F98C2EBC-19C2-491B-8876-0627135DC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2697" y="2906713"/>
            <a:ext cx="2989601" cy="1320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Factors that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increase the need for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management accounting</a:t>
            </a:r>
            <a:b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</a:br>
            <a:r>
              <a:rPr lang="en-US" altLang="zh-CN" sz="2000">
                <a:latin typeface="Arial" panose="020B0604020202020204" pitchFamily="34" charset="0"/>
                <a:ea typeface="SimSun" panose="02010600030101010101" pitchFamily="2" charset="-122"/>
              </a:rPr>
              <a:t>information</a:t>
            </a:r>
          </a:p>
        </p:txBody>
      </p:sp>
      <p:cxnSp>
        <p:nvCxnSpPr>
          <p:cNvPr id="25" name="AutoShape 21">
            <a:extLst>
              <a:ext uri="{FF2B5EF4-FFF2-40B4-BE49-F238E27FC236}">
                <a16:creationId xmlns:a16="http://schemas.microsoft.com/office/drawing/2014/main" id="{D59DFB5C-2B11-4721-88C0-1D03396F0EBA}"/>
              </a:ext>
            </a:extLst>
          </p:cNvPr>
          <p:cNvCxnSpPr>
            <a:cxnSpLocks noChangeShapeType="1"/>
            <a:stCxn id="18" idx="2"/>
            <a:endCxn id="23" idx="0"/>
          </p:cNvCxnSpPr>
          <p:nvPr/>
        </p:nvCxnSpPr>
        <p:spPr bwMode="auto">
          <a:xfrm flipH="1">
            <a:off x="6124003" y="2037234"/>
            <a:ext cx="1" cy="699616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22">
            <a:extLst>
              <a:ext uri="{FF2B5EF4-FFF2-40B4-BE49-F238E27FC236}">
                <a16:creationId xmlns:a16="http://schemas.microsoft.com/office/drawing/2014/main" id="{7951F414-730C-402C-9511-005DDEAE6D5F}"/>
              </a:ext>
            </a:extLst>
          </p:cNvPr>
          <p:cNvCxnSpPr>
            <a:cxnSpLocks noChangeShapeType="1"/>
            <a:stCxn id="22" idx="1"/>
          </p:cNvCxnSpPr>
          <p:nvPr/>
        </p:nvCxnSpPr>
        <p:spPr bwMode="auto">
          <a:xfrm flipH="1">
            <a:off x="8054403" y="3584712"/>
            <a:ext cx="804887" cy="0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23">
            <a:extLst>
              <a:ext uri="{FF2B5EF4-FFF2-40B4-BE49-F238E27FC236}">
                <a16:creationId xmlns:a16="http://schemas.microsoft.com/office/drawing/2014/main" id="{7AB468C6-E0B0-425A-BCEF-48267CDA411C}"/>
              </a:ext>
            </a:extLst>
          </p:cNvPr>
          <p:cNvCxnSpPr>
            <a:cxnSpLocks noChangeShapeType="1"/>
            <a:stCxn id="19" idx="0"/>
            <a:endCxn id="23" idx="4"/>
          </p:cNvCxnSpPr>
          <p:nvPr/>
        </p:nvCxnSpPr>
        <p:spPr bwMode="auto">
          <a:xfrm flipV="1">
            <a:off x="6124002" y="4616451"/>
            <a:ext cx="0" cy="525463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24">
            <a:extLst>
              <a:ext uri="{FF2B5EF4-FFF2-40B4-BE49-F238E27FC236}">
                <a16:creationId xmlns:a16="http://schemas.microsoft.com/office/drawing/2014/main" id="{672065B9-53F4-4208-B136-C449B8F38DD4}"/>
              </a:ext>
            </a:extLst>
          </p:cNvPr>
          <p:cNvCxnSpPr>
            <a:cxnSpLocks noChangeShapeType="1"/>
            <a:stCxn id="21" idx="3"/>
            <a:endCxn id="23" idx="3"/>
          </p:cNvCxnSpPr>
          <p:nvPr/>
        </p:nvCxnSpPr>
        <p:spPr bwMode="auto">
          <a:xfrm flipV="1">
            <a:off x="3572971" y="4341190"/>
            <a:ext cx="1186032" cy="262797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25">
            <a:extLst>
              <a:ext uri="{FF2B5EF4-FFF2-40B4-BE49-F238E27FC236}">
                <a16:creationId xmlns:a16="http://schemas.microsoft.com/office/drawing/2014/main" id="{08A4C004-EE9F-42A3-A494-16BEB6569B8D}"/>
              </a:ext>
            </a:extLst>
          </p:cNvPr>
          <p:cNvCxnSpPr>
            <a:cxnSpLocks noChangeShapeType="1"/>
            <a:stCxn id="20" idx="3"/>
            <a:endCxn id="23" idx="1"/>
          </p:cNvCxnSpPr>
          <p:nvPr/>
        </p:nvCxnSpPr>
        <p:spPr bwMode="auto">
          <a:xfrm>
            <a:off x="3621871" y="2546587"/>
            <a:ext cx="1137133" cy="465525"/>
          </a:xfrm>
          <a:prstGeom prst="straightConnector1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286543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2E1DC-FE16-456D-8122-306636EF5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Globalization and International Competition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A68906-1EED-4779-8C07-F8D0BE8383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spcBef>
                <a:spcPct val="55000"/>
              </a:spcBef>
            </a:pPr>
            <a:r>
              <a:rPr lang="en-US" altLang="zh-CN" dirty="0">
                <a:ea typeface="SimSun" panose="02010600030101010101" pitchFamily="2" charset="-122"/>
              </a:rPr>
              <a:t>Meeting world-class competition demands a world-class management accounting system. </a:t>
            </a:r>
          </a:p>
          <a:p>
            <a:pPr>
              <a:spcBef>
                <a:spcPct val="55000"/>
              </a:spcBef>
            </a:pPr>
            <a:r>
              <a:rPr lang="en-US" altLang="zh-CN" dirty="0">
                <a:ea typeface="SimSun" panose="02010600030101010101" pitchFamily="2" charset="-122"/>
              </a:rPr>
              <a:t>Managers must make decisions to plan, direct, and control a world-class organization.</a:t>
            </a:r>
          </a:p>
          <a:p>
            <a:pPr>
              <a:spcBef>
                <a:spcPct val="55000"/>
              </a:spcBef>
            </a:pPr>
            <a:r>
              <a:rPr lang="en-US" dirty="0">
                <a:ea typeface="SimSun" panose="02010600030101010101" pitchFamily="2" charset="-122"/>
              </a:rPr>
              <a:t>This entails understanding how the internal and external environment of the business can affect its success.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A972A3-0EA8-492B-B19C-7702AD7D7C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4014E7-086D-4693-9755-CE28CA638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817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B2270-B37C-4FAA-9B5C-E472E61BB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Changing Business Environment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F0BFFF-4536-4A97-B90A-E1336E7AF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F2E91-9B29-4F17-8560-10157E9BF7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586B806-EDB3-4E64-A672-398E655591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5436" y="1965199"/>
            <a:ext cx="4525963" cy="2338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1">
              <a:lnSpc>
                <a:spcPct val="85000"/>
              </a:lnSpc>
              <a:spcBef>
                <a:spcPct val="40000"/>
              </a:spcBef>
              <a:buNone/>
            </a:pPr>
            <a:r>
              <a:rPr lang="en-US" altLang="zh-CN" sz="2300" dirty="0">
                <a:latin typeface="+mn-lt"/>
                <a:ea typeface="SimSun" panose="02010600030101010101" pitchFamily="2" charset="-122"/>
              </a:rPr>
              <a:t>A more competitive environment emphasizing:</a:t>
            </a:r>
          </a:p>
          <a:p>
            <a:pPr marL="914400" lvl="1" indent="-457200">
              <a:lnSpc>
                <a:spcPct val="85000"/>
              </a:lnSpc>
              <a:spcBef>
                <a:spcPct val="40000"/>
              </a:spcBef>
              <a:buClr>
                <a:schemeClr val="tx1"/>
              </a:buClr>
              <a:buSzPct val="115000"/>
              <a:buFont typeface="+mj-lt"/>
              <a:buAutoNum type="arabicPeriod"/>
            </a:pPr>
            <a:r>
              <a:rPr lang="en-US" altLang="zh-CN" sz="2400" dirty="0">
                <a:latin typeface="+mn-lt"/>
                <a:ea typeface="SimSun" panose="02010600030101010101" pitchFamily="2" charset="-122"/>
              </a:rPr>
              <a:t>Global competition </a:t>
            </a:r>
          </a:p>
          <a:p>
            <a:pPr marL="914400" lvl="1" indent="-457200">
              <a:lnSpc>
                <a:spcPct val="85000"/>
              </a:lnSpc>
              <a:spcBef>
                <a:spcPct val="40000"/>
              </a:spcBef>
              <a:buClr>
                <a:schemeClr val="tx1"/>
              </a:buClr>
              <a:buSzPct val="115000"/>
              <a:buFont typeface="+mj-lt"/>
              <a:buAutoNum type="arabicPeriod"/>
            </a:pPr>
            <a:r>
              <a:rPr lang="en-US" altLang="zh-CN" sz="2300" dirty="0">
                <a:latin typeface="+mn-lt"/>
                <a:ea typeface="SimSun" panose="02010600030101010101" pitchFamily="2" charset="-122"/>
              </a:rPr>
              <a:t>New management tools</a:t>
            </a:r>
          </a:p>
          <a:p>
            <a:pPr marL="914400" lvl="1" indent="-457200">
              <a:lnSpc>
                <a:spcPct val="85000"/>
              </a:lnSpc>
              <a:spcBef>
                <a:spcPct val="40000"/>
              </a:spcBef>
              <a:buClr>
                <a:schemeClr val="tx1"/>
              </a:buClr>
              <a:buSzPct val="115000"/>
              <a:buFont typeface="+mj-lt"/>
              <a:buAutoNum type="arabicPeriod"/>
            </a:pPr>
            <a:r>
              <a:rPr lang="en-US" altLang="zh-CN" sz="2300" dirty="0">
                <a:latin typeface="+mn-lt"/>
                <a:ea typeface="SimSun" panose="02010600030101010101" pitchFamily="2" charset="-122"/>
              </a:rPr>
              <a:t>New technology and business process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5F16EE-1122-4475-B7D9-6BD7DB290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7257" y="2416365"/>
            <a:ext cx="3590925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Business environment changes in the past twenty years </a:t>
            </a:r>
          </a:p>
        </p:txBody>
      </p:sp>
    </p:spTree>
    <p:extLst>
      <p:ext uri="{BB962C8B-B14F-4D97-AF65-F5344CB8AC3E}">
        <p14:creationId xmlns:p14="http://schemas.microsoft.com/office/powerpoint/2010/main" val="1447474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E55EE-FFA0-445A-8A48-16CDBF4A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Changing Business Environment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6F2D8-DD0B-4796-B506-4FB3C19D6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36FEC5-2788-476B-AAAF-A5D3424435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6444B1C9-C292-4B0B-A3DE-D71C662AB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1651" y="2570400"/>
            <a:ext cx="2133600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New tools for managers! 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9170301B-B5E8-44FE-AD26-34948F8E0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6925" y="1955801"/>
            <a:ext cx="4241800" cy="178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ERP</a:t>
            </a:r>
          </a:p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Just-In-Time</a:t>
            </a:r>
          </a:p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Total Quality Management</a:t>
            </a:r>
          </a:p>
          <a:p>
            <a:pPr lvl="1" algn="ctr">
              <a:lnSpc>
                <a:spcPct val="85000"/>
              </a:lnSpc>
              <a:spcBef>
                <a:spcPct val="40000"/>
              </a:spcBef>
              <a:buFontTx/>
              <a:buNone/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Theory of Constraints</a:t>
            </a:r>
          </a:p>
        </p:txBody>
      </p:sp>
    </p:spTree>
    <p:extLst>
      <p:ext uri="{BB962C8B-B14F-4D97-AF65-F5344CB8AC3E}">
        <p14:creationId xmlns:p14="http://schemas.microsoft.com/office/powerpoint/2010/main" val="523395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2CE19-BF17-4C4E-B40B-680E7621C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Increased importance of service industry and non-tangible assets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DA5DE-E7A1-4DC8-A588-82FF925B18D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5488" y="1485900"/>
            <a:ext cx="10013001" cy="450215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GB" dirty="0">
                <a:ea typeface="ＭＳ Ｐゴシック" charset="0"/>
              </a:rPr>
              <a:t>Traditional costing derived from manufacturing industry.</a:t>
            </a:r>
          </a:p>
          <a:p>
            <a:pPr>
              <a:lnSpc>
                <a:spcPct val="90000"/>
              </a:lnSpc>
              <a:defRPr/>
            </a:pPr>
            <a:r>
              <a:rPr lang="en-GB" dirty="0">
                <a:ea typeface="ＭＳ Ｐゴシック" charset="0"/>
              </a:rPr>
              <a:t>Services now more important in many economies.</a:t>
            </a:r>
            <a:endParaRPr lang="en-US" altLang="zh-CN" dirty="0">
              <a:ea typeface="宋体" charset="0"/>
              <a:cs typeface="宋体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CN" dirty="0">
                <a:ea typeface="宋体" charset="0"/>
                <a:cs typeface="宋体" charset="0"/>
              </a:rPr>
              <a:t>Service industries provide new challenges and opportunities</a:t>
            </a:r>
            <a:endParaRPr lang="en-GB" dirty="0">
              <a:ea typeface="ＭＳ Ｐゴシック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GB" dirty="0">
                <a:ea typeface="ＭＳ Ｐゴシック" charset="0"/>
              </a:rPr>
              <a:t>Competitive success related to intellectual assets and customer relations.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C80343-A5AB-4B01-BFA0-D0F4F0C223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FB374D-8400-4F64-A2CB-30D5806533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84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B7C17-A918-4F53-8F00-FA8302100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Increased importance of service industry and non-tangible assets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DCE085-4565-4A8E-879F-AD2546AC1A9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5488" y="1400175"/>
            <a:ext cx="9436936" cy="4587875"/>
          </a:xfrm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en-GB" sz="2800" dirty="0">
                <a:ea typeface="ＭＳ Ｐゴシック" charset="0"/>
              </a:rPr>
              <a:t>Service activities are subject to reorganization</a:t>
            </a:r>
          </a:p>
          <a:p>
            <a:pPr>
              <a:defRPr/>
            </a:pPr>
            <a:r>
              <a:rPr lang="en-GB" sz="2800" dirty="0">
                <a:ea typeface="ＭＳ Ｐゴシック" charset="0"/>
              </a:rPr>
              <a:t>Shared service centres </a:t>
            </a:r>
            <a:r>
              <a:rPr lang="en-GB" altLang="en-US" sz="2800" b="1" dirty="0"/>
              <a:t>–</a:t>
            </a:r>
            <a:r>
              <a:rPr lang="en-GB" sz="2800" dirty="0">
                <a:ea typeface="ＭＳ Ｐゴシック" charset="0"/>
              </a:rPr>
              <a:t> centralization of services such as accounting</a:t>
            </a:r>
            <a:endParaRPr lang="en-GB" altLang="zh-CN" sz="2800" dirty="0">
              <a:ea typeface="宋体" charset="0"/>
              <a:cs typeface="宋体" charset="0"/>
            </a:endParaRPr>
          </a:p>
          <a:p>
            <a:pPr>
              <a:defRPr/>
            </a:pPr>
            <a:r>
              <a:rPr lang="en-GB" sz="2800" dirty="0">
                <a:ea typeface="ＭＳ Ｐゴシック" charset="0"/>
              </a:rPr>
              <a:t>Increased use of outsourcing</a:t>
            </a:r>
          </a:p>
          <a:p>
            <a:pPr>
              <a:spcBef>
                <a:spcPct val="20000"/>
              </a:spcBef>
              <a:defRPr/>
            </a:pPr>
            <a:r>
              <a:rPr lang="en-GB" sz="2800" dirty="0">
                <a:ea typeface="ＭＳ Ｐゴシック" charset="0"/>
              </a:rPr>
              <a:t>Changes in Public Sector Management</a:t>
            </a:r>
            <a:endParaRPr lang="en-GB" sz="2800" dirty="0">
              <a:ea typeface="宋体" charset="0"/>
              <a:cs typeface="宋体" charset="0"/>
            </a:endParaRPr>
          </a:p>
          <a:p>
            <a:pPr>
              <a:defRPr/>
            </a:pPr>
            <a:r>
              <a:rPr lang="en-US" altLang="zh-CN" sz="2800" dirty="0">
                <a:ea typeface="宋体" charset="0"/>
                <a:cs typeface="宋体" charset="0"/>
              </a:rPr>
              <a:t>Governments demand new measures of performance in the public sector (NPM)</a:t>
            </a:r>
            <a:endParaRPr lang="en-GB" sz="2800" dirty="0">
              <a:ea typeface="ＭＳ Ｐゴシック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853F9-75C9-48CA-9A1E-FF555F45B2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2A72F9-63F1-4E71-9BAE-040AE39AE6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159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AD032-7581-4933-BED7-B00591506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Value Management and Environmental Sustainability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DF992-959A-4705-AFEF-5C2CB8B9773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5360" y="1276350"/>
            <a:ext cx="9217024" cy="44259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sz="2400" dirty="0">
                <a:ea typeface="SimSun" panose="02010600030101010101" pitchFamily="2" charset="-122"/>
              </a:rPr>
              <a:t>Managing for value</a:t>
            </a:r>
            <a:endParaRPr lang="en-US" altLang="zh-CN" dirty="0">
              <a:ea typeface="SimSun" panose="02010600030101010101" pitchFamily="2" charset="-122"/>
            </a:endParaRPr>
          </a:p>
          <a:p>
            <a:pPr lvl="1">
              <a:lnSpc>
                <a:spcPct val="80000"/>
              </a:lnSpc>
            </a:pPr>
            <a:r>
              <a:rPr lang="en-US" altLang="zh-CN" dirty="0">
                <a:ea typeface="SimSun" panose="02010600030101010101" pitchFamily="2" charset="-122"/>
              </a:rPr>
              <a:t>Awareness of shareholders value</a:t>
            </a:r>
          </a:p>
          <a:p>
            <a:pPr lvl="1">
              <a:lnSpc>
                <a:spcPct val="80000"/>
              </a:lnSpc>
            </a:pPr>
            <a:r>
              <a:rPr lang="en-US" altLang="zh-CN" dirty="0">
                <a:ea typeface="SimSun" panose="02010600030101010101" pitchFamily="2" charset="-122"/>
              </a:rPr>
              <a:t>Shareholders value and customer value </a:t>
            </a:r>
          </a:p>
          <a:p>
            <a:pPr lvl="1">
              <a:lnSpc>
                <a:spcPct val="80000"/>
              </a:lnSpc>
            </a:pPr>
            <a:r>
              <a:rPr lang="en-US" altLang="zh-CN" dirty="0">
                <a:ea typeface="SimSun" panose="02010600030101010101" pitchFamily="2" charset="-122"/>
              </a:rPr>
              <a:t>Understanding the cause and effect relationship</a:t>
            </a:r>
          </a:p>
          <a:p>
            <a:pPr lvl="1">
              <a:lnSpc>
                <a:spcPct val="80000"/>
              </a:lnSpc>
            </a:pPr>
            <a:endParaRPr lang="en-US" altLang="zh-CN" dirty="0">
              <a:ea typeface="SimSun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GB" altLang="en-US" sz="2400" dirty="0"/>
              <a:t>Managing for environmental sustainability</a:t>
            </a:r>
            <a:endParaRPr lang="en-US" altLang="zh-CN" dirty="0">
              <a:ea typeface="SimSun" panose="02010600030101010101" pitchFamily="2" charset="-122"/>
            </a:endParaRPr>
          </a:p>
          <a:p>
            <a:pPr lvl="1">
              <a:lnSpc>
                <a:spcPct val="80000"/>
              </a:lnSpc>
            </a:pPr>
            <a:r>
              <a:rPr lang="en-US" altLang="zh-CN" dirty="0">
                <a:ea typeface="SimSun" panose="02010600030101010101" pitchFamily="2" charset="-122"/>
              </a:rPr>
              <a:t>Understanding environmental sustainability issues</a:t>
            </a:r>
          </a:p>
          <a:p>
            <a:pPr lvl="1">
              <a:lnSpc>
                <a:spcPct val="80000"/>
              </a:lnSpc>
            </a:pPr>
            <a:r>
              <a:rPr lang="en-US" altLang="zh-CN" dirty="0">
                <a:ea typeface="SimSun" panose="02010600030101010101" pitchFamily="2" charset="-122"/>
              </a:rPr>
              <a:t>Understanding the three motives of environmental sustainability as; </a:t>
            </a:r>
            <a:r>
              <a:rPr lang="en-GB" altLang="en-US" dirty="0"/>
              <a:t>compliance motive, eco-efficiency motive and strategic motive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CD8FEF-27C0-404E-8863-A0C426A7F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5C4A89-03CA-4593-8CF1-8B751ECDAA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088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CE18C-CAD2-40EB-9686-30855765C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Emphasis on Corporate Governance and Business Ethics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C668E-66C2-42F6-89E4-C71D2C3AF93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9233" y="1268186"/>
            <a:ext cx="10301032" cy="470789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ea typeface="SimSun" panose="02010600030101010101" pitchFamily="2" charset="-122"/>
              </a:rPr>
              <a:t>Corporate governance and the consequences of corporate governance failure.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ea typeface="SimSun" panose="02010600030101010101" pitchFamily="2" charset="-122"/>
              </a:rPr>
              <a:t>Understanding technical competence and adherence to a code of ethics as the two parts of professionalism.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US" altLang="zh-CN" sz="2800" dirty="0">
              <a:solidFill>
                <a:schemeClr val="tx1"/>
              </a:solidFill>
              <a:ea typeface="SimSun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ea typeface="SimSun" panose="02010600030101010101" pitchFamily="2" charset="-122"/>
              </a:rPr>
              <a:t>Many companies and professional organizations, such as the Chartered Institute of Management Accountants (CIMA), have written codes of ethics which serve as guides for employees. </a:t>
            </a:r>
          </a:p>
          <a:p>
            <a:endParaRPr lang="en-GB" sz="2800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126E4A-2351-4C27-A692-71343CCF1E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BFA23-DFEE-4704-B164-03E2A3B5F6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604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DCDFB-923F-4F0C-91A4-6615AD5BC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The Diverse Roles of Management Accountants within Large Corporations 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764E20-04C6-47BB-B96C-6EF27C6B37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CFC9D2-917F-4144-AD74-CAAABB0DC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7EE83C-906F-4AB5-AD7B-CDE2D5AC5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097281"/>
            <a:ext cx="6552728" cy="458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398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00C43-CAC6-9744-8562-C8D083962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4EC078-069F-D74E-A11E-E0F2772078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6250" y="1280160"/>
            <a:ext cx="10588302" cy="4309080"/>
          </a:xfrm>
        </p:spPr>
        <p:txBody>
          <a:bodyPr/>
          <a:lstStyle/>
          <a:p>
            <a:r>
              <a:rPr lang="en-US" dirty="0"/>
              <a:t>Rhode, S. and Garrison, N. (2019) Management Accounting. Sixth edition. London, England: McGraw Hill </a:t>
            </a:r>
          </a:p>
          <a:p>
            <a:r>
              <a:rPr lang="en-GB" dirty="0"/>
              <a:t>KnowledgEquity – Support for CPA (2016) Understanding value and its relevance to management accounting. Available at: </a:t>
            </a:r>
            <a:r>
              <a:rPr lang="en-GB" dirty="0">
                <a:hlinkClick r:id="rId2"/>
              </a:rPr>
              <a:t>https://youtu.be/u1dim7U1VRs</a:t>
            </a:r>
            <a:r>
              <a:rPr lang="en-GB" dirty="0"/>
              <a:t> (Accessed: 8</a:t>
            </a:r>
            <a:r>
              <a:rPr lang="en-GB" baseline="30000" dirty="0"/>
              <a:t>th</a:t>
            </a:r>
            <a:r>
              <a:rPr lang="en-GB" dirty="0"/>
              <a:t> Feb 2021)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F018-8A05-5F4D-9CC9-AFCE70001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34193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771</Words>
  <Application>Microsoft Macintosh PowerPoint</Application>
  <PresentationFormat>Widescreen</PresentationFormat>
  <Paragraphs>135</Paragraphs>
  <Slides>21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Myriad Pro</vt:lpstr>
      <vt:lpstr>Times New Roman</vt:lpstr>
      <vt:lpstr>Verdana</vt:lpstr>
      <vt:lpstr>20140311PresentationUWTSDTemplate</vt:lpstr>
      <vt:lpstr>Regneark</vt:lpstr>
      <vt:lpstr>LCBB5002</vt:lpstr>
      <vt:lpstr>LEARNING ACTIVITIES</vt:lpstr>
      <vt:lpstr>Learning Outcomes; by the end of this session you should be able to: </vt:lpstr>
      <vt:lpstr>Components of management accounting</vt:lpstr>
      <vt:lpstr>Management Accounting and Financial Accounting</vt:lpstr>
      <vt:lpstr>Work of Management</vt:lpstr>
      <vt:lpstr>Planning and Control Cycle</vt:lpstr>
      <vt:lpstr>Examples of Decisions</vt:lpstr>
      <vt:lpstr>Differences Between Financial and Management Accounting</vt:lpstr>
      <vt:lpstr>Basic Organizational Structure</vt:lpstr>
      <vt:lpstr>Organization Chart</vt:lpstr>
      <vt:lpstr>Expanding Role of Management Accounting</vt:lpstr>
      <vt:lpstr>Globalization and International Competition</vt:lpstr>
      <vt:lpstr>The Changing Business Environment</vt:lpstr>
      <vt:lpstr>The Changing Business Environment</vt:lpstr>
      <vt:lpstr>Increased importance of service industry and non-tangible assets</vt:lpstr>
      <vt:lpstr>Increased importance of service industry and non-tangible assets</vt:lpstr>
      <vt:lpstr>Value Management and Environmental Sustainability</vt:lpstr>
      <vt:lpstr>Emphasis on Corporate Governance and Business Ethics</vt:lpstr>
      <vt:lpstr>The Diverse Roles of Management Accountants within Large Corporations 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LCBB5002</dc:title>
  <dc:creator>Winifred Soribe</dc:creator>
  <cp:lastModifiedBy>Winifred Soribe</cp:lastModifiedBy>
  <cp:revision>10</cp:revision>
  <dcterms:created xsi:type="dcterms:W3CDTF">2020-06-14T17:29:46Z</dcterms:created>
  <dcterms:modified xsi:type="dcterms:W3CDTF">2021-02-14T22:02:06Z</dcterms:modified>
</cp:coreProperties>
</file>