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308" autoAdjust="0"/>
  </p:normalViewPr>
  <p:slideViewPr>
    <p:cSldViewPr snapToGrid="0">
      <p:cViewPr>
        <p:scale>
          <a:sx n="60" d="100"/>
          <a:sy n="60" d="100"/>
        </p:scale>
        <p:origin x="90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17B213-F8F1-41FC-A138-F28B7D542C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C0E77B-E4C6-483F-89B4-F71271C87D45}">
      <dgm:prSet/>
      <dgm:spPr/>
      <dgm:t>
        <a:bodyPr/>
        <a:lstStyle/>
        <a:p>
          <a:r>
            <a:rPr lang="en-US" dirty="0"/>
            <a:t>Chapter 11 examines how the expansion of peer-to-peer has necessitated that towns and communities modify their rules and regulations to accommodate.</a:t>
          </a:r>
        </a:p>
      </dgm:t>
    </dgm:pt>
    <dgm:pt modelId="{5C4E5190-EFC0-4069-B6A4-5EFA2AF1D866}" type="parTrans" cxnId="{C8E48E25-36CD-4E05-8502-8C5A8630BE4F}">
      <dgm:prSet/>
      <dgm:spPr/>
      <dgm:t>
        <a:bodyPr/>
        <a:lstStyle/>
        <a:p>
          <a:endParaRPr lang="en-US"/>
        </a:p>
      </dgm:t>
    </dgm:pt>
    <dgm:pt modelId="{F9FD29DB-8330-4A94-8661-D58176A8BA53}" type="sibTrans" cxnId="{C8E48E25-36CD-4E05-8502-8C5A8630BE4F}">
      <dgm:prSet/>
      <dgm:spPr/>
      <dgm:t>
        <a:bodyPr/>
        <a:lstStyle/>
        <a:p>
          <a:endParaRPr lang="en-US"/>
        </a:p>
      </dgm:t>
    </dgm:pt>
    <dgm:pt modelId="{57026544-EEDC-4F54-B962-A3907B6F0904}">
      <dgm:prSet/>
      <dgm:spPr/>
      <dgm:t>
        <a:bodyPr/>
        <a:lstStyle/>
        <a:p>
          <a:r>
            <a:rPr lang="en-US"/>
            <a:t>The size of the peer-to-peer network accommodation phenomena has brought forth several detrimental consequences. (Dredge and Gyimóthy, 2015)</a:t>
          </a:r>
        </a:p>
      </dgm:t>
    </dgm:pt>
    <dgm:pt modelId="{1BCA1D7F-7260-4138-B964-C6A10E2A7BA5}" type="parTrans" cxnId="{1C26B639-66A2-4E81-B47E-2E71B137DC1F}">
      <dgm:prSet/>
      <dgm:spPr/>
      <dgm:t>
        <a:bodyPr/>
        <a:lstStyle/>
        <a:p>
          <a:endParaRPr lang="en-US"/>
        </a:p>
      </dgm:t>
    </dgm:pt>
    <dgm:pt modelId="{79B831DA-870F-47D5-8E5B-DF1F3093EB43}" type="sibTrans" cxnId="{1C26B639-66A2-4E81-B47E-2E71B137DC1F}">
      <dgm:prSet/>
      <dgm:spPr/>
      <dgm:t>
        <a:bodyPr/>
        <a:lstStyle/>
        <a:p>
          <a:endParaRPr lang="en-US"/>
        </a:p>
      </dgm:t>
    </dgm:pt>
    <dgm:pt modelId="{1A0B46B9-2E82-4D48-B13A-7FE81B3E99C6}" type="pres">
      <dgm:prSet presAssocID="{DF17B213-F8F1-41FC-A138-F28B7D542CAD}" presName="linear" presStyleCnt="0">
        <dgm:presLayoutVars>
          <dgm:animLvl val="lvl"/>
          <dgm:resizeHandles val="exact"/>
        </dgm:presLayoutVars>
      </dgm:prSet>
      <dgm:spPr/>
    </dgm:pt>
    <dgm:pt modelId="{65F9090E-2210-4278-9570-1FE83BE60CF7}" type="pres">
      <dgm:prSet presAssocID="{DCC0E77B-E4C6-483F-89B4-F71271C87D45}" presName="parentText" presStyleLbl="node1" presStyleIdx="0" presStyleCnt="2">
        <dgm:presLayoutVars>
          <dgm:chMax val="0"/>
          <dgm:bulletEnabled val="1"/>
        </dgm:presLayoutVars>
      </dgm:prSet>
      <dgm:spPr/>
    </dgm:pt>
    <dgm:pt modelId="{75CE3965-975C-40B2-BB91-88E87EC49E13}" type="pres">
      <dgm:prSet presAssocID="{F9FD29DB-8330-4A94-8661-D58176A8BA53}" presName="spacer" presStyleCnt="0"/>
      <dgm:spPr/>
    </dgm:pt>
    <dgm:pt modelId="{4A28E31C-06AD-407B-A0F4-44CBDE6C6C45}" type="pres">
      <dgm:prSet presAssocID="{57026544-EEDC-4F54-B962-A3907B6F0904}" presName="parentText" presStyleLbl="node1" presStyleIdx="1" presStyleCnt="2">
        <dgm:presLayoutVars>
          <dgm:chMax val="0"/>
          <dgm:bulletEnabled val="1"/>
        </dgm:presLayoutVars>
      </dgm:prSet>
      <dgm:spPr/>
    </dgm:pt>
  </dgm:ptLst>
  <dgm:cxnLst>
    <dgm:cxn modelId="{C8E48E25-36CD-4E05-8502-8C5A8630BE4F}" srcId="{DF17B213-F8F1-41FC-A138-F28B7D542CAD}" destId="{DCC0E77B-E4C6-483F-89B4-F71271C87D45}" srcOrd="0" destOrd="0" parTransId="{5C4E5190-EFC0-4069-B6A4-5EFA2AF1D866}" sibTransId="{F9FD29DB-8330-4A94-8661-D58176A8BA53}"/>
    <dgm:cxn modelId="{93347E36-2A82-4B1C-9311-104CDE4E87BF}" type="presOf" srcId="{DCC0E77B-E4C6-483F-89B4-F71271C87D45}" destId="{65F9090E-2210-4278-9570-1FE83BE60CF7}" srcOrd="0" destOrd="0" presId="urn:microsoft.com/office/officeart/2005/8/layout/vList2"/>
    <dgm:cxn modelId="{1C26B639-66A2-4E81-B47E-2E71B137DC1F}" srcId="{DF17B213-F8F1-41FC-A138-F28B7D542CAD}" destId="{57026544-EEDC-4F54-B962-A3907B6F0904}" srcOrd="1" destOrd="0" parTransId="{1BCA1D7F-7260-4138-B964-C6A10E2A7BA5}" sibTransId="{79B831DA-870F-47D5-8E5B-DF1F3093EB43}"/>
    <dgm:cxn modelId="{DAA19263-BD0B-4D55-B7D5-9987106AF483}" type="presOf" srcId="{57026544-EEDC-4F54-B962-A3907B6F0904}" destId="{4A28E31C-06AD-407B-A0F4-44CBDE6C6C45}" srcOrd="0" destOrd="0" presId="urn:microsoft.com/office/officeart/2005/8/layout/vList2"/>
    <dgm:cxn modelId="{76C80AA6-6DCC-4C0F-A8F1-5D309F5CF320}" type="presOf" srcId="{DF17B213-F8F1-41FC-A138-F28B7D542CAD}" destId="{1A0B46B9-2E82-4D48-B13A-7FE81B3E99C6}" srcOrd="0" destOrd="0" presId="urn:microsoft.com/office/officeart/2005/8/layout/vList2"/>
    <dgm:cxn modelId="{2C097FB9-990B-4D82-9626-C0D5DF6D0D03}" type="presParOf" srcId="{1A0B46B9-2E82-4D48-B13A-7FE81B3E99C6}" destId="{65F9090E-2210-4278-9570-1FE83BE60CF7}" srcOrd="0" destOrd="0" presId="urn:microsoft.com/office/officeart/2005/8/layout/vList2"/>
    <dgm:cxn modelId="{34F9AE5E-B0F2-4FB5-A7EF-59859919D0AA}" type="presParOf" srcId="{1A0B46B9-2E82-4D48-B13A-7FE81B3E99C6}" destId="{75CE3965-975C-40B2-BB91-88E87EC49E13}" srcOrd="1" destOrd="0" presId="urn:microsoft.com/office/officeart/2005/8/layout/vList2"/>
    <dgm:cxn modelId="{DC48A76E-6CF6-4F5C-BBD9-B430478B9190}" type="presParOf" srcId="{1A0B46B9-2E82-4D48-B13A-7FE81B3E99C6}" destId="{4A28E31C-06AD-407B-A0F4-44CBDE6C6C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56A1EC-A86A-46AF-AB61-06CEA80EAB2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9A9C313-1E15-481D-9A5B-A4ED25DB26F0}">
      <dgm:prSet/>
      <dgm:spPr/>
      <dgm:t>
        <a:bodyPr/>
        <a:lstStyle/>
        <a:p>
          <a:r>
            <a:rPr lang="en-US" dirty="0"/>
            <a:t>The relationship between supply and demand in the employment market is through a period of transformation at the time.</a:t>
          </a:r>
        </a:p>
      </dgm:t>
    </dgm:pt>
    <dgm:pt modelId="{55B38544-A51E-4BC6-A836-3F38096BE57C}" type="parTrans" cxnId="{44AE7525-28FD-45E2-894B-408911E29845}">
      <dgm:prSet/>
      <dgm:spPr/>
      <dgm:t>
        <a:bodyPr/>
        <a:lstStyle/>
        <a:p>
          <a:endParaRPr lang="en-US"/>
        </a:p>
      </dgm:t>
    </dgm:pt>
    <dgm:pt modelId="{9B6EFC53-F546-4BB0-A2F2-601BAE4107CF}" type="sibTrans" cxnId="{44AE7525-28FD-45E2-894B-408911E29845}">
      <dgm:prSet/>
      <dgm:spPr/>
      <dgm:t>
        <a:bodyPr/>
        <a:lstStyle/>
        <a:p>
          <a:endParaRPr lang="en-US"/>
        </a:p>
      </dgm:t>
    </dgm:pt>
    <dgm:pt modelId="{6EC44FE9-E5DE-4220-BCFC-C94BD032FAFC}">
      <dgm:prSet/>
      <dgm:spPr/>
      <dgm:t>
        <a:bodyPr/>
        <a:lstStyle/>
        <a:p>
          <a:r>
            <a:rPr lang="en-US" dirty="0"/>
            <a:t>Many industries, especially those that require highly skilled workers, are experiencing a labor shortage (Business.com, 2017).</a:t>
          </a:r>
        </a:p>
      </dgm:t>
    </dgm:pt>
    <dgm:pt modelId="{65734B9C-2935-4881-AE2C-119D56219071}" type="parTrans" cxnId="{F31AF963-DA80-492D-B29F-0B3C010A833D}">
      <dgm:prSet/>
      <dgm:spPr/>
      <dgm:t>
        <a:bodyPr/>
        <a:lstStyle/>
        <a:p>
          <a:endParaRPr lang="en-US"/>
        </a:p>
      </dgm:t>
    </dgm:pt>
    <dgm:pt modelId="{E3CC4F6B-D219-4A66-BD14-6168A7B3345D}" type="sibTrans" cxnId="{F31AF963-DA80-492D-B29F-0B3C010A833D}">
      <dgm:prSet/>
      <dgm:spPr/>
      <dgm:t>
        <a:bodyPr/>
        <a:lstStyle/>
        <a:p>
          <a:endParaRPr lang="en-US"/>
        </a:p>
      </dgm:t>
    </dgm:pt>
    <dgm:pt modelId="{2EB98BAD-7C62-4C8C-A16B-1AB021AF8752}" type="pres">
      <dgm:prSet presAssocID="{EA56A1EC-A86A-46AF-AB61-06CEA80EAB2F}" presName="diagram" presStyleCnt="0">
        <dgm:presLayoutVars>
          <dgm:dir/>
          <dgm:resizeHandles val="exact"/>
        </dgm:presLayoutVars>
      </dgm:prSet>
      <dgm:spPr/>
    </dgm:pt>
    <dgm:pt modelId="{611B7D46-771B-4824-8061-0AA05F7401AB}" type="pres">
      <dgm:prSet presAssocID="{C9A9C313-1E15-481D-9A5B-A4ED25DB26F0}" presName="node" presStyleLbl="node1" presStyleIdx="0" presStyleCnt="2" custLinFactNeighborX="1567" custLinFactNeighborY="12431">
        <dgm:presLayoutVars>
          <dgm:bulletEnabled val="1"/>
        </dgm:presLayoutVars>
      </dgm:prSet>
      <dgm:spPr/>
    </dgm:pt>
    <dgm:pt modelId="{C695BE00-367A-4F92-814D-CA0D7F842A7C}" type="pres">
      <dgm:prSet presAssocID="{9B6EFC53-F546-4BB0-A2F2-601BAE4107CF}" presName="sibTrans" presStyleCnt="0"/>
      <dgm:spPr/>
    </dgm:pt>
    <dgm:pt modelId="{E320E170-687F-4011-9B22-C468A62EB822}" type="pres">
      <dgm:prSet presAssocID="{6EC44FE9-E5DE-4220-BCFC-C94BD032FAFC}" presName="node" presStyleLbl="node1" presStyleIdx="1" presStyleCnt="2" custLinFactNeighborX="795" custLinFactNeighborY="2334">
        <dgm:presLayoutVars>
          <dgm:bulletEnabled val="1"/>
        </dgm:presLayoutVars>
      </dgm:prSet>
      <dgm:spPr/>
    </dgm:pt>
  </dgm:ptLst>
  <dgm:cxnLst>
    <dgm:cxn modelId="{D8658321-3CF3-4440-8DE0-D0B903F5281B}" type="presOf" srcId="{EA56A1EC-A86A-46AF-AB61-06CEA80EAB2F}" destId="{2EB98BAD-7C62-4C8C-A16B-1AB021AF8752}" srcOrd="0" destOrd="0" presId="urn:microsoft.com/office/officeart/2005/8/layout/default"/>
    <dgm:cxn modelId="{44AE7525-28FD-45E2-894B-408911E29845}" srcId="{EA56A1EC-A86A-46AF-AB61-06CEA80EAB2F}" destId="{C9A9C313-1E15-481D-9A5B-A4ED25DB26F0}" srcOrd="0" destOrd="0" parTransId="{55B38544-A51E-4BC6-A836-3F38096BE57C}" sibTransId="{9B6EFC53-F546-4BB0-A2F2-601BAE4107CF}"/>
    <dgm:cxn modelId="{E09C3840-9EF4-4C85-8B03-1DDDC42B281C}" type="presOf" srcId="{6EC44FE9-E5DE-4220-BCFC-C94BD032FAFC}" destId="{E320E170-687F-4011-9B22-C468A62EB822}" srcOrd="0" destOrd="0" presId="urn:microsoft.com/office/officeart/2005/8/layout/default"/>
    <dgm:cxn modelId="{F31AF963-DA80-492D-B29F-0B3C010A833D}" srcId="{EA56A1EC-A86A-46AF-AB61-06CEA80EAB2F}" destId="{6EC44FE9-E5DE-4220-BCFC-C94BD032FAFC}" srcOrd="1" destOrd="0" parTransId="{65734B9C-2935-4881-AE2C-119D56219071}" sibTransId="{E3CC4F6B-D219-4A66-BD14-6168A7B3345D}"/>
    <dgm:cxn modelId="{A8571F5A-434B-4F76-96BD-FD9E8A8F6951}" type="presOf" srcId="{C9A9C313-1E15-481D-9A5B-A4ED25DB26F0}" destId="{611B7D46-771B-4824-8061-0AA05F7401AB}" srcOrd="0" destOrd="0" presId="urn:microsoft.com/office/officeart/2005/8/layout/default"/>
    <dgm:cxn modelId="{1908BD04-FA2B-44A3-94C1-1DD1F51D3401}" type="presParOf" srcId="{2EB98BAD-7C62-4C8C-A16B-1AB021AF8752}" destId="{611B7D46-771B-4824-8061-0AA05F7401AB}" srcOrd="0" destOrd="0" presId="urn:microsoft.com/office/officeart/2005/8/layout/default"/>
    <dgm:cxn modelId="{F66864D6-C838-4F8A-947E-9A14AF615570}" type="presParOf" srcId="{2EB98BAD-7C62-4C8C-A16B-1AB021AF8752}" destId="{C695BE00-367A-4F92-814D-CA0D7F842A7C}" srcOrd="1" destOrd="0" presId="urn:microsoft.com/office/officeart/2005/8/layout/default"/>
    <dgm:cxn modelId="{577693DA-86F0-45BF-BCE1-182FCF1DE1BB}" type="presParOf" srcId="{2EB98BAD-7C62-4C8C-A16B-1AB021AF8752}" destId="{E320E170-687F-4011-9B22-C468A62EB82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9090E-2210-4278-9570-1FE83BE60CF7}">
      <dsp:nvSpPr>
        <dsp:cNvPr id="0" name=""/>
        <dsp:cNvSpPr/>
      </dsp:nvSpPr>
      <dsp:spPr>
        <a:xfrm>
          <a:off x="0" y="8452"/>
          <a:ext cx="11030674" cy="7558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Chapter 11 examines how the expansion of peer-to-peer has necessitated that towns and communities modify their rules and regulations to accommodate.</a:t>
          </a:r>
        </a:p>
      </dsp:txBody>
      <dsp:txXfrm>
        <a:off x="36896" y="45348"/>
        <a:ext cx="10956882" cy="682028"/>
      </dsp:txXfrm>
    </dsp:sp>
    <dsp:sp modelId="{4A28E31C-06AD-407B-A0F4-44CBDE6C6C45}">
      <dsp:nvSpPr>
        <dsp:cNvPr id="0" name=""/>
        <dsp:cNvSpPr/>
      </dsp:nvSpPr>
      <dsp:spPr>
        <a:xfrm>
          <a:off x="0" y="818992"/>
          <a:ext cx="11030674" cy="7558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size of the peer-to-peer network accommodation phenomena has brought forth several detrimental consequences. (Dredge and Gyimóthy, 2015)</a:t>
          </a:r>
        </a:p>
      </dsp:txBody>
      <dsp:txXfrm>
        <a:off x="36896" y="855888"/>
        <a:ext cx="10956882" cy="682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B7D46-771B-4824-8061-0AA05F7401AB}">
      <dsp:nvSpPr>
        <dsp:cNvPr id="0" name=""/>
        <dsp:cNvSpPr/>
      </dsp:nvSpPr>
      <dsp:spPr>
        <a:xfrm>
          <a:off x="1041711" y="217429"/>
          <a:ext cx="2911635" cy="174698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 relationship between supply and demand in the employment market is through a period of transformation at the time.</a:t>
          </a:r>
        </a:p>
      </dsp:txBody>
      <dsp:txXfrm>
        <a:off x="1041711" y="217429"/>
        <a:ext cx="2911635" cy="1746981"/>
      </dsp:txXfrm>
    </dsp:sp>
    <dsp:sp modelId="{E320E170-687F-4011-9B22-C468A62EB822}">
      <dsp:nvSpPr>
        <dsp:cNvPr id="0" name=""/>
        <dsp:cNvSpPr/>
      </dsp:nvSpPr>
      <dsp:spPr>
        <a:xfrm>
          <a:off x="1019233" y="2038670"/>
          <a:ext cx="2911635" cy="174698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Many industries, especially those that require highly skilled workers, are experiencing a labor shortage (Business.com, 2017).</a:t>
          </a:r>
        </a:p>
      </dsp:txBody>
      <dsp:txXfrm>
        <a:off x="1019233" y="2038670"/>
        <a:ext cx="2911635" cy="17469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CD5BB-2599-41E9-9666-9B17CA6CC4B5}" type="datetimeFigureOut">
              <a:rPr lang="en-GB" smtClean="0"/>
              <a:t>16/12/2022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C2EFE-5A50-4213-BEF5-3F651BDA0D9D}" type="slidenum">
              <a:rPr lang="en-GB" smtClean="0"/>
              <a:t>‹#›</a:t>
            </a:fld>
            <a:endParaRPr lang="en-GB"/>
          </a:p>
        </p:txBody>
      </p:sp>
    </p:spTree>
    <p:extLst>
      <p:ext uri="{BB962C8B-B14F-4D97-AF65-F5344CB8AC3E}">
        <p14:creationId xmlns:p14="http://schemas.microsoft.com/office/powerpoint/2010/main" val="1338911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FC2EFE-5A50-4213-BEF5-3F651BDA0D9D}" type="slidenum">
              <a:rPr lang="en-GB" smtClean="0"/>
              <a:t>2</a:t>
            </a:fld>
            <a:endParaRPr lang="en-GB"/>
          </a:p>
        </p:txBody>
      </p:sp>
    </p:spTree>
    <p:extLst>
      <p:ext uri="{BB962C8B-B14F-4D97-AF65-F5344CB8AC3E}">
        <p14:creationId xmlns:p14="http://schemas.microsoft.com/office/powerpoint/2010/main" val="1114223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559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1967107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AE00B8-910E-40B8-8CB6-75F869DC7BC2}"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82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AE00B8-910E-40B8-8CB6-75F869DC7BC2}"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3489855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AE00B8-910E-40B8-8CB6-75F869DC7BC2}" type="datetimeFigureOut">
              <a:rPr lang="en-GB" smtClean="0"/>
              <a:t>16/12/2022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2349409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AE00B8-910E-40B8-8CB6-75F869DC7BC2}" type="datetimeFigureOut">
              <a:rPr lang="en-GB" smtClean="0"/>
              <a:t>16/12/2022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4021381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9AE00B8-910E-40B8-8CB6-75F869DC7BC2}" type="datetimeFigureOut">
              <a:rPr lang="en-GB" smtClean="0"/>
              <a:t>16/12/2022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3999235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9AE00B8-910E-40B8-8CB6-75F869DC7BC2}" type="datetimeFigureOut">
              <a:rPr lang="en-GB" smtClean="0"/>
              <a:t>16/12/2022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6D85D67-FB5D-4A17-84A3-2586B5A47186}" type="slidenum">
              <a:rPr lang="en-GB" smtClean="0"/>
              <a:t>‹#›</a:t>
            </a:fld>
            <a:endParaRPr lang="en-GB"/>
          </a:p>
        </p:txBody>
      </p:sp>
    </p:spTree>
    <p:extLst>
      <p:ext uri="{BB962C8B-B14F-4D97-AF65-F5344CB8AC3E}">
        <p14:creationId xmlns:p14="http://schemas.microsoft.com/office/powerpoint/2010/main" val="2849728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AE00B8-910E-40B8-8CB6-75F869DC7BC2}"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2056576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1027848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920293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9AE00B8-910E-40B8-8CB6-75F869DC7BC2}" type="datetimeFigureOut">
              <a:rPr lang="en-GB" smtClean="0"/>
              <a:t>16/12/2022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6D85D67-FB5D-4A17-84A3-2586B5A4718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9881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4DDF5-FC04-E923-DEE8-B22735BC7FC3}"/>
              </a:ext>
            </a:extLst>
          </p:cNvPr>
          <p:cNvSpPr>
            <a:spLocks noGrp="1"/>
          </p:cNvSpPr>
          <p:nvPr>
            <p:ph type="ctrTitle"/>
          </p:nvPr>
        </p:nvSpPr>
        <p:spPr>
          <a:xfrm>
            <a:off x="1097280" y="758952"/>
            <a:ext cx="10058400" cy="3892168"/>
          </a:xfrm>
        </p:spPr>
        <p:txBody>
          <a:bodyPr>
            <a:normAutofit/>
          </a:bodyPr>
          <a:lstStyle/>
          <a:p>
            <a:r>
              <a:rPr lang="en-GB" dirty="0"/>
              <a:t>Digital Business (BMSP6002) – Assignment 1</a:t>
            </a:r>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D54F7F7D-932D-8862-0B33-450635423550}"/>
              </a:ext>
            </a:extLst>
          </p:cNvPr>
          <p:cNvSpPr>
            <a:spLocks noGrp="1"/>
          </p:cNvSpPr>
          <p:nvPr>
            <p:ph type="subTitle" idx="1"/>
          </p:nvPr>
        </p:nvSpPr>
        <p:spPr>
          <a:xfrm>
            <a:off x="1100051" y="5225240"/>
            <a:ext cx="10058400" cy="1143000"/>
          </a:xfrm>
        </p:spPr>
        <p:txBody>
          <a:bodyPr>
            <a:normAutofit/>
          </a:bodyPr>
          <a:lstStyle/>
          <a:p>
            <a:r>
              <a:rPr lang="en-GB">
                <a:solidFill>
                  <a:srgbClr val="FFFFFF"/>
                </a:solidFill>
              </a:rPr>
              <a:t>Callum Cresser (2006263)</a:t>
            </a: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8570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D82A4-20D9-D1DB-2FCC-F60E48FA9774}"/>
              </a:ext>
            </a:extLst>
          </p:cNvPr>
          <p:cNvSpPr>
            <a:spLocks noGrp="1"/>
          </p:cNvSpPr>
          <p:nvPr>
            <p:ph type="title"/>
          </p:nvPr>
        </p:nvSpPr>
        <p:spPr/>
        <p:txBody>
          <a:bodyPr/>
          <a:lstStyle/>
          <a:p>
            <a:r>
              <a:rPr lang="en-GB" dirty="0"/>
              <a:t>Introduction</a:t>
            </a:r>
          </a:p>
        </p:txBody>
      </p:sp>
      <p:sp>
        <p:nvSpPr>
          <p:cNvPr id="4" name="TextBox 3">
            <a:extLst>
              <a:ext uri="{FF2B5EF4-FFF2-40B4-BE49-F238E27FC236}">
                <a16:creationId xmlns:a16="http://schemas.microsoft.com/office/drawing/2014/main" id="{A68CACC3-2DDA-2AC0-63D6-6F6325B6D4B8}"/>
              </a:ext>
            </a:extLst>
          </p:cNvPr>
          <p:cNvSpPr txBox="1"/>
          <p:nvPr/>
        </p:nvSpPr>
        <p:spPr>
          <a:xfrm>
            <a:off x="1097280" y="2423415"/>
            <a:ext cx="10058400" cy="3046988"/>
          </a:xfrm>
          <a:prstGeom prst="rect">
            <a:avLst/>
          </a:prstGeom>
          <a:noFill/>
        </p:spPr>
        <p:txBody>
          <a:bodyPr wrap="square" rtlCol="0">
            <a:spAutoFit/>
          </a:bodyPr>
          <a:lstStyle/>
          <a:p>
            <a:pPr marL="457200" indent="-457200">
              <a:buFont typeface="Arial" panose="020B0604020202020204" pitchFamily="34" charset="0"/>
              <a:buChar char="•"/>
            </a:pPr>
            <a:r>
              <a:rPr lang="en-GB" sz="2400" dirty="0"/>
              <a:t>This presentation will explore the themes identified within 3 chapters of the 2017 book </a:t>
            </a:r>
            <a:r>
              <a:rPr lang="en-US" sz="2400" dirty="0"/>
              <a:t>Peer-To-Peer Accommodation Networks: Pushing the boundaries by Sarah </a:t>
            </a:r>
            <a:r>
              <a:rPr lang="en-US" sz="2400" dirty="0" err="1"/>
              <a:t>Dolnicar</a:t>
            </a:r>
            <a:r>
              <a:rPr lang="en-US" sz="2400" dirty="0"/>
              <a:t>.</a:t>
            </a:r>
            <a:r>
              <a:rPr lang="en-GB" sz="2400" dirty="0"/>
              <a:t> </a:t>
            </a:r>
          </a:p>
          <a:p>
            <a:pPr marL="457200" indent="-457200">
              <a:buFont typeface="Arial" panose="020B0604020202020204" pitchFamily="34" charset="0"/>
              <a:buChar char="•"/>
            </a:pPr>
            <a:r>
              <a:rPr lang="en-US" sz="2400" dirty="0"/>
              <a:t>The first portion will examine chapter 2 of the book, followed by analysis of chapters 11 and 14, respectively.</a:t>
            </a:r>
          </a:p>
          <a:p>
            <a:pPr marL="457200" indent="-457200">
              <a:buFont typeface="Arial" panose="020B0604020202020204" pitchFamily="34" charset="0"/>
              <a:buChar char="•"/>
            </a:pPr>
            <a:r>
              <a:rPr lang="en-US" sz="2400" dirty="0"/>
              <a:t>Multiple themes from these chapters will then be analyzed critically.</a:t>
            </a:r>
          </a:p>
          <a:p>
            <a:pPr marL="457200" indent="-457200">
              <a:buFont typeface="Arial" panose="020B0604020202020204" pitchFamily="34" charset="0"/>
              <a:buChar char="•"/>
            </a:pPr>
            <a:r>
              <a:rPr lang="en-US" sz="2400" dirty="0"/>
              <a:t>These concepts' relevance to the subject of digital business can then be examined.</a:t>
            </a:r>
            <a:endParaRPr lang="en-GB" sz="2400" dirty="0"/>
          </a:p>
        </p:txBody>
      </p:sp>
    </p:spTree>
    <p:extLst>
      <p:ext uri="{BB962C8B-B14F-4D97-AF65-F5344CB8AC3E}">
        <p14:creationId xmlns:p14="http://schemas.microsoft.com/office/powerpoint/2010/main" val="2495856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E5214-60B5-84F3-C705-4A8806542CFC}"/>
              </a:ext>
            </a:extLst>
          </p:cNvPr>
          <p:cNvSpPr>
            <a:spLocks noGrp="1"/>
          </p:cNvSpPr>
          <p:nvPr>
            <p:ph type="title"/>
          </p:nvPr>
        </p:nvSpPr>
        <p:spPr/>
        <p:txBody>
          <a:bodyPr/>
          <a:lstStyle/>
          <a:p>
            <a:r>
              <a:rPr lang="en-GB" dirty="0"/>
              <a:t>Chapter 2 – Sharing Economy </a:t>
            </a:r>
          </a:p>
        </p:txBody>
      </p:sp>
      <p:sp>
        <p:nvSpPr>
          <p:cNvPr id="4" name="TextBox 3">
            <a:extLst>
              <a:ext uri="{FF2B5EF4-FFF2-40B4-BE49-F238E27FC236}">
                <a16:creationId xmlns:a16="http://schemas.microsoft.com/office/drawing/2014/main" id="{2D841C66-EFF1-DEFA-BDB5-77C8F451D551}"/>
              </a:ext>
            </a:extLst>
          </p:cNvPr>
          <p:cNvSpPr txBox="1"/>
          <p:nvPr/>
        </p:nvSpPr>
        <p:spPr>
          <a:xfrm>
            <a:off x="604199" y="1954749"/>
            <a:ext cx="6085968" cy="4308872"/>
          </a:xfrm>
          <a:prstGeom prst="rect">
            <a:avLst/>
          </a:prstGeom>
          <a:noFill/>
        </p:spPr>
        <p:txBody>
          <a:bodyPr wrap="square" rtlCol="0">
            <a:spAutoFit/>
          </a:bodyPr>
          <a:lstStyle/>
          <a:p>
            <a:pPr marL="285750" indent="-285750">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Sharing economy is sometimes referred to as collaborative consumption.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The s</a:t>
            </a:r>
            <a:r>
              <a:rPr lang="en-US" sz="2000" dirty="0">
                <a:effectLst/>
                <a:latin typeface="Arial" panose="020B0604020202020204" pitchFamily="34" charset="0"/>
                <a:ea typeface="Calibri" panose="020F0502020204030204" pitchFamily="34" charset="0"/>
              </a:rPr>
              <a:t>haring economy emphasizes more efficient use of idle resources.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Prioritizes access over ownership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Has led to the growth of online platforms that allow people to access new resources and material is presenting people with new consumers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In the sharing economy, exchanges are mediated between buyers and sellers who share access to resources for monetary or non-monetary payment (</a:t>
            </a:r>
            <a:r>
              <a:rPr lang="en-US" sz="2000" dirty="0" err="1">
                <a:latin typeface="Arial" panose="020B0604020202020204" pitchFamily="34" charset="0"/>
                <a:ea typeface="Calibri" panose="020F0502020204030204" pitchFamily="34" charset="0"/>
              </a:rPr>
              <a:t>Breidbach</a:t>
            </a:r>
            <a:r>
              <a:rPr lang="en-US" sz="2000" dirty="0">
                <a:latin typeface="Arial" panose="020B0604020202020204" pitchFamily="34" charset="0"/>
                <a:ea typeface="Calibri" panose="020F0502020204030204" pitchFamily="34" charset="0"/>
              </a:rPr>
              <a:t> and Brodie, 2017). </a:t>
            </a:r>
            <a:endParaRPr lang="en-US" sz="16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endParaRPr lang="en-GB" sz="16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F82A4EF6-F6C1-3BD5-5AD2-A0E892A8F57E}"/>
              </a:ext>
            </a:extLst>
          </p:cNvPr>
          <p:cNvSpPr txBox="1"/>
          <p:nvPr/>
        </p:nvSpPr>
        <p:spPr>
          <a:xfrm>
            <a:off x="6690167" y="1954749"/>
            <a:ext cx="4642991" cy="3816429"/>
          </a:xfrm>
          <a:prstGeom prst="rect">
            <a:avLst/>
          </a:prstGeom>
          <a:noFill/>
        </p:spPr>
        <p:txBody>
          <a:bodyPr wrap="square" rtlCol="0">
            <a:spAutoFit/>
          </a:bodyPr>
          <a:lstStyle/>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In the last five years, the fast expansion of the sharing economy and its dramatic effects on several facets of the current social economic system have sparked a growing public interest. </a:t>
            </a:r>
          </a:p>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It has introduced new competitors in a variety of sectors, such as Airbnb have surpassed many established competitors (Cheng, 2016).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0099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6C2F-8C72-64CA-FBA6-77679C2D1760}"/>
              </a:ext>
            </a:extLst>
          </p:cNvPr>
          <p:cNvSpPr>
            <a:spLocks noGrp="1"/>
          </p:cNvSpPr>
          <p:nvPr>
            <p:ph type="title"/>
          </p:nvPr>
        </p:nvSpPr>
        <p:spPr/>
        <p:txBody>
          <a:bodyPr/>
          <a:lstStyle/>
          <a:p>
            <a:r>
              <a:rPr lang="en-GB" dirty="0"/>
              <a:t>Chapter 2 – Airbnb and the Sharing-Exchange Continuum</a:t>
            </a:r>
          </a:p>
        </p:txBody>
      </p:sp>
      <p:sp>
        <p:nvSpPr>
          <p:cNvPr id="4" name="TextBox 3">
            <a:extLst>
              <a:ext uri="{FF2B5EF4-FFF2-40B4-BE49-F238E27FC236}">
                <a16:creationId xmlns:a16="http://schemas.microsoft.com/office/drawing/2014/main" id="{7CCC40C1-A564-A285-0904-17EAC706A3C7}"/>
              </a:ext>
            </a:extLst>
          </p:cNvPr>
          <p:cNvSpPr txBox="1"/>
          <p:nvPr/>
        </p:nvSpPr>
        <p:spPr>
          <a:xfrm>
            <a:off x="773188" y="1956122"/>
            <a:ext cx="4998720" cy="4678204"/>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Airbnb provides a platform for people to trade their property in exchange for monetary return.</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Airbnb is a multi-sided platform.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Multisided platforms are technology, goods, or services that principally generate value by facilitating direct interactions between two or more customer or participant groups (</a:t>
            </a:r>
            <a:r>
              <a:rPr lang="en-US" sz="2000" dirty="0" err="1">
                <a:latin typeface="Arial" panose="020B0604020202020204" pitchFamily="34" charset="0"/>
                <a:cs typeface="Arial" panose="020B0604020202020204" pitchFamily="34" charset="0"/>
              </a:rPr>
              <a:t>Hagiu</a:t>
            </a:r>
            <a:r>
              <a:rPr lang="en-US" sz="2000" dirty="0">
                <a:latin typeface="Arial" panose="020B0604020202020204" pitchFamily="34" charset="0"/>
                <a:cs typeface="Arial" panose="020B0604020202020204" pitchFamily="34" charset="0"/>
              </a:rPr>
              <a:t> 2013).</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Multi-sided platforms require a significant pool of both buyers and sellers for their economic model to function (Muñoz and Cohen, 2017). </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D14164D2-FEC6-F6CE-6AD4-58696C4E003A}"/>
              </a:ext>
            </a:extLst>
          </p:cNvPr>
          <p:cNvSpPr txBox="1"/>
          <p:nvPr/>
        </p:nvSpPr>
        <p:spPr>
          <a:xfrm>
            <a:off x="5972537" y="1956122"/>
            <a:ext cx="5926237" cy="4093428"/>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The Sharing-Exchange Continuum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Airbnb does not have the characteristics of a sharing economy.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Habibi et al. 2016 introduce the sharing-exchange continuum to clarify this.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They state sharing economies non-reciprocal, </a:t>
            </a:r>
            <a:r>
              <a:rPr lang="en-US" sz="2000" dirty="0">
                <a:latin typeface="Arial" panose="020B0604020202020204" pitchFamily="34" charset="0"/>
                <a:cs typeface="Arial" panose="020B0604020202020204" pitchFamily="34" charset="0"/>
              </a:rPr>
              <a:t>creates sense of joint ownership that is independent of monetary exchange.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 an exchange economy </a:t>
            </a:r>
            <a:r>
              <a:rPr lang="en-US" sz="2000" dirty="0">
                <a:latin typeface="Arial" panose="020B0604020202020204" pitchFamily="34" charset="0"/>
                <a:cs typeface="Arial" panose="020B0604020202020204" pitchFamily="34" charset="0"/>
              </a:rPr>
              <a:t>each side is expected not just to receive, but also to contribute.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There is an absence of social ties, allowing transactions between unrelated parties that often includes a currency exchange.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3203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880A8-D8CA-8F77-B60E-E6A561E720AE}"/>
              </a:ext>
            </a:extLst>
          </p:cNvPr>
          <p:cNvSpPr>
            <a:spLocks noGrp="1"/>
          </p:cNvSpPr>
          <p:nvPr>
            <p:ph type="title"/>
          </p:nvPr>
        </p:nvSpPr>
        <p:spPr/>
        <p:txBody>
          <a:bodyPr/>
          <a:lstStyle/>
          <a:p>
            <a:r>
              <a:rPr lang="en-GB" dirty="0"/>
              <a:t>Chapter 2 – Pseudo Sharing Economy and Peer to Peer Accommodation </a:t>
            </a:r>
          </a:p>
        </p:txBody>
      </p:sp>
      <p:sp>
        <p:nvSpPr>
          <p:cNvPr id="6" name="TextBox 5">
            <a:extLst>
              <a:ext uri="{FF2B5EF4-FFF2-40B4-BE49-F238E27FC236}">
                <a16:creationId xmlns:a16="http://schemas.microsoft.com/office/drawing/2014/main" id="{8807B035-DA9D-8AC8-6E42-4C898749EAF3}"/>
              </a:ext>
            </a:extLst>
          </p:cNvPr>
          <p:cNvSpPr txBox="1"/>
          <p:nvPr/>
        </p:nvSpPr>
        <p:spPr>
          <a:xfrm>
            <a:off x="578735" y="1862367"/>
            <a:ext cx="5306606" cy="4401205"/>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Pseudo Sharing Economy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Pseudo-sharing is the act of giving something away with the intention of making money from it (Jain, 2021).</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 corporate partnership disguised as community sharing is referred to as pseudo-sharing. It may not be entirely undesirable, as it may be helpful to all parties and environmentally good. However, it is not sharing (Belk, 2014a: 11).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pseudo-sharing economy can be dangerous as it appears under to guise of a sharing economy.  </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76D9F96-DB61-3A72-9D53-28D1F198D5E4}"/>
              </a:ext>
            </a:extLst>
          </p:cNvPr>
          <p:cNvSpPr txBox="1"/>
          <p:nvPr/>
        </p:nvSpPr>
        <p:spPr>
          <a:xfrm>
            <a:off x="5885341" y="1862367"/>
            <a:ext cx="5059680" cy="4708981"/>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Peer to Peer Sharing</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Peer-to-peer accommodation networks connect merchants and customers on a platform. The platform connects hosts and visitors to exchange accommodation for monetary or non-monetary incentives.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Airbnb service providers are motivated by profit, but they also take advantage of the community-building opportunities their services enable. In addition to monetary compensation, other types of reciprocity can develop between visitors and suppliers. (Habibi et al., 2017: 115). </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4761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C20F-7529-B2CF-8547-EAD329703503}"/>
              </a:ext>
            </a:extLst>
          </p:cNvPr>
          <p:cNvSpPr>
            <a:spLocks noGrp="1"/>
          </p:cNvSpPr>
          <p:nvPr>
            <p:ph type="title"/>
          </p:nvPr>
        </p:nvSpPr>
        <p:spPr>
          <a:xfrm>
            <a:off x="1066800" y="-541406"/>
            <a:ext cx="10058400" cy="1450757"/>
          </a:xfrm>
        </p:spPr>
        <p:txBody>
          <a:bodyPr/>
          <a:lstStyle/>
          <a:p>
            <a:r>
              <a:rPr lang="en-US" dirty="0"/>
              <a:t>Chapter 11 – Regulatory Reactions </a:t>
            </a:r>
            <a:endParaRPr lang="en-GB" dirty="0"/>
          </a:p>
        </p:txBody>
      </p:sp>
      <p:graphicFrame>
        <p:nvGraphicFramePr>
          <p:cNvPr id="8" name="Content Placeholder 2">
            <a:extLst>
              <a:ext uri="{FF2B5EF4-FFF2-40B4-BE49-F238E27FC236}">
                <a16:creationId xmlns:a16="http://schemas.microsoft.com/office/drawing/2014/main" id="{CE7C9D5A-80EA-60F5-F598-C168C92CF63E}"/>
              </a:ext>
            </a:extLst>
          </p:cNvPr>
          <p:cNvGraphicFramePr>
            <a:graphicFrameLocks noGrp="1"/>
          </p:cNvGraphicFramePr>
          <p:nvPr>
            <p:ph idx="1"/>
            <p:extLst>
              <p:ext uri="{D42A27DB-BD31-4B8C-83A1-F6EECF244321}">
                <p14:modId xmlns:p14="http://schemas.microsoft.com/office/powerpoint/2010/main" val="3638999877"/>
              </p:ext>
            </p:extLst>
          </p:nvPr>
        </p:nvGraphicFramePr>
        <p:xfrm>
          <a:off x="580663" y="1047665"/>
          <a:ext cx="11030674" cy="1583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172F67E-FE69-7671-2804-1F8E4AFBF198}"/>
              </a:ext>
            </a:extLst>
          </p:cNvPr>
          <p:cNvSpPr txBox="1"/>
          <p:nvPr/>
        </p:nvSpPr>
        <p:spPr>
          <a:xfrm>
            <a:off x="983848" y="2769245"/>
            <a:ext cx="10451939" cy="378565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Formerly residential neighborhoods now attract visitors who stay in the homes of residents. These visitors utilize local infrastructure intended for residents, such as parking spots, hence diminishing the availability for locals (Sheppard and </a:t>
            </a:r>
            <a:r>
              <a:rPr lang="en-US" sz="2000" dirty="0" err="1">
                <a:latin typeface="Arial" panose="020B0604020202020204" pitchFamily="34" charset="0"/>
                <a:cs typeface="Arial" panose="020B0604020202020204" pitchFamily="34" charset="0"/>
              </a:rPr>
              <a:t>Udell</a:t>
            </a:r>
            <a:r>
              <a:rPr lang="en-US" sz="2000" dirty="0">
                <a:latin typeface="Arial" panose="020B0604020202020204" pitchFamily="34" charset="0"/>
                <a:cs typeface="Arial" panose="020B0604020202020204" pitchFamily="34" charset="0"/>
              </a:rPr>
              <a:t>, 2016).</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 appeal of the short-term rental market drives up property costs (</a:t>
            </a:r>
            <a:r>
              <a:rPr lang="en-US" sz="2000" dirty="0" err="1">
                <a:latin typeface="Arial" panose="020B0604020202020204" pitchFamily="34" charset="0"/>
                <a:cs typeface="Arial" panose="020B0604020202020204" pitchFamily="34" charset="0"/>
              </a:rPr>
              <a:t>Horna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Merantea</a:t>
            </a:r>
            <a:r>
              <a:rPr lang="en-US" sz="2000" dirty="0">
                <a:latin typeface="Arial" panose="020B0604020202020204" pitchFamily="34" charset="0"/>
                <a:cs typeface="Arial" panose="020B0604020202020204" pitchFamily="34" charset="0"/>
              </a:rPr>
              <a:t>, 2017).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New York was Airbnb's largest market with 25,000 active hosts, and over half of New York residents believed they had the right to rent out their home to tourists (</a:t>
            </a:r>
            <a:r>
              <a:rPr lang="en-US" sz="2000" dirty="0" err="1">
                <a:latin typeface="Arial" panose="020B0604020202020204" pitchFamily="34" charset="0"/>
                <a:cs typeface="Arial" panose="020B0604020202020204" pitchFamily="34" charset="0"/>
              </a:rPr>
              <a:t>Interian</a:t>
            </a:r>
            <a:r>
              <a:rPr lang="en-US" sz="2000" dirty="0">
                <a:latin typeface="Arial" panose="020B0604020202020204" pitchFamily="34" charset="0"/>
                <a:cs typeface="Arial" panose="020B0604020202020204" pitchFamily="34" charset="0"/>
              </a:rPr>
              <a:t>, 2016).</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Hotels, property owners, tenant groups, and community </a:t>
            </a:r>
            <a:r>
              <a:rPr lang="en-US" sz="2000" dirty="0" err="1">
                <a:latin typeface="Arial" panose="020B0604020202020204" pitchFamily="34" charset="0"/>
                <a:cs typeface="Arial" panose="020B0604020202020204" pitchFamily="34" charset="0"/>
              </a:rPr>
              <a:t>organisations</a:t>
            </a:r>
            <a:r>
              <a:rPr lang="en-US" sz="2000" dirty="0">
                <a:latin typeface="Arial" panose="020B0604020202020204" pitchFamily="34" charset="0"/>
                <a:cs typeface="Arial" panose="020B0604020202020204" pitchFamily="34" charset="0"/>
              </a:rPr>
              <a:t> were concerned about the detrimental implications Airbnb's entry into the market had on them. Advocates for affordable housing claimed that Airbnb exacerbated the housing crisis (</a:t>
            </a:r>
            <a:r>
              <a:rPr lang="en-US" sz="2000" dirty="0" err="1">
                <a:latin typeface="Arial" panose="020B0604020202020204" pitchFamily="34" charset="0"/>
                <a:cs typeface="Arial" panose="020B0604020202020204" pitchFamily="34" charset="0"/>
              </a:rPr>
              <a:t>Dzieza</a:t>
            </a:r>
            <a:r>
              <a:rPr lang="en-US" sz="2000" dirty="0">
                <a:latin typeface="Arial" panose="020B0604020202020204" pitchFamily="34" charset="0"/>
                <a:cs typeface="Arial" panose="020B0604020202020204" pitchFamily="34" charset="0"/>
              </a:rPr>
              <a:t>, 2015)</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3118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C0983-EB69-F043-9083-67EC5CBDB4BA}"/>
              </a:ext>
            </a:extLst>
          </p:cNvPr>
          <p:cNvSpPr>
            <a:spLocks noGrp="1"/>
          </p:cNvSpPr>
          <p:nvPr>
            <p:ph type="title"/>
          </p:nvPr>
        </p:nvSpPr>
        <p:spPr/>
        <p:txBody>
          <a:bodyPr/>
          <a:lstStyle/>
          <a:p>
            <a:r>
              <a:rPr lang="en-US" dirty="0"/>
              <a:t>Chapter 11 – New Rules and Regulations</a:t>
            </a:r>
            <a:endParaRPr lang="en-GB" dirty="0"/>
          </a:p>
        </p:txBody>
      </p:sp>
      <p:sp>
        <p:nvSpPr>
          <p:cNvPr id="3" name="Content Placeholder 2">
            <a:extLst>
              <a:ext uri="{FF2B5EF4-FFF2-40B4-BE49-F238E27FC236}">
                <a16:creationId xmlns:a16="http://schemas.microsoft.com/office/drawing/2014/main" id="{33092991-5C96-89D4-2BFA-51A0C1C6FF26}"/>
              </a:ext>
            </a:extLst>
          </p:cNvPr>
          <p:cNvSpPr>
            <a:spLocks noGrp="1"/>
          </p:cNvSpPr>
          <p:nvPr>
            <p:ph idx="1"/>
          </p:nvPr>
        </p:nvSpPr>
        <p:spPr>
          <a:xfrm>
            <a:off x="917872" y="2019354"/>
            <a:ext cx="5208608" cy="3918458"/>
          </a:xfrm>
        </p:spPr>
        <p:txBody>
          <a:bodyPr>
            <a:normAutofit fontScale="92500" lnSpcReduction="10000"/>
          </a:bodyPr>
          <a:lstStyle/>
          <a:p>
            <a:r>
              <a:rPr lang="en-US" dirty="0">
                <a:latin typeface="Arial" panose="020B0604020202020204" pitchFamily="34" charset="0"/>
                <a:cs typeface="Arial" panose="020B0604020202020204" pitchFamily="34" charset="0"/>
              </a:rPr>
              <a:t>Airbnb's impact on New York and the level of displeasure among locals prompted the New York State Senate to enact a measure in June 2016 prohibiting short-term rentals of less than 30 days for full residences (Dickey, 2016)</a:t>
            </a:r>
            <a:r>
              <a:rPr lang="en-GB"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As a multi-sided platform requires a high number of both hosts and buyers in order to be successful the regulations implemented by the New York senate crippled Airbnb’s ability to function in the city.  </a:t>
            </a:r>
          </a:p>
          <a:p>
            <a:r>
              <a:rPr lang="en-US" dirty="0">
                <a:latin typeface="Arial" panose="020B0604020202020204" pitchFamily="34" charset="0"/>
                <a:cs typeface="Arial" panose="020B0604020202020204" pitchFamily="34" charset="0"/>
              </a:rPr>
              <a:t>The new regulation had a significant impact on peer-to-peer accommodation networks such as Airbnb. Their listings in the city fell from 20,000 to 300. (</a:t>
            </a:r>
            <a:r>
              <a:rPr lang="en-US" dirty="0" err="1">
                <a:latin typeface="Arial" panose="020B0604020202020204" pitchFamily="34" charset="0"/>
                <a:cs typeface="Arial" panose="020B0604020202020204" pitchFamily="34" charset="0"/>
              </a:rPr>
              <a:t>Gebicki</a:t>
            </a:r>
            <a:r>
              <a:rPr lang="en-US" dirty="0">
                <a:latin typeface="Arial" panose="020B0604020202020204" pitchFamily="34" charset="0"/>
                <a:cs typeface="Arial" panose="020B0604020202020204" pitchFamily="34" charset="0"/>
              </a:rPr>
              <a:t>, 2017).</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ED3F02-314C-44D7-0F6E-759B5E2265BC}"/>
              </a:ext>
            </a:extLst>
          </p:cNvPr>
          <p:cNvSpPr txBox="1"/>
          <p:nvPr/>
        </p:nvSpPr>
        <p:spPr>
          <a:xfrm>
            <a:off x="6493397" y="2019354"/>
            <a:ext cx="4662283" cy="3785652"/>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Relevance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laws and regulations might be viewed as relevant to modern digital business.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implementation of rules and regulations might easily impede modern businesses.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Airbnb case in New York demonstrates the influence of rules and regulations on peer-to-peer accommodation and multisided platforms.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2799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4983-1EA0-85AE-C39F-DA3302C7335F}"/>
              </a:ext>
            </a:extLst>
          </p:cNvPr>
          <p:cNvSpPr>
            <a:spLocks noGrp="1"/>
          </p:cNvSpPr>
          <p:nvPr>
            <p:ph type="title"/>
          </p:nvPr>
        </p:nvSpPr>
        <p:spPr/>
        <p:txBody>
          <a:bodyPr/>
          <a:lstStyle/>
          <a:p>
            <a:r>
              <a:rPr lang="en-GB" dirty="0"/>
              <a:t>Chapter 11 – Regulatory Responses around the World.</a:t>
            </a:r>
          </a:p>
        </p:txBody>
      </p:sp>
      <p:sp>
        <p:nvSpPr>
          <p:cNvPr id="3" name="Content Placeholder 2">
            <a:extLst>
              <a:ext uri="{FF2B5EF4-FFF2-40B4-BE49-F238E27FC236}">
                <a16:creationId xmlns:a16="http://schemas.microsoft.com/office/drawing/2014/main" id="{8D900F9F-7FC9-8EC4-548A-2E916BC026AF}"/>
              </a:ext>
            </a:extLst>
          </p:cNvPr>
          <p:cNvSpPr>
            <a:spLocks noGrp="1"/>
          </p:cNvSpPr>
          <p:nvPr>
            <p:ph idx="1"/>
          </p:nvPr>
        </p:nvSpPr>
        <p:spPr>
          <a:xfrm>
            <a:off x="1066800" y="1834159"/>
            <a:ext cx="10058400" cy="978489"/>
          </a:xfrm>
        </p:spPr>
        <p:txBody>
          <a:bodyPr/>
          <a:lstStyle/>
          <a:p>
            <a:r>
              <a:rPr lang="en-GB" dirty="0">
                <a:latin typeface="Arial" panose="020B0604020202020204" pitchFamily="34" charset="0"/>
                <a:cs typeface="Arial" panose="020B0604020202020204" pitchFamily="34" charset="0"/>
              </a:rPr>
              <a:t>The rate at which peer-to-peer accommodation networks have grown forced governments around the world to draft new legal measures in order to regulate the business. </a:t>
            </a:r>
          </a:p>
        </p:txBody>
      </p:sp>
      <p:sp>
        <p:nvSpPr>
          <p:cNvPr id="4" name="TextBox 3">
            <a:extLst>
              <a:ext uri="{FF2B5EF4-FFF2-40B4-BE49-F238E27FC236}">
                <a16:creationId xmlns:a16="http://schemas.microsoft.com/office/drawing/2014/main" id="{EA4AD131-182C-6081-997F-151A260987A1}"/>
              </a:ext>
            </a:extLst>
          </p:cNvPr>
          <p:cNvSpPr txBox="1"/>
          <p:nvPr/>
        </p:nvSpPr>
        <p:spPr>
          <a:xfrm>
            <a:off x="1097280" y="2909447"/>
            <a:ext cx="4907666" cy="3139321"/>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London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February 2015, Airbnb was legalized under housing regulations (Coldwell, 2015).</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Officials in London were concerned that short-term rentals from peer-to-peer accommodation networks could lead to a housing crisis (Churchill, 2016).</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Since January 1, 2017, Airbnb automatically restricts complete home listings to 90 nights per year in response to these concerns (Airbnb, 2017e).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3890DF-6537-A72F-C7B3-956905C9B8A9}"/>
              </a:ext>
            </a:extLst>
          </p:cNvPr>
          <p:cNvSpPr txBox="1"/>
          <p:nvPr/>
        </p:nvSpPr>
        <p:spPr>
          <a:xfrm>
            <a:off x="6231423" y="2909447"/>
            <a:ext cx="5227513" cy="3139321"/>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Paris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With 350,000 listings in 2017, France is Airbnb's second largest market after the United States (Reuters, 2017).</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has also resulted in significant price rises for smaller rental units and a decline in their availability (</a:t>
            </a:r>
            <a:r>
              <a:rPr lang="en-US" dirty="0" err="1">
                <a:latin typeface="Arial" panose="020B0604020202020204" pitchFamily="34" charset="0"/>
                <a:cs typeface="Arial" panose="020B0604020202020204" pitchFamily="34" charset="0"/>
              </a:rPr>
              <a:t>Origet</a:t>
            </a:r>
            <a:r>
              <a:rPr lang="en-US" dirty="0">
                <a:latin typeface="Arial" panose="020B0604020202020204" pitchFamily="34" charset="0"/>
                <a:cs typeface="Arial" panose="020B0604020202020204" pitchFamily="34" charset="0"/>
              </a:rPr>
              <a:t> du </a:t>
            </a:r>
            <a:r>
              <a:rPr lang="en-US" dirty="0" err="1">
                <a:latin typeface="Arial" panose="020B0604020202020204" pitchFamily="34" charset="0"/>
                <a:cs typeface="Arial" panose="020B0604020202020204" pitchFamily="34" charset="0"/>
              </a:rPr>
              <a:t>Cluzeau</a:t>
            </a:r>
            <a:r>
              <a:rPr lang="en-US" dirty="0">
                <a:latin typeface="Arial" panose="020B0604020202020204" pitchFamily="34" charset="0"/>
                <a:cs typeface="Arial" panose="020B0604020202020204" pitchFamily="34" charset="0"/>
              </a:rPr>
              <a:t>, 2017).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French government have restricted the yearly rental period for properties to 120 per year with further legislation looking to further reduce this number (</a:t>
            </a:r>
            <a:r>
              <a:rPr lang="en-GB" dirty="0" err="1">
                <a:latin typeface="Arial" panose="020B0604020202020204" pitchFamily="34" charset="0"/>
                <a:cs typeface="Arial" panose="020B0604020202020204" pitchFamily="34" charset="0"/>
              </a:rPr>
              <a:t>Stothard</a:t>
            </a:r>
            <a:r>
              <a:rPr lang="en-GB" dirty="0">
                <a:latin typeface="Arial" panose="020B0604020202020204" pitchFamily="34" charset="0"/>
                <a:cs typeface="Arial" panose="020B0604020202020204" pitchFamily="34" charset="0"/>
              </a:rPr>
              <a:t>, 2016). </a:t>
            </a:r>
          </a:p>
        </p:txBody>
      </p:sp>
    </p:spTree>
    <p:extLst>
      <p:ext uri="{BB962C8B-B14F-4D97-AF65-F5344CB8AC3E}">
        <p14:creationId xmlns:p14="http://schemas.microsoft.com/office/powerpoint/2010/main" val="102157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10C168-19D8-FA19-AC64-F20C4FB06885}"/>
              </a:ext>
            </a:extLst>
          </p:cNvPr>
          <p:cNvSpPr/>
          <p:nvPr/>
        </p:nvSpPr>
        <p:spPr>
          <a:xfrm>
            <a:off x="844952" y="1446835"/>
            <a:ext cx="10521387" cy="753085"/>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 name="Title 1">
            <a:extLst>
              <a:ext uri="{FF2B5EF4-FFF2-40B4-BE49-F238E27FC236}">
                <a16:creationId xmlns:a16="http://schemas.microsoft.com/office/drawing/2014/main" id="{2960AEB5-D771-7CFC-EEE1-DF45741ED1AC}"/>
              </a:ext>
            </a:extLst>
          </p:cNvPr>
          <p:cNvSpPr>
            <a:spLocks noGrp="1"/>
          </p:cNvSpPr>
          <p:nvPr>
            <p:ph type="title"/>
          </p:nvPr>
        </p:nvSpPr>
        <p:spPr>
          <a:xfrm>
            <a:off x="1066800" y="-461851"/>
            <a:ext cx="10058400" cy="1450757"/>
          </a:xfrm>
        </p:spPr>
        <p:txBody>
          <a:bodyPr/>
          <a:lstStyle/>
          <a:p>
            <a:r>
              <a:rPr lang="en-GB" dirty="0"/>
              <a:t>Chapter 14 – Digital Disruption</a:t>
            </a:r>
          </a:p>
        </p:txBody>
      </p:sp>
      <p:sp>
        <p:nvSpPr>
          <p:cNvPr id="3" name="Content Placeholder 2">
            <a:extLst>
              <a:ext uri="{FF2B5EF4-FFF2-40B4-BE49-F238E27FC236}">
                <a16:creationId xmlns:a16="http://schemas.microsoft.com/office/drawing/2014/main" id="{32FE77ED-F7CB-8858-3713-FC0B99FCDE27}"/>
              </a:ext>
            </a:extLst>
          </p:cNvPr>
          <p:cNvSpPr>
            <a:spLocks noGrp="1"/>
          </p:cNvSpPr>
          <p:nvPr>
            <p:ph idx="1"/>
          </p:nvPr>
        </p:nvSpPr>
        <p:spPr>
          <a:xfrm>
            <a:off x="1066800" y="1208824"/>
            <a:ext cx="10058400" cy="1615398"/>
          </a:xfrm>
        </p:spPr>
        <p:txBody>
          <a:bodyPr/>
          <a:lstStyle/>
          <a:p>
            <a:pPr>
              <a:lnSpc>
                <a:spcPct val="10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The emergence of peer-to-peer accommodation networks has had a significant impact on the economies. It can be viewed as a disruptive technology. This can be seen when looking at how it has impacted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6" name="TextBox 3">
            <a:extLst>
              <a:ext uri="{FF2B5EF4-FFF2-40B4-BE49-F238E27FC236}">
                <a16:creationId xmlns:a16="http://schemas.microsoft.com/office/drawing/2014/main" id="{909302AD-EC69-E6CF-AA66-1E9562C6B1D1}"/>
              </a:ext>
            </a:extLst>
          </p:cNvPr>
          <p:cNvGraphicFramePr/>
          <p:nvPr>
            <p:extLst>
              <p:ext uri="{D42A27DB-BD31-4B8C-83A1-F6EECF244321}">
                <p14:modId xmlns:p14="http://schemas.microsoft.com/office/powerpoint/2010/main" val="1498211887"/>
              </p:ext>
            </p:extLst>
          </p:nvPr>
        </p:nvGraphicFramePr>
        <p:xfrm>
          <a:off x="885463" y="2189077"/>
          <a:ext cx="4903808" cy="3785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43F903B-C45C-1B45-51F3-7C125C6B7326}"/>
              </a:ext>
            </a:extLst>
          </p:cNvPr>
          <p:cNvSpPr txBox="1"/>
          <p:nvPr/>
        </p:nvSpPr>
        <p:spPr>
          <a:xfrm>
            <a:off x="5607934" y="2326513"/>
            <a:ext cx="5260694" cy="378565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Long-tenured full-time workers are decreasing while part-time and seasonal workers are increasing. 40.4% of the U.S. employment is contingent, or unsecure, according to the government.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Comparatively, the percentage of contingent employees in 2005 was just 31%. (</a:t>
            </a:r>
            <a:r>
              <a:rPr lang="en-US" sz="2000" dirty="0" err="1">
                <a:latin typeface="Arial" panose="020B0604020202020204" pitchFamily="34" charset="0"/>
                <a:cs typeface="Arial" panose="020B0604020202020204" pitchFamily="34" charset="0"/>
              </a:rPr>
              <a:t>Pofeldt</a:t>
            </a:r>
            <a:r>
              <a:rPr lang="en-US" sz="2000" dirty="0">
                <a:latin typeface="Arial" panose="020B0604020202020204" pitchFamily="34" charset="0"/>
                <a:cs typeface="Arial" panose="020B0604020202020204" pitchFamily="34" charset="0"/>
              </a:rPr>
              <a:t>, 2015)</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These workers tend to rely more on the local services or governments as they receive less pay and benefits (US Government Accountability Office, 2015). </a:t>
            </a:r>
          </a:p>
        </p:txBody>
      </p:sp>
    </p:spTree>
    <p:extLst>
      <p:ext uri="{BB962C8B-B14F-4D97-AF65-F5344CB8AC3E}">
        <p14:creationId xmlns:p14="http://schemas.microsoft.com/office/powerpoint/2010/main" val="1052274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9581A-0EA3-C860-6B57-247002FB293A}"/>
              </a:ext>
            </a:extLst>
          </p:cNvPr>
          <p:cNvSpPr>
            <a:spLocks noGrp="1"/>
          </p:cNvSpPr>
          <p:nvPr>
            <p:ph type="title"/>
          </p:nvPr>
        </p:nvSpPr>
        <p:spPr/>
        <p:txBody>
          <a:bodyPr/>
          <a:lstStyle/>
          <a:p>
            <a:r>
              <a:rPr lang="en-GB" dirty="0"/>
              <a:t>Chapter 14 – Disruption to the Tourism Industry </a:t>
            </a:r>
          </a:p>
        </p:txBody>
      </p:sp>
      <p:sp>
        <p:nvSpPr>
          <p:cNvPr id="3" name="Content Placeholder 2">
            <a:extLst>
              <a:ext uri="{FF2B5EF4-FFF2-40B4-BE49-F238E27FC236}">
                <a16:creationId xmlns:a16="http://schemas.microsoft.com/office/drawing/2014/main" id="{B42519E4-F520-E8EF-8C72-9F169DCC13C3}"/>
              </a:ext>
            </a:extLst>
          </p:cNvPr>
          <p:cNvSpPr>
            <a:spLocks noGrp="1"/>
          </p:cNvSpPr>
          <p:nvPr>
            <p:ph idx="1"/>
          </p:nvPr>
        </p:nvSpPr>
        <p:spPr>
          <a:xfrm>
            <a:off x="856527" y="1845734"/>
            <a:ext cx="10299153" cy="1094236"/>
          </a:xfrm>
        </p:spPr>
        <p:txBody>
          <a:bodyPr>
            <a:normAutofit/>
          </a:bodyPr>
          <a:lstStyle/>
          <a:p>
            <a:pPr>
              <a:buFont typeface="Arial" panose="020B0604020202020204" pitchFamily="34" charset="0"/>
              <a:buChar char="•"/>
            </a:pPr>
            <a:r>
              <a:rPr lang="en-US" dirty="0"/>
              <a:t> Peer-to-peer accommodation has radically transformed how the tourist sector functions. This has resulted in the tourism and hospitality industries experiencing major professional transformations that are hard to predict. </a:t>
            </a:r>
          </a:p>
          <a:p>
            <a:endParaRPr lang="en-GB" dirty="0"/>
          </a:p>
        </p:txBody>
      </p:sp>
      <p:sp>
        <p:nvSpPr>
          <p:cNvPr id="6" name="TextBox 5">
            <a:extLst>
              <a:ext uri="{FF2B5EF4-FFF2-40B4-BE49-F238E27FC236}">
                <a16:creationId xmlns:a16="http://schemas.microsoft.com/office/drawing/2014/main" id="{9B7ED127-8703-3303-D1C2-229F591DE597}"/>
              </a:ext>
            </a:extLst>
          </p:cNvPr>
          <p:cNvSpPr txBox="1"/>
          <p:nvPr/>
        </p:nvSpPr>
        <p:spPr>
          <a:xfrm>
            <a:off x="713386" y="3124299"/>
            <a:ext cx="5413094" cy="3447098"/>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Peer-to-peer accommodation effectively altered the rules of the tourism industry.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 changed accepted norms and customs that had existed before its introduction.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model allows private residents to compete with large hotel and rental chains.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In 2011, one in ten tourists utilized private accommodations; by 2015, this amount had increased to three in ten (Paolo, 2017).</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1D60DB38-3522-8D91-CB4C-0B94537AFD5A}"/>
              </a:ext>
            </a:extLst>
          </p:cNvPr>
          <p:cNvSpPr txBox="1"/>
          <p:nvPr/>
        </p:nvSpPr>
        <p:spPr>
          <a:xfrm>
            <a:off x="6435524" y="2939970"/>
            <a:ext cx="5162309" cy="3108543"/>
          </a:xfrm>
          <a:prstGeom prst="rect">
            <a:avLst/>
          </a:prstGeom>
          <a:noFill/>
        </p:spPr>
        <p:txBody>
          <a:bodyPr wrap="square" rtlCol="0">
            <a:spAutoFit/>
          </a:bodyPr>
          <a:lstStyle/>
          <a:p>
            <a:r>
              <a:rPr lang="en-GB" sz="2200" u="sng" dirty="0">
                <a:latin typeface="Arial" panose="020B0604020202020204" pitchFamily="34" charset="0"/>
                <a:cs typeface="Arial" panose="020B0604020202020204" pitchFamily="34" charset="0"/>
              </a:rPr>
              <a:t>Relevance to Digital Business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Embracing Digital Disruption can provide companies with a competitive advantage over their rivals.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It allows businesses to better understand trends and predict future disruptions within their industries. </a:t>
            </a:r>
          </a:p>
          <a:p>
            <a:pPr marL="342900" indent="-342900">
              <a:buFont typeface="Arial" panose="020B0604020202020204" pitchFamily="34" charset="0"/>
              <a:buChar char="•"/>
            </a:pPr>
            <a:endParaRPr lang="en-GB" sz="2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792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49C6-AA43-7BDE-7387-8424C219AAA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16CAD32-25E7-B149-9F93-346FEEB10E5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22365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28C1-03EF-8C6F-6B62-7CA19298199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4662C3D-AA7A-ABE6-B66E-231893576443}"/>
              </a:ext>
            </a:extLst>
          </p:cNvPr>
          <p:cNvSpPr>
            <a:spLocks noGrp="1"/>
          </p:cNvSpPr>
          <p:nvPr>
            <p:ph idx="1"/>
          </p:nvPr>
        </p:nvSpPr>
        <p:spPr/>
        <p:txBody>
          <a:bodyPr>
            <a:normAutofit fontScale="70000" lnSpcReduction="20000"/>
          </a:bodyPr>
          <a:lstStyle/>
          <a:p>
            <a:r>
              <a:rPr lang="en-US" b="1" u="sng" dirty="0"/>
              <a:t>Chapter 2</a:t>
            </a:r>
          </a:p>
          <a:p>
            <a:r>
              <a:rPr lang="en-US" dirty="0"/>
              <a:t>Belk, R. (2014a) Sharing versus pseudo-sharing in Web 2.0, The Anthropologist, 18 (1), 7–23.</a:t>
            </a:r>
          </a:p>
          <a:p>
            <a:r>
              <a:rPr lang="en-US" dirty="0" err="1"/>
              <a:t>Breidbach</a:t>
            </a:r>
            <a:r>
              <a:rPr lang="en-US" dirty="0"/>
              <a:t>, C.F. and Brodie, R.J. (2017) Engagement platforms in the sharing economy: Conceptual foundations and research directions, Journal of Service Theory and Practice, 27 (4), 761–777.</a:t>
            </a:r>
          </a:p>
          <a:p>
            <a:r>
              <a:rPr lang="en-US" dirty="0"/>
              <a:t>Cheng, M. (2016) Sharing economy: A review and agenda for future research, International Journal of Hospitality Management, 57, 60–70.</a:t>
            </a:r>
          </a:p>
          <a:p>
            <a:r>
              <a:rPr lang="en-US" dirty="0"/>
              <a:t>Habibi, M.R., Kim, A., and Laroche, M. (2016) From sharing to exchange: An extended framework of dual modes of collaborative </a:t>
            </a:r>
            <a:r>
              <a:rPr lang="en-US" dirty="0" err="1"/>
              <a:t>nonownership</a:t>
            </a:r>
            <a:r>
              <a:rPr lang="en-US" dirty="0"/>
              <a:t> consumption, Journal of the Association for Consumer Research, 1 (2), 277–294.</a:t>
            </a:r>
          </a:p>
          <a:p>
            <a:r>
              <a:rPr lang="en-US" dirty="0" err="1"/>
              <a:t>Hagiu</a:t>
            </a:r>
            <a:r>
              <a:rPr lang="en-US" dirty="0"/>
              <a:t>, A. and Wright, J. (2015) Multi-sided platforms, International Journal of Industrial Organization, 43, 162–174.</a:t>
            </a:r>
          </a:p>
          <a:p>
            <a:r>
              <a:rPr lang="en-US" dirty="0"/>
              <a:t>(2022). Airbnb; Airbnb. https://www.airbnb.co.uk/help/article/2503?_set_bev_on_new_domain=1671030081_MDZlZjM3N2M3NzU0</a:t>
            </a:r>
          </a:p>
          <a:p>
            <a:r>
              <a:rPr lang="en-US" dirty="0"/>
              <a:t>Andrei </a:t>
            </a:r>
            <a:r>
              <a:rPr lang="en-US" dirty="0" err="1"/>
              <a:t>Hagiu</a:t>
            </a:r>
            <a:r>
              <a:rPr lang="en-US" dirty="0"/>
              <a:t>. (2013, December 19). Strategic Decisions for Multisided Platforms. MIT Sloan Management Review. https://sloanreview.mit.edu/article/strategic-decisions-for-multisided-platforms/#:~:text=Multisided%20platforms%20(MSPs)%20are%20technologies,more%20customer%20or%20participant%20groups.  </a:t>
            </a:r>
          </a:p>
          <a:p>
            <a:r>
              <a:rPr lang="en-US" dirty="0"/>
              <a:t>Jain, M. (2021, May 15). What is the Shared Economy? Definition, Types, and Examples. The Money Club; The Money Club. https://moneyclubber.com/blog/what-is-the-shared-economy/#:~:text=Pseudo%20sharing%20or%20commercial%20sharing,of%20earning%20money%20through%20it.</a:t>
            </a:r>
          </a:p>
          <a:p>
            <a:endParaRPr lang="en-GB" dirty="0"/>
          </a:p>
        </p:txBody>
      </p:sp>
    </p:spTree>
    <p:extLst>
      <p:ext uri="{BB962C8B-B14F-4D97-AF65-F5344CB8AC3E}">
        <p14:creationId xmlns:p14="http://schemas.microsoft.com/office/powerpoint/2010/main" val="2972435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28C1-03EF-8C6F-6B62-7CA192981994}"/>
              </a:ext>
            </a:extLst>
          </p:cNvPr>
          <p:cNvSpPr>
            <a:spLocks noGrp="1"/>
          </p:cNvSpPr>
          <p:nvPr>
            <p:ph type="title"/>
          </p:nvPr>
        </p:nvSpPr>
        <p:spPr>
          <a:xfrm>
            <a:off x="0" y="-725379"/>
            <a:ext cx="10058400" cy="1450757"/>
          </a:xfrm>
        </p:spPr>
        <p:txBody>
          <a:bodyPr/>
          <a:lstStyle/>
          <a:p>
            <a:r>
              <a:rPr lang="en-GB" dirty="0"/>
              <a:t>Bibliography</a:t>
            </a:r>
          </a:p>
        </p:txBody>
      </p:sp>
      <p:sp>
        <p:nvSpPr>
          <p:cNvPr id="3" name="Content Placeholder 2">
            <a:extLst>
              <a:ext uri="{FF2B5EF4-FFF2-40B4-BE49-F238E27FC236}">
                <a16:creationId xmlns:a16="http://schemas.microsoft.com/office/drawing/2014/main" id="{74662C3D-AA7A-ABE6-B66E-231893576443}"/>
              </a:ext>
            </a:extLst>
          </p:cNvPr>
          <p:cNvSpPr>
            <a:spLocks noGrp="1"/>
          </p:cNvSpPr>
          <p:nvPr>
            <p:ph idx="1"/>
          </p:nvPr>
        </p:nvSpPr>
        <p:spPr>
          <a:xfrm>
            <a:off x="297712" y="725377"/>
            <a:ext cx="11894288" cy="5494669"/>
          </a:xfrm>
        </p:spPr>
        <p:txBody>
          <a:bodyPr>
            <a:noAutofit/>
          </a:bodyPr>
          <a:lstStyle/>
          <a:p>
            <a:pPr marL="0" indent="0">
              <a:buNone/>
            </a:pPr>
            <a:r>
              <a:rPr lang="en-US" sz="1400" b="1" u="sng" dirty="0"/>
              <a:t>Chapter 11</a:t>
            </a:r>
          </a:p>
          <a:p>
            <a:pPr marL="0" indent="0">
              <a:buNone/>
            </a:pPr>
            <a:r>
              <a:rPr lang="en-US" sz="1200" b="1" dirty="0"/>
              <a:t>Dickey, M. R. (2016) retrieved on August 10, 2017 from https://techcrunch. com/2016/06/17/</a:t>
            </a:r>
            <a:r>
              <a:rPr lang="en-US" sz="1200" b="1" dirty="0" err="1"/>
              <a:t>airbnb</a:t>
            </a:r>
            <a:r>
              <a:rPr lang="en-US" sz="1200" b="1" dirty="0"/>
              <a:t>-new-</a:t>
            </a:r>
            <a:r>
              <a:rPr lang="en-US" sz="1200" b="1" dirty="0" err="1"/>
              <a:t>york</a:t>
            </a:r>
            <a:r>
              <a:rPr lang="en-US" sz="1200" b="1" dirty="0"/>
              <a:t>-legislation/.</a:t>
            </a:r>
          </a:p>
          <a:p>
            <a:pPr marL="0" indent="0">
              <a:buNone/>
            </a:pPr>
            <a:r>
              <a:rPr lang="en-US" sz="1200" b="1" dirty="0"/>
              <a:t>Dredge, D. and </a:t>
            </a:r>
            <a:r>
              <a:rPr lang="en-US" sz="1200" b="1" dirty="0" err="1"/>
              <a:t>Gyimóthy</a:t>
            </a:r>
            <a:r>
              <a:rPr lang="en-US" sz="1200" b="1" dirty="0"/>
              <a:t>, S. (2015) The collaborative economy and tourism: Critical perspectives, questionable claims and silenced voices, Tourism Recreation Research, 40 (3), 286–302.</a:t>
            </a:r>
          </a:p>
          <a:p>
            <a:pPr marL="0" indent="0">
              <a:buNone/>
            </a:pPr>
            <a:r>
              <a:rPr lang="en-US" sz="1200" b="1" dirty="0" err="1"/>
              <a:t>Dzieza</a:t>
            </a:r>
            <a:r>
              <a:rPr lang="en-US" sz="1200" b="1" dirty="0"/>
              <a:t>, J. (2015) retrieved on August 10, 2017 from http://www.theverge. com/2015/1/21/7865959/</a:t>
            </a:r>
            <a:r>
              <a:rPr lang="en-US" sz="1200" b="1" dirty="0" err="1"/>
              <a:t>airbnb</a:t>
            </a:r>
            <a:r>
              <a:rPr lang="en-US" sz="1200" b="1" dirty="0"/>
              <a:t>-under-fire-new-</a:t>
            </a:r>
            <a:r>
              <a:rPr lang="en-US" sz="1200" b="1" dirty="0" err="1"/>
              <a:t>york</a:t>
            </a:r>
            <a:r>
              <a:rPr lang="en-US" sz="1200" b="1" dirty="0"/>
              <a:t>-city-city-council.</a:t>
            </a:r>
          </a:p>
          <a:p>
            <a:pPr marL="0" indent="0">
              <a:buNone/>
            </a:pPr>
            <a:r>
              <a:rPr lang="en-US" sz="1200" b="1" dirty="0"/>
              <a:t>Gallagher, L. (2017). The Airbnb Story. New York: Hughton Mifflin </a:t>
            </a:r>
            <a:r>
              <a:rPr lang="en-US" sz="1200" b="1" dirty="0" err="1"/>
              <a:t>Hartcourt</a:t>
            </a:r>
            <a:r>
              <a:rPr lang="en-US" sz="1200" b="1" dirty="0"/>
              <a:t> Publishing Company.</a:t>
            </a:r>
          </a:p>
          <a:p>
            <a:pPr marL="0" indent="0">
              <a:buNone/>
            </a:pPr>
            <a:r>
              <a:rPr lang="en-US" sz="1200" b="1" dirty="0" err="1"/>
              <a:t>Gebicki</a:t>
            </a:r>
            <a:r>
              <a:rPr lang="en-US" sz="1200" b="1" dirty="0"/>
              <a:t>, M. (2017) retrieved on August 10, 2017 from http://www.theherald. com.au/story/4444330/major-blow-for-airbnb-users-new-law-to-restrictnew-york-city-apartment-rentals.</a:t>
            </a:r>
          </a:p>
          <a:p>
            <a:pPr marL="0" indent="0">
              <a:buNone/>
            </a:pPr>
            <a:r>
              <a:rPr lang="en-US" sz="1200" b="1" dirty="0" err="1"/>
              <a:t>Horna</a:t>
            </a:r>
            <a:r>
              <a:rPr lang="en-US" sz="1200" b="1" dirty="0"/>
              <a:t>, K. and </a:t>
            </a:r>
            <a:r>
              <a:rPr lang="en-US" sz="1200" b="1" dirty="0" err="1"/>
              <a:t>Merantea</a:t>
            </a:r>
            <a:r>
              <a:rPr lang="en-US" sz="1200" b="1" dirty="0"/>
              <a:t>, M. (2017) Is home sharing driving up rents? </a:t>
            </a:r>
          </a:p>
          <a:p>
            <a:pPr marL="0" indent="0">
              <a:buNone/>
            </a:pPr>
            <a:r>
              <a:rPr lang="en-US" sz="1200" b="1" dirty="0" err="1"/>
              <a:t>Interian</a:t>
            </a:r>
            <a:r>
              <a:rPr lang="en-US" sz="1200" b="1" dirty="0"/>
              <a:t>, J. (2016) Up in the air: Harmonizing the sharing economy through Airbnb regulations, Boston College International &amp; Comparative Law Review, 39, 129–161.</a:t>
            </a:r>
          </a:p>
          <a:p>
            <a:pPr marL="0" indent="0">
              <a:buNone/>
            </a:pPr>
            <a:r>
              <a:rPr lang="en-US" sz="1200" b="1" dirty="0" err="1"/>
              <a:t>Oskam</a:t>
            </a:r>
            <a:r>
              <a:rPr lang="en-US" sz="1200" b="1" dirty="0"/>
              <a:t>, J. and </a:t>
            </a:r>
            <a:r>
              <a:rPr lang="en-US" sz="1200" b="1" dirty="0" err="1"/>
              <a:t>Boswijk</a:t>
            </a:r>
            <a:r>
              <a:rPr lang="en-US" sz="1200" b="1" dirty="0"/>
              <a:t>, A. (2016) Airbnb: The future of networked hospitality businesses, Journal of Tourism Futures, 2 (1), 22–42.</a:t>
            </a:r>
          </a:p>
          <a:p>
            <a:pPr marL="0" indent="0">
              <a:buNone/>
            </a:pPr>
            <a:r>
              <a:rPr lang="en-US" sz="1200" b="1" dirty="0"/>
              <a:t>Sheppard, S. and </a:t>
            </a:r>
            <a:r>
              <a:rPr lang="en-US" sz="1200" b="1" dirty="0" err="1"/>
              <a:t>Udell</a:t>
            </a:r>
            <a:r>
              <a:rPr lang="en-US" sz="1200" b="1" dirty="0"/>
              <a:t>, A. (2016) retrieved on September 4, 2017 from web. williams.edu/Economics/wp/SheppardUdellAirbnbAffectHousePrices.pdf.</a:t>
            </a:r>
          </a:p>
          <a:p>
            <a:pPr marL="0" indent="0">
              <a:buNone/>
            </a:pPr>
            <a:r>
              <a:rPr lang="en-US" sz="1200" b="1" dirty="0"/>
              <a:t>Coldwell, W. (2015) retrieved on August 14, 2017 from https://www. theguardian.com/travel/2015/</a:t>
            </a:r>
            <a:r>
              <a:rPr lang="en-US" sz="1200" b="1" dirty="0" err="1"/>
              <a:t>feb</a:t>
            </a:r>
            <a:r>
              <a:rPr lang="en-US" sz="1200" b="1" dirty="0"/>
              <a:t>/10/</a:t>
            </a:r>
            <a:r>
              <a:rPr lang="en-US" sz="1200" b="1" dirty="0" err="1"/>
              <a:t>airbnb</a:t>
            </a:r>
            <a:r>
              <a:rPr lang="en-US" sz="1200" b="1" dirty="0"/>
              <a:t>-to-be-</a:t>
            </a:r>
            <a:r>
              <a:rPr lang="en-US" sz="1200" b="1" dirty="0" err="1"/>
              <a:t>legalised</a:t>
            </a:r>
            <a:r>
              <a:rPr lang="en-US" sz="1200" b="1" dirty="0"/>
              <a:t>-in-</a:t>
            </a:r>
            <a:r>
              <a:rPr lang="en-US" sz="1200" b="1" dirty="0" err="1"/>
              <a:t>london</a:t>
            </a:r>
            <a:r>
              <a:rPr lang="en-US" sz="1200" b="1" dirty="0"/>
              <a:t>.</a:t>
            </a:r>
          </a:p>
          <a:p>
            <a:pPr marL="0" indent="0">
              <a:buNone/>
            </a:pPr>
            <a:r>
              <a:rPr lang="en-US" sz="1200" b="1" dirty="0"/>
              <a:t>Churchill, D. (2016) retrieved on July 26, 2017 from http://www.standard.</a:t>
            </a:r>
          </a:p>
          <a:p>
            <a:pPr marL="0" indent="0">
              <a:buNone/>
            </a:pPr>
            <a:r>
              <a:rPr lang="en-US" sz="1200" b="1" dirty="0"/>
              <a:t>co.uk/news/</a:t>
            </a:r>
            <a:r>
              <a:rPr lang="en-US" sz="1200" b="1" dirty="0" err="1"/>
              <a:t>london</a:t>
            </a:r>
            <a:r>
              <a:rPr lang="en-US" sz="1200" b="1" dirty="0"/>
              <a:t>/</a:t>
            </a:r>
            <a:r>
              <a:rPr lang="en-US" sz="1200" b="1" dirty="0" err="1"/>
              <a:t>airbnb</a:t>
            </a:r>
            <a:r>
              <a:rPr lang="en-US" sz="1200" b="1" dirty="0"/>
              <a:t>-to-enforce–90day-limit-on-shortterm-lets-amidfears-its-fuelling-londons-housing-crisis-a3409656.html.</a:t>
            </a:r>
          </a:p>
          <a:p>
            <a:pPr marL="0" indent="0">
              <a:buNone/>
            </a:pPr>
            <a:r>
              <a:rPr lang="en-US" sz="1200" b="1" dirty="0"/>
              <a:t>Airbnb (2017e) retrieved on 30 May 2017 from https://www.airbnb.com.au/ help/article/1379/responsible-hosting-in-the-united-kingdom.</a:t>
            </a:r>
          </a:p>
          <a:p>
            <a:pPr marL="0" indent="0">
              <a:buNone/>
            </a:pPr>
            <a:r>
              <a:rPr lang="en-US" sz="1200" b="1" dirty="0"/>
              <a:t>Reuters (2017) retrieved on August 10, 2017 from http://www.reuters.com/ article/us-airbnb-hotels-reaction-idUSKBN19R2TT</a:t>
            </a:r>
          </a:p>
          <a:p>
            <a:pPr marL="0" indent="0">
              <a:buNone/>
            </a:pPr>
            <a:r>
              <a:rPr lang="en-US" sz="1200" b="1" dirty="0" err="1"/>
              <a:t>Stothard</a:t>
            </a:r>
            <a:r>
              <a:rPr lang="en-US" sz="1200" b="1" dirty="0"/>
              <a:t>, M. (2016) retrieved on August 10, 2017 from https://www.ft.com/ content/6f774046-bbb2–11e6–8b45-b8b81dd5d080.</a:t>
            </a:r>
          </a:p>
          <a:p>
            <a:pPr marL="0" indent="0">
              <a:buNone/>
            </a:pPr>
            <a:endParaRPr lang="en-GB" dirty="0"/>
          </a:p>
        </p:txBody>
      </p:sp>
    </p:spTree>
    <p:extLst>
      <p:ext uri="{BB962C8B-B14F-4D97-AF65-F5344CB8AC3E}">
        <p14:creationId xmlns:p14="http://schemas.microsoft.com/office/powerpoint/2010/main" val="2905524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28C1-03EF-8C6F-6B62-7CA19298199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4662C3D-AA7A-ABE6-B66E-231893576443}"/>
              </a:ext>
            </a:extLst>
          </p:cNvPr>
          <p:cNvSpPr>
            <a:spLocks noGrp="1"/>
          </p:cNvSpPr>
          <p:nvPr>
            <p:ph idx="1"/>
          </p:nvPr>
        </p:nvSpPr>
        <p:spPr/>
        <p:txBody>
          <a:bodyPr>
            <a:normAutofit lnSpcReduction="10000"/>
          </a:bodyPr>
          <a:lstStyle/>
          <a:p>
            <a:pPr marL="0" indent="0">
              <a:buNone/>
            </a:pPr>
            <a:r>
              <a:rPr lang="en-US" b="1" u="sng" dirty="0"/>
              <a:t>Chapter 14</a:t>
            </a:r>
          </a:p>
          <a:p>
            <a:pPr marL="0" indent="0">
              <a:buNone/>
            </a:pPr>
            <a:r>
              <a:rPr lang="en-US" dirty="0"/>
              <a:t> Business.com (2017) Big data, big problem: Coping with shortage of talent in data analysis, retrieved August 29, 2017 from https://www.business.com/articles/ big-data-big-problem-coping-with-shortage-of-talent-in-data-analysis/.</a:t>
            </a:r>
          </a:p>
          <a:p>
            <a:pPr marL="0" indent="0">
              <a:buNone/>
            </a:pPr>
            <a:r>
              <a:rPr lang="en-US" dirty="0"/>
              <a:t>Paolo, C. (2017) Presentation at the HSMAI’s Revenue Optimization Conference 2017, June 28 in Toronto, Canada.</a:t>
            </a:r>
          </a:p>
          <a:p>
            <a:pPr marL="0" indent="0">
              <a:buNone/>
            </a:pPr>
            <a:r>
              <a:rPr lang="en-US" dirty="0" err="1"/>
              <a:t>Pofeldt</a:t>
            </a:r>
            <a:r>
              <a:rPr lang="en-US" dirty="0"/>
              <a:t>, E. (2015) Shocker: 40% of workers now have ‘contingent’ jobs, says U.S. government, retrieved on July 18, 2017 from https://www.forbes. com/sites/</a:t>
            </a:r>
            <a:r>
              <a:rPr lang="en-US" dirty="0" err="1"/>
              <a:t>elainepofeldt</a:t>
            </a:r>
            <a:r>
              <a:rPr lang="en-US" dirty="0"/>
              <a:t>/2015/05/25/shocker–40-of-workers-now-havecontingent-jobs-says-u-s-government/#3d456b4e14be.</a:t>
            </a:r>
          </a:p>
          <a:p>
            <a:pPr marL="0" indent="0">
              <a:buNone/>
            </a:pPr>
            <a:r>
              <a:rPr lang="en-US" dirty="0"/>
              <a:t>Forgacs, G. and </a:t>
            </a:r>
            <a:r>
              <a:rPr lang="en-US" dirty="0" err="1"/>
              <a:t>Dolnicar</a:t>
            </a:r>
            <a:r>
              <a:rPr lang="en-US" dirty="0"/>
              <a:t>, S. (2017) Chapter 14 – The Impact on Employment, in S. </a:t>
            </a:r>
            <a:r>
              <a:rPr lang="en-US" dirty="0" err="1"/>
              <a:t>Dolnicar</a:t>
            </a:r>
            <a:r>
              <a:rPr lang="en-US" dirty="0"/>
              <a:t>, Peer-to-Peer Accommodation Networks: Pushing the boundaries, Oxford: Goodfellow Publishers, pp. 160–169, https://dx.doi.org/10.23912/9781911396512–3612</a:t>
            </a:r>
          </a:p>
          <a:p>
            <a:pPr marL="0" indent="0">
              <a:buNone/>
            </a:pPr>
            <a:endParaRPr lang="en-GB" dirty="0"/>
          </a:p>
        </p:txBody>
      </p:sp>
    </p:spTree>
    <p:extLst>
      <p:ext uri="{BB962C8B-B14F-4D97-AF65-F5344CB8AC3E}">
        <p14:creationId xmlns:p14="http://schemas.microsoft.com/office/powerpoint/2010/main" val="209624067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1544</TotalTime>
  <Words>2285</Words>
  <Application>Microsoft Office PowerPoint</Application>
  <PresentationFormat>Widescreen</PresentationFormat>
  <Paragraphs>110</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Retrospect</vt:lpstr>
      <vt:lpstr>Digital Business (BMSP6002) – Assignment 1</vt:lpstr>
      <vt:lpstr>Introduction</vt:lpstr>
      <vt:lpstr>Chapter 2 – Sharing Economy </vt:lpstr>
      <vt:lpstr>Chapter 2 – Airbnb and the Sharing-Exchange Continuum</vt:lpstr>
      <vt:lpstr>Chapter 2 – Pseudo Sharing Economy and Peer to Peer Accommodation </vt:lpstr>
      <vt:lpstr>Chapter 11 – Regulatory Reactions </vt:lpstr>
      <vt:lpstr>Chapter 11 – New Rules and Regulations</vt:lpstr>
      <vt:lpstr>Chapter 11 – Regulatory Responses around the World.</vt:lpstr>
      <vt:lpstr>Chapter 14 – Digital Disruption</vt:lpstr>
      <vt:lpstr>Chapter 14 – Disruption to the Tourism Industry </vt:lpstr>
      <vt:lpstr>Conclusion</vt:lpstr>
      <vt:lpstr>Bibliography</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 Assignment 1</dc:title>
  <dc:creator>Callum Cresser (2006263)</dc:creator>
  <cp:lastModifiedBy>Callum Cresser (2006263)</cp:lastModifiedBy>
  <cp:revision>19</cp:revision>
  <dcterms:created xsi:type="dcterms:W3CDTF">2022-12-14T14:36:59Z</dcterms:created>
  <dcterms:modified xsi:type="dcterms:W3CDTF">2022-12-17T00:08:25Z</dcterms:modified>
</cp:coreProperties>
</file>