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  <p:sldMasterId id="2147483703" r:id="rId5"/>
    <p:sldMasterId id="2147483648" r:id="rId6"/>
    <p:sldMasterId id="2147483682" r:id="rId7"/>
    <p:sldMasterId id="2147483720" r:id="rId8"/>
  </p:sldMasterIdLst>
  <p:notesMasterIdLst>
    <p:notesMasterId r:id="rId11"/>
  </p:notesMasterIdLst>
  <p:sldIdLst>
    <p:sldId id="503" r:id="rId9"/>
    <p:sldId id="50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clrMode="gray" scaleToFitPaper="1"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82" autoAdjust="0"/>
    <p:restoredTop sz="89926" autoAdjust="0"/>
  </p:normalViewPr>
  <p:slideViewPr>
    <p:cSldViewPr snapToGrid="0">
      <p:cViewPr varScale="1">
        <p:scale>
          <a:sx n="102" d="100"/>
          <a:sy n="102" d="100"/>
        </p:scale>
        <p:origin x="224" y="2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239F2D-2C6D-4DE8-AF03-44B950F7AF50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996955-19C8-447B-9AC7-DE00E46E6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94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White Title Slide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0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White Title Slide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696" y="5968092"/>
            <a:ext cx="2296304" cy="47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86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24418" y="1412875"/>
            <a:ext cx="10943167" cy="0"/>
          </a:xfrm>
          <a:prstGeom prst="line">
            <a:avLst/>
          </a:prstGeom>
          <a:ln w="28575">
            <a:solidFill>
              <a:srgbClr val="559CB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36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361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lack Title Slide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4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lack Title Slide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848" y="5980132"/>
            <a:ext cx="2300152" cy="47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679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69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bot LOGO no TO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5379" y="5939146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1261756" cy="39478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1127749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8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TOT &amp;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362" y="6299510"/>
            <a:ext cx="2296304" cy="4788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9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11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595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no TOT Log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411771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554013" y="411771"/>
            <a:ext cx="8417013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19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te Placeholder 2"/>
          <p:cNvSpPr>
            <a:spLocks noGrp="1"/>
          </p:cNvSpPr>
          <p:nvPr>
            <p:ph type="dt" sz="half" idx="10"/>
          </p:nvPr>
        </p:nvSpPr>
        <p:spPr>
          <a:xfrm>
            <a:off x="455427" y="6356350"/>
            <a:ext cx="2743200" cy="365125"/>
          </a:xfrm>
        </p:spPr>
        <p:txBody>
          <a:bodyPr/>
          <a:lstStyle/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821615"/>
            <a:ext cx="7772400" cy="1298705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394139"/>
            <a:ext cx="7772400" cy="4312052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4731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427" y="6356350"/>
            <a:ext cx="2743200" cy="365125"/>
          </a:xfrm>
        </p:spPr>
        <p:txBody>
          <a:bodyPr/>
          <a:lstStyle/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6F8A46-E344-42B0-8AFF-66A3024D4E2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1741269"/>
            <a:ext cx="10515600" cy="2852737"/>
          </a:xfrm>
        </p:spPr>
        <p:txBody>
          <a:bodyPr anchor="b"/>
          <a:lstStyle>
            <a:lvl1pPr>
              <a:defRPr sz="6000" baseline="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709857"/>
            <a:ext cx="10515600" cy="1411324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411771"/>
            <a:ext cx="1567542" cy="47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43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Logo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881" y="2413398"/>
            <a:ext cx="6694239" cy="203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689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0203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42919-A279-419F-8C83-DFD65A9FAF18}" type="datetimeFigureOut">
              <a:rPr lang="en-US"/>
              <a:pPr>
                <a:defRPr/>
              </a:pPr>
              <a:t>5/18/22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5C1B1-F4BB-47E5-8B6B-DB92052D7E1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856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no TO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1972" y="411771"/>
            <a:ext cx="1558109" cy="472771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15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183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no TOT Logo Lef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2554013" y="411771"/>
            <a:ext cx="8417013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509291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372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bot LOGO no TOT 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9074" y="5940577"/>
            <a:ext cx="1558109" cy="472771"/>
          </a:xfrm>
          <a:prstGeom prst="rect">
            <a:avLst/>
          </a:prstGeom>
        </p:spPr>
      </p:pic>
      <p:sp>
        <p:nvSpPr>
          <p:cNvPr id="13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11261756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95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Slides TOT &amp;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7297" y="268633"/>
            <a:ext cx="1558109" cy="4727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8441" y="6299109"/>
            <a:ext cx="2300152" cy="479606"/>
          </a:xfrm>
          <a:prstGeom prst="rect">
            <a:avLst/>
          </a:prstGeom>
        </p:spPr>
      </p:pic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15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9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744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Slides Section Break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394139"/>
            <a:ext cx="7772400" cy="4312052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6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821615"/>
            <a:ext cx="7772400" cy="1298705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7297" y="268633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6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1741269"/>
            <a:ext cx="10515600" cy="2852737"/>
          </a:xfrm>
        </p:spPr>
        <p:txBody>
          <a:bodyPr anchor="b"/>
          <a:lstStyle>
            <a:lvl1pPr>
              <a:defRPr sz="6000" baseline="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6F8A46-E344-42B0-8AFF-66A3024D4E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709857"/>
            <a:ext cx="10515600" cy="1411324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509291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6332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Logo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881" y="2413398"/>
            <a:ext cx="6694239" cy="203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201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66245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1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49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7481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511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8991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249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7403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945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684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315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155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FD0074-E8E6-7644-9642-73159A18037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13288" y="-33864"/>
            <a:ext cx="12372723" cy="69379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91E5A6D0-32FB-FF4D-8A67-7D62F68F0C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1" cy="1986968"/>
          </a:xfrm>
        </p:spPr>
        <p:txBody>
          <a:bodyPr anchor="t">
            <a:noAutofit/>
          </a:bodyPr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EDIT.</a:t>
            </a:r>
            <a:br>
              <a:rPr lang="en-GB" dirty="0"/>
            </a:br>
            <a:r>
              <a:rPr lang="en-GB" dirty="0"/>
              <a:t>ARIAL: BOLD. 48 Pt.</a:t>
            </a:r>
            <a:br>
              <a:rPr lang="en-GB" dirty="0"/>
            </a:br>
            <a:r>
              <a:rPr lang="en-GB" dirty="0"/>
              <a:t>UPPER CASE.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7285588-E5F6-BF4B-8B10-548390FCF4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8615" y="5137906"/>
            <a:ext cx="4010912" cy="411163"/>
          </a:xfrm>
        </p:spPr>
        <p:txBody>
          <a:bodyPr>
            <a:noAutofit/>
          </a:bodyPr>
          <a:lstStyle>
            <a:lvl1pPr marL="0" indent="0">
              <a:buNone/>
              <a:defRPr sz="21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11/11/2020 or 2021 | 22</a:t>
            </a:r>
          </a:p>
        </p:txBody>
      </p:sp>
    </p:spTree>
    <p:extLst>
      <p:ext uri="{BB962C8B-B14F-4D97-AF65-F5344CB8AC3E}">
        <p14:creationId xmlns:p14="http://schemas.microsoft.com/office/powerpoint/2010/main" val="2102029366"/>
      </p:ext>
    </p:extLst>
  </p:cSld>
  <p:clrMapOvr>
    <a:masterClrMapping/>
  </p:clrMapOvr>
  <p:hf sldNum="0" hd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7B339D-C6E7-7E48-8ADE-8F00E3236A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6264" y="-37659"/>
            <a:ext cx="12315423" cy="690584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5"/>
            <a:ext cx="10090768" cy="584775"/>
          </a:xfrm>
        </p:spPr>
        <p:txBody>
          <a:bodyPr anchor="ctr">
            <a:noAutofit/>
          </a:bodyPr>
          <a:lstStyle>
            <a:lvl1pPr>
              <a:defRPr sz="24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244592"/>
      </p:ext>
    </p:extLst>
  </p:cSld>
  <p:clrMapOvr>
    <a:masterClrMapping/>
  </p:clrMapOvr>
  <p:hf sldNum="0" hd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D4331D5-D6A9-514B-9148-A6C76A6E830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0325" y="-10287"/>
            <a:ext cx="12318905" cy="6907797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7" y="118265"/>
            <a:ext cx="10089259" cy="584775"/>
          </a:xfrm>
        </p:spPr>
        <p:txBody>
          <a:bodyPr anchor="ctr">
            <a:noAutofit/>
          </a:bodyPr>
          <a:lstStyle>
            <a:lvl1pPr>
              <a:defRPr sz="24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4355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5" Type="http://schemas.openxmlformats.org/officeDocument/2006/relationships/slideLayout" Target="../slideLayouts/slideLayout20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19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8.jp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3EA8F-5D32-42A5-B63F-842A0F047210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AB18B-998C-433D-808A-7D4CCF0545BB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47" y="504410"/>
            <a:ext cx="2614451" cy="79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04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2" r:id="rId2"/>
    <p:sldLayoutId id="2147483715" r:id="rId3"/>
    <p:sldLayoutId id="214748371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3EA8F-5D32-42A5-B63F-842A0F047210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AB18B-998C-433D-808A-7D4CCF0545BB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50" y="504410"/>
            <a:ext cx="2614448" cy="79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9223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411770"/>
            <a:ext cx="92855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7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709" r:id="rId2"/>
    <p:sldLayoutId id="2147483707" r:id="rId3"/>
    <p:sldLayoutId id="2147483711" r:id="rId4"/>
    <p:sldLayoutId id="2147483654" r:id="rId5"/>
    <p:sldLayoutId id="2147483651" r:id="rId6"/>
    <p:sldLayoutId id="2147483664" r:id="rId7"/>
    <p:sldLayoutId id="2147483713" r:id="rId8"/>
    <p:sldLayoutId id="214748371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18/05/2022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337" y="278805"/>
            <a:ext cx="1567542" cy="475633"/>
          </a:xfrm>
          <a:prstGeom prst="rect">
            <a:avLst/>
          </a:prstGeom>
        </p:spPr>
      </p:pic>
      <p:sp>
        <p:nvSpPr>
          <p:cNvPr id="9" name="TextBox 8"/>
          <p:cNvSpPr txBox="1"/>
          <p:nvPr userDrawn="1"/>
        </p:nvSpPr>
        <p:spPr>
          <a:xfrm>
            <a:off x="9735530" y="6353089"/>
            <a:ext cx="21637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/>
              <a:t>#</a:t>
            </a:r>
            <a:r>
              <a:rPr lang="en-GB" sz="1600" b="1" dirty="0" err="1"/>
              <a:t>TakeOnTomorrow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0464052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712" r:id="rId2"/>
    <p:sldLayoutId id="2147483710" r:id="rId3"/>
    <p:sldLayoutId id="2147483708" r:id="rId4"/>
    <p:sldLayoutId id="2147483690" r:id="rId5"/>
    <p:sldLayoutId id="2147483691" r:id="rId6"/>
    <p:sldLayoutId id="2147483689" r:id="rId7"/>
    <p:sldLayoutId id="2147483714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419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5.xml"/><Relationship Id="rId1" Type="http://schemas.openxmlformats.org/officeDocument/2006/relationships/video" Target="https://www.youtube.com/embed/EWImnYUhjA0?feature=oembed" TargetMode="External"/><Relationship Id="rId4" Type="http://schemas.openxmlformats.org/officeDocument/2006/relationships/hyperlink" Target="https://committees.parliament.uk/publications/5298/documents/52902/defaul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B0E93-98F0-1BB9-59FA-85E4F4604A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Week 2 – Seminar Prep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41FF2-E8E0-6F4E-5475-4B04DFD1EC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					Jon Edwards</a:t>
            </a:r>
          </a:p>
        </p:txBody>
      </p:sp>
    </p:spTree>
    <p:extLst>
      <p:ext uri="{BB962C8B-B14F-4D97-AF65-F5344CB8AC3E}">
        <p14:creationId xmlns:p14="http://schemas.microsoft.com/office/powerpoint/2010/main" val="1200069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0717B-84BF-FCE2-B632-4049458D9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2 – Seminar Prep</a:t>
            </a:r>
          </a:p>
        </p:txBody>
      </p:sp>
      <p:pic>
        <p:nvPicPr>
          <p:cNvPr id="4" name="Online Media 3" descr="Security and Crime after Brexit: keeping Britain safe">
            <a:hlinkClick r:id="" action="ppaction://media"/>
            <a:extLst>
              <a:ext uri="{FF2B5EF4-FFF2-40B4-BE49-F238E27FC236}">
                <a16:creationId xmlns:a16="http://schemas.microsoft.com/office/drawing/2014/main" id="{C0666783-9FDD-32EE-1D77-EBFDB9AC9B6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71512" y="2822150"/>
            <a:ext cx="2540000" cy="143510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7E642-85B7-2E38-1914-7E7C058C1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701" y="1091960"/>
            <a:ext cx="10972800" cy="4569803"/>
          </a:xfrm>
        </p:spPr>
        <p:txBody>
          <a:bodyPr>
            <a:normAutofit lnSpcReduction="10000"/>
          </a:bodyPr>
          <a:lstStyle/>
          <a:p>
            <a:r>
              <a:rPr lang="en-US" sz="1800" b="1" dirty="0"/>
              <a:t>Task </a:t>
            </a:r>
            <a:r>
              <a:rPr lang="en-US" sz="1800" dirty="0"/>
              <a:t>– The embedded video is a Policy Exchange video that brought a number of prominent people from across sectors to discuss the implications on Policing and security following the UK Exit from the EU. </a:t>
            </a:r>
          </a:p>
          <a:p>
            <a:pPr marL="0" indent="0">
              <a:buNone/>
            </a:pPr>
            <a:r>
              <a:rPr lang="en-US" sz="1800" dirty="0"/>
              <a:t>This is another reasonably short video. Please watch it and be prepared to come into the session next week with points of reference – as discussed yesterday evening I do want everyone to be engaged with the seminar discussions please and watching video is essential to engaging in these seminars.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Also, see this document for your reference, </a:t>
            </a:r>
            <a:r>
              <a:rPr lang="en-GB" sz="1800" dirty="0"/>
              <a:t>Beyond Brexit: policing, law enforcement and security, </a:t>
            </a:r>
            <a:r>
              <a:rPr lang="en-US" sz="1800" dirty="0"/>
              <a:t>which provides an overview into the House of Lords review of the arrangement </a:t>
            </a:r>
          </a:p>
          <a:p>
            <a:pPr marL="0" indent="0">
              <a:buNone/>
            </a:pPr>
            <a:r>
              <a:rPr lang="en-US" sz="1800" dirty="0">
                <a:hlinkClick r:id="rId4"/>
              </a:rPr>
              <a:t>https://committees.parliament.uk/publications/5298/documents/52902/default/</a:t>
            </a:r>
            <a:endParaRPr lang="en-US" sz="18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3750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hite Title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E41E450A-101E-43C4-87E2-F17A3942B231}"/>
    </a:ext>
  </a:extLst>
</a:theme>
</file>

<file path=ppt/theme/theme2.xml><?xml version="1.0" encoding="utf-8"?>
<a:theme xmlns:a="http://schemas.openxmlformats.org/drawingml/2006/main" name="Black Title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1B0D80DF-CF11-4F24-8A42-5413DCE40F5E}"/>
    </a:ext>
  </a:extLst>
</a:theme>
</file>

<file path=ppt/theme/theme3.xml><?xml version="1.0" encoding="utf-8"?>
<a:theme xmlns:a="http://schemas.openxmlformats.org/drawingml/2006/main" name="White Content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E3B6E49D-91B1-4A8E-9EE5-C396A83928E2}"/>
    </a:ext>
  </a:extLst>
</a:theme>
</file>

<file path=ppt/theme/theme4.xml><?xml version="1.0" encoding="utf-8"?>
<a:theme xmlns:a="http://schemas.openxmlformats.org/drawingml/2006/main" name="Black Content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8BD65F71-72D9-467F-BE63-0D9F1EF6CC21}"/>
    </a:ext>
  </a:extLst>
</a:theme>
</file>

<file path=ppt/theme/theme5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ademic Writing Skills 28.09.21" id="{7BCD7DB7-4CDA-9647-BA1E-79FEF6992C66}" vid="{5F3BD975-0A12-1B48-91EA-CC898F921D48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AC50D374D8274F9AD011681E39EE2C" ma:contentTypeVersion="11" ma:contentTypeDescription="Create a new document." ma:contentTypeScope="" ma:versionID="6eec415662b4c1e024a9a5bc2e052814">
  <xsd:schema xmlns:xsd="http://www.w3.org/2001/XMLSchema" xmlns:xs="http://www.w3.org/2001/XMLSchema" xmlns:p="http://schemas.microsoft.com/office/2006/metadata/properties" xmlns:ns3="8b1634da-3a80-402a-9386-74a444616358" xmlns:ns4="002e52bf-a84f-4c5a-a49c-f52d6034ab5f" targetNamespace="http://schemas.microsoft.com/office/2006/metadata/properties" ma:root="true" ma:fieldsID="80713f4ed3b8f1b8950e43ad308ddae5" ns3:_="" ns4:_="">
    <xsd:import namespace="8b1634da-3a80-402a-9386-74a444616358"/>
    <xsd:import namespace="002e52bf-a84f-4c5a-a49c-f52d6034ab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1634da-3a80-402a-9386-74a4446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2e52bf-a84f-4c5a-a49c-f52d6034ab5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117986D-EABC-4094-B53E-2260DAC5A3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b1634da-3a80-402a-9386-74a444616358"/>
    <ds:schemaRef ds:uri="002e52bf-a84f-4c5a-a49c-f52d6034ab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3455C6C-7429-4EE8-91B3-6BE83D0955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7ED2B4-593D-4921-83C4-62C2ED3D8655}">
  <ds:schemaRefs>
    <ds:schemaRef ds:uri="http://www.w3.org/XML/1998/namespace"/>
    <ds:schemaRef ds:uri="http://purl.org/dc/terms/"/>
    <ds:schemaRef ds:uri="002e52bf-a84f-4c5a-a49c-f52d6034ab5f"/>
    <ds:schemaRef ds:uri="8b1634da-3a80-402a-9386-74a444616358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13204</TotalTime>
  <Words>155</Words>
  <Application>Microsoft Macintosh PowerPoint</Application>
  <PresentationFormat>Widescreen</PresentationFormat>
  <Paragraphs>14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</vt:i4>
      </vt:variant>
    </vt:vector>
  </HeadingPairs>
  <TitlesOfParts>
    <vt:vector size="14" baseType="lpstr">
      <vt:lpstr>Arial</vt:lpstr>
      <vt:lpstr>Azo Sans</vt:lpstr>
      <vt:lpstr>Azo Sans Medium</vt:lpstr>
      <vt:lpstr>Azo Sans Thin</vt:lpstr>
      <vt:lpstr>Calibri</vt:lpstr>
      <vt:lpstr>Myriad Pro</vt:lpstr>
      <vt:lpstr>Wingdings</vt:lpstr>
      <vt:lpstr>White Title Slide</vt:lpstr>
      <vt:lpstr>Black Title Slide</vt:lpstr>
      <vt:lpstr>White Content Slide</vt:lpstr>
      <vt:lpstr>Black Content Slide</vt:lpstr>
      <vt:lpstr>Theme1.thmx first page pp</vt:lpstr>
      <vt:lpstr>Week 2 – Seminar Prep</vt:lpstr>
      <vt:lpstr>Week 2 – Seminar Prep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When Harry met Meghan, got married, had a baby, and left:  Biracial royalty and intergroup attitudes</dc:title>
  <dc:creator>Jenny Paterson</dc:creator>
  <cp:lastModifiedBy>joneds@me.com</cp:lastModifiedBy>
  <cp:revision>62</cp:revision>
  <dcterms:created xsi:type="dcterms:W3CDTF">2020-03-02T21:48:05Z</dcterms:created>
  <dcterms:modified xsi:type="dcterms:W3CDTF">2022-05-18T15:32:49Z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0x0101002BAC50D374D8274F9AD011681E39EE2C</vt:lpwstr>
  </property>
</Properties>
</file>