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77" r:id="rId12"/>
    <p:sldId id="278" r:id="rId13"/>
    <p:sldId id="267" r:id="rId14"/>
    <p:sldId id="268" r:id="rId15"/>
    <p:sldId id="269" r:id="rId16"/>
    <p:sldId id="270" r:id="rId17"/>
    <p:sldId id="272" r:id="rId18"/>
    <p:sldId id="276" r:id="rId19"/>
    <p:sldId id="271" r:id="rId20"/>
    <p:sldId id="273" r:id="rId21"/>
    <p:sldId id="274" r:id="rId22"/>
    <p:sldId id="275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04C472-AA0A-4395-A519-BFCFA7781A68}" v="689" dt="2021-01-29T14:25:50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37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799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00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496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32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0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161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4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60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27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472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1/29/2021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634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1/29/2021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155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2" r:id="rId6"/>
    <p:sldLayoutId id="2147483727" r:id="rId7"/>
    <p:sldLayoutId id="2147483723" r:id="rId8"/>
    <p:sldLayoutId id="2147483724" r:id="rId9"/>
    <p:sldLayoutId id="2147483725" r:id="rId10"/>
    <p:sldLayoutId id="214748372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ZFw4_toGow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c9PA7avbrw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491" y="899024"/>
            <a:ext cx="3962400" cy="3914947"/>
          </a:xfrm>
        </p:spPr>
        <p:txBody>
          <a:bodyPr>
            <a:normAutofit/>
          </a:bodyPr>
          <a:lstStyle/>
          <a:p>
            <a:r>
              <a:rPr lang="en-GB" sz="4000" dirty="0"/>
              <a:t>Guiding Principles of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9624" y="4914199"/>
            <a:ext cx="2703583" cy="9654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b="1" dirty="0"/>
              <a:t>College of Policing 2017</a:t>
            </a:r>
          </a:p>
        </p:txBody>
      </p:sp>
      <p:cxnSp>
        <p:nvCxnSpPr>
          <p:cNvPr id="14" name="Straight Connector 1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EFF830F-4670-4C22-933A-7FE1510337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25"/>
          <a:stretch/>
        </p:blipFill>
        <p:spPr>
          <a:xfrm>
            <a:off x="4488296" y="1360367"/>
            <a:ext cx="7353299" cy="4137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69FC5-7211-4635-8332-FD9298892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Guiding Principles for Organisational Leadership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F9322-1D48-47DE-88CA-6D083B4CC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Understanding leadership 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– Current leadership capabilities 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– Future leadership capabilities 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– Setting direction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81403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070F7-5D2B-46F2-A4EB-B6E048E02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GUIDING PRINCIPLES FOR ORGANISATIONAL LEADERSHIP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EF17-092B-4FCD-903B-D8C5AF5BF5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Developing leadership 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– Performance 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– Learning and development 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– Talent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9274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365D5-35D3-4ABF-BD22-69D71A1CD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GUIDING PRINCIPLES FOR ORGANISATIONAL LEADERSHIP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83155-95B1-42CC-808A-558ED2FCE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Displaying leadership </a:t>
            </a:r>
            <a:endParaRPr lang="en-US" b="1"/>
          </a:p>
          <a:p>
            <a:r>
              <a:rPr lang="en-GB" b="1" dirty="0">
                <a:ea typeface="+mn-lt"/>
                <a:cs typeface="+mn-lt"/>
              </a:rPr>
              <a:t>– Morale and wellbeing </a:t>
            </a:r>
          </a:p>
          <a:p>
            <a:r>
              <a:rPr lang="en-GB" b="1" dirty="0">
                <a:ea typeface="+mn-lt"/>
                <a:cs typeface="+mn-lt"/>
              </a:rPr>
              <a:t>– Innovation </a:t>
            </a:r>
          </a:p>
          <a:p>
            <a:r>
              <a:rPr lang="en-GB" b="1" dirty="0">
                <a:ea typeface="+mn-lt"/>
                <a:cs typeface="+mn-lt"/>
              </a:rPr>
              <a:t>– Diverse leadership teams.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88067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666F6-C9F8-4DC9-A0A8-68D2175C8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GUIDING PRINCIPLES FOR ORGANISATIONAL LEADERSHIP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DF773-A3D2-455E-A724-496852504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For each principle this document describes: 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■ </a:t>
            </a:r>
            <a:r>
              <a:rPr lang="en-GB" b="1" dirty="0">
                <a:ea typeface="+mn-lt"/>
                <a:cs typeface="+mn-lt"/>
              </a:rPr>
              <a:t>what is meant by the principle 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■ what can assist in achieving the principle </a:t>
            </a:r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■ the potential sources of evidence that might illustrate that the principle is being achieved.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32085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6A2DA-E12A-4C1A-B416-BEBFDC069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E9BFCF2-BC94-4F40-88B8-1D1E300B2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105" y="2226"/>
            <a:ext cx="11815761" cy="6681982"/>
          </a:xfrm>
        </p:spPr>
      </p:pic>
    </p:spTree>
    <p:extLst>
      <p:ext uri="{BB962C8B-B14F-4D97-AF65-F5344CB8AC3E}">
        <p14:creationId xmlns:p14="http://schemas.microsoft.com/office/powerpoint/2010/main" val="216382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156A2-65D3-4FEE-B064-AF3BAE7EE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Understanding leadership: current leadership capabilities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C43D5-FCF8-490E-BBF5-C3BA10737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Forces should have comprehensive and up-to-date knowledge of leadership capability within the force</a:t>
            </a:r>
          </a:p>
          <a:p>
            <a:r>
              <a:rPr lang="en-GB" b="1" dirty="0">
                <a:ea typeface="+mn-lt"/>
                <a:cs typeface="+mn-lt"/>
              </a:rPr>
              <a:t>These systems include using psychometric and 360° tools at an individual level, and staff survey data at a team and organisational level. </a:t>
            </a:r>
          </a:p>
          <a:p>
            <a:r>
              <a:rPr lang="en-GB" b="1" dirty="0">
                <a:ea typeface="+mn-lt"/>
                <a:cs typeface="+mn-lt"/>
              </a:rPr>
              <a:t>Performance measures and capability will consider both quantitative and qualitative data. 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4676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6AC6C-460F-4DEF-A5BC-C1F87AB0E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6EBE-CA4D-42DA-BA81-B52B06E58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Forces should also plan and assess ways to develop personal, professional and business skills, creating a learning culture in the force.</a:t>
            </a:r>
          </a:p>
          <a:p>
            <a:r>
              <a:rPr lang="en-GB" b="1" dirty="0">
                <a:ea typeface="+mn-lt"/>
                <a:cs typeface="+mn-lt"/>
              </a:rPr>
              <a:t>Professional skills include command, counter terrorism preparedness or specialisation in crime areas such as cybercrime and child sexual exploitation.</a:t>
            </a:r>
          </a:p>
          <a:p>
            <a:r>
              <a:rPr lang="en-GB" b="1" dirty="0">
                <a:ea typeface="+mn-lt"/>
                <a:cs typeface="+mn-lt"/>
              </a:rPr>
              <a:t>Personal skills include developing self-awareness, leadership styles, learning from a joint public sector approach to leadership development, organisational development and methods to secure ethical leadership. Forces should also develop an understanding of capabilities in empathy and emotional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20811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EDA81-811E-4B2F-8591-52FD4D8F2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1F61D-88F5-44AB-8AE0-0B1673352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Business skills include highly effective commercial skills, knowledge of information technology and how to exploit it for business benefit, programme and change management and using data to effectively map demand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Forces should have the right skills and knowledge in place to lead beyond organisational boundaries and traditional hierarchies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9205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FB852-0CB0-4422-8786-28000D4E2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3E48F-C707-429A-A480-26119D4A0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>
                <a:ea typeface="+mn-lt"/>
                <a:cs typeface="+mn-lt"/>
              </a:rPr>
              <a:t>The College’s new leadership development model will be based on a concept of 70:20:10 learning and development(Arets, Jennings and </a:t>
            </a:r>
            <a:r>
              <a:rPr lang="en-GB" b="1" dirty="0" err="1">
                <a:ea typeface="+mn-lt"/>
                <a:cs typeface="+mn-lt"/>
              </a:rPr>
              <a:t>Heijnen</a:t>
            </a:r>
            <a:r>
              <a:rPr lang="en-GB" b="1" dirty="0">
                <a:ea typeface="+mn-lt"/>
                <a:cs typeface="+mn-lt"/>
              </a:rPr>
              <a:t> 2015, Rosset and Schafer 2007).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The model emphasises learning ‘on the job’ rather than through classroom-based programme attendance.</a:t>
            </a:r>
          </a:p>
          <a:p>
            <a:endParaRPr lang="en-GB" b="1" dirty="0"/>
          </a:p>
          <a:p>
            <a:r>
              <a:rPr lang="en-GB" b="1" dirty="0"/>
              <a:t>The 70-20-10 rule reveals that individuals tend to learn 70% of their knowledge from challenging experiences and assignments, 20% from developmental relationships, and 10% from coursework and training.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18281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fZFw4_toGow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75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attractive proposition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perhaps easy to see why this approach is popular within the Police Service.</a:t>
            </a:r>
          </a:p>
          <a:p>
            <a:endParaRPr lang="en-GB" dirty="0"/>
          </a:p>
          <a:p>
            <a:r>
              <a:rPr lang="en-GB" dirty="0" smtClean="0"/>
              <a:t>It appears effective and also reduces the amount of time resources are away from the front line</a:t>
            </a:r>
          </a:p>
          <a:p>
            <a:endParaRPr lang="en-GB" dirty="0"/>
          </a:p>
          <a:p>
            <a:pPr marL="0" indent="0" algn="ctr">
              <a:buNone/>
            </a:pPr>
            <a:endParaRPr lang="en-GB" b="1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b="1" smtClean="0">
                <a:solidFill>
                  <a:srgbClr val="FF0000"/>
                </a:solidFill>
              </a:rPr>
              <a:t>A </a:t>
            </a:r>
            <a:r>
              <a:rPr lang="en-GB" b="1" dirty="0" smtClean="0">
                <a:solidFill>
                  <a:srgbClr val="FF0000"/>
                </a:solidFill>
              </a:rPr>
              <a:t>Win </a:t>
            </a:r>
            <a:r>
              <a:rPr lang="en-GB" b="1" dirty="0" err="1" smtClean="0">
                <a:solidFill>
                  <a:srgbClr val="FF0000"/>
                </a:solidFill>
              </a:rPr>
              <a:t>Win</a:t>
            </a:r>
            <a:r>
              <a:rPr lang="en-GB" b="1" dirty="0" smtClean="0">
                <a:solidFill>
                  <a:srgbClr val="FF0000"/>
                </a:solidFill>
              </a:rPr>
              <a:t>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399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50A30-C4B5-4F71-97CC-417611A51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Understanding leadership: setting direction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DFC00-5692-47CE-B860-33F77DABD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Forces should set a positive, ambitious and realistic future direction that is supported by a clearly defined vision and underpinned by the Code of Ethics</a:t>
            </a:r>
          </a:p>
          <a:p>
            <a:r>
              <a:rPr lang="en-GB" b="1" dirty="0">
                <a:ea typeface="+mn-lt"/>
                <a:cs typeface="+mn-lt"/>
              </a:rPr>
              <a:t>Senior leaders should set future direction in collaboration with stakeholders, including the public, in line with the strategic priorities of the police and crime commissioner</a:t>
            </a:r>
          </a:p>
          <a:p>
            <a:r>
              <a:rPr lang="en-GB" b="1" dirty="0">
                <a:ea typeface="+mn-lt"/>
                <a:cs typeface="+mn-lt"/>
              </a:rPr>
              <a:t>For forces to meet future challenges, some approaches should be consistently implemented and evaluated across the whole of the police service. </a:t>
            </a:r>
          </a:p>
          <a:p>
            <a:r>
              <a:rPr lang="en-GB" b="1" dirty="0">
                <a:ea typeface="+mn-lt"/>
                <a:cs typeface="+mn-lt"/>
              </a:rPr>
              <a:t>They should be clearly seen in all recruitment, selection and promotion processes, reflecting a fair and transparent approach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7390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1DECE-D9E6-4897-9668-C4C12FB76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Developing leadership: performance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575AC-3693-4A62-B647-1A69E2CC3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Forces should have a strong ethos of personal improvement, with individuals taking personal responsibility for their own continuing professional development and senior leaders being role models</a:t>
            </a:r>
          </a:p>
          <a:p>
            <a:pPr algn="ctr"/>
            <a:endParaRPr lang="en-GB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Is This Transactional or Transformational in style</a:t>
            </a:r>
          </a:p>
        </p:txBody>
      </p:sp>
    </p:spTree>
    <p:extLst>
      <p:ext uri="{BB962C8B-B14F-4D97-AF65-F5344CB8AC3E}">
        <p14:creationId xmlns:p14="http://schemas.microsoft.com/office/powerpoint/2010/main" val="182624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D2C82-128D-4E42-AD07-69E88B4D6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1029252"/>
            <a:ext cx="10691265" cy="1371030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Developing leadership: learning and development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222E3-26E8-46D4-85BA-75662A2E9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Leadership development is a collective responsibility across the police service and should make a visible difference to achieving future capability requirements</a:t>
            </a:r>
          </a:p>
          <a:p>
            <a:r>
              <a:rPr lang="en-GB" b="1" dirty="0">
                <a:ea typeface="+mn-lt"/>
                <a:cs typeface="+mn-lt"/>
              </a:rPr>
              <a:t>Direct links between development opportunities and future workforce capabilities. </a:t>
            </a:r>
          </a:p>
          <a:p>
            <a:r>
              <a:rPr lang="en-GB" b="1" dirty="0">
                <a:ea typeface="+mn-lt"/>
                <a:cs typeface="+mn-lt"/>
              </a:rPr>
              <a:t>A prioritised force-wide development plan to address force capability gaps and capitalise on force capability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02357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66D06-2D46-4D4F-88FE-23EFFA0B1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Developing leadership: talent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90EEC-09E7-4733-B1A4-8FF45469E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Forces should have effective programmes to identify and develop talent – access to these should be fair and transparent</a:t>
            </a:r>
          </a:p>
          <a:p>
            <a:endParaRPr lang="en-GB" b="1" dirty="0"/>
          </a:p>
          <a:p>
            <a:r>
              <a:rPr lang="en-GB" b="1" dirty="0">
                <a:ea typeface="+mn-lt"/>
                <a:cs typeface="+mn-lt"/>
              </a:rPr>
              <a:t>Formal management of talent development, which might include a range of programmes and activities that are strengthened by self-assessment and peer and reverse mentoring. </a:t>
            </a: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A clear understanding by the workforce of the routes and selection processes to become part of the talent programme.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28851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BE79D-3D89-4CE2-99F0-8F3AF57AF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906687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Displaying leadership: innovation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1E029-9FC7-4771-81E2-A1FE1B0CE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Senior leaders should promote a culture of continuous improvement, always seeking new and different ways of working.</a:t>
            </a: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Forces should be open to adopting new ideas and practice from within the police service and further afield.</a:t>
            </a:r>
            <a:endParaRPr lang="en-GB"/>
          </a:p>
          <a:p>
            <a:endParaRPr lang="en-GB" b="1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136137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mc9PA7avbrw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2765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E5C21-ABE5-43DD-88EC-DA5B04759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260" y="695877"/>
            <a:ext cx="10691265" cy="1371030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Displaying leadership: morale and wellbeing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4EC81-EB44-473C-8169-0A2D0C86D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Forces should have a strong commitment to morale and wellbeing at all levels in the workforce</a:t>
            </a:r>
          </a:p>
          <a:p>
            <a:r>
              <a:rPr lang="en-GB" b="1" dirty="0">
                <a:ea typeface="+mn-lt"/>
                <a:cs typeface="+mn-lt"/>
              </a:rPr>
              <a:t>Senior leaders should have mechanisms in place to analyse and understand their workforce morale and wellbeing, enabling them to take appropriate actions. </a:t>
            </a:r>
          </a:p>
          <a:p>
            <a:r>
              <a:rPr lang="en-GB" b="1" dirty="0">
                <a:ea typeface="+mn-lt"/>
                <a:cs typeface="+mn-lt"/>
              </a:rPr>
              <a:t>Leaders should be highly visible, using a variety of ways to achieve this. They should regularly engage with the workforce, possibly through focus groups, staff surveys and ‘back to the floor’ activities. 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9026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22820-BBA3-460C-A4E0-71F278C6C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049562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Displaying leadership: diverse leadership teams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786A5-A028-45C1-8067-5E4777D97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Leadership teams should be diverse, with individuals who have different experiences and backgrounds and complementary skill sets</a:t>
            </a:r>
          </a:p>
          <a:p>
            <a:r>
              <a:rPr lang="en-GB" b="1" dirty="0">
                <a:ea typeface="+mn-lt"/>
                <a:cs typeface="+mn-lt"/>
              </a:rPr>
              <a:t>Senior leaders should consider team makeup when deciding how an organisation is structured, including multi-agency teams. </a:t>
            </a:r>
          </a:p>
          <a:p>
            <a:r>
              <a:rPr lang="en-GB" b="1" dirty="0">
                <a:ea typeface="+mn-lt"/>
                <a:cs typeface="+mn-lt"/>
              </a:rPr>
              <a:t>Diversity and difference within teams is valued and related to complementary skills sets, different professional backgrounds, leadership style and protected characteristics.</a:t>
            </a:r>
          </a:p>
          <a:p>
            <a:r>
              <a:rPr lang="en-GB" b="1" dirty="0">
                <a:ea typeface="+mn-lt"/>
                <a:cs typeface="+mn-lt"/>
              </a:rPr>
              <a:t>A robust understanding of diversity and difference in terms of experience, background and skills and how this can benefit the force in building more effective and empowered teams.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972589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0687F-763F-4C11-AFC7-C152415C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385" y="3065221"/>
            <a:ext cx="10691265" cy="1371030"/>
          </a:xfrm>
        </p:spPr>
        <p:txBody>
          <a:bodyPr/>
          <a:lstStyle/>
          <a:p>
            <a:r>
              <a:rPr lang="en-GB" dirty="0"/>
              <a:t>What does all this mean to you??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C2F5E-4AC3-41C4-89D0-EADAE2377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60" y="2936064"/>
            <a:ext cx="10691265" cy="363608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670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54EB3-9187-4EC1-93CE-C07E51A89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EA68E-9835-4843-980A-60AA99836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ea typeface="+mn-lt"/>
                <a:cs typeface="+mn-lt"/>
              </a:rPr>
              <a:t>Arets, J., Jennings, C., </a:t>
            </a:r>
            <a:r>
              <a:rPr lang="en-GB" b="1" dirty="0" err="1">
                <a:ea typeface="+mn-lt"/>
                <a:cs typeface="+mn-lt"/>
              </a:rPr>
              <a:t>Heijnen</a:t>
            </a:r>
            <a:r>
              <a:rPr lang="en-GB" b="1" dirty="0">
                <a:ea typeface="+mn-lt"/>
                <a:cs typeface="+mn-lt"/>
              </a:rPr>
              <a:t>, V. (2015) 702010 Towards 100% Performance. Maastricht: Sutler Media B.V. </a:t>
            </a:r>
            <a:endParaRPr lang="en-US" b="1"/>
          </a:p>
          <a:p>
            <a:r>
              <a:rPr lang="en-GB" b="1" dirty="0">
                <a:ea typeface="+mn-lt"/>
                <a:cs typeface="+mn-lt"/>
              </a:rPr>
              <a:t>College of Policing (2015) Leadership Review [internet]. Ryton-on-Dunsmore: College of Policing. Available from http://www.college.police.uk/What-we-do/ Development/Promotion/the-leadership-review/Pages/The-LeadershipReview.aspx [Accessed 09 August 2016] </a:t>
            </a:r>
            <a:endParaRPr lang="en-GB" b="1"/>
          </a:p>
          <a:p>
            <a:r>
              <a:rPr lang="en-GB" b="1" dirty="0">
                <a:ea typeface="+mn-lt"/>
                <a:cs typeface="+mn-lt"/>
              </a:rPr>
              <a:t>Rossett, A., Schafer, L. (2007) Job Aids and Performance Support - Moving Knowledge in the Classroom to Knowledge Everywhere. San Francisco: Pfeiffer.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36618608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76</TotalTime>
  <Words>682</Words>
  <Application>Microsoft Office PowerPoint</Application>
  <PresentationFormat>Widescreen</PresentationFormat>
  <Paragraphs>85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Calisto MT</vt:lpstr>
      <vt:lpstr>Univers Condensed</vt:lpstr>
      <vt:lpstr>ChronicleVTI</vt:lpstr>
      <vt:lpstr>Guiding Principles of leadership</vt:lpstr>
      <vt:lpstr>Guiding Principles for Organisational Leadership </vt:lpstr>
      <vt:lpstr>GUIDING PRINCIPLES FOR ORGANISATIONAL LEADERSHIP </vt:lpstr>
      <vt:lpstr>GUIDING PRINCIPLES FOR ORGANISATIONAL LEADERSHIP </vt:lpstr>
      <vt:lpstr>GUIDING PRINCIPLES FOR ORGANISATIONAL LEADERSHIP </vt:lpstr>
      <vt:lpstr>PowerPoint Presentation</vt:lpstr>
      <vt:lpstr>Understanding leadership: current leadership capabilities</vt:lpstr>
      <vt:lpstr>Planning</vt:lpstr>
      <vt:lpstr>Planning</vt:lpstr>
      <vt:lpstr>The model</vt:lpstr>
      <vt:lpstr>PowerPoint Presentation</vt:lpstr>
      <vt:lpstr>An attractive proposition</vt:lpstr>
      <vt:lpstr>Understanding leadership: setting direction</vt:lpstr>
      <vt:lpstr>Developing leadership: performance</vt:lpstr>
      <vt:lpstr>Developing leadership: learning and development</vt:lpstr>
      <vt:lpstr>Developing leadership: talent</vt:lpstr>
      <vt:lpstr>Displaying leadership: innovation</vt:lpstr>
      <vt:lpstr>PowerPoint Presentation</vt:lpstr>
      <vt:lpstr>Displaying leadership: morale and wellbeing</vt:lpstr>
      <vt:lpstr>Displaying leadership: diverse leadership teams </vt:lpstr>
      <vt:lpstr>What does all this mean to you??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Doyle</dc:creator>
  <cp:lastModifiedBy>Peter Doyle</cp:lastModifiedBy>
  <cp:revision>154</cp:revision>
  <dcterms:created xsi:type="dcterms:W3CDTF">2021-01-29T13:42:27Z</dcterms:created>
  <dcterms:modified xsi:type="dcterms:W3CDTF">2021-01-29T16:04:09Z</dcterms:modified>
</cp:coreProperties>
</file>