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8"/>
  </p:notesMasterIdLst>
  <p:sldIdLst>
    <p:sldId id="258" r:id="rId2"/>
    <p:sldId id="262" r:id="rId3"/>
    <p:sldId id="263" r:id="rId4"/>
    <p:sldId id="279" r:id="rId5"/>
    <p:sldId id="259" r:id="rId6"/>
    <p:sldId id="270" r:id="rId7"/>
    <p:sldId id="260" r:id="rId8"/>
    <p:sldId id="281" r:id="rId9"/>
    <p:sldId id="261" r:id="rId10"/>
    <p:sldId id="264" r:id="rId11"/>
    <p:sldId id="265" r:id="rId12"/>
    <p:sldId id="266" r:id="rId13"/>
    <p:sldId id="267" r:id="rId14"/>
    <p:sldId id="282" r:id="rId15"/>
    <p:sldId id="268" r:id="rId16"/>
    <p:sldId id="271" r:id="rId17"/>
    <p:sldId id="269" r:id="rId18"/>
    <p:sldId id="272" r:id="rId19"/>
    <p:sldId id="283" r:id="rId20"/>
    <p:sldId id="284" r:id="rId21"/>
    <p:sldId id="285" r:id="rId22"/>
    <p:sldId id="286" r:id="rId23"/>
    <p:sldId id="273" r:id="rId24"/>
    <p:sldId id="274" r:id="rId25"/>
    <p:sldId id="275" r:id="rId26"/>
    <p:sldId id="276" r:id="rId27"/>
    <p:sldId id="277" r:id="rId28"/>
    <p:sldId id="278" r:id="rId29"/>
    <p:sldId id="280" r:id="rId30"/>
    <p:sldId id="287" r:id="rId31"/>
    <p:sldId id="288" r:id="rId32"/>
    <p:sldId id="289" r:id="rId33"/>
    <p:sldId id="290" r:id="rId34"/>
    <p:sldId id="291" r:id="rId35"/>
    <p:sldId id="292" r:id="rId36"/>
    <p:sldId id="293" r:id="rId3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2430" autoAdjust="0"/>
  </p:normalViewPr>
  <p:slideViewPr>
    <p:cSldViewPr>
      <p:cViewPr varScale="1">
        <p:scale>
          <a:sx n="63" d="100"/>
          <a:sy n="63" d="100"/>
        </p:scale>
        <p:origin x="-2002" y="-67"/>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0341B47-11A6-44CD-8E07-CB008B24A1C4}" type="datetimeFigureOut">
              <a:rPr lang="en-GB" smtClean="0"/>
              <a:t>17/01/2022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E01F289-84A1-425B-9DDA-D9F65A6E6CD5}" type="slidenum">
              <a:rPr lang="en-GB" smtClean="0"/>
              <a:t>‹#›</a:t>
            </a:fld>
            <a:endParaRPr lang="en-GB"/>
          </a:p>
        </p:txBody>
      </p:sp>
    </p:spTree>
    <p:extLst>
      <p:ext uri="{BB962C8B-B14F-4D97-AF65-F5344CB8AC3E}">
        <p14:creationId xmlns:p14="http://schemas.microsoft.com/office/powerpoint/2010/main" val="15355595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Biology</a:t>
            </a:r>
            <a:r>
              <a:rPr lang="en-GB" baseline="0" dirty="0" smtClean="0"/>
              <a:t> - living organisms and vital processes</a:t>
            </a:r>
          </a:p>
          <a:p>
            <a:r>
              <a:rPr lang="en-GB" baseline="0" dirty="0" smtClean="0"/>
              <a:t>Biological – relating to living organisms and vital processes</a:t>
            </a:r>
          </a:p>
          <a:p>
            <a:endParaRPr lang="en-GB" baseline="0" dirty="0" smtClean="0"/>
          </a:p>
          <a:p>
            <a:r>
              <a:rPr lang="en-GB" dirty="0" smtClean="0"/>
              <a:t>Ecological – how animals</a:t>
            </a:r>
            <a:r>
              <a:rPr lang="en-GB" baseline="0" dirty="0" smtClean="0"/>
              <a:t> interact with other organisms and the physical environment</a:t>
            </a:r>
            <a:endParaRPr lang="en-GB" dirty="0"/>
          </a:p>
        </p:txBody>
      </p:sp>
      <p:sp>
        <p:nvSpPr>
          <p:cNvPr id="4" name="Slide Number Placeholder 3"/>
          <p:cNvSpPr>
            <a:spLocks noGrp="1"/>
          </p:cNvSpPr>
          <p:nvPr>
            <p:ph type="sldNum" sz="quarter" idx="10"/>
          </p:nvPr>
        </p:nvSpPr>
        <p:spPr/>
        <p:txBody>
          <a:bodyPr/>
          <a:lstStyle/>
          <a:p>
            <a:fld id="{287C5696-F770-4814-8137-888EC18C57D6}" type="slidenum">
              <a:rPr lang="en-GB" smtClean="0">
                <a:solidFill>
                  <a:prstClr val="black"/>
                </a:solidFill>
              </a:rPr>
              <a:pPr/>
              <a:t>1</a:t>
            </a:fld>
            <a:endParaRPr lang="en-GB">
              <a:solidFill>
                <a:prstClr val="black"/>
              </a:solidFill>
            </a:endParaRPr>
          </a:p>
        </p:txBody>
      </p:sp>
    </p:spTree>
    <p:extLst>
      <p:ext uri="{BB962C8B-B14F-4D97-AF65-F5344CB8AC3E}">
        <p14:creationId xmlns:p14="http://schemas.microsoft.com/office/powerpoint/2010/main" val="21942861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Biology</a:t>
            </a:r>
            <a:r>
              <a:rPr lang="en-GB" baseline="0" dirty="0" smtClean="0"/>
              <a:t> - living organisms and vital processes</a:t>
            </a:r>
          </a:p>
          <a:p>
            <a:r>
              <a:rPr lang="en-GB" baseline="0" dirty="0" smtClean="0"/>
              <a:t>Biological – relating to living organisms and vital processes</a:t>
            </a:r>
          </a:p>
          <a:p>
            <a:endParaRPr lang="en-GB" baseline="0" dirty="0" smtClean="0"/>
          </a:p>
          <a:p>
            <a:r>
              <a:rPr lang="en-GB" dirty="0" smtClean="0"/>
              <a:t>Ecological – how animals</a:t>
            </a:r>
            <a:r>
              <a:rPr lang="en-GB" baseline="0" dirty="0" smtClean="0"/>
              <a:t> interact with other organisms and the physical environment</a:t>
            </a:r>
            <a:endParaRPr lang="en-GB" dirty="0"/>
          </a:p>
        </p:txBody>
      </p:sp>
      <p:sp>
        <p:nvSpPr>
          <p:cNvPr id="4" name="Slide Number Placeholder 3"/>
          <p:cNvSpPr>
            <a:spLocks noGrp="1"/>
          </p:cNvSpPr>
          <p:nvPr>
            <p:ph type="sldNum" sz="quarter" idx="10"/>
          </p:nvPr>
        </p:nvSpPr>
        <p:spPr/>
        <p:txBody>
          <a:bodyPr/>
          <a:lstStyle/>
          <a:p>
            <a:fld id="{287C5696-F770-4814-8137-888EC18C57D6}" type="slidenum">
              <a:rPr lang="en-GB" smtClean="0">
                <a:solidFill>
                  <a:prstClr val="black"/>
                </a:solidFill>
              </a:rPr>
              <a:pPr/>
              <a:t>3</a:t>
            </a:fld>
            <a:endParaRPr lang="en-GB">
              <a:solidFill>
                <a:prstClr val="black"/>
              </a:solidFill>
            </a:endParaRPr>
          </a:p>
        </p:txBody>
      </p:sp>
    </p:spTree>
    <p:extLst>
      <p:ext uri="{BB962C8B-B14F-4D97-AF65-F5344CB8AC3E}">
        <p14:creationId xmlns:p14="http://schemas.microsoft.com/office/powerpoint/2010/main" val="21942861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Is behaviour nature (hard-wired) or nurture (learnt)?</a:t>
            </a:r>
            <a:endParaRPr lang="en-GB" dirty="0"/>
          </a:p>
        </p:txBody>
      </p:sp>
      <p:sp>
        <p:nvSpPr>
          <p:cNvPr id="4" name="Slide Number Placeholder 3"/>
          <p:cNvSpPr>
            <a:spLocks noGrp="1"/>
          </p:cNvSpPr>
          <p:nvPr>
            <p:ph type="sldNum" sz="quarter" idx="10"/>
          </p:nvPr>
        </p:nvSpPr>
        <p:spPr/>
        <p:txBody>
          <a:bodyPr/>
          <a:lstStyle/>
          <a:p>
            <a:fld id="{8E01F289-84A1-425B-9DDA-D9F65A6E6CD5}" type="slidenum">
              <a:rPr lang="en-GB" smtClean="0"/>
              <a:t>5</a:t>
            </a:fld>
            <a:endParaRPr lang="en-GB"/>
          </a:p>
        </p:txBody>
      </p:sp>
    </p:spTree>
    <p:extLst>
      <p:ext uri="{BB962C8B-B14F-4D97-AF65-F5344CB8AC3E}">
        <p14:creationId xmlns:p14="http://schemas.microsoft.com/office/powerpoint/2010/main" val="39140502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STUDY:</a:t>
            </a:r>
          </a:p>
          <a:p>
            <a:r>
              <a:rPr lang="en-GB" dirty="0" smtClean="0"/>
              <a:t>Parry, M. L. &amp; Hanson, C.E., eds. Contribution of Working Group II to the Fourth Assessment Report of the Intergovernmental Panel on Climate Change: Climate Change 2007: Impacts, Adaptation and Vulnerability. Cambridge, UK: Cambridge University Press, 2007.</a:t>
            </a:r>
          </a:p>
          <a:p>
            <a:endParaRPr lang="en-GB" dirty="0" smtClean="0"/>
          </a:p>
        </p:txBody>
      </p:sp>
      <p:sp>
        <p:nvSpPr>
          <p:cNvPr id="4" name="Slide Number Placeholder 3"/>
          <p:cNvSpPr>
            <a:spLocks noGrp="1"/>
          </p:cNvSpPr>
          <p:nvPr>
            <p:ph type="sldNum" sz="quarter" idx="10"/>
          </p:nvPr>
        </p:nvSpPr>
        <p:spPr/>
        <p:txBody>
          <a:bodyPr/>
          <a:lstStyle/>
          <a:p>
            <a:fld id="{8E01F289-84A1-425B-9DDA-D9F65A6E6CD5}" type="slidenum">
              <a:rPr lang="en-GB" smtClean="0"/>
              <a:t>6</a:t>
            </a:fld>
            <a:endParaRPr lang="en-GB"/>
          </a:p>
        </p:txBody>
      </p:sp>
    </p:spTree>
    <p:extLst>
      <p:ext uri="{BB962C8B-B14F-4D97-AF65-F5344CB8AC3E}">
        <p14:creationId xmlns:p14="http://schemas.microsoft.com/office/powerpoint/2010/main" val="34856777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Image source: Open access – Lascaux, France. Estimated to be 19000</a:t>
            </a:r>
            <a:r>
              <a:rPr lang="en-GB" baseline="0" dirty="0" smtClean="0"/>
              <a:t> years old.</a:t>
            </a:r>
          </a:p>
          <a:p>
            <a:endParaRPr lang="en-GB" baseline="0" dirty="0" smtClean="0"/>
          </a:p>
          <a:p>
            <a:r>
              <a:rPr lang="en-GB" dirty="0" smtClean="0"/>
              <a:t>https://archeologie.culture.fr/lascaux/en/visit-cave/diverticule-felins – awesome 3d tour.</a:t>
            </a:r>
          </a:p>
          <a:p>
            <a:endParaRPr lang="en-GB" dirty="0" smtClean="0"/>
          </a:p>
          <a:p>
            <a:r>
              <a:rPr lang="en-GB" dirty="0" smtClean="0"/>
              <a:t>Humans have studied animal behaviour for a long time. Survival required it. Sustainability requires it.</a:t>
            </a:r>
          </a:p>
          <a:p>
            <a:endParaRPr lang="en-GB" dirty="0" smtClean="0"/>
          </a:p>
          <a:p>
            <a:r>
              <a:rPr lang="en-GB" dirty="0" smtClean="0"/>
              <a:t>Biomimicry</a:t>
            </a:r>
            <a:r>
              <a:rPr lang="en-GB" baseline="0" dirty="0" smtClean="0"/>
              <a:t> - the design and production of materials, structures, and systems that are modelled on biological entities and processes</a:t>
            </a:r>
            <a:endParaRPr lang="en-GB" dirty="0" smtClean="0"/>
          </a:p>
          <a:p>
            <a:endParaRPr lang="en-GB"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fld id="{8E01F289-84A1-425B-9DDA-D9F65A6E6CD5}" type="slidenum">
              <a:rPr lang="en-GB" smtClean="0"/>
              <a:t>7</a:t>
            </a:fld>
            <a:endParaRPr lang="en-GB"/>
          </a:p>
        </p:txBody>
      </p:sp>
    </p:spTree>
    <p:extLst>
      <p:ext uri="{BB962C8B-B14F-4D97-AF65-F5344CB8AC3E}">
        <p14:creationId xmlns:p14="http://schemas.microsoft.com/office/powerpoint/2010/main" val="19662005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origins of the scientific study of animal behaviour lie in the works of various European thinkers of the 17th to 19th centuries, such as British naturalists John Ray and Charles Darwin and French naturalist Charles LeRoy. These individuals appreciated the complexity and apparent purposefulness of the actions of animals, and they knew that understanding behaviour demands long-term observations of animals in their natural settings. At first, the principal attraction of natural history studies was to confirm the ingenuity of God. The publication of Darwin’s On the Origin of Species in 1859 changed this attitude. In the chapter on instinct, Darwin was concerned with whether behavioural traits, like anatomical ones, can evolve as a result of natural selection. Since then, biologists have recognized that the behaviours of animals, like their anatomical structures, are adaptations that exist because they have, over evolutionary time (that is, throughout the formation of new species and the evolution of their special characteristics), helped their bearers to survive and reproduce.</a:t>
            </a:r>
          </a:p>
          <a:p>
            <a:endParaRPr lang="en-GB" dirty="0" smtClean="0"/>
          </a:p>
          <a:p>
            <a:r>
              <a:rPr lang="en-GB" dirty="0" smtClean="0"/>
              <a:t>DARWIN showed that adaptation is an inexorable result of four basic characteristics of living organisms:</a:t>
            </a:r>
          </a:p>
          <a:p>
            <a:endParaRPr lang="en-GB" dirty="0" smtClean="0"/>
          </a:p>
          <a:p>
            <a:pPr marL="228600" indent="-228600">
              <a:buAutoNum type="arabicPeriod"/>
            </a:pPr>
            <a:r>
              <a:rPr lang="en-GB" dirty="0" smtClean="0"/>
              <a:t>There is variation among individuals of the same species. Even closely related individuals, such as parent and offspring or sibling and sibling, differ considerably. Familiar human examples include differences in facial features, hair and eye colour, height, and weight.</a:t>
            </a:r>
          </a:p>
          <a:p>
            <a:pPr marL="0" indent="0">
              <a:buNone/>
            </a:pPr>
            <a:endParaRPr lang="en-GB" dirty="0" smtClean="0"/>
          </a:p>
          <a:p>
            <a:r>
              <a:rPr lang="en-GB" dirty="0" smtClean="0"/>
              <a:t>2.</a:t>
            </a:r>
            <a:r>
              <a:rPr lang="en-GB" baseline="0" dirty="0" smtClean="0"/>
              <a:t> </a:t>
            </a:r>
            <a:r>
              <a:rPr lang="en-GB" dirty="0" smtClean="0"/>
              <a:t>Many of these variations are inheritable—that is, offspring resemble their parents in many traits as a result of the genes they share.</a:t>
            </a:r>
          </a:p>
          <a:p>
            <a:endParaRPr lang="en-GB" dirty="0" smtClean="0"/>
          </a:p>
          <a:p>
            <a:r>
              <a:rPr lang="en-GB" dirty="0" smtClean="0"/>
              <a:t>3. There are differences in numbers of surviving offspring among parents in every species. </a:t>
            </a:r>
          </a:p>
          <a:p>
            <a:endParaRPr lang="en-GB" dirty="0" smtClean="0"/>
          </a:p>
          <a:p>
            <a:r>
              <a:rPr lang="en-GB" dirty="0" smtClean="0"/>
              <a:t>4. The individuals that are best equipped to survive and reproduce perpetuate the highest frequency of genes to descendant populations. This is the principle known colloquially as “survival of the fittest,” where fitness denotes an individual’s overall ability to pass copies of his genes on to successive generations. </a:t>
            </a:r>
          </a:p>
          <a:p>
            <a:endParaRPr lang="en-GB" dirty="0" smtClean="0"/>
          </a:p>
          <a:p>
            <a:r>
              <a:rPr lang="en-GB" dirty="0" smtClean="0"/>
              <a:t>TINBERGEN</a:t>
            </a:r>
          </a:p>
          <a:p>
            <a:endParaRPr lang="en-GB" dirty="0" smtClean="0"/>
          </a:p>
          <a:p>
            <a:r>
              <a:rPr lang="en-GB" dirty="0" smtClean="0"/>
              <a:t>One of Tinbergen’s most important contributions to the study of animal behaviour was to stress that ethology is like any other branch of biology, in that a comprehensive study of any behaviour must address four categories of questions, which today are called “levels of analysis,” including </a:t>
            </a:r>
            <a:r>
              <a:rPr lang="en-GB" b="1" dirty="0" smtClean="0">
                <a:solidFill>
                  <a:srgbClr val="FF0000"/>
                </a:solidFill>
              </a:rPr>
              <a:t>causation, ontogeny reflects phylogeny, function, and evolutionary history</a:t>
            </a:r>
            <a:r>
              <a:rPr lang="en-GB" dirty="0" smtClean="0"/>
              <a:t>. </a:t>
            </a:r>
            <a:endParaRPr lang="en-GB" dirty="0"/>
          </a:p>
        </p:txBody>
      </p:sp>
      <p:sp>
        <p:nvSpPr>
          <p:cNvPr id="4" name="Slide Number Placeholder 3"/>
          <p:cNvSpPr>
            <a:spLocks noGrp="1"/>
          </p:cNvSpPr>
          <p:nvPr>
            <p:ph type="sldNum" sz="quarter" idx="10"/>
          </p:nvPr>
        </p:nvSpPr>
        <p:spPr/>
        <p:txBody>
          <a:bodyPr/>
          <a:lstStyle/>
          <a:p>
            <a:fld id="{8E01F289-84A1-425B-9DDA-D9F65A6E6CD5}" type="slidenum">
              <a:rPr lang="en-GB" smtClean="0"/>
              <a:t>9</a:t>
            </a:fld>
            <a:endParaRPr lang="en-GB"/>
          </a:p>
        </p:txBody>
      </p:sp>
    </p:spTree>
    <p:extLst>
      <p:ext uri="{BB962C8B-B14F-4D97-AF65-F5344CB8AC3E}">
        <p14:creationId xmlns:p14="http://schemas.microsoft.com/office/powerpoint/2010/main" val="1699042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What makes the behaviour happen? Important to identify the physiological and cognitive mechanisms that underlie the behaviour.</a:t>
            </a:r>
            <a:endParaRPr lang="en-GB" dirty="0"/>
          </a:p>
        </p:txBody>
      </p:sp>
      <p:sp>
        <p:nvSpPr>
          <p:cNvPr id="4" name="Slide Number Placeholder 3"/>
          <p:cNvSpPr>
            <a:spLocks noGrp="1"/>
          </p:cNvSpPr>
          <p:nvPr>
            <p:ph type="sldNum" sz="quarter" idx="10"/>
          </p:nvPr>
        </p:nvSpPr>
        <p:spPr/>
        <p:txBody>
          <a:bodyPr/>
          <a:lstStyle/>
          <a:p>
            <a:fld id="{8E01F289-84A1-425B-9DDA-D9F65A6E6CD5}" type="slidenum">
              <a:rPr lang="en-GB" smtClean="0"/>
              <a:t>10</a:t>
            </a:fld>
            <a:endParaRPr lang="en-GB"/>
          </a:p>
        </p:txBody>
      </p:sp>
    </p:spTree>
    <p:extLst>
      <p:ext uri="{BB962C8B-B14F-4D97-AF65-F5344CB8AC3E}">
        <p14:creationId xmlns:p14="http://schemas.microsoft.com/office/powerpoint/2010/main" val="33993471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How does the behaviour develop? Developmental mechanisms that lead to the occurrence of the behaviour. </a:t>
            </a:r>
          </a:p>
          <a:p>
            <a:r>
              <a:rPr lang="en-GB" dirty="0" smtClean="0"/>
              <a:t>How did the behaviour evolve from its ancestral form to its present form? Must hypothesize evolutionary antecedent behaviours in ancestral species and attempt to reconstruct the sequence of events over evolutionary time that led from the origin of the trait to the one observed today.</a:t>
            </a:r>
            <a:endParaRPr lang="en-GB" dirty="0"/>
          </a:p>
        </p:txBody>
      </p:sp>
      <p:sp>
        <p:nvSpPr>
          <p:cNvPr id="4" name="Slide Number Placeholder 3"/>
          <p:cNvSpPr>
            <a:spLocks noGrp="1"/>
          </p:cNvSpPr>
          <p:nvPr>
            <p:ph type="sldNum" sz="quarter" idx="10"/>
          </p:nvPr>
        </p:nvSpPr>
        <p:spPr/>
        <p:txBody>
          <a:bodyPr/>
          <a:lstStyle/>
          <a:p>
            <a:fld id="{8E01F289-84A1-425B-9DDA-D9F65A6E6CD5}" type="slidenum">
              <a:rPr lang="en-GB" smtClean="0"/>
              <a:t>11</a:t>
            </a:fld>
            <a:endParaRPr lang="en-GB"/>
          </a:p>
        </p:txBody>
      </p:sp>
    </p:spTree>
    <p:extLst>
      <p:ext uri="{BB962C8B-B14F-4D97-AF65-F5344CB8AC3E}">
        <p14:creationId xmlns:p14="http://schemas.microsoft.com/office/powerpoint/2010/main" val="8965198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How does the behaviour contribute to genetic success? The effect</a:t>
            </a:r>
            <a:r>
              <a:rPr lang="en-GB" baseline="0" dirty="0" smtClean="0"/>
              <a:t> of the behaviour in </a:t>
            </a:r>
            <a:r>
              <a:rPr lang="en-GB" dirty="0" smtClean="0"/>
              <a:t>survival and reproduction </a:t>
            </a:r>
            <a:endParaRPr lang="en-GB" dirty="0"/>
          </a:p>
        </p:txBody>
      </p:sp>
      <p:sp>
        <p:nvSpPr>
          <p:cNvPr id="4" name="Slide Number Placeholder 3"/>
          <p:cNvSpPr>
            <a:spLocks noGrp="1"/>
          </p:cNvSpPr>
          <p:nvPr>
            <p:ph type="sldNum" sz="quarter" idx="10"/>
          </p:nvPr>
        </p:nvSpPr>
        <p:spPr/>
        <p:txBody>
          <a:bodyPr/>
          <a:lstStyle/>
          <a:p>
            <a:fld id="{8E01F289-84A1-425B-9DDA-D9F65A6E6CD5}" type="slidenum">
              <a:rPr lang="en-GB" smtClean="0"/>
              <a:t>12</a:t>
            </a:fld>
            <a:endParaRPr lang="en-GB"/>
          </a:p>
        </p:txBody>
      </p:sp>
    </p:spTree>
    <p:extLst>
      <p:ext uri="{BB962C8B-B14F-4D97-AF65-F5344CB8AC3E}">
        <p14:creationId xmlns:p14="http://schemas.microsoft.com/office/powerpoint/2010/main" val="32840336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How did the behaviour evolve from its ancestral form to its present form? Must hypothesize evolutionary antecedent behaviours in ancestral species and attempt to reconstruct the sequence of events over evolutionary time that led from the origin of the trait to the one observed today.</a:t>
            </a:r>
          </a:p>
          <a:p>
            <a:endParaRPr lang="en-GB" dirty="0" smtClean="0"/>
          </a:p>
          <a:p>
            <a:r>
              <a:rPr lang="en-GB" dirty="0" smtClean="0"/>
              <a:t>Behaviour expressed by individuals that enhances survival and reproduction will be passed on to offspring. If variation and heritability are high enough in populations, then behaviour may evolve over many generations.</a:t>
            </a:r>
          </a:p>
          <a:p>
            <a:endParaRPr lang="en-GB" dirty="0" smtClean="0"/>
          </a:p>
          <a:p>
            <a:r>
              <a:rPr lang="en-GB" dirty="0" smtClean="0"/>
              <a:t>Many praying mantises and spiders display a unique mating system called sexual cannibalism. Cannibalistic females that had already mated with a male experienced higher reproductive rates and produced higher quality offspring relative to females that were not cannibalistic.</a:t>
            </a:r>
            <a:endParaRPr lang="en-GB" dirty="0"/>
          </a:p>
        </p:txBody>
      </p:sp>
      <p:sp>
        <p:nvSpPr>
          <p:cNvPr id="4" name="Slide Number Placeholder 3"/>
          <p:cNvSpPr>
            <a:spLocks noGrp="1"/>
          </p:cNvSpPr>
          <p:nvPr>
            <p:ph type="sldNum" sz="quarter" idx="10"/>
          </p:nvPr>
        </p:nvSpPr>
        <p:spPr/>
        <p:txBody>
          <a:bodyPr/>
          <a:lstStyle/>
          <a:p>
            <a:fld id="{8E01F289-84A1-425B-9DDA-D9F65A6E6CD5}" type="slidenum">
              <a:rPr lang="en-GB" smtClean="0"/>
              <a:t>13</a:t>
            </a:fld>
            <a:endParaRPr lang="en-GB"/>
          </a:p>
        </p:txBody>
      </p:sp>
    </p:spTree>
    <p:extLst>
      <p:ext uri="{BB962C8B-B14F-4D97-AF65-F5344CB8AC3E}">
        <p14:creationId xmlns:p14="http://schemas.microsoft.com/office/powerpoint/2010/main" val="10302236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1" i="0" dirty="0" smtClean="0">
                <a:solidFill>
                  <a:srgbClr val="333333"/>
                </a:solidFill>
                <a:effectLst/>
                <a:latin typeface="Lucida Grande"/>
              </a:rPr>
              <a:t>Animal behaviour is influenced by genetic mechanisms. </a:t>
            </a:r>
          </a:p>
          <a:p>
            <a:pPr algn="l" fontAlgn="base"/>
            <a:r>
              <a:rPr lang="en-GB" b="0" i="0" dirty="0" smtClean="0">
                <a:solidFill>
                  <a:srgbClr val="333333"/>
                </a:solidFill>
                <a:effectLst/>
                <a:latin typeface="Lucida Grande"/>
              </a:rPr>
              <a:t>Ants (</a:t>
            </a:r>
            <a:r>
              <a:rPr lang="en-GB" b="0" i="1" dirty="0" err="1" smtClean="0">
                <a:solidFill>
                  <a:srgbClr val="333333"/>
                </a:solidFill>
                <a:effectLst/>
                <a:latin typeface="Lucida Grande"/>
              </a:rPr>
              <a:t>Pheidole</a:t>
            </a:r>
            <a:r>
              <a:rPr lang="en-GB" b="0" i="1" dirty="0" smtClean="0">
                <a:solidFill>
                  <a:srgbClr val="333333"/>
                </a:solidFill>
                <a:effectLst/>
                <a:latin typeface="Lucida Grande"/>
              </a:rPr>
              <a:t> </a:t>
            </a:r>
            <a:r>
              <a:rPr lang="en-GB" b="0" i="1" dirty="0" err="1" smtClean="0">
                <a:solidFill>
                  <a:srgbClr val="333333"/>
                </a:solidFill>
                <a:effectLst/>
                <a:latin typeface="Lucida Grande"/>
              </a:rPr>
              <a:t>pallidula</a:t>
            </a:r>
            <a:r>
              <a:rPr lang="en-GB" b="0" i="0" dirty="0" smtClean="0">
                <a:solidFill>
                  <a:srgbClr val="333333"/>
                </a:solidFill>
                <a:effectLst/>
                <a:latin typeface="Lucida Grande"/>
              </a:rPr>
              <a:t>) -</a:t>
            </a:r>
            <a:r>
              <a:rPr lang="en-GB" b="0" i="0" baseline="0" dirty="0" smtClean="0">
                <a:solidFill>
                  <a:srgbClr val="333333"/>
                </a:solidFill>
                <a:effectLst/>
                <a:latin typeface="Lucida Grande"/>
              </a:rPr>
              <a:t> </a:t>
            </a:r>
            <a:r>
              <a:rPr lang="en-GB" b="0" i="0" dirty="0" smtClean="0">
                <a:solidFill>
                  <a:srgbClr val="333333"/>
                </a:solidFill>
                <a:effectLst/>
                <a:latin typeface="Lucida Grande"/>
              </a:rPr>
              <a:t>some workers shift from large, aggressive nest defenders to non-aggressive foragers (Lucas &amp; </a:t>
            </a:r>
            <a:r>
              <a:rPr lang="en-GB" b="0" i="0" dirty="0" err="1" smtClean="0">
                <a:solidFill>
                  <a:srgbClr val="333333"/>
                </a:solidFill>
                <a:effectLst/>
                <a:latin typeface="Lucida Grande"/>
              </a:rPr>
              <a:t>Sokolowski</a:t>
            </a:r>
            <a:r>
              <a:rPr lang="en-GB" b="0" i="0" dirty="0" smtClean="0">
                <a:solidFill>
                  <a:srgbClr val="333333"/>
                </a:solidFill>
                <a:effectLst/>
                <a:latin typeface="Lucida Grande"/>
              </a:rPr>
              <a:t> 2009). Defenders are born predisposed to being aggressive by the expression of a single gene (</a:t>
            </a:r>
            <a:r>
              <a:rPr lang="en-GB" b="0" i="1" dirty="0" err="1" smtClean="0">
                <a:solidFill>
                  <a:srgbClr val="333333"/>
                </a:solidFill>
                <a:effectLst/>
                <a:latin typeface="Lucida Grande"/>
              </a:rPr>
              <a:t>ppfor</a:t>
            </a:r>
            <a:r>
              <a:rPr lang="en-GB" b="0" i="0" dirty="0" smtClean="0">
                <a:solidFill>
                  <a:srgbClr val="333333"/>
                </a:solidFill>
                <a:effectLst/>
                <a:latin typeface="Lucida Grande"/>
              </a:rPr>
              <a:t>). Newly-born foragers do not express the gene. When conditions in the nest warrant the shift, </a:t>
            </a:r>
            <a:r>
              <a:rPr lang="en-GB" b="0" i="1" dirty="0" err="1" smtClean="0">
                <a:solidFill>
                  <a:srgbClr val="333333"/>
                </a:solidFill>
                <a:effectLst/>
                <a:latin typeface="Lucida Grande"/>
              </a:rPr>
              <a:t>ppfor</a:t>
            </a:r>
            <a:r>
              <a:rPr lang="en-GB" b="0" i="1" dirty="0" smtClean="0">
                <a:solidFill>
                  <a:srgbClr val="333333"/>
                </a:solidFill>
                <a:effectLst/>
                <a:latin typeface="Lucida Grande"/>
              </a:rPr>
              <a:t> </a:t>
            </a:r>
            <a:r>
              <a:rPr lang="en-GB" b="0" i="0" dirty="0" smtClean="0">
                <a:solidFill>
                  <a:srgbClr val="333333"/>
                </a:solidFill>
                <a:effectLst/>
                <a:latin typeface="Lucida Grande"/>
              </a:rPr>
              <a:t>is suppressed in defenders, which causes them to become non-aggressive foraging workers.</a:t>
            </a:r>
          </a:p>
          <a:p>
            <a:pPr algn="l" fontAlgn="base"/>
            <a:endParaRPr lang="en-GB" b="0" i="0" dirty="0" smtClean="0">
              <a:solidFill>
                <a:srgbClr val="333333"/>
              </a:solidFill>
              <a:effectLst/>
              <a:latin typeface="Lucida Grande"/>
            </a:endParaRPr>
          </a:p>
          <a:p>
            <a:pPr algn="l" fontAlgn="base"/>
            <a:r>
              <a:rPr lang="en-GB" b="1" i="0" dirty="0" smtClean="0">
                <a:solidFill>
                  <a:srgbClr val="333333"/>
                </a:solidFill>
                <a:effectLst/>
                <a:latin typeface="Lucida Grande"/>
              </a:rPr>
              <a:t>Animal behaviour is also influenced by physiological mechanisms. </a:t>
            </a:r>
          </a:p>
          <a:p>
            <a:pPr algn="l" fontAlgn="base"/>
            <a:r>
              <a:rPr lang="en-GB" b="0" i="0" dirty="0" smtClean="0">
                <a:solidFill>
                  <a:srgbClr val="333333"/>
                </a:solidFill>
                <a:effectLst/>
                <a:latin typeface="Lucida Grande"/>
              </a:rPr>
              <a:t>Chemicals known as corticosteroids often become elevated in individuals during stressful conditions. Under these circumstances reproductive and territorial behaviours are suppressed and escape behaviours are promoted instead (Wingfield </a:t>
            </a:r>
            <a:r>
              <a:rPr lang="en-GB" b="0" i="1" dirty="0" smtClean="0">
                <a:solidFill>
                  <a:srgbClr val="333333"/>
                </a:solidFill>
                <a:effectLst/>
                <a:latin typeface="Lucida Grande"/>
              </a:rPr>
              <a:t>et al</a:t>
            </a:r>
            <a:r>
              <a:rPr lang="en-GB" b="0" i="0" dirty="0" smtClean="0">
                <a:solidFill>
                  <a:srgbClr val="333333"/>
                </a:solidFill>
                <a:effectLst/>
                <a:latin typeface="Lucida Grande"/>
              </a:rPr>
              <a:t>. 1998). </a:t>
            </a:r>
          </a:p>
          <a:p>
            <a:pPr algn="l" fontAlgn="base"/>
            <a:r>
              <a:rPr lang="en-GB" b="0" i="0" dirty="0" smtClean="0">
                <a:solidFill>
                  <a:srgbClr val="333333"/>
                </a:solidFill>
                <a:effectLst/>
                <a:latin typeface="Lucida Grande"/>
              </a:rPr>
              <a:t/>
            </a:r>
            <a:br>
              <a:rPr lang="en-GB" b="0" i="0" dirty="0" smtClean="0">
                <a:solidFill>
                  <a:srgbClr val="333333"/>
                </a:solidFill>
                <a:effectLst/>
                <a:latin typeface="Lucida Grande"/>
              </a:rPr>
            </a:br>
            <a:r>
              <a:rPr lang="en-GB" b="1" i="0" dirty="0" smtClean="0">
                <a:solidFill>
                  <a:srgbClr val="333333"/>
                </a:solidFill>
                <a:effectLst/>
                <a:latin typeface="Lucida Grande"/>
              </a:rPr>
              <a:t>Development from embryo to juvenile stages may influence behaviour in the adult. </a:t>
            </a:r>
            <a:r>
              <a:rPr lang="en-GB" b="0" i="0" dirty="0" smtClean="0">
                <a:solidFill>
                  <a:srgbClr val="333333"/>
                </a:solidFill>
                <a:effectLst/>
                <a:latin typeface="Lucida Grande"/>
              </a:rPr>
              <a:t>Resource availability for example influences sharing food. Populations with plenty tend to learn to share, those with less, learn to compete.</a:t>
            </a:r>
          </a:p>
          <a:p>
            <a:pPr algn="l" fontAlgn="base"/>
            <a:endParaRPr lang="en-GB" b="0" i="0" dirty="0" smtClean="0">
              <a:solidFill>
                <a:srgbClr val="333333"/>
              </a:solidFill>
              <a:effectLst/>
              <a:latin typeface="Lucida Grande"/>
            </a:endParaRPr>
          </a:p>
          <a:p>
            <a:pPr algn="l" fontAlgn="base"/>
            <a:r>
              <a:rPr lang="en-GB" b="0" i="0" dirty="0" smtClean="0">
                <a:solidFill>
                  <a:srgbClr val="333333"/>
                </a:solidFill>
                <a:effectLst/>
                <a:latin typeface="Lucida Grande"/>
              </a:rPr>
              <a:t>External influences:</a:t>
            </a:r>
          </a:p>
          <a:p>
            <a:pPr algn="l" fontAlgn="base"/>
            <a:r>
              <a:rPr lang="en-GB" b="0" i="0" dirty="0" smtClean="0">
                <a:solidFill>
                  <a:srgbClr val="333333"/>
                </a:solidFill>
                <a:effectLst/>
                <a:latin typeface="Lucida Grande"/>
              </a:rPr>
              <a:t>Temperature leads to hibernation/aestivation in species. Temperature, seasonal fluctuations, resource availability lead</a:t>
            </a:r>
            <a:r>
              <a:rPr lang="en-GB" b="0" i="0" baseline="0" dirty="0" smtClean="0">
                <a:solidFill>
                  <a:srgbClr val="333333"/>
                </a:solidFill>
                <a:effectLst/>
                <a:latin typeface="Lucida Grande"/>
              </a:rPr>
              <a:t> to migration.</a:t>
            </a:r>
          </a:p>
          <a:p>
            <a:pPr algn="l" fontAlgn="base"/>
            <a:endParaRPr lang="en-GB" b="0" i="0" baseline="0" dirty="0" smtClean="0">
              <a:solidFill>
                <a:srgbClr val="333333"/>
              </a:solidFill>
              <a:effectLst/>
              <a:latin typeface="Lucida Grande"/>
            </a:endParaRPr>
          </a:p>
          <a:p>
            <a:pPr algn="l" fontAlgn="base"/>
            <a:r>
              <a:rPr lang="en-GB" b="0" i="0" baseline="0" dirty="0" smtClean="0">
                <a:solidFill>
                  <a:srgbClr val="333333"/>
                </a:solidFill>
                <a:effectLst/>
                <a:latin typeface="Lucida Grande"/>
              </a:rPr>
              <a:t>Internal influences:</a:t>
            </a:r>
          </a:p>
          <a:p>
            <a:pPr algn="l" fontAlgn="base"/>
            <a:r>
              <a:rPr lang="en-GB" b="0" i="0" baseline="0" dirty="0" smtClean="0">
                <a:solidFill>
                  <a:srgbClr val="333333"/>
                </a:solidFill>
                <a:effectLst/>
                <a:latin typeface="Lucida Grande"/>
              </a:rPr>
              <a:t>Hormonal, needs</a:t>
            </a:r>
            <a:endParaRPr lang="en-GB" b="0" i="0" dirty="0" smtClean="0">
              <a:solidFill>
                <a:srgbClr val="333333"/>
              </a:solidFill>
              <a:effectLst/>
              <a:latin typeface="Lucida Grande"/>
            </a:endParaRPr>
          </a:p>
          <a:p>
            <a:pPr algn="l" fontAlgn="base"/>
            <a:endParaRPr lang="en-GB" b="0" i="0" dirty="0" smtClean="0">
              <a:solidFill>
                <a:srgbClr val="333333"/>
              </a:solidFill>
              <a:effectLst/>
              <a:latin typeface="Lucida Grande"/>
            </a:endParaRPr>
          </a:p>
          <a:p>
            <a:r>
              <a:rPr lang="en-GB" dirty="0" smtClean="0"/>
              <a:t>Because</a:t>
            </a:r>
            <a:r>
              <a:rPr lang="en-GB" baseline="0" dirty="0" smtClean="0"/>
              <a:t> this process has several stages and many factors it results in ‘species’ specific behaviours and ‘individual’ specific behaviours.</a:t>
            </a:r>
          </a:p>
          <a:p>
            <a:endParaRPr lang="en-GB" dirty="0"/>
          </a:p>
        </p:txBody>
      </p:sp>
      <p:sp>
        <p:nvSpPr>
          <p:cNvPr id="4" name="Slide Number Placeholder 3"/>
          <p:cNvSpPr>
            <a:spLocks noGrp="1"/>
          </p:cNvSpPr>
          <p:nvPr>
            <p:ph type="sldNum" sz="quarter" idx="10"/>
          </p:nvPr>
        </p:nvSpPr>
        <p:spPr/>
        <p:txBody>
          <a:bodyPr/>
          <a:lstStyle/>
          <a:p>
            <a:fld id="{8E01F289-84A1-425B-9DDA-D9F65A6E6CD5}" type="slidenum">
              <a:rPr lang="en-GB" smtClean="0"/>
              <a:t>15</a:t>
            </a:fld>
            <a:endParaRPr lang="en-GB"/>
          </a:p>
        </p:txBody>
      </p:sp>
    </p:spTree>
    <p:extLst>
      <p:ext uri="{BB962C8B-B14F-4D97-AF65-F5344CB8AC3E}">
        <p14:creationId xmlns:p14="http://schemas.microsoft.com/office/powerpoint/2010/main" val="2286461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Animals</a:t>
            </a:r>
            <a:r>
              <a:rPr lang="en-GB" baseline="0" dirty="0" smtClean="0"/>
              <a:t> have the ability to problem solve. Perhaps they can visualise the result / benefit of solving a problem. Perhaps they think through the problem, can identify resources around them and then use them to help solve the problem. Genetic or learnt?</a:t>
            </a:r>
          </a:p>
          <a:p>
            <a:endParaRPr lang="en-GB" baseline="0" dirty="0" smtClean="0"/>
          </a:p>
          <a:p>
            <a:r>
              <a:rPr lang="en-GB" baseline="0" dirty="0" smtClean="0"/>
              <a:t>One way to tell is to test is to see if a young member of a species (one that has little chance to learn) can solve the same problem as a more experienced member of the species.</a:t>
            </a:r>
            <a:endParaRPr lang="en-GB" dirty="0"/>
          </a:p>
        </p:txBody>
      </p:sp>
      <p:sp>
        <p:nvSpPr>
          <p:cNvPr id="4" name="Slide Number Placeholder 3"/>
          <p:cNvSpPr>
            <a:spLocks noGrp="1"/>
          </p:cNvSpPr>
          <p:nvPr>
            <p:ph type="sldNum" sz="quarter" idx="10"/>
          </p:nvPr>
        </p:nvSpPr>
        <p:spPr/>
        <p:txBody>
          <a:bodyPr/>
          <a:lstStyle/>
          <a:p>
            <a:fld id="{8E01F289-84A1-425B-9DDA-D9F65A6E6CD5}" type="slidenum">
              <a:rPr lang="en-GB" smtClean="0"/>
              <a:t>16</a:t>
            </a:fld>
            <a:endParaRPr lang="en-GB"/>
          </a:p>
        </p:txBody>
      </p:sp>
    </p:spTree>
    <p:extLst>
      <p:ext uri="{BB962C8B-B14F-4D97-AF65-F5344CB8AC3E}">
        <p14:creationId xmlns:p14="http://schemas.microsoft.com/office/powerpoint/2010/main" val="340363467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Environment can affect morphological and physiological development; in turn behaviour develops as a result of shape and internal workings.</a:t>
            </a:r>
          </a:p>
          <a:p>
            <a:endParaRPr lang="en-GB" dirty="0" smtClean="0"/>
          </a:p>
          <a:p>
            <a:r>
              <a:rPr lang="en-GB" dirty="0" smtClean="0"/>
              <a:t>By controlling mating, herds and flocks of animals useful to humans were domesticated. The resulting domesticated animals — cattle, horses</a:t>
            </a:r>
            <a:r>
              <a:rPr lang="en-GB" baseline="0" dirty="0" smtClean="0"/>
              <a:t> </a:t>
            </a:r>
            <a:r>
              <a:rPr lang="en-GB" dirty="0" smtClean="0"/>
              <a:t>and dogs — behave very differently than their wild ancestors. Selective breeding was a key insight in human history.</a:t>
            </a:r>
          </a:p>
          <a:p>
            <a:endParaRPr lang="en-GB" dirty="0" smtClean="0"/>
          </a:p>
          <a:p>
            <a:r>
              <a:rPr lang="en-GB" dirty="0" smtClean="0"/>
              <a:t>Instinct implies that a behaviour is performed without thought and cannot be modified by learning. Examples of instinctive behaviour include simple behavioural patterns, displayed in response to a specific stimulus or within a specific context. A cockroach flees to the protection of a dark nook when a light is switched on. </a:t>
            </a:r>
          </a:p>
          <a:p>
            <a:endParaRPr lang="en-GB" dirty="0" smtClean="0"/>
          </a:p>
          <a:p>
            <a:r>
              <a:rPr lang="en-GB" dirty="0" smtClean="0"/>
              <a:t>Instinct can be built upon. Some birds can immediately sing parts of a song; over time that song is extended and modified as the bird learns.</a:t>
            </a:r>
          </a:p>
          <a:p>
            <a:endParaRPr lang="en-GB" dirty="0" smtClean="0"/>
          </a:p>
          <a:p>
            <a:r>
              <a:rPr lang="en-GB" dirty="0" smtClean="0"/>
              <a:t>Imprinting - the ability to learn a specific essential piece of information at the right stage of development. Openness for learning through imprinting is restricted to a short time span, called a critical period. The most famous example of imprinting comes from Konrad Lorenz and his geese. He found that goslings learn to recognize their mother (and to tell her from other geese) very early in life. By substituting himself for the mother goose at the right developmental stage, he could get the goslings to imprint on him, and faithfully follow him wherever he went. The openness of goslings for learning a leader, even if it does not resemble a goose, is intriguing. Imprinting demonstrates how genes can largely shape a behaviour</a:t>
            </a:r>
            <a:r>
              <a:rPr lang="en-GB" baseline="0" dirty="0" smtClean="0"/>
              <a:t> </a:t>
            </a:r>
            <a:r>
              <a:rPr lang="en-GB" dirty="0" smtClean="0"/>
              <a:t>but that evolution can create a window for learning important information about variation in the environment.</a:t>
            </a:r>
          </a:p>
          <a:p>
            <a:endParaRPr lang="en-GB" dirty="0" smtClean="0"/>
          </a:p>
          <a:p>
            <a:r>
              <a:rPr lang="en-GB" dirty="0" smtClean="0"/>
              <a:t>Imprinting provides an opportunity to learn key variable components in an environment while retaining largely innate behavioural patterns. More flexibility may be shown in the development of food preferences, as food availability can vary from habitat to habitat, or from season to season. Young birds and mammals often learn food preferences based on food shared by adults, on observations of feeding preferences of adults, and on sampling possible food items.</a:t>
            </a:r>
          </a:p>
          <a:p>
            <a:endParaRPr lang="en-GB" dirty="0" smtClean="0"/>
          </a:p>
          <a:p>
            <a:r>
              <a:rPr lang="en-GB" dirty="0" smtClean="0"/>
              <a:t>Another form of learning involves aversions, which can develop at any point in any animal’s life. Birds and mammals develop lifelong aversions to specific foods that contain poisons that cause sickness. In contrast, some preferences and aversions appear to be innate, or at least to be driven by physiological needs for certain nutrients, such as salt.</a:t>
            </a:r>
            <a:endParaRPr lang="en-GB" dirty="0"/>
          </a:p>
        </p:txBody>
      </p:sp>
      <p:sp>
        <p:nvSpPr>
          <p:cNvPr id="4" name="Slide Number Placeholder 3"/>
          <p:cNvSpPr>
            <a:spLocks noGrp="1"/>
          </p:cNvSpPr>
          <p:nvPr>
            <p:ph type="sldNum" sz="quarter" idx="10"/>
          </p:nvPr>
        </p:nvSpPr>
        <p:spPr/>
        <p:txBody>
          <a:bodyPr/>
          <a:lstStyle/>
          <a:p>
            <a:fld id="{8E01F289-84A1-425B-9DDA-D9F65A6E6CD5}" type="slidenum">
              <a:rPr lang="en-GB" smtClean="0"/>
              <a:t>17</a:t>
            </a:fld>
            <a:endParaRPr lang="en-GB"/>
          </a:p>
        </p:txBody>
      </p:sp>
    </p:spTree>
    <p:extLst>
      <p:ext uri="{BB962C8B-B14F-4D97-AF65-F5344CB8AC3E}">
        <p14:creationId xmlns:p14="http://schemas.microsoft.com/office/powerpoint/2010/main" val="49851482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Many animals learn key information for survival. These abilities are often very specific to a particular context. A species may be very adept at learning facts that are relevant to its survival</a:t>
            </a:r>
            <a:r>
              <a:rPr lang="en-GB" baseline="0" dirty="0" smtClean="0"/>
              <a:t> </a:t>
            </a:r>
            <a:r>
              <a:rPr lang="en-GB" dirty="0" smtClean="0"/>
              <a:t>but not be able to employ learning across a broad range of situations that did not occur in its evolutionary history.</a:t>
            </a:r>
          </a:p>
          <a:p>
            <a:endParaRPr lang="en-GB" dirty="0" smtClean="0"/>
          </a:p>
          <a:p>
            <a:r>
              <a:rPr lang="en-GB" dirty="0" smtClean="0"/>
              <a:t>Image sources: National Geographic; Weather</a:t>
            </a:r>
          </a:p>
          <a:p>
            <a:endParaRPr lang="en-GB" dirty="0" smtClean="0"/>
          </a:p>
          <a:p>
            <a:r>
              <a:rPr lang="en-GB" dirty="0" smtClean="0"/>
              <a:t>Koalas, which depend mainly on eucalyptus for survival</a:t>
            </a:r>
          </a:p>
          <a:p>
            <a:endParaRPr lang="en-GB" dirty="0" smtClean="0"/>
          </a:p>
          <a:p>
            <a:r>
              <a:rPr lang="en-GB" dirty="0" smtClean="0"/>
              <a:t>Polar bear</a:t>
            </a:r>
          </a:p>
          <a:p>
            <a:endParaRPr lang="en-GB" dirty="0" smtClean="0"/>
          </a:p>
          <a:p>
            <a:r>
              <a:rPr lang="en-GB" dirty="0" err="1" smtClean="0"/>
              <a:t>Adélie</a:t>
            </a:r>
            <a:r>
              <a:rPr lang="en-GB" dirty="0" smtClean="0"/>
              <a:t> penguin. These Antarctic birds mostly live on krill. Krill live on the undersides of ice sheets, where they find refuge and algae as food. But as Antarctic sea ice retreats, krill populations are falling—meaning that the penguins have to migrate farther to find food. Spending a lot more energy to find food makes penguins less successful at breeding and raising young. Huge increase in human exploitation of krill. MPA’s being developed to try and protect the system.</a:t>
            </a:r>
          </a:p>
          <a:p>
            <a:endParaRPr lang="en-GB" dirty="0" smtClean="0"/>
          </a:p>
          <a:p>
            <a:r>
              <a:rPr lang="en-GB" dirty="0" smtClean="0"/>
              <a:t>Other species</a:t>
            </a:r>
            <a:r>
              <a:rPr lang="en-GB" baseline="0" dirty="0" smtClean="0"/>
              <a:t> may be able to adapt and move through different environments using skills already learnt. Food caches – planning ahead, location skills. Finding a burrow that will change location – routes, features, geo location. </a:t>
            </a:r>
          </a:p>
          <a:p>
            <a:endParaRPr lang="en-GB" baseline="0" dirty="0" smtClean="0"/>
          </a:p>
          <a:p>
            <a:r>
              <a:rPr lang="en-GB" baseline="0" dirty="0" smtClean="0"/>
              <a:t>Cognition - allows animals to separate themselves from the immediacy of their environment and to reflect on the past in order to solve future problems. Cognition involves the ability to make novel associations. Apes, some monkey species, elephants and dolphins (</a:t>
            </a:r>
            <a:r>
              <a:rPr lang="en-GB" baseline="0" dirty="0" err="1" smtClean="0"/>
              <a:t>Plotnik</a:t>
            </a:r>
            <a:r>
              <a:rPr lang="en-GB" baseline="0" dirty="0" smtClean="0"/>
              <a:t> et al. 2006).</a:t>
            </a:r>
          </a:p>
          <a:p>
            <a:endParaRPr lang="en-GB" baseline="0" dirty="0" smtClean="0"/>
          </a:p>
          <a:p>
            <a:r>
              <a:rPr lang="en-GB" baseline="0" dirty="0" smtClean="0"/>
              <a:t>Further study:</a:t>
            </a:r>
          </a:p>
          <a:p>
            <a:r>
              <a:rPr lang="en-GB" dirty="0" err="1" smtClean="0"/>
              <a:t>Plotnik</a:t>
            </a:r>
            <a:r>
              <a:rPr lang="en-GB" dirty="0" smtClean="0"/>
              <a:t>, J. M., de Waal, F. B. M. et al. Self-recognition in an Asian elephant. PNAS 103, 17053–17057 (2006).</a:t>
            </a:r>
          </a:p>
          <a:p>
            <a:endParaRPr lang="en-GB" dirty="0"/>
          </a:p>
        </p:txBody>
      </p:sp>
      <p:sp>
        <p:nvSpPr>
          <p:cNvPr id="4" name="Slide Number Placeholder 3"/>
          <p:cNvSpPr>
            <a:spLocks noGrp="1"/>
          </p:cNvSpPr>
          <p:nvPr>
            <p:ph type="sldNum" sz="quarter" idx="10"/>
          </p:nvPr>
        </p:nvSpPr>
        <p:spPr/>
        <p:txBody>
          <a:bodyPr/>
          <a:lstStyle/>
          <a:p>
            <a:fld id="{8E01F289-84A1-425B-9DDA-D9F65A6E6CD5}" type="slidenum">
              <a:rPr lang="en-GB" smtClean="0"/>
              <a:t>18</a:t>
            </a:fld>
            <a:endParaRPr lang="en-GB"/>
          </a:p>
        </p:txBody>
      </p:sp>
    </p:spTree>
    <p:extLst>
      <p:ext uri="{BB962C8B-B14F-4D97-AF65-F5344CB8AC3E}">
        <p14:creationId xmlns:p14="http://schemas.microsoft.com/office/powerpoint/2010/main" val="296979450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We all perceive things differently. We all have a goldfish bowl</a:t>
            </a:r>
            <a:r>
              <a:rPr lang="en-GB" baseline="0" dirty="0" smtClean="0"/>
              <a:t> over our heads through which we all see this world differently.</a:t>
            </a:r>
          </a:p>
          <a:p>
            <a:endParaRPr lang="en-GB" baseline="0" dirty="0" smtClean="0"/>
          </a:p>
          <a:p>
            <a:r>
              <a:rPr lang="en-GB" dirty="0" smtClean="0"/>
              <a:t>Every organism inhabits a world that is the sum total of all the information being received and processed by that organism's nervous system (Dangles et al. 2009). The term umwelt was coined to describe this perceptual world</a:t>
            </a:r>
            <a:r>
              <a:rPr lang="en-GB" baseline="0" dirty="0" smtClean="0"/>
              <a:t> </a:t>
            </a:r>
            <a:r>
              <a:rPr lang="en-GB" baseline="0" dirty="0" err="1" smtClean="0"/>
              <a:t>Uexkull</a:t>
            </a:r>
            <a:r>
              <a:rPr lang="en-GB" baseline="0" dirty="0" smtClean="0"/>
              <a:t> </a:t>
            </a:r>
            <a:r>
              <a:rPr lang="en-GB" dirty="0" smtClean="0"/>
              <a:t>(</a:t>
            </a:r>
            <a:r>
              <a:rPr lang="en-GB" dirty="0" err="1" smtClean="0"/>
              <a:t>Rüting</a:t>
            </a:r>
            <a:r>
              <a:rPr lang="en-GB" dirty="0" smtClean="0"/>
              <a:t> 2004). It is very difficult</a:t>
            </a:r>
            <a:r>
              <a:rPr lang="en-GB" baseline="0" dirty="0" smtClean="0"/>
              <a:t> for species to understand exactly how the other perceives the world. Humans have started to learn that our world perceptions are just a small part of the world’s sensory ecology.</a:t>
            </a:r>
          </a:p>
          <a:p>
            <a:endParaRPr lang="en-GB" baseline="0" dirty="0" smtClean="0"/>
          </a:p>
          <a:p>
            <a:r>
              <a:rPr lang="en-GB" dirty="0" smtClean="0"/>
              <a:t>The field of sensory ecology is based on studying the sensory systems of animals in order to understand what they perceive in their environments and how that is going to affect their interactions with that environment (Dangles et al. 2009). Strong links to communication.</a:t>
            </a:r>
          </a:p>
          <a:p>
            <a:endParaRPr lang="en-GB" dirty="0" smtClean="0"/>
          </a:p>
          <a:p>
            <a:r>
              <a:rPr lang="en-GB" dirty="0" smtClean="0"/>
              <a:t>When we examine the sensory systems of other animals, we find that many of them can detect stimuli that are undetectable with human senses.</a:t>
            </a:r>
          </a:p>
          <a:p>
            <a:endParaRPr lang="en-GB" dirty="0" smtClean="0"/>
          </a:p>
          <a:p>
            <a:r>
              <a:rPr lang="en-GB" dirty="0" smtClean="0"/>
              <a:t>Canine ability to detect odours, which is at least 1,000,000 times more sensitive than a human's (</a:t>
            </a:r>
            <a:r>
              <a:rPr lang="en-GB" dirty="0" err="1" smtClean="0"/>
              <a:t>Olender</a:t>
            </a:r>
            <a:r>
              <a:rPr lang="en-GB" dirty="0" smtClean="0"/>
              <a:t> et al. 2004), or stimuli that are utterly impossible for humans to detect because we lack the sensory organs to do so, such as the ability to detect electric fields (</a:t>
            </a:r>
            <a:r>
              <a:rPr lang="en-GB" dirty="0" err="1" smtClean="0"/>
              <a:t>Camperi</a:t>
            </a:r>
            <a:r>
              <a:rPr lang="en-GB" dirty="0" smtClean="0"/>
              <a:t> et al. 2007, </a:t>
            </a:r>
            <a:r>
              <a:rPr lang="en-GB" dirty="0" err="1" smtClean="0"/>
              <a:t>Heiligenberg</a:t>
            </a:r>
            <a:r>
              <a:rPr lang="en-GB" dirty="0" smtClean="0"/>
              <a:t> 1991), or magnetic fields (</a:t>
            </a:r>
            <a:r>
              <a:rPr lang="en-GB" dirty="0" err="1" smtClean="0"/>
              <a:t>Akesson</a:t>
            </a:r>
            <a:r>
              <a:rPr lang="en-GB" dirty="0" smtClean="0"/>
              <a:t> &amp; Backman 1999, Holland et al. 2010, </a:t>
            </a:r>
            <a:r>
              <a:rPr lang="en-GB" dirty="0" err="1" smtClean="0"/>
              <a:t>Weindler</a:t>
            </a:r>
            <a:r>
              <a:rPr lang="en-GB" dirty="0" smtClean="0"/>
              <a:t> et al. 1995).</a:t>
            </a:r>
          </a:p>
          <a:p>
            <a:endParaRPr lang="en-GB" dirty="0" smtClean="0"/>
          </a:p>
          <a:p>
            <a:r>
              <a:rPr lang="en-GB" dirty="0" smtClean="0"/>
              <a:t>Further study:</a:t>
            </a:r>
          </a:p>
          <a:p>
            <a:r>
              <a:rPr lang="en-GB" dirty="0" err="1" smtClean="0"/>
              <a:t>Akesson</a:t>
            </a:r>
            <a:r>
              <a:rPr lang="en-GB" dirty="0" smtClean="0"/>
              <a:t>, S. &amp; Backman, J. Orientation in pied flycatchers: The relative importance of magnetic and visual information at dusk. Animal Behaviour 57, 819–828 (1999).</a:t>
            </a:r>
          </a:p>
          <a:p>
            <a:r>
              <a:rPr lang="en-GB" dirty="0" err="1" smtClean="0"/>
              <a:t>Camperi</a:t>
            </a:r>
            <a:r>
              <a:rPr lang="en-GB" dirty="0" smtClean="0"/>
              <a:t>, M., </a:t>
            </a:r>
            <a:r>
              <a:rPr lang="en-GB" dirty="0" err="1" smtClean="0"/>
              <a:t>Tricas</a:t>
            </a:r>
            <a:r>
              <a:rPr lang="en-GB" dirty="0" smtClean="0"/>
              <a:t>, T. C., &amp; Brown, B. R. From morphology to neural information: The electric sense of the skate. </a:t>
            </a:r>
            <a:r>
              <a:rPr lang="en-GB" dirty="0" err="1" smtClean="0"/>
              <a:t>PLoS</a:t>
            </a:r>
            <a:r>
              <a:rPr lang="en-GB" dirty="0" smtClean="0"/>
              <a:t> Computational Biology 3, e113 (2007).</a:t>
            </a:r>
          </a:p>
          <a:p>
            <a:r>
              <a:rPr lang="en-GB" dirty="0" err="1" smtClean="0"/>
              <a:t>Heiligenberg</a:t>
            </a:r>
            <a:r>
              <a:rPr lang="en-GB" dirty="0" smtClean="0"/>
              <a:t>, W. F. Neural Nets in Electric Fish. Cambridge, MA: MIT Press, 1991.</a:t>
            </a:r>
          </a:p>
          <a:p>
            <a:r>
              <a:rPr lang="en-GB" dirty="0" smtClean="0"/>
              <a:t>Holland, R. A., </a:t>
            </a:r>
            <a:r>
              <a:rPr lang="en-GB" dirty="0" err="1" smtClean="0"/>
              <a:t>Borissov</a:t>
            </a:r>
            <a:r>
              <a:rPr lang="en-GB" dirty="0" smtClean="0"/>
              <a:t>, I., &amp; </a:t>
            </a:r>
            <a:r>
              <a:rPr lang="en-GB" dirty="0" err="1" smtClean="0"/>
              <a:t>Siemers</a:t>
            </a:r>
            <a:r>
              <a:rPr lang="en-GB" dirty="0" smtClean="0"/>
              <a:t>, B. M. A nocturnal mammal, the greater mouse-eared bat, calibrates a magnetic compass by the sun. Proceedings of the National Academy of Sciences of the United States of America 107, 6941–6945 (2010).</a:t>
            </a:r>
          </a:p>
          <a:p>
            <a:r>
              <a:rPr lang="en-GB" dirty="0" err="1" smtClean="0"/>
              <a:t>Olender</a:t>
            </a:r>
            <a:r>
              <a:rPr lang="en-GB" dirty="0" smtClean="0"/>
              <a:t> T. et al. The canine olfactory </a:t>
            </a:r>
            <a:r>
              <a:rPr lang="en-GB" dirty="0" err="1" smtClean="0"/>
              <a:t>subgenome</a:t>
            </a:r>
            <a:r>
              <a:rPr lang="en-GB" dirty="0" smtClean="0"/>
              <a:t>. Genomics 83, 361–372 (2004).</a:t>
            </a:r>
          </a:p>
          <a:p>
            <a:r>
              <a:rPr lang="en-GB" dirty="0" err="1" smtClean="0"/>
              <a:t>Weindler</a:t>
            </a:r>
            <a:r>
              <a:rPr lang="en-GB" dirty="0" smtClean="0"/>
              <a:t>, P. B. et al. Development of migratory orientation in pied flycatchers in different magnetic inclinations. Animal Behaviour 49, 227–234 (1995).</a:t>
            </a:r>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r>
              <a:rPr lang="en-GB" dirty="0" smtClean="0"/>
              <a:t>Further study:</a:t>
            </a:r>
          </a:p>
          <a:p>
            <a:r>
              <a:rPr lang="en-GB" dirty="0" smtClean="0"/>
              <a:t>Dangles, O. et al. Variability in sensory ecology: Expanding the bridge between physiology and evolutionary biology. Quarterly Review of Biology 84, 51–74 (2009).</a:t>
            </a:r>
          </a:p>
          <a:p>
            <a:r>
              <a:rPr lang="en-GB" dirty="0" err="1" smtClean="0"/>
              <a:t>Rüting</a:t>
            </a:r>
            <a:r>
              <a:rPr lang="en-GB" dirty="0" smtClean="0"/>
              <a:t>, T. </a:t>
            </a:r>
            <a:r>
              <a:rPr lang="en-GB" dirty="0" err="1" smtClean="0"/>
              <a:t>Jakob</a:t>
            </a:r>
            <a:r>
              <a:rPr lang="en-GB" dirty="0" smtClean="0"/>
              <a:t> von </a:t>
            </a:r>
            <a:r>
              <a:rPr lang="en-GB" dirty="0" err="1" smtClean="0"/>
              <a:t>Uexküll</a:t>
            </a:r>
            <a:r>
              <a:rPr lang="en-GB" dirty="0" smtClean="0"/>
              <a:t> — Theoretical biology, </a:t>
            </a:r>
            <a:r>
              <a:rPr lang="en-GB" dirty="0" err="1" smtClean="0"/>
              <a:t>biocybernetics</a:t>
            </a:r>
            <a:r>
              <a:rPr lang="en-GB" dirty="0" smtClean="0"/>
              <a:t> and biosemiotics. European Communications in Mathematical and Theoretical Biology 6, 11–16 (2004).</a:t>
            </a:r>
          </a:p>
          <a:p>
            <a:r>
              <a:rPr lang="en-GB" dirty="0" err="1" smtClean="0"/>
              <a:t>Uexküll</a:t>
            </a:r>
            <a:r>
              <a:rPr lang="en-GB" dirty="0" smtClean="0"/>
              <a:t>, </a:t>
            </a:r>
            <a:r>
              <a:rPr lang="en-GB" dirty="0" err="1" smtClean="0"/>
              <a:t>Jakob</a:t>
            </a:r>
            <a:r>
              <a:rPr lang="en-GB" dirty="0" smtClean="0"/>
              <a:t> von (1957). "A Stroll Through the Worlds of Animals and Men: A Picture Book of Invisible Worlds". In Schiller, Claire H. (ed.). Instinctive </a:t>
            </a:r>
            <a:r>
              <a:rPr lang="en-GB" dirty="0" err="1" smtClean="0"/>
              <a:t>Behavior</a:t>
            </a:r>
            <a:r>
              <a:rPr lang="en-GB" dirty="0" smtClean="0"/>
              <a:t>: The Development of a Modern Concept. New York: International Universities Press. pp. 5</a:t>
            </a:r>
            <a:endParaRPr lang="en-GB" dirty="0"/>
          </a:p>
        </p:txBody>
      </p:sp>
      <p:sp>
        <p:nvSpPr>
          <p:cNvPr id="4" name="Slide Number Placeholder 3"/>
          <p:cNvSpPr>
            <a:spLocks noGrp="1"/>
          </p:cNvSpPr>
          <p:nvPr>
            <p:ph type="sldNum" sz="quarter" idx="10"/>
          </p:nvPr>
        </p:nvSpPr>
        <p:spPr/>
        <p:txBody>
          <a:bodyPr/>
          <a:lstStyle/>
          <a:p>
            <a:fld id="{8E01F289-84A1-425B-9DDA-D9F65A6E6CD5}" type="slidenum">
              <a:rPr lang="en-GB" smtClean="0"/>
              <a:t>19</a:t>
            </a:fld>
            <a:endParaRPr lang="en-GB"/>
          </a:p>
        </p:txBody>
      </p:sp>
    </p:spTree>
    <p:extLst>
      <p:ext uri="{BB962C8B-B14F-4D97-AF65-F5344CB8AC3E}">
        <p14:creationId xmlns:p14="http://schemas.microsoft.com/office/powerpoint/2010/main" val="29435750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Image source:</a:t>
            </a:r>
            <a:r>
              <a:rPr lang="en-GB" baseline="0" dirty="0" smtClean="0"/>
              <a:t> Material Scientist</a:t>
            </a:r>
          </a:p>
          <a:p>
            <a:endParaRPr lang="en-GB" baseline="0" dirty="0" smtClean="0"/>
          </a:p>
          <a:p>
            <a:r>
              <a:rPr lang="en-GB" dirty="0" smtClean="0"/>
              <a:t>Notice that the visible spectrum, which is what humans can detect, is only a small portion of the total range of electromagnetic energy that exists. </a:t>
            </a:r>
          </a:p>
          <a:p>
            <a:endParaRPr lang="en-GB" dirty="0"/>
          </a:p>
        </p:txBody>
      </p:sp>
      <p:sp>
        <p:nvSpPr>
          <p:cNvPr id="4" name="Slide Number Placeholder 3"/>
          <p:cNvSpPr>
            <a:spLocks noGrp="1"/>
          </p:cNvSpPr>
          <p:nvPr>
            <p:ph type="sldNum" sz="quarter" idx="10"/>
          </p:nvPr>
        </p:nvSpPr>
        <p:spPr/>
        <p:txBody>
          <a:bodyPr/>
          <a:lstStyle/>
          <a:p>
            <a:fld id="{8E01F289-84A1-425B-9DDA-D9F65A6E6CD5}" type="slidenum">
              <a:rPr lang="en-GB" smtClean="0"/>
              <a:t>20</a:t>
            </a:fld>
            <a:endParaRPr lang="en-GB"/>
          </a:p>
        </p:txBody>
      </p:sp>
    </p:spTree>
    <p:extLst>
      <p:ext uri="{BB962C8B-B14F-4D97-AF65-F5344CB8AC3E}">
        <p14:creationId xmlns:p14="http://schemas.microsoft.com/office/powerpoint/2010/main" val="354354689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Image source: Strain,</a:t>
            </a:r>
            <a:r>
              <a:rPr lang="en-GB" baseline="0" dirty="0" smtClean="0"/>
              <a:t> </a:t>
            </a:r>
            <a:r>
              <a:rPr lang="en-GB" dirty="0" smtClean="0"/>
              <a:t>2003.</a:t>
            </a:r>
          </a:p>
          <a:p>
            <a:endParaRPr lang="en-GB" dirty="0" smtClean="0"/>
          </a:p>
          <a:p>
            <a:r>
              <a:rPr lang="en-GB" dirty="0" smtClean="0"/>
              <a:t>Further study:</a:t>
            </a:r>
          </a:p>
          <a:p>
            <a:r>
              <a:rPr lang="en-GB" dirty="0" smtClean="0"/>
              <a:t>Strain, G. M. How well do dogs and other animals hear? Baton Rouge, LA: Louisiana State University, 2003–present.</a:t>
            </a:r>
            <a:endParaRPr lang="en-GB" dirty="0"/>
          </a:p>
        </p:txBody>
      </p:sp>
      <p:sp>
        <p:nvSpPr>
          <p:cNvPr id="4" name="Slide Number Placeholder 3"/>
          <p:cNvSpPr>
            <a:spLocks noGrp="1"/>
          </p:cNvSpPr>
          <p:nvPr>
            <p:ph type="sldNum" sz="quarter" idx="10"/>
          </p:nvPr>
        </p:nvSpPr>
        <p:spPr/>
        <p:txBody>
          <a:bodyPr/>
          <a:lstStyle/>
          <a:p>
            <a:fld id="{8E01F289-84A1-425B-9DDA-D9F65A6E6CD5}" type="slidenum">
              <a:rPr lang="en-GB" smtClean="0"/>
              <a:t>21</a:t>
            </a:fld>
            <a:endParaRPr lang="en-GB"/>
          </a:p>
        </p:txBody>
      </p:sp>
    </p:spTree>
    <p:extLst>
      <p:ext uri="{BB962C8B-B14F-4D97-AF65-F5344CB8AC3E}">
        <p14:creationId xmlns:p14="http://schemas.microsoft.com/office/powerpoint/2010/main" val="188384800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And do humans</a:t>
            </a:r>
            <a:r>
              <a:rPr lang="en-GB" baseline="0" dirty="0" smtClean="0"/>
              <a:t> actually understand all possible sensory capabilities? And then the combination of potential sensory capabilities of each species? </a:t>
            </a:r>
          </a:p>
          <a:p>
            <a:endParaRPr lang="en-GB" baseline="0" dirty="0" smtClean="0"/>
          </a:p>
          <a:p>
            <a:r>
              <a:rPr lang="en-GB" dirty="0" smtClean="0"/>
              <a:t>The type of sensory stimuli that an organism detects can determine its ability to locate appropriate food,</a:t>
            </a:r>
            <a:r>
              <a:rPr lang="en-GB" baseline="0" dirty="0" smtClean="0"/>
              <a:t> </a:t>
            </a:r>
            <a:r>
              <a:rPr lang="en-GB" dirty="0" smtClean="0"/>
              <a:t>compete for, find and attract a mate,</a:t>
            </a:r>
            <a:r>
              <a:rPr lang="en-GB" baseline="0" dirty="0" smtClean="0"/>
              <a:t> </a:t>
            </a:r>
            <a:r>
              <a:rPr lang="en-GB" dirty="0" smtClean="0"/>
              <a:t>avoid predators,</a:t>
            </a:r>
            <a:r>
              <a:rPr lang="en-GB" baseline="0" dirty="0" smtClean="0"/>
              <a:t> </a:t>
            </a:r>
            <a:r>
              <a:rPr lang="en-GB" dirty="0" smtClean="0"/>
              <a:t>drive the evolution of new species.</a:t>
            </a:r>
          </a:p>
          <a:p>
            <a:endParaRPr lang="en-GB" dirty="0" smtClean="0"/>
          </a:p>
          <a:p>
            <a:r>
              <a:rPr lang="en-GB" dirty="0" smtClean="0"/>
              <a:t>Remember</a:t>
            </a:r>
            <a:r>
              <a:rPr lang="en-GB" baseline="0" dirty="0" smtClean="0"/>
              <a:t> we are a part of all this, not separate. Many other species have better capability than humans in different ways. Instead of exploitation, perhaps </a:t>
            </a:r>
            <a:r>
              <a:rPr lang="en-GB" baseline="0" dirty="0" err="1" smtClean="0"/>
              <a:t>humands</a:t>
            </a:r>
            <a:r>
              <a:rPr lang="en-GB" baseline="0" dirty="0" smtClean="0"/>
              <a:t> should learn to appreciate, collaborate and share this plant equitably.</a:t>
            </a:r>
            <a:endParaRPr lang="en-GB" dirty="0" smtClean="0"/>
          </a:p>
          <a:p>
            <a:endParaRPr lang="en-GB" dirty="0" smtClean="0"/>
          </a:p>
        </p:txBody>
      </p:sp>
      <p:sp>
        <p:nvSpPr>
          <p:cNvPr id="4" name="Slide Number Placeholder 3"/>
          <p:cNvSpPr>
            <a:spLocks noGrp="1"/>
          </p:cNvSpPr>
          <p:nvPr>
            <p:ph type="sldNum" sz="quarter" idx="10"/>
          </p:nvPr>
        </p:nvSpPr>
        <p:spPr/>
        <p:txBody>
          <a:bodyPr/>
          <a:lstStyle/>
          <a:p>
            <a:fld id="{8E01F289-84A1-425B-9DDA-D9F65A6E6CD5}" type="slidenum">
              <a:rPr lang="en-GB" smtClean="0"/>
              <a:t>22</a:t>
            </a:fld>
            <a:endParaRPr lang="en-GB"/>
          </a:p>
        </p:txBody>
      </p:sp>
    </p:spTree>
    <p:extLst>
      <p:ext uri="{BB962C8B-B14F-4D97-AF65-F5344CB8AC3E}">
        <p14:creationId xmlns:p14="http://schemas.microsoft.com/office/powerpoint/2010/main" val="219780791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There is a lot going on. </a:t>
            </a:r>
          </a:p>
          <a:p>
            <a:endParaRPr lang="en-GB" dirty="0" smtClean="0"/>
          </a:p>
          <a:p>
            <a:r>
              <a:rPr lang="en-GB" dirty="0" smtClean="0"/>
              <a:t>Species communicating amongst themselves; interspecies communication (warnings</a:t>
            </a:r>
            <a:r>
              <a:rPr lang="en-GB" baseline="0" dirty="0" smtClean="0"/>
              <a:t> / food); eavesdroppers (predate)</a:t>
            </a:r>
            <a:endParaRPr lang="en-GB" dirty="0" smtClean="0"/>
          </a:p>
          <a:p>
            <a:endParaRPr lang="en-GB" dirty="0" smtClean="0"/>
          </a:p>
          <a:p>
            <a:r>
              <a:rPr lang="en-GB" dirty="0" smtClean="0"/>
              <a:t>Communication types:</a:t>
            </a:r>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Visual - permanent advertisement (warning, health); condition response (keep out; that one’s mine).</a:t>
            </a:r>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Acoustic</a:t>
            </a:r>
            <a:r>
              <a:rPr lang="en-GB" baseline="0" dirty="0" smtClean="0"/>
              <a:t> - Sounds can vary substantially in amplitude, duration and frequency structure. Echo-location.</a:t>
            </a:r>
          </a:p>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smtClean="0"/>
              <a:t>Chemical - travel much more slowly through the environment since they must diffuse from the point source of production. Yet, these signals can be transmitted over long distances and fade slowly once produced.</a:t>
            </a:r>
          </a:p>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smtClean="0"/>
              <a:t>Tactile -  physical contact </a:t>
            </a:r>
          </a:p>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smtClean="0"/>
              <a:t>Electrical </a:t>
            </a:r>
            <a:r>
              <a:rPr lang="en-GB" baseline="0" dirty="0" smtClean="0"/>
              <a:t>– fields</a:t>
            </a:r>
          </a:p>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smtClean="0"/>
              <a:t>Temperature – detection methods</a:t>
            </a:r>
            <a:endParaRPr lang="en-GB"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en-GB"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en-GB"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smtClean="0"/>
          </a:p>
          <a:p>
            <a:endParaRPr lang="en-GB" dirty="0" smtClean="0"/>
          </a:p>
          <a:p>
            <a:r>
              <a:rPr lang="en-GB" dirty="0" smtClean="0"/>
              <a:t>Further study:</a:t>
            </a:r>
          </a:p>
          <a:p>
            <a:r>
              <a:rPr lang="en-GB" dirty="0" smtClean="0"/>
              <a:t>Wilson, E.O. </a:t>
            </a:r>
            <a:r>
              <a:rPr lang="en-GB" dirty="0" err="1" smtClean="0"/>
              <a:t>Sociobiology</a:t>
            </a:r>
            <a:r>
              <a:rPr lang="en-GB" dirty="0" smtClean="0"/>
              <a:t>: The New Synthesis. Cambridge, MA: Harvard University Press (1975).</a:t>
            </a:r>
            <a:endParaRPr lang="en-GB" dirty="0"/>
          </a:p>
        </p:txBody>
      </p:sp>
      <p:sp>
        <p:nvSpPr>
          <p:cNvPr id="4" name="Slide Number Placeholder 3"/>
          <p:cNvSpPr>
            <a:spLocks noGrp="1"/>
          </p:cNvSpPr>
          <p:nvPr>
            <p:ph type="sldNum" sz="quarter" idx="10"/>
          </p:nvPr>
        </p:nvSpPr>
        <p:spPr/>
        <p:txBody>
          <a:bodyPr/>
          <a:lstStyle/>
          <a:p>
            <a:fld id="{8E01F289-84A1-425B-9DDA-D9F65A6E6CD5}" type="slidenum">
              <a:rPr lang="en-GB" smtClean="0"/>
              <a:t>23</a:t>
            </a:fld>
            <a:endParaRPr lang="en-GB"/>
          </a:p>
        </p:txBody>
      </p:sp>
    </p:spTree>
    <p:extLst>
      <p:ext uri="{BB962C8B-B14F-4D97-AF65-F5344CB8AC3E}">
        <p14:creationId xmlns:p14="http://schemas.microsoft.com/office/powerpoint/2010/main" val="223891822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Image source:</a:t>
            </a:r>
          </a:p>
          <a:p>
            <a:r>
              <a:rPr lang="en-GB" dirty="0" smtClean="0"/>
              <a:t>Dr. Mike Goodfellow-Smith, 2021.</a:t>
            </a:r>
          </a:p>
          <a:p>
            <a:endParaRPr lang="en-GB" dirty="0" smtClean="0"/>
          </a:p>
          <a:p>
            <a:r>
              <a:rPr lang="en-GB" dirty="0" smtClean="0"/>
              <a:t>Sex</a:t>
            </a:r>
            <a:r>
              <a:rPr lang="en-GB" baseline="0" dirty="0" smtClean="0"/>
              <a:t> - most extravagant communication signals play important roles in sexual advertisement and mate attraction. Successful reproduction requires identifying a mate of the appropriate species and sex, as well as assessing indicators of mate quality.</a:t>
            </a:r>
            <a:endParaRPr lang="en-GB" dirty="0"/>
          </a:p>
        </p:txBody>
      </p:sp>
      <p:sp>
        <p:nvSpPr>
          <p:cNvPr id="4" name="Slide Number Placeholder 3"/>
          <p:cNvSpPr>
            <a:spLocks noGrp="1"/>
          </p:cNvSpPr>
          <p:nvPr>
            <p:ph type="sldNum" sz="quarter" idx="10"/>
          </p:nvPr>
        </p:nvSpPr>
        <p:spPr/>
        <p:txBody>
          <a:bodyPr/>
          <a:lstStyle/>
          <a:p>
            <a:fld id="{8E01F289-84A1-425B-9DDA-D9F65A6E6CD5}" type="slidenum">
              <a:rPr lang="en-GB" smtClean="0"/>
              <a:t>24</a:t>
            </a:fld>
            <a:endParaRPr lang="en-GB"/>
          </a:p>
        </p:txBody>
      </p:sp>
    </p:spTree>
    <p:extLst>
      <p:ext uri="{BB962C8B-B14F-4D97-AF65-F5344CB8AC3E}">
        <p14:creationId xmlns:p14="http://schemas.microsoft.com/office/powerpoint/2010/main" val="401419035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Conflict resolution, including territory defence. When males are competing for access to females, the costs of engaging in physical combat can be very high; hence natural selection has favoured the evolution of communication systems that allow males to honestly assess the fighting ability of their opponents without engaging in combat. </a:t>
            </a:r>
          </a:p>
          <a:p>
            <a:endParaRPr lang="en-GB" dirty="0" smtClean="0"/>
          </a:p>
          <a:p>
            <a:r>
              <a:rPr lang="en-GB" dirty="0" smtClean="0"/>
              <a:t>Conflict can be avoided with comparison. Red deer, (Cervus </a:t>
            </a:r>
            <a:r>
              <a:rPr lang="en-GB" i="1" dirty="0" smtClean="0"/>
              <a:t>elaphus</a:t>
            </a:r>
            <a:r>
              <a:rPr lang="en-GB" dirty="0" smtClean="0"/>
              <a:t>), exhibit such a complex signalling system. During the mating season, males strongly defend a group of females, yet fighting among males is relatively uncommon. Instead, males exchange signals indicative of fighting ability, including roaring and parallel walks. An altercation between two males most often escalates to a physical fight when individuals are closely matched in size, and the exchange of visual and acoustic signals is insufficient for determining which animal is most likely to win a fight (Clutton-Brock et al. 1979).</a:t>
            </a:r>
          </a:p>
          <a:p>
            <a:endParaRPr lang="en-GB" dirty="0" smtClean="0"/>
          </a:p>
          <a:p>
            <a:r>
              <a:rPr lang="en-GB" dirty="0" smtClean="0"/>
              <a:t>Further study:</a:t>
            </a:r>
          </a:p>
          <a:p>
            <a:r>
              <a:rPr lang="en-GB" dirty="0" smtClean="0"/>
              <a:t>Clutton-Brock, T., </a:t>
            </a:r>
            <a:r>
              <a:rPr lang="en-GB" dirty="0" err="1" smtClean="0"/>
              <a:t>Albon</a:t>
            </a:r>
            <a:r>
              <a:rPr lang="en-GB" dirty="0" smtClean="0"/>
              <a:t> S., Gibson S. &amp; Guinness F. The logical stag: Adaptive aspects of fighting in the red deer. Animal Behaviour 27, 211-225 (1979).</a:t>
            </a:r>
            <a:endParaRPr lang="en-GB" dirty="0"/>
          </a:p>
        </p:txBody>
      </p:sp>
      <p:sp>
        <p:nvSpPr>
          <p:cNvPr id="4" name="Slide Number Placeholder 3"/>
          <p:cNvSpPr>
            <a:spLocks noGrp="1"/>
          </p:cNvSpPr>
          <p:nvPr>
            <p:ph type="sldNum" sz="quarter" idx="10"/>
          </p:nvPr>
        </p:nvSpPr>
        <p:spPr/>
        <p:txBody>
          <a:bodyPr/>
          <a:lstStyle/>
          <a:p>
            <a:fld id="{8E01F289-84A1-425B-9DDA-D9F65A6E6CD5}" type="slidenum">
              <a:rPr lang="en-GB" smtClean="0"/>
              <a:t>25</a:t>
            </a:fld>
            <a:endParaRPr lang="en-GB"/>
          </a:p>
        </p:txBody>
      </p:sp>
    </p:spTree>
    <p:extLst>
      <p:ext uri="{BB962C8B-B14F-4D97-AF65-F5344CB8AC3E}">
        <p14:creationId xmlns:p14="http://schemas.microsoft.com/office/powerpoint/2010/main" val="161914282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Image source: National geographic</a:t>
            </a:r>
          </a:p>
          <a:p>
            <a:endParaRPr lang="en-GB" dirty="0" smtClean="0"/>
          </a:p>
          <a:p>
            <a:r>
              <a:rPr lang="en-GB" dirty="0" smtClean="0"/>
              <a:t>Adults must identify their own offspring, which can be especially difficult in highly colonial species.</a:t>
            </a:r>
          </a:p>
          <a:p>
            <a:endParaRPr lang="en-GB" dirty="0" smtClean="0"/>
          </a:p>
          <a:p>
            <a:r>
              <a:rPr lang="en-GB" dirty="0" smtClean="0"/>
              <a:t>Adults</a:t>
            </a:r>
            <a:r>
              <a:rPr lang="en-GB" baseline="0" dirty="0" smtClean="0"/>
              <a:t> </a:t>
            </a:r>
            <a:r>
              <a:rPr lang="en-GB" dirty="0" smtClean="0"/>
              <a:t>use a combination of spatial memory, acoustic signalling</a:t>
            </a:r>
            <a:r>
              <a:rPr lang="en-GB" baseline="0" dirty="0" smtClean="0"/>
              <a:t> </a:t>
            </a:r>
            <a:r>
              <a:rPr lang="en-GB" dirty="0" smtClean="0"/>
              <a:t>and chemical signalling.</a:t>
            </a:r>
          </a:p>
          <a:p>
            <a:endParaRPr lang="en-GB" dirty="0"/>
          </a:p>
        </p:txBody>
      </p:sp>
      <p:sp>
        <p:nvSpPr>
          <p:cNvPr id="4" name="Slide Number Placeholder 3"/>
          <p:cNvSpPr>
            <a:spLocks noGrp="1"/>
          </p:cNvSpPr>
          <p:nvPr>
            <p:ph type="sldNum" sz="quarter" idx="10"/>
          </p:nvPr>
        </p:nvSpPr>
        <p:spPr/>
        <p:txBody>
          <a:bodyPr/>
          <a:lstStyle/>
          <a:p>
            <a:fld id="{8E01F289-84A1-425B-9DDA-D9F65A6E6CD5}" type="slidenum">
              <a:rPr lang="en-GB" smtClean="0"/>
              <a:t>26</a:t>
            </a:fld>
            <a:endParaRPr lang="en-GB"/>
          </a:p>
        </p:txBody>
      </p:sp>
    </p:spTree>
    <p:extLst>
      <p:ext uri="{BB962C8B-B14F-4D97-AF65-F5344CB8AC3E}">
        <p14:creationId xmlns:p14="http://schemas.microsoft.com/office/powerpoint/2010/main" val="92857936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Image source: Nature.com</a:t>
            </a:r>
          </a:p>
          <a:p>
            <a:endParaRPr lang="en-GB" dirty="0" smtClean="0"/>
          </a:p>
          <a:p>
            <a:r>
              <a:rPr lang="en-GB" dirty="0" err="1" smtClean="0"/>
              <a:t>Vervet</a:t>
            </a:r>
            <a:r>
              <a:rPr lang="en-GB" dirty="0" smtClean="0"/>
              <a:t> monkeys, (</a:t>
            </a:r>
            <a:r>
              <a:rPr lang="en-GB" dirty="0" err="1" smtClean="0"/>
              <a:t>Chlorocebus</a:t>
            </a:r>
            <a:r>
              <a:rPr lang="en-GB" dirty="0" smtClean="0"/>
              <a:t> </a:t>
            </a:r>
            <a:r>
              <a:rPr lang="en-GB" dirty="0" err="1" smtClean="0"/>
              <a:t>pygerythrus</a:t>
            </a:r>
            <a:r>
              <a:rPr lang="en-GB" dirty="0" smtClean="0"/>
              <a:t>), adults give alarm calls to warn colony members about the presence of a specific type of predator. This is especially valuable as it conveys the information needed to take appropriate actions given the characteristics of the predator. For example, emitting a “cough” call indicates the presence of an aerial predator, such as an eagle; colony members respond by seeking cover amongst vegetation on the ground (</a:t>
            </a:r>
            <a:r>
              <a:rPr lang="en-GB" dirty="0" err="1" smtClean="0"/>
              <a:t>Seyfarth</a:t>
            </a:r>
            <a:r>
              <a:rPr lang="en-GB" dirty="0" smtClean="0"/>
              <a:t> &amp; Cheney 1980). Such an evasive reaction would not be appropriate if a terrestrial predator, such as a leopard, were approaching.</a:t>
            </a:r>
          </a:p>
          <a:p>
            <a:endParaRPr lang="en-GB" dirty="0" smtClean="0"/>
          </a:p>
          <a:p>
            <a:r>
              <a:rPr lang="en-GB" dirty="0" smtClean="0"/>
              <a:t>Further study:</a:t>
            </a:r>
          </a:p>
          <a:p>
            <a:r>
              <a:rPr lang="en-GB" dirty="0" err="1" smtClean="0"/>
              <a:t>Seyfarth</a:t>
            </a:r>
            <a:r>
              <a:rPr lang="en-GB" dirty="0" smtClean="0"/>
              <a:t>, R.M., Cheney D.L. &amp; </a:t>
            </a:r>
            <a:r>
              <a:rPr lang="en-GB" dirty="0" err="1" smtClean="0"/>
              <a:t>Marler</a:t>
            </a:r>
            <a:r>
              <a:rPr lang="en-GB" dirty="0" smtClean="0"/>
              <a:t> P. Monkey responses to three different alarm calls: Evidence for predator classification and semantic communication. Science 210, 801-803 (1980).</a:t>
            </a:r>
          </a:p>
          <a:p>
            <a:endParaRPr lang="en-GB" dirty="0"/>
          </a:p>
        </p:txBody>
      </p:sp>
      <p:sp>
        <p:nvSpPr>
          <p:cNvPr id="4" name="Slide Number Placeholder 3"/>
          <p:cNvSpPr>
            <a:spLocks noGrp="1"/>
          </p:cNvSpPr>
          <p:nvPr>
            <p:ph type="sldNum" sz="quarter" idx="10"/>
          </p:nvPr>
        </p:nvSpPr>
        <p:spPr/>
        <p:txBody>
          <a:bodyPr/>
          <a:lstStyle/>
          <a:p>
            <a:fld id="{8E01F289-84A1-425B-9DDA-D9F65A6E6CD5}" type="slidenum">
              <a:rPr lang="en-GB" smtClean="0"/>
              <a:t>27</a:t>
            </a:fld>
            <a:endParaRPr lang="en-GB"/>
          </a:p>
        </p:txBody>
      </p:sp>
    </p:spTree>
    <p:extLst>
      <p:ext uri="{BB962C8B-B14F-4D97-AF65-F5344CB8AC3E}">
        <p14:creationId xmlns:p14="http://schemas.microsoft.com/office/powerpoint/2010/main" val="201475714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 wolf pack is an exceedingly complex social unit—an extended family of parents, offspring, siblings, aunts, uncles, and sometimes dispersers from other packs. There are old wolves that need to be cared for, pups that need to be educated, and young adults that are beginning to assert themselves – all altering the dynamics of the pack.</a:t>
            </a:r>
          </a:p>
          <a:p>
            <a:endParaRPr lang="en-GB" dirty="0" smtClean="0"/>
          </a:p>
          <a:p>
            <a:r>
              <a:rPr lang="en-GB" dirty="0" smtClean="0"/>
              <a:t>The job of maintaining order and cohesion falls largely to the alphas, also known as the breeding pair. Typically, there is only one breeding pair in a pack. They, especially the alpha female (the mother of the pack), are the glue keeping the pack together. The loss of a parent can have a devastating impact on social group cohesion. In small packs, human-caused mortality of the alpha female and/or the alpha male can cause the entire pack to dissolve.</a:t>
            </a:r>
          </a:p>
          <a:p>
            <a:endParaRPr lang="en-GB" dirty="0" smtClean="0"/>
          </a:p>
          <a:p>
            <a:r>
              <a:rPr lang="en-GB" dirty="0" smtClean="0"/>
              <a:t>After the alphas, wolves second in command are called the betas, followed by mid-ranking wolves, and finally the omegas. Both mid- and low-ranking positions are somewhat fluid. Although an omega may hold that position for many years, it is not unheard of for the pack to pick a new omega and let the other retire. Lowest ranking, scapegoat.</a:t>
            </a:r>
          </a:p>
          <a:p>
            <a:endParaRPr lang="en-GB" dirty="0" smtClean="0"/>
          </a:p>
          <a:p>
            <a:r>
              <a:rPr lang="en-GB" dirty="0" smtClean="0"/>
              <a:t>However, Norwegian research states that “Most wolf packs simply consist of two parents and their puppies. The group may also include one- to three-year-old offspring that have not yet headed out on their own.”</a:t>
            </a:r>
          </a:p>
          <a:p>
            <a:endParaRPr lang="en-GB" dirty="0" smtClean="0"/>
          </a:p>
          <a:p>
            <a:endParaRPr lang="en-GB" dirty="0" smtClean="0"/>
          </a:p>
          <a:p>
            <a:endParaRPr lang="en-GB" dirty="0" smtClean="0"/>
          </a:p>
          <a:p>
            <a:r>
              <a:rPr lang="en-GB" dirty="0" smtClean="0"/>
              <a:t>Further study:</a:t>
            </a:r>
          </a:p>
          <a:p>
            <a:pPr marL="0" marR="0" indent="0" algn="l" defTabSz="914400" rtl="0" eaLnBrk="1" fontAlgn="auto" latinLnBrk="0" hangingPunct="1">
              <a:lnSpc>
                <a:spcPct val="100000"/>
              </a:lnSpc>
              <a:spcBef>
                <a:spcPts val="0"/>
              </a:spcBef>
              <a:spcAft>
                <a:spcPts val="0"/>
              </a:spcAft>
              <a:buClrTx/>
              <a:buSzTx/>
              <a:buFontTx/>
              <a:buNone/>
              <a:tabLst/>
              <a:defRPr/>
            </a:pPr>
            <a:r>
              <a:rPr lang="en-GB" dirty="0" err="1" smtClean="0"/>
              <a:t>Cordoni</a:t>
            </a:r>
            <a:r>
              <a:rPr lang="en-GB" dirty="0" smtClean="0"/>
              <a:t>,</a:t>
            </a:r>
            <a:r>
              <a:rPr lang="en-GB" baseline="0" dirty="0" smtClean="0"/>
              <a:t> G.</a:t>
            </a:r>
            <a:r>
              <a:rPr lang="en-GB" dirty="0" smtClean="0"/>
              <a:t> and </a:t>
            </a:r>
            <a:r>
              <a:rPr lang="en-GB" dirty="0" err="1" smtClean="0"/>
              <a:t>Palagi</a:t>
            </a:r>
            <a:r>
              <a:rPr lang="en-GB" dirty="0" smtClean="0"/>
              <a:t>,</a:t>
            </a:r>
            <a:r>
              <a:rPr lang="en-GB" baseline="0" dirty="0" smtClean="0"/>
              <a:t> E. </a:t>
            </a:r>
            <a:r>
              <a:rPr lang="en-GB" dirty="0" smtClean="0"/>
              <a:t>2019. Back to the Future: A Glance Over Wolf Social Behaviour to Understand Dog–Human Relationship. Animals (Basel).</a:t>
            </a:r>
            <a:r>
              <a:rPr lang="en-GB" baseline="0" dirty="0" smtClean="0"/>
              <a:t> </a:t>
            </a:r>
            <a:r>
              <a:rPr lang="en-GB" dirty="0" smtClean="0"/>
              <a:t>doi: 10.3390/ani9110991</a:t>
            </a: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https://sciencenorway.no/ulv/wolf-packs-dont-actually-have-alpha-males-and-alpha-females-the-idea-is-based-on-a-misunderstanding/1850514.</a:t>
            </a:r>
          </a:p>
        </p:txBody>
      </p:sp>
      <p:sp>
        <p:nvSpPr>
          <p:cNvPr id="4" name="Slide Number Placeholder 3"/>
          <p:cNvSpPr>
            <a:spLocks noGrp="1"/>
          </p:cNvSpPr>
          <p:nvPr>
            <p:ph type="sldNum" sz="quarter" idx="10"/>
          </p:nvPr>
        </p:nvSpPr>
        <p:spPr/>
        <p:txBody>
          <a:bodyPr/>
          <a:lstStyle/>
          <a:p>
            <a:fld id="{8E01F289-84A1-425B-9DDA-D9F65A6E6CD5}" type="slidenum">
              <a:rPr lang="en-GB" smtClean="0"/>
              <a:t>28</a:t>
            </a:fld>
            <a:endParaRPr lang="en-GB"/>
          </a:p>
        </p:txBody>
      </p:sp>
    </p:spTree>
    <p:extLst>
      <p:ext uri="{BB962C8B-B14F-4D97-AF65-F5344CB8AC3E}">
        <p14:creationId xmlns:p14="http://schemas.microsoft.com/office/powerpoint/2010/main" val="205022157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Do animals have motivations and preferences? Do they make conscious choices? When given alternative partners or various foods to choose among, do animals make adaptive choices that are good for them? </a:t>
            </a:r>
            <a:r>
              <a:rPr lang="en-GB" dirty="0" smtClean="0"/>
              <a:t>Human view on this has changed enormously – from the taming of the wild beast to the realisation that</a:t>
            </a:r>
            <a:r>
              <a:rPr lang="en-GB" baseline="0" dirty="0" smtClean="0"/>
              <a:t> humans have a lot to learn from the animal world.</a:t>
            </a:r>
            <a:endParaRPr lang="en-GB" dirty="0" smtClean="0"/>
          </a:p>
          <a:p>
            <a:endParaRPr lang="en-GB" dirty="0" smtClean="0"/>
          </a:p>
          <a:p>
            <a:r>
              <a:rPr lang="en-GB" dirty="0" smtClean="0"/>
              <a:t>Motivation, the desire or willingness to engage in a behaviour, can be positive or negative and vary in strength. Motivation is positive for tasks and outcomes that animals wish for and negative for undesirable activities. Positive and negative motivations are inferred from behaviour, for example, from approach-behaviour (actively seeking</a:t>
            </a:r>
            <a:r>
              <a:rPr lang="en-GB" baseline="0" dirty="0" smtClean="0"/>
              <a:t> specific resources for example)</a:t>
            </a:r>
            <a:r>
              <a:rPr lang="en-GB" dirty="0" smtClean="0"/>
              <a:t> vs. avoidance </a:t>
            </a:r>
            <a:r>
              <a:rPr lang="en-GB" dirty="0" smtClean="0"/>
              <a:t>(actively avoiding </a:t>
            </a:r>
            <a:r>
              <a:rPr lang="en-GB" dirty="0" smtClean="0"/>
              <a:t>certain</a:t>
            </a:r>
            <a:r>
              <a:rPr lang="en-GB" baseline="0" dirty="0" smtClean="0"/>
              <a:t> conditions, wet weather for example)</a:t>
            </a:r>
            <a:r>
              <a:rPr lang="en-GB" dirty="0" smtClean="0"/>
              <a:t>,</a:t>
            </a:r>
            <a:r>
              <a:rPr lang="en-GB" baseline="0" dirty="0" smtClean="0"/>
              <a:t> </a:t>
            </a:r>
            <a:r>
              <a:rPr lang="en-GB" dirty="0" smtClean="0"/>
              <a:t>(</a:t>
            </a:r>
            <a:r>
              <a:rPr lang="en-GB" dirty="0" err="1" smtClean="0"/>
              <a:t>Kirkden</a:t>
            </a:r>
            <a:r>
              <a:rPr lang="en-GB" dirty="0" smtClean="0"/>
              <a:t> &amp; </a:t>
            </a:r>
            <a:r>
              <a:rPr lang="en-GB" dirty="0" err="1" smtClean="0"/>
              <a:t>Pajor</a:t>
            </a:r>
            <a:r>
              <a:rPr lang="en-GB" dirty="0" smtClean="0"/>
              <a:t> 2006).</a:t>
            </a:r>
          </a:p>
          <a:p>
            <a:endParaRPr lang="en-GB" dirty="0" smtClean="0"/>
          </a:p>
          <a:p>
            <a:r>
              <a:rPr lang="en-GB" dirty="0" smtClean="0"/>
              <a:t>Motivational strength varies between individuals. Some components of this variation can be ascribed to constant individual factors like species-specific characteristics or gender, while others are explained by changing individual or environmental factors like age, experience, time of day, weather, and resource predictability. In other words, a motivation is generally influenced by many factors that can be intrinsic (e.g., genetic or physiological) or extrinsic (i.e., in the animal’s environment). </a:t>
            </a:r>
          </a:p>
          <a:p>
            <a:endParaRPr lang="en-GB" dirty="0" smtClean="0"/>
          </a:p>
          <a:p>
            <a:r>
              <a:rPr lang="en-GB" dirty="0" smtClean="0"/>
              <a:t>Preferences are based on an ability to evaluate sets of simultaneously available alternatives that satisfy the same motivation and to aspire toward the one opportunity that is most desirable. A preference may be specific to the individual (such as preferring potato chips over nuts), and refers to the difference in motivational strength to get the one resource over the other. </a:t>
            </a:r>
            <a:endParaRPr lang="en-GB" dirty="0" smtClean="0"/>
          </a:p>
          <a:p>
            <a:endParaRPr lang="en-GB" dirty="0" smtClean="0"/>
          </a:p>
          <a:p>
            <a:r>
              <a:rPr lang="en-GB" dirty="0" smtClean="0"/>
              <a:t>Significant effort has built up</a:t>
            </a:r>
            <a:r>
              <a:rPr lang="en-GB" baseline="0" dirty="0" smtClean="0"/>
              <a:t> to study and understand better animal behaviour. Field work and laboratory test research. </a:t>
            </a:r>
            <a:endParaRPr lang="en-GB" dirty="0" smtClean="0"/>
          </a:p>
          <a:p>
            <a:endParaRPr lang="en-GB" dirty="0" smtClean="0"/>
          </a:p>
          <a:p>
            <a:r>
              <a:rPr lang="en-GB" dirty="0" smtClean="0"/>
              <a:t>Further study:</a:t>
            </a:r>
          </a:p>
          <a:p>
            <a:r>
              <a:rPr lang="en-GB" dirty="0" err="1" smtClean="0"/>
              <a:t>Kirkden</a:t>
            </a:r>
            <a:r>
              <a:rPr lang="en-GB" dirty="0" smtClean="0"/>
              <a:t>, R. D. &amp; </a:t>
            </a:r>
            <a:r>
              <a:rPr lang="en-GB" dirty="0" err="1" smtClean="0"/>
              <a:t>Pajor</a:t>
            </a:r>
            <a:r>
              <a:rPr lang="en-GB" dirty="0" smtClean="0"/>
              <a:t>, E. A. Using preference, motivation and aversion test to ask scientific questions about animals’ feelings. Applied Animal Behaviour Science 100, 29–47 (2006).</a:t>
            </a:r>
            <a:endParaRPr lang="en-GB" dirty="0"/>
          </a:p>
        </p:txBody>
      </p:sp>
      <p:sp>
        <p:nvSpPr>
          <p:cNvPr id="4" name="Slide Number Placeholder 3"/>
          <p:cNvSpPr>
            <a:spLocks noGrp="1"/>
          </p:cNvSpPr>
          <p:nvPr>
            <p:ph type="sldNum" sz="quarter" idx="10"/>
          </p:nvPr>
        </p:nvSpPr>
        <p:spPr/>
        <p:txBody>
          <a:bodyPr/>
          <a:lstStyle/>
          <a:p>
            <a:fld id="{8E01F289-84A1-425B-9DDA-D9F65A6E6CD5}" type="slidenum">
              <a:rPr lang="en-GB" smtClean="0"/>
              <a:t>29</a:t>
            </a:fld>
            <a:endParaRPr lang="en-GB"/>
          </a:p>
        </p:txBody>
      </p:sp>
    </p:spTree>
    <p:extLst>
      <p:ext uri="{BB962C8B-B14F-4D97-AF65-F5344CB8AC3E}">
        <p14:creationId xmlns:p14="http://schemas.microsoft.com/office/powerpoint/2010/main" val="227144703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Is this the end game of all organism interaction? To reproduce? Different views – spirituality, liberation, death, survival. Most</a:t>
            </a:r>
            <a:r>
              <a:rPr lang="en-GB" baseline="0" dirty="0" smtClean="0"/>
              <a:t> organisms put huge energy, and/or effort and/or time into finding a mate, breeding and rearing the next generation. Without reproduction can an organism have the time to reach higher goals of spirituality and liberation, or is just a generation or one lifetime sufficient?</a:t>
            </a:r>
            <a:endParaRPr lang="en-GB" dirty="0" smtClean="0"/>
          </a:p>
          <a:p>
            <a:endParaRPr lang="en-GB" dirty="0" smtClean="0"/>
          </a:p>
          <a:p>
            <a:r>
              <a:rPr lang="en-GB" dirty="0" smtClean="0"/>
              <a:t>Sexuality we will leave to another lecture.</a:t>
            </a:r>
            <a:endParaRPr lang="en-GB" dirty="0"/>
          </a:p>
        </p:txBody>
      </p:sp>
      <p:sp>
        <p:nvSpPr>
          <p:cNvPr id="4" name="Slide Number Placeholder 3"/>
          <p:cNvSpPr>
            <a:spLocks noGrp="1"/>
          </p:cNvSpPr>
          <p:nvPr>
            <p:ph type="sldNum" sz="quarter" idx="10"/>
          </p:nvPr>
        </p:nvSpPr>
        <p:spPr/>
        <p:txBody>
          <a:bodyPr/>
          <a:lstStyle/>
          <a:p>
            <a:fld id="{8E01F289-84A1-425B-9DDA-D9F65A6E6CD5}" type="slidenum">
              <a:rPr lang="en-GB" smtClean="0"/>
              <a:t>30</a:t>
            </a:fld>
            <a:endParaRPr lang="en-GB"/>
          </a:p>
        </p:txBody>
      </p:sp>
    </p:spTree>
    <p:extLst>
      <p:ext uri="{BB962C8B-B14F-4D97-AF65-F5344CB8AC3E}">
        <p14:creationId xmlns:p14="http://schemas.microsoft.com/office/powerpoint/2010/main" val="4506109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E01F289-84A1-425B-9DDA-D9F65A6E6CD5}" type="slidenum">
              <a:rPr lang="en-GB" smtClean="0"/>
              <a:t>31</a:t>
            </a:fld>
            <a:endParaRPr lang="en-GB"/>
          </a:p>
        </p:txBody>
      </p:sp>
    </p:spTree>
    <p:extLst>
      <p:ext uri="{BB962C8B-B14F-4D97-AF65-F5344CB8AC3E}">
        <p14:creationId xmlns:p14="http://schemas.microsoft.com/office/powerpoint/2010/main" val="383403081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Many species</a:t>
            </a:r>
            <a:r>
              <a:rPr lang="en-GB" baseline="0" dirty="0" smtClean="0"/>
              <a:t> the male wants as many reproductive opportunities as possible to ensure genetic dominance and wants to exclude rivals. The female wants as many reproductive opportunities as possible to ensure success, access to resources, protection.</a:t>
            </a:r>
          </a:p>
          <a:p>
            <a:endParaRPr lang="en-GB" baseline="0" dirty="0" smtClean="0"/>
          </a:p>
          <a:p>
            <a:r>
              <a:rPr lang="en-GB" baseline="0" dirty="0" smtClean="0"/>
              <a:t>Not always the case. So many variations.</a:t>
            </a:r>
          </a:p>
          <a:p>
            <a:endParaRPr lang="en-GB" baseline="0" dirty="0" smtClean="0"/>
          </a:p>
          <a:p>
            <a:r>
              <a:rPr lang="en-GB" baseline="0" dirty="0" smtClean="0"/>
              <a:t>For some careful mate selection is apparent. Selection favours females that choose males that enhance the likelihood of the offspring's success. Males with more elaborate ornamentation, or that are more colourful, can be displaying a good indicator of value as a mate.</a:t>
            </a:r>
            <a:endParaRPr lang="en-GB" dirty="0"/>
          </a:p>
        </p:txBody>
      </p:sp>
      <p:sp>
        <p:nvSpPr>
          <p:cNvPr id="4" name="Slide Number Placeholder 3"/>
          <p:cNvSpPr>
            <a:spLocks noGrp="1"/>
          </p:cNvSpPr>
          <p:nvPr>
            <p:ph type="sldNum" sz="quarter" idx="10"/>
          </p:nvPr>
        </p:nvSpPr>
        <p:spPr/>
        <p:txBody>
          <a:bodyPr/>
          <a:lstStyle/>
          <a:p>
            <a:fld id="{8E01F289-84A1-425B-9DDA-D9F65A6E6CD5}" type="slidenum">
              <a:rPr lang="en-GB" smtClean="0"/>
              <a:t>32</a:t>
            </a:fld>
            <a:endParaRPr lang="en-GB"/>
          </a:p>
        </p:txBody>
      </p:sp>
    </p:spTree>
    <p:extLst>
      <p:ext uri="{BB962C8B-B14F-4D97-AF65-F5344CB8AC3E}">
        <p14:creationId xmlns:p14="http://schemas.microsoft.com/office/powerpoint/2010/main" val="2133977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Social monogamy is the behavioural pairing of a single male with a single female. It is most common in birds and rare in other animals. Some serial monogamy and some hiding other relationships. (All</a:t>
            </a:r>
            <a:r>
              <a:rPr lang="en-GB" baseline="0" dirty="0" smtClean="0"/>
              <a:t> common in birds).</a:t>
            </a:r>
          </a:p>
          <a:p>
            <a:endParaRPr lang="en-GB" baseline="0" dirty="0" smtClean="0"/>
          </a:p>
          <a:p>
            <a:r>
              <a:rPr lang="en-GB" dirty="0" smtClean="0"/>
              <a:t>Polygyny is the association of one male with multiple females. This mating system is found in a few birds and insects, but is most common in mammals. Polygyny is a strategy used by males to increase their reproductive fitness.</a:t>
            </a:r>
          </a:p>
          <a:p>
            <a:endParaRPr lang="en-GB" dirty="0" smtClean="0"/>
          </a:p>
          <a:p>
            <a:r>
              <a:rPr lang="en-GB" dirty="0" smtClean="0"/>
              <a:t>In resource defence polygyny, groups of females are attracted to a resource — males then compete for territorial possession of the resource, and, by extension, mating priority with females at the resource (</a:t>
            </a:r>
            <a:r>
              <a:rPr lang="en-GB" dirty="0" err="1" smtClean="0"/>
              <a:t>Beletsky</a:t>
            </a:r>
            <a:r>
              <a:rPr lang="en-GB" dirty="0" smtClean="0"/>
              <a:t> 1994). Thus, individual males form territories centered on resources needed for successful mating (McCracken 1981).</a:t>
            </a:r>
          </a:p>
          <a:p>
            <a:endParaRPr lang="en-GB" dirty="0" smtClean="0"/>
          </a:p>
          <a:p>
            <a:r>
              <a:rPr lang="en-GB" dirty="0" smtClean="0"/>
              <a:t>Another common type of polygyny is membership in a harem, a defended group of females associated with one male. Females may initially associate in a harem for group defence, or they may be herded together by a male. Males compete for control of the groups. Harems typically exhibit a dominance hierarchy among the females in the group.</a:t>
            </a:r>
          </a:p>
          <a:p>
            <a:endParaRPr lang="en-GB" dirty="0" smtClean="0"/>
          </a:p>
          <a:p>
            <a:r>
              <a:rPr lang="en-GB" dirty="0" smtClean="0"/>
              <a:t>A lek is an aggregation of males that are each seeking to attract a mate. Within a lek, males typically perform sexual displays. Unlike most other mating systems, leks are not associated with resources. Aggregations of males may be near particularly attractive females or in areas where females are likely to travel.</a:t>
            </a:r>
            <a:r>
              <a:rPr lang="en-GB" baseline="0" dirty="0" smtClean="0"/>
              <a:t> </a:t>
            </a:r>
            <a:r>
              <a:rPr lang="en-GB" dirty="0" smtClean="0"/>
              <a:t>It is thought that males form leks because they attract more females than do isolated males. Attracting more females is a strategy used by males to help increase their reproductive success.</a:t>
            </a:r>
          </a:p>
          <a:p>
            <a:endParaRPr lang="en-GB" dirty="0" smtClean="0"/>
          </a:p>
          <a:p>
            <a:r>
              <a:rPr lang="en-GB" dirty="0" smtClean="0"/>
              <a:t>Polyandry is a group with one female and many males. Polyandry is a reproductive strategy that helps a female ensure reproductive success by providing her with multiple mating options.</a:t>
            </a:r>
          </a:p>
          <a:p>
            <a:endParaRPr lang="en-GB" dirty="0" smtClean="0"/>
          </a:p>
          <a:p>
            <a:r>
              <a:rPr lang="en-GB" dirty="0" smtClean="0"/>
              <a:t>Resource Defence Polyandry</a:t>
            </a:r>
          </a:p>
          <a:p>
            <a:r>
              <a:rPr lang="en-GB" dirty="0" smtClean="0"/>
              <a:t>Females control resources, which in turn controls male mating associations.</a:t>
            </a:r>
          </a:p>
          <a:p>
            <a:endParaRPr lang="en-GB" dirty="0" smtClean="0"/>
          </a:p>
          <a:p>
            <a:r>
              <a:rPr lang="en-GB" dirty="0" smtClean="0"/>
              <a:t>Cooperative Polyandry</a:t>
            </a:r>
          </a:p>
          <a:p>
            <a:r>
              <a:rPr lang="en-GB" dirty="0" smtClean="0"/>
              <a:t>All males in the group copulate with the female and all participate in brood provisioning.</a:t>
            </a:r>
          </a:p>
          <a:p>
            <a:endParaRPr lang="en-GB" dirty="0" smtClean="0"/>
          </a:p>
          <a:p>
            <a:r>
              <a:rPr lang="en-GB" dirty="0" smtClean="0"/>
              <a:t>In polygynandrous groups, multiple females and males mate with each other, and males may care for the broods of several females. </a:t>
            </a:r>
          </a:p>
          <a:p>
            <a:endParaRPr lang="en-GB" dirty="0" smtClean="0"/>
          </a:p>
          <a:p>
            <a:r>
              <a:rPr lang="en-GB" dirty="0" smtClean="0"/>
              <a:t>In promiscuity there are no pair bonds, and males and females, although sometimes choosy, often seem to mate randomly. As it is typically more advantageous for one or both sexes to pick their mate, promiscuity may occur in species for which the environment is unpredictable.</a:t>
            </a:r>
          </a:p>
          <a:p>
            <a:endParaRPr lang="en-GB" dirty="0" smtClean="0"/>
          </a:p>
          <a:p>
            <a:r>
              <a:rPr lang="en-GB" dirty="0" smtClean="0"/>
              <a:t>Further study:</a:t>
            </a:r>
          </a:p>
          <a:p>
            <a:r>
              <a:rPr lang="en-GB" dirty="0" err="1" smtClean="0"/>
              <a:t>Beletsky</a:t>
            </a:r>
            <a:r>
              <a:rPr lang="en-GB" dirty="0" smtClean="0"/>
              <a:t>, L. D. &amp; </a:t>
            </a:r>
            <a:r>
              <a:rPr lang="en-GB" dirty="0" err="1" smtClean="0"/>
              <a:t>Orians</a:t>
            </a:r>
            <a:r>
              <a:rPr lang="en-GB" dirty="0" smtClean="0"/>
              <a:t>, G. H. Site fidelity and territorial movements of males in a rapidly declining population of yellow-headed blackbirds. Behavioural Ecology and Socio-biology 34, 257-265 (1994).</a:t>
            </a:r>
          </a:p>
          <a:p>
            <a:r>
              <a:rPr lang="en-GB" dirty="0" smtClean="0"/>
              <a:t>McCracken, G. F. &amp; Bradbury, W. Social organization and kinship in the polygynous bat </a:t>
            </a:r>
            <a:r>
              <a:rPr lang="en-GB" dirty="0" err="1" smtClean="0"/>
              <a:t>Phyllostomus</a:t>
            </a:r>
            <a:r>
              <a:rPr lang="en-GB" dirty="0" smtClean="0"/>
              <a:t> </a:t>
            </a:r>
            <a:r>
              <a:rPr lang="en-GB" dirty="0" err="1" smtClean="0"/>
              <a:t>hastatus</a:t>
            </a:r>
            <a:r>
              <a:rPr lang="en-GB" dirty="0" smtClean="0"/>
              <a:t>. Behavioural Ecology and Socio-biology 8, 11-34 (1981).</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8E01F289-84A1-425B-9DDA-D9F65A6E6CD5}" type="slidenum">
              <a:rPr lang="en-GB" smtClean="0"/>
              <a:t>33</a:t>
            </a:fld>
            <a:endParaRPr lang="en-GB"/>
          </a:p>
        </p:txBody>
      </p:sp>
    </p:spTree>
    <p:extLst>
      <p:ext uri="{BB962C8B-B14F-4D97-AF65-F5344CB8AC3E}">
        <p14:creationId xmlns:p14="http://schemas.microsoft.com/office/powerpoint/2010/main" val="401002156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In this introduction to animal behaviour there is a tension to explore between</a:t>
            </a:r>
            <a:r>
              <a:rPr lang="en-GB" baseline="0" dirty="0" smtClean="0"/>
              <a:t> genetics and environment. Evolution and adaptation. </a:t>
            </a:r>
          </a:p>
          <a:p>
            <a:pPr marL="0" marR="0" indent="0" algn="l" defTabSz="914400" rtl="0" eaLnBrk="1" fontAlgn="auto" latinLnBrk="0" hangingPunct="1">
              <a:lnSpc>
                <a:spcPct val="100000"/>
              </a:lnSpc>
              <a:spcBef>
                <a:spcPts val="0"/>
              </a:spcBef>
              <a:spcAft>
                <a:spcPts val="0"/>
              </a:spcAft>
              <a:buClrTx/>
              <a:buSzTx/>
              <a:buFontTx/>
              <a:buNone/>
              <a:tabLst/>
              <a:defRPr/>
            </a:pPr>
            <a:endParaRPr lang="en-GB"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Organisms out compete humans in several ways, perhaps giving humans the ability to recognise that the environment needs</a:t>
            </a:r>
            <a:r>
              <a:rPr lang="en-GB" baseline="0" dirty="0" smtClean="0"/>
              <a:t> to be protected to enable species to continue the process of evolution and adaptation – in this way, humans too might be able to adapt to the changes that are coming.</a:t>
            </a:r>
            <a:endParaRPr lang="en-GB" dirty="0" smtClean="0"/>
          </a:p>
          <a:p>
            <a:endParaRPr lang="en-GB" dirty="0"/>
          </a:p>
        </p:txBody>
      </p:sp>
      <p:sp>
        <p:nvSpPr>
          <p:cNvPr id="4" name="Slide Number Placeholder 3"/>
          <p:cNvSpPr>
            <a:spLocks noGrp="1"/>
          </p:cNvSpPr>
          <p:nvPr>
            <p:ph type="sldNum" sz="quarter" idx="10"/>
          </p:nvPr>
        </p:nvSpPr>
        <p:spPr/>
        <p:txBody>
          <a:bodyPr/>
          <a:lstStyle/>
          <a:p>
            <a:fld id="{8E01F289-84A1-425B-9DDA-D9F65A6E6CD5}" type="slidenum">
              <a:rPr lang="en-GB" smtClean="0"/>
              <a:t>34</a:t>
            </a:fld>
            <a:endParaRPr lang="en-GB"/>
          </a:p>
        </p:txBody>
      </p:sp>
    </p:spTree>
    <p:extLst>
      <p:ext uri="{BB962C8B-B14F-4D97-AF65-F5344CB8AC3E}">
        <p14:creationId xmlns:p14="http://schemas.microsoft.com/office/powerpoint/2010/main" val="318651123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E01F289-84A1-425B-9DDA-D9F65A6E6CD5}" type="slidenum">
              <a:rPr lang="en-GB" smtClean="0"/>
              <a:t>35</a:t>
            </a:fld>
            <a:endParaRPr lang="en-GB"/>
          </a:p>
        </p:txBody>
      </p:sp>
    </p:spTree>
    <p:extLst>
      <p:ext uri="{BB962C8B-B14F-4D97-AF65-F5344CB8AC3E}">
        <p14:creationId xmlns:p14="http://schemas.microsoft.com/office/powerpoint/2010/main" val="24601696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a:defRPr/>
            </a:lvl1pPr>
          </a:lstStyle>
          <a:p>
            <a:r>
              <a:rPr lang="en-GB" dirty="0" smtClean="0">
                <a:solidFill>
                  <a:prstClr val="white"/>
                </a:solidFill>
              </a:rPr>
              <a:t>20/01/2022</a:t>
            </a:r>
            <a:endParaRPr lang="en-GB" dirty="0">
              <a:solidFill>
                <a:prstClr val="white"/>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solidFill>
                <a:prstClr val="white"/>
              </a:solidFill>
            </a:endParaRPr>
          </a:p>
        </p:txBody>
      </p:sp>
      <p:sp>
        <p:nvSpPr>
          <p:cNvPr id="6" name="Slide Number Placeholder 5"/>
          <p:cNvSpPr>
            <a:spLocks noGrp="1"/>
          </p:cNvSpPr>
          <p:nvPr>
            <p:ph type="sldNum" sz="quarter" idx="12"/>
          </p:nvPr>
        </p:nvSpPr>
        <p:spPr>
          <a:xfrm>
            <a:off x="6372200" y="6381328"/>
            <a:ext cx="2386608" cy="365125"/>
          </a:xfrm>
          <a:prstGeom prst="rect">
            <a:avLst/>
          </a:prstGeom>
        </p:spPr>
        <p:txBody>
          <a:bodyPr/>
          <a:lstStyle/>
          <a:p>
            <a:fld id="{D2CFCEE9-77A1-402C-BCF0-1EAB0400C215}" type="slidenum">
              <a:rPr lang="en-GB">
                <a:solidFill>
                  <a:prstClr val="white"/>
                </a:solidFill>
              </a:rPr>
              <a:pPr/>
              <a:t>‹#›</a:t>
            </a:fld>
            <a:endParaRPr lang="en-GB">
              <a:solidFill>
                <a:prstClr val="white"/>
              </a:solidFill>
            </a:endParaRPr>
          </a:p>
        </p:txBody>
      </p:sp>
    </p:spTree>
    <p:extLst>
      <p:ext uri="{BB962C8B-B14F-4D97-AF65-F5344CB8AC3E}">
        <p14:creationId xmlns:p14="http://schemas.microsoft.com/office/powerpoint/2010/main" val="26202566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361B631F-8DA0-4B7B-B606-66DA5DA4803C}" type="datetimeFigureOut">
              <a:rPr lang="en-GB">
                <a:solidFill>
                  <a:prstClr val="white"/>
                </a:solidFill>
              </a:rPr>
              <a:pPr/>
              <a:t>17/01/2022</a:t>
            </a:fld>
            <a:endParaRPr lang="en-GB">
              <a:solidFill>
                <a:prstClr val="white"/>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solidFill>
                <a:prstClr val="white"/>
              </a:solidFill>
            </a:endParaRPr>
          </a:p>
        </p:txBody>
      </p:sp>
      <p:sp>
        <p:nvSpPr>
          <p:cNvPr id="6" name="Slide Number Placeholder 5"/>
          <p:cNvSpPr>
            <a:spLocks noGrp="1"/>
          </p:cNvSpPr>
          <p:nvPr>
            <p:ph type="sldNum" sz="quarter" idx="12"/>
          </p:nvPr>
        </p:nvSpPr>
        <p:spPr>
          <a:xfrm>
            <a:off x="6372200" y="6381328"/>
            <a:ext cx="2386608" cy="365125"/>
          </a:xfrm>
          <a:prstGeom prst="rect">
            <a:avLst/>
          </a:prstGeom>
        </p:spPr>
        <p:txBody>
          <a:bodyPr/>
          <a:lstStyle/>
          <a:p>
            <a:fld id="{D2CFCEE9-77A1-402C-BCF0-1EAB0400C215}" type="slidenum">
              <a:rPr lang="en-GB">
                <a:solidFill>
                  <a:prstClr val="white"/>
                </a:solidFill>
              </a:rPr>
              <a:pPr/>
              <a:t>‹#›</a:t>
            </a:fld>
            <a:endParaRPr lang="en-GB">
              <a:solidFill>
                <a:prstClr val="white"/>
              </a:solidFill>
            </a:endParaRPr>
          </a:p>
        </p:txBody>
      </p:sp>
    </p:spTree>
    <p:extLst>
      <p:ext uri="{BB962C8B-B14F-4D97-AF65-F5344CB8AC3E}">
        <p14:creationId xmlns:p14="http://schemas.microsoft.com/office/powerpoint/2010/main" val="13014335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361B631F-8DA0-4B7B-B606-66DA5DA4803C}" type="datetimeFigureOut">
              <a:rPr lang="en-GB">
                <a:solidFill>
                  <a:prstClr val="white"/>
                </a:solidFill>
              </a:rPr>
              <a:pPr/>
              <a:t>17/01/2022</a:t>
            </a:fld>
            <a:endParaRPr lang="en-GB">
              <a:solidFill>
                <a:prstClr val="white"/>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solidFill>
                <a:prstClr val="white"/>
              </a:solidFill>
            </a:endParaRPr>
          </a:p>
        </p:txBody>
      </p:sp>
      <p:sp>
        <p:nvSpPr>
          <p:cNvPr id="6" name="Slide Number Placeholder 5"/>
          <p:cNvSpPr>
            <a:spLocks noGrp="1"/>
          </p:cNvSpPr>
          <p:nvPr>
            <p:ph type="sldNum" sz="quarter" idx="12"/>
          </p:nvPr>
        </p:nvSpPr>
        <p:spPr>
          <a:xfrm>
            <a:off x="6372200" y="6381328"/>
            <a:ext cx="2386608" cy="365125"/>
          </a:xfrm>
          <a:prstGeom prst="rect">
            <a:avLst/>
          </a:prstGeom>
        </p:spPr>
        <p:txBody>
          <a:bodyPr/>
          <a:lstStyle/>
          <a:p>
            <a:fld id="{D2CFCEE9-77A1-402C-BCF0-1EAB0400C215}" type="slidenum">
              <a:rPr lang="en-GB">
                <a:solidFill>
                  <a:prstClr val="white"/>
                </a:solidFill>
              </a:rPr>
              <a:pPr/>
              <a:t>‹#›</a:t>
            </a:fld>
            <a:endParaRPr lang="en-GB">
              <a:solidFill>
                <a:prstClr val="white"/>
              </a:solidFill>
            </a:endParaRPr>
          </a:p>
        </p:txBody>
      </p:sp>
    </p:spTree>
    <p:extLst>
      <p:ext uri="{BB962C8B-B14F-4D97-AF65-F5344CB8AC3E}">
        <p14:creationId xmlns:p14="http://schemas.microsoft.com/office/powerpoint/2010/main" val="18701529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361B631F-8DA0-4B7B-B606-66DA5DA4803C}" type="datetimeFigureOut">
              <a:rPr lang="en-GB">
                <a:solidFill>
                  <a:prstClr val="white"/>
                </a:solidFill>
              </a:rPr>
              <a:pPr/>
              <a:t>17/01/2022</a:t>
            </a:fld>
            <a:endParaRPr lang="en-GB">
              <a:solidFill>
                <a:prstClr val="white"/>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GB">
              <a:solidFill>
                <a:prstClr val="white"/>
              </a:solidFill>
            </a:endParaRPr>
          </a:p>
        </p:txBody>
      </p:sp>
      <p:sp>
        <p:nvSpPr>
          <p:cNvPr id="7" name="Slide Number Placeholder 6"/>
          <p:cNvSpPr>
            <a:spLocks noGrp="1"/>
          </p:cNvSpPr>
          <p:nvPr>
            <p:ph type="sldNum" sz="quarter" idx="12"/>
          </p:nvPr>
        </p:nvSpPr>
        <p:spPr>
          <a:xfrm>
            <a:off x="6372200" y="6381328"/>
            <a:ext cx="2386608" cy="365125"/>
          </a:xfrm>
          <a:prstGeom prst="rect">
            <a:avLst/>
          </a:prstGeom>
        </p:spPr>
        <p:txBody>
          <a:bodyPr/>
          <a:lstStyle/>
          <a:p>
            <a:fld id="{D2CFCEE9-77A1-402C-BCF0-1EAB0400C215}" type="slidenum">
              <a:rPr lang="en-GB">
                <a:solidFill>
                  <a:prstClr val="white"/>
                </a:solidFill>
              </a:rPr>
              <a:pPr/>
              <a:t>‹#›</a:t>
            </a:fld>
            <a:endParaRPr lang="en-GB">
              <a:solidFill>
                <a:prstClr val="white"/>
              </a:solidFill>
            </a:endParaRPr>
          </a:p>
        </p:txBody>
      </p:sp>
    </p:spTree>
    <p:extLst>
      <p:ext uri="{BB962C8B-B14F-4D97-AF65-F5344CB8AC3E}">
        <p14:creationId xmlns:p14="http://schemas.microsoft.com/office/powerpoint/2010/main" val="31353467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a:xfrm>
            <a:off x="457200" y="6356350"/>
            <a:ext cx="2133600" cy="365125"/>
          </a:xfrm>
          <a:prstGeom prst="rect">
            <a:avLst/>
          </a:prstGeom>
        </p:spPr>
        <p:txBody>
          <a:bodyPr/>
          <a:lstStyle/>
          <a:p>
            <a:fld id="{361B631F-8DA0-4B7B-B606-66DA5DA4803C}" type="datetimeFigureOut">
              <a:rPr lang="en-GB">
                <a:solidFill>
                  <a:prstClr val="white"/>
                </a:solidFill>
              </a:rPr>
              <a:pPr/>
              <a:t>17/01/2022</a:t>
            </a:fld>
            <a:endParaRPr lang="en-GB">
              <a:solidFill>
                <a:prstClr val="white"/>
              </a:solidFill>
            </a:endParaRPr>
          </a:p>
        </p:txBody>
      </p:sp>
      <p:sp>
        <p:nvSpPr>
          <p:cNvPr id="8" name="Footer Placeholder 7"/>
          <p:cNvSpPr>
            <a:spLocks noGrp="1"/>
          </p:cNvSpPr>
          <p:nvPr>
            <p:ph type="ftr" sz="quarter" idx="11"/>
          </p:nvPr>
        </p:nvSpPr>
        <p:spPr>
          <a:xfrm>
            <a:off x="3124200" y="6356350"/>
            <a:ext cx="2895600" cy="365125"/>
          </a:xfrm>
          <a:prstGeom prst="rect">
            <a:avLst/>
          </a:prstGeom>
        </p:spPr>
        <p:txBody>
          <a:bodyPr/>
          <a:lstStyle/>
          <a:p>
            <a:endParaRPr lang="en-GB">
              <a:solidFill>
                <a:prstClr val="white"/>
              </a:solidFill>
            </a:endParaRPr>
          </a:p>
        </p:txBody>
      </p:sp>
      <p:sp>
        <p:nvSpPr>
          <p:cNvPr id="9" name="Slide Number Placeholder 8"/>
          <p:cNvSpPr>
            <a:spLocks noGrp="1"/>
          </p:cNvSpPr>
          <p:nvPr>
            <p:ph type="sldNum" sz="quarter" idx="12"/>
          </p:nvPr>
        </p:nvSpPr>
        <p:spPr>
          <a:xfrm>
            <a:off x="6372200" y="6381328"/>
            <a:ext cx="2386608" cy="365125"/>
          </a:xfrm>
          <a:prstGeom prst="rect">
            <a:avLst/>
          </a:prstGeom>
        </p:spPr>
        <p:txBody>
          <a:bodyPr/>
          <a:lstStyle/>
          <a:p>
            <a:fld id="{D2CFCEE9-77A1-402C-BCF0-1EAB0400C215}" type="slidenum">
              <a:rPr lang="en-GB">
                <a:solidFill>
                  <a:prstClr val="white"/>
                </a:solidFill>
              </a:rPr>
              <a:pPr/>
              <a:t>‹#›</a:t>
            </a:fld>
            <a:endParaRPr lang="en-GB">
              <a:solidFill>
                <a:prstClr val="white"/>
              </a:solidFill>
            </a:endParaRPr>
          </a:p>
        </p:txBody>
      </p:sp>
    </p:spTree>
    <p:extLst>
      <p:ext uri="{BB962C8B-B14F-4D97-AF65-F5344CB8AC3E}">
        <p14:creationId xmlns:p14="http://schemas.microsoft.com/office/powerpoint/2010/main" val="11629131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a:xfrm>
            <a:off x="457200" y="6356350"/>
            <a:ext cx="2133600" cy="365125"/>
          </a:xfrm>
          <a:prstGeom prst="rect">
            <a:avLst/>
          </a:prstGeom>
        </p:spPr>
        <p:txBody>
          <a:bodyPr/>
          <a:lstStyle/>
          <a:p>
            <a:fld id="{361B631F-8DA0-4B7B-B606-66DA5DA4803C}" type="datetimeFigureOut">
              <a:rPr lang="en-GB">
                <a:solidFill>
                  <a:prstClr val="white"/>
                </a:solidFill>
              </a:rPr>
              <a:pPr/>
              <a:t>17/01/2022</a:t>
            </a:fld>
            <a:endParaRPr lang="en-GB">
              <a:solidFill>
                <a:prstClr val="white"/>
              </a:solidFill>
            </a:endParaRPr>
          </a:p>
        </p:txBody>
      </p:sp>
      <p:sp>
        <p:nvSpPr>
          <p:cNvPr id="4" name="Footer Placeholder 3"/>
          <p:cNvSpPr>
            <a:spLocks noGrp="1"/>
          </p:cNvSpPr>
          <p:nvPr>
            <p:ph type="ftr" sz="quarter" idx="11"/>
          </p:nvPr>
        </p:nvSpPr>
        <p:spPr>
          <a:xfrm>
            <a:off x="3124200" y="6356350"/>
            <a:ext cx="2895600" cy="365125"/>
          </a:xfrm>
          <a:prstGeom prst="rect">
            <a:avLst/>
          </a:prstGeom>
        </p:spPr>
        <p:txBody>
          <a:bodyPr/>
          <a:lstStyle/>
          <a:p>
            <a:endParaRPr lang="en-GB">
              <a:solidFill>
                <a:prstClr val="white"/>
              </a:solidFill>
            </a:endParaRPr>
          </a:p>
        </p:txBody>
      </p:sp>
      <p:sp>
        <p:nvSpPr>
          <p:cNvPr id="5" name="Slide Number Placeholder 4"/>
          <p:cNvSpPr>
            <a:spLocks noGrp="1"/>
          </p:cNvSpPr>
          <p:nvPr>
            <p:ph type="sldNum" sz="quarter" idx="12"/>
          </p:nvPr>
        </p:nvSpPr>
        <p:spPr>
          <a:xfrm>
            <a:off x="6372200" y="6381328"/>
            <a:ext cx="2386608" cy="365125"/>
          </a:xfrm>
          <a:prstGeom prst="rect">
            <a:avLst/>
          </a:prstGeom>
        </p:spPr>
        <p:txBody>
          <a:bodyPr/>
          <a:lstStyle/>
          <a:p>
            <a:fld id="{D2CFCEE9-77A1-402C-BCF0-1EAB0400C215}" type="slidenum">
              <a:rPr lang="en-GB">
                <a:solidFill>
                  <a:prstClr val="white"/>
                </a:solidFill>
              </a:rPr>
              <a:pPr/>
              <a:t>‹#›</a:t>
            </a:fld>
            <a:endParaRPr lang="en-GB">
              <a:solidFill>
                <a:prstClr val="white"/>
              </a:solidFill>
            </a:endParaRPr>
          </a:p>
        </p:txBody>
      </p:sp>
    </p:spTree>
    <p:extLst>
      <p:ext uri="{BB962C8B-B14F-4D97-AF65-F5344CB8AC3E}">
        <p14:creationId xmlns:p14="http://schemas.microsoft.com/office/powerpoint/2010/main" val="39401761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0"/>
            <a:ext cx="2133600" cy="365125"/>
          </a:xfrm>
          <a:prstGeom prst="rect">
            <a:avLst/>
          </a:prstGeom>
        </p:spPr>
        <p:txBody>
          <a:bodyPr/>
          <a:lstStyle/>
          <a:p>
            <a:fld id="{361B631F-8DA0-4B7B-B606-66DA5DA4803C}" type="datetimeFigureOut">
              <a:rPr lang="en-GB">
                <a:solidFill>
                  <a:prstClr val="white"/>
                </a:solidFill>
              </a:rPr>
              <a:pPr/>
              <a:t>17/01/2022</a:t>
            </a:fld>
            <a:endParaRPr lang="en-GB">
              <a:solidFill>
                <a:prstClr val="white"/>
              </a:solidFill>
            </a:endParaRPr>
          </a:p>
        </p:txBody>
      </p:sp>
      <p:sp>
        <p:nvSpPr>
          <p:cNvPr id="3" name="Footer Placeholder 2"/>
          <p:cNvSpPr>
            <a:spLocks noGrp="1"/>
          </p:cNvSpPr>
          <p:nvPr>
            <p:ph type="ftr" sz="quarter" idx="11"/>
          </p:nvPr>
        </p:nvSpPr>
        <p:spPr>
          <a:xfrm>
            <a:off x="3124200" y="6356350"/>
            <a:ext cx="2895600" cy="365125"/>
          </a:xfrm>
          <a:prstGeom prst="rect">
            <a:avLst/>
          </a:prstGeom>
        </p:spPr>
        <p:txBody>
          <a:bodyPr/>
          <a:lstStyle/>
          <a:p>
            <a:endParaRPr lang="en-GB">
              <a:solidFill>
                <a:prstClr val="white"/>
              </a:solidFill>
            </a:endParaRPr>
          </a:p>
        </p:txBody>
      </p:sp>
      <p:sp>
        <p:nvSpPr>
          <p:cNvPr id="4" name="Slide Number Placeholder 3"/>
          <p:cNvSpPr>
            <a:spLocks noGrp="1"/>
          </p:cNvSpPr>
          <p:nvPr>
            <p:ph type="sldNum" sz="quarter" idx="12"/>
          </p:nvPr>
        </p:nvSpPr>
        <p:spPr>
          <a:xfrm>
            <a:off x="6372200" y="6381328"/>
            <a:ext cx="2386608" cy="365125"/>
          </a:xfrm>
          <a:prstGeom prst="rect">
            <a:avLst/>
          </a:prstGeom>
        </p:spPr>
        <p:txBody>
          <a:bodyPr/>
          <a:lstStyle/>
          <a:p>
            <a:fld id="{D2CFCEE9-77A1-402C-BCF0-1EAB0400C215}" type="slidenum">
              <a:rPr lang="en-GB">
                <a:solidFill>
                  <a:prstClr val="white"/>
                </a:solidFill>
              </a:rPr>
              <a:pPr/>
              <a:t>‹#›</a:t>
            </a:fld>
            <a:endParaRPr lang="en-GB">
              <a:solidFill>
                <a:prstClr val="white"/>
              </a:solidFill>
            </a:endParaRPr>
          </a:p>
        </p:txBody>
      </p:sp>
    </p:spTree>
    <p:extLst>
      <p:ext uri="{BB962C8B-B14F-4D97-AF65-F5344CB8AC3E}">
        <p14:creationId xmlns:p14="http://schemas.microsoft.com/office/powerpoint/2010/main" val="39145859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361B631F-8DA0-4B7B-B606-66DA5DA4803C}" type="datetimeFigureOut">
              <a:rPr lang="en-GB">
                <a:solidFill>
                  <a:prstClr val="white"/>
                </a:solidFill>
              </a:rPr>
              <a:pPr/>
              <a:t>17/01/2022</a:t>
            </a:fld>
            <a:endParaRPr lang="en-GB">
              <a:solidFill>
                <a:prstClr val="white"/>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GB">
              <a:solidFill>
                <a:prstClr val="white"/>
              </a:solidFill>
            </a:endParaRPr>
          </a:p>
        </p:txBody>
      </p:sp>
      <p:sp>
        <p:nvSpPr>
          <p:cNvPr id="7" name="Slide Number Placeholder 6"/>
          <p:cNvSpPr>
            <a:spLocks noGrp="1"/>
          </p:cNvSpPr>
          <p:nvPr>
            <p:ph type="sldNum" sz="quarter" idx="12"/>
          </p:nvPr>
        </p:nvSpPr>
        <p:spPr>
          <a:xfrm>
            <a:off x="6372200" y="6381328"/>
            <a:ext cx="2386608" cy="365125"/>
          </a:xfrm>
          <a:prstGeom prst="rect">
            <a:avLst/>
          </a:prstGeom>
        </p:spPr>
        <p:txBody>
          <a:bodyPr/>
          <a:lstStyle/>
          <a:p>
            <a:fld id="{D2CFCEE9-77A1-402C-BCF0-1EAB0400C215}" type="slidenum">
              <a:rPr lang="en-GB">
                <a:solidFill>
                  <a:prstClr val="white"/>
                </a:solidFill>
              </a:rPr>
              <a:pPr/>
              <a:t>‹#›</a:t>
            </a:fld>
            <a:endParaRPr lang="en-GB">
              <a:solidFill>
                <a:prstClr val="white"/>
              </a:solidFill>
            </a:endParaRPr>
          </a:p>
        </p:txBody>
      </p:sp>
    </p:spTree>
    <p:extLst>
      <p:ext uri="{BB962C8B-B14F-4D97-AF65-F5344CB8AC3E}">
        <p14:creationId xmlns:p14="http://schemas.microsoft.com/office/powerpoint/2010/main" val="40030503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361B631F-8DA0-4B7B-B606-66DA5DA4803C}" type="datetimeFigureOut">
              <a:rPr lang="en-GB">
                <a:solidFill>
                  <a:prstClr val="white"/>
                </a:solidFill>
              </a:rPr>
              <a:pPr/>
              <a:t>17/01/2022</a:t>
            </a:fld>
            <a:endParaRPr lang="en-GB">
              <a:solidFill>
                <a:prstClr val="white"/>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GB">
              <a:solidFill>
                <a:prstClr val="white"/>
              </a:solidFill>
            </a:endParaRPr>
          </a:p>
        </p:txBody>
      </p:sp>
      <p:sp>
        <p:nvSpPr>
          <p:cNvPr id="7" name="Slide Number Placeholder 6"/>
          <p:cNvSpPr>
            <a:spLocks noGrp="1"/>
          </p:cNvSpPr>
          <p:nvPr>
            <p:ph type="sldNum" sz="quarter" idx="12"/>
          </p:nvPr>
        </p:nvSpPr>
        <p:spPr>
          <a:xfrm>
            <a:off x="6372200" y="6381328"/>
            <a:ext cx="2386608" cy="365125"/>
          </a:xfrm>
          <a:prstGeom prst="rect">
            <a:avLst/>
          </a:prstGeom>
        </p:spPr>
        <p:txBody>
          <a:bodyPr/>
          <a:lstStyle/>
          <a:p>
            <a:fld id="{D2CFCEE9-77A1-402C-BCF0-1EAB0400C215}" type="slidenum">
              <a:rPr lang="en-GB">
                <a:solidFill>
                  <a:prstClr val="white"/>
                </a:solidFill>
              </a:rPr>
              <a:pPr/>
              <a:t>‹#›</a:t>
            </a:fld>
            <a:endParaRPr lang="en-GB">
              <a:solidFill>
                <a:prstClr val="white"/>
              </a:solidFill>
            </a:endParaRPr>
          </a:p>
        </p:txBody>
      </p:sp>
    </p:spTree>
    <p:extLst>
      <p:ext uri="{BB962C8B-B14F-4D97-AF65-F5344CB8AC3E}">
        <p14:creationId xmlns:p14="http://schemas.microsoft.com/office/powerpoint/2010/main" val="6425446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361B631F-8DA0-4B7B-B606-66DA5DA4803C}" type="datetimeFigureOut">
              <a:rPr lang="en-GB">
                <a:solidFill>
                  <a:prstClr val="white"/>
                </a:solidFill>
              </a:rPr>
              <a:pPr/>
              <a:t>17/01/2022</a:t>
            </a:fld>
            <a:endParaRPr lang="en-GB">
              <a:solidFill>
                <a:prstClr val="white"/>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solidFill>
                <a:prstClr val="white"/>
              </a:solidFill>
            </a:endParaRPr>
          </a:p>
        </p:txBody>
      </p:sp>
      <p:sp>
        <p:nvSpPr>
          <p:cNvPr id="6" name="Slide Number Placeholder 5"/>
          <p:cNvSpPr>
            <a:spLocks noGrp="1"/>
          </p:cNvSpPr>
          <p:nvPr>
            <p:ph type="sldNum" sz="quarter" idx="12"/>
          </p:nvPr>
        </p:nvSpPr>
        <p:spPr>
          <a:xfrm>
            <a:off x="6372200" y="6381328"/>
            <a:ext cx="2386608" cy="365125"/>
          </a:xfrm>
          <a:prstGeom prst="rect">
            <a:avLst/>
          </a:prstGeom>
        </p:spPr>
        <p:txBody>
          <a:bodyPr/>
          <a:lstStyle/>
          <a:p>
            <a:fld id="{D2CFCEE9-77A1-402C-BCF0-1EAB0400C215}" type="slidenum">
              <a:rPr lang="en-GB">
                <a:solidFill>
                  <a:prstClr val="white"/>
                </a:solidFill>
              </a:rPr>
              <a:pPr/>
              <a:t>‹#›</a:t>
            </a:fld>
            <a:endParaRPr lang="en-GB">
              <a:solidFill>
                <a:prstClr val="white"/>
              </a:solidFill>
            </a:endParaRPr>
          </a:p>
        </p:txBody>
      </p:sp>
    </p:spTree>
    <p:extLst>
      <p:ext uri="{BB962C8B-B14F-4D97-AF65-F5344CB8AC3E}">
        <p14:creationId xmlns:p14="http://schemas.microsoft.com/office/powerpoint/2010/main" val="1868110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361B631F-8DA0-4B7B-B606-66DA5DA4803C}" type="datetimeFigureOut">
              <a:rPr lang="en-GB">
                <a:solidFill>
                  <a:prstClr val="white"/>
                </a:solidFill>
              </a:rPr>
              <a:pPr/>
              <a:t>17/01/2022</a:t>
            </a:fld>
            <a:endParaRPr lang="en-GB">
              <a:solidFill>
                <a:prstClr val="white"/>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solidFill>
                <a:prstClr val="white"/>
              </a:solidFill>
            </a:endParaRPr>
          </a:p>
        </p:txBody>
      </p:sp>
      <p:sp>
        <p:nvSpPr>
          <p:cNvPr id="6" name="Slide Number Placeholder 5"/>
          <p:cNvSpPr>
            <a:spLocks noGrp="1"/>
          </p:cNvSpPr>
          <p:nvPr>
            <p:ph type="sldNum" sz="quarter" idx="12"/>
          </p:nvPr>
        </p:nvSpPr>
        <p:spPr>
          <a:xfrm>
            <a:off x="6372200" y="6381328"/>
            <a:ext cx="2386608" cy="365125"/>
          </a:xfrm>
          <a:prstGeom prst="rect">
            <a:avLst/>
          </a:prstGeom>
        </p:spPr>
        <p:txBody>
          <a:bodyPr/>
          <a:lstStyle/>
          <a:p>
            <a:fld id="{D2CFCEE9-77A1-402C-BCF0-1EAB0400C215}" type="slidenum">
              <a:rPr lang="en-GB">
                <a:solidFill>
                  <a:prstClr val="white"/>
                </a:solidFill>
              </a:rPr>
              <a:pPr/>
              <a:t>‹#›</a:t>
            </a:fld>
            <a:endParaRPr lang="en-GB">
              <a:solidFill>
                <a:prstClr val="white"/>
              </a:solidFill>
            </a:endParaRPr>
          </a:p>
        </p:txBody>
      </p:sp>
    </p:spTree>
    <p:extLst>
      <p:ext uri="{BB962C8B-B14F-4D97-AF65-F5344CB8AC3E}">
        <p14:creationId xmlns:p14="http://schemas.microsoft.com/office/powerpoint/2010/main" val="34422486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907704" y="260648"/>
            <a:ext cx="6789440" cy="1143000"/>
          </a:xfrm>
          <a:prstGeom prst="rect">
            <a:avLst/>
          </a:prstGeom>
        </p:spPr>
        <p:txBody>
          <a:bodyPr vert="horz" lIns="91440" tIns="45720" rIns="91440" bIns="45720" rtlCol="0" anchor="ctr">
            <a:normAutofit/>
          </a:bodyPr>
          <a:lstStyle/>
          <a:p>
            <a:r>
              <a:rPr lang="en-US" dirty="0" smtClean="0"/>
              <a:t>Click to edit Master title style</a:t>
            </a:r>
            <a:endParaRPr lang="en-GB"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pic>
        <p:nvPicPr>
          <p:cNvPr id="2050" name="Picture 2"/>
          <p:cNvPicPr>
            <a:picLocks noChangeAspect="1" noChangeArrowheads="1"/>
          </p:cNvPicPr>
          <p:nvPr userDrawn="1"/>
        </p:nvPicPr>
        <p:blipFill>
          <a:blip r:embed="rId13">
            <a:extLst>
              <a:ext uri="{28A0092B-C50C-407E-A947-70E740481C1C}">
                <a14:useLocalDpi xmlns:a14="http://schemas.microsoft.com/office/drawing/2010/main" val="0"/>
              </a:ext>
            </a:extLst>
          </a:blip>
          <a:srcRect/>
          <a:stretch>
            <a:fillRect/>
          </a:stretch>
        </p:blipFill>
        <p:spPr bwMode="auto">
          <a:xfrm>
            <a:off x="323528" y="260648"/>
            <a:ext cx="142875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18954233"/>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png"/></Relationships>
</file>

<file path=ppt/slides/_rels/slide1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ANIMAL </a:t>
            </a:r>
            <a:r>
              <a:rPr lang="en-GB" dirty="0" smtClean="0"/>
              <a:t>BEHAVIOUR </a:t>
            </a:r>
            <a:r>
              <a:rPr lang="en-GB" dirty="0"/>
              <a:t/>
            </a:r>
            <a:br>
              <a:rPr lang="en-GB" dirty="0"/>
            </a:br>
            <a:r>
              <a:rPr lang="en-GB" dirty="0" smtClean="0"/>
              <a:t>ETHOLOGY and ECOLOGY</a:t>
            </a:r>
            <a:br>
              <a:rPr lang="en-GB" dirty="0" smtClean="0"/>
            </a:br>
            <a:endParaRPr lang="en-GB" sz="3200" dirty="0"/>
          </a:p>
        </p:txBody>
      </p:sp>
      <p:sp>
        <p:nvSpPr>
          <p:cNvPr id="3" name="Subtitle 2"/>
          <p:cNvSpPr>
            <a:spLocks noGrp="1"/>
          </p:cNvSpPr>
          <p:nvPr>
            <p:ph type="subTitle" idx="1"/>
          </p:nvPr>
        </p:nvSpPr>
        <p:spPr/>
        <p:txBody>
          <a:bodyPr/>
          <a:lstStyle/>
          <a:p>
            <a:r>
              <a:rPr lang="en-GB" dirty="0"/>
              <a:t>A</a:t>
            </a:r>
            <a:r>
              <a:rPr lang="en-GB" dirty="0" smtClean="0"/>
              <a:t>nimal behaviour biological AND ecological study</a:t>
            </a:r>
            <a:endParaRPr lang="en-GB" dirty="0"/>
          </a:p>
        </p:txBody>
      </p:sp>
      <p:sp>
        <p:nvSpPr>
          <p:cNvPr id="6" name="Footer Placeholder 4"/>
          <p:cNvSpPr>
            <a:spLocks noGrp="1"/>
          </p:cNvSpPr>
          <p:nvPr>
            <p:ph type="ftr" sz="quarter" idx="4294967295"/>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dirty="0" smtClean="0">
                <a:solidFill>
                  <a:prstClr val="white">
                    <a:tint val="75000"/>
                  </a:prstClr>
                </a:solidFill>
              </a:rPr>
              <a:t>Environment, Sustainability and Climate Change (BSc, HND, HNC)</a:t>
            </a:r>
            <a:endParaRPr lang="en-GB" dirty="0">
              <a:solidFill>
                <a:prstClr val="white">
                  <a:tint val="75000"/>
                </a:prstClr>
              </a:solidFill>
            </a:endParaRPr>
          </a:p>
        </p:txBody>
      </p:sp>
      <p:sp>
        <p:nvSpPr>
          <p:cNvPr id="7" name="Slide Number Placeholder 5"/>
          <p:cNvSpPr>
            <a:spLocks noGrp="1"/>
          </p:cNvSpPr>
          <p:nvPr>
            <p:ph type="sldNum" sz="quarter" idx="4294967295"/>
          </p:nvPr>
        </p:nvSpPr>
        <p:spPr>
          <a:xfrm>
            <a:off x="6372200" y="6381328"/>
            <a:ext cx="2386608"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dirty="0" smtClean="0">
                <a:solidFill>
                  <a:prstClr val="white">
                    <a:tint val="75000"/>
                  </a:prstClr>
                </a:solidFill>
              </a:rPr>
              <a:t>Biodiversity and Eco-System Services</a:t>
            </a:r>
            <a:endParaRPr lang="en-GB" dirty="0">
              <a:solidFill>
                <a:prstClr val="white">
                  <a:tint val="75000"/>
                </a:prstClr>
              </a:solidFill>
            </a:endParaRPr>
          </a:p>
        </p:txBody>
      </p:sp>
      <p:sp>
        <p:nvSpPr>
          <p:cNvPr id="4" name="TextBox 3"/>
          <p:cNvSpPr txBox="1"/>
          <p:nvPr/>
        </p:nvSpPr>
        <p:spPr>
          <a:xfrm>
            <a:off x="488466" y="6309320"/>
            <a:ext cx="1865447" cy="461665"/>
          </a:xfrm>
          <a:prstGeom prst="rect">
            <a:avLst/>
          </a:prstGeom>
          <a:noFill/>
        </p:spPr>
        <p:txBody>
          <a:bodyPr wrap="none" rtlCol="0">
            <a:spAutoFit/>
          </a:bodyPr>
          <a:lstStyle/>
          <a:p>
            <a:r>
              <a:rPr lang="en-GB" sz="1200" dirty="0" smtClean="0"/>
              <a:t>Dr. Mike Goodfellow-Smith</a:t>
            </a:r>
          </a:p>
          <a:p>
            <a:r>
              <a:rPr lang="en-GB" sz="1200" dirty="0" smtClean="0"/>
              <a:t>20/01/2022</a:t>
            </a:r>
            <a:endParaRPr lang="en-GB" sz="1200" dirty="0"/>
          </a:p>
        </p:txBody>
      </p:sp>
    </p:spTree>
    <p:extLst>
      <p:ext uri="{BB962C8B-B14F-4D97-AF65-F5344CB8AC3E}">
        <p14:creationId xmlns:p14="http://schemas.microsoft.com/office/powerpoint/2010/main" val="153782826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Post Population Ecology activity</a:t>
            </a:r>
            <a:br>
              <a:rPr lang="en-GB" dirty="0" smtClean="0"/>
            </a:br>
            <a:r>
              <a:rPr lang="en-GB" dirty="0" smtClean="0"/>
              <a:t>Pre lecture activity</a:t>
            </a:r>
            <a:endParaRPr lang="en-GB" dirty="0"/>
          </a:p>
        </p:txBody>
      </p:sp>
      <p:sp>
        <p:nvSpPr>
          <p:cNvPr id="3" name="Content Placeholder 2"/>
          <p:cNvSpPr>
            <a:spLocks noGrp="1"/>
          </p:cNvSpPr>
          <p:nvPr>
            <p:ph idx="1"/>
          </p:nvPr>
        </p:nvSpPr>
        <p:spPr/>
        <p:txBody>
          <a:bodyPr/>
          <a:lstStyle/>
          <a:p>
            <a:r>
              <a:rPr lang="en-GB" dirty="0" smtClean="0"/>
              <a:t>2 minute highlight from a David Attenborough film</a:t>
            </a:r>
          </a:p>
          <a:p>
            <a:endParaRPr lang="en-GB" dirty="0"/>
          </a:p>
          <a:p>
            <a:r>
              <a:rPr lang="en-GB" dirty="0" smtClean="0"/>
              <a:t>2 minute highlight of an extraordinary animal behaviour</a:t>
            </a:r>
            <a:endParaRPr lang="en-GB" dirty="0"/>
          </a:p>
        </p:txBody>
      </p:sp>
    </p:spTree>
    <p:extLst>
      <p:ext uri="{BB962C8B-B14F-4D97-AF65-F5344CB8AC3E}">
        <p14:creationId xmlns:p14="http://schemas.microsoft.com/office/powerpoint/2010/main" val="14611057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ANIMAL </a:t>
            </a:r>
            <a:r>
              <a:rPr lang="en-GB" dirty="0" smtClean="0"/>
              <a:t>BEHAVIOUR </a:t>
            </a:r>
            <a:r>
              <a:rPr lang="en-GB" dirty="0"/>
              <a:t/>
            </a:r>
            <a:br>
              <a:rPr lang="en-GB" dirty="0"/>
            </a:br>
            <a:r>
              <a:rPr lang="en-GB" dirty="0" smtClean="0"/>
              <a:t>ETHOLOGY and ECOLOGY</a:t>
            </a:r>
            <a:br>
              <a:rPr lang="en-GB" dirty="0" smtClean="0"/>
            </a:br>
            <a:endParaRPr lang="en-GB" sz="3200" dirty="0"/>
          </a:p>
        </p:txBody>
      </p:sp>
      <p:sp>
        <p:nvSpPr>
          <p:cNvPr id="3" name="Subtitle 2"/>
          <p:cNvSpPr>
            <a:spLocks noGrp="1"/>
          </p:cNvSpPr>
          <p:nvPr>
            <p:ph type="subTitle" idx="1"/>
          </p:nvPr>
        </p:nvSpPr>
        <p:spPr/>
        <p:txBody>
          <a:bodyPr/>
          <a:lstStyle/>
          <a:p>
            <a:r>
              <a:rPr lang="en-GB" dirty="0"/>
              <a:t>A</a:t>
            </a:r>
            <a:r>
              <a:rPr lang="en-GB" dirty="0" smtClean="0"/>
              <a:t>nimal behaviour biological AND ecological study</a:t>
            </a:r>
            <a:endParaRPr lang="en-GB" dirty="0"/>
          </a:p>
        </p:txBody>
      </p:sp>
      <p:sp>
        <p:nvSpPr>
          <p:cNvPr id="6" name="Footer Placeholder 4"/>
          <p:cNvSpPr>
            <a:spLocks noGrp="1"/>
          </p:cNvSpPr>
          <p:nvPr>
            <p:ph type="ftr" sz="quarter" idx="4294967295"/>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dirty="0" smtClean="0">
                <a:solidFill>
                  <a:prstClr val="white">
                    <a:tint val="75000"/>
                  </a:prstClr>
                </a:solidFill>
              </a:rPr>
              <a:t>Environment, Sustainability and Climate Change (BSc, HND, HNC)</a:t>
            </a:r>
            <a:endParaRPr lang="en-GB" dirty="0">
              <a:solidFill>
                <a:prstClr val="white">
                  <a:tint val="75000"/>
                </a:prstClr>
              </a:solidFill>
            </a:endParaRPr>
          </a:p>
        </p:txBody>
      </p:sp>
      <p:sp>
        <p:nvSpPr>
          <p:cNvPr id="7" name="Slide Number Placeholder 5"/>
          <p:cNvSpPr>
            <a:spLocks noGrp="1"/>
          </p:cNvSpPr>
          <p:nvPr>
            <p:ph type="sldNum" sz="quarter" idx="4294967295"/>
          </p:nvPr>
        </p:nvSpPr>
        <p:spPr>
          <a:xfrm>
            <a:off x="6372200" y="6381328"/>
            <a:ext cx="2386608"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dirty="0" smtClean="0">
                <a:solidFill>
                  <a:prstClr val="white">
                    <a:tint val="75000"/>
                  </a:prstClr>
                </a:solidFill>
              </a:rPr>
              <a:t>Biodiversity and Eco-System Services</a:t>
            </a:r>
            <a:endParaRPr lang="en-GB" dirty="0">
              <a:solidFill>
                <a:prstClr val="white">
                  <a:tint val="75000"/>
                </a:prstClr>
              </a:solidFill>
            </a:endParaRPr>
          </a:p>
        </p:txBody>
      </p:sp>
      <p:sp>
        <p:nvSpPr>
          <p:cNvPr id="4" name="TextBox 3"/>
          <p:cNvSpPr txBox="1"/>
          <p:nvPr/>
        </p:nvSpPr>
        <p:spPr>
          <a:xfrm>
            <a:off x="488466" y="6309320"/>
            <a:ext cx="1865447" cy="461665"/>
          </a:xfrm>
          <a:prstGeom prst="rect">
            <a:avLst/>
          </a:prstGeom>
          <a:noFill/>
        </p:spPr>
        <p:txBody>
          <a:bodyPr wrap="none" rtlCol="0">
            <a:spAutoFit/>
          </a:bodyPr>
          <a:lstStyle/>
          <a:p>
            <a:r>
              <a:rPr lang="en-GB" sz="1200" dirty="0" smtClean="0"/>
              <a:t>Dr. Mike Goodfellow-Smith</a:t>
            </a:r>
          </a:p>
          <a:p>
            <a:r>
              <a:rPr lang="en-GB" sz="1200" dirty="0" smtClean="0"/>
              <a:t>20/01/2022</a:t>
            </a:r>
            <a:endParaRPr lang="en-GB" sz="1200" dirty="0"/>
          </a:p>
        </p:txBody>
      </p:sp>
    </p:spTree>
    <p:extLst>
      <p:ext uri="{BB962C8B-B14F-4D97-AF65-F5344CB8AC3E}">
        <p14:creationId xmlns:p14="http://schemas.microsoft.com/office/powerpoint/2010/main" val="261323369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7704" y="116632"/>
            <a:ext cx="6789440" cy="936104"/>
          </a:xfrm>
        </p:spPr>
        <p:txBody>
          <a:bodyPr/>
          <a:lstStyle/>
          <a:p>
            <a:r>
              <a:rPr lang="en-GB" dirty="0" smtClean="0"/>
              <a:t>CONTENTS</a:t>
            </a:r>
            <a:endParaRPr lang="en-GB" dirty="0"/>
          </a:p>
        </p:txBody>
      </p:sp>
      <p:sp>
        <p:nvSpPr>
          <p:cNvPr id="3" name="Content Placeholder 2"/>
          <p:cNvSpPr>
            <a:spLocks noGrp="1"/>
          </p:cNvSpPr>
          <p:nvPr>
            <p:ph idx="1"/>
          </p:nvPr>
        </p:nvSpPr>
        <p:spPr>
          <a:xfrm>
            <a:off x="457200" y="1052736"/>
            <a:ext cx="8229600" cy="5256584"/>
          </a:xfrm>
        </p:spPr>
        <p:txBody>
          <a:bodyPr>
            <a:normAutofit lnSpcReduction="10000"/>
          </a:bodyPr>
          <a:lstStyle/>
          <a:p>
            <a:pPr marL="0" indent="0">
              <a:buNone/>
            </a:pPr>
            <a:r>
              <a:rPr lang="en-GB" dirty="0" smtClean="0"/>
              <a:t>Definitions</a:t>
            </a:r>
          </a:p>
          <a:p>
            <a:pPr marL="0" indent="0">
              <a:buNone/>
            </a:pPr>
            <a:r>
              <a:rPr lang="en-GB" dirty="0" smtClean="0"/>
              <a:t>What does animal behaviour tell us?</a:t>
            </a:r>
          </a:p>
          <a:p>
            <a:pPr marL="0" indent="0">
              <a:buNone/>
            </a:pPr>
            <a:r>
              <a:rPr lang="en-GB" dirty="0" smtClean="0"/>
              <a:t>Causation, development, function, phylogeny</a:t>
            </a:r>
          </a:p>
          <a:p>
            <a:pPr marL="0" indent="0">
              <a:buNone/>
            </a:pPr>
            <a:r>
              <a:rPr lang="en-GB" dirty="0" smtClean="0"/>
              <a:t>Genetic or learnt behaviour</a:t>
            </a:r>
          </a:p>
          <a:p>
            <a:pPr marL="0" indent="0">
              <a:buNone/>
            </a:pPr>
            <a:r>
              <a:rPr lang="en-GB" dirty="0"/>
              <a:t>Perceptual worlds and sensory ecology</a:t>
            </a:r>
          </a:p>
          <a:p>
            <a:pPr marL="0" indent="0">
              <a:buNone/>
            </a:pPr>
            <a:r>
              <a:rPr lang="en-GB" dirty="0" smtClean="0"/>
              <a:t>Communication</a:t>
            </a:r>
            <a:endParaRPr lang="en-GB" dirty="0" smtClean="0"/>
          </a:p>
          <a:p>
            <a:pPr marL="0" indent="0">
              <a:buNone/>
            </a:pPr>
            <a:r>
              <a:rPr lang="en-GB" dirty="0" smtClean="0"/>
              <a:t>Preference and </a:t>
            </a:r>
            <a:r>
              <a:rPr lang="en-GB" dirty="0" smtClean="0"/>
              <a:t>choice</a:t>
            </a:r>
          </a:p>
          <a:p>
            <a:pPr marL="0" indent="0">
              <a:buNone/>
            </a:pPr>
            <a:r>
              <a:rPr lang="en-GB" dirty="0" smtClean="0"/>
              <a:t>Types of Mating System</a:t>
            </a:r>
          </a:p>
          <a:p>
            <a:pPr marL="0" indent="0">
              <a:buNone/>
            </a:pPr>
            <a:r>
              <a:rPr lang="en-GB" dirty="0" smtClean="0"/>
              <a:t>Conclusion</a:t>
            </a:r>
          </a:p>
          <a:p>
            <a:pPr marL="0" indent="0">
              <a:buNone/>
            </a:pPr>
            <a:endParaRPr lang="en-GB" dirty="0"/>
          </a:p>
        </p:txBody>
      </p:sp>
    </p:spTree>
    <p:extLst>
      <p:ext uri="{BB962C8B-B14F-4D97-AF65-F5344CB8AC3E}">
        <p14:creationId xmlns:p14="http://schemas.microsoft.com/office/powerpoint/2010/main" val="21766310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DEFINITION</a:t>
            </a:r>
            <a:endParaRPr lang="en-GB" dirty="0"/>
          </a:p>
        </p:txBody>
      </p:sp>
      <p:sp>
        <p:nvSpPr>
          <p:cNvPr id="3" name="Content Placeholder 2"/>
          <p:cNvSpPr>
            <a:spLocks noGrp="1"/>
          </p:cNvSpPr>
          <p:nvPr>
            <p:ph idx="1"/>
          </p:nvPr>
        </p:nvSpPr>
        <p:spPr/>
        <p:txBody>
          <a:bodyPr>
            <a:normAutofit lnSpcReduction="10000"/>
          </a:bodyPr>
          <a:lstStyle/>
          <a:p>
            <a:pPr algn="just"/>
            <a:r>
              <a:rPr lang="en-GB" dirty="0"/>
              <a:t>E</a:t>
            </a:r>
            <a:r>
              <a:rPr lang="en-GB" dirty="0" smtClean="0"/>
              <a:t>verything </a:t>
            </a:r>
            <a:r>
              <a:rPr lang="en-GB" dirty="0"/>
              <a:t>animals do, including </a:t>
            </a:r>
            <a:r>
              <a:rPr lang="en-GB" dirty="0" smtClean="0"/>
              <a:t>movement, other </a:t>
            </a:r>
            <a:r>
              <a:rPr lang="en-GB" dirty="0"/>
              <a:t>activities and underlying mental processes</a:t>
            </a:r>
            <a:r>
              <a:rPr lang="en-GB" dirty="0" smtClean="0"/>
              <a:t>.</a:t>
            </a:r>
          </a:p>
          <a:p>
            <a:pPr algn="just"/>
            <a:r>
              <a:rPr lang="en-GB" dirty="0" smtClean="0"/>
              <a:t>Ethologists concerned with </a:t>
            </a:r>
            <a:r>
              <a:rPr lang="en-GB" dirty="0"/>
              <a:t>the evolution of behaviour and its </a:t>
            </a:r>
            <a:r>
              <a:rPr lang="en-GB" dirty="0" smtClean="0"/>
              <a:t>understanding </a:t>
            </a:r>
            <a:r>
              <a:rPr lang="en-GB" dirty="0"/>
              <a:t>in terms of natural </a:t>
            </a:r>
            <a:r>
              <a:rPr lang="en-GB" dirty="0" smtClean="0"/>
              <a:t>selection</a:t>
            </a:r>
            <a:r>
              <a:rPr lang="en-GB" dirty="0"/>
              <a:t> </a:t>
            </a:r>
            <a:r>
              <a:rPr lang="en-GB" dirty="0" smtClean="0"/>
              <a:t>and biological processes.</a:t>
            </a:r>
          </a:p>
          <a:p>
            <a:pPr algn="just"/>
            <a:r>
              <a:rPr lang="en-GB" dirty="0" smtClean="0"/>
              <a:t>Ecologists concerned with how interactions with other organisms and the physical environment affect animal behaviour.</a:t>
            </a:r>
            <a:endParaRPr lang="en-GB" dirty="0"/>
          </a:p>
        </p:txBody>
      </p:sp>
    </p:spTree>
    <p:extLst>
      <p:ext uri="{BB962C8B-B14F-4D97-AF65-F5344CB8AC3E}">
        <p14:creationId xmlns:p14="http://schemas.microsoft.com/office/powerpoint/2010/main" val="2283154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DOES ANIMAL BEHAVIOUR TELL US?</a:t>
            </a:r>
            <a:endParaRPr lang="en-GB" dirty="0"/>
          </a:p>
        </p:txBody>
      </p:sp>
      <p:sp>
        <p:nvSpPr>
          <p:cNvPr id="3" name="Content Placeholder 2"/>
          <p:cNvSpPr>
            <a:spLocks noGrp="1"/>
          </p:cNvSpPr>
          <p:nvPr>
            <p:ph idx="1"/>
          </p:nvPr>
        </p:nvSpPr>
        <p:spPr/>
        <p:txBody>
          <a:bodyPr>
            <a:normAutofit fontScale="70000" lnSpcReduction="20000"/>
          </a:bodyPr>
          <a:lstStyle/>
          <a:p>
            <a:pPr algn="just"/>
            <a:r>
              <a:rPr lang="en-GB" dirty="0" smtClean="0"/>
              <a:t>Animal behaviour </a:t>
            </a:r>
            <a:r>
              <a:rPr lang="en-GB" dirty="0"/>
              <a:t>is frequently assessed in the context of ecology and evolution. We gain insight into how animals interact with their environment and how they change through time. </a:t>
            </a:r>
            <a:r>
              <a:rPr lang="en-GB" dirty="0" smtClean="0"/>
              <a:t>Behaviour </a:t>
            </a:r>
            <a:r>
              <a:rPr lang="en-GB" dirty="0"/>
              <a:t>allows us to understand </a:t>
            </a:r>
            <a:r>
              <a:rPr lang="en-GB" dirty="0" smtClean="0"/>
              <a:t>how </a:t>
            </a:r>
            <a:r>
              <a:rPr lang="en-GB" dirty="0"/>
              <a:t>to save endangered species, assess environmental quality, and design nature </a:t>
            </a:r>
            <a:r>
              <a:rPr lang="en-GB" dirty="0" smtClean="0"/>
              <a:t>reserves</a:t>
            </a:r>
            <a:r>
              <a:rPr lang="en-GB" dirty="0"/>
              <a:t>. </a:t>
            </a:r>
            <a:endParaRPr lang="en-GB" dirty="0" smtClean="0"/>
          </a:p>
          <a:p>
            <a:pPr algn="just"/>
            <a:endParaRPr lang="en-GB" dirty="0"/>
          </a:p>
          <a:p>
            <a:pPr algn="just"/>
            <a:r>
              <a:rPr lang="en-GB" dirty="0" smtClean="0"/>
              <a:t>It </a:t>
            </a:r>
            <a:r>
              <a:rPr lang="en-GB" dirty="0"/>
              <a:t>is used to evaluate the importance of human-related threats to survival in otherwise fit animals. </a:t>
            </a:r>
            <a:endParaRPr lang="en-GB" dirty="0" smtClean="0"/>
          </a:p>
          <a:p>
            <a:pPr algn="just"/>
            <a:endParaRPr lang="en-GB" dirty="0"/>
          </a:p>
          <a:p>
            <a:pPr algn="just"/>
            <a:r>
              <a:rPr lang="en-GB" dirty="0" smtClean="0"/>
              <a:t>Animal behaviour </a:t>
            </a:r>
            <a:r>
              <a:rPr lang="en-GB" dirty="0"/>
              <a:t>has enabled experts to assess the consequences of climate change (Parry et al. 2007). Scientists have documented that </a:t>
            </a:r>
            <a:r>
              <a:rPr lang="en-GB" dirty="0" smtClean="0"/>
              <a:t>behaviours </a:t>
            </a:r>
            <a:r>
              <a:rPr lang="en-GB" dirty="0"/>
              <a:t>related to the timing of animal migration, pollination, and breeding have already been altered by climate change.</a:t>
            </a:r>
          </a:p>
        </p:txBody>
      </p:sp>
    </p:spTree>
    <p:extLst>
      <p:ext uri="{BB962C8B-B14F-4D97-AF65-F5344CB8AC3E}">
        <p14:creationId xmlns:p14="http://schemas.microsoft.com/office/powerpoint/2010/main" val="4524633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75038" y="980728"/>
            <a:ext cx="8861458" cy="58091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892547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a:t>
            </a:r>
            <a:endParaRPr lang="en-GB" dirty="0"/>
          </a:p>
        </p:txBody>
      </p:sp>
      <p:sp>
        <p:nvSpPr>
          <p:cNvPr id="3" name="Content Placeholder 2"/>
          <p:cNvSpPr>
            <a:spLocks noGrp="1"/>
          </p:cNvSpPr>
          <p:nvPr>
            <p:ph idx="1"/>
          </p:nvPr>
        </p:nvSpPr>
        <p:spPr/>
        <p:txBody>
          <a:bodyPr/>
          <a:lstStyle/>
          <a:p>
            <a:r>
              <a:rPr lang="en-GB" dirty="0" smtClean="0"/>
              <a:t>10 minutes – summarise what benefits are gained by studying animal behaviour.</a:t>
            </a:r>
          </a:p>
          <a:p>
            <a:endParaRPr lang="en-GB" dirty="0"/>
          </a:p>
          <a:p>
            <a:r>
              <a:rPr lang="en-GB" dirty="0" smtClean="0"/>
              <a:t>Find one peer reviewed research paper to support your comments.</a:t>
            </a:r>
            <a:endParaRPr lang="en-GB" dirty="0"/>
          </a:p>
        </p:txBody>
      </p:sp>
    </p:spTree>
    <p:extLst>
      <p:ext uri="{BB962C8B-B14F-4D97-AF65-F5344CB8AC3E}">
        <p14:creationId xmlns:p14="http://schemas.microsoft.com/office/powerpoint/2010/main" val="36498282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BRIEF HISTORY</a:t>
            </a:r>
            <a:endParaRPr lang="en-GB" dirty="0"/>
          </a:p>
        </p:txBody>
      </p:sp>
      <p:sp>
        <p:nvSpPr>
          <p:cNvPr id="3" name="Content Placeholder 2"/>
          <p:cNvSpPr>
            <a:spLocks noGrp="1"/>
          </p:cNvSpPr>
          <p:nvPr>
            <p:ph idx="1"/>
          </p:nvPr>
        </p:nvSpPr>
        <p:spPr/>
        <p:txBody>
          <a:bodyPr/>
          <a:lstStyle/>
          <a:p>
            <a:r>
              <a:rPr lang="en-GB" dirty="0" smtClean="0"/>
              <a:t>DARWIN 4 basic characteristics of living organisms</a:t>
            </a:r>
          </a:p>
          <a:p>
            <a:endParaRPr lang="en-GB" dirty="0" smtClean="0"/>
          </a:p>
          <a:p>
            <a:r>
              <a:rPr lang="en-GB" dirty="0" smtClean="0"/>
              <a:t> TINBERGEN – behaviour must be addressed through 4 categories of question</a:t>
            </a:r>
            <a:endParaRPr lang="en-GB" dirty="0"/>
          </a:p>
        </p:txBody>
      </p:sp>
    </p:spTree>
    <p:extLst>
      <p:ext uri="{BB962C8B-B14F-4D97-AF65-F5344CB8AC3E}">
        <p14:creationId xmlns:p14="http://schemas.microsoft.com/office/powerpoint/2010/main" val="28446343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94554" y="1052736"/>
            <a:ext cx="9005658" cy="507342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262260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6525" y="981074"/>
            <a:ext cx="8870950" cy="554426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311373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5900" y="1108074"/>
            <a:ext cx="8712200" cy="541726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76559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2725" y="971550"/>
            <a:ext cx="8718550" cy="562580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615414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dirty="0" smtClean="0"/>
              <a:t>5/6 MINUTES – EACH STUDENT TO SELECT ONE OF THE ABOVE 4  QUESTION AREAS AND PRESENT BACK. </a:t>
            </a:r>
          </a:p>
          <a:p>
            <a:pPr marL="0" indent="0">
              <a:buNone/>
            </a:pPr>
            <a:endParaRPr lang="en-GB" dirty="0"/>
          </a:p>
          <a:p>
            <a:pPr marL="0" indent="0">
              <a:buNone/>
            </a:pPr>
            <a:r>
              <a:rPr lang="en-GB" dirty="0" smtClean="0"/>
              <a:t>2 MINUTES TO SUMMARISE, 30 SECONDS TO PRESENT.</a:t>
            </a:r>
          </a:p>
          <a:p>
            <a:pPr marL="0" indent="0">
              <a:buNone/>
            </a:pPr>
            <a:endParaRPr lang="en-GB" dirty="0" smtClean="0"/>
          </a:p>
          <a:p>
            <a:pPr marL="0" indent="0">
              <a:buNone/>
            </a:pPr>
            <a:r>
              <a:rPr lang="en-GB" dirty="0" smtClean="0"/>
              <a:t>Try this technique – STAR – situation, task, action, result</a:t>
            </a:r>
            <a:endParaRPr lang="en-GB" dirty="0"/>
          </a:p>
        </p:txBody>
      </p:sp>
    </p:spTree>
    <p:extLst>
      <p:ext uri="{BB962C8B-B14F-4D97-AF65-F5344CB8AC3E}">
        <p14:creationId xmlns:p14="http://schemas.microsoft.com/office/powerpoint/2010/main" val="2157406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3568" y="836711"/>
            <a:ext cx="7776864" cy="58386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84318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GENETIC / LEARNT?</a:t>
            </a:r>
            <a:endParaRPr lang="en-GB" dirty="0"/>
          </a:p>
        </p:txBody>
      </p:sp>
      <p:sp>
        <p:nvSpPr>
          <p:cNvPr id="3" name="Content Placeholder 2"/>
          <p:cNvSpPr>
            <a:spLocks noGrp="1"/>
          </p:cNvSpPr>
          <p:nvPr>
            <p:ph idx="1"/>
          </p:nvPr>
        </p:nvSpPr>
        <p:spPr/>
        <p:txBody>
          <a:bodyPr/>
          <a:lstStyle/>
          <a:p>
            <a:pPr marL="0" indent="0">
              <a:buNone/>
            </a:pPr>
            <a:r>
              <a:rPr lang="en-GB" dirty="0"/>
              <a:t>https://youtu.be/NGaUM_OngaY?list=RDCMUCt5OA3LingpZBeEyPYmputQ</a:t>
            </a:r>
          </a:p>
          <a:p>
            <a:pPr marL="0" indent="0">
              <a:buNone/>
            </a:pPr>
            <a:endParaRPr lang="en-GB" dirty="0"/>
          </a:p>
        </p:txBody>
      </p:sp>
      <p:pic>
        <p:nvPicPr>
          <p:cNvPr id="205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27584" y="3140968"/>
            <a:ext cx="7262302" cy="306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38667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Environment and Genetic Makeup Influence </a:t>
            </a:r>
            <a:r>
              <a:rPr lang="en-GB" dirty="0" smtClean="0"/>
              <a:t>Behaviour</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Environment affects behaviour</a:t>
            </a:r>
          </a:p>
          <a:p>
            <a:endParaRPr lang="en-GB" dirty="0"/>
          </a:p>
          <a:p>
            <a:r>
              <a:rPr lang="en-GB" dirty="0" smtClean="0"/>
              <a:t>Inheritance </a:t>
            </a:r>
            <a:r>
              <a:rPr lang="en-GB" dirty="0"/>
              <a:t>a</a:t>
            </a:r>
            <a:r>
              <a:rPr lang="en-GB" dirty="0" smtClean="0"/>
              <a:t>ffects future behaviour</a:t>
            </a:r>
          </a:p>
          <a:p>
            <a:endParaRPr lang="en-GB" dirty="0"/>
          </a:p>
          <a:p>
            <a:r>
              <a:rPr lang="en-GB" dirty="0" smtClean="0"/>
              <a:t>Instinctive behaviour is not modified by learning (hard-wired)</a:t>
            </a:r>
          </a:p>
          <a:p>
            <a:endParaRPr lang="en-GB" dirty="0"/>
          </a:p>
          <a:p>
            <a:r>
              <a:rPr lang="en-GB" dirty="0" smtClean="0"/>
              <a:t>Instinctive behaviour can act as a foundation for learnt behaviour - Imprinting</a:t>
            </a:r>
            <a:endParaRPr lang="en-GB" dirty="0"/>
          </a:p>
        </p:txBody>
      </p:sp>
    </p:spTree>
    <p:extLst>
      <p:ext uri="{BB962C8B-B14F-4D97-AF65-F5344CB8AC3E}">
        <p14:creationId xmlns:p14="http://schemas.microsoft.com/office/powerpoint/2010/main" val="4377017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Implications for conservation management?</a:t>
            </a:r>
            <a:endParaRPr lang="en-GB" dirty="0"/>
          </a:p>
        </p:txBody>
      </p:sp>
      <p:sp>
        <p:nvSpPr>
          <p:cNvPr id="3" name="Content Placeholder 2"/>
          <p:cNvSpPr>
            <a:spLocks noGrp="1"/>
          </p:cNvSpPr>
          <p:nvPr>
            <p:ph idx="1"/>
          </p:nvPr>
        </p:nvSpPr>
        <p:spPr/>
        <p:txBody>
          <a:bodyPr/>
          <a:lstStyle/>
          <a:p>
            <a:r>
              <a:rPr lang="en-GB" dirty="0" smtClean="0"/>
              <a:t>Evolved well for a specific environment. Learnt to survive in a specific environment. How does the species cope with natural or anthropogenic disturbance?</a:t>
            </a:r>
            <a:endParaRPr lang="en-GB" dirty="0"/>
          </a:p>
        </p:txBody>
      </p:sp>
      <p:pic>
        <p:nvPicPr>
          <p:cNvPr id="307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051720" y="3702641"/>
            <a:ext cx="3059832" cy="16574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5"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0" y="3702641"/>
            <a:ext cx="1925009" cy="25666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6" name="Picture 4"/>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319758" y="3711225"/>
            <a:ext cx="3785819" cy="2880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644506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PERCEPTUAL WORLDS AND SENSORY ECOLOGY</a:t>
            </a:r>
            <a:endParaRPr lang="en-GB" dirty="0"/>
          </a:p>
        </p:txBody>
      </p:sp>
      <p:sp>
        <p:nvSpPr>
          <p:cNvPr id="3" name="Content Placeholder 2"/>
          <p:cNvSpPr>
            <a:spLocks noGrp="1"/>
          </p:cNvSpPr>
          <p:nvPr>
            <p:ph idx="1"/>
          </p:nvPr>
        </p:nvSpPr>
        <p:spPr/>
        <p:txBody>
          <a:bodyPr/>
          <a:lstStyle/>
          <a:p>
            <a:r>
              <a:rPr lang="en-GB" dirty="0" smtClean="0"/>
              <a:t>Goldfish bowl or “Umwelt”</a:t>
            </a:r>
          </a:p>
          <a:p>
            <a:r>
              <a:rPr lang="en-GB" dirty="0" smtClean="0"/>
              <a:t>Sensory ecology – study of senses and interaction.</a:t>
            </a:r>
          </a:p>
          <a:p>
            <a:r>
              <a:rPr lang="en-GB" dirty="0" smtClean="0"/>
              <a:t>Strong links to resulting communication</a:t>
            </a:r>
          </a:p>
          <a:p>
            <a:endParaRPr lang="en-GB"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3568" y="3933056"/>
            <a:ext cx="7776864" cy="252526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5994136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51720" y="332656"/>
            <a:ext cx="6624736" cy="60276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9613113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3568" y="836712"/>
            <a:ext cx="7992888" cy="54726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574532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CHALLENGE</a:t>
            </a:r>
            <a:endParaRPr lang="en-GB" dirty="0"/>
          </a:p>
        </p:txBody>
      </p:sp>
      <p:sp>
        <p:nvSpPr>
          <p:cNvPr id="3" name="Content Placeholder 2"/>
          <p:cNvSpPr>
            <a:spLocks noGrp="1"/>
          </p:cNvSpPr>
          <p:nvPr>
            <p:ph idx="1"/>
          </p:nvPr>
        </p:nvSpPr>
        <p:spPr/>
        <p:txBody>
          <a:bodyPr>
            <a:normAutofit lnSpcReduction="10000"/>
          </a:bodyPr>
          <a:lstStyle/>
          <a:p>
            <a:pPr algn="just"/>
            <a:r>
              <a:rPr lang="en-GB" dirty="0" smtClean="0"/>
              <a:t>To understand animal behaviour, need to understand the perceptual world and sensory capabilities of all species.</a:t>
            </a:r>
            <a:r>
              <a:rPr lang="en-GB" dirty="0"/>
              <a:t> </a:t>
            </a:r>
            <a:endParaRPr lang="en-GB" dirty="0" smtClean="0"/>
          </a:p>
          <a:p>
            <a:pPr algn="just"/>
            <a:endParaRPr lang="en-GB" dirty="0"/>
          </a:p>
          <a:p>
            <a:pPr algn="just"/>
            <a:r>
              <a:rPr lang="en-GB" dirty="0"/>
              <a:t>A</a:t>
            </a:r>
            <a:r>
              <a:rPr lang="en-GB" dirty="0" smtClean="0"/>
              <a:t>bility </a:t>
            </a:r>
            <a:r>
              <a:rPr lang="en-GB" dirty="0"/>
              <a:t>to study the different types of stimuli that animals use is allowing </a:t>
            </a:r>
            <a:r>
              <a:rPr lang="en-GB" dirty="0" smtClean="0"/>
              <a:t>appreciation of </a:t>
            </a:r>
            <a:r>
              <a:rPr lang="en-GB" dirty="0"/>
              <a:t>perceptual worlds and </a:t>
            </a:r>
            <a:r>
              <a:rPr lang="en-GB" dirty="0" smtClean="0"/>
              <a:t>understanding of </a:t>
            </a:r>
            <a:r>
              <a:rPr lang="en-GB" dirty="0"/>
              <a:t>how sensory systems relate to the evolution and ecology of these organisms</a:t>
            </a:r>
          </a:p>
        </p:txBody>
      </p:sp>
    </p:spTree>
    <p:extLst>
      <p:ext uri="{BB962C8B-B14F-4D97-AF65-F5344CB8AC3E}">
        <p14:creationId xmlns:p14="http://schemas.microsoft.com/office/powerpoint/2010/main" val="43170211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COMMUNICATION</a:t>
            </a:r>
            <a:endParaRPr lang="en-GB" dirty="0"/>
          </a:p>
        </p:txBody>
      </p:sp>
      <p:sp>
        <p:nvSpPr>
          <p:cNvPr id="3" name="Content Placeholder 2"/>
          <p:cNvSpPr>
            <a:spLocks noGrp="1"/>
          </p:cNvSpPr>
          <p:nvPr>
            <p:ph idx="1"/>
          </p:nvPr>
        </p:nvSpPr>
        <p:spPr/>
        <p:txBody>
          <a:bodyPr>
            <a:normAutofit/>
          </a:bodyPr>
          <a:lstStyle/>
          <a:p>
            <a:r>
              <a:rPr lang="en-GB" sz="2400" dirty="0" smtClean="0"/>
              <a:t>“...</a:t>
            </a:r>
            <a:r>
              <a:rPr lang="en-GB" sz="2400" dirty="0"/>
              <a:t>the action of or cue given by one organism [the sender] is perceived by and thus alters the probability pattern of </a:t>
            </a:r>
            <a:r>
              <a:rPr lang="en-GB" sz="2400" dirty="0" smtClean="0"/>
              <a:t>behaviour </a:t>
            </a:r>
            <a:r>
              <a:rPr lang="en-GB" sz="2400" dirty="0"/>
              <a:t>in another organism [the receiver] in a fashion adaptive to either one </a:t>
            </a:r>
            <a:r>
              <a:rPr lang="en-GB" sz="2400" dirty="0" smtClean="0"/>
              <a:t>or both </a:t>
            </a:r>
            <a:r>
              <a:rPr lang="en-GB" sz="2400" dirty="0"/>
              <a:t>of the participants” (Wilson 1975</a:t>
            </a:r>
            <a:r>
              <a:rPr lang="en-GB" sz="2400" dirty="0" smtClean="0"/>
              <a:t>).</a:t>
            </a:r>
            <a:r>
              <a:rPr lang="en-GB" dirty="0" smtClean="0"/>
              <a:t> </a:t>
            </a:r>
          </a:p>
          <a:p>
            <a:endParaRPr lang="en-GB" dirty="0" smtClean="0"/>
          </a:p>
          <a:p>
            <a:r>
              <a:rPr lang="en-GB" dirty="0" smtClean="0"/>
              <a:t>Visual; acoustic; chemical; </a:t>
            </a:r>
            <a:r>
              <a:rPr lang="en-GB" dirty="0" smtClean="0"/>
              <a:t>tactile; electrical; temperature</a:t>
            </a:r>
            <a:endParaRPr lang="en-GB" dirty="0"/>
          </a:p>
        </p:txBody>
      </p:sp>
    </p:spTree>
    <p:extLst>
      <p:ext uri="{BB962C8B-B14F-4D97-AF65-F5344CB8AC3E}">
        <p14:creationId xmlns:p14="http://schemas.microsoft.com/office/powerpoint/2010/main" val="86059361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COMMUNICATE</a:t>
            </a:r>
            <a:endParaRPr lang="en-GB" dirty="0"/>
          </a:p>
        </p:txBody>
      </p:sp>
      <p:sp>
        <p:nvSpPr>
          <p:cNvPr id="3" name="Content Placeholder 2"/>
          <p:cNvSpPr>
            <a:spLocks noGrp="1"/>
          </p:cNvSpPr>
          <p:nvPr>
            <p:ph idx="1"/>
          </p:nvPr>
        </p:nvSpPr>
        <p:spPr/>
        <p:txBody>
          <a:bodyPr/>
          <a:lstStyle/>
          <a:p>
            <a:r>
              <a:rPr lang="en-GB" dirty="0" smtClean="0"/>
              <a:t>SEX</a:t>
            </a:r>
          </a:p>
          <a:p>
            <a:endParaRPr lang="en-GB" dirty="0"/>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43608" y="2350656"/>
            <a:ext cx="7164288" cy="4507344"/>
          </a:xfrm>
          <a:prstGeom prst="rect">
            <a:avLst/>
          </a:prstGeom>
        </p:spPr>
      </p:pic>
    </p:spTree>
    <p:extLst>
      <p:ext uri="{BB962C8B-B14F-4D97-AF65-F5344CB8AC3E}">
        <p14:creationId xmlns:p14="http://schemas.microsoft.com/office/powerpoint/2010/main" val="18136752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COMMUNICATE</a:t>
            </a:r>
            <a:endParaRPr lang="en-GB" dirty="0"/>
          </a:p>
        </p:txBody>
      </p:sp>
      <p:sp>
        <p:nvSpPr>
          <p:cNvPr id="3" name="Content Placeholder 2"/>
          <p:cNvSpPr>
            <a:spLocks noGrp="1"/>
          </p:cNvSpPr>
          <p:nvPr>
            <p:ph idx="1"/>
          </p:nvPr>
        </p:nvSpPr>
        <p:spPr/>
        <p:txBody>
          <a:bodyPr/>
          <a:lstStyle/>
          <a:p>
            <a:r>
              <a:rPr lang="en-GB" dirty="0" smtClean="0"/>
              <a:t>CONFLICT</a:t>
            </a:r>
            <a:endParaRPr lang="en-GB" dirty="0"/>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552" y="2276872"/>
            <a:ext cx="7173813" cy="43400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6983154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COMMUNICATE</a:t>
            </a:r>
          </a:p>
        </p:txBody>
      </p:sp>
      <p:sp>
        <p:nvSpPr>
          <p:cNvPr id="3" name="Content Placeholder 2"/>
          <p:cNvSpPr>
            <a:spLocks noGrp="1"/>
          </p:cNvSpPr>
          <p:nvPr>
            <p:ph idx="1"/>
          </p:nvPr>
        </p:nvSpPr>
        <p:spPr/>
        <p:txBody>
          <a:bodyPr/>
          <a:lstStyle/>
          <a:p>
            <a:r>
              <a:rPr lang="en-GB" dirty="0"/>
              <a:t> </a:t>
            </a:r>
            <a:r>
              <a:rPr lang="en-GB" dirty="0" smtClean="0"/>
              <a:t>Relocate </a:t>
            </a:r>
            <a:r>
              <a:rPr lang="en-GB" dirty="0"/>
              <a:t>and accurately identify </a:t>
            </a:r>
            <a:r>
              <a:rPr lang="en-GB" dirty="0" smtClean="0"/>
              <a:t>young</a:t>
            </a:r>
            <a:endParaRPr lang="en-GB"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59632" y="2276872"/>
            <a:ext cx="6492421" cy="43239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891801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COMMUNICATE</a:t>
            </a:r>
          </a:p>
        </p:txBody>
      </p:sp>
      <p:sp>
        <p:nvSpPr>
          <p:cNvPr id="3" name="Content Placeholder 2"/>
          <p:cNvSpPr>
            <a:spLocks noGrp="1"/>
          </p:cNvSpPr>
          <p:nvPr>
            <p:ph idx="1"/>
          </p:nvPr>
        </p:nvSpPr>
        <p:spPr/>
        <p:txBody>
          <a:bodyPr/>
          <a:lstStyle/>
          <a:p>
            <a:r>
              <a:rPr lang="en-GB" dirty="0" smtClean="0"/>
              <a:t>Immediate environment data</a:t>
            </a:r>
            <a:endParaRPr lang="en-GB"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348880"/>
            <a:ext cx="9144000" cy="45091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107652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COMMUNICATE</a:t>
            </a:r>
          </a:p>
        </p:txBody>
      </p:sp>
      <p:sp>
        <p:nvSpPr>
          <p:cNvPr id="3" name="Content Placeholder 2"/>
          <p:cNvSpPr>
            <a:spLocks noGrp="1"/>
          </p:cNvSpPr>
          <p:nvPr>
            <p:ph idx="1"/>
          </p:nvPr>
        </p:nvSpPr>
        <p:spPr/>
        <p:txBody>
          <a:bodyPr/>
          <a:lstStyle/>
          <a:p>
            <a:r>
              <a:rPr lang="en-GB" dirty="0" smtClean="0"/>
              <a:t>Group dynamics</a:t>
            </a:r>
            <a:endParaRPr lang="en-GB" dirty="0"/>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1600" y="2240414"/>
            <a:ext cx="6712109" cy="44769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3767792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PREFERENCE AND CHOICE</a:t>
            </a:r>
            <a:endParaRPr lang="en-GB" dirty="0"/>
          </a:p>
        </p:txBody>
      </p:sp>
      <p:sp>
        <p:nvSpPr>
          <p:cNvPr id="3" name="Content Placeholder 2"/>
          <p:cNvSpPr>
            <a:spLocks noGrp="1"/>
          </p:cNvSpPr>
          <p:nvPr>
            <p:ph idx="1"/>
          </p:nvPr>
        </p:nvSpPr>
        <p:spPr/>
        <p:txBody>
          <a:bodyPr>
            <a:normAutofit lnSpcReduction="10000"/>
          </a:bodyPr>
          <a:lstStyle/>
          <a:p>
            <a:r>
              <a:rPr lang="en-GB" dirty="0" smtClean="0"/>
              <a:t>Do animals exhibit preferences and choices? </a:t>
            </a:r>
          </a:p>
          <a:p>
            <a:r>
              <a:rPr lang="en-GB" dirty="0" smtClean="0"/>
              <a:t>Motivation drives approach and avoidance strategies.</a:t>
            </a:r>
          </a:p>
          <a:p>
            <a:r>
              <a:rPr lang="en-GB" dirty="0" smtClean="0"/>
              <a:t>Motivation strength seems to vary between species and between individuals.</a:t>
            </a:r>
          </a:p>
          <a:p>
            <a:r>
              <a:rPr lang="en-GB" dirty="0" smtClean="0"/>
              <a:t>It is evident that animals go through a decision-making process</a:t>
            </a:r>
          </a:p>
          <a:p>
            <a:r>
              <a:rPr lang="en-GB" dirty="0" smtClean="0"/>
              <a:t>Fieldwork (Jane Goodall – Chimpanzees) and laboratory experiments (find one)</a:t>
            </a:r>
            <a:endParaRPr lang="en-GB" dirty="0"/>
          </a:p>
        </p:txBody>
      </p:sp>
    </p:spTree>
    <p:extLst>
      <p:ext uri="{BB962C8B-B14F-4D97-AF65-F5344CB8AC3E}">
        <p14:creationId xmlns:p14="http://schemas.microsoft.com/office/powerpoint/2010/main" val="24696882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MATING SYSTEMS</a:t>
            </a:r>
            <a:endParaRPr lang="en-GB" dirty="0"/>
          </a:p>
        </p:txBody>
      </p:sp>
      <p:sp>
        <p:nvSpPr>
          <p:cNvPr id="3" name="Content Placeholder 2"/>
          <p:cNvSpPr>
            <a:spLocks noGrp="1"/>
          </p:cNvSpPr>
          <p:nvPr>
            <p:ph idx="1"/>
          </p:nvPr>
        </p:nvSpPr>
        <p:spPr/>
        <p:txBody>
          <a:bodyPr>
            <a:normAutofit/>
          </a:bodyPr>
          <a:lstStyle/>
          <a:p>
            <a:pPr algn="just"/>
            <a:r>
              <a:rPr lang="en-GB" dirty="0"/>
              <a:t>T</a:t>
            </a:r>
            <a:r>
              <a:rPr lang="en-GB" dirty="0" smtClean="0"/>
              <a:t>he </a:t>
            </a:r>
            <a:r>
              <a:rPr lang="en-GB" dirty="0"/>
              <a:t>result of natural selection on mate choice, and ultimately on strategies for maximizing individual reproductive success. </a:t>
            </a:r>
            <a:endParaRPr lang="en-GB" dirty="0" smtClean="0"/>
          </a:p>
          <a:p>
            <a:pPr algn="just"/>
            <a:r>
              <a:rPr lang="en-GB" dirty="0" smtClean="0"/>
              <a:t>Males </a:t>
            </a:r>
            <a:r>
              <a:rPr lang="en-GB" dirty="0"/>
              <a:t>and females differ greatly in the investment each makes to </a:t>
            </a:r>
            <a:r>
              <a:rPr lang="en-GB" dirty="0" smtClean="0"/>
              <a:t>reproduce; approach </a:t>
            </a:r>
            <a:r>
              <a:rPr lang="en-GB" dirty="0"/>
              <a:t>mating with differing strategies. </a:t>
            </a:r>
            <a:endParaRPr lang="en-GB" dirty="0" smtClean="0"/>
          </a:p>
          <a:p>
            <a:pPr algn="just"/>
            <a:r>
              <a:rPr lang="en-GB" dirty="0" smtClean="0"/>
              <a:t>Sexuality a complicating factor with many dimensions.</a:t>
            </a:r>
            <a:endParaRPr lang="en-GB" dirty="0"/>
          </a:p>
        </p:txBody>
      </p:sp>
    </p:spTree>
    <p:extLst>
      <p:ext uri="{BB962C8B-B14F-4D97-AF65-F5344CB8AC3E}">
        <p14:creationId xmlns:p14="http://schemas.microsoft.com/office/powerpoint/2010/main" val="304627987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MATING SYSTEMS</a:t>
            </a:r>
            <a:endParaRPr lang="en-GB" dirty="0"/>
          </a:p>
        </p:txBody>
      </p:sp>
      <p:sp>
        <p:nvSpPr>
          <p:cNvPr id="3" name="Content Placeholder 2"/>
          <p:cNvSpPr>
            <a:spLocks noGrp="1"/>
          </p:cNvSpPr>
          <p:nvPr>
            <p:ph idx="1"/>
          </p:nvPr>
        </p:nvSpPr>
        <p:spPr/>
        <p:txBody>
          <a:bodyPr>
            <a:normAutofit fontScale="92500" lnSpcReduction="20000"/>
          </a:bodyPr>
          <a:lstStyle/>
          <a:p>
            <a:pPr algn="just"/>
            <a:r>
              <a:rPr lang="en-GB" dirty="0"/>
              <a:t>Asexually reproducing </a:t>
            </a:r>
            <a:r>
              <a:rPr lang="en-GB" dirty="0" err="1" smtClean="0"/>
              <a:t>organisims</a:t>
            </a:r>
            <a:r>
              <a:rPr lang="en-GB" dirty="0" smtClean="0"/>
              <a:t> </a:t>
            </a:r>
            <a:r>
              <a:rPr lang="en-GB" dirty="0"/>
              <a:t>pass on all of their chromosomes, and consequently all copies of each gene, to their offspring</a:t>
            </a:r>
            <a:r>
              <a:rPr lang="en-GB" dirty="0" smtClean="0"/>
              <a:t>.</a:t>
            </a:r>
          </a:p>
          <a:p>
            <a:pPr algn="just"/>
            <a:r>
              <a:rPr lang="en-GB" dirty="0" smtClean="0"/>
              <a:t>Sexually </a:t>
            </a:r>
            <a:r>
              <a:rPr lang="en-GB" dirty="0"/>
              <a:t>reproducing animals have two copies of each chromosome but only pass one copy of each chromosome on to an egg or sperm cell</a:t>
            </a:r>
            <a:r>
              <a:rPr lang="en-GB" dirty="0" smtClean="0"/>
              <a:t>.</a:t>
            </a:r>
          </a:p>
          <a:p>
            <a:pPr algn="just"/>
            <a:r>
              <a:rPr lang="en-GB" dirty="0"/>
              <a:t>Genetic recombination allows an organism's offspring to be genetically diverse. Sexual reproduction increases the chances of acquiring </a:t>
            </a:r>
            <a:r>
              <a:rPr lang="en-GB" dirty="0" smtClean="0"/>
              <a:t>favourable </a:t>
            </a:r>
            <a:r>
              <a:rPr lang="en-GB" dirty="0"/>
              <a:t>mutations and is unlikely to propagate deleterious ones. </a:t>
            </a:r>
          </a:p>
        </p:txBody>
      </p:sp>
    </p:spTree>
    <p:extLst>
      <p:ext uri="{BB962C8B-B14F-4D97-AF65-F5344CB8AC3E}">
        <p14:creationId xmlns:p14="http://schemas.microsoft.com/office/powerpoint/2010/main" val="74860233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MATING SYSTEMS</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Interspecies investment</a:t>
            </a:r>
          </a:p>
          <a:p>
            <a:pPr marL="0" indent="0">
              <a:buNone/>
            </a:pPr>
            <a:r>
              <a:rPr lang="en-GB" dirty="0"/>
              <a:t>E</a:t>
            </a:r>
            <a:r>
              <a:rPr lang="en-GB" dirty="0" smtClean="0"/>
              <a:t>volutionary </a:t>
            </a:r>
            <a:r>
              <a:rPr lang="en-GB" dirty="0"/>
              <a:t>differentiation of males and females. Females typically produce significantly fewer gametes (eggs) than males and invest heavily in each one. On the other hand, males produce many gametes (sperm) and invest little into each one. </a:t>
            </a:r>
            <a:endParaRPr lang="en-GB" dirty="0" smtClean="0"/>
          </a:p>
          <a:p>
            <a:pPr marL="0" indent="0">
              <a:buNone/>
            </a:pPr>
            <a:r>
              <a:rPr lang="en-GB" dirty="0" smtClean="0"/>
              <a:t>These </a:t>
            </a:r>
            <a:r>
              <a:rPr lang="en-GB" dirty="0"/>
              <a:t>strong differences in gamete investment between the sexes leads to reproductive strategies between the sexes that, in some cases, conflict. </a:t>
            </a:r>
            <a:endParaRPr lang="en-GB" dirty="0" smtClean="0"/>
          </a:p>
          <a:p>
            <a:pPr marL="0" indent="0">
              <a:buNone/>
            </a:pPr>
            <a:r>
              <a:rPr lang="en-GB" dirty="0" smtClean="0"/>
              <a:t>Females </a:t>
            </a:r>
            <a:r>
              <a:rPr lang="en-GB" dirty="0"/>
              <a:t>may spend more care than males selecting a mate due to the high cost of their gametes.</a:t>
            </a:r>
          </a:p>
        </p:txBody>
      </p:sp>
    </p:spTree>
    <p:extLst>
      <p:ext uri="{BB962C8B-B14F-4D97-AF65-F5344CB8AC3E}">
        <p14:creationId xmlns:p14="http://schemas.microsoft.com/office/powerpoint/2010/main" val="139764904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7704" y="116632"/>
            <a:ext cx="6789440" cy="1008112"/>
          </a:xfrm>
        </p:spPr>
        <p:txBody>
          <a:bodyPr/>
          <a:lstStyle/>
          <a:p>
            <a:r>
              <a:rPr lang="en-GB" dirty="0" smtClean="0"/>
              <a:t>TYPES OF MATING SYSTEM</a:t>
            </a:r>
            <a:endParaRPr lang="en-GB" dirty="0"/>
          </a:p>
        </p:txBody>
      </p:sp>
      <p:sp>
        <p:nvSpPr>
          <p:cNvPr id="3" name="Content Placeholder 2"/>
          <p:cNvSpPr>
            <a:spLocks noGrp="1"/>
          </p:cNvSpPr>
          <p:nvPr>
            <p:ph idx="1"/>
          </p:nvPr>
        </p:nvSpPr>
        <p:spPr>
          <a:xfrm>
            <a:off x="457200" y="1196752"/>
            <a:ext cx="8507288" cy="5544616"/>
          </a:xfrm>
        </p:spPr>
        <p:txBody>
          <a:bodyPr>
            <a:normAutofit lnSpcReduction="10000"/>
          </a:bodyPr>
          <a:lstStyle/>
          <a:p>
            <a:r>
              <a:rPr lang="en-GB" dirty="0" smtClean="0"/>
              <a:t>Monogamy</a:t>
            </a:r>
          </a:p>
          <a:p>
            <a:r>
              <a:rPr lang="en-GB" dirty="0" smtClean="0"/>
              <a:t>Polygyny</a:t>
            </a:r>
          </a:p>
          <a:p>
            <a:r>
              <a:rPr lang="en-GB" dirty="0" smtClean="0"/>
              <a:t>Resource Defence Polygyny</a:t>
            </a:r>
          </a:p>
          <a:p>
            <a:r>
              <a:rPr lang="en-GB" dirty="0" smtClean="0"/>
              <a:t>Harems</a:t>
            </a:r>
          </a:p>
          <a:p>
            <a:r>
              <a:rPr lang="en-GB" dirty="0" smtClean="0"/>
              <a:t>Leks</a:t>
            </a:r>
          </a:p>
          <a:p>
            <a:r>
              <a:rPr lang="en-GB" dirty="0" smtClean="0"/>
              <a:t>Polyandry</a:t>
            </a:r>
          </a:p>
          <a:p>
            <a:r>
              <a:rPr lang="en-GB" dirty="0" smtClean="0"/>
              <a:t>Resource Defence Polyandry</a:t>
            </a:r>
          </a:p>
          <a:p>
            <a:r>
              <a:rPr lang="en-GB" dirty="0" smtClean="0"/>
              <a:t>Cooperative Polyandry</a:t>
            </a:r>
          </a:p>
          <a:p>
            <a:r>
              <a:rPr lang="en-GB" dirty="0" smtClean="0"/>
              <a:t>Polygynandry</a:t>
            </a:r>
          </a:p>
          <a:p>
            <a:r>
              <a:rPr lang="en-GB" dirty="0"/>
              <a:t>Promiscuity</a:t>
            </a:r>
          </a:p>
          <a:p>
            <a:endParaRPr lang="en-GB" dirty="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a:p>
        </p:txBody>
      </p:sp>
    </p:spTree>
    <p:extLst>
      <p:ext uri="{BB962C8B-B14F-4D97-AF65-F5344CB8AC3E}">
        <p14:creationId xmlns:p14="http://schemas.microsoft.com/office/powerpoint/2010/main" val="407611527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a:t>
            </a:r>
            <a:endParaRPr lang="en-GB" dirty="0"/>
          </a:p>
        </p:txBody>
      </p:sp>
      <p:sp>
        <p:nvSpPr>
          <p:cNvPr id="3" name="Content Placeholder 2"/>
          <p:cNvSpPr>
            <a:spLocks noGrp="1"/>
          </p:cNvSpPr>
          <p:nvPr>
            <p:ph idx="1"/>
          </p:nvPr>
        </p:nvSpPr>
        <p:spPr/>
        <p:txBody>
          <a:bodyPr/>
          <a:lstStyle/>
          <a:p>
            <a:r>
              <a:rPr lang="en-GB" dirty="0" smtClean="0"/>
              <a:t>Genetics / environment</a:t>
            </a:r>
          </a:p>
          <a:p>
            <a:r>
              <a:rPr lang="en-GB" dirty="0" smtClean="0"/>
              <a:t>Evolution / adaptation</a:t>
            </a:r>
          </a:p>
          <a:p>
            <a:r>
              <a:rPr lang="en-GB" dirty="0" smtClean="0"/>
              <a:t>Its complicated</a:t>
            </a:r>
          </a:p>
          <a:p>
            <a:r>
              <a:rPr lang="en-GB" dirty="0" smtClean="0"/>
              <a:t>Clearly places humans on a spectrum of capability</a:t>
            </a:r>
          </a:p>
          <a:p>
            <a:r>
              <a:rPr lang="en-GB" dirty="0" smtClean="0"/>
              <a:t>We only know what we know and we know that there remains a lot we don’t know………………………………………………………………</a:t>
            </a:r>
            <a:endParaRPr lang="en-GB" dirty="0"/>
          </a:p>
        </p:txBody>
      </p:sp>
    </p:spTree>
    <p:extLst>
      <p:ext uri="{BB962C8B-B14F-4D97-AF65-F5344CB8AC3E}">
        <p14:creationId xmlns:p14="http://schemas.microsoft.com/office/powerpoint/2010/main" val="283612660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528" y="908720"/>
            <a:ext cx="5457032" cy="51125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5940152" y="2708920"/>
            <a:ext cx="1431802" cy="1569660"/>
          </a:xfrm>
          <a:prstGeom prst="rect">
            <a:avLst/>
          </a:prstGeom>
          <a:noFill/>
        </p:spPr>
        <p:txBody>
          <a:bodyPr wrap="none" rtlCol="0">
            <a:spAutoFit/>
          </a:bodyPr>
          <a:lstStyle/>
          <a:p>
            <a:r>
              <a:rPr lang="en-GB" sz="9600" dirty="0" smtClean="0"/>
              <a:t>42</a:t>
            </a:r>
            <a:endParaRPr lang="en-GB" sz="9600" dirty="0"/>
          </a:p>
        </p:txBody>
      </p:sp>
    </p:spTree>
    <p:extLst>
      <p:ext uri="{BB962C8B-B14F-4D97-AF65-F5344CB8AC3E}">
        <p14:creationId xmlns:p14="http://schemas.microsoft.com/office/powerpoint/2010/main" val="126105733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POST LECTURE ACTIVITY</a:t>
            </a:r>
            <a:endParaRPr lang="en-GB" dirty="0"/>
          </a:p>
        </p:txBody>
      </p:sp>
      <p:sp>
        <p:nvSpPr>
          <p:cNvPr id="3" name="Content Placeholder 2"/>
          <p:cNvSpPr>
            <a:spLocks noGrp="1"/>
          </p:cNvSpPr>
          <p:nvPr>
            <p:ph idx="1"/>
          </p:nvPr>
        </p:nvSpPr>
        <p:spPr/>
        <p:txBody>
          <a:bodyPr/>
          <a:lstStyle/>
          <a:p>
            <a:r>
              <a:rPr lang="en-GB" dirty="0" smtClean="0"/>
              <a:t>Research and identify one organism for each mating system presented on slide 33.</a:t>
            </a:r>
          </a:p>
          <a:p>
            <a:endParaRPr lang="en-GB" dirty="0"/>
          </a:p>
          <a:p>
            <a:r>
              <a:rPr lang="en-GB" dirty="0" smtClean="0"/>
              <a:t>Prepare a 2 minute presentation on some of your findings.</a:t>
            </a:r>
            <a:endParaRPr lang="en-GB" dirty="0"/>
          </a:p>
        </p:txBody>
      </p:sp>
    </p:spTree>
    <p:extLst>
      <p:ext uri="{BB962C8B-B14F-4D97-AF65-F5344CB8AC3E}">
        <p14:creationId xmlns:p14="http://schemas.microsoft.com/office/powerpoint/2010/main" val="3930574595"/>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530</TotalTime>
  <Words>5395</Words>
  <Application>Microsoft Office PowerPoint</Application>
  <PresentationFormat>On-screen Show (4:3)</PresentationFormat>
  <Paragraphs>396</Paragraphs>
  <Slides>36</Slides>
  <Notes>31</Notes>
  <HiddenSlides>0</HiddenSlides>
  <MMClips>0</MMClips>
  <ScaleCrop>false</ScaleCrop>
  <HeadingPairs>
    <vt:vector size="4" baseType="variant">
      <vt:variant>
        <vt:lpstr>Theme</vt:lpstr>
      </vt:variant>
      <vt:variant>
        <vt:i4>1</vt:i4>
      </vt:variant>
      <vt:variant>
        <vt:lpstr>Slide Titles</vt:lpstr>
      </vt:variant>
      <vt:variant>
        <vt:i4>36</vt:i4>
      </vt:variant>
    </vt:vector>
  </HeadingPairs>
  <TitlesOfParts>
    <vt:vector size="37" baseType="lpstr">
      <vt:lpstr>1_Office Theme</vt:lpstr>
      <vt:lpstr>ANIMAL BEHAVIOUR  ETHOLOGY and ECOLOGY </vt:lpstr>
      <vt:lpstr>Post Population Ecology activity Pre lecture activity</vt:lpstr>
      <vt:lpstr>ANIMAL BEHAVIOUR  ETHOLOGY and ECOLOGY </vt:lpstr>
      <vt:lpstr>CONTENTS</vt:lpstr>
      <vt:lpstr>DEFINITION</vt:lpstr>
      <vt:lpstr>WHAT DOES ANIMAL BEHAVIOUR TELL US?</vt:lpstr>
      <vt:lpstr>PowerPoint Presentation</vt:lpstr>
      <vt:lpstr>ACTIVITY</vt:lpstr>
      <vt:lpstr>BRIEF HISTORY</vt:lpstr>
      <vt:lpstr>PowerPoint Presentation</vt:lpstr>
      <vt:lpstr>PowerPoint Presentation</vt:lpstr>
      <vt:lpstr>PowerPoint Presentation</vt:lpstr>
      <vt:lpstr>PowerPoint Presentation</vt:lpstr>
      <vt:lpstr>ACTIVITY</vt:lpstr>
      <vt:lpstr>PowerPoint Presentation</vt:lpstr>
      <vt:lpstr>GENETIC / LEARNT?</vt:lpstr>
      <vt:lpstr>Environment and Genetic Makeup Influence Behaviour</vt:lpstr>
      <vt:lpstr>Implications for conservation management?</vt:lpstr>
      <vt:lpstr>PERCEPTUAL WORLDS AND SENSORY ECOLOGY</vt:lpstr>
      <vt:lpstr>PowerPoint Presentation</vt:lpstr>
      <vt:lpstr>PowerPoint Presentation</vt:lpstr>
      <vt:lpstr>CHALLENGE</vt:lpstr>
      <vt:lpstr>COMMUNICATION</vt:lpstr>
      <vt:lpstr>WHY COMMUNICATE</vt:lpstr>
      <vt:lpstr>WHY COMMUNICATE</vt:lpstr>
      <vt:lpstr>WHY COMMUNICATE</vt:lpstr>
      <vt:lpstr>WHY COMMUNICATE</vt:lpstr>
      <vt:lpstr>WHY COMMUNICATE</vt:lpstr>
      <vt:lpstr>PREFERENCE AND CHOICE</vt:lpstr>
      <vt:lpstr>MATING SYSTEMS</vt:lpstr>
      <vt:lpstr>MATING SYSTEMS</vt:lpstr>
      <vt:lpstr>MATING SYSTEMS</vt:lpstr>
      <vt:lpstr>TYPES OF MATING SYSTEM</vt:lpstr>
      <vt:lpstr>CONCLUSION</vt:lpstr>
      <vt:lpstr>PowerPoint Presentation</vt:lpstr>
      <vt:lpstr>POST LECTURE ACTIVITY</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ETHOLOGY or ANIMAL BEHAVIOUR</dc:title>
  <dc:creator>mike goodfellow-smith</dc:creator>
  <cp:lastModifiedBy>mike goodfellow-smith</cp:lastModifiedBy>
  <cp:revision>44</cp:revision>
  <dcterms:created xsi:type="dcterms:W3CDTF">2022-01-11T17:09:19Z</dcterms:created>
  <dcterms:modified xsi:type="dcterms:W3CDTF">2022-01-17T11:13:25Z</dcterms:modified>
</cp:coreProperties>
</file>