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364" r:id="rId2"/>
    <p:sldId id="383" r:id="rId3"/>
    <p:sldId id="387" r:id="rId4"/>
    <p:sldId id="394" r:id="rId5"/>
    <p:sldId id="395" r:id="rId6"/>
    <p:sldId id="396" r:id="rId7"/>
    <p:sldId id="402" r:id="rId8"/>
    <p:sldId id="398" r:id="rId9"/>
    <p:sldId id="399" r:id="rId10"/>
    <p:sldId id="400" r:id="rId11"/>
    <p:sldId id="40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384BF5-86BA-473B-AEEA-AA2B8D545D6E}" v="4" dt="2026-02-04T13:29:10.3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89"/>
  </p:normalViewPr>
  <p:slideViewPr>
    <p:cSldViewPr snapToGrid="0" showGuides="1">
      <p:cViewPr varScale="1">
        <p:scale>
          <a:sx n="78" d="100"/>
          <a:sy n="78" d="100"/>
        </p:scale>
        <p:origin x="850"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21/03/2026</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21/03/2026</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21/03/2026</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21/03/2026</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21/03/2026</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21/03/2026</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21/03/2026</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21/03/2026</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21/03/2026</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21/03/2026</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21/03/2026</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21/03/2026</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44A3CB8-39FD-9F8F-CD33-5E2118C6E66C}"/>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21/03/2026</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1981200" y="1052513"/>
            <a:ext cx="8229600" cy="4464050"/>
          </a:xfrm>
        </p:spPr>
        <p:txBody>
          <a:bodyPr/>
          <a:lstStyle/>
          <a:p>
            <a:r>
              <a:rPr lang="en-GB" altLang="en-US" dirty="0"/>
              <a:t>Module Title: </a:t>
            </a:r>
            <a:r>
              <a:rPr lang="en-GB" altLang="en-US" b="1" i="1" dirty="0"/>
              <a:t>Professional Career Development within H&amp;SC</a:t>
            </a:r>
          </a:p>
          <a:p>
            <a:r>
              <a:rPr lang="en-GB" altLang="en-US" u="sng" dirty="0"/>
              <a:t>Module Number</a:t>
            </a:r>
            <a:r>
              <a:rPr lang="en-GB" altLang="en-US" dirty="0"/>
              <a:t>: </a:t>
            </a:r>
            <a:r>
              <a:rPr lang="en-GB" altLang="en-US" b="1" i="1" dirty="0"/>
              <a:t>LCHS 4009 (LON)</a:t>
            </a:r>
          </a:p>
          <a:p>
            <a:r>
              <a:rPr lang="en-GB" altLang="en-US" u="sng" dirty="0"/>
              <a:t>Assignment No</a:t>
            </a:r>
            <a:r>
              <a:rPr lang="en-GB" altLang="en-US" b="1" i="1" dirty="0"/>
              <a:t>:     ASSIGNMENT 1</a:t>
            </a:r>
          </a:p>
          <a:p>
            <a:r>
              <a:rPr lang="en-GB" altLang="en-US" u="sng" dirty="0"/>
              <a:t>Student Name</a:t>
            </a:r>
            <a:r>
              <a:rPr lang="en-GB" altLang="en-US" b="1" i="1" dirty="0"/>
              <a:t>: Menehouan Dogore Naomie M-C Baroan</a:t>
            </a:r>
          </a:p>
          <a:p>
            <a:r>
              <a:rPr lang="en-GB" altLang="en-US" u="sng" dirty="0"/>
              <a:t>Student ID: 2437219</a:t>
            </a:r>
            <a:endParaRPr lang="en-GB" altLang="en-US" b="1" i="1" dirty="0"/>
          </a:p>
          <a:p>
            <a:r>
              <a:rPr lang="en-GB" altLang="en-US" u="sng" dirty="0"/>
              <a:t>Lecturer’s Name</a:t>
            </a:r>
            <a:r>
              <a:rPr lang="en-GB" altLang="en-US" b="1" i="1" dirty="0"/>
              <a:t>: Odette Jack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p:txBody>
          <a:bodyPr/>
          <a:lstStyle/>
          <a:p>
            <a:pPr marL="0" indent="0" algn="ctr">
              <a:buNone/>
            </a:pPr>
            <a:r>
              <a:rPr lang="en-GB" dirty="0"/>
              <a:t>I have not used AI</a:t>
            </a: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21/03/2026</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6E993329-62CA-9A49-62A4-7E50E4557350}"/>
              </a:ext>
            </a:extLst>
          </p:cNvPr>
          <p:cNvSpPr>
            <a:spLocks noGrp="1"/>
          </p:cNvSpPr>
          <p:nvPr>
            <p:ph type="title"/>
          </p:nvPr>
        </p:nvSpPr>
        <p:spPr>
          <a:xfrm>
            <a:off x="1981200" y="274639"/>
            <a:ext cx="8229600" cy="777875"/>
          </a:xfrm>
        </p:spPr>
        <p:txBody>
          <a:bodyPr/>
          <a:lstStyle/>
          <a:p>
            <a:r>
              <a:rPr lang="en-GB" altLang="en-US" sz="2800" b="1" dirty="0"/>
              <a:t>Introduction</a:t>
            </a:r>
            <a:endParaRPr lang="en-US" altLang="en-US" sz="2800" b="1" dirty="0"/>
          </a:p>
        </p:txBody>
      </p:sp>
      <p:sp>
        <p:nvSpPr>
          <p:cNvPr id="4" name="Date Placeholder 3">
            <a:extLst>
              <a:ext uri="{FF2B5EF4-FFF2-40B4-BE49-F238E27FC236}">
                <a16:creationId xmlns:a16="http://schemas.microsoft.com/office/drawing/2014/main" id="{E9C891E3-BFF6-8AE0-6C9D-F65AD1EC6373}"/>
              </a:ext>
            </a:extLst>
          </p:cNvPr>
          <p:cNvSpPr>
            <a:spLocks noGrp="1"/>
          </p:cNvSpPr>
          <p:nvPr>
            <p:ph type="dt" sz="quarter" idx="10"/>
          </p:nvPr>
        </p:nvSpPr>
        <p:spPr/>
        <p:txBody>
          <a:bodyPr/>
          <a:lstStyle/>
          <a:p>
            <a:pPr>
              <a:defRPr/>
            </a:pPr>
            <a:fld id="{9C9D1F96-3DE6-40B6-9DCF-E50C656CAE8D}" type="datetime1">
              <a:rPr lang="en-GB" altLang="en-US" smtClean="0"/>
              <a:pPr>
                <a:defRPr/>
              </a:pPr>
              <a:t>21/03/2026</a:t>
            </a:fld>
            <a:endParaRPr lang="en-GB" altLang="en-US"/>
          </a:p>
        </p:txBody>
      </p:sp>
      <p:sp>
        <p:nvSpPr>
          <p:cNvPr id="18436" name="Slide Number Placeholder 4">
            <a:extLst>
              <a:ext uri="{FF2B5EF4-FFF2-40B4-BE49-F238E27FC236}">
                <a16:creationId xmlns:a16="http://schemas.microsoft.com/office/drawing/2014/main" id="{207505A2-3DCF-366C-F28C-EBE3358EDAD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909D677E-A245-6143-BFA3-B4B2737C38D0}" type="slidenum">
              <a:rPr lang="en-GB" altLang="en-US" sz="1200">
                <a:solidFill>
                  <a:srgbClr val="898989"/>
                </a:solidFill>
              </a:rPr>
              <a:pPr>
                <a:spcBef>
                  <a:spcPct val="0"/>
                </a:spcBef>
                <a:buFontTx/>
                <a:buNone/>
              </a:pPr>
              <a:t>3</a:t>
            </a:fld>
            <a:endParaRPr lang="en-GB" altLang="en-US" sz="1200">
              <a:solidFill>
                <a:srgbClr val="898989"/>
              </a:solidFill>
            </a:endParaRPr>
          </a:p>
        </p:txBody>
      </p:sp>
      <p:sp>
        <p:nvSpPr>
          <p:cNvPr id="2" name="Content Placeholder 1">
            <a:extLst>
              <a:ext uri="{FF2B5EF4-FFF2-40B4-BE49-F238E27FC236}">
                <a16:creationId xmlns:a16="http://schemas.microsoft.com/office/drawing/2014/main" id="{A2FCF950-4012-15F0-B279-1361A6BD7D3F}"/>
              </a:ext>
            </a:extLst>
          </p:cNvPr>
          <p:cNvSpPr>
            <a:spLocks noGrp="1"/>
          </p:cNvSpPr>
          <p:nvPr>
            <p:ph idx="1"/>
          </p:nvPr>
        </p:nvSpPr>
        <p:spPr>
          <a:xfrm>
            <a:off x="1981200" y="1600201"/>
            <a:ext cx="8229600" cy="3916363"/>
          </a:xfrm>
        </p:spPr>
        <p:txBody>
          <a:bodyPr/>
          <a:lstStyle/>
          <a:p>
            <a:pPr marL="0" indent="0">
              <a:buNone/>
              <a:defRPr/>
            </a:pPr>
            <a:endParaRPr lang="en-GB" sz="2800" b="1" i="1" dirty="0"/>
          </a:p>
          <a:p>
            <a:pPr>
              <a:defRPr/>
            </a:pPr>
            <a:r>
              <a:rPr lang="en-GB" sz="2800" dirty="0"/>
              <a:t>My name is Menehouan Dogore Naomie M-C Baroan I’m 29 years and I’m study heath and social care.</a:t>
            </a:r>
          </a:p>
          <a:p>
            <a:pPr>
              <a:defRPr/>
            </a:pPr>
            <a:r>
              <a:rPr lang="en-GB" altLang="en-US" sz="2800" dirty="0"/>
              <a:t>I will be presenting about communication skill and how I will improve in my future career.</a:t>
            </a:r>
          </a:p>
          <a:p>
            <a:pPr marL="0" indent="0">
              <a:buNone/>
              <a:defRPr/>
            </a:pPr>
            <a:endParaRPr lang="en-GB" b="1" dirty="0"/>
          </a:p>
          <a:p>
            <a:pPr>
              <a:defRPr/>
            </a:pPr>
            <a:endParaRPr lang="en-GB"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2084915" y="3558"/>
            <a:ext cx="8412497" cy="1068480"/>
          </a:xfrm>
        </p:spPr>
        <p:txBody>
          <a:bodyPr/>
          <a:lstStyle/>
          <a:p>
            <a:r>
              <a:rPr lang="en-GB" sz="2800" b="1" dirty="0"/>
              <a:t>What is your chosen skill? </a:t>
            </a:r>
            <a:endParaRPr lang="en-GB" altLang="en-US" sz="2800" i="1" dirty="0">
              <a:solidFill>
                <a:srgbClr val="FF0000"/>
              </a:solidFill>
            </a:endParaRP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3084786" y="2376653"/>
            <a:ext cx="6656990" cy="1507577"/>
          </a:xfrm>
        </p:spPr>
        <p:txBody>
          <a:bodyPr/>
          <a:lstStyle/>
          <a:p>
            <a:pPr marL="0" indent="0" algn="ctr">
              <a:buNone/>
              <a:defRPr/>
            </a:pPr>
            <a:endParaRPr lang="en-GB" altLang="en-US" b="1" dirty="0">
              <a:solidFill>
                <a:srgbClr val="000000"/>
              </a:solidFill>
            </a:endParaRPr>
          </a:p>
          <a:p>
            <a:pPr>
              <a:defRPr/>
            </a:pPr>
            <a:endParaRPr lang="en-GB" altLang="en-US" dirty="0"/>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21/03/2026</a:t>
            </a:fld>
            <a:endParaRPr lang="en-GB" altLang="en-US">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4B904670-820E-47CC-86D8-CF3D7CD14D9E}" type="slidenum">
              <a:rPr lang="en-GB" altLang="en-US" sz="900">
                <a:solidFill>
                  <a:srgbClr val="898989"/>
                </a:solidFill>
              </a:rPr>
              <a:pPr fontAlgn="base">
                <a:spcBef>
                  <a:spcPct val="0"/>
                </a:spcBef>
                <a:spcAft>
                  <a:spcPct val="0"/>
                </a:spcAft>
                <a:buNone/>
              </a:pPr>
              <a:t>4</a:t>
            </a:fld>
            <a:endParaRPr lang="en-GB" altLang="en-US" sz="900">
              <a:solidFill>
                <a:srgbClr val="898989"/>
              </a:solidFill>
            </a:endParaRPr>
          </a:p>
        </p:txBody>
      </p:sp>
      <p:sp>
        <p:nvSpPr>
          <p:cNvPr id="5" name="TextBox 4">
            <a:extLst>
              <a:ext uri="{FF2B5EF4-FFF2-40B4-BE49-F238E27FC236}">
                <a16:creationId xmlns:a16="http://schemas.microsoft.com/office/drawing/2014/main" id="{028FA0CD-6774-EDEB-7901-7CC84D67FB82}"/>
              </a:ext>
            </a:extLst>
          </p:cNvPr>
          <p:cNvSpPr txBox="1"/>
          <p:nvPr/>
        </p:nvSpPr>
        <p:spPr>
          <a:xfrm>
            <a:off x="334433" y="752867"/>
            <a:ext cx="11146406" cy="4755148"/>
          </a:xfrm>
          <a:prstGeom prst="rect">
            <a:avLst/>
          </a:prstGeom>
          <a:noFill/>
        </p:spPr>
        <p:txBody>
          <a:bodyPr wrap="square">
            <a:spAutoFit/>
          </a:bodyPr>
          <a:lstStyle/>
          <a:p>
            <a:r>
              <a:rPr lang="en-GB" sz="2400" dirty="0"/>
              <a:t>State which skill you have chosen:</a:t>
            </a:r>
          </a:p>
          <a:p>
            <a:pPr lvl="1"/>
            <a:endParaRPr lang="en-GB" sz="2400" dirty="0"/>
          </a:p>
          <a:p>
            <a:pPr marL="800100" lvl="1" indent="-342900">
              <a:buFont typeface="Arial" panose="020B0604020202020204" pitchFamily="34" charset="0"/>
              <a:buChar char="•"/>
            </a:pPr>
            <a:r>
              <a:rPr lang="en-GB" sz="2400" dirty="0"/>
              <a:t>Communication</a:t>
            </a:r>
          </a:p>
          <a:p>
            <a:pPr>
              <a:buNone/>
            </a:pPr>
            <a:endParaRPr lang="en-GB" sz="1100" dirty="0"/>
          </a:p>
          <a:p>
            <a:pPr>
              <a:buNone/>
            </a:pPr>
            <a:r>
              <a:rPr lang="en-GB" sz="1400" b="1" dirty="0"/>
              <a:t>Definition</a:t>
            </a:r>
            <a:r>
              <a:rPr lang="en-GB" sz="1100" b="1" dirty="0"/>
              <a:t> </a:t>
            </a:r>
            <a:r>
              <a:rPr lang="en-GB" sz="1400" b="1" dirty="0"/>
              <a:t>of</a:t>
            </a:r>
            <a:r>
              <a:rPr lang="en-GB" sz="1100" b="1" dirty="0"/>
              <a:t> </a:t>
            </a:r>
            <a:r>
              <a:rPr lang="en-GB" sz="1400" b="1" dirty="0"/>
              <a:t>Communication</a:t>
            </a:r>
            <a:endParaRPr lang="en-GB" sz="1400" dirty="0"/>
          </a:p>
          <a:p>
            <a:pPr>
              <a:buNone/>
            </a:pPr>
            <a:r>
              <a:rPr lang="en-GB" sz="1100" dirty="0"/>
              <a:t>Communication in health and social care is the intentional exchange of information—verbal, written, or non‑verbal—between professionals, individuals, and their families to ensure that needs, preferences, and care decisions are clearly understood, supporting person‑centred practice, safety, and dignity. High‑quality communication reduces errors, strengthens relationships, and enables coordinated, compassionate care across services (Skills for Care, 2021). </a:t>
            </a:r>
            <a:endParaRPr lang="en-GB" sz="2400" dirty="0"/>
          </a:p>
          <a:p>
            <a:pPr lvl="1"/>
            <a:r>
              <a:rPr lang="en-GB" sz="2400" dirty="0"/>
              <a:t> </a:t>
            </a:r>
          </a:p>
          <a:p>
            <a:pPr>
              <a:buNone/>
            </a:pPr>
            <a:r>
              <a:rPr lang="en-GB" sz="1100" dirty="0"/>
              <a:t> </a:t>
            </a:r>
          </a:p>
          <a:p>
            <a:pPr>
              <a:buNone/>
            </a:pPr>
            <a:r>
              <a:rPr lang="en-GB" sz="1400" b="1" dirty="0"/>
              <a:t>What</a:t>
            </a:r>
            <a:r>
              <a:rPr lang="en-GB" sz="1100" b="1" dirty="0"/>
              <a:t> </a:t>
            </a:r>
            <a:r>
              <a:rPr lang="en-GB" sz="1400" b="1" dirty="0"/>
              <a:t>communication</a:t>
            </a:r>
            <a:r>
              <a:rPr lang="en-GB" sz="1100" b="1" dirty="0"/>
              <a:t> </a:t>
            </a:r>
            <a:r>
              <a:rPr lang="en-GB" sz="1400" b="1" dirty="0"/>
              <a:t>involves</a:t>
            </a:r>
            <a:r>
              <a:rPr lang="en-GB" sz="1100" b="1" dirty="0"/>
              <a:t> </a:t>
            </a:r>
            <a:r>
              <a:rPr lang="en-GB" sz="1400" b="1" dirty="0"/>
              <a:t>in</a:t>
            </a:r>
            <a:r>
              <a:rPr lang="en-GB" sz="1100" b="1" dirty="0"/>
              <a:t> </a:t>
            </a:r>
            <a:r>
              <a:rPr lang="en-GB" sz="1400" b="1" dirty="0"/>
              <a:t>everyday</a:t>
            </a:r>
            <a:r>
              <a:rPr lang="en-GB" sz="1100" b="1" dirty="0"/>
              <a:t> </a:t>
            </a:r>
            <a:r>
              <a:rPr lang="en-GB" sz="1400" b="1" dirty="0"/>
              <a:t>practice</a:t>
            </a:r>
            <a:r>
              <a:rPr lang="en-GB" sz="1100" b="1" dirty="0"/>
              <a:t> </a:t>
            </a:r>
            <a:endParaRPr lang="en-GB" sz="1100" dirty="0"/>
          </a:p>
          <a:p>
            <a:pPr>
              <a:buNone/>
            </a:pPr>
            <a:r>
              <a:rPr lang="en-GB" sz="1100" dirty="0"/>
              <a:t>In everyday health and social care practice, communication involves actively listening to individuals, using clear and accessible language, checking understanding, and adapting communication methods to meet diverse needs such as sensory impairments, cognitive changes, or cultural preferences. It includes documenting information accurately, sharing updates with colleagues, offering reassurance, building rapport, and using non‑verbal cues—such as eye contact, body language, and tone—to (Thompson,2018).’’ support trust and dignity. Practitioners also engage in regular handovers, multidisciplinary discussions, and collaborative decision‑making to ensure safe, coordinated, and person‑centred care (Skills for Care, 2021). </a:t>
            </a:r>
          </a:p>
          <a:p>
            <a:endParaRPr lang="en-GB" sz="1100" dirty="0"/>
          </a:p>
          <a:p>
            <a:pPr>
              <a:buNone/>
            </a:pPr>
            <a:r>
              <a:rPr lang="en-GB" sz="1400" b="1" dirty="0"/>
              <a:t>where</a:t>
            </a:r>
            <a:r>
              <a:rPr lang="en-GB" sz="1100" b="1" dirty="0"/>
              <a:t> </a:t>
            </a:r>
            <a:r>
              <a:rPr lang="en-GB" sz="1400" b="1" dirty="0"/>
              <a:t>and</a:t>
            </a:r>
            <a:r>
              <a:rPr lang="en-GB" sz="1100" b="1" dirty="0"/>
              <a:t> </a:t>
            </a:r>
            <a:r>
              <a:rPr lang="en-GB" sz="1400" b="1" dirty="0"/>
              <a:t>how</a:t>
            </a:r>
            <a:r>
              <a:rPr lang="en-GB" sz="1100" b="1" dirty="0"/>
              <a:t> </a:t>
            </a:r>
            <a:r>
              <a:rPr lang="en-GB" sz="1400" b="1" dirty="0"/>
              <a:t>you</a:t>
            </a:r>
            <a:r>
              <a:rPr lang="en-GB" sz="1100" b="1" dirty="0"/>
              <a:t> </a:t>
            </a:r>
            <a:r>
              <a:rPr lang="en-GB" sz="1400" b="1" dirty="0"/>
              <a:t>have</a:t>
            </a:r>
            <a:r>
              <a:rPr lang="en-GB" sz="1100" b="1" dirty="0"/>
              <a:t> </a:t>
            </a:r>
            <a:r>
              <a:rPr lang="en-GB" sz="1400" b="1" dirty="0"/>
              <a:t>developed</a:t>
            </a:r>
            <a:r>
              <a:rPr lang="en-GB" sz="1100" b="1" dirty="0"/>
              <a:t> </a:t>
            </a:r>
            <a:r>
              <a:rPr lang="en-GB" sz="1400" b="1" dirty="0"/>
              <a:t>this</a:t>
            </a:r>
            <a:r>
              <a:rPr lang="en-GB" sz="1100" b="1" dirty="0"/>
              <a:t> </a:t>
            </a:r>
            <a:r>
              <a:rPr lang="en-GB" sz="1400" b="1" dirty="0"/>
              <a:t>skill</a:t>
            </a:r>
            <a:r>
              <a:rPr lang="en-GB" sz="1100" dirty="0"/>
              <a:t> ?</a:t>
            </a:r>
          </a:p>
          <a:p>
            <a:pPr>
              <a:buNone/>
            </a:pPr>
            <a:r>
              <a:rPr lang="en-GB" sz="1100" dirty="0"/>
              <a:t>I learned this communication skill at school, where group work and class discussions helped me practise listening, speaking clearly, and working with others. Over time, I became more confident expressing myself, asking questions, and understanding different people’s needs in everyday situations .</a:t>
            </a:r>
          </a:p>
          <a:p>
            <a:endParaRPr lang="en-GB" sz="1100" dirty="0"/>
          </a:p>
          <a:p>
            <a:endParaRPr lang="en-GB" sz="1100" b="1" i="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708A69-4880-E756-CF1A-621EA0BA900A}"/>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21/03/2026</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04BA63B0-57B7-4749-A8AB-75E15FE4EF80}" type="slidenum">
              <a:rPr lang="en-GB" altLang="en-US" sz="900">
                <a:solidFill>
                  <a:srgbClr val="898989"/>
                </a:solidFill>
              </a:rPr>
              <a:pPr fontAlgn="base">
                <a:spcBef>
                  <a:spcPct val="0"/>
                </a:spcBef>
                <a:spcAft>
                  <a:spcPct val="0"/>
                </a:spcAft>
                <a:buNone/>
              </a:pPr>
              <a:t>5</a:t>
            </a:fld>
            <a:endParaRPr lang="en-GB" altLang="en-US" sz="900">
              <a:solidFill>
                <a:srgbClr val="898989"/>
              </a:solidFill>
            </a:endParaRPr>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1492513" y="-47007"/>
            <a:ext cx="9206974" cy="1412472"/>
          </a:xfrm>
        </p:spPr>
        <p:txBody>
          <a:bodyPr/>
          <a:lstStyle/>
          <a:p>
            <a:r>
              <a:rPr lang="en-GB" sz="2800" b="1" dirty="0"/>
              <a:t>Importance of (</a:t>
            </a:r>
            <a:r>
              <a:rPr lang="en-GB" sz="2800" b="1" i="1" dirty="0"/>
              <a:t>Communication</a:t>
            </a:r>
            <a:r>
              <a:rPr lang="en-GB" sz="2800" b="1" dirty="0"/>
              <a:t>) in professional practice</a:t>
            </a:r>
            <a:endParaRPr lang="en-GB" sz="900" b="1" dirty="0"/>
          </a:p>
        </p:txBody>
      </p:sp>
      <p:sp>
        <p:nvSpPr>
          <p:cNvPr id="10" name="TextBox 9">
            <a:extLst>
              <a:ext uri="{FF2B5EF4-FFF2-40B4-BE49-F238E27FC236}">
                <a16:creationId xmlns:a16="http://schemas.microsoft.com/office/drawing/2014/main" id="{E32E3400-4CF7-D76F-91E6-1E97593C4D9A}"/>
              </a:ext>
            </a:extLst>
          </p:cNvPr>
          <p:cNvSpPr txBox="1"/>
          <p:nvPr/>
        </p:nvSpPr>
        <p:spPr>
          <a:xfrm>
            <a:off x="334960" y="711204"/>
            <a:ext cx="10657114" cy="6324808"/>
          </a:xfrm>
          <a:prstGeom prst="rect">
            <a:avLst/>
          </a:prstGeom>
          <a:noFill/>
        </p:spPr>
        <p:txBody>
          <a:bodyPr wrap="square">
            <a:spAutoFit/>
          </a:bodyPr>
          <a:lstStyle/>
          <a:p>
            <a:r>
              <a:rPr lang="en-GB" dirty="0"/>
              <a:t>Why is this skill essential for people working in health and social care?</a:t>
            </a:r>
          </a:p>
          <a:p>
            <a:endParaRPr lang="en-GB" dirty="0"/>
          </a:p>
          <a:p>
            <a:r>
              <a:rPr lang="en-GB" sz="2400" dirty="0"/>
              <a:t>How</a:t>
            </a:r>
            <a:r>
              <a:rPr lang="en-GB" dirty="0"/>
              <a:t> </a:t>
            </a:r>
            <a:r>
              <a:rPr lang="en-GB" sz="2400" dirty="0"/>
              <a:t>does</a:t>
            </a:r>
            <a:r>
              <a:rPr lang="en-GB" dirty="0"/>
              <a:t> </a:t>
            </a:r>
            <a:r>
              <a:rPr lang="en-GB" sz="2400" dirty="0"/>
              <a:t>communication</a:t>
            </a:r>
            <a:r>
              <a:rPr lang="en-GB" dirty="0"/>
              <a:t> </a:t>
            </a:r>
            <a:r>
              <a:rPr lang="en-GB" sz="2400" dirty="0"/>
              <a:t>support</a:t>
            </a:r>
            <a:r>
              <a:rPr lang="en-GB" dirty="0"/>
              <a:t> </a:t>
            </a:r>
            <a:r>
              <a:rPr lang="en-GB" sz="2400" dirty="0"/>
              <a:t>safe</a:t>
            </a:r>
            <a:r>
              <a:rPr lang="en-GB" dirty="0"/>
              <a:t> </a:t>
            </a:r>
            <a:r>
              <a:rPr lang="en-GB" sz="2400" dirty="0"/>
              <a:t>and</a:t>
            </a:r>
            <a:r>
              <a:rPr lang="en-GB" dirty="0"/>
              <a:t> </a:t>
            </a:r>
            <a:r>
              <a:rPr lang="en-GB" sz="2400" dirty="0"/>
              <a:t>effective</a:t>
            </a:r>
            <a:r>
              <a:rPr lang="en-GB" dirty="0"/>
              <a:t> </a:t>
            </a:r>
            <a:r>
              <a:rPr lang="en-GB" sz="2400" dirty="0"/>
              <a:t>care</a:t>
            </a:r>
            <a:r>
              <a:rPr lang="en-GB" dirty="0"/>
              <a:t>/</a:t>
            </a:r>
            <a:r>
              <a:rPr lang="en-GB" sz="2400" dirty="0"/>
              <a:t>How</a:t>
            </a:r>
            <a:r>
              <a:rPr lang="en-GB" dirty="0"/>
              <a:t> </a:t>
            </a:r>
            <a:r>
              <a:rPr lang="en-GB" sz="2400" dirty="0"/>
              <a:t>does</a:t>
            </a:r>
            <a:r>
              <a:rPr lang="en-GB" dirty="0"/>
              <a:t> </a:t>
            </a:r>
            <a:r>
              <a:rPr lang="en-GB" sz="2400" dirty="0"/>
              <a:t>communication</a:t>
            </a:r>
            <a:r>
              <a:rPr lang="en-GB" dirty="0"/>
              <a:t> </a:t>
            </a:r>
            <a:r>
              <a:rPr lang="en-GB" sz="2400" dirty="0"/>
              <a:t>support</a:t>
            </a:r>
            <a:r>
              <a:rPr lang="en-GB" dirty="0"/>
              <a:t> </a:t>
            </a:r>
            <a:r>
              <a:rPr lang="en-GB" sz="2400" dirty="0"/>
              <a:t>good</a:t>
            </a:r>
            <a:r>
              <a:rPr lang="en-GB" dirty="0"/>
              <a:t> </a:t>
            </a:r>
            <a:r>
              <a:rPr lang="en-GB" sz="2400" dirty="0"/>
              <a:t>quality</a:t>
            </a:r>
            <a:r>
              <a:rPr lang="en-GB" dirty="0"/>
              <a:t> </a:t>
            </a:r>
            <a:r>
              <a:rPr lang="en-GB" sz="2400" dirty="0"/>
              <a:t>outcomes</a:t>
            </a:r>
            <a:r>
              <a:rPr lang="en-GB" dirty="0"/>
              <a:t> </a:t>
            </a:r>
            <a:r>
              <a:rPr lang="en-GB" sz="2400" dirty="0"/>
              <a:t>for</a:t>
            </a:r>
            <a:r>
              <a:rPr lang="en-GB" dirty="0"/>
              <a:t> </a:t>
            </a:r>
            <a:r>
              <a:rPr lang="en-GB" sz="2400" dirty="0"/>
              <a:t>services</a:t>
            </a:r>
            <a:r>
              <a:rPr lang="en-GB" dirty="0"/>
              <a:t>  </a:t>
            </a:r>
            <a:r>
              <a:rPr lang="en-GB" sz="2400" dirty="0"/>
              <a:t>users?</a:t>
            </a:r>
            <a:r>
              <a:rPr lang="en-GB" dirty="0"/>
              <a:t>   </a:t>
            </a:r>
            <a:r>
              <a:rPr lang="en-GB" sz="1400" dirty="0"/>
              <a:t>Good</a:t>
            </a:r>
            <a:r>
              <a:rPr lang="en-GB" dirty="0"/>
              <a:t>   </a:t>
            </a:r>
            <a:r>
              <a:rPr lang="en-GB" sz="1400" dirty="0"/>
              <a:t> communication supports safe and effective care by reducing misunderstandings,  preventing errors , (Bach and Grant,2015).’’And making sure everyone involved in a person’ care has the correct and up-to date information. </a:t>
            </a:r>
          </a:p>
          <a:p>
            <a:pPr marL="800100" lvl="1" indent="-342900">
              <a:buFont typeface="Arial" panose="020B0604020202020204" pitchFamily="34" charset="0"/>
              <a:buChar char="•"/>
            </a:pPr>
            <a:r>
              <a:rPr lang="en-GB" sz="1400" dirty="0"/>
              <a:t>Communication improves quality outcomes by helping services uses feel listened to , involved in decisions, and confident that</a:t>
            </a:r>
            <a:r>
              <a:rPr lang="en-GB" dirty="0"/>
              <a:t> </a:t>
            </a:r>
            <a:r>
              <a:rPr lang="en-GB" sz="1400" dirty="0"/>
              <a:t>their</a:t>
            </a:r>
            <a:r>
              <a:rPr lang="en-GB" dirty="0"/>
              <a:t> </a:t>
            </a:r>
            <a:r>
              <a:rPr lang="en-GB" sz="1400" dirty="0"/>
              <a:t>care</a:t>
            </a:r>
            <a:r>
              <a:rPr lang="en-GB" dirty="0"/>
              <a:t> </a:t>
            </a:r>
            <a:r>
              <a:rPr lang="en-GB" sz="1400" dirty="0"/>
              <a:t>is</a:t>
            </a:r>
            <a:r>
              <a:rPr lang="en-GB" dirty="0"/>
              <a:t> </a:t>
            </a:r>
            <a:r>
              <a:rPr lang="en-GB" sz="1400" dirty="0"/>
              <a:t>tailored</a:t>
            </a:r>
            <a:r>
              <a:rPr lang="en-GB" dirty="0"/>
              <a:t> </a:t>
            </a:r>
            <a:r>
              <a:rPr lang="en-GB" sz="1400" dirty="0"/>
              <a:t>to</a:t>
            </a:r>
            <a:r>
              <a:rPr lang="en-GB" dirty="0"/>
              <a:t> </a:t>
            </a:r>
            <a:r>
              <a:rPr lang="en-GB" sz="1400" dirty="0"/>
              <a:t>their</a:t>
            </a:r>
            <a:r>
              <a:rPr lang="en-GB" dirty="0"/>
              <a:t> </a:t>
            </a:r>
            <a:r>
              <a:rPr lang="en-GB" sz="1400" dirty="0"/>
              <a:t>preferences</a:t>
            </a:r>
            <a:r>
              <a:rPr lang="en-GB" dirty="0"/>
              <a:t> </a:t>
            </a:r>
            <a:r>
              <a:rPr lang="en-GB" sz="1400" dirty="0"/>
              <a:t>and</a:t>
            </a:r>
            <a:r>
              <a:rPr lang="en-GB" dirty="0"/>
              <a:t> </a:t>
            </a:r>
            <a:r>
              <a:rPr lang="en-GB" sz="1400" dirty="0"/>
              <a:t>needs</a:t>
            </a:r>
            <a:r>
              <a:rPr lang="en-GB" dirty="0"/>
              <a:t>.</a:t>
            </a:r>
          </a:p>
          <a:p>
            <a:endParaRPr lang="en-GB" i="1" dirty="0"/>
          </a:p>
          <a:p>
            <a:r>
              <a:rPr lang="en-GB" sz="2400" dirty="0"/>
              <a:t>How</a:t>
            </a:r>
            <a:r>
              <a:rPr lang="en-GB" dirty="0"/>
              <a:t> </a:t>
            </a:r>
            <a:r>
              <a:rPr lang="en-GB" sz="2400" dirty="0"/>
              <a:t>communication</a:t>
            </a:r>
            <a:r>
              <a:rPr lang="en-GB" dirty="0"/>
              <a:t> </a:t>
            </a:r>
            <a:r>
              <a:rPr lang="en-GB" sz="2400" dirty="0"/>
              <a:t>benefits</a:t>
            </a:r>
            <a:r>
              <a:rPr lang="en-GB" dirty="0"/>
              <a:t> </a:t>
            </a:r>
            <a:r>
              <a:rPr lang="en-GB" sz="2400" dirty="0"/>
              <a:t>service</a:t>
            </a:r>
            <a:r>
              <a:rPr lang="en-GB" dirty="0"/>
              <a:t> </a:t>
            </a:r>
            <a:r>
              <a:rPr lang="en-GB" sz="2400" dirty="0"/>
              <a:t>users</a:t>
            </a:r>
            <a:r>
              <a:rPr lang="en-GB" dirty="0"/>
              <a:t> /</a:t>
            </a:r>
            <a:r>
              <a:rPr lang="en-GB" sz="2400" dirty="0"/>
              <a:t>patients</a:t>
            </a:r>
            <a:r>
              <a:rPr lang="en-GB" dirty="0"/>
              <a:t>, </a:t>
            </a:r>
            <a:r>
              <a:rPr lang="en-GB" sz="2400" dirty="0"/>
              <a:t>Staff</a:t>
            </a:r>
            <a:r>
              <a:rPr lang="en-GB" dirty="0"/>
              <a:t> </a:t>
            </a:r>
            <a:r>
              <a:rPr lang="en-GB" sz="2400" dirty="0"/>
              <a:t>and</a:t>
            </a:r>
            <a:r>
              <a:rPr lang="en-GB" dirty="0"/>
              <a:t> </a:t>
            </a:r>
            <a:r>
              <a:rPr lang="en-GB" sz="2400" dirty="0"/>
              <a:t>colleagues</a:t>
            </a:r>
            <a:r>
              <a:rPr lang="en-GB" dirty="0"/>
              <a:t> , </a:t>
            </a:r>
            <a:r>
              <a:rPr lang="en-GB" sz="2400" dirty="0"/>
              <a:t>The</a:t>
            </a:r>
            <a:r>
              <a:rPr lang="en-GB" dirty="0"/>
              <a:t> </a:t>
            </a:r>
            <a:r>
              <a:rPr lang="en-GB" sz="2400" dirty="0"/>
              <a:t>organisation</a:t>
            </a:r>
          </a:p>
          <a:p>
            <a:pPr marL="342900" indent="-342900">
              <a:buFont typeface="Arial" panose="020B0604020202020204" pitchFamily="34" charset="0"/>
              <a:buChar char="•"/>
            </a:pPr>
            <a:r>
              <a:rPr lang="en-GB" sz="1400" dirty="0"/>
              <a:t>Communication</a:t>
            </a:r>
            <a:r>
              <a:rPr lang="en-GB" dirty="0"/>
              <a:t> </a:t>
            </a:r>
            <a:r>
              <a:rPr lang="en-GB" sz="1400" dirty="0"/>
              <a:t>benefits</a:t>
            </a:r>
            <a:r>
              <a:rPr lang="en-GB" dirty="0"/>
              <a:t> </a:t>
            </a:r>
            <a:r>
              <a:rPr lang="en-GB" sz="1400" dirty="0"/>
              <a:t>services</a:t>
            </a:r>
            <a:r>
              <a:rPr lang="en-GB" dirty="0"/>
              <a:t> </a:t>
            </a:r>
            <a:r>
              <a:rPr lang="en-GB" sz="1400" dirty="0"/>
              <a:t>users by helping them feel listened to (NHS England,2022).’’ respected , and fully involved in decision about their care ,which improves trust and overall wellbeing.</a:t>
            </a:r>
          </a:p>
          <a:p>
            <a:pPr marL="342900" indent="-342900">
              <a:buFont typeface="Arial" panose="020B0604020202020204" pitchFamily="34" charset="0"/>
              <a:buChar char="•"/>
            </a:pPr>
            <a:r>
              <a:rPr lang="en-GB" sz="1400" dirty="0"/>
              <a:t>Communication benefits staff by supporting teamwork ,reducing misunderstandings, and ensuring everyone has the information they needs to deliver safe, coordinated care.</a:t>
            </a:r>
          </a:p>
          <a:p>
            <a:pPr marL="342900" indent="-342900">
              <a:buFont typeface="Arial" panose="020B0604020202020204" pitchFamily="34" charset="0"/>
              <a:buChar char="•"/>
            </a:pPr>
            <a:r>
              <a:rPr lang="en-GB" sz="1400" dirty="0"/>
              <a:t> Communication benefits the organisation by improving efficiency , reducing errors and complaints , and supporting consistent , high-quality ,person-centred services.</a:t>
            </a:r>
          </a:p>
          <a:p>
            <a:endParaRPr lang="en-GB" sz="1100" dirty="0"/>
          </a:p>
          <a:p>
            <a:r>
              <a:rPr lang="en-GB" sz="1200" dirty="0"/>
              <a:t> </a:t>
            </a:r>
          </a:p>
          <a:p>
            <a:endParaRPr lang="en-GB" sz="2000" dirty="0"/>
          </a:p>
          <a:p>
            <a:endParaRPr lang="en-GB" sz="2000" dirty="0"/>
          </a:p>
          <a:p>
            <a:pPr marL="800100" lvl="1" indent="-342900">
              <a:buFont typeface="Arial" panose="020B0604020202020204" pitchFamily="34" charset="0"/>
              <a:buChar char="•"/>
            </a:pPr>
            <a:endParaRPr lang="en-GB" sz="1200" dirty="0"/>
          </a:p>
          <a:p>
            <a:r>
              <a:rPr lang="en-GB" sz="2000" i="1" dirty="0"/>
              <a:t>c</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a:xfrm>
            <a:off x="1981200" y="0"/>
            <a:ext cx="8229600" cy="1143000"/>
          </a:xfrm>
        </p:spPr>
        <p:txBody>
          <a:bodyPr/>
          <a:lstStyle/>
          <a:p>
            <a:r>
              <a:rPr lang="en-GB" sz="2800" b="1" dirty="0"/>
              <a:t>Model or framework linked to your chosen skill</a:t>
            </a:r>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a:xfrm>
            <a:off x="429986" y="1132799"/>
            <a:ext cx="11332028" cy="4692419"/>
          </a:xfrm>
        </p:spPr>
        <p:txBody>
          <a:bodyPr/>
          <a:lstStyle/>
          <a:p>
            <a:pPr marL="0" indent="0">
              <a:buNone/>
            </a:pPr>
            <a:r>
              <a:rPr lang="en-GB" sz="2400" dirty="0"/>
              <a:t>Identify </a:t>
            </a:r>
            <a:r>
              <a:rPr lang="en-GB" sz="2400" b="1" dirty="0"/>
              <a:t>one relevant model or framework</a:t>
            </a:r>
            <a:r>
              <a:rPr lang="en-GB" sz="2400" dirty="0"/>
              <a:t> linked to your chosen skill</a:t>
            </a:r>
            <a:br>
              <a:rPr lang="en-GB" sz="2400" dirty="0"/>
            </a:br>
            <a:r>
              <a:rPr lang="en-GB" sz="2400" dirty="0"/>
              <a:t>(e.g. Tuckman’s Team Development Model, Fishbone Diagram, Gibbs’ Reflective Cycle)</a:t>
            </a:r>
          </a:p>
          <a:p>
            <a:endParaRPr lang="en-GB" sz="2400" dirty="0"/>
          </a:p>
          <a:p>
            <a:pPr>
              <a:buNone/>
            </a:pPr>
            <a:endParaRPr lang="en-GB" sz="800" dirty="0"/>
          </a:p>
          <a:p>
            <a:pPr>
              <a:buNone/>
            </a:pPr>
            <a:r>
              <a:rPr lang="en-GB" sz="1800" b="1" dirty="0"/>
              <a:t>What is this model?</a:t>
            </a:r>
            <a:endParaRPr lang="en-GB" sz="1800" dirty="0"/>
          </a:p>
          <a:p>
            <a:pPr>
              <a:buNone/>
            </a:pPr>
            <a:r>
              <a:rPr lang="en-GB" sz="1800" dirty="0"/>
              <a:t>The 7 Cs of Communication is a framework that explains how to make communication clear, effective, and  professional (Cutlip, Center and Broom, 2006)’’. by following seven key principles.</a:t>
            </a:r>
          </a:p>
          <a:p>
            <a:pPr>
              <a:buNone/>
            </a:pPr>
            <a:r>
              <a:rPr lang="en-GB" sz="1800" b="1" dirty="0"/>
              <a:t>What are its key stages or components?</a:t>
            </a:r>
            <a:endParaRPr lang="en-GB" sz="1800" dirty="0"/>
          </a:p>
          <a:p>
            <a:pPr>
              <a:buNone/>
            </a:pPr>
            <a:r>
              <a:rPr lang="en-GB" sz="1800" dirty="0"/>
              <a:t>The model includes seven components: </a:t>
            </a:r>
            <a:r>
              <a:rPr lang="en-GB" sz="1800" b="1" dirty="0"/>
              <a:t>Clear, Concise, Correct, Complete, Courteous, Concrete, and Considerate</a:t>
            </a:r>
            <a:r>
              <a:rPr lang="en-GB" sz="1800" dirty="0"/>
              <a:t>.</a:t>
            </a:r>
          </a:p>
          <a:p>
            <a:pPr>
              <a:buNone/>
            </a:pPr>
            <a:r>
              <a:rPr lang="en-GB" sz="1800" b="1" dirty="0"/>
              <a:t>How does this model help professionals use this skill in practice?</a:t>
            </a:r>
            <a:endParaRPr lang="en-GB" sz="1800" dirty="0"/>
          </a:p>
          <a:p>
            <a:pPr>
              <a:buNone/>
            </a:pPr>
            <a:r>
              <a:rPr lang="en-GB" sz="1800" dirty="0"/>
              <a:t>The 7 Cs help professionals communicate safely and effectively by guiding them to share information in a way that is easy to understand (Cutlip, Center and Broom,2006)’’. respectful, accurate, and appropriate for each person’s needs.</a:t>
            </a:r>
          </a:p>
          <a:p>
            <a:endParaRPr lang="en-GB" sz="1800" dirty="0"/>
          </a:p>
          <a:p>
            <a:pPr marL="457200" lvl="1" indent="0">
              <a:buNone/>
            </a:pPr>
            <a:endParaRPr lang="en-GB" sz="1600" dirty="0"/>
          </a:p>
          <a:p>
            <a:pPr marL="457200" lvl="1" indent="0">
              <a:buNone/>
            </a:pPr>
            <a:endParaRPr lang="en-GB" sz="2400" dirty="0"/>
          </a:p>
          <a:p>
            <a:endParaRPr lang="en-GB" sz="2400" dirty="0"/>
          </a:p>
          <a:p>
            <a:pPr marL="457200" lvl="1" indent="0">
              <a:buNone/>
            </a:pPr>
            <a:endParaRPr lang="en-GB" sz="2400" dirty="0"/>
          </a:p>
          <a:p>
            <a:pPr marL="0" indent="0">
              <a:buNone/>
            </a:pPr>
            <a:endParaRPr lang="en-GB" sz="1200" dirty="0"/>
          </a:p>
          <a:p>
            <a:pPr marL="0" indent="0">
              <a:buNone/>
            </a:pPr>
            <a:endParaRPr lang="en-GB" sz="2400" i="1" dirty="0"/>
          </a:p>
          <a:p>
            <a:endParaRPr lang="en-GB" sz="2400" dirty="0"/>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21/03/2026</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6</a:t>
            </a:fld>
            <a:endParaRPr lang="en-GB" altLang="en-US"/>
          </a:p>
        </p:txBody>
      </p:sp>
    </p:spTree>
    <p:extLst>
      <p:ext uri="{BB962C8B-B14F-4D97-AF65-F5344CB8AC3E}">
        <p14:creationId xmlns:p14="http://schemas.microsoft.com/office/powerpoint/2010/main" val="1663974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a:xfrm>
            <a:off x="2013369" y="255476"/>
            <a:ext cx="8229600" cy="797260"/>
          </a:xfrm>
        </p:spPr>
        <p:txBody>
          <a:bodyPr/>
          <a:lstStyle/>
          <a:p>
            <a:r>
              <a:rPr lang="en-GB" sz="2800" b="1" dirty="0"/>
              <a:t>Applying Communication in practice</a:t>
            </a:r>
            <a:br>
              <a:rPr lang="en-GB" sz="2800" dirty="0"/>
            </a:br>
            <a:endParaRPr lang="en-GB" sz="2800" b="1" dirty="0"/>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1774826" y="764704"/>
            <a:ext cx="8600757" cy="4968552"/>
          </a:xfrm>
        </p:spPr>
        <p:txBody>
          <a:bodyPr/>
          <a:lstStyle/>
          <a:p>
            <a:pPr marL="0" indent="0">
              <a:buNone/>
            </a:pPr>
            <a:r>
              <a:rPr lang="en-GB" sz="1100" dirty="0"/>
              <a:t>Provide </a:t>
            </a:r>
            <a:r>
              <a:rPr lang="en-GB" sz="1100" b="1" dirty="0"/>
              <a:t>one clear practical example</a:t>
            </a:r>
            <a:r>
              <a:rPr lang="en-GB" sz="1100" dirty="0"/>
              <a:t>:</a:t>
            </a:r>
          </a:p>
          <a:p>
            <a:pPr marL="0" indent="0">
              <a:buNone/>
            </a:pPr>
            <a:r>
              <a:rPr lang="en-GB" sz="1100" b="1" dirty="0"/>
              <a:t>Where would you use this skill? </a:t>
            </a:r>
            <a:br>
              <a:rPr lang="en-GB" sz="1100" dirty="0"/>
            </a:br>
            <a:r>
              <a:rPr lang="en-GB" sz="1100" dirty="0"/>
              <a:t>In the childcare sector, I would use communication to understand each child’s needs, share important information with parents, and work safely and effectively with colleagues to support children’s wellbeing. For example, I would use calm, simple language to reassure a child who is upset (Arnold and Boggs,2019).’’</a:t>
            </a:r>
          </a:p>
          <a:p>
            <a:pPr marL="0" indent="0">
              <a:buNone/>
            </a:pPr>
            <a:r>
              <a:rPr lang="en-GB" sz="1100" b="1" dirty="0"/>
              <a:t>What might be the situation?</a:t>
            </a:r>
            <a:r>
              <a:rPr lang="en-GB" sz="1100" dirty="0"/>
              <a:t> </a:t>
            </a:r>
          </a:p>
          <a:p>
            <a:pPr marL="457200" lvl="1" indent="0">
              <a:buNone/>
            </a:pPr>
            <a:r>
              <a:rPr lang="en-GB" sz="1100" dirty="0"/>
              <a:t>A possible situation is supporting a child who is upset or struggling to express their needs during the day. </a:t>
            </a:r>
          </a:p>
          <a:p>
            <a:pPr marL="0" indent="0">
              <a:buNone/>
            </a:pPr>
            <a:r>
              <a:rPr lang="en-GB" sz="1100" b="1" dirty="0"/>
              <a:t>HOW would you use this skill?</a:t>
            </a:r>
            <a:endParaRPr lang="en-GB" sz="1100" dirty="0"/>
          </a:p>
          <a:p>
            <a:pPr lvl="1"/>
            <a:r>
              <a:rPr lang="en-GB" sz="1100" dirty="0"/>
              <a:t>I would use communication by speaking calmly , listening carefully , and using simple, reassuring language(Skills for Care, 2021). to help the child feel understood and safe.</a:t>
            </a:r>
          </a:p>
          <a:p>
            <a:pPr lvl="1"/>
            <a:r>
              <a:rPr lang="en-GB" sz="1100" dirty="0"/>
              <a:t>How does the skill guide your action?</a:t>
            </a:r>
          </a:p>
          <a:p>
            <a:pPr marL="0" indent="0">
              <a:buNone/>
            </a:pPr>
            <a:r>
              <a:rPr lang="en-GB" sz="1100" i="1" dirty="0"/>
              <a:t>Communication guides my actions by helping me respond appropriately, involve parents or colleagues when needed, and make sure the child receives the right support.</a:t>
            </a:r>
          </a:p>
          <a:p>
            <a:pPr>
              <a:buNone/>
            </a:pPr>
            <a:r>
              <a:rPr lang="en-GB" sz="1100" dirty="0"/>
              <a:t>What is the impact on care?</a:t>
            </a:r>
          </a:p>
          <a:p>
            <a:pPr>
              <a:buFont typeface="Arial" panose="020B0604020202020204" pitchFamily="34" charset="0"/>
              <a:buChar char="•"/>
            </a:pPr>
            <a:r>
              <a:rPr lang="en-GB" sz="1100" b="1" dirty="0"/>
              <a:t>Impact on care</a:t>
            </a:r>
            <a:br>
              <a:rPr lang="en-GB" sz="1100" dirty="0"/>
            </a:br>
            <a:r>
              <a:rPr lang="en-GB" sz="1100" dirty="0"/>
              <a:t>Good communication improves care by making sure children receive the right support at the right time.</a:t>
            </a:r>
          </a:p>
          <a:p>
            <a:pPr>
              <a:buFont typeface="Arial" panose="020B0604020202020204" pitchFamily="34" charset="0"/>
              <a:buChar char="•"/>
            </a:pPr>
            <a:r>
              <a:rPr lang="en-GB" sz="1100" b="1" dirty="0"/>
              <a:t>Impact on patient/service user experience</a:t>
            </a:r>
            <a:br>
              <a:rPr lang="en-GB" sz="1100" dirty="0"/>
            </a:br>
            <a:r>
              <a:rPr lang="en-GB" sz="1100" dirty="0"/>
              <a:t>Communication helps children feel safe, understood, and emotionally supported, which creates a positive experience for them.</a:t>
            </a:r>
          </a:p>
          <a:p>
            <a:pPr>
              <a:buFont typeface="Arial" panose="020B0604020202020204" pitchFamily="34" charset="0"/>
              <a:buChar char="•"/>
            </a:pPr>
            <a:r>
              <a:rPr lang="en-GB" sz="1100" b="1" dirty="0"/>
              <a:t>Impact on safety</a:t>
            </a:r>
            <a:br>
              <a:rPr lang="en-GB" sz="1100" dirty="0"/>
            </a:br>
            <a:r>
              <a:rPr lang="en-GB" sz="1100" dirty="0"/>
              <a:t>Communication improves safety by ensuring that important information about a child’s needs, behaviour, or risks is shared quickly and accurately.</a:t>
            </a:r>
          </a:p>
          <a:p>
            <a:pPr>
              <a:buFont typeface="Arial" panose="020B0604020202020204" pitchFamily="34" charset="0"/>
              <a:buChar char="•"/>
            </a:pPr>
            <a:r>
              <a:rPr lang="en-GB" sz="1100" b="1" dirty="0"/>
              <a:t>Impact on quality of care</a:t>
            </a:r>
            <a:br>
              <a:rPr lang="en-GB" sz="1100" dirty="0"/>
            </a:br>
            <a:r>
              <a:rPr lang="en-GB" sz="1100" dirty="0"/>
              <a:t>Communication strengthens quality of care by helping staff work consistently, respond appropriately, and meet each child’s individual needs.</a:t>
            </a:r>
          </a:p>
          <a:p>
            <a:pPr>
              <a:buFont typeface="Arial" panose="020B0604020202020204" pitchFamily="34" charset="0"/>
              <a:buChar char="•"/>
            </a:pPr>
            <a:r>
              <a:rPr lang="en-GB" sz="1100" b="1" dirty="0"/>
              <a:t>Impact on outcomes</a:t>
            </a:r>
            <a:br>
              <a:rPr lang="en-GB" sz="1100" dirty="0"/>
            </a:br>
            <a:r>
              <a:rPr lang="en-GB" sz="1100" dirty="0"/>
              <a:t>Communication leads to better outcomes because children are more settled, parents are well‑informed, and staff can provide coordinated, effective support.</a:t>
            </a:r>
          </a:p>
          <a:p>
            <a:endParaRPr lang="en-GB" sz="1100" dirty="0"/>
          </a:p>
          <a:p>
            <a:pPr marL="0" indent="0">
              <a:buNone/>
            </a:pPr>
            <a:endParaRPr lang="en-GB" sz="800" dirty="0"/>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21/03/2026</a:t>
            </a:fld>
            <a:endParaRPr lang="en-GB" altLang="en-US"/>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7</a:t>
            </a:fld>
            <a:endParaRPr lang="en-GB" altLang="en-US"/>
          </a:p>
        </p:txBody>
      </p:sp>
    </p:spTree>
    <p:extLst>
      <p:ext uri="{BB962C8B-B14F-4D97-AF65-F5344CB8AC3E}">
        <p14:creationId xmlns:p14="http://schemas.microsoft.com/office/powerpoint/2010/main" val="1557286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1613756" y="339726"/>
            <a:ext cx="8964488" cy="1217067"/>
          </a:xfrm>
        </p:spPr>
        <p:txBody>
          <a:bodyPr/>
          <a:lstStyle/>
          <a:p>
            <a:r>
              <a:rPr lang="en-GB" sz="2800" b="1" dirty="0"/>
              <a:t>How does this skill support my future career?</a:t>
            </a:r>
            <a:br>
              <a:rPr lang="en-GB" sz="2800" dirty="0"/>
            </a:br>
            <a:endParaRPr lang="en-GB" altLang="en-US" sz="2800" b="1" dirty="0">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522515" y="1448780"/>
            <a:ext cx="11310257" cy="3960440"/>
          </a:xfrm>
        </p:spPr>
        <p:txBody>
          <a:bodyPr/>
          <a:lstStyle/>
          <a:p>
            <a:pPr marL="0" indent="0">
              <a:buNone/>
            </a:pPr>
            <a:r>
              <a:rPr lang="en-GB" sz="2000" dirty="0"/>
              <a:t>Why</a:t>
            </a:r>
            <a:r>
              <a:rPr lang="en-GB" sz="1600" dirty="0"/>
              <a:t> </a:t>
            </a:r>
            <a:r>
              <a:rPr lang="en-GB" sz="2000" dirty="0"/>
              <a:t>communication</a:t>
            </a:r>
            <a:r>
              <a:rPr lang="en-GB" sz="1600" dirty="0"/>
              <a:t> </a:t>
            </a:r>
            <a:r>
              <a:rPr lang="en-GB" sz="2000" dirty="0"/>
              <a:t>is</a:t>
            </a:r>
            <a:r>
              <a:rPr lang="en-GB" sz="1600" dirty="0"/>
              <a:t> </a:t>
            </a:r>
            <a:r>
              <a:rPr lang="en-GB" sz="2000" dirty="0"/>
              <a:t>important</a:t>
            </a:r>
            <a:r>
              <a:rPr lang="en-GB" sz="1600" dirty="0"/>
              <a:t> </a:t>
            </a:r>
            <a:r>
              <a:rPr lang="en-GB" sz="2000" dirty="0"/>
              <a:t>for</a:t>
            </a:r>
            <a:r>
              <a:rPr lang="en-GB" sz="1600" dirty="0"/>
              <a:t> </a:t>
            </a:r>
            <a:r>
              <a:rPr lang="en-GB" sz="2000" dirty="0"/>
              <a:t>your</a:t>
            </a:r>
            <a:r>
              <a:rPr lang="en-GB" sz="1600" dirty="0"/>
              <a:t> </a:t>
            </a:r>
            <a:r>
              <a:rPr lang="en-GB" sz="2000" dirty="0"/>
              <a:t>employability</a:t>
            </a:r>
            <a:r>
              <a:rPr lang="en-GB" sz="1600" dirty="0"/>
              <a:t> </a:t>
            </a:r>
            <a:r>
              <a:rPr lang="en-GB" sz="2000" dirty="0"/>
              <a:t>and</a:t>
            </a:r>
            <a:r>
              <a:rPr lang="en-GB" sz="1600" dirty="0"/>
              <a:t> </a:t>
            </a:r>
            <a:r>
              <a:rPr lang="en-GB" sz="2000" dirty="0"/>
              <a:t>for</a:t>
            </a:r>
            <a:r>
              <a:rPr lang="en-GB" sz="1600" dirty="0"/>
              <a:t> </a:t>
            </a:r>
            <a:r>
              <a:rPr lang="en-GB" sz="2000" dirty="0"/>
              <a:t>your</a:t>
            </a:r>
            <a:r>
              <a:rPr lang="en-GB" sz="1600" dirty="0"/>
              <a:t> </a:t>
            </a:r>
            <a:r>
              <a:rPr lang="en-GB" sz="2000" dirty="0"/>
              <a:t>future</a:t>
            </a:r>
            <a:r>
              <a:rPr lang="en-GB" sz="1600" dirty="0"/>
              <a:t>  </a:t>
            </a:r>
            <a:r>
              <a:rPr lang="en-GB" sz="2000" dirty="0"/>
              <a:t>role</a:t>
            </a:r>
            <a:r>
              <a:rPr lang="en-GB" sz="1600" dirty="0"/>
              <a:t> </a:t>
            </a:r>
            <a:r>
              <a:rPr lang="en-GB" sz="2000" dirty="0"/>
              <a:t>in</a:t>
            </a:r>
            <a:r>
              <a:rPr lang="en-GB" sz="1600" dirty="0"/>
              <a:t> </a:t>
            </a:r>
            <a:r>
              <a:rPr lang="en-GB" sz="2000" dirty="0"/>
              <a:t>health</a:t>
            </a:r>
            <a:r>
              <a:rPr lang="en-GB" sz="1600" dirty="0"/>
              <a:t> </a:t>
            </a:r>
            <a:r>
              <a:rPr lang="en-GB" sz="2000" dirty="0"/>
              <a:t>and</a:t>
            </a:r>
            <a:r>
              <a:rPr lang="en-GB" sz="1600" dirty="0"/>
              <a:t> </a:t>
            </a:r>
            <a:r>
              <a:rPr lang="en-GB" sz="2000" dirty="0"/>
              <a:t>social</a:t>
            </a:r>
            <a:r>
              <a:rPr lang="en-GB" sz="1600" dirty="0"/>
              <a:t> </a:t>
            </a:r>
            <a:r>
              <a:rPr lang="en-GB" sz="2000" dirty="0"/>
              <a:t>care</a:t>
            </a:r>
          </a:p>
          <a:p>
            <a:pPr lvl="1"/>
            <a:r>
              <a:rPr lang="en-GB" sz="1600" dirty="0"/>
              <a:t>Communication strengthens my employability because employers look for staff who  can listen , share information clearly , and work well with others (Skills for Care, 20211). to provide safe, person-centred care.</a:t>
            </a:r>
          </a:p>
          <a:p>
            <a:pPr lvl="1"/>
            <a:r>
              <a:rPr lang="en-GB" sz="1600" dirty="0"/>
              <a:t>Communication is vital in my future role because I will need to understand people’s needs, explain care decisions , and work effectively with colleagues to support high- quality outcomes.  </a:t>
            </a:r>
          </a:p>
          <a:p>
            <a:r>
              <a:rPr lang="en-GB" sz="2000" dirty="0"/>
              <a:t>Is</a:t>
            </a:r>
            <a:r>
              <a:rPr lang="en-GB" sz="1600" dirty="0"/>
              <a:t> </a:t>
            </a:r>
            <a:r>
              <a:rPr lang="en-GB" sz="2000" dirty="0"/>
              <a:t>this</a:t>
            </a:r>
            <a:r>
              <a:rPr lang="en-GB" sz="1600" dirty="0"/>
              <a:t> </a:t>
            </a:r>
            <a:r>
              <a:rPr lang="en-GB" sz="2000" dirty="0"/>
              <a:t>a strength</a:t>
            </a:r>
            <a:r>
              <a:rPr lang="en-GB" sz="1600" dirty="0"/>
              <a:t> </a:t>
            </a:r>
            <a:r>
              <a:rPr lang="en-GB" sz="2000" dirty="0"/>
              <a:t>for</a:t>
            </a:r>
            <a:r>
              <a:rPr lang="en-GB" sz="1600" dirty="0"/>
              <a:t> </a:t>
            </a:r>
            <a:r>
              <a:rPr lang="en-GB" sz="2000" dirty="0"/>
              <a:t>you</a:t>
            </a:r>
            <a:r>
              <a:rPr lang="en-GB" sz="1600" dirty="0"/>
              <a:t>? /</a:t>
            </a:r>
            <a:r>
              <a:rPr lang="en-GB" sz="2000" dirty="0"/>
              <a:t>Is</a:t>
            </a:r>
            <a:r>
              <a:rPr lang="en-GB" sz="1600" dirty="0"/>
              <a:t> </a:t>
            </a:r>
            <a:r>
              <a:rPr lang="en-GB" sz="2000" dirty="0"/>
              <a:t>this</a:t>
            </a:r>
            <a:r>
              <a:rPr lang="en-GB" sz="1600" dirty="0"/>
              <a:t> </a:t>
            </a:r>
            <a:r>
              <a:rPr lang="en-GB" sz="2000" dirty="0"/>
              <a:t>an</a:t>
            </a:r>
            <a:r>
              <a:rPr lang="en-GB" sz="1600" dirty="0"/>
              <a:t> </a:t>
            </a:r>
            <a:r>
              <a:rPr lang="en-GB" sz="2000" dirty="0"/>
              <a:t>area</a:t>
            </a:r>
            <a:r>
              <a:rPr lang="en-GB" sz="1600" dirty="0"/>
              <a:t> </a:t>
            </a:r>
            <a:r>
              <a:rPr lang="en-GB" sz="2000" dirty="0"/>
              <a:t>you</a:t>
            </a:r>
            <a:r>
              <a:rPr lang="en-GB" sz="1600" dirty="0"/>
              <a:t> </a:t>
            </a:r>
            <a:r>
              <a:rPr lang="en-GB" sz="2000" dirty="0"/>
              <a:t>want</a:t>
            </a:r>
            <a:r>
              <a:rPr lang="en-GB" sz="1600" dirty="0"/>
              <a:t> </a:t>
            </a:r>
            <a:r>
              <a:rPr lang="en-GB" sz="2000" dirty="0"/>
              <a:t>to</a:t>
            </a:r>
            <a:r>
              <a:rPr lang="en-GB" sz="1600" dirty="0"/>
              <a:t> </a:t>
            </a:r>
            <a:r>
              <a:rPr lang="en-GB" sz="2000" dirty="0"/>
              <a:t>develop</a:t>
            </a:r>
            <a:r>
              <a:rPr lang="en-GB" sz="1600" dirty="0"/>
              <a:t> </a:t>
            </a:r>
            <a:r>
              <a:rPr lang="en-GB" sz="2000" dirty="0"/>
              <a:t>further</a:t>
            </a:r>
            <a:r>
              <a:rPr lang="en-GB" sz="1600" dirty="0"/>
              <a:t>?</a:t>
            </a:r>
          </a:p>
          <a:p>
            <a:pPr lvl="1"/>
            <a:r>
              <a:rPr lang="en-GB" sz="1600" dirty="0"/>
              <a:t>Communication is becoming a strength for me because I am growing more confident in expressing myself, listening carefully, and adapting to differing's needs.</a:t>
            </a:r>
          </a:p>
          <a:p>
            <a:pPr lvl="1"/>
            <a:r>
              <a:rPr lang="en-GB" sz="1600" dirty="0"/>
              <a:t>I still want to develop this skill further by improving my clarity ,confidence , and ability to communication professionally in health and social care settings.</a:t>
            </a:r>
          </a:p>
          <a:p>
            <a:pPr marL="0" indent="0">
              <a:buNone/>
            </a:pPr>
            <a:endParaRPr lang="en-GB" sz="1600" i="1" dirty="0"/>
          </a:p>
          <a:p>
            <a:pPr marL="0" indent="0">
              <a:buNone/>
            </a:pPr>
            <a:endParaRPr lang="en-GB" sz="2400" dirty="0"/>
          </a:p>
          <a:p>
            <a:pPr marL="0" indent="0" algn="ctr">
              <a:buNone/>
            </a:pPr>
            <a:endParaRPr lang="en-GB" altLang="en-US" sz="2400" dirty="0"/>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21/03/2026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8</a:t>
            </a:fld>
            <a:endParaRPr lang="en-GB" altLang="en-US" sz="900">
              <a:solidFill>
                <a:srgbClr val="898989"/>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3009900" y="1028700"/>
            <a:ext cx="6172200" cy="857250"/>
          </a:xfrm>
        </p:spPr>
        <p:txBody>
          <a:bodyPr/>
          <a:lstStyle/>
          <a:p>
            <a:r>
              <a:rPr lang="en-GB" altLang="en-US" b="1"/>
              <a:t>Conclusion</a:t>
            </a:r>
            <a:endParaRPr lang="en-GB" altLang="en-US" b="1" i="1">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3009900" y="2057401"/>
            <a:ext cx="6172200" cy="2937272"/>
          </a:xfrm>
        </p:spPr>
        <p:txBody>
          <a:bodyPr/>
          <a:lstStyle/>
          <a:p>
            <a:pPr>
              <a:buNone/>
            </a:pPr>
            <a:endParaRPr lang="en-GB" sz="1000" dirty="0"/>
          </a:p>
          <a:p>
            <a:pPr>
              <a:buNone/>
            </a:pPr>
            <a:br>
              <a:rPr lang="en-GB" sz="1000" dirty="0"/>
            </a:br>
            <a:r>
              <a:rPr lang="en-GB" sz="1600" dirty="0"/>
              <a:t>Communication is a key skill in health and social care because it supports safe, person‑centred practice, strengthens relationships, and ensures that children, families, and colleagues feel understood and supported. By using effective communication in settings like childcare, professionals can improve safety, quality of care, and overall outcomes. Developing this skill further will help me grow in confidence, prepare for my future career, and provide compassionate, high‑quality support to the people I work with.</a:t>
            </a:r>
          </a:p>
          <a:p>
            <a:endParaRPr lang="en-GB" sz="1000" dirty="0"/>
          </a:p>
          <a:p>
            <a:pPr>
              <a:buNone/>
            </a:pPr>
            <a:endParaRPr lang="en-GB" sz="1400" dirty="0"/>
          </a:p>
          <a:p>
            <a:pPr marL="0" indent="0" algn="ctr">
              <a:buNone/>
            </a:pPr>
            <a:endParaRPr lang="en-GB" altLang="en-US" sz="1000" dirty="0"/>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21/03/2026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9</a:t>
            </a:fld>
            <a:endParaRPr lang="en-GB" altLang="en-US" sz="900">
              <a:solidFill>
                <a:srgbClr val="898989"/>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p:txBody>
          <a:bodyPr/>
          <a:lstStyle/>
          <a:p>
            <a:r>
              <a:rPr lang="en-GB" altLang="en-US" b="1" dirty="0">
                <a:solidFill>
                  <a:srgbClr val="000000"/>
                </a:solidFill>
              </a:rPr>
              <a:t>References List</a:t>
            </a:r>
            <a:endParaRPr lang="en-GB" altLang="en-US" dirty="0">
              <a:solidFill>
                <a:srgbClr val="FF0000"/>
              </a:solidFill>
            </a:endParaRPr>
          </a:p>
        </p:txBody>
      </p:sp>
      <p:sp>
        <p:nvSpPr>
          <p:cNvPr id="13315" name="Content Placeholder 2">
            <a:extLst>
              <a:ext uri="{FF2B5EF4-FFF2-40B4-BE49-F238E27FC236}">
                <a16:creationId xmlns:a16="http://schemas.microsoft.com/office/drawing/2014/main" id="{50070DAB-396E-DF77-4036-1E44F9E2CD8C}"/>
              </a:ext>
            </a:extLst>
          </p:cNvPr>
          <p:cNvSpPr>
            <a:spLocks noGrp="1"/>
          </p:cNvSpPr>
          <p:nvPr>
            <p:ph idx="1"/>
          </p:nvPr>
        </p:nvSpPr>
        <p:spPr>
          <a:xfrm>
            <a:off x="3009900" y="2057402"/>
            <a:ext cx="6172200" cy="1416925"/>
          </a:xfrm>
        </p:spPr>
        <p:txBody>
          <a:bodyPr/>
          <a:lstStyle/>
          <a:p>
            <a:pPr marL="0" indent="0" algn="ctr">
              <a:buNone/>
            </a:pPr>
            <a:r>
              <a:rPr lang="en-GB" altLang="en-US" dirty="0"/>
              <a:t> </a:t>
            </a:r>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21/03/2026</a:t>
            </a:fld>
            <a:endParaRPr lang="en-GB" altLang="en-US">
              <a:solidFill>
                <a:prstClr val="black">
                  <a:tint val="75000"/>
                </a:prstClr>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A355A216-6885-427F-A634-39F7E4E2D5B0}" type="slidenum">
              <a:rPr lang="en-GB" altLang="en-US" sz="900">
                <a:solidFill>
                  <a:srgbClr val="898989"/>
                </a:solidFill>
              </a:rPr>
              <a:pPr fontAlgn="base">
                <a:spcBef>
                  <a:spcPct val="0"/>
                </a:spcBef>
                <a:spcAft>
                  <a:spcPct val="0"/>
                </a:spcAft>
                <a:buNone/>
              </a:pPr>
              <a:t>10</a:t>
            </a:fld>
            <a:endParaRPr lang="en-GB" altLang="en-US" sz="900">
              <a:solidFill>
                <a:srgbClr val="898989"/>
              </a:solidFill>
            </a:endParaRPr>
          </a:p>
        </p:txBody>
      </p:sp>
      <p:sp>
        <p:nvSpPr>
          <p:cNvPr id="13" name="TextBox 12">
            <a:extLst>
              <a:ext uri="{FF2B5EF4-FFF2-40B4-BE49-F238E27FC236}">
                <a16:creationId xmlns:a16="http://schemas.microsoft.com/office/drawing/2014/main" id="{8286F07E-BFCE-EE4C-3E43-BCA4B530866E}"/>
              </a:ext>
            </a:extLst>
          </p:cNvPr>
          <p:cNvSpPr txBox="1"/>
          <p:nvPr/>
        </p:nvSpPr>
        <p:spPr>
          <a:xfrm>
            <a:off x="2378423" y="2155250"/>
            <a:ext cx="6299200" cy="3570208"/>
          </a:xfrm>
          <a:prstGeom prst="rect">
            <a:avLst/>
          </a:prstGeom>
          <a:noFill/>
        </p:spPr>
        <p:txBody>
          <a:bodyPr wrap="square">
            <a:spAutoFit/>
          </a:bodyPr>
          <a:lstStyle/>
          <a:p>
            <a:pPr>
              <a:buNone/>
            </a:pPr>
            <a:endParaRPr lang="en-GB" sz="800" dirty="0"/>
          </a:p>
          <a:p>
            <a:pPr>
              <a:buNone/>
            </a:pPr>
            <a:r>
              <a:rPr lang="en-GB" sz="1400" b="1" dirty="0"/>
              <a:t>Arnold, E.C. and Boggs, K.U. (2019)</a:t>
            </a:r>
            <a:br>
              <a:rPr lang="en-GB" sz="1400" dirty="0"/>
            </a:br>
            <a:r>
              <a:rPr lang="en-GB" sz="1400" i="1" dirty="0"/>
              <a:t>Interpersonal relationships: Professional communication skills for nurses.</a:t>
            </a:r>
            <a:r>
              <a:rPr lang="en-GB" sz="1400" dirty="0"/>
              <a:t> 8th edn. St. Louis: Elsevier.</a:t>
            </a:r>
          </a:p>
          <a:p>
            <a:pPr>
              <a:buNone/>
            </a:pPr>
            <a:r>
              <a:rPr lang="en-GB" sz="1400" b="1" dirty="0"/>
              <a:t>Bach, S. and Grant, A. (2015)</a:t>
            </a:r>
            <a:br>
              <a:rPr lang="en-GB" sz="1400" dirty="0"/>
            </a:br>
            <a:r>
              <a:rPr lang="en-GB" sz="1400" i="1" dirty="0"/>
              <a:t>Communication and interpersonal skills in nursing.</a:t>
            </a:r>
            <a:r>
              <a:rPr lang="en-GB" sz="1400" dirty="0"/>
              <a:t> 3rd edn. London: Learning Matters.</a:t>
            </a:r>
          </a:p>
          <a:p>
            <a:pPr>
              <a:buNone/>
            </a:pPr>
            <a:r>
              <a:rPr lang="en-GB" sz="1400" b="1" dirty="0"/>
              <a:t>Cutlip, S.M., Center, A.H. and Broom, G.M. (2006)</a:t>
            </a:r>
            <a:br>
              <a:rPr lang="en-GB" sz="1400" dirty="0"/>
            </a:br>
            <a:r>
              <a:rPr lang="en-GB" sz="1400" i="1" dirty="0"/>
              <a:t>Effective Public Relations.</a:t>
            </a:r>
            <a:r>
              <a:rPr lang="en-GB" sz="1400" dirty="0"/>
              <a:t> 9th edn. Upper Saddle River, NJ: Pearson Prentice Hall.</a:t>
            </a:r>
          </a:p>
          <a:p>
            <a:pPr>
              <a:buNone/>
            </a:pPr>
            <a:r>
              <a:rPr lang="en-GB" sz="1400" b="1" dirty="0"/>
              <a:t>NHS England (2022)</a:t>
            </a:r>
            <a:br>
              <a:rPr lang="en-GB" sz="1400" dirty="0"/>
            </a:br>
            <a:r>
              <a:rPr lang="en-GB" sz="1400" i="1" dirty="0"/>
              <a:t>Patient experience improvement framework.</a:t>
            </a:r>
            <a:r>
              <a:rPr lang="en-GB" sz="1400" dirty="0"/>
              <a:t> London: NHS England.</a:t>
            </a:r>
          </a:p>
          <a:p>
            <a:pPr>
              <a:buNone/>
            </a:pPr>
            <a:r>
              <a:rPr lang="en-GB" sz="1400" b="1" dirty="0"/>
              <a:t>Skills for Care (2021)</a:t>
            </a:r>
            <a:br>
              <a:rPr lang="en-GB" sz="1400" dirty="0"/>
            </a:br>
            <a:r>
              <a:rPr lang="en-GB" sz="1400" i="1" dirty="0"/>
              <a:t>Effective communication in adult social care.</a:t>
            </a:r>
            <a:r>
              <a:rPr lang="en-GB" sz="1400" dirty="0"/>
              <a:t> Leeds: Skills for Care.</a:t>
            </a:r>
          </a:p>
          <a:p>
            <a:pPr>
              <a:buNone/>
            </a:pPr>
            <a:r>
              <a:rPr lang="en-GB" sz="1400" b="1" dirty="0"/>
              <a:t>Thompson, N. (2018)</a:t>
            </a:r>
            <a:br>
              <a:rPr lang="en-GB" sz="1400" dirty="0"/>
            </a:br>
            <a:r>
              <a:rPr lang="en-GB" sz="1400" i="1" dirty="0"/>
              <a:t>People skills.</a:t>
            </a:r>
            <a:r>
              <a:rPr lang="en-GB" sz="1400" dirty="0"/>
              <a:t> 4th edn. London: Red Globe Press.</a:t>
            </a:r>
          </a:p>
          <a:p>
            <a:pPr>
              <a:buNone/>
            </a:pPr>
            <a:endParaRPr lang="en-GB" sz="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F1F1B1DC-7524-466F-108D-97F2CBD9A0D7}"/>
              </a:ext>
            </a:extLst>
          </p:cNvPr>
          <p:cNvSpPr>
            <a:spLocks noGrp="1"/>
          </p:cNvSpPr>
          <p:nvPr>
            <p:ph type="title"/>
          </p:nvPr>
        </p:nvSpPr>
        <p:spPr>
          <a:xfrm>
            <a:off x="1981200" y="0"/>
            <a:ext cx="8229600" cy="576064"/>
          </a:xfrm>
        </p:spPr>
        <p:txBody>
          <a:bodyPr/>
          <a:lstStyle/>
          <a:p>
            <a:r>
              <a:rPr lang="en-GB" altLang="en-US" sz="2800" b="1" dirty="0"/>
              <a:t>Assignment 1 – MARKING</a:t>
            </a:r>
          </a:p>
        </p:txBody>
      </p:sp>
      <p:sp>
        <p:nvSpPr>
          <p:cNvPr id="24579" name="Content Placeholder 2">
            <a:extLst>
              <a:ext uri="{FF2B5EF4-FFF2-40B4-BE49-F238E27FC236}">
                <a16:creationId xmlns:a16="http://schemas.microsoft.com/office/drawing/2014/main" id="{9DA94A0E-9E48-D7D8-5E7E-B16D6C64C35A}"/>
              </a:ext>
            </a:extLst>
          </p:cNvPr>
          <p:cNvSpPr>
            <a:spLocks noGrp="1"/>
          </p:cNvSpPr>
          <p:nvPr>
            <p:ph idx="1"/>
          </p:nvPr>
        </p:nvSpPr>
        <p:spPr>
          <a:xfrm>
            <a:off x="1535832" y="404664"/>
            <a:ext cx="9144000" cy="5256584"/>
          </a:xfrm>
        </p:spPr>
        <p:txBody>
          <a:bodyPr/>
          <a:lstStyle/>
          <a:p>
            <a:pPr>
              <a:lnSpc>
                <a:spcPct val="106000"/>
              </a:lnSpc>
              <a:spcAft>
                <a:spcPts val="800"/>
              </a:spcAft>
              <a:buFont typeface="+mj-lt"/>
              <a:buAutoNum type="arabicParenR"/>
              <a:defRPr/>
            </a:pPr>
            <a:r>
              <a:rPr lang="en-US" sz="1600" b="1" dirty="0">
                <a:latin typeface="+mj-lt"/>
                <a:ea typeface="Arial" panose="020B0604020202020204" pitchFamily="34" charset="0"/>
              </a:rPr>
              <a:t> Evidence of research</a:t>
            </a:r>
          </a:p>
          <a:p>
            <a:r>
              <a:rPr lang="en-GB" sz="1600" i="1" dirty="0">
                <a:solidFill>
                  <a:srgbClr val="FF0000"/>
                </a:solidFill>
              </a:rPr>
              <a:t>A minimum of two sources of published information must be included and be correctly referenced using UWTSD Harvard referencing style. </a:t>
            </a:r>
          </a:p>
          <a:p>
            <a:pPr marL="0" indent="0">
              <a:buNone/>
            </a:pPr>
            <a:r>
              <a:rPr lang="en-GB" altLang="en-US" sz="1600" b="1" dirty="0"/>
              <a:t>2) </a:t>
            </a:r>
            <a:r>
              <a:rPr lang="en-GB" sz="1600" b="1" dirty="0"/>
              <a:t>Knowledge and Understanding Skills</a:t>
            </a:r>
            <a:endParaRPr lang="en-GB" sz="1600" dirty="0"/>
          </a:p>
          <a:p>
            <a:r>
              <a:rPr lang="en-GB" sz="1600" i="1" dirty="0">
                <a:solidFill>
                  <a:srgbClr val="FF0000"/>
                </a:solidFill>
              </a:rPr>
              <a:t>Students need to demonstrate an understanding of the chosen skill. </a:t>
            </a:r>
          </a:p>
          <a:p>
            <a:pPr marL="0" indent="0">
              <a:buNone/>
              <a:defRPr/>
            </a:pPr>
            <a:r>
              <a:rPr lang="en-GB" sz="1400" b="1" dirty="0"/>
              <a:t>3) Analytical and Cognitive Skills</a:t>
            </a:r>
          </a:p>
          <a:p>
            <a:r>
              <a:rPr lang="en-GB" sz="1600" i="1" dirty="0">
                <a:solidFill>
                  <a:srgbClr val="FF0000"/>
                </a:solidFill>
              </a:rPr>
              <a:t>Students need to coherently structure their presentation and expand on the points made in their slides. </a:t>
            </a:r>
          </a:p>
          <a:p>
            <a:r>
              <a:rPr lang="en-GB" sz="1600" i="1" dirty="0">
                <a:solidFill>
                  <a:srgbClr val="FF0000"/>
                </a:solidFill>
              </a:rPr>
              <a:t>Students need to justify the relevance of the skill in relation to professional practice within health and social care. </a:t>
            </a:r>
          </a:p>
          <a:p>
            <a:pPr marL="0" indent="0">
              <a:lnSpc>
                <a:spcPct val="106000"/>
              </a:lnSpc>
              <a:spcAft>
                <a:spcPts val="800"/>
              </a:spcAft>
              <a:buNone/>
              <a:defRPr/>
            </a:pPr>
            <a:r>
              <a:rPr lang="en-US" altLang="en-US" sz="1200" b="1" dirty="0">
                <a:latin typeface="Arial" panose="020B0604020202020204" pitchFamily="34" charset="0"/>
                <a:cs typeface="Arial" panose="020B0604020202020204" pitchFamily="34" charset="0"/>
              </a:rPr>
              <a:t>4</a:t>
            </a:r>
            <a:r>
              <a:rPr lang="en-US" altLang="en-US" sz="1400" b="1" dirty="0">
                <a:latin typeface="Arial" panose="020B0604020202020204" pitchFamily="34" charset="0"/>
                <a:cs typeface="Arial" panose="020B0604020202020204" pitchFamily="34" charset="0"/>
              </a:rPr>
              <a:t>) Practical skills </a:t>
            </a:r>
          </a:p>
          <a:p>
            <a:r>
              <a:rPr lang="en-GB" sz="1600" i="1" dirty="0">
                <a:solidFill>
                  <a:srgbClr val="FF0000"/>
                </a:solidFill>
              </a:rPr>
              <a:t>At least one practical example of how a chosen key skill(s) can be used in a chosen job role (for example, understanding how effective communication can impact patient care) </a:t>
            </a:r>
          </a:p>
          <a:p>
            <a:r>
              <a:rPr lang="en-GB" sz="1600" i="1" dirty="0">
                <a:solidFill>
                  <a:srgbClr val="FF0000"/>
                </a:solidFill>
              </a:rPr>
              <a:t>Students should include one relevant model relevant to a chosen key skill (for example, Tuckman’s model of team development or Fishbone, etc)</a:t>
            </a:r>
          </a:p>
          <a:p>
            <a:pPr marL="0" indent="0">
              <a:buNone/>
            </a:pPr>
            <a:r>
              <a:rPr lang="en-US" sz="1600" b="1" dirty="0">
                <a:solidFill>
                  <a:prstClr val="black"/>
                </a:solidFill>
                <a:ea typeface="Arial" panose="020B0604020202020204" pitchFamily="34" charset="0"/>
              </a:rPr>
              <a:t>5</a:t>
            </a:r>
            <a:r>
              <a:rPr lang="en-US" sz="1400" b="1" dirty="0">
                <a:solidFill>
                  <a:prstClr val="black"/>
                </a:solidFill>
                <a:ea typeface="Arial" panose="020B0604020202020204" pitchFamily="34" charset="0"/>
              </a:rPr>
              <a:t>) </a:t>
            </a:r>
            <a:r>
              <a:rPr lang="en-GB" sz="1600" b="1" dirty="0"/>
              <a:t> Transferable Skills for Life and Professional Practice </a:t>
            </a:r>
            <a:endParaRPr lang="en-GB" sz="1600" dirty="0"/>
          </a:p>
          <a:p>
            <a:pPr lvl="0"/>
            <a:r>
              <a:rPr lang="en-US" sz="1400" dirty="0">
                <a:solidFill>
                  <a:srgbClr val="FF0000"/>
                </a:solidFill>
                <a:ea typeface="Arial" panose="020B0604020202020204" pitchFamily="34" charset="0"/>
              </a:rPr>
              <a:t> </a:t>
            </a:r>
            <a:r>
              <a:rPr lang="en-GB" sz="1600" i="1" dirty="0">
                <a:solidFill>
                  <a:srgbClr val="FF0000"/>
                </a:solidFill>
              </a:rPr>
              <a:t>Presentations should be engaging in their design, organisation and style. </a:t>
            </a:r>
            <a:endParaRPr lang="en-GB" sz="1600" dirty="0">
              <a:solidFill>
                <a:srgbClr val="FF0000"/>
              </a:solidFill>
            </a:endParaRPr>
          </a:p>
          <a:p>
            <a:pPr lvl="0"/>
            <a:r>
              <a:rPr lang="en-GB" sz="1600" i="1" dirty="0">
                <a:solidFill>
                  <a:srgbClr val="FF0000"/>
                </a:solidFill>
              </a:rPr>
              <a:t>Students should use a professional tone to present and answer any questions from their assessor </a:t>
            </a:r>
            <a:endParaRPr lang="en-GB" sz="1600" dirty="0">
              <a:solidFill>
                <a:srgbClr val="FF0000"/>
              </a:solidFill>
            </a:endParaRPr>
          </a:p>
          <a:p>
            <a:endParaRPr lang="en-GB" sz="1600" dirty="0">
              <a:solidFill>
                <a:srgbClr val="FF0000"/>
              </a:solidFill>
            </a:endParaRPr>
          </a:p>
          <a:p>
            <a:endParaRPr lang="en-GB" altLang="en-US" sz="1600" dirty="0">
              <a:solidFill>
                <a:srgbClr val="000000"/>
              </a:solidFill>
              <a:latin typeface="Arial" panose="020B0604020202020204" pitchFamily="34" charset="0"/>
              <a:cs typeface="Arial" panose="020B0604020202020204" pitchFamily="34" charset="0"/>
            </a:endParaRPr>
          </a:p>
          <a:p>
            <a:pPr marL="0" indent="0">
              <a:lnSpc>
                <a:spcPct val="106000"/>
              </a:lnSpc>
              <a:spcAft>
                <a:spcPts val="50"/>
              </a:spcAft>
              <a:buNone/>
              <a:defRPr/>
            </a:pPr>
            <a:endParaRPr lang="en-GB" altLang="en-US" sz="1600" dirty="0">
              <a:solidFill>
                <a:srgbClr val="000000"/>
              </a:solidFill>
              <a:latin typeface="Arial" panose="020B0604020202020204" pitchFamily="34" charset="0"/>
              <a:cs typeface="Arial" panose="020B0604020202020204" pitchFamily="34" charset="0"/>
            </a:endParaRPr>
          </a:p>
          <a:p>
            <a:pPr marL="0" indent="0">
              <a:defRPr/>
            </a:pPr>
            <a:endParaRPr lang="en-GB" altLang="en-US" sz="1600" dirty="0"/>
          </a:p>
        </p:txBody>
      </p:sp>
      <p:sp>
        <p:nvSpPr>
          <p:cNvPr id="4" name="Date Placeholder 3">
            <a:extLst>
              <a:ext uri="{FF2B5EF4-FFF2-40B4-BE49-F238E27FC236}">
                <a16:creationId xmlns:a16="http://schemas.microsoft.com/office/drawing/2014/main" id="{26DB4582-1AF2-DB59-6548-14A4DD1C26C5}"/>
              </a:ext>
            </a:extLst>
          </p:cNvPr>
          <p:cNvSpPr>
            <a:spLocks noGrp="1"/>
          </p:cNvSpPr>
          <p:nvPr>
            <p:ph type="dt" sz="quarter" idx="10"/>
          </p:nvPr>
        </p:nvSpPr>
        <p:spPr/>
        <p:txBody>
          <a:bodyPr/>
          <a:lstStyle/>
          <a:p>
            <a:pPr>
              <a:defRPr/>
            </a:pPr>
            <a:fld id="{0A1E2FF9-6E22-43E1-87D6-E523A978B113}" type="datetime1">
              <a:rPr lang="en-GB" altLang="en-US" smtClean="0"/>
              <a:pPr>
                <a:defRPr/>
              </a:pPr>
              <a:t>21/03/2026</a:t>
            </a:fld>
            <a:endParaRPr lang="en-GB" altLang="en-US"/>
          </a:p>
        </p:txBody>
      </p:sp>
      <p:sp>
        <p:nvSpPr>
          <p:cNvPr id="24581" name="Slide Number Placeholder 4">
            <a:extLst>
              <a:ext uri="{FF2B5EF4-FFF2-40B4-BE49-F238E27FC236}">
                <a16:creationId xmlns:a16="http://schemas.microsoft.com/office/drawing/2014/main" id="{C23C9BE2-4A5A-5F9B-95D5-19117653A7D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D82DD170-93EC-1F4D-960C-FC68072EBE52}" type="slidenum">
              <a:rPr lang="en-GB" altLang="en-US" sz="1200">
                <a:solidFill>
                  <a:srgbClr val="898989"/>
                </a:solidFill>
              </a:rPr>
              <a:pPr>
                <a:spcBef>
                  <a:spcPct val="0"/>
                </a:spcBef>
                <a:buFontTx/>
                <a:buNone/>
              </a:pPr>
              <a:t>11</a:t>
            </a:fld>
            <a:endParaRPr lang="en-GB" altLang="en-US" sz="1200">
              <a:solidFill>
                <a:srgbClr val="898989"/>
              </a:solidFill>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3D3D3D"/>
      </a:dk1>
      <a:lt1>
        <a:sysClr val="window" lastClr="FFFAE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1087</TotalTime>
  <Words>1692</Words>
  <Application>Microsoft Office PowerPoint</Application>
  <PresentationFormat>Widescreen</PresentationFormat>
  <Paragraphs>132</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Myriad Pro</vt:lpstr>
      <vt:lpstr>20140311PresentationUWTSDTemplate</vt:lpstr>
      <vt:lpstr>PowerPoint Presentation</vt:lpstr>
      <vt:lpstr>Acknowledge use of AI</vt:lpstr>
      <vt:lpstr>Introduction</vt:lpstr>
      <vt:lpstr>What is your chosen skill? </vt:lpstr>
      <vt:lpstr>Importance of (Communication) in professional practice</vt:lpstr>
      <vt:lpstr>Model or framework linked to your chosen skill</vt:lpstr>
      <vt:lpstr>Applying Communication in practice </vt:lpstr>
      <vt:lpstr>How does this skill support my future career? </vt:lpstr>
      <vt:lpstr>Conclusion</vt:lpstr>
      <vt:lpstr>References List</vt:lpstr>
      <vt:lpstr>Assignment 1 – MARKING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Menehouan Dogore Naomie M-C Baroan (2437219)</cp:lastModifiedBy>
  <cp:revision>38</cp:revision>
  <dcterms:created xsi:type="dcterms:W3CDTF">2025-02-21T18:28:54Z</dcterms:created>
  <dcterms:modified xsi:type="dcterms:W3CDTF">2026-03-21T20:43:12Z</dcterms:modified>
</cp:coreProperties>
</file>