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256" r:id="rId5"/>
    <p:sldId id="366" r:id="rId6"/>
    <p:sldId id="356" r:id="rId7"/>
    <p:sldId id="373" r:id="rId8"/>
    <p:sldId id="264" r:id="rId9"/>
    <p:sldId id="265" r:id="rId10"/>
    <p:sldId id="268" r:id="rId11"/>
    <p:sldId id="367" r:id="rId12"/>
    <p:sldId id="270" r:id="rId13"/>
    <p:sldId id="368" r:id="rId14"/>
    <p:sldId id="374" r:id="rId15"/>
    <p:sldId id="340" r:id="rId16"/>
    <p:sldId id="341" r:id="rId17"/>
    <p:sldId id="369" r:id="rId18"/>
    <p:sldId id="290" r:id="rId19"/>
    <p:sldId id="336" r:id="rId20"/>
    <p:sldId id="342" r:id="rId21"/>
    <p:sldId id="350" r:id="rId22"/>
    <p:sldId id="370" r:id="rId23"/>
    <p:sldId id="362" r:id="rId24"/>
    <p:sldId id="313" r:id="rId25"/>
    <p:sldId id="275" r:id="rId26"/>
    <p:sldId id="646" r:id="rId27"/>
    <p:sldId id="334" r:id="rId28"/>
    <p:sldId id="359" r:id="rId29"/>
    <p:sldId id="322" r:id="rId30"/>
    <p:sldId id="360" r:id="rId31"/>
    <p:sldId id="276" r:id="rId32"/>
    <p:sldId id="361" r:id="rId33"/>
    <p:sldId id="280" r:id="rId34"/>
    <p:sldId id="274" r:id="rId35"/>
    <p:sldId id="365" r:id="rId36"/>
    <p:sldId id="372" r:id="rId37"/>
    <p:sldId id="371" r:id="rId38"/>
    <p:sldId id="281" r:id="rId39"/>
    <p:sldId id="273" r:id="rId40"/>
    <p:sldId id="283" r:id="rId41"/>
    <p:sldId id="375" r:id="rId42"/>
    <p:sldId id="286" r:id="rId43"/>
    <p:sldId id="645" r:id="rId44"/>
  </p:sldIdLst>
  <p:sldSz cx="12192000" cy="6858000"/>
  <p:notesSz cx="6858000" cy="9144000"/>
  <p:custDataLst>
    <p:tags r:id="rId4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2EFD9"/>
    <a:srgbClr val="6699FF"/>
    <a:srgbClr val="D3CFDD"/>
    <a:srgbClr val="F0F0F0"/>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9B76A4-F1B9-4CD7-8526-C43636A96868}" v="65" dt="2025-05-22T10:25:18.6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61" autoAdjust="0"/>
    <p:restoredTop sz="82452" autoAdjust="0"/>
  </p:normalViewPr>
  <p:slideViewPr>
    <p:cSldViewPr snapToGrid="0" showGuides="1">
      <p:cViewPr varScale="1">
        <p:scale>
          <a:sx n="92" d="100"/>
          <a:sy n="92" d="100"/>
        </p:scale>
        <p:origin x="1260" y="84"/>
      </p:cViewPr>
      <p:guideLst>
        <p:guide orient="horz" pos="2183"/>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85" d="100"/>
          <a:sy n="85" d="100"/>
        </p:scale>
        <p:origin x="2952"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gs" Target="tags/tag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nnie Davage" userId="f0451772-7718-4457-a9fb-8c630536f195" providerId="ADAL" clId="{479B76A4-F1B9-4CD7-8526-C43636A96868}"/>
    <pc:docChg chg="custSel addSld delSld modSld">
      <pc:chgData name="Connie Davage" userId="f0451772-7718-4457-a9fb-8c630536f195" providerId="ADAL" clId="{479B76A4-F1B9-4CD7-8526-C43636A96868}" dt="2025-05-22T10:39:19.099" v="444" actId="1076"/>
      <pc:docMkLst>
        <pc:docMk/>
      </pc:docMkLst>
      <pc:sldChg chg="modNotesTx">
        <pc:chgData name="Connie Davage" userId="f0451772-7718-4457-a9fb-8c630536f195" providerId="ADAL" clId="{479B76A4-F1B9-4CD7-8526-C43636A96868}" dt="2025-05-21T11:25:46.718" v="2" actId="20577"/>
        <pc:sldMkLst>
          <pc:docMk/>
          <pc:sldMk cId="2140439248" sldId="264"/>
        </pc:sldMkLst>
      </pc:sldChg>
      <pc:sldChg chg="modNotesTx">
        <pc:chgData name="Connie Davage" userId="f0451772-7718-4457-a9fb-8c630536f195" providerId="ADAL" clId="{479B76A4-F1B9-4CD7-8526-C43636A96868}" dt="2025-05-21T11:25:53.312" v="3" actId="20577"/>
        <pc:sldMkLst>
          <pc:docMk/>
          <pc:sldMk cId="328230629" sldId="265"/>
        </pc:sldMkLst>
      </pc:sldChg>
      <pc:sldChg chg="modNotesTx">
        <pc:chgData name="Connie Davage" userId="f0451772-7718-4457-a9fb-8c630536f195" providerId="ADAL" clId="{479B76A4-F1B9-4CD7-8526-C43636A96868}" dt="2025-05-21T11:25:58.188" v="4" actId="20577"/>
        <pc:sldMkLst>
          <pc:docMk/>
          <pc:sldMk cId="3363244362" sldId="268"/>
        </pc:sldMkLst>
      </pc:sldChg>
      <pc:sldChg chg="modNotesTx">
        <pc:chgData name="Connie Davage" userId="f0451772-7718-4457-a9fb-8c630536f195" providerId="ADAL" clId="{479B76A4-F1B9-4CD7-8526-C43636A96868}" dt="2025-05-21T11:26:07.457" v="6" actId="20577"/>
        <pc:sldMkLst>
          <pc:docMk/>
          <pc:sldMk cId="4257807791" sldId="270"/>
        </pc:sldMkLst>
      </pc:sldChg>
      <pc:sldChg chg="addSp delSp modSp mod delAnim modAnim">
        <pc:chgData name="Connie Davage" userId="f0451772-7718-4457-a9fb-8c630536f195" providerId="ADAL" clId="{479B76A4-F1B9-4CD7-8526-C43636A96868}" dt="2025-05-22T10:25:18.603" v="443" actId="20577"/>
        <pc:sldMkLst>
          <pc:docMk/>
          <pc:sldMk cId="3986111936" sldId="275"/>
        </pc:sldMkLst>
        <pc:spChg chg="mod">
          <ac:chgData name="Connie Davage" userId="f0451772-7718-4457-a9fb-8c630536f195" providerId="ADAL" clId="{479B76A4-F1B9-4CD7-8526-C43636A96868}" dt="2025-05-22T10:25:18.603" v="443" actId="20577"/>
          <ac:spMkLst>
            <pc:docMk/>
            <pc:sldMk cId="3986111936" sldId="275"/>
            <ac:spMk id="3" creationId="{A6316321-DD31-4035-A7EE-BA149FFEFE2C}"/>
          </ac:spMkLst>
        </pc:spChg>
        <pc:spChg chg="del">
          <ac:chgData name="Connie Davage" userId="f0451772-7718-4457-a9fb-8c630536f195" providerId="ADAL" clId="{479B76A4-F1B9-4CD7-8526-C43636A96868}" dt="2025-05-22T07:47:38.917" v="91" actId="478"/>
          <ac:spMkLst>
            <pc:docMk/>
            <pc:sldMk cId="3986111936" sldId="275"/>
            <ac:spMk id="4" creationId="{831C3AA7-ABCA-413C-932D-9ADB5965C5F6}"/>
          </ac:spMkLst>
        </pc:spChg>
        <pc:spChg chg="add mod">
          <ac:chgData name="Connie Davage" userId="f0451772-7718-4457-a9fb-8c630536f195" providerId="ADAL" clId="{479B76A4-F1B9-4CD7-8526-C43636A96868}" dt="2025-05-22T10:24:35.166" v="426" actId="1076"/>
          <ac:spMkLst>
            <pc:docMk/>
            <pc:sldMk cId="3986111936" sldId="275"/>
            <ac:spMk id="5" creationId="{828B3B16-473C-07D4-8890-BF75EF6D0516}"/>
          </ac:spMkLst>
        </pc:spChg>
      </pc:sldChg>
      <pc:sldChg chg="modNotesTx">
        <pc:chgData name="Connie Davage" userId="f0451772-7718-4457-a9fb-8c630536f195" providerId="ADAL" clId="{479B76A4-F1B9-4CD7-8526-C43636A96868}" dt="2025-05-21T11:27:55.477" v="11" actId="20577"/>
        <pc:sldMkLst>
          <pc:docMk/>
          <pc:sldMk cId="1163914146" sldId="290"/>
        </pc:sldMkLst>
      </pc:sldChg>
      <pc:sldChg chg="modNotesTx">
        <pc:chgData name="Connie Davage" userId="f0451772-7718-4457-a9fb-8c630536f195" providerId="ADAL" clId="{479B76A4-F1B9-4CD7-8526-C43636A96868}" dt="2025-05-21T11:28:29.035" v="13" actId="20577"/>
        <pc:sldMkLst>
          <pc:docMk/>
          <pc:sldMk cId="3992835256" sldId="334"/>
        </pc:sldMkLst>
      </pc:sldChg>
      <pc:sldChg chg="modNotesTx">
        <pc:chgData name="Connie Davage" userId="f0451772-7718-4457-a9fb-8c630536f195" providerId="ADAL" clId="{479B76A4-F1B9-4CD7-8526-C43636A96868}" dt="2025-05-21T11:26:26.548" v="9" actId="20577"/>
        <pc:sldMkLst>
          <pc:docMk/>
          <pc:sldMk cId="1932977481" sldId="340"/>
        </pc:sldMkLst>
      </pc:sldChg>
      <pc:sldChg chg="modNotesTx">
        <pc:chgData name="Connie Davage" userId="f0451772-7718-4457-a9fb-8c630536f195" providerId="ADAL" clId="{479B76A4-F1B9-4CD7-8526-C43636A96868}" dt="2025-05-21T11:27:41.376" v="10" actId="20577"/>
        <pc:sldMkLst>
          <pc:docMk/>
          <pc:sldMk cId="422390967" sldId="341"/>
        </pc:sldMkLst>
      </pc:sldChg>
      <pc:sldChg chg="modSp mod">
        <pc:chgData name="Connie Davage" userId="f0451772-7718-4457-a9fb-8c630536f195" providerId="ADAL" clId="{479B76A4-F1B9-4CD7-8526-C43636A96868}" dt="2025-05-21T15:25:04.520" v="31" actId="114"/>
        <pc:sldMkLst>
          <pc:docMk/>
          <pc:sldMk cId="2785851525" sldId="342"/>
        </pc:sldMkLst>
        <pc:spChg chg="mod">
          <ac:chgData name="Connie Davage" userId="f0451772-7718-4457-a9fb-8c630536f195" providerId="ADAL" clId="{479B76A4-F1B9-4CD7-8526-C43636A96868}" dt="2025-05-21T15:25:04.520" v="31" actId="114"/>
          <ac:spMkLst>
            <pc:docMk/>
            <pc:sldMk cId="2785851525" sldId="342"/>
            <ac:spMk id="3" creationId="{F1FA9088-0F3D-7397-5A45-B2E078A179F5}"/>
          </ac:spMkLst>
        </pc:spChg>
      </pc:sldChg>
      <pc:sldChg chg="del">
        <pc:chgData name="Connie Davage" userId="f0451772-7718-4457-a9fb-8c630536f195" providerId="ADAL" clId="{479B76A4-F1B9-4CD7-8526-C43636A96868}" dt="2025-05-21T11:28:56.019" v="16" actId="47"/>
        <pc:sldMkLst>
          <pc:docMk/>
          <pc:sldMk cId="1241771236" sldId="347"/>
        </pc:sldMkLst>
      </pc:sldChg>
      <pc:sldChg chg="del">
        <pc:chgData name="Connie Davage" userId="f0451772-7718-4457-a9fb-8c630536f195" providerId="ADAL" clId="{479B76A4-F1B9-4CD7-8526-C43636A96868}" dt="2025-05-21T11:28:57.639" v="17" actId="47"/>
        <pc:sldMkLst>
          <pc:docMk/>
          <pc:sldMk cId="3534113100" sldId="348"/>
        </pc:sldMkLst>
      </pc:sldChg>
      <pc:sldChg chg="modSp mod">
        <pc:chgData name="Connie Davage" userId="f0451772-7718-4457-a9fb-8c630536f195" providerId="ADAL" clId="{479B76A4-F1B9-4CD7-8526-C43636A96868}" dt="2025-05-21T15:26:55.002" v="89" actId="6549"/>
        <pc:sldMkLst>
          <pc:docMk/>
          <pc:sldMk cId="2209561164" sldId="350"/>
        </pc:sldMkLst>
        <pc:spChg chg="mod">
          <ac:chgData name="Connie Davage" userId="f0451772-7718-4457-a9fb-8c630536f195" providerId="ADAL" clId="{479B76A4-F1B9-4CD7-8526-C43636A96868}" dt="2025-05-21T15:26:55.002" v="89" actId="6549"/>
          <ac:spMkLst>
            <pc:docMk/>
            <pc:sldMk cId="2209561164" sldId="350"/>
            <ac:spMk id="3" creationId="{2EFE927D-8B72-AA51-30F4-E2DAE0E6A586}"/>
          </ac:spMkLst>
        </pc:spChg>
        <pc:spChg chg="mod">
          <ac:chgData name="Connie Davage" userId="f0451772-7718-4457-a9fb-8c630536f195" providerId="ADAL" clId="{479B76A4-F1B9-4CD7-8526-C43636A96868}" dt="2025-05-21T15:25:56.875" v="82" actId="20577"/>
          <ac:spMkLst>
            <pc:docMk/>
            <pc:sldMk cId="2209561164" sldId="350"/>
            <ac:spMk id="5" creationId="{4ED6CE15-BE18-4A6E-0B0A-1C29D8B20231}"/>
          </ac:spMkLst>
        </pc:spChg>
      </pc:sldChg>
      <pc:sldChg chg="del">
        <pc:chgData name="Connie Davage" userId="f0451772-7718-4457-a9fb-8c630536f195" providerId="ADAL" clId="{479B76A4-F1B9-4CD7-8526-C43636A96868}" dt="2025-05-21T11:28:52.846" v="15" actId="47"/>
        <pc:sldMkLst>
          <pc:docMk/>
          <pc:sldMk cId="1317179176" sldId="355"/>
        </pc:sldMkLst>
      </pc:sldChg>
      <pc:sldChg chg="modNotesTx">
        <pc:chgData name="Connie Davage" userId="f0451772-7718-4457-a9fb-8c630536f195" providerId="ADAL" clId="{479B76A4-F1B9-4CD7-8526-C43636A96868}" dt="2025-05-21T11:25:40.860" v="1" actId="20577"/>
        <pc:sldMkLst>
          <pc:docMk/>
          <pc:sldMk cId="1821477962" sldId="356"/>
        </pc:sldMkLst>
      </pc:sldChg>
      <pc:sldChg chg="modNotesTx">
        <pc:chgData name="Connie Davage" userId="f0451772-7718-4457-a9fb-8c630536f195" providerId="ADAL" clId="{479B76A4-F1B9-4CD7-8526-C43636A96868}" dt="2025-05-21T11:28:34.626" v="14" actId="20577"/>
        <pc:sldMkLst>
          <pc:docMk/>
          <pc:sldMk cId="1039484055" sldId="359"/>
        </pc:sldMkLst>
      </pc:sldChg>
      <pc:sldChg chg="modNotesTx">
        <pc:chgData name="Connie Davage" userId="f0451772-7718-4457-a9fb-8c630536f195" providerId="ADAL" clId="{479B76A4-F1B9-4CD7-8526-C43636A96868}" dt="2025-05-21T11:28:16.732" v="12" actId="20577"/>
        <pc:sldMkLst>
          <pc:docMk/>
          <pc:sldMk cId="1740191448" sldId="362"/>
        </pc:sldMkLst>
      </pc:sldChg>
      <pc:sldChg chg="modNotesTx">
        <pc:chgData name="Connie Davage" userId="f0451772-7718-4457-a9fb-8c630536f195" providerId="ADAL" clId="{479B76A4-F1B9-4CD7-8526-C43636A96868}" dt="2025-05-21T11:25:32.492" v="0" actId="20577"/>
        <pc:sldMkLst>
          <pc:docMk/>
          <pc:sldMk cId="1025032460" sldId="366"/>
        </pc:sldMkLst>
      </pc:sldChg>
      <pc:sldChg chg="modNotesTx">
        <pc:chgData name="Connie Davage" userId="f0451772-7718-4457-a9fb-8c630536f195" providerId="ADAL" clId="{479B76A4-F1B9-4CD7-8526-C43636A96868}" dt="2025-05-21T11:26:02.932" v="5" actId="20577"/>
        <pc:sldMkLst>
          <pc:docMk/>
          <pc:sldMk cId="3393567144" sldId="367"/>
        </pc:sldMkLst>
      </pc:sldChg>
      <pc:sldChg chg="modNotesTx">
        <pc:chgData name="Connie Davage" userId="f0451772-7718-4457-a9fb-8c630536f195" providerId="ADAL" clId="{479B76A4-F1B9-4CD7-8526-C43636A96868}" dt="2025-05-21T11:26:16.260" v="7" actId="20577"/>
        <pc:sldMkLst>
          <pc:docMk/>
          <pc:sldMk cId="3462620407" sldId="368"/>
        </pc:sldMkLst>
      </pc:sldChg>
      <pc:sldChg chg="modNotesTx">
        <pc:chgData name="Connie Davage" userId="f0451772-7718-4457-a9fb-8c630536f195" providerId="ADAL" clId="{479B76A4-F1B9-4CD7-8526-C43636A96868}" dt="2025-05-21T11:26:20.909" v="8" actId="20577"/>
        <pc:sldMkLst>
          <pc:docMk/>
          <pc:sldMk cId="1859885837" sldId="374"/>
        </pc:sldMkLst>
      </pc:sldChg>
      <pc:sldChg chg="del">
        <pc:chgData name="Connie Davage" userId="f0451772-7718-4457-a9fb-8c630536f195" providerId="ADAL" clId="{479B76A4-F1B9-4CD7-8526-C43636A96868}" dt="2025-05-21T11:29:20.694" v="19" actId="47"/>
        <pc:sldMkLst>
          <pc:docMk/>
          <pc:sldMk cId="2389932669" sldId="503"/>
        </pc:sldMkLst>
      </pc:sldChg>
      <pc:sldChg chg="del">
        <pc:chgData name="Connie Davage" userId="f0451772-7718-4457-a9fb-8c630536f195" providerId="ADAL" clId="{479B76A4-F1B9-4CD7-8526-C43636A96868}" dt="2025-05-21T11:29:12.320" v="18" actId="47"/>
        <pc:sldMkLst>
          <pc:docMk/>
          <pc:sldMk cId="3896100061" sldId="644"/>
        </pc:sldMkLst>
      </pc:sldChg>
      <pc:sldChg chg="delSp modSp add mod delAnim modAnim">
        <pc:chgData name="Connie Davage" userId="f0451772-7718-4457-a9fb-8c630536f195" providerId="ADAL" clId="{479B76A4-F1B9-4CD7-8526-C43636A96868}" dt="2025-05-22T10:39:19.099" v="444" actId="1076"/>
        <pc:sldMkLst>
          <pc:docMk/>
          <pc:sldMk cId="638261743" sldId="646"/>
        </pc:sldMkLst>
        <pc:spChg chg="del">
          <ac:chgData name="Connie Davage" userId="f0451772-7718-4457-a9fb-8c630536f195" providerId="ADAL" clId="{479B76A4-F1B9-4CD7-8526-C43636A96868}" dt="2025-05-22T09:49:19.593" v="346" actId="478"/>
          <ac:spMkLst>
            <pc:docMk/>
            <pc:sldMk cId="638261743" sldId="646"/>
            <ac:spMk id="3" creationId="{E6D8ECA1-39FB-13AB-FF62-2A24E84475D1}"/>
          </ac:spMkLst>
        </pc:spChg>
        <pc:spChg chg="mod">
          <ac:chgData name="Connie Davage" userId="f0451772-7718-4457-a9fb-8c630536f195" providerId="ADAL" clId="{479B76A4-F1B9-4CD7-8526-C43636A96868}" dt="2025-05-22T10:39:19.099" v="444" actId="1076"/>
          <ac:spMkLst>
            <pc:docMk/>
            <pc:sldMk cId="638261743" sldId="646"/>
            <ac:spMk id="4" creationId="{A8F8314F-73FA-B01E-EF00-9312E45A7742}"/>
          </ac:spMkLst>
        </pc:spChg>
      </pc:sldChg>
      <pc:sldMasterChg chg="delSldLayout">
        <pc:chgData name="Connie Davage" userId="f0451772-7718-4457-a9fb-8c630536f195" providerId="ADAL" clId="{479B76A4-F1B9-4CD7-8526-C43636A96868}" dt="2025-05-21T11:29:20.694" v="19" actId="47"/>
        <pc:sldMasterMkLst>
          <pc:docMk/>
          <pc:sldMasterMk cId="80297582" sldId="2147483648"/>
        </pc:sldMasterMkLst>
        <pc:sldLayoutChg chg="del">
          <pc:chgData name="Connie Davage" userId="f0451772-7718-4457-a9fb-8c630536f195" providerId="ADAL" clId="{479B76A4-F1B9-4CD7-8526-C43636A96868}" dt="2025-05-21T11:29:20.694" v="19" actId="47"/>
          <pc:sldLayoutMkLst>
            <pc:docMk/>
            <pc:sldMasterMk cId="80297582" sldId="2147483648"/>
            <pc:sldLayoutMk cId="3069565527" sldId="2147483664"/>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C4392C-B303-40FD-BC68-78C142F0970E}" type="datetimeFigureOut">
              <a:rPr lang="en-GB" smtClean="0"/>
              <a:t>21/05/2025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1845D0-53D4-4312-8F17-71CDCA72431A}" type="slidenum">
              <a:rPr lang="en-GB" smtClean="0"/>
              <a:t>‹#›</a:t>
            </a:fld>
            <a:endParaRPr lang="en-GB" dirty="0"/>
          </a:p>
        </p:txBody>
      </p:sp>
    </p:spTree>
    <p:extLst>
      <p:ext uri="{BB962C8B-B14F-4D97-AF65-F5344CB8AC3E}">
        <p14:creationId xmlns:p14="http://schemas.microsoft.com/office/powerpoint/2010/main" val="29756548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1</a:t>
            </a:fld>
            <a:endParaRPr lang="en-GB" dirty="0"/>
          </a:p>
        </p:txBody>
      </p:sp>
    </p:spTree>
    <p:extLst>
      <p:ext uri="{BB962C8B-B14F-4D97-AF65-F5344CB8AC3E}">
        <p14:creationId xmlns:p14="http://schemas.microsoft.com/office/powerpoint/2010/main" val="17172615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a:t>
            </a:fld>
            <a:endParaRPr lang="en-GB" dirty="0"/>
          </a:p>
        </p:txBody>
      </p:sp>
    </p:spTree>
    <p:extLst>
      <p:ext uri="{BB962C8B-B14F-4D97-AF65-F5344CB8AC3E}">
        <p14:creationId xmlns:p14="http://schemas.microsoft.com/office/powerpoint/2010/main" val="3395113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3</a:t>
            </a:fld>
            <a:endParaRPr lang="en-GB"/>
          </a:p>
        </p:txBody>
      </p:sp>
    </p:spTree>
    <p:extLst>
      <p:ext uri="{BB962C8B-B14F-4D97-AF65-F5344CB8AC3E}">
        <p14:creationId xmlns:p14="http://schemas.microsoft.com/office/powerpoint/2010/main" val="34943806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4</a:t>
            </a:fld>
            <a:endParaRPr lang="en-GB"/>
          </a:p>
        </p:txBody>
      </p:sp>
    </p:spTree>
    <p:extLst>
      <p:ext uri="{BB962C8B-B14F-4D97-AF65-F5344CB8AC3E}">
        <p14:creationId xmlns:p14="http://schemas.microsoft.com/office/powerpoint/2010/main" val="39899147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5</a:t>
            </a:fld>
            <a:endParaRPr lang="en-GB"/>
          </a:p>
        </p:txBody>
      </p:sp>
    </p:spTree>
    <p:extLst>
      <p:ext uri="{BB962C8B-B14F-4D97-AF65-F5344CB8AC3E}">
        <p14:creationId xmlns:p14="http://schemas.microsoft.com/office/powerpoint/2010/main" val="30042257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latin typeface="Calibri" panose="020F0502020204030204" pitchFamily="34" charset="0"/>
              <a:cs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6</a:t>
            </a:fld>
            <a:endParaRPr lang="en-GB"/>
          </a:p>
        </p:txBody>
      </p:sp>
    </p:spTree>
    <p:extLst>
      <p:ext uri="{BB962C8B-B14F-4D97-AF65-F5344CB8AC3E}">
        <p14:creationId xmlns:p14="http://schemas.microsoft.com/office/powerpoint/2010/main" val="5296629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Calibri" panose="020F0502020204030204" pitchFamily="34" charset="0"/>
              <a:cs typeface="Calibri" panose="020F0502020204030204" pitchFamily="34" charset="0"/>
            </a:endParaRPr>
          </a:p>
          <a:p>
            <a:pPr marL="0" indent="0">
              <a:buNone/>
            </a:pPr>
            <a:endParaRPr lang="en-GB" dirty="0">
              <a:latin typeface="Calibri" panose="020F0502020204030204" pitchFamily="34" charset="0"/>
              <a:cs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7</a:t>
            </a:fld>
            <a:endParaRPr lang="en-GB"/>
          </a:p>
        </p:txBody>
      </p:sp>
    </p:spTree>
    <p:extLst>
      <p:ext uri="{BB962C8B-B14F-4D97-AF65-F5344CB8AC3E}">
        <p14:creationId xmlns:p14="http://schemas.microsoft.com/office/powerpoint/2010/main" val="21189665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8</a:t>
            </a:fld>
            <a:endParaRPr lang="en-GB" dirty="0"/>
          </a:p>
        </p:txBody>
      </p:sp>
    </p:spTree>
    <p:extLst>
      <p:ext uri="{BB962C8B-B14F-4D97-AF65-F5344CB8AC3E}">
        <p14:creationId xmlns:p14="http://schemas.microsoft.com/office/powerpoint/2010/main" val="25178430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trike="sngStrike"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CFA13A40-97AA-4A84-B7E5-B46BB067ED7D}" type="slidenum">
              <a:rPr lang="en-GB"/>
              <a:t>9</a:t>
            </a:fld>
            <a:endParaRPr lang="en-GB"/>
          </a:p>
        </p:txBody>
      </p:sp>
    </p:spTree>
    <p:extLst>
      <p:ext uri="{BB962C8B-B14F-4D97-AF65-F5344CB8AC3E}">
        <p14:creationId xmlns:p14="http://schemas.microsoft.com/office/powerpoint/2010/main" val="61640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10</a:t>
            </a:fld>
            <a:endParaRPr lang="en-GB"/>
          </a:p>
        </p:txBody>
      </p:sp>
    </p:spTree>
    <p:extLst>
      <p:ext uri="{BB962C8B-B14F-4D97-AF65-F5344CB8AC3E}">
        <p14:creationId xmlns:p14="http://schemas.microsoft.com/office/powerpoint/2010/main" val="1548244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11</a:t>
            </a:fld>
            <a:endParaRPr lang="en-GB" dirty="0"/>
          </a:p>
        </p:txBody>
      </p:sp>
    </p:spTree>
    <p:extLst>
      <p:ext uri="{BB962C8B-B14F-4D97-AF65-F5344CB8AC3E}">
        <p14:creationId xmlns:p14="http://schemas.microsoft.com/office/powerpoint/2010/main" val="25780741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CFA13A40-97AA-4A84-B7E5-B46BB067ED7D}" type="slidenum">
              <a:rPr lang="en-GB"/>
              <a:t>12</a:t>
            </a:fld>
            <a:endParaRPr lang="en-GB"/>
          </a:p>
        </p:txBody>
      </p:sp>
    </p:spTree>
    <p:extLst>
      <p:ext uri="{BB962C8B-B14F-4D97-AF65-F5344CB8AC3E}">
        <p14:creationId xmlns:p14="http://schemas.microsoft.com/office/powerpoint/2010/main" val="4054628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CFA13A40-97AA-4A84-B7E5-B46BB067ED7D}" type="slidenum">
              <a:rPr lang="en-GB"/>
              <a:t>13</a:t>
            </a:fld>
            <a:endParaRPr lang="en-GB"/>
          </a:p>
        </p:txBody>
      </p:sp>
    </p:spTree>
    <p:extLst>
      <p:ext uri="{BB962C8B-B14F-4D97-AF65-F5344CB8AC3E}">
        <p14:creationId xmlns:p14="http://schemas.microsoft.com/office/powerpoint/2010/main" val="29244421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36E5D3-2D1D-4335-8033-F314E4E9B495}" type="slidenum">
              <a:rPr lang="en-GB" smtClean="0"/>
              <a:t>14</a:t>
            </a:fld>
            <a:endParaRPr lang="en-GB"/>
          </a:p>
        </p:txBody>
      </p:sp>
    </p:spTree>
    <p:extLst>
      <p:ext uri="{BB962C8B-B14F-4D97-AF65-F5344CB8AC3E}">
        <p14:creationId xmlns:p14="http://schemas.microsoft.com/office/powerpoint/2010/main" val="10163243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15</a:t>
            </a:fld>
            <a:endParaRPr lang="en-GB" dirty="0"/>
          </a:p>
        </p:txBody>
      </p:sp>
    </p:spTree>
    <p:extLst>
      <p:ext uri="{BB962C8B-B14F-4D97-AF65-F5344CB8AC3E}">
        <p14:creationId xmlns:p14="http://schemas.microsoft.com/office/powerpoint/2010/main" val="2984236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36E5D3-2D1D-4335-8033-F314E4E9B495}" type="slidenum">
              <a:rPr lang="en-GB" smtClean="0"/>
              <a:t>16</a:t>
            </a:fld>
            <a:endParaRPr lang="en-GB"/>
          </a:p>
        </p:txBody>
      </p:sp>
    </p:spTree>
    <p:extLst>
      <p:ext uri="{BB962C8B-B14F-4D97-AF65-F5344CB8AC3E}">
        <p14:creationId xmlns:p14="http://schemas.microsoft.com/office/powerpoint/2010/main" val="39495817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17</a:t>
            </a:fld>
            <a:endParaRPr lang="en-GB" dirty="0"/>
          </a:p>
        </p:txBody>
      </p:sp>
    </p:spTree>
    <p:extLst>
      <p:ext uri="{BB962C8B-B14F-4D97-AF65-F5344CB8AC3E}">
        <p14:creationId xmlns:p14="http://schemas.microsoft.com/office/powerpoint/2010/main" val="34389127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 4 5 and 8 are the correct ones. we don’t use the first name in the intext citation, no initials either. </a:t>
            </a:r>
          </a:p>
        </p:txBody>
      </p:sp>
      <p:sp>
        <p:nvSpPr>
          <p:cNvPr id="4" name="Slide Number Placeholder 3"/>
          <p:cNvSpPr>
            <a:spLocks noGrp="1"/>
          </p:cNvSpPr>
          <p:nvPr>
            <p:ph type="sldNum" sz="quarter" idx="5"/>
          </p:nvPr>
        </p:nvSpPr>
        <p:spPr/>
        <p:txBody>
          <a:bodyPr/>
          <a:lstStyle/>
          <a:p>
            <a:fld id="{7C1845D0-53D4-4312-8F17-71CDCA72431A}" type="slidenum">
              <a:rPr lang="en-GB" smtClean="0"/>
              <a:t>18</a:t>
            </a:fld>
            <a:endParaRPr lang="en-GB" dirty="0"/>
          </a:p>
        </p:txBody>
      </p:sp>
    </p:spTree>
    <p:extLst>
      <p:ext uri="{BB962C8B-B14F-4D97-AF65-F5344CB8AC3E}">
        <p14:creationId xmlns:p14="http://schemas.microsoft.com/office/powerpoint/2010/main" val="27968032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20</a:t>
            </a:fld>
            <a:endParaRPr lang="en-GB"/>
          </a:p>
        </p:txBody>
      </p:sp>
    </p:spTree>
    <p:extLst>
      <p:ext uri="{BB962C8B-B14F-4D97-AF65-F5344CB8AC3E}">
        <p14:creationId xmlns:p14="http://schemas.microsoft.com/office/powerpoint/2010/main" val="22015018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21</a:t>
            </a:fld>
            <a:endParaRPr lang="en-GB"/>
          </a:p>
        </p:txBody>
      </p:sp>
    </p:spTree>
    <p:extLst>
      <p:ext uri="{BB962C8B-B14F-4D97-AF65-F5344CB8AC3E}">
        <p14:creationId xmlns:p14="http://schemas.microsoft.com/office/powerpoint/2010/main" val="31798220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22</a:t>
            </a:fld>
            <a:endParaRPr lang="en-GB"/>
          </a:p>
        </p:txBody>
      </p:sp>
    </p:spTree>
    <p:extLst>
      <p:ext uri="{BB962C8B-B14F-4D97-AF65-F5344CB8AC3E}">
        <p14:creationId xmlns:p14="http://schemas.microsoft.com/office/powerpoint/2010/main" val="14938590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A0340-D2EC-9ED6-4D5B-35E4E67365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EC6AB0-5661-6806-2C1C-EFBC131685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AE6BCF-3342-F775-9339-1C4CB3B1F2A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F64209B-1C2E-26B6-8540-3FF21DEB63C1}"/>
              </a:ext>
            </a:extLst>
          </p:cNvPr>
          <p:cNvSpPr>
            <a:spLocks noGrp="1"/>
          </p:cNvSpPr>
          <p:nvPr>
            <p:ph type="sldNum" sz="quarter" idx="5"/>
          </p:nvPr>
        </p:nvSpPr>
        <p:spPr/>
        <p:txBody>
          <a:bodyPr/>
          <a:lstStyle/>
          <a:p>
            <a:fld id="{7C1845D0-53D4-4312-8F17-71CDCA72431A}" type="slidenum">
              <a:rPr lang="en-GB" smtClean="0"/>
              <a:t>23</a:t>
            </a:fld>
            <a:endParaRPr lang="en-GB"/>
          </a:p>
        </p:txBody>
      </p:sp>
    </p:spTree>
    <p:extLst>
      <p:ext uri="{BB962C8B-B14F-4D97-AF65-F5344CB8AC3E}">
        <p14:creationId xmlns:p14="http://schemas.microsoft.com/office/powerpoint/2010/main" val="142934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24</a:t>
            </a:fld>
            <a:endParaRPr lang="en-GB"/>
          </a:p>
        </p:txBody>
      </p:sp>
    </p:spTree>
    <p:extLst>
      <p:ext uri="{BB962C8B-B14F-4D97-AF65-F5344CB8AC3E}">
        <p14:creationId xmlns:p14="http://schemas.microsoft.com/office/powerpoint/2010/main" val="39027027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25</a:t>
            </a:fld>
            <a:endParaRPr lang="en-GB"/>
          </a:p>
        </p:txBody>
      </p:sp>
    </p:spTree>
    <p:extLst>
      <p:ext uri="{BB962C8B-B14F-4D97-AF65-F5344CB8AC3E}">
        <p14:creationId xmlns:p14="http://schemas.microsoft.com/office/powerpoint/2010/main" val="3036479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URL / Full Name</a:t>
            </a:r>
          </a:p>
          <a:p>
            <a:r>
              <a:rPr lang="en-GB" dirty="0"/>
              <a:t>Uniform resource locator</a:t>
            </a:r>
          </a:p>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26</a:t>
            </a:fld>
            <a:endParaRPr lang="en-GB"/>
          </a:p>
        </p:txBody>
      </p:sp>
    </p:spTree>
    <p:extLst>
      <p:ext uri="{BB962C8B-B14F-4D97-AF65-F5344CB8AC3E}">
        <p14:creationId xmlns:p14="http://schemas.microsoft.com/office/powerpoint/2010/main" val="5075874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‘no date’</a:t>
            </a:r>
          </a:p>
        </p:txBody>
      </p:sp>
      <p:sp>
        <p:nvSpPr>
          <p:cNvPr id="4" name="Slide Number Placeholder 3"/>
          <p:cNvSpPr>
            <a:spLocks noGrp="1"/>
          </p:cNvSpPr>
          <p:nvPr>
            <p:ph type="sldNum" sz="quarter" idx="5"/>
          </p:nvPr>
        </p:nvSpPr>
        <p:spPr/>
        <p:txBody>
          <a:bodyPr/>
          <a:lstStyle/>
          <a:p>
            <a:fld id="{7C1845D0-53D4-4312-8F17-71CDCA72431A}" type="slidenum">
              <a:rPr lang="en-GB" smtClean="0"/>
              <a:t>27</a:t>
            </a:fld>
            <a:endParaRPr lang="en-GB"/>
          </a:p>
        </p:txBody>
      </p:sp>
    </p:spTree>
    <p:extLst>
      <p:ext uri="{BB962C8B-B14F-4D97-AF65-F5344CB8AC3E}">
        <p14:creationId xmlns:p14="http://schemas.microsoft.com/office/powerpoint/2010/main" val="32415750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28</a:t>
            </a:fld>
            <a:endParaRPr lang="en-GB"/>
          </a:p>
        </p:txBody>
      </p:sp>
    </p:spTree>
    <p:extLst>
      <p:ext uri="{BB962C8B-B14F-4D97-AF65-F5344CB8AC3E}">
        <p14:creationId xmlns:p14="http://schemas.microsoft.com/office/powerpoint/2010/main" val="29336052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29</a:t>
            </a:fld>
            <a:endParaRPr lang="en-GB"/>
          </a:p>
        </p:txBody>
      </p:sp>
    </p:spTree>
    <p:extLst>
      <p:ext uri="{BB962C8B-B14F-4D97-AF65-F5344CB8AC3E}">
        <p14:creationId xmlns:p14="http://schemas.microsoft.com/office/powerpoint/2010/main" val="18399902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G.H. no space between initials</a:t>
            </a:r>
          </a:p>
        </p:txBody>
      </p:sp>
      <p:sp>
        <p:nvSpPr>
          <p:cNvPr id="4" name="Slide Number Placeholder 3"/>
          <p:cNvSpPr>
            <a:spLocks noGrp="1"/>
          </p:cNvSpPr>
          <p:nvPr>
            <p:ph type="sldNum" sz="quarter" idx="5"/>
          </p:nvPr>
        </p:nvSpPr>
        <p:spPr/>
        <p:txBody>
          <a:bodyPr/>
          <a:lstStyle/>
          <a:p>
            <a:fld id="{7C1845D0-53D4-4312-8F17-71CDCA72431A}" type="slidenum">
              <a:rPr lang="en-GB" smtClean="0"/>
              <a:t>30</a:t>
            </a:fld>
            <a:endParaRPr lang="en-GB"/>
          </a:p>
        </p:txBody>
      </p:sp>
    </p:spTree>
    <p:extLst>
      <p:ext uri="{BB962C8B-B14F-4D97-AF65-F5344CB8AC3E}">
        <p14:creationId xmlns:p14="http://schemas.microsoft.com/office/powerpoint/2010/main" val="4796797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31</a:t>
            </a:fld>
            <a:endParaRPr lang="en-GB"/>
          </a:p>
        </p:txBody>
      </p:sp>
    </p:spTree>
    <p:extLst>
      <p:ext uri="{BB962C8B-B14F-4D97-AF65-F5344CB8AC3E}">
        <p14:creationId xmlns:p14="http://schemas.microsoft.com/office/powerpoint/2010/main" val="23932554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32</a:t>
            </a:fld>
            <a:endParaRPr lang="en-GB"/>
          </a:p>
        </p:txBody>
      </p:sp>
    </p:spTree>
    <p:extLst>
      <p:ext uri="{BB962C8B-B14F-4D97-AF65-F5344CB8AC3E}">
        <p14:creationId xmlns:p14="http://schemas.microsoft.com/office/powerpoint/2010/main" val="5207909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Need page information if accessed via a print copy. </a:t>
            </a:r>
          </a:p>
        </p:txBody>
      </p:sp>
      <p:sp>
        <p:nvSpPr>
          <p:cNvPr id="4" name="Slide Number Placeholder 3"/>
          <p:cNvSpPr>
            <a:spLocks noGrp="1"/>
          </p:cNvSpPr>
          <p:nvPr>
            <p:ph type="sldNum" sz="quarter" idx="5"/>
          </p:nvPr>
        </p:nvSpPr>
        <p:spPr/>
        <p:txBody>
          <a:bodyPr/>
          <a:lstStyle/>
          <a:p>
            <a:fld id="{7C1845D0-53D4-4312-8F17-71CDCA72431A}" type="slidenum">
              <a:rPr lang="en-GB" smtClean="0"/>
              <a:t>33</a:t>
            </a:fld>
            <a:endParaRPr lang="en-GB"/>
          </a:p>
        </p:txBody>
      </p:sp>
    </p:spTree>
    <p:extLst>
      <p:ext uri="{BB962C8B-B14F-4D97-AF65-F5344CB8AC3E}">
        <p14:creationId xmlns:p14="http://schemas.microsoft.com/office/powerpoint/2010/main" val="28363319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to use the database</a:t>
            </a:r>
          </a:p>
        </p:txBody>
      </p:sp>
      <p:sp>
        <p:nvSpPr>
          <p:cNvPr id="4" name="Slide Number Placeholder 3"/>
          <p:cNvSpPr>
            <a:spLocks noGrp="1"/>
          </p:cNvSpPr>
          <p:nvPr>
            <p:ph type="sldNum" sz="quarter" idx="5"/>
          </p:nvPr>
        </p:nvSpPr>
        <p:spPr/>
        <p:txBody>
          <a:bodyPr/>
          <a:lstStyle/>
          <a:p>
            <a:fld id="{7C1845D0-53D4-4312-8F17-71CDCA72431A}" type="slidenum">
              <a:rPr lang="en-GB" smtClean="0"/>
              <a:t>35</a:t>
            </a:fld>
            <a:endParaRPr lang="en-GB"/>
          </a:p>
        </p:txBody>
      </p:sp>
    </p:spTree>
    <p:extLst>
      <p:ext uri="{BB962C8B-B14F-4D97-AF65-F5344CB8AC3E}">
        <p14:creationId xmlns:p14="http://schemas.microsoft.com/office/powerpoint/2010/main" val="18563784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When you try to create a reference – have a copy of example from book or Cite them right: find a match, or a close example. If not, you can construct one by using who-when-what-and where elements</a:t>
            </a:r>
          </a:p>
          <a:p>
            <a:r>
              <a:rPr lang="en-GB" dirty="0"/>
              <a:t>Be consistent, watch out the detail – capitalisation, punctuation etc, down to attention to detail</a:t>
            </a:r>
          </a:p>
          <a:p>
            <a:endParaRPr lang="en-US" dirty="0">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36</a:t>
            </a:fld>
            <a:endParaRPr lang="en-GB"/>
          </a:p>
        </p:txBody>
      </p:sp>
    </p:spTree>
    <p:extLst>
      <p:ext uri="{BB962C8B-B14F-4D97-AF65-F5344CB8AC3E}">
        <p14:creationId xmlns:p14="http://schemas.microsoft.com/office/powerpoint/2010/main" val="377625391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37</a:t>
            </a:fld>
            <a:endParaRPr lang="en-GB"/>
          </a:p>
        </p:txBody>
      </p:sp>
    </p:spTree>
    <p:extLst>
      <p:ext uri="{BB962C8B-B14F-4D97-AF65-F5344CB8AC3E}">
        <p14:creationId xmlns:p14="http://schemas.microsoft.com/office/powerpoint/2010/main" val="31458095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7C1845D0-53D4-4312-8F17-71CDCA72431A}" type="slidenum">
              <a:rPr lang="en-GB" smtClean="0"/>
              <a:t>39</a:t>
            </a:fld>
            <a:endParaRPr lang="en-GB" dirty="0"/>
          </a:p>
        </p:txBody>
      </p:sp>
    </p:spTree>
    <p:extLst>
      <p:ext uri="{BB962C8B-B14F-4D97-AF65-F5344CB8AC3E}">
        <p14:creationId xmlns:p14="http://schemas.microsoft.com/office/powerpoint/2010/main" val="19090477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3F502-B01F-F399-EF21-A07C0A10D1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38FBC9-CD25-1F14-F5F6-2AA56B96DE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C2F98D-7CB7-B11D-D7F6-8C9F62AD8C7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AF18319-8F24-AF61-3DE7-EB01C83BAB0E}"/>
              </a:ext>
            </a:extLst>
          </p:cNvPr>
          <p:cNvSpPr>
            <a:spLocks noGrp="1"/>
          </p:cNvSpPr>
          <p:nvPr>
            <p:ph type="sldNum" sz="quarter" idx="5"/>
          </p:nvPr>
        </p:nvSpPr>
        <p:spPr/>
        <p:txBody>
          <a:bodyPr/>
          <a:lstStyle/>
          <a:p>
            <a:fld id="{7C1845D0-53D4-4312-8F17-71CDCA72431A}" type="slidenum">
              <a:rPr lang="en-GB" smtClean="0"/>
              <a:t>40</a:t>
            </a:fld>
            <a:endParaRPr lang="en-GB" dirty="0"/>
          </a:p>
        </p:txBody>
      </p:sp>
    </p:spTree>
    <p:extLst>
      <p:ext uri="{BB962C8B-B14F-4D97-AF65-F5344CB8AC3E}">
        <p14:creationId xmlns:p14="http://schemas.microsoft.com/office/powerpoint/2010/main" val="129556512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dirty="0"/>
              <a:t>Click icon to add picture</a:t>
            </a:r>
            <a:endParaRPr lang="en-GB" dirty="0"/>
          </a:p>
        </p:txBody>
      </p:sp>
      <p:sp>
        <p:nvSpPr>
          <p:cNvPr id="7" name="Rectangle 6"/>
          <p:cNvSpPr/>
          <p:nvPr userDrawn="1"/>
        </p:nvSpPr>
        <p:spPr>
          <a:xfrm>
            <a:off x="6096000" y="0"/>
            <a:ext cx="6089780" cy="685722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ubtitle 2"/>
          <p:cNvSpPr>
            <a:spLocks noGrp="1"/>
          </p:cNvSpPr>
          <p:nvPr>
            <p:ph type="subTitle" idx="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4" name="Picture 1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400348" y="6472466"/>
            <a:ext cx="1493523" cy="234696"/>
          </a:xfrm>
          <a:prstGeom prst="rect">
            <a:avLst/>
          </a:prstGeom>
        </p:spPr>
      </p:pic>
      <p:pic>
        <p:nvPicPr>
          <p:cNvPr id="15" name="Picture 14"/>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dirty="0"/>
          </a:p>
        </p:txBody>
      </p:sp>
      <p:sp>
        <p:nvSpPr>
          <p:cNvPr id="4" name="Title 3"/>
          <p:cNvSpPr>
            <a:spLocks noGrp="1"/>
          </p:cNvSpPr>
          <p:nvPr>
            <p:ph type="title"/>
          </p:nvPr>
        </p:nvSpPr>
        <p:spPr>
          <a:xfrm>
            <a:off x="6367977" y="2286001"/>
            <a:ext cx="5446198" cy="2225400"/>
          </a:xfrm>
        </p:spPr>
        <p:txBody>
          <a:bodyPr/>
          <a:lstStyle/>
          <a:p>
            <a:r>
              <a:rPr lang="en-US"/>
              <a:t>Click to edit Master title style</a:t>
            </a:r>
            <a:endParaRPr lang="en-GB" dirty="0"/>
          </a:p>
        </p:txBody>
      </p:sp>
    </p:spTree>
    <p:extLst>
      <p:ext uri="{BB962C8B-B14F-4D97-AF65-F5344CB8AC3E}">
        <p14:creationId xmlns:p14="http://schemas.microsoft.com/office/powerpoint/2010/main" val="1699695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4315626" y="0"/>
            <a:ext cx="7876374" cy="6858000"/>
          </a:xfrm>
          <a:ln>
            <a:noFill/>
          </a:ln>
        </p:spPr>
        <p:txBody>
          <a:bodyPr/>
          <a:lstStyle/>
          <a:p>
            <a:r>
              <a:rPr lang="en-US" dirty="0"/>
              <a:t>Click icon to add picture</a:t>
            </a:r>
            <a:endParaRPr lang="en-GB" dirty="0"/>
          </a:p>
        </p:txBody>
      </p:sp>
      <p:sp>
        <p:nvSpPr>
          <p:cNvPr id="7" name="Rectangle 6"/>
          <p:cNvSpPr/>
          <p:nvPr userDrawn="1"/>
        </p:nvSpPr>
        <p:spPr>
          <a:xfrm>
            <a:off x="0" y="0"/>
            <a:ext cx="4315626" cy="685722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ubtitle 2"/>
          <p:cNvSpPr>
            <a:spLocks noGrp="1"/>
          </p:cNvSpPr>
          <p:nvPr>
            <p:ph type="subTitle" idx="1"/>
          </p:nvPr>
        </p:nvSpPr>
        <p:spPr>
          <a:xfrm>
            <a:off x="286221" y="1263533"/>
            <a:ext cx="3670481" cy="3641841"/>
          </a:xfrm>
        </p:spPr>
        <p:txBody>
          <a:bodyPr>
            <a:normAutofit/>
          </a:bodyPr>
          <a:lstStyle>
            <a:lvl1pPr marL="0" indent="0" algn="l">
              <a:buNone/>
              <a:defRPr sz="4000" i="1"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7645" y="218254"/>
            <a:ext cx="1023113" cy="1023113"/>
          </a:xfrm>
          <a:prstGeom prst="rect">
            <a:avLst/>
          </a:prstGeom>
        </p:spPr>
      </p:pic>
    </p:spTree>
    <p:extLst>
      <p:ext uri="{BB962C8B-B14F-4D97-AF65-F5344CB8AC3E}">
        <p14:creationId xmlns:p14="http://schemas.microsoft.com/office/powerpoint/2010/main" val="3684060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11" name="Text Placeholder 3"/>
          <p:cNvSpPr>
            <a:spLocks noGrp="1"/>
          </p:cNvSpPr>
          <p:nvPr>
            <p:ph type="body" sz="half" idx="2"/>
          </p:nvPr>
        </p:nvSpPr>
        <p:spPr>
          <a:xfrm>
            <a:off x="1580973" y="200797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2" name="Text Placeholder 31"/>
          <p:cNvSpPr>
            <a:spLocks noGrp="1"/>
          </p:cNvSpPr>
          <p:nvPr>
            <p:ph type="body" sz="quarter" idx="20" hasCustomPrompt="1"/>
          </p:nvPr>
        </p:nvSpPr>
        <p:spPr>
          <a:xfrm>
            <a:off x="698242" y="1999505"/>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27" name="Text Placeholder 3"/>
          <p:cNvSpPr>
            <a:spLocks noGrp="1"/>
          </p:cNvSpPr>
          <p:nvPr>
            <p:ph type="body" sz="half" idx="21"/>
          </p:nvPr>
        </p:nvSpPr>
        <p:spPr>
          <a:xfrm>
            <a:off x="1580973" y="295861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8" name="Text Placeholder 31"/>
          <p:cNvSpPr>
            <a:spLocks noGrp="1"/>
          </p:cNvSpPr>
          <p:nvPr>
            <p:ph type="body" sz="quarter" idx="22" hasCustomPrompt="1"/>
          </p:nvPr>
        </p:nvSpPr>
        <p:spPr>
          <a:xfrm>
            <a:off x="698242" y="2950141"/>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1" name="Text Placeholder 3"/>
          <p:cNvSpPr>
            <a:spLocks noGrp="1"/>
          </p:cNvSpPr>
          <p:nvPr>
            <p:ph type="body" sz="half" idx="23"/>
          </p:nvPr>
        </p:nvSpPr>
        <p:spPr>
          <a:xfrm>
            <a:off x="1580973" y="389621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3" name="Text Placeholder 31"/>
          <p:cNvSpPr>
            <a:spLocks noGrp="1"/>
          </p:cNvSpPr>
          <p:nvPr>
            <p:ph type="body" sz="quarter" idx="24" hasCustomPrompt="1"/>
          </p:nvPr>
        </p:nvSpPr>
        <p:spPr>
          <a:xfrm>
            <a:off x="698242" y="3887743"/>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4" name="Text Placeholder 3"/>
          <p:cNvSpPr>
            <a:spLocks noGrp="1"/>
          </p:cNvSpPr>
          <p:nvPr>
            <p:ph type="body" sz="half" idx="25"/>
          </p:nvPr>
        </p:nvSpPr>
        <p:spPr>
          <a:xfrm>
            <a:off x="1580973" y="484685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5" name="Text Placeholder 31"/>
          <p:cNvSpPr>
            <a:spLocks noGrp="1"/>
          </p:cNvSpPr>
          <p:nvPr>
            <p:ph type="body" sz="quarter" idx="26" hasCustomPrompt="1"/>
          </p:nvPr>
        </p:nvSpPr>
        <p:spPr>
          <a:xfrm>
            <a:off x="698242" y="4838379"/>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6" name="Text Placeholder 3"/>
          <p:cNvSpPr>
            <a:spLocks noGrp="1"/>
          </p:cNvSpPr>
          <p:nvPr>
            <p:ph type="body" sz="half" idx="27"/>
          </p:nvPr>
        </p:nvSpPr>
        <p:spPr>
          <a:xfrm>
            <a:off x="7263061" y="199958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7" name="Text Placeholder 31"/>
          <p:cNvSpPr>
            <a:spLocks noGrp="1"/>
          </p:cNvSpPr>
          <p:nvPr>
            <p:ph type="body" sz="quarter" idx="28" hasCustomPrompt="1"/>
          </p:nvPr>
        </p:nvSpPr>
        <p:spPr>
          <a:xfrm>
            <a:off x="6380330" y="1991115"/>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38" name="Text Placeholder 3"/>
          <p:cNvSpPr>
            <a:spLocks noGrp="1"/>
          </p:cNvSpPr>
          <p:nvPr>
            <p:ph type="body" sz="half" idx="29"/>
          </p:nvPr>
        </p:nvSpPr>
        <p:spPr>
          <a:xfrm>
            <a:off x="7263061" y="295022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9" name="Text Placeholder 31"/>
          <p:cNvSpPr>
            <a:spLocks noGrp="1"/>
          </p:cNvSpPr>
          <p:nvPr>
            <p:ph type="body" sz="quarter" idx="30" hasCustomPrompt="1"/>
          </p:nvPr>
        </p:nvSpPr>
        <p:spPr>
          <a:xfrm>
            <a:off x="6380330" y="2941751"/>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40" name="Text Placeholder 3"/>
          <p:cNvSpPr>
            <a:spLocks noGrp="1"/>
          </p:cNvSpPr>
          <p:nvPr>
            <p:ph type="body" sz="half" idx="31"/>
          </p:nvPr>
        </p:nvSpPr>
        <p:spPr>
          <a:xfrm>
            <a:off x="7263061" y="388782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1" name="Text Placeholder 31"/>
          <p:cNvSpPr>
            <a:spLocks noGrp="1"/>
          </p:cNvSpPr>
          <p:nvPr>
            <p:ph type="body" sz="quarter" idx="32" hasCustomPrompt="1"/>
          </p:nvPr>
        </p:nvSpPr>
        <p:spPr>
          <a:xfrm>
            <a:off x="6380330" y="3879353"/>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
        <p:nvSpPr>
          <p:cNvPr id="42" name="Text Placeholder 3"/>
          <p:cNvSpPr>
            <a:spLocks noGrp="1"/>
          </p:cNvSpPr>
          <p:nvPr>
            <p:ph type="body" sz="half" idx="33"/>
          </p:nvPr>
        </p:nvSpPr>
        <p:spPr>
          <a:xfrm>
            <a:off x="7263061" y="483846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3" name="Text Placeholder 31"/>
          <p:cNvSpPr>
            <a:spLocks noGrp="1"/>
          </p:cNvSpPr>
          <p:nvPr>
            <p:ph type="body" sz="quarter" idx="34" hasCustomPrompt="1"/>
          </p:nvPr>
        </p:nvSpPr>
        <p:spPr>
          <a:xfrm>
            <a:off x="6380330" y="4829989"/>
            <a:ext cx="707845" cy="685800"/>
          </a:xfrm>
          <a:prstGeom prst="ellipse">
            <a:avLst/>
          </a:prstGeom>
          <a:solidFill>
            <a:schemeClr val="bg1">
              <a:lumMod val="85000"/>
            </a:schemeClr>
          </a:solidFill>
        </p:spPr>
        <p:txBody>
          <a:bodyPr anchor="ctr"/>
          <a:lstStyle>
            <a:lvl1pPr marL="0" indent="0" algn="ctr">
              <a:buNone/>
              <a:defRPr/>
            </a:lvl1pPr>
          </a:lstStyle>
          <a:p>
            <a:pPr lvl="0"/>
            <a:r>
              <a:rPr lang="en-GB" dirty="0"/>
              <a:t>#</a:t>
            </a:r>
          </a:p>
        </p:txBody>
      </p:sp>
    </p:spTree>
    <p:extLst>
      <p:ext uri="{BB962C8B-B14F-4D97-AF65-F5344CB8AC3E}">
        <p14:creationId xmlns:p14="http://schemas.microsoft.com/office/powerpoint/2010/main" val="209247728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7" y="1600201"/>
            <a:ext cx="5233081" cy="4565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dirty="0"/>
          </a:p>
        </p:txBody>
      </p:sp>
      <p:sp>
        <p:nvSpPr>
          <p:cNvPr id="8" name="Picture Placeholder 7"/>
          <p:cNvSpPr>
            <a:spLocks noGrp="1"/>
          </p:cNvSpPr>
          <p:nvPr>
            <p:ph type="pic" sz="quarter" idx="13"/>
          </p:nvPr>
        </p:nvSpPr>
        <p:spPr>
          <a:xfrm>
            <a:off x="6254749" y="1600201"/>
            <a:ext cx="5239011" cy="4565650"/>
          </a:xfrm>
        </p:spPr>
        <p:txBody>
          <a:bodyPr/>
          <a:lstStyle/>
          <a:p>
            <a:r>
              <a:rPr lang="en-US" dirty="0"/>
              <a:t>Click icon to add picture</a:t>
            </a:r>
            <a:endParaRPr lang="en-GB" dirty="0"/>
          </a:p>
        </p:txBody>
      </p:sp>
    </p:spTree>
    <p:extLst>
      <p:ext uri="{BB962C8B-B14F-4D97-AF65-F5344CB8AC3E}">
        <p14:creationId xmlns:p14="http://schemas.microsoft.com/office/powerpoint/2010/main" val="3894415064"/>
      </p:ext>
    </p:extLst>
  </p:cSld>
  <p:clrMapOvr>
    <a:masterClrMapping/>
  </p:clrMapOvr>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698500" y="1592263"/>
            <a:ext cx="5253038"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5"/>
          <p:cNvSpPr>
            <a:spLocks noGrp="1"/>
          </p:cNvSpPr>
          <p:nvPr>
            <p:ph type="body" sz="quarter" idx="11"/>
          </p:nvPr>
        </p:nvSpPr>
        <p:spPr>
          <a:xfrm>
            <a:off x="6254750" y="1592263"/>
            <a:ext cx="5238750" cy="4573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8215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2" y="1592263"/>
            <a:ext cx="5253297" cy="494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98243" y="2105367"/>
            <a:ext cx="5253296"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54750" y="2105366"/>
            <a:ext cx="5275262" cy="40604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dirty="0"/>
          </a:p>
        </p:txBody>
      </p:sp>
    </p:spTree>
    <p:extLst>
      <p:ext uri="{BB962C8B-B14F-4D97-AF65-F5344CB8AC3E}">
        <p14:creationId xmlns:p14="http://schemas.microsoft.com/office/powerpoint/2010/main" val="2751120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dirty="0"/>
          </a:p>
        </p:txBody>
      </p:sp>
      <p:sp>
        <p:nvSpPr>
          <p:cNvPr id="7" name="Content Placeholder 6"/>
          <p:cNvSpPr>
            <a:spLocks noGrp="1"/>
          </p:cNvSpPr>
          <p:nvPr>
            <p:ph sz="quarter" idx="10"/>
          </p:nvPr>
        </p:nvSpPr>
        <p:spPr>
          <a:xfrm>
            <a:off x="698242" y="1592263"/>
            <a:ext cx="10795518" cy="457404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60057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dirty="0"/>
          </a:p>
        </p:txBody>
      </p:sp>
      <p:sp>
        <p:nvSpPr>
          <p:cNvPr id="5" name="Picture Placeholder 4"/>
          <p:cNvSpPr>
            <a:spLocks noGrp="1"/>
          </p:cNvSpPr>
          <p:nvPr>
            <p:ph type="pic" sz="quarter" idx="10"/>
          </p:nvPr>
        </p:nvSpPr>
        <p:spPr>
          <a:xfrm>
            <a:off x="698242" y="1592263"/>
            <a:ext cx="10795518" cy="4574040"/>
          </a:xfrm>
        </p:spPr>
        <p:txBody>
          <a:bodyPr/>
          <a:lstStyle/>
          <a:p>
            <a:r>
              <a:rPr lang="en-US" dirty="0"/>
              <a:t>Click icon to add picture</a:t>
            </a:r>
            <a:endParaRPr lang="en-GB" dirty="0"/>
          </a:p>
        </p:txBody>
      </p:sp>
    </p:spTree>
    <p:extLst>
      <p:ext uri="{BB962C8B-B14F-4D97-AF65-F5344CB8AC3E}">
        <p14:creationId xmlns:p14="http://schemas.microsoft.com/office/powerpoint/2010/main" val="314438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userDrawn="1"/>
        </p:nvSpPr>
        <p:spPr>
          <a:xfrm>
            <a:off x="0" y="1709738"/>
            <a:ext cx="12192000" cy="43799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a:xfrm>
            <a:off x="1063688" y="1709738"/>
            <a:ext cx="10283761" cy="2852737"/>
          </a:xfrm>
        </p:spPr>
        <p:txBody>
          <a:bodyPr anchor="b"/>
          <a:lstStyle>
            <a:lvl1pPr>
              <a:defRPr sz="6000">
                <a:solidFill>
                  <a:schemeClr val="bg1"/>
                </a:solidFill>
              </a:defRPr>
            </a:lvl1pPr>
          </a:lstStyle>
          <a:p>
            <a:r>
              <a:rPr lang="en-US"/>
              <a:t>Click to edit Master title style</a:t>
            </a:r>
            <a:endParaRPr lang="en-GB" dirty="0"/>
          </a:p>
        </p:txBody>
      </p:sp>
      <p:sp>
        <p:nvSpPr>
          <p:cNvPr id="3" name="Text Placeholder 2"/>
          <p:cNvSpPr>
            <a:spLocks noGrp="1"/>
          </p:cNvSpPr>
          <p:nvPr>
            <p:ph type="body" idx="1"/>
          </p:nvPr>
        </p:nvSpPr>
        <p:spPr>
          <a:xfrm>
            <a:off x="1063688" y="4589463"/>
            <a:ext cx="10283761"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707290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Tree>
    <p:extLst>
      <p:ext uri="{BB962C8B-B14F-4D97-AF65-F5344CB8AC3E}">
        <p14:creationId xmlns:p14="http://schemas.microsoft.com/office/powerpoint/2010/main" val="2172553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1005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Empt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27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15" name="Rectangle 14"/>
          <p:cNvSpPr/>
          <p:nvPr userDrawn="1"/>
        </p:nvSpPr>
        <p:spPr>
          <a:xfrm>
            <a:off x="0" y="713"/>
            <a:ext cx="12192000" cy="6867071"/>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Rectangle 25"/>
          <p:cNvSpPr/>
          <p:nvPr userDrawn="1"/>
        </p:nvSpPr>
        <p:spPr>
          <a:xfrm>
            <a:off x="0" y="713"/>
            <a:ext cx="12192000" cy="127615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p:cNvSpPr/>
          <p:nvPr userDrawn="1"/>
        </p:nvSpPr>
        <p:spPr>
          <a:xfrm>
            <a:off x="0" y="6311899"/>
            <a:ext cx="12192000" cy="5551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Placeholder 1"/>
          <p:cNvSpPr>
            <a:spLocks noGrp="1"/>
          </p:cNvSpPr>
          <p:nvPr>
            <p:ph type="title"/>
          </p:nvPr>
        </p:nvSpPr>
        <p:spPr>
          <a:xfrm>
            <a:off x="698242" y="252284"/>
            <a:ext cx="10795518" cy="1003916"/>
          </a:xfrm>
          <a:prstGeom prst="rect">
            <a:avLst/>
          </a:prstGeom>
        </p:spPr>
        <p:txBody>
          <a:bodyPr vert="horz" lIns="91440" tIns="45720" rIns="91440" bIns="45720" rtlCol="0" anchor="b">
            <a:normAutofit/>
          </a:bodyPr>
          <a:lstStyle/>
          <a:p>
            <a:r>
              <a:rPr lang="en-US"/>
              <a:t>Click to edit Master title style</a:t>
            </a:r>
            <a:endParaRPr lang="en-GB" dirty="0"/>
          </a:p>
        </p:txBody>
      </p:sp>
      <p:sp>
        <p:nvSpPr>
          <p:cNvPr id="3" name="Text Placeholder 2"/>
          <p:cNvSpPr>
            <a:spLocks noGrp="1"/>
          </p:cNvSpPr>
          <p:nvPr>
            <p:ph type="body" idx="1"/>
          </p:nvPr>
        </p:nvSpPr>
        <p:spPr>
          <a:xfrm>
            <a:off x="698240" y="1592263"/>
            <a:ext cx="10795520" cy="457404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10" name="Picture 9"/>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9896605" y="6468047"/>
            <a:ext cx="1597155" cy="225552"/>
          </a:xfrm>
          <a:prstGeom prst="rect">
            <a:avLst/>
          </a:prstGeom>
        </p:spPr>
      </p:pic>
      <p:pic>
        <p:nvPicPr>
          <p:cNvPr id="11" name="Picture 10"/>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5349239" y="6452997"/>
            <a:ext cx="1493523" cy="234696"/>
          </a:xfrm>
          <a:prstGeom prst="rect">
            <a:avLst/>
          </a:prstGeom>
        </p:spPr>
      </p:pic>
      <p:pic>
        <p:nvPicPr>
          <p:cNvPr id="12" name="Picture 11"/>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98242" y="6419278"/>
            <a:ext cx="1859284" cy="323089"/>
          </a:xfrm>
          <a:prstGeom prst="rect">
            <a:avLst/>
          </a:prstGeom>
        </p:spPr>
      </p:pic>
    </p:spTree>
    <p:extLst>
      <p:ext uri="{BB962C8B-B14F-4D97-AF65-F5344CB8AC3E}">
        <p14:creationId xmlns:p14="http://schemas.microsoft.com/office/powerpoint/2010/main" val="80297582"/>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8" r:id="rId3"/>
    <p:sldLayoutId id="2147483652" r:id="rId4"/>
    <p:sldLayoutId id="2147483661" r:id="rId5"/>
    <p:sldLayoutId id="2147483653" r:id="rId6"/>
    <p:sldLayoutId id="2147483650" r:id="rId7"/>
    <p:sldLayoutId id="2147483662" r:id="rId8"/>
    <p:sldLayoutId id="2147483651" r:id="rId9"/>
    <p:sldLayoutId id="2147483654" r:id="rId10"/>
    <p:sldLayoutId id="2147483655" r:id="rId11"/>
    <p:sldLayoutId id="2147483663" r:id="rId12"/>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03" userDrawn="1">
          <p15:clr>
            <a:srgbClr val="F26B43"/>
          </p15:clr>
        </p15:guide>
        <p15:guide id="2" pos="3840" userDrawn="1">
          <p15:clr>
            <a:srgbClr val="F26B43"/>
          </p15:clr>
        </p15:guide>
        <p15:guide id="3" orient="horz" pos="3884" userDrawn="1">
          <p15:clr>
            <a:srgbClr val="F26B43"/>
          </p15:clr>
        </p15:guide>
        <p15:guide id="4" pos="3940" userDrawn="1">
          <p15:clr>
            <a:srgbClr val="F26B43"/>
          </p15:clr>
        </p15:guide>
        <p15:guide id="5" pos="374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moodle.uwtsd.ac.uk/course/view.php?id=11455"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s://moodle.uwtsd.ac.uk/mod/page/view.php?id=515794" TargetMode="External"/><Relationship Id="rId4" Type="http://schemas.openxmlformats.org/officeDocument/2006/relationships/hyperlink" Target="https://moodle.uwtsd.ac.uk/mod/page/view.php?id=515758"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1.xml"/><Relationship Id="rId5" Type="http://schemas.openxmlformats.org/officeDocument/2006/relationships/hyperlink" Target="https://libguides.leedsbeckett.ac.uk/home" TargetMode="External"/><Relationship Id="rId4" Type="http://schemas.openxmlformats.org/officeDocument/2006/relationships/hyperlink" Target="http://creativecommons.org/licenses/by/4.0/"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hyperlink" Target="https://pxhere.com/en/photo/1278591"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19.xml.rels><?xml version="1.0" encoding="UTF-8" standalone="yes"?>
<Relationships xmlns="http://schemas.openxmlformats.org/package/2006/relationships"><Relationship Id="rId3" Type="http://schemas.openxmlformats.org/officeDocument/2006/relationships/hyperlink" Target="https://www-citethemrightonline-com.ezproxy.uwtsd.ac.uk/article?docid=b-9781350928060&amp;tocid=b-9781350928060-setting-out-citations" TargetMode="External"/><Relationship Id="rId2" Type="http://schemas.openxmlformats.org/officeDocument/2006/relationships/hyperlink" Target="https://librarysearch.uwtsd.ac.uk/permalink/44WHELF_UWTSD/1pbrh66/alma99100241658802421" TargetMode="Externa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hyperlink" Target="https://moodle.uwtsd.ac.uk/mod/page/view.php?id=475604" TargetMode="External"/></Relationships>
</file>

<file path=ppt/slides/_rels/slide20.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s://theconversation.com/avoiding-ai-is-hard-but-our-freedom-to-opt-out-must-be-protected-255873?utm_source=clipboard&amp;utm_medium=bylinecopy_url_button" TargetMode="Externa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hyperlink" Target="https://www.hrmagazine.co.uk/content/features/rob-briner-spend-longer-on-evidence-based-decision-making"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cipd.org/uk/knowledge/podcasts/hr-people-pod/" TargetMode="External"/><Relationship Id="rId2" Type="http://schemas.openxmlformats.org/officeDocument/2006/relationships/image" Target="../media/image38.png"/><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8" Type="http://schemas.openxmlformats.org/officeDocument/2006/relationships/hyperlink" Target="https://intranet.uwtsd.ac.uk/media/279/download?attachment" TargetMode="External"/><Relationship Id="rId3" Type="http://schemas.openxmlformats.org/officeDocument/2006/relationships/image" Target="../media/image39.jpeg"/><Relationship Id="rId7" Type="http://schemas.openxmlformats.org/officeDocument/2006/relationships/image" Target="../media/image41.jpeg"/><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hyperlink" Target="https://librarysearch.uwtsd.ac.uk/discovery/fulldisplay?docid=alma99100442902002421&amp;context=L&amp;vid=44WHELF_UWTSD:44WHELF_UWTSD_VU1&amp;lang=en&amp;search_scope=MyInst_and_CI&amp;adaptor=Local%20Search%20Engine&amp;tab=Everything&amp;query=any,contains,cite%20them%20right" TargetMode="External"/><Relationship Id="rId5" Type="http://schemas.openxmlformats.org/officeDocument/2006/relationships/image" Target="../media/image40.jpeg"/><Relationship Id="rId4" Type="http://schemas.openxmlformats.org/officeDocument/2006/relationships/hyperlink" Target="https://www-citethemrightonline-com.ezproxy.uwtsd.ac.uk/"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4.xml"/><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5.xml"/><Relationship Id="rId1" Type="http://schemas.openxmlformats.org/officeDocument/2006/relationships/slideLayout" Target="../slideLayouts/slideLayout11.xml"/><Relationship Id="rId5" Type="http://schemas.openxmlformats.org/officeDocument/2006/relationships/image" Target="../media/image44.png"/><Relationship Id="rId4" Type="http://schemas.openxmlformats.org/officeDocument/2006/relationships/hyperlink" Target="https://intranet.uwtsd.ac.uk/departments/library-and-learning-resources/academic-and-infoskills/refworks"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3" Type="http://schemas.openxmlformats.org/officeDocument/2006/relationships/hyperlink" Target="mailto:c.davage@uwtsd.ac.uk" TargetMode="External"/><Relationship Id="rId2" Type="http://schemas.openxmlformats.org/officeDocument/2006/relationships/notesSlide" Target="../notesSlides/notesSlide36.xml"/><Relationship Id="rId1" Type="http://schemas.openxmlformats.org/officeDocument/2006/relationships/slideLayout" Target="../slideLayouts/slideLayout11.xml"/><Relationship Id="rId5" Type="http://schemas.openxmlformats.org/officeDocument/2006/relationships/image" Target="../media/image47.jpg"/><Relationship Id="rId4" Type="http://schemas.openxmlformats.org/officeDocument/2006/relationships/hyperlink" Target="mailto:infoskills@uwtsd.ac.uk"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fontScale="85000" lnSpcReduction="20000"/>
          </a:bodyPr>
          <a:lstStyle/>
          <a:p>
            <a:r>
              <a:rPr lang="en-GB" dirty="0"/>
              <a:t>Connie Davage</a:t>
            </a:r>
          </a:p>
          <a:p>
            <a:r>
              <a:rPr lang="en-GB" dirty="0"/>
              <a:t>Academic Liaison Librarian</a:t>
            </a:r>
          </a:p>
          <a:p>
            <a:r>
              <a:rPr lang="en-GB" dirty="0"/>
              <a:t>IMH, Carmarthen</a:t>
            </a:r>
          </a:p>
        </p:txBody>
      </p:sp>
      <p:sp>
        <p:nvSpPr>
          <p:cNvPr id="4" name="Title 3"/>
          <p:cNvSpPr>
            <a:spLocks noGrp="1"/>
          </p:cNvSpPr>
          <p:nvPr>
            <p:ph type="title"/>
          </p:nvPr>
        </p:nvSpPr>
        <p:spPr>
          <a:xfrm>
            <a:off x="6127925" y="1520891"/>
            <a:ext cx="5937249" cy="2225400"/>
          </a:xfrm>
        </p:spPr>
        <p:txBody>
          <a:bodyPr/>
          <a:lstStyle/>
          <a:p>
            <a:r>
              <a:rPr lang="en-GB" dirty="0"/>
              <a:t>Harvard Referencing: </a:t>
            </a:r>
            <a:r>
              <a:rPr lang="en-GB" sz="3600" dirty="0"/>
              <a:t>the basics</a:t>
            </a:r>
          </a:p>
        </p:txBody>
      </p:sp>
      <p:pic>
        <p:nvPicPr>
          <p:cNvPr id="10" name="Picture Placeholder 9" descr="A stack of books on a table&#10;&#10;Description automatically generated">
            <a:extLst>
              <a:ext uri="{FF2B5EF4-FFF2-40B4-BE49-F238E27FC236}">
                <a16:creationId xmlns:a16="http://schemas.microsoft.com/office/drawing/2014/main" id="{CCDDDECB-4167-B8F9-8E13-09FAD7AEEB37}"/>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8221" r="18221"/>
          <a:stretch>
            <a:fillRect/>
          </a:stretch>
        </p:blipFill>
        <p:spPr/>
      </p:pic>
    </p:spTree>
    <p:extLst>
      <p:ext uri="{BB962C8B-B14F-4D97-AF65-F5344CB8AC3E}">
        <p14:creationId xmlns:p14="http://schemas.microsoft.com/office/powerpoint/2010/main" val="30183376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8E013-EB50-0794-19DB-860126EC7EEA}"/>
              </a:ext>
            </a:extLst>
          </p:cNvPr>
          <p:cNvSpPr>
            <a:spLocks noGrp="1"/>
          </p:cNvSpPr>
          <p:nvPr>
            <p:ph type="title"/>
          </p:nvPr>
        </p:nvSpPr>
        <p:spPr>
          <a:xfrm>
            <a:off x="365732" y="86030"/>
            <a:ext cx="10795518" cy="1003916"/>
          </a:xfrm>
        </p:spPr>
        <p:txBody>
          <a:bodyPr/>
          <a:lstStyle/>
          <a:p>
            <a:r>
              <a:rPr lang="en-GB" dirty="0"/>
              <a:t>Background</a:t>
            </a:r>
          </a:p>
        </p:txBody>
      </p:sp>
      <p:sp>
        <p:nvSpPr>
          <p:cNvPr id="3" name="Content Placeholder 2">
            <a:extLst>
              <a:ext uri="{FF2B5EF4-FFF2-40B4-BE49-F238E27FC236}">
                <a16:creationId xmlns:a16="http://schemas.microsoft.com/office/drawing/2014/main" id="{53177A6C-35E3-CEE8-0E10-458EA438CEC1}"/>
              </a:ext>
            </a:extLst>
          </p:cNvPr>
          <p:cNvSpPr>
            <a:spLocks noGrp="1"/>
          </p:cNvSpPr>
          <p:nvPr>
            <p:ph sz="quarter" idx="10"/>
          </p:nvPr>
        </p:nvSpPr>
        <p:spPr/>
        <p:txBody>
          <a:bodyPr/>
          <a:lstStyle/>
          <a:p>
            <a:pPr marL="0" indent="0">
              <a:buNone/>
            </a:pPr>
            <a:r>
              <a:rPr lang="en-GB" dirty="0">
                <a:latin typeface="Calibri" panose="020F0502020204030204" pitchFamily="34" charset="0"/>
                <a:cs typeface="Calibri" panose="020F0502020204030204" pitchFamily="34" charset="0"/>
              </a:rPr>
              <a:t>You should already have a basic understanding of referencing and its importance if you have completed the following </a:t>
            </a:r>
            <a:r>
              <a:rPr lang="en-GB" dirty="0">
                <a:latin typeface="Calibri" panose="020F0502020204030204" pitchFamily="34" charset="0"/>
                <a:cs typeface="Calibri" panose="020F0502020204030204" pitchFamily="34" charset="0"/>
                <a:hlinkClick r:id="rId3"/>
              </a:rPr>
              <a:t>Library </a:t>
            </a:r>
            <a:r>
              <a:rPr lang="en-GB" dirty="0" err="1">
                <a:latin typeface="Calibri" panose="020F0502020204030204" pitchFamily="34" charset="0"/>
                <a:cs typeface="Calibri" panose="020F0502020204030204" pitchFamily="34" charset="0"/>
                <a:hlinkClick r:id="rId3"/>
              </a:rPr>
              <a:t>Infoskills</a:t>
            </a:r>
            <a:r>
              <a:rPr lang="en-GB" dirty="0">
                <a:latin typeface="Calibri" panose="020F0502020204030204" pitchFamily="34" charset="0"/>
                <a:cs typeface="Calibri" panose="020F0502020204030204" pitchFamily="34" charset="0"/>
                <a:hlinkClick r:id="rId3"/>
              </a:rPr>
              <a:t> </a:t>
            </a:r>
            <a:r>
              <a:rPr lang="en-GB" dirty="0">
                <a:latin typeface="Calibri" panose="020F0502020204030204" pitchFamily="34" charset="0"/>
                <a:cs typeface="Calibri" panose="020F0502020204030204" pitchFamily="34" charset="0"/>
              </a:rPr>
              <a:t>Units:</a:t>
            </a:r>
          </a:p>
          <a:p>
            <a:pPr marL="0" indent="0">
              <a:buNone/>
            </a:pPr>
            <a:endParaRPr lang="en-GB" dirty="0">
              <a:latin typeface="Calibri" panose="020F0502020204030204" pitchFamily="34" charset="0"/>
              <a:cs typeface="Calibri" panose="020F0502020204030204" pitchFamily="34" charset="0"/>
            </a:endParaRPr>
          </a:p>
          <a:p>
            <a:pPr>
              <a:buFont typeface="Arial" panose="020B0604020202020204" pitchFamily="34" charset="0"/>
              <a:buChar char="•"/>
            </a:pPr>
            <a:r>
              <a:rPr lang="en-GB" dirty="0">
                <a:latin typeface="Calibri" panose="020F0502020204030204" pitchFamily="34" charset="0"/>
                <a:cs typeface="Calibri" panose="020F0502020204030204" pitchFamily="34" charset="0"/>
                <a:hlinkClick r:id="rId4"/>
              </a:rPr>
              <a:t>Academic Integrity &amp; Plagiarism</a:t>
            </a:r>
            <a:r>
              <a:rPr lang="en-GB" dirty="0">
                <a:latin typeface="Calibri" panose="020F0502020204030204" pitchFamily="34" charset="0"/>
                <a:cs typeface="Calibri" panose="020F0502020204030204" pitchFamily="34" charset="0"/>
              </a:rPr>
              <a:t>.</a:t>
            </a:r>
          </a:p>
          <a:p>
            <a:pPr>
              <a:buFont typeface="Arial" panose="020B0604020202020204" pitchFamily="34" charset="0"/>
              <a:buChar char="•"/>
            </a:pPr>
            <a:r>
              <a:rPr lang="en-GB" dirty="0">
                <a:latin typeface="Calibri" panose="020F0502020204030204" pitchFamily="34" charset="0"/>
                <a:cs typeface="Calibri" panose="020F0502020204030204" pitchFamily="34" charset="0"/>
                <a:hlinkClick r:id="rId5"/>
              </a:rPr>
              <a:t>Referencing: The Basics</a:t>
            </a:r>
            <a:endParaRPr lang="en-GB" dirty="0">
              <a:latin typeface="Calibri" panose="020F0502020204030204" pitchFamily="34" charset="0"/>
              <a:cs typeface="Calibri" panose="020F0502020204030204" pitchFamily="34" charset="0"/>
            </a:endParaRPr>
          </a:p>
          <a:p>
            <a:pPr marL="0" indent="0">
              <a:buNone/>
            </a:pPr>
            <a:endParaRPr lang="en-GB" dirty="0"/>
          </a:p>
          <a:p>
            <a:pPr marL="0" indent="0">
              <a:buNone/>
            </a:pPr>
            <a:r>
              <a:rPr lang="en-GB" dirty="0">
                <a:latin typeface="Calibri" panose="020F0502020204030204" pitchFamily="34" charset="0"/>
                <a:cs typeface="Calibri" panose="020F0502020204030204" pitchFamily="34" charset="0"/>
              </a:rPr>
              <a:t>It is strongly advised you complete both these units if you have not done so already. These will help you develop the academic skills required in identifying sources and referencing correctly.</a:t>
            </a:r>
          </a:p>
        </p:txBody>
      </p:sp>
    </p:spTree>
    <p:extLst>
      <p:ext uri="{BB962C8B-B14F-4D97-AF65-F5344CB8AC3E}">
        <p14:creationId xmlns:p14="http://schemas.microsoft.com/office/powerpoint/2010/main" val="1025032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imeline&#10;&#10;Description automatically generated">
            <a:extLst>
              <a:ext uri="{FF2B5EF4-FFF2-40B4-BE49-F238E27FC236}">
                <a16:creationId xmlns:a16="http://schemas.microsoft.com/office/drawing/2014/main" id="{E45278CE-0014-9905-891A-7C91057E4AA3}"/>
              </a:ext>
            </a:extLst>
          </p:cNvPr>
          <p:cNvPicPr>
            <a:picLocks noChangeAspect="1"/>
          </p:cNvPicPr>
          <p:nvPr/>
        </p:nvPicPr>
        <p:blipFill>
          <a:blip r:embed="rId3"/>
          <a:stretch>
            <a:fillRect/>
          </a:stretch>
        </p:blipFill>
        <p:spPr>
          <a:xfrm>
            <a:off x="2464977" y="1602766"/>
            <a:ext cx="6823535" cy="4512979"/>
          </a:xfrm>
          <a:prstGeom prst="rect">
            <a:avLst/>
          </a:prstGeom>
        </p:spPr>
      </p:pic>
      <p:sp>
        <p:nvSpPr>
          <p:cNvPr id="3" name="TextBox 2">
            <a:extLst>
              <a:ext uri="{FF2B5EF4-FFF2-40B4-BE49-F238E27FC236}">
                <a16:creationId xmlns:a16="http://schemas.microsoft.com/office/drawing/2014/main" id="{2C8D9480-1D0F-3347-546F-3B8F99D354BE}"/>
              </a:ext>
            </a:extLst>
          </p:cNvPr>
          <p:cNvSpPr txBox="1"/>
          <p:nvPr/>
        </p:nvSpPr>
        <p:spPr>
          <a:xfrm>
            <a:off x="480136" y="5961857"/>
            <a:ext cx="1078348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ea typeface="+mn-lt"/>
                <a:cs typeface="+mn-lt"/>
              </a:rPr>
              <a:t>This work is adapted and licensed under a </a:t>
            </a:r>
            <a:r>
              <a:rPr lang="en-GB" sz="1400" b="1" dirty="0">
                <a:solidFill>
                  <a:srgbClr val="0563C1"/>
                </a:solidFill>
                <a:ea typeface="+mn-lt"/>
                <a:cs typeface="+mn-lt"/>
                <a:hlinkClick r:id="rId4"/>
              </a:rPr>
              <a:t>Creative Commons Attribution 4.0 International License</a:t>
            </a:r>
            <a:r>
              <a:rPr lang="en-GB" sz="1400" dirty="0">
                <a:ea typeface="+mn-lt"/>
                <a:cs typeface="+mn-lt"/>
              </a:rPr>
              <a:t>. Attribution: </a:t>
            </a:r>
            <a:r>
              <a:rPr lang="en-GB" sz="1400" dirty="0">
                <a:ea typeface="+mn-lt"/>
                <a:cs typeface="+mn-lt"/>
                <a:hlinkClick r:id="rId5"/>
              </a:rPr>
              <a:t>Leeds Beckett University Library.</a:t>
            </a:r>
            <a:endParaRPr lang="en-US" sz="1400" dirty="0">
              <a:cs typeface="Calibri"/>
            </a:endParaRPr>
          </a:p>
        </p:txBody>
      </p:sp>
      <p:sp>
        <p:nvSpPr>
          <p:cNvPr id="6" name="TextBox 5">
            <a:extLst>
              <a:ext uri="{FF2B5EF4-FFF2-40B4-BE49-F238E27FC236}">
                <a16:creationId xmlns:a16="http://schemas.microsoft.com/office/drawing/2014/main" id="{809C76F5-B3A7-0277-60FF-8DFDC81DF58D}"/>
              </a:ext>
            </a:extLst>
          </p:cNvPr>
          <p:cNvSpPr txBox="1"/>
          <p:nvPr/>
        </p:nvSpPr>
        <p:spPr>
          <a:xfrm>
            <a:off x="2464977" y="1224388"/>
            <a:ext cx="273870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latin typeface="Arial" panose="020B0604020202020204" pitchFamily="34" charset="0"/>
                <a:cs typeface="Arial" panose="020B0604020202020204" pitchFamily="34" charset="0"/>
              </a:rPr>
              <a:t>1. In-text citation </a:t>
            </a:r>
            <a:endParaRPr lang="en-GB" sz="24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E9263A83-88D9-C0E8-447E-DBC322D90293}"/>
              </a:ext>
            </a:extLst>
          </p:cNvPr>
          <p:cNvSpPr txBox="1"/>
          <p:nvPr/>
        </p:nvSpPr>
        <p:spPr>
          <a:xfrm>
            <a:off x="6756685" y="1207087"/>
            <a:ext cx="341928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latin typeface="Arial" panose="020B0604020202020204" pitchFamily="34" charset="0"/>
                <a:cs typeface="Arial" panose="020B0604020202020204" pitchFamily="34" charset="0"/>
              </a:rPr>
              <a:t>2. Full reference list</a:t>
            </a:r>
            <a:endParaRPr lang="en-GB" sz="24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807D8140-57B9-B767-BA0A-BCD6F1EDD0B9}"/>
              </a:ext>
            </a:extLst>
          </p:cNvPr>
          <p:cNvSpPr txBox="1"/>
          <p:nvPr/>
        </p:nvSpPr>
        <p:spPr>
          <a:xfrm>
            <a:off x="0" y="437646"/>
            <a:ext cx="9364999"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dirty="0">
                <a:solidFill>
                  <a:schemeClr val="bg1"/>
                </a:solidFill>
                <a:latin typeface="+mj-lt"/>
                <a:cs typeface="Calibri"/>
              </a:rPr>
              <a:t>2 parts to Harvard Referencing:</a:t>
            </a:r>
            <a:endParaRPr lang="en-US" sz="4400" dirty="0">
              <a:solidFill>
                <a:schemeClr val="bg1"/>
              </a:solidFill>
              <a:latin typeface="+mj-lt"/>
              <a:cs typeface="Calibri"/>
            </a:endParaRPr>
          </a:p>
        </p:txBody>
      </p:sp>
    </p:spTree>
    <p:extLst>
      <p:ext uri="{BB962C8B-B14F-4D97-AF65-F5344CB8AC3E}">
        <p14:creationId xmlns:p14="http://schemas.microsoft.com/office/powerpoint/2010/main" val="1821477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7A815-FD0C-3B94-45F1-4B76E85A98F9}"/>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C4E60683-9CDD-8D23-470A-946E64B6BA2F}"/>
              </a:ext>
            </a:extLst>
          </p:cNvPr>
          <p:cNvSpPr>
            <a:spLocks noGrp="1"/>
          </p:cNvSpPr>
          <p:nvPr>
            <p:ph type="subTitle" idx="1"/>
          </p:nvPr>
        </p:nvSpPr>
        <p:spPr>
          <a:xfrm>
            <a:off x="286221" y="1263533"/>
            <a:ext cx="3887194" cy="4902317"/>
          </a:xfrm>
        </p:spPr>
        <p:txBody>
          <a:bodyPr>
            <a:noAutofit/>
          </a:bodyPr>
          <a:lstStyle/>
          <a:p>
            <a:r>
              <a:rPr lang="en-GB" sz="4800" dirty="0">
                <a:latin typeface="Calibri" panose="020F0502020204030204" pitchFamily="34" charset="0"/>
                <a:cs typeface="Calibri" panose="020F0502020204030204" pitchFamily="34" charset="0"/>
              </a:rPr>
              <a:t>Referencing your work using Treasure Hunt for Knowledge as an analogy</a:t>
            </a:r>
          </a:p>
        </p:txBody>
      </p:sp>
      <p:pic>
        <p:nvPicPr>
          <p:cNvPr id="6" name="Picture Placeholder 5" descr="Red thumbtacks on a map">
            <a:extLst>
              <a:ext uri="{FF2B5EF4-FFF2-40B4-BE49-F238E27FC236}">
                <a16:creationId xmlns:a16="http://schemas.microsoft.com/office/drawing/2014/main" id="{03194B74-D56E-955F-7444-95473AE893DA}"/>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6992" r="6992"/>
          <a:stretch>
            <a:fillRect/>
          </a:stretch>
        </p:blipFill>
        <p:spPr/>
      </p:pic>
      <p:pic>
        <p:nvPicPr>
          <p:cNvPr id="14" name="Picture 13" descr="A map of the world with pins&#10;&#10;AI-generated content may be incorrect.">
            <a:extLst>
              <a:ext uri="{FF2B5EF4-FFF2-40B4-BE49-F238E27FC236}">
                <a16:creationId xmlns:a16="http://schemas.microsoft.com/office/drawing/2014/main" id="{FBB66B89-67BB-D391-C88C-8E947FF420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56116" y="0"/>
            <a:ext cx="7935883" cy="6857999"/>
          </a:xfrm>
          <a:prstGeom prst="rect">
            <a:avLst/>
          </a:prstGeom>
        </p:spPr>
      </p:pic>
      <p:pic>
        <p:nvPicPr>
          <p:cNvPr id="16" name="Picture 15" descr="A couple of heads with books on shelves">
            <a:extLst>
              <a:ext uri="{FF2B5EF4-FFF2-40B4-BE49-F238E27FC236}">
                <a16:creationId xmlns:a16="http://schemas.microsoft.com/office/drawing/2014/main" id="{7E469C1E-5606-B543-3AEB-9621DA0710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68564" y="0"/>
            <a:ext cx="7901690" cy="6858000"/>
          </a:xfrm>
          <a:prstGeom prst="rect">
            <a:avLst/>
          </a:prstGeom>
        </p:spPr>
      </p:pic>
      <p:pic>
        <p:nvPicPr>
          <p:cNvPr id="18" name="Picture 17" descr="A person holding a book">
            <a:extLst>
              <a:ext uri="{FF2B5EF4-FFF2-40B4-BE49-F238E27FC236}">
                <a16:creationId xmlns:a16="http://schemas.microsoft.com/office/drawing/2014/main" id="{CE3082F2-0BF0-2CFF-1D35-01DE46AABF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56117" y="0"/>
            <a:ext cx="7935884" cy="6858000"/>
          </a:xfrm>
          <a:prstGeom prst="rect">
            <a:avLst/>
          </a:prstGeom>
        </p:spPr>
      </p:pic>
    </p:spTree>
    <p:extLst>
      <p:ext uri="{BB962C8B-B14F-4D97-AF65-F5344CB8AC3E}">
        <p14:creationId xmlns:p14="http://schemas.microsoft.com/office/powerpoint/2010/main" val="414453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4B3C22D-DB43-6D97-0B9C-4402CCBD6C77}"/>
              </a:ext>
            </a:extLst>
          </p:cNvPr>
          <p:cNvSpPr>
            <a:spLocks noGrp="1"/>
          </p:cNvSpPr>
          <p:nvPr>
            <p:ph type="title"/>
          </p:nvPr>
        </p:nvSpPr>
        <p:spPr>
          <a:xfrm>
            <a:off x="183548" y="152531"/>
            <a:ext cx="10795518" cy="1003916"/>
          </a:xfrm>
        </p:spPr>
        <p:txBody>
          <a:bodyPr/>
          <a:lstStyle/>
          <a:p>
            <a:r>
              <a:rPr lang="en-GB"/>
              <a:t>Finding Sources</a:t>
            </a:r>
          </a:p>
        </p:txBody>
      </p:sp>
      <p:sp>
        <p:nvSpPr>
          <p:cNvPr id="3" name="Content Placeholder 2">
            <a:extLst>
              <a:ext uri="{FF2B5EF4-FFF2-40B4-BE49-F238E27FC236}">
                <a16:creationId xmlns:a16="http://schemas.microsoft.com/office/drawing/2014/main" id="{526DFA55-FD2E-521D-42C2-513DC4EDDB4E}"/>
              </a:ext>
            </a:extLst>
          </p:cNvPr>
          <p:cNvSpPr>
            <a:spLocks noGrp="1"/>
          </p:cNvSpPr>
          <p:nvPr>
            <p:ph sz="quarter" idx="10"/>
          </p:nvPr>
        </p:nvSpPr>
        <p:spPr>
          <a:xfrm>
            <a:off x="383054" y="1417645"/>
            <a:ext cx="4862277" cy="4493658"/>
          </a:xfrm>
        </p:spPr>
        <p:txBody>
          <a:bodyPr vert="horz" lIns="91440" tIns="45720" rIns="91440" bIns="45720" rtlCol="0" anchor="t">
            <a:normAutofit/>
          </a:bodyPr>
          <a:lstStyle/>
          <a:p>
            <a:pPr marL="0" indent="0">
              <a:buNone/>
            </a:pPr>
            <a:r>
              <a:rPr lang="en-GB" sz="3000" dirty="0">
                <a:latin typeface="Calibri" panose="020F0502020204030204" pitchFamily="34" charset="0"/>
                <a:cs typeface="Calibri" panose="020F0502020204030204" pitchFamily="34" charset="0"/>
              </a:rPr>
              <a:t>Before you start your journey, you need to gather </a:t>
            </a:r>
            <a:r>
              <a:rPr lang="en-GB" sz="3000" b="1" dirty="0">
                <a:latin typeface="Calibri" panose="020F0502020204030204" pitchFamily="34" charset="0"/>
                <a:cs typeface="Calibri" panose="020F0502020204030204" pitchFamily="34" charset="0"/>
              </a:rPr>
              <a:t>clues</a:t>
            </a:r>
            <a:r>
              <a:rPr lang="en-GB" sz="3000" dirty="0">
                <a:latin typeface="Calibri" panose="020F0502020204030204" pitchFamily="34" charset="0"/>
                <a:cs typeface="Calibri" panose="020F0502020204030204" pitchFamily="34" charset="0"/>
              </a:rPr>
              <a:t> (sources).</a:t>
            </a:r>
          </a:p>
          <a:p>
            <a:pPr marL="0" indent="0">
              <a:buNone/>
            </a:pPr>
            <a:r>
              <a:rPr lang="en-GB" sz="3000" dirty="0">
                <a:latin typeface="Calibri" panose="020F0502020204030204" pitchFamily="34" charset="0"/>
                <a:cs typeface="Calibri" panose="020F0502020204030204" pitchFamily="34" charset="0"/>
              </a:rPr>
              <a:t> </a:t>
            </a:r>
          </a:p>
          <a:p>
            <a:pPr>
              <a:buFont typeface="Arial" panose="020B0604020202020204" pitchFamily="34" charset="0"/>
              <a:buChar char="•"/>
            </a:pPr>
            <a:r>
              <a:rPr lang="en-GB" sz="3000" dirty="0">
                <a:latin typeface="Calibri" panose="020F0502020204030204" pitchFamily="34" charset="0"/>
                <a:cs typeface="Calibri" panose="020F0502020204030204" pitchFamily="34" charset="0"/>
              </a:rPr>
              <a:t>Where will you look? </a:t>
            </a:r>
          </a:p>
          <a:p>
            <a:pPr>
              <a:buFont typeface="Arial" panose="020B0604020202020204" pitchFamily="34" charset="0"/>
              <a:buChar char="•"/>
            </a:pPr>
            <a:r>
              <a:rPr lang="en-GB" sz="3000" dirty="0">
                <a:latin typeface="Calibri" panose="020F0502020204030204" pitchFamily="34" charset="0"/>
                <a:cs typeface="Calibri" panose="020F0502020204030204" pitchFamily="34" charset="0"/>
              </a:rPr>
              <a:t>Are the clues reliable?</a:t>
            </a:r>
          </a:p>
          <a:p>
            <a:endParaRPr lang="en-GB" sz="3000" dirty="0">
              <a:latin typeface="Calibri" panose="020F0502020204030204" pitchFamily="34" charset="0"/>
              <a:cs typeface="Calibri" panose="020F0502020204030204" pitchFamily="34" charset="0"/>
            </a:endParaRPr>
          </a:p>
        </p:txBody>
      </p:sp>
      <p:pic>
        <p:nvPicPr>
          <p:cNvPr id="9" name="Picture 8" descr="A child looking at a map">
            <a:extLst>
              <a:ext uri="{FF2B5EF4-FFF2-40B4-BE49-F238E27FC236}">
                <a16:creationId xmlns:a16="http://schemas.microsoft.com/office/drawing/2014/main" id="{4D233E52-C59A-AC5D-9EA2-ED2FAF802C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2284" y="1251460"/>
            <a:ext cx="6389716" cy="5062749"/>
          </a:xfrm>
          <a:prstGeom prst="rect">
            <a:avLst/>
          </a:prstGeom>
        </p:spPr>
      </p:pic>
    </p:spTree>
    <p:extLst>
      <p:ext uri="{BB962C8B-B14F-4D97-AF65-F5344CB8AC3E}">
        <p14:creationId xmlns:p14="http://schemas.microsoft.com/office/powerpoint/2010/main" val="2140439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5D30E2-DFA9-BCC3-0C73-2AE7385E0320}"/>
              </a:ext>
            </a:extLst>
          </p:cNvPr>
          <p:cNvSpPr>
            <a:spLocks noGrp="1"/>
          </p:cNvSpPr>
          <p:nvPr>
            <p:ph type="title"/>
          </p:nvPr>
        </p:nvSpPr>
        <p:spPr>
          <a:xfrm>
            <a:off x="317242" y="135906"/>
            <a:ext cx="10795518" cy="1003916"/>
          </a:xfrm>
        </p:spPr>
        <p:txBody>
          <a:bodyPr/>
          <a:lstStyle/>
          <a:p>
            <a:r>
              <a:rPr lang="en-GB" dirty="0"/>
              <a:t>In-text citation</a:t>
            </a:r>
          </a:p>
        </p:txBody>
      </p:sp>
      <p:sp>
        <p:nvSpPr>
          <p:cNvPr id="5" name="TextBox 4">
            <a:extLst>
              <a:ext uri="{FF2B5EF4-FFF2-40B4-BE49-F238E27FC236}">
                <a16:creationId xmlns:a16="http://schemas.microsoft.com/office/drawing/2014/main" id="{628E445B-9D4E-4B5A-25E5-1565BE5B68C8}"/>
              </a:ext>
            </a:extLst>
          </p:cNvPr>
          <p:cNvSpPr txBox="1"/>
          <p:nvPr/>
        </p:nvSpPr>
        <p:spPr>
          <a:xfrm>
            <a:off x="317242" y="1572687"/>
            <a:ext cx="5317439" cy="3323987"/>
          </a:xfrm>
          <a:prstGeom prst="rect">
            <a:avLst/>
          </a:prstGeom>
          <a:noFill/>
        </p:spPr>
        <p:txBody>
          <a:bodyPr wrap="square" rtlCol="0">
            <a:spAutoFit/>
          </a:bodyPr>
          <a:lstStyle/>
          <a:p>
            <a:r>
              <a:rPr lang="en-GB" sz="3000" dirty="0">
                <a:latin typeface="Calibri" panose="020F0502020204030204" pitchFamily="34" charset="0"/>
                <a:cs typeface="Calibri" panose="020F0502020204030204" pitchFamily="34" charset="0"/>
              </a:rPr>
              <a:t>Signpost others can follow your path. </a:t>
            </a:r>
          </a:p>
          <a:p>
            <a:endParaRPr lang="en-GB" sz="3000" dirty="0">
              <a:latin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GB" sz="3000" dirty="0">
                <a:latin typeface="Calibri" panose="020F0502020204030204" pitchFamily="34" charset="0"/>
                <a:cs typeface="Calibri" panose="020F0502020204030204" pitchFamily="34" charset="0"/>
              </a:rPr>
              <a:t>Citations act as markers.</a:t>
            </a:r>
          </a:p>
          <a:p>
            <a:pPr marL="457200" indent="-457200">
              <a:buFont typeface="Arial" panose="020B0604020202020204" pitchFamily="34" charset="0"/>
              <a:buChar char="•"/>
            </a:pPr>
            <a:r>
              <a:rPr lang="en-GB" sz="3000" dirty="0">
                <a:latin typeface="Calibri" panose="020F0502020204030204" pitchFamily="34" charset="0"/>
                <a:cs typeface="Calibri" panose="020F0502020204030204" pitchFamily="34" charset="0"/>
              </a:rPr>
              <a:t>They provide you’re not making things up and let others explore your sources.</a:t>
            </a:r>
          </a:p>
        </p:txBody>
      </p:sp>
      <p:pic>
        <p:nvPicPr>
          <p:cNvPr id="10" name="Picture 9" descr="A stone steps in the woods&#10;&#10;AI-generated content may be incorrect.">
            <a:extLst>
              <a:ext uri="{FF2B5EF4-FFF2-40B4-BE49-F238E27FC236}">
                <a16:creationId xmlns:a16="http://schemas.microsoft.com/office/drawing/2014/main" id="{73615E3A-E608-D83F-7EEA-0E9A16AB51B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51538" y="1260389"/>
            <a:ext cx="6240463" cy="5036908"/>
          </a:xfrm>
          <a:prstGeom prst="rect">
            <a:avLst/>
          </a:prstGeom>
        </p:spPr>
      </p:pic>
    </p:spTree>
    <p:extLst>
      <p:ext uri="{BB962C8B-B14F-4D97-AF65-F5344CB8AC3E}">
        <p14:creationId xmlns:p14="http://schemas.microsoft.com/office/powerpoint/2010/main" val="328230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841A04-3D6C-7D56-0FD1-B2785590E9DB}"/>
              </a:ext>
            </a:extLst>
          </p:cNvPr>
          <p:cNvSpPr>
            <a:spLocks noGrp="1"/>
          </p:cNvSpPr>
          <p:nvPr>
            <p:ph sz="half" idx="1"/>
          </p:nvPr>
        </p:nvSpPr>
        <p:spPr>
          <a:xfrm>
            <a:off x="157239" y="1484784"/>
            <a:ext cx="5167651" cy="4565650"/>
          </a:xfrm>
        </p:spPr>
        <p:txBody>
          <a:bodyPr vert="horz" lIns="91440" tIns="45720" rIns="91440" bIns="45720" rtlCol="0">
            <a:normAutofit/>
          </a:bodyPr>
          <a:lstStyle/>
          <a:p>
            <a:pPr marL="0" indent="0">
              <a:buNone/>
            </a:pPr>
            <a:r>
              <a:rPr lang="en-GB" dirty="0">
                <a:latin typeface="Calibri" panose="020F0502020204030204" pitchFamily="34" charset="0"/>
                <a:cs typeface="Calibri" panose="020F0502020204030204" pitchFamily="34" charset="0"/>
              </a:rPr>
              <a:t>At the end of the hunt, you draw a complete map (reference list). So other can retrace your steps.</a:t>
            </a:r>
          </a:p>
          <a:p>
            <a:pPr marL="0" indent="0">
              <a:buNone/>
            </a:pPr>
            <a:endParaRPr lang="en-GB" dirty="0">
              <a:latin typeface="Calibri" panose="020F0502020204030204" pitchFamily="34" charset="0"/>
              <a:cs typeface="Calibri" panose="020F0502020204030204" pitchFamily="34" charset="0"/>
            </a:endParaRPr>
          </a:p>
          <a:p>
            <a:pPr>
              <a:buFont typeface="Arial" panose="020B0604020202020204" pitchFamily="34" charset="0"/>
              <a:buChar char="•"/>
            </a:pPr>
            <a:r>
              <a:rPr lang="en-GB" dirty="0">
                <a:latin typeface="Calibri" panose="020F0502020204030204" pitchFamily="34" charset="0"/>
                <a:cs typeface="Calibri" panose="020F0502020204030204" pitchFamily="34" charset="0"/>
              </a:rPr>
              <a:t>A full reference list helps your reader verify your sources.</a:t>
            </a:r>
          </a:p>
        </p:txBody>
      </p:sp>
      <p:sp>
        <p:nvSpPr>
          <p:cNvPr id="2" name="Title 1">
            <a:extLst>
              <a:ext uri="{FF2B5EF4-FFF2-40B4-BE49-F238E27FC236}">
                <a16:creationId xmlns:a16="http://schemas.microsoft.com/office/drawing/2014/main" id="{B319EDDF-0584-6522-8F0C-7EAF0C9B9DFE}"/>
              </a:ext>
            </a:extLst>
          </p:cNvPr>
          <p:cNvSpPr>
            <a:spLocks noGrp="1"/>
          </p:cNvSpPr>
          <p:nvPr>
            <p:ph type="title"/>
          </p:nvPr>
        </p:nvSpPr>
        <p:spPr>
          <a:xfrm>
            <a:off x="344383" y="190191"/>
            <a:ext cx="10795518" cy="1003916"/>
          </a:xfrm>
        </p:spPr>
        <p:txBody>
          <a:bodyPr anchor="b">
            <a:normAutofit/>
          </a:bodyPr>
          <a:lstStyle/>
          <a:p>
            <a:r>
              <a:rPr lang="en-GB" dirty="0"/>
              <a:t>Reference List</a:t>
            </a:r>
          </a:p>
        </p:txBody>
      </p:sp>
      <p:pic>
        <p:nvPicPr>
          <p:cNvPr id="11" name="Picture 10" descr="A finger pointing at a map&#10;&#10;AI-generated content may be incorrect.">
            <a:extLst>
              <a:ext uri="{FF2B5EF4-FFF2-40B4-BE49-F238E27FC236}">
                <a16:creationId xmlns:a16="http://schemas.microsoft.com/office/drawing/2014/main" id="{2770A27E-A99A-FAB0-3634-8A0D586D0B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02778" y="1279908"/>
            <a:ext cx="6589221" cy="5021140"/>
          </a:xfrm>
          <a:prstGeom prst="rect">
            <a:avLst/>
          </a:prstGeom>
        </p:spPr>
      </p:pic>
    </p:spTree>
    <p:extLst>
      <p:ext uri="{BB962C8B-B14F-4D97-AF65-F5344CB8AC3E}">
        <p14:creationId xmlns:p14="http://schemas.microsoft.com/office/powerpoint/2010/main" val="3363244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95EA9-4064-472E-3E3D-41714263305C}"/>
              </a:ext>
            </a:extLst>
          </p:cNvPr>
          <p:cNvSpPr>
            <a:spLocks noGrp="1"/>
          </p:cNvSpPr>
          <p:nvPr>
            <p:ph type="title"/>
          </p:nvPr>
        </p:nvSpPr>
        <p:spPr/>
        <p:txBody>
          <a:bodyPr>
            <a:normAutofit/>
          </a:bodyPr>
          <a:lstStyle/>
          <a:p>
            <a:r>
              <a:rPr lang="en-GB"/>
              <a:t>Writing your references</a:t>
            </a:r>
          </a:p>
        </p:txBody>
      </p:sp>
      <p:sp>
        <p:nvSpPr>
          <p:cNvPr id="3" name="Content Placeholder 2">
            <a:extLst>
              <a:ext uri="{FF2B5EF4-FFF2-40B4-BE49-F238E27FC236}">
                <a16:creationId xmlns:a16="http://schemas.microsoft.com/office/drawing/2014/main" id="{C8BF91CC-7015-346B-40C6-D9940B9AABF9}"/>
              </a:ext>
            </a:extLst>
          </p:cNvPr>
          <p:cNvSpPr>
            <a:spLocks noGrp="1"/>
          </p:cNvSpPr>
          <p:nvPr>
            <p:ph sz="quarter" idx="10"/>
          </p:nvPr>
        </p:nvSpPr>
        <p:spPr>
          <a:xfrm>
            <a:off x="698242" y="1592263"/>
            <a:ext cx="11210860" cy="4574040"/>
          </a:xfrm>
        </p:spPr>
        <p:txBody>
          <a:bodyPr/>
          <a:lstStyle/>
          <a:p>
            <a:pPr marL="0" indent="0">
              <a:buNone/>
            </a:pPr>
            <a:endParaRPr lang="en-GB">
              <a:latin typeface="Calibri" panose="020F0502020204030204" pitchFamily="34" charset="0"/>
              <a:cs typeface="Calibri" panose="020F0502020204030204" pitchFamily="34" charset="0"/>
            </a:endParaRPr>
          </a:p>
          <a:p>
            <a:pPr marL="514350" indent="-514350">
              <a:buFont typeface="+mj-lt"/>
              <a:buAutoNum type="arabicPeriod"/>
            </a:pPr>
            <a:r>
              <a:rPr lang="en-GB" b="1">
                <a:solidFill>
                  <a:schemeClr val="accent2"/>
                </a:solidFill>
                <a:latin typeface="Calibri" panose="020F0502020204030204" pitchFamily="34" charset="0"/>
                <a:cs typeface="Calibri" panose="020F0502020204030204" pitchFamily="34" charset="0"/>
              </a:rPr>
              <a:t>The in-text citation:  </a:t>
            </a:r>
            <a:r>
              <a:rPr lang="en-GB">
                <a:latin typeface="Calibri" panose="020F0502020204030204" pitchFamily="34" charset="0"/>
                <a:cs typeface="Calibri" panose="020F0502020204030204" pitchFamily="34" charset="0"/>
              </a:rPr>
              <a:t>(A brief acknowledgement of your source in the body of your work.)</a:t>
            </a:r>
          </a:p>
          <a:p>
            <a:pPr marL="514350" indent="-514350">
              <a:buFont typeface="+mj-lt"/>
              <a:buAutoNum type="arabicPeriod"/>
            </a:pPr>
            <a:endParaRPr lang="en-GB">
              <a:latin typeface="Calibri" panose="020F0502020204030204" pitchFamily="34" charset="0"/>
              <a:cs typeface="Calibri" panose="020F0502020204030204" pitchFamily="34" charset="0"/>
            </a:endParaRPr>
          </a:p>
          <a:p>
            <a:pPr marL="514350" indent="-514350">
              <a:buFont typeface="+mj-lt"/>
              <a:buAutoNum type="arabicPeriod"/>
            </a:pPr>
            <a:r>
              <a:rPr lang="en-GB" b="1">
                <a:solidFill>
                  <a:schemeClr val="accent2"/>
                </a:solidFill>
                <a:latin typeface="Calibri" panose="020F0502020204030204" pitchFamily="34" charset="0"/>
                <a:cs typeface="Calibri" panose="020F0502020204030204" pitchFamily="34" charset="0"/>
              </a:rPr>
              <a:t>The reference list: </a:t>
            </a:r>
            <a:r>
              <a:rPr lang="en-GB">
                <a:latin typeface="Calibri" panose="020F0502020204030204" pitchFamily="34" charset="0"/>
                <a:cs typeface="Calibri" panose="020F0502020204030204" pitchFamily="34" charset="0"/>
              </a:rPr>
              <a:t>(Providing your reader with the full reference details at the end of your work.) </a:t>
            </a:r>
          </a:p>
        </p:txBody>
      </p:sp>
    </p:spTree>
    <p:extLst>
      <p:ext uri="{BB962C8B-B14F-4D97-AF65-F5344CB8AC3E}">
        <p14:creationId xmlns:p14="http://schemas.microsoft.com/office/powerpoint/2010/main" val="3393567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FF292-9EB9-41A8-8FEB-FB095EA84809}"/>
              </a:ext>
            </a:extLst>
          </p:cNvPr>
          <p:cNvSpPr>
            <a:spLocks noGrp="1"/>
          </p:cNvSpPr>
          <p:nvPr>
            <p:ph type="title"/>
          </p:nvPr>
        </p:nvSpPr>
        <p:spPr/>
        <p:txBody>
          <a:bodyPr anchor="ctr">
            <a:normAutofit/>
          </a:bodyPr>
          <a:lstStyle/>
          <a:p>
            <a:r>
              <a:rPr lang="en-GB">
                <a:cs typeface="Calibri Light"/>
              </a:rPr>
              <a:t>Integrating sources into your work</a:t>
            </a:r>
            <a:endParaRPr lang="en-GB"/>
          </a:p>
        </p:txBody>
      </p:sp>
      <p:sp>
        <p:nvSpPr>
          <p:cNvPr id="3" name="Content Placeholder 2">
            <a:extLst>
              <a:ext uri="{FF2B5EF4-FFF2-40B4-BE49-F238E27FC236}">
                <a16:creationId xmlns:a16="http://schemas.microsoft.com/office/drawing/2014/main" id="{F302C818-8E7F-47DB-9908-134F01B7FE1B}"/>
              </a:ext>
            </a:extLst>
          </p:cNvPr>
          <p:cNvSpPr>
            <a:spLocks noGrp="1"/>
          </p:cNvSpPr>
          <p:nvPr>
            <p:ph sz="quarter" idx="10"/>
          </p:nvPr>
        </p:nvSpPr>
        <p:spPr>
          <a:xfrm>
            <a:off x="303414" y="2123412"/>
            <a:ext cx="11847037" cy="4174150"/>
          </a:xfrm>
        </p:spPr>
        <p:txBody>
          <a:bodyPr vert="horz" lIns="91440" tIns="45720" rIns="91440" bIns="45720" rtlCol="0" anchor="t">
            <a:noAutofit/>
          </a:bodyPr>
          <a:lstStyle/>
          <a:p>
            <a:pPr>
              <a:spcBef>
                <a:spcPts val="1200"/>
              </a:spcBef>
              <a:buFont typeface="Arial" panose="020B0604020202020204" pitchFamily="34" charset="0"/>
              <a:buChar char="•"/>
            </a:pPr>
            <a:r>
              <a:rPr lang="en-US" sz="2200" dirty="0">
                <a:latin typeface="Arial"/>
                <a:ea typeface="+mn-lt"/>
                <a:cs typeface="+mn-lt"/>
              </a:rPr>
              <a:t>Used to let your reader know when you have used the ideas or words of another. </a:t>
            </a:r>
            <a:endParaRPr lang="en-US" dirty="0"/>
          </a:p>
          <a:p>
            <a:pPr>
              <a:spcBef>
                <a:spcPts val="1200"/>
              </a:spcBef>
              <a:buFont typeface="Arial" panose="020B0604020202020204" pitchFamily="34" charset="0"/>
              <a:buChar char="•"/>
            </a:pPr>
            <a:r>
              <a:rPr lang="en-US" sz="2200" dirty="0">
                <a:latin typeface="Arial"/>
                <a:ea typeface="+mn-lt"/>
                <a:cs typeface="+mn-lt"/>
              </a:rPr>
              <a:t>Allows you to acknowledge and discuss their work in your text, by quoting, paraphrasing, or </a:t>
            </a:r>
            <a:r>
              <a:rPr lang="en-US" sz="2200" dirty="0" err="1">
                <a:latin typeface="Arial"/>
                <a:ea typeface="+mn-lt"/>
                <a:cs typeface="+mn-lt"/>
              </a:rPr>
              <a:t>summarising</a:t>
            </a:r>
            <a:r>
              <a:rPr lang="en-US" sz="2200" dirty="0">
                <a:latin typeface="Arial"/>
                <a:ea typeface="+mn-lt"/>
                <a:cs typeface="+mn-lt"/>
              </a:rPr>
              <a:t>.</a:t>
            </a:r>
          </a:p>
          <a:p>
            <a:pPr>
              <a:spcBef>
                <a:spcPts val="1200"/>
              </a:spcBef>
              <a:buFont typeface="Arial" panose="020B0604020202020204" pitchFamily="34" charset="0"/>
              <a:buChar char="•"/>
            </a:pPr>
            <a:r>
              <a:rPr lang="en-US" sz="2200" dirty="0">
                <a:latin typeface="Arial"/>
                <a:ea typeface="+mn-lt"/>
                <a:cs typeface="+mn-lt"/>
              </a:rPr>
              <a:t>Forms part of your word count therefore, is brief. </a:t>
            </a:r>
            <a:endParaRPr lang="en-US" sz="2200" dirty="0">
              <a:solidFill>
                <a:srgbClr val="D1428D"/>
              </a:solidFill>
              <a:latin typeface="Arial"/>
              <a:ea typeface="+mn-lt"/>
              <a:cs typeface="+mn-lt"/>
            </a:endParaRPr>
          </a:p>
          <a:p>
            <a:pPr>
              <a:spcBef>
                <a:spcPts val="1200"/>
              </a:spcBef>
              <a:buFont typeface="Arial" panose="020B0604020202020204" pitchFamily="34" charset="0"/>
              <a:buChar char="•"/>
            </a:pPr>
            <a:r>
              <a:rPr lang="en-US" sz="2200" dirty="0">
                <a:latin typeface="Arial"/>
                <a:ea typeface="+mn-lt"/>
                <a:cs typeface="+mn-lt"/>
              </a:rPr>
              <a:t>It contains the following information </a:t>
            </a:r>
            <a:r>
              <a:rPr lang="en-US" sz="2200" b="1" dirty="0">
                <a:latin typeface="Arial"/>
                <a:ea typeface="+mn-lt"/>
                <a:cs typeface="+mn-lt"/>
              </a:rPr>
              <a:t>only:</a:t>
            </a:r>
            <a:endParaRPr lang="en-US" sz="2200" dirty="0">
              <a:latin typeface="Arial"/>
              <a:ea typeface="+mn-lt"/>
              <a:cs typeface="+mn-lt"/>
            </a:endParaRPr>
          </a:p>
          <a:p>
            <a:pPr marL="0" indent="0">
              <a:spcBef>
                <a:spcPts val="1200"/>
              </a:spcBef>
              <a:buNone/>
            </a:pPr>
            <a:endParaRPr lang="en-US" sz="2200" b="1" dirty="0">
              <a:solidFill>
                <a:srgbClr val="000000"/>
              </a:solidFill>
              <a:latin typeface="Arial"/>
              <a:ea typeface="+mn-lt"/>
              <a:cs typeface="+mn-lt"/>
            </a:endParaRPr>
          </a:p>
          <a:p>
            <a:pPr lvl="1">
              <a:spcBef>
                <a:spcPts val="1200"/>
              </a:spcBef>
              <a:buFont typeface="Arial" panose="020B0604020202020204" pitchFamily="34" charset="0"/>
              <a:buChar char="•"/>
            </a:pPr>
            <a:r>
              <a:rPr lang="en-US" sz="2200" b="1" dirty="0">
                <a:solidFill>
                  <a:schemeClr val="accent2"/>
                </a:solidFill>
                <a:latin typeface="Arial"/>
                <a:ea typeface="+mn-lt"/>
                <a:cs typeface="+mn-lt"/>
              </a:rPr>
              <a:t>Author</a:t>
            </a:r>
            <a:r>
              <a:rPr lang="en-US" sz="2200" dirty="0">
                <a:solidFill>
                  <a:schemeClr val="accent2"/>
                </a:solidFill>
                <a:latin typeface="Arial"/>
                <a:ea typeface="+mn-lt"/>
                <a:cs typeface="+mn-lt"/>
              </a:rPr>
              <a:t> </a:t>
            </a:r>
            <a:r>
              <a:rPr lang="en-US" sz="2200" dirty="0">
                <a:latin typeface="Arial"/>
                <a:ea typeface="+mn-lt"/>
                <a:cs typeface="+mn-lt"/>
              </a:rPr>
              <a:t>/ editor’s surname.</a:t>
            </a:r>
          </a:p>
          <a:p>
            <a:pPr lvl="1">
              <a:spcBef>
                <a:spcPts val="1200"/>
              </a:spcBef>
              <a:buFont typeface="Arial" panose="020B0604020202020204" pitchFamily="34" charset="0"/>
              <a:buChar char="•"/>
            </a:pPr>
            <a:r>
              <a:rPr lang="en-US" sz="2200" b="1" dirty="0">
                <a:solidFill>
                  <a:schemeClr val="accent2"/>
                </a:solidFill>
                <a:latin typeface="Arial"/>
                <a:ea typeface="+mn-lt"/>
                <a:cs typeface="+mn-lt"/>
              </a:rPr>
              <a:t>Year</a:t>
            </a:r>
            <a:r>
              <a:rPr lang="en-US" sz="2200" b="1" dirty="0">
                <a:latin typeface="Arial"/>
                <a:ea typeface="+mn-lt"/>
                <a:cs typeface="+mn-lt"/>
              </a:rPr>
              <a:t> </a:t>
            </a:r>
            <a:r>
              <a:rPr lang="en-US" sz="2200" dirty="0">
                <a:latin typeface="Arial"/>
                <a:ea typeface="+mn-lt"/>
                <a:cs typeface="+mn-lt"/>
              </a:rPr>
              <a:t>of publication.</a:t>
            </a:r>
          </a:p>
          <a:p>
            <a:pPr lvl="1">
              <a:spcBef>
                <a:spcPts val="1200"/>
              </a:spcBef>
              <a:buFont typeface="Arial" panose="020B0604020202020204" pitchFamily="34" charset="0"/>
              <a:buChar char="•"/>
            </a:pPr>
            <a:r>
              <a:rPr lang="en-US" sz="2200" b="1" dirty="0">
                <a:solidFill>
                  <a:schemeClr val="accent2"/>
                </a:solidFill>
                <a:latin typeface="Arial"/>
                <a:ea typeface="+mn-lt"/>
                <a:cs typeface="+mn-lt"/>
              </a:rPr>
              <a:t>Page numbers</a:t>
            </a:r>
            <a:r>
              <a:rPr lang="en-US" sz="2200" dirty="0">
                <a:latin typeface="Arial"/>
                <a:ea typeface="+mn-lt"/>
                <a:cs typeface="+mn-lt"/>
              </a:rPr>
              <a:t> (if quoting or referring to a specific part or idea).</a:t>
            </a:r>
          </a:p>
        </p:txBody>
      </p:sp>
      <p:sp>
        <p:nvSpPr>
          <p:cNvPr id="4" name="TextBox 3">
            <a:extLst>
              <a:ext uri="{FF2B5EF4-FFF2-40B4-BE49-F238E27FC236}">
                <a16:creationId xmlns:a16="http://schemas.microsoft.com/office/drawing/2014/main" id="{BDB7474C-B94C-73FA-7833-D5F5ECB67C8D}"/>
              </a:ext>
            </a:extLst>
          </p:cNvPr>
          <p:cNvSpPr txBox="1"/>
          <p:nvPr/>
        </p:nvSpPr>
        <p:spPr>
          <a:xfrm>
            <a:off x="304800" y="1378225"/>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chemeClr val="accent2"/>
                </a:solidFill>
                <a:latin typeface="Calibri"/>
                <a:ea typeface="Calibri Light"/>
                <a:cs typeface="Calibri Light"/>
              </a:rPr>
              <a:t>In-text citation...</a:t>
            </a:r>
            <a:endParaRPr lang="en-US" sz="2800" b="1">
              <a:solidFill>
                <a:schemeClr val="accent2"/>
              </a:solidFill>
              <a:latin typeface="Calibri"/>
            </a:endParaRPr>
          </a:p>
        </p:txBody>
      </p:sp>
    </p:spTree>
    <p:extLst>
      <p:ext uri="{BB962C8B-B14F-4D97-AF65-F5344CB8AC3E}">
        <p14:creationId xmlns:p14="http://schemas.microsoft.com/office/powerpoint/2010/main" val="4257807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33FB3-EE54-246F-EF55-D576F073C2BA}"/>
              </a:ext>
            </a:extLst>
          </p:cNvPr>
          <p:cNvSpPr>
            <a:spLocks noGrp="1"/>
          </p:cNvSpPr>
          <p:nvPr>
            <p:ph type="title"/>
          </p:nvPr>
        </p:nvSpPr>
        <p:spPr/>
        <p:txBody>
          <a:bodyPr/>
          <a:lstStyle/>
          <a:p>
            <a:r>
              <a:rPr lang="en-GB"/>
              <a:t>Quoting v Paraphrasing</a:t>
            </a:r>
          </a:p>
        </p:txBody>
      </p:sp>
      <p:sp>
        <p:nvSpPr>
          <p:cNvPr id="3" name="Content Placeholder 2">
            <a:extLst>
              <a:ext uri="{FF2B5EF4-FFF2-40B4-BE49-F238E27FC236}">
                <a16:creationId xmlns:a16="http://schemas.microsoft.com/office/drawing/2014/main" id="{7E8E6BF9-21AE-8960-A0B4-9AB730964DDF}"/>
              </a:ext>
            </a:extLst>
          </p:cNvPr>
          <p:cNvSpPr>
            <a:spLocks noGrp="1"/>
          </p:cNvSpPr>
          <p:nvPr>
            <p:ph sz="quarter" idx="10"/>
          </p:nvPr>
        </p:nvSpPr>
        <p:spPr>
          <a:xfrm>
            <a:off x="365030" y="1908444"/>
            <a:ext cx="7760536" cy="3972187"/>
          </a:xfrm>
        </p:spPr>
        <p:txBody>
          <a:bodyPr vert="horz" lIns="91440" tIns="45720" rIns="91440" bIns="45720" rtlCol="0" anchor="t">
            <a:normAutofit lnSpcReduction="10000"/>
          </a:bodyPr>
          <a:lstStyle/>
          <a:p>
            <a:pPr>
              <a:buFont typeface="Arial" panose="020B0604020202020204" pitchFamily="34" charset="0"/>
              <a:buChar char="•"/>
            </a:pPr>
            <a:r>
              <a:rPr lang="en-GB" sz="2600" b="1">
                <a:solidFill>
                  <a:schemeClr val="accent2"/>
                </a:solidFill>
                <a:latin typeface="Calibri"/>
                <a:ea typeface="Calibri"/>
                <a:cs typeface="Calibri"/>
              </a:rPr>
              <a:t>Quoting</a:t>
            </a:r>
            <a:r>
              <a:rPr lang="en-GB" sz="2600">
                <a:latin typeface="Calibri"/>
                <a:ea typeface="Calibri"/>
                <a:cs typeface="Calibri"/>
              </a:rPr>
              <a:t>: copying someone else’s words exactly as they appear in the original text.</a:t>
            </a:r>
          </a:p>
          <a:p>
            <a:pPr marL="0" indent="0">
              <a:buNone/>
            </a:pPr>
            <a:endParaRPr lang="en-GB" sz="2600">
              <a:latin typeface="Calibri" panose="020F0502020204030204" pitchFamily="34" charset="0"/>
              <a:cs typeface="Calibri" panose="020F0502020204030204" pitchFamily="34" charset="0"/>
            </a:endParaRPr>
          </a:p>
          <a:p>
            <a:pPr>
              <a:buFont typeface="Arial" panose="020B0604020202020204" pitchFamily="34" charset="0"/>
              <a:buChar char="•"/>
            </a:pPr>
            <a:r>
              <a:rPr lang="en-GB" sz="2600" b="1">
                <a:solidFill>
                  <a:schemeClr val="accent2"/>
                </a:solidFill>
                <a:latin typeface="Calibri"/>
                <a:ea typeface="Calibri"/>
                <a:cs typeface="Calibri"/>
              </a:rPr>
              <a:t>Paraphrasing</a:t>
            </a:r>
            <a:r>
              <a:rPr lang="en-GB" sz="2600">
                <a:latin typeface="Calibri"/>
                <a:ea typeface="Calibri"/>
                <a:cs typeface="Calibri"/>
              </a:rPr>
              <a:t>:  using someone else’s words or ideas and writing in your own words. </a:t>
            </a:r>
          </a:p>
          <a:p>
            <a:pPr>
              <a:buFont typeface="Arial" panose="020B0604020202020204" pitchFamily="34" charset="0"/>
              <a:buChar char="•"/>
            </a:pPr>
            <a:endParaRPr lang="en-GB" sz="2600">
              <a:latin typeface="Calibri" panose="020F0502020204030204" pitchFamily="34" charset="0"/>
              <a:cs typeface="Calibri" panose="020F0502020204030204" pitchFamily="34" charset="0"/>
            </a:endParaRPr>
          </a:p>
          <a:p>
            <a:pPr>
              <a:buFont typeface="Arial" panose="020B0604020202020204" pitchFamily="34" charset="0"/>
              <a:buChar char="•"/>
            </a:pPr>
            <a:r>
              <a:rPr lang="en-GB" sz="2600" b="1">
                <a:solidFill>
                  <a:schemeClr val="accent2"/>
                </a:solidFill>
                <a:latin typeface="Calibri"/>
                <a:ea typeface="Calibri"/>
                <a:cs typeface="Calibri"/>
              </a:rPr>
              <a:t>Summarising</a:t>
            </a:r>
            <a:r>
              <a:rPr lang="en-GB" sz="2600">
                <a:latin typeface="Calibri"/>
                <a:ea typeface="Calibri"/>
                <a:cs typeface="Calibri"/>
              </a:rPr>
              <a:t>:  </a:t>
            </a:r>
            <a:r>
              <a:rPr lang="en-GB" sz="2600">
                <a:solidFill>
                  <a:srgbClr val="000000"/>
                </a:solidFill>
                <a:highlight>
                  <a:srgbClr val="FFFFFF"/>
                </a:highlight>
                <a:latin typeface="Calibri"/>
                <a:ea typeface="Calibri"/>
                <a:cs typeface="Calibri"/>
              </a:rPr>
              <a:t>writing</a:t>
            </a:r>
            <a:r>
              <a:rPr lang="en-GB" sz="2600" b="0" i="0">
                <a:solidFill>
                  <a:srgbClr val="000000"/>
                </a:solidFill>
                <a:effectLst/>
                <a:highlight>
                  <a:srgbClr val="FFFFFF"/>
                </a:highlight>
                <a:latin typeface="Calibri"/>
                <a:ea typeface="Calibri"/>
                <a:cs typeface="Calibri"/>
              </a:rPr>
              <a:t> a </a:t>
            </a:r>
            <a:r>
              <a:rPr lang="en-GB" sz="2600" i="0">
                <a:effectLst/>
                <a:highlight>
                  <a:srgbClr val="FFFFFF"/>
                </a:highlight>
                <a:latin typeface="Calibri"/>
                <a:ea typeface="Calibri"/>
                <a:cs typeface="Calibri"/>
              </a:rPr>
              <a:t>brief overview </a:t>
            </a:r>
            <a:r>
              <a:rPr lang="en-GB" sz="2600" b="0" i="0">
                <a:solidFill>
                  <a:srgbClr val="000000"/>
                </a:solidFill>
                <a:effectLst/>
                <a:highlight>
                  <a:srgbClr val="FFFFFF"/>
                </a:highlight>
                <a:latin typeface="Calibri"/>
                <a:ea typeface="Calibri"/>
                <a:cs typeface="Calibri"/>
              </a:rPr>
              <a:t>of someone else's idea in your own words. </a:t>
            </a:r>
            <a:r>
              <a:rPr lang="en-GB" sz="2600" b="1" i="0">
                <a:solidFill>
                  <a:srgbClr val="000000"/>
                </a:solidFill>
                <a:effectLst/>
                <a:highlight>
                  <a:srgbClr val="FFFFFF"/>
                </a:highlight>
                <a:latin typeface="Calibri"/>
                <a:ea typeface="Calibri"/>
                <a:cs typeface="Calibri"/>
              </a:rPr>
              <a:t>Example</a:t>
            </a:r>
            <a:r>
              <a:rPr lang="en-GB" sz="2600" b="0" i="0">
                <a:solidFill>
                  <a:srgbClr val="000000"/>
                </a:solidFill>
                <a:effectLst/>
                <a:highlight>
                  <a:srgbClr val="FFFFFF"/>
                </a:highlight>
                <a:latin typeface="Calibri"/>
                <a:ea typeface="Calibri"/>
                <a:cs typeface="Calibri"/>
              </a:rPr>
              <a:t>: writing the findings of a research article in a journal in a few sentences.</a:t>
            </a:r>
            <a:endParaRPr lang="en-GB" sz="2600">
              <a:latin typeface="Calibri"/>
              <a:ea typeface="Calibri"/>
              <a:cs typeface="Calibri"/>
            </a:endParaRPr>
          </a:p>
          <a:p>
            <a:pPr marL="0" indent="0">
              <a:buNone/>
            </a:pPr>
            <a:endParaRPr lang="en-GB" sz="2400">
              <a:latin typeface="Calibri" panose="020F0502020204030204" pitchFamily="34" charset="0"/>
              <a:cs typeface="Calibri" panose="020F0502020204030204" pitchFamily="34" charset="0"/>
            </a:endParaRPr>
          </a:p>
        </p:txBody>
      </p:sp>
      <p:pic>
        <p:nvPicPr>
          <p:cNvPr id="5" name="Graphic 4" descr="Quotes with solid fill">
            <a:extLst>
              <a:ext uri="{FF2B5EF4-FFF2-40B4-BE49-F238E27FC236}">
                <a16:creationId xmlns:a16="http://schemas.microsoft.com/office/drawing/2014/main" id="{ECBEE272-6064-1A45-1667-289D9FEEE0B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212628" y="1819069"/>
            <a:ext cx="4150935" cy="4150935"/>
          </a:xfrm>
          <a:prstGeom prst="rect">
            <a:avLst/>
          </a:prstGeom>
        </p:spPr>
      </p:pic>
    </p:spTree>
    <p:extLst>
      <p:ext uri="{BB962C8B-B14F-4D97-AF65-F5344CB8AC3E}">
        <p14:creationId xmlns:p14="http://schemas.microsoft.com/office/powerpoint/2010/main" val="3462620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85648-60FD-8455-6B35-B3BA96243F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854208-D6DE-02C7-AA05-D80ECCA60D2C}"/>
              </a:ext>
            </a:extLst>
          </p:cNvPr>
          <p:cNvSpPr>
            <a:spLocks noGrp="1"/>
          </p:cNvSpPr>
          <p:nvPr>
            <p:ph type="title"/>
          </p:nvPr>
        </p:nvSpPr>
        <p:spPr/>
        <p:txBody>
          <a:bodyPr/>
          <a:lstStyle/>
          <a:p>
            <a:r>
              <a:rPr lang="en-GB" dirty="0"/>
              <a:t>Example</a:t>
            </a:r>
          </a:p>
        </p:txBody>
      </p:sp>
      <p:sp>
        <p:nvSpPr>
          <p:cNvPr id="3" name="Content Placeholder 2">
            <a:extLst>
              <a:ext uri="{FF2B5EF4-FFF2-40B4-BE49-F238E27FC236}">
                <a16:creationId xmlns:a16="http://schemas.microsoft.com/office/drawing/2014/main" id="{3281ABDE-8F63-E779-1834-BCCC273D66EA}"/>
              </a:ext>
            </a:extLst>
          </p:cNvPr>
          <p:cNvSpPr>
            <a:spLocks noGrp="1"/>
          </p:cNvSpPr>
          <p:nvPr>
            <p:ph sz="quarter" idx="10"/>
          </p:nvPr>
        </p:nvSpPr>
        <p:spPr>
          <a:xfrm>
            <a:off x="5787412" y="2545662"/>
            <a:ext cx="6304249" cy="2590800"/>
          </a:xfrm>
        </p:spPr>
        <p:txBody>
          <a:bodyPr vert="horz" lIns="91440" tIns="45720" rIns="91440" bIns="45720" rtlCol="0" anchor="t">
            <a:normAutofit/>
          </a:bodyPr>
          <a:lstStyle/>
          <a:p>
            <a:pPr marL="0" indent="0">
              <a:buNone/>
            </a:pPr>
            <a:r>
              <a:rPr lang="en-GB" dirty="0">
                <a:solidFill>
                  <a:srgbClr val="000000"/>
                </a:solidFill>
                <a:latin typeface="Lato"/>
                <a:ea typeface="Lato"/>
                <a:cs typeface="Lato"/>
              </a:rPr>
              <a:t>A recent study </a:t>
            </a:r>
            <a:r>
              <a:rPr lang="en-GB" b="1" dirty="0">
                <a:solidFill>
                  <a:schemeClr val="accent2"/>
                </a:solidFill>
                <a:latin typeface="Lato"/>
                <a:ea typeface="Lato"/>
                <a:cs typeface="Lato"/>
              </a:rPr>
              <a:t>(Hughes, 2023) </a:t>
            </a:r>
            <a:r>
              <a:rPr lang="en-GB" dirty="0">
                <a:latin typeface="Lato"/>
                <a:ea typeface="Lato"/>
                <a:cs typeface="Lato"/>
              </a:rPr>
              <a:t>suggests students struggle to correctly reference their work. To ensure they do not accidently plagiarise, </a:t>
            </a:r>
            <a:r>
              <a:rPr lang="en-GB" dirty="0">
                <a:solidFill>
                  <a:schemeClr val="accent2"/>
                </a:solidFill>
                <a:latin typeface="Lato"/>
                <a:ea typeface="Lato"/>
                <a:cs typeface="Lato"/>
              </a:rPr>
              <a:t>“</a:t>
            </a:r>
            <a:r>
              <a:rPr lang="en-GB" dirty="0">
                <a:latin typeface="Lato"/>
                <a:ea typeface="Lato"/>
                <a:cs typeface="Lato"/>
              </a:rPr>
              <a:t>students should record their sources as they use them</a:t>
            </a:r>
            <a:r>
              <a:rPr lang="en-GB" b="1" dirty="0">
                <a:solidFill>
                  <a:schemeClr val="accent2"/>
                </a:solidFill>
                <a:latin typeface="Lato"/>
                <a:ea typeface="Lato"/>
                <a:cs typeface="Lato"/>
              </a:rPr>
              <a:t>”</a:t>
            </a:r>
            <a:r>
              <a:rPr lang="en-GB" dirty="0">
                <a:latin typeface="Lato"/>
                <a:ea typeface="Lato"/>
                <a:cs typeface="Lato"/>
              </a:rPr>
              <a:t> </a:t>
            </a:r>
            <a:r>
              <a:rPr lang="en-GB" b="1" dirty="0">
                <a:solidFill>
                  <a:schemeClr val="accent2"/>
                </a:solidFill>
                <a:latin typeface="Lato"/>
                <a:ea typeface="Lato"/>
                <a:cs typeface="Lato"/>
              </a:rPr>
              <a:t>(Williams, 2024, p. 17).</a:t>
            </a:r>
          </a:p>
          <a:p>
            <a:pPr marL="0" indent="0">
              <a:buNone/>
            </a:pPr>
            <a:endParaRPr lang="en-GB" sz="3400" dirty="0">
              <a:latin typeface="Lato"/>
              <a:ea typeface="Lato"/>
              <a:cs typeface="Lato"/>
            </a:endParaRPr>
          </a:p>
        </p:txBody>
      </p:sp>
      <p:pic>
        <p:nvPicPr>
          <p:cNvPr id="4" name="Picture 3" descr="Person reading a book">
            <a:extLst>
              <a:ext uri="{FF2B5EF4-FFF2-40B4-BE49-F238E27FC236}">
                <a16:creationId xmlns:a16="http://schemas.microsoft.com/office/drawing/2014/main" id="{4041CF3C-9C6F-5ED9-2001-005C7A90428D}"/>
              </a:ext>
            </a:extLst>
          </p:cNvPr>
          <p:cNvPicPr>
            <a:picLocks noChangeAspect="1"/>
          </p:cNvPicPr>
          <p:nvPr/>
        </p:nvPicPr>
        <p:blipFill>
          <a:blip r:embed="rId3"/>
          <a:stretch>
            <a:fillRect/>
          </a:stretch>
        </p:blipFill>
        <p:spPr>
          <a:xfrm>
            <a:off x="296754" y="2132796"/>
            <a:ext cx="5124797" cy="3416531"/>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1859885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FF292-9EB9-41A8-8FEB-FB095EA84809}"/>
              </a:ext>
            </a:extLst>
          </p:cNvPr>
          <p:cNvSpPr>
            <a:spLocks noGrp="1"/>
          </p:cNvSpPr>
          <p:nvPr>
            <p:ph type="title"/>
          </p:nvPr>
        </p:nvSpPr>
        <p:spPr/>
        <p:txBody>
          <a:bodyPr anchor="ctr">
            <a:normAutofit/>
          </a:bodyPr>
          <a:lstStyle/>
          <a:p>
            <a:r>
              <a:rPr lang="en-GB">
                <a:cs typeface="Calibri Light"/>
              </a:rPr>
              <a:t>Parenthetical citation</a:t>
            </a:r>
            <a:endParaRPr lang="en-GB"/>
          </a:p>
        </p:txBody>
      </p:sp>
      <p:sp>
        <p:nvSpPr>
          <p:cNvPr id="3" name="Content Placeholder 2">
            <a:extLst>
              <a:ext uri="{FF2B5EF4-FFF2-40B4-BE49-F238E27FC236}">
                <a16:creationId xmlns:a16="http://schemas.microsoft.com/office/drawing/2014/main" id="{F302C818-8E7F-47DB-9908-134F01B7FE1B}"/>
              </a:ext>
            </a:extLst>
          </p:cNvPr>
          <p:cNvSpPr>
            <a:spLocks noGrp="1"/>
          </p:cNvSpPr>
          <p:nvPr>
            <p:ph sz="quarter" idx="10"/>
          </p:nvPr>
        </p:nvSpPr>
        <p:spPr>
          <a:xfrm>
            <a:off x="351741" y="2424272"/>
            <a:ext cx="11489036" cy="1125969"/>
          </a:xfrm>
        </p:spPr>
        <p:txBody>
          <a:bodyPr vert="horz" lIns="91440" tIns="45720" rIns="91440" bIns="45720" rtlCol="0" anchor="t">
            <a:noAutofit/>
          </a:bodyPr>
          <a:lstStyle/>
          <a:p>
            <a:pPr marL="457200" lvl="1" indent="0">
              <a:spcBef>
                <a:spcPts val="250"/>
              </a:spcBef>
              <a:spcAft>
                <a:spcPts val="250"/>
              </a:spcAft>
              <a:buNone/>
            </a:pPr>
            <a:r>
              <a:rPr lang="en-GB" sz="2800" b="1" i="0" dirty="0">
                <a:solidFill>
                  <a:srgbClr val="111111"/>
                </a:solidFill>
                <a:effectLst/>
                <a:highlight>
                  <a:srgbClr val="F3F3F3"/>
                </a:highlight>
                <a:latin typeface="Calibri" panose="020F0502020204030204" pitchFamily="34" charset="0"/>
                <a:cs typeface="Calibri" panose="020F0502020204030204" pitchFamily="34" charset="0"/>
              </a:rPr>
              <a:t>Effective communication is crucial for team success </a:t>
            </a:r>
            <a:r>
              <a:rPr lang="en-GB" sz="2800" b="1" i="0" dirty="0">
                <a:solidFill>
                  <a:schemeClr val="accent2"/>
                </a:solidFill>
                <a:effectLst/>
                <a:highlight>
                  <a:srgbClr val="F3F3F3"/>
                </a:highlight>
                <a:latin typeface="Calibri" panose="020F0502020204030204" pitchFamily="34" charset="0"/>
                <a:cs typeface="Calibri" panose="020F0502020204030204" pitchFamily="34" charset="0"/>
              </a:rPr>
              <a:t>(Smith, 2020).</a:t>
            </a:r>
          </a:p>
          <a:p>
            <a:pPr marL="457200" lvl="1" indent="0">
              <a:spcBef>
                <a:spcPts val="250"/>
              </a:spcBef>
              <a:spcAft>
                <a:spcPts val="250"/>
              </a:spcAft>
              <a:buNone/>
            </a:pPr>
            <a:endParaRPr lang="en-GB" sz="2800" b="1" dirty="0">
              <a:solidFill>
                <a:schemeClr val="accent2"/>
              </a:solidFill>
              <a:highlight>
                <a:srgbClr val="F3F3F3"/>
              </a:highlight>
              <a:latin typeface="Calibri" panose="020F0502020204030204" pitchFamily="34" charset="0"/>
              <a:ea typeface="+mn-lt"/>
              <a:cs typeface="Calibri" panose="020F0502020204030204" pitchFamily="34" charset="0"/>
            </a:endParaRPr>
          </a:p>
          <a:p>
            <a:pPr marL="457200" lvl="1" indent="0">
              <a:spcBef>
                <a:spcPts val="250"/>
              </a:spcBef>
              <a:spcAft>
                <a:spcPts val="250"/>
              </a:spcAft>
              <a:buNone/>
            </a:pPr>
            <a:endParaRPr lang="en-GB" sz="2800" b="1" dirty="0">
              <a:solidFill>
                <a:schemeClr val="accent2"/>
              </a:solidFill>
              <a:highlight>
                <a:srgbClr val="F3F3F3"/>
              </a:highlight>
              <a:latin typeface="Calibri" panose="020F0502020204030204" pitchFamily="34" charset="0"/>
              <a:ea typeface="+mn-lt"/>
              <a:cs typeface="Calibri" panose="020F0502020204030204" pitchFamily="34" charset="0"/>
            </a:endParaRPr>
          </a:p>
          <a:p>
            <a:pPr marL="457200" lvl="1" indent="0">
              <a:spcBef>
                <a:spcPts val="250"/>
              </a:spcBef>
              <a:spcAft>
                <a:spcPts val="250"/>
              </a:spcAft>
              <a:buNone/>
            </a:pPr>
            <a:endParaRPr lang="en-GB" sz="2800" b="1" dirty="0">
              <a:solidFill>
                <a:schemeClr val="accent2"/>
              </a:solidFill>
              <a:highlight>
                <a:srgbClr val="F3F3F3"/>
              </a:highlight>
              <a:latin typeface="Calibri" panose="020F0502020204030204" pitchFamily="34" charset="0"/>
              <a:ea typeface="+mn-lt"/>
              <a:cs typeface="Calibri" panose="020F0502020204030204" pitchFamily="34" charset="0"/>
            </a:endParaRPr>
          </a:p>
          <a:p>
            <a:pPr>
              <a:spcBef>
                <a:spcPts val="250"/>
              </a:spcBef>
              <a:spcAft>
                <a:spcPts val="250"/>
              </a:spcAft>
              <a:buFont typeface="Arial" panose="020B0604020202020204" pitchFamily="34" charset="0"/>
              <a:buChar char="•"/>
            </a:pPr>
            <a:r>
              <a:rPr lang="en-US" sz="2800" dirty="0">
                <a:latin typeface="Calibri"/>
                <a:ea typeface="+mn-lt"/>
                <a:cs typeface="Calibri"/>
              </a:rPr>
              <a:t>The sentence is focusing on the idea, rather than who wrote it.</a:t>
            </a:r>
            <a:endParaRPr lang="en-US" sz="2800" dirty="0">
              <a:latin typeface="Calibri" panose="020F0502020204030204" pitchFamily="34" charset="0"/>
              <a:ea typeface="+mn-lt"/>
              <a:cs typeface="Calibri" panose="020F0502020204030204" pitchFamily="34" charset="0"/>
            </a:endParaRPr>
          </a:p>
          <a:p>
            <a:pPr>
              <a:spcBef>
                <a:spcPts val="250"/>
              </a:spcBef>
              <a:spcAft>
                <a:spcPts val="250"/>
              </a:spcAft>
              <a:buFont typeface="Arial" panose="020B0604020202020204" pitchFamily="34" charset="0"/>
              <a:buChar char="•"/>
            </a:pPr>
            <a:r>
              <a:rPr lang="en-US" sz="2800" dirty="0">
                <a:latin typeface="Calibri"/>
                <a:ea typeface="+mn-lt"/>
                <a:cs typeface="Calibri"/>
              </a:rPr>
              <a:t>Easy to integrate into your writing and </a:t>
            </a:r>
            <a:r>
              <a:rPr lang="en-US" sz="2800" dirty="0" err="1">
                <a:latin typeface="Calibri"/>
                <a:ea typeface="+mn-lt"/>
                <a:cs typeface="Calibri"/>
              </a:rPr>
              <a:t>synthesise</a:t>
            </a:r>
            <a:r>
              <a:rPr lang="en-US" sz="2800" dirty="0">
                <a:latin typeface="Calibri"/>
                <a:ea typeface="+mn-lt"/>
                <a:cs typeface="Calibri"/>
              </a:rPr>
              <a:t> from multiple sources. </a:t>
            </a:r>
            <a:endParaRPr lang="en-US" dirty="0">
              <a:latin typeface="Calibri"/>
              <a:ea typeface="+mn-lt"/>
              <a:cs typeface="Calibri"/>
            </a:endParaRPr>
          </a:p>
          <a:p>
            <a:pPr marL="0" indent="0">
              <a:spcBef>
                <a:spcPts val="250"/>
              </a:spcBef>
              <a:spcAft>
                <a:spcPts val="250"/>
              </a:spcAft>
              <a:buNone/>
            </a:pPr>
            <a:endParaRPr lang="en-US" b="1" dirty="0">
              <a:latin typeface="Calibri"/>
              <a:ea typeface="+mn-lt"/>
              <a:cs typeface="Calibri"/>
            </a:endParaRPr>
          </a:p>
          <a:p>
            <a:pPr marL="0" indent="0">
              <a:spcBef>
                <a:spcPts val="250"/>
              </a:spcBef>
              <a:spcAft>
                <a:spcPts val="250"/>
              </a:spcAft>
              <a:buNone/>
            </a:pPr>
            <a:r>
              <a:rPr lang="en-US" sz="2800" b="1" dirty="0">
                <a:latin typeface="Calibri"/>
                <a:ea typeface="+mn-lt"/>
                <a:cs typeface="Calibri"/>
              </a:rPr>
              <a:t>Example: </a:t>
            </a:r>
            <a:r>
              <a:rPr lang="en-US" sz="2800" b="1" dirty="0">
                <a:solidFill>
                  <a:schemeClr val="accent2"/>
                </a:solidFill>
                <a:latin typeface="Calibri"/>
                <a:ea typeface="+mn-lt"/>
                <a:cs typeface="Calibri"/>
              </a:rPr>
              <a:t>(Smith, 2020; Thomas, 2021; Williams, 2024). </a:t>
            </a:r>
            <a:endParaRPr lang="en-US" dirty="0">
              <a:solidFill>
                <a:schemeClr val="accent2"/>
              </a:solidFill>
              <a:ea typeface="Calibri Light"/>
              <a:cs typeface="Calibri Light"/>
            </a:endParaRPr>
          </a:p>
          <a:p>
            <a:pPr marL="457200" lvl="1" indent="0">
              <a:spcBef>
                <a:spcPts val="250"/>
              </a:spcBef>
              <a:spcAft>
                <a:spcPts val="250"/>
              </a:spcAft>
              <a:buNone/>
            </a:pPr>
            <a:endParaRPr lang="en-US" sz="2800" b="1" dirty="0">
              <a:solidFill>
                <a:schemeClr val="accent2"/>
              </a:solidFill>
              <a:latin typeface="Calibri" panose="020F0502020204030204" pitchFamily="34" charset="0"/>
              <a:ea typeface="+mn-lt"/>
              <a:cs typeface="Calibri" panose="020F0502020204030204" pitchFamily="34" charset="0"/>
            </a:endParaRPr>
          </a:p>
        </p:txBody>
      </p:sp>
      <p:sp>
        <p:nvSpPr>
          <p:cNvPr id="4" name="TextBox 3">
            <a:extLst>
              <a:ext uri="{FF2B5EF4-FFF2-40B4-BE49-F238E27FC236}">
                <a16:creationId xmlns:a16="http://schemas.microsoft.com/office/drawing/2014/main" id="{DBE94A56-A031-735C-639C-1C7709497DFD}"/>
              </a:ext>
            </a:extLst>
          </p:cNvPr>
          <p:cNvSpPr txBox="1"/>
          <p:nvPr/>
        </p:nvSpPr>
        <p:spPr>
          <a:xfrm>
            <a:off x="164466" y="1346380"/>
            <a:ext cx="11485419" cy="461665"/>
          </a:xfrm>
          <a:prstGeom prst="rect">
            <a:avLst/>
          </a:prstGeom>
          <a:noFill/>
        </p:spPr>
        <p:txBody>
          <a:bodyPr wrap="square" lIns="91440" tIns="45720" rIns="91440" bIns="45720" rtlCol="0" anchor="t">
            <a:spAutoFit/>
          </a:bodyPr>
          <a:lstStyle/>
          <a:p>
            <a:pPr>
              <a:spcBef>
                <a:spcPts val="1200"/>
              </a:spcBef>
            </a:pPr>
            <a:r>
              <a:rPr lang="en-GB" sz="2400">
                <a:latin typeface="Calibri"/>
                <a:ea typeface="+mn-lt"/>
                <a:cs typeface="Calibri"/>
              </a:rPr>
              <a:t>Author’s (</a:t>
            </a:r>
            <a:r>
              <a:rPr lang="en-GB" sz="2400" b="1">
                <a:solidFill>
                  <a:schemeClr val="accent2"/>
                </a:solidFill>
                <a:latin typeface="Calibri"/>
                <a:ea typeface="+mn-lt"/>
                <a:cs typeface="Calibri"/>
              </a:rPr>
              <a:t>Surname</a:t>
            </a:r>
            <a:r>
              <a:rPr lang="en-GB" sz="2400">
                <a:solidFill>
                  <a:schemeClr val="accent2"/>
                </a:solidFill>
                <a:latin typeface="Calibri"/>
                <a:ea typeface="+mn-lt"/>
                <a:cs typeface="Calibri"/>
              </a:rPr>
              <a:t>, </a:t>
            </a:r>
            <a:r>
              <a:rPr lang="en-GB" sz="2400" b="1">
                <a:solidFill>
                  <a:schemeClr val="accent2"/>
                </a:solidFill>
                <a:latin typeface="Calibri"/>
                <a:ea typeface="+mn-lt"/>
                <a:cs typeface="Calibri"/>
              </a:rPr>
              <a:t>year)</a:t>
            </a:r>
            <a:r>
              <a:rPr lang="en-GB" sz="2400">
                <a:solidFill>
                  <a:schemeClr val="accent2"/>
                </a:solidFill>
                <a:latin typeface="Calibri"/>
                <a:ea typeface="+mn-lt"/>
                <a:cs typeface="Calibri"/>
              </a:rPr>
              <a:t> </a:t>
            </a:r>
            <a:r>
              <a:rPr lang="en-GB" sz="2400">
                <a:latin typeface="Calibri"/>
                <a:ea typeface="+mn-lt"/>
                <a:cs typeface="Calibri"/>
              </a:rPr>
              <a:t>in brackets.</a:t>
            </a:r>
            <a:endParaRPr lang="en-GB" sz="2400">
              <a:latin typeface="Calibri"/>
              <a:cs typeface="Calibri"/>
            </a:endParaRPr>
          </a:p>
        </p:txBody>
      </p:sp>
    </p:spTree>
    <p:extLst>
      <p:ext uri="{BB962C8B-B14F-4D97-AF65-F5344CB8AC3E}">
        <p14:creationId xmlns:p14="http://schemas.microsoft.com/office/powerpoint/2010/main" val="1932977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FF292-9EB9-41A8-8FEB-FB095EA84809}"/>
              </a:ext>
            </a:extLst>
          </p:cNvPr>
          <p:cNvSpPr>
            <a:spLocks noGrp="1"/>
          </p:cNvSpPr>
          <p:nvPr>
            <p:ph type="title"/>
          </p:nvPr>
        </p:nvSpPr>
        <p:spPr/>
        <p:txBody>
          <a:bodyPr anchor="ctr">
            <a:normAutofit/>
          </a:bodyPr>
          <a:lstStyle/>
          <a:p>
            <a:r>
              <a:rPr lang="en-GB">
                <a:cs typeface="Calibri Light"/>
              </a:rPr>
              <a:t>Narrative citation</a:t>
            </a:r>
            <a:endParaRPr lang="en-GB"/>
          </a:p>
        </p:txBody>
      </p:sp>
      <p:sp>
        <p:nvSpPr>
          <p:cNvPr id="3" name="Content Placeholder 2">
            <a:extLst>
              <a:ext uri="{FF2B5EF4-FFF2-40B4-BE49-F238E27FC236}">
                <a16:creationId xmlns:a16="http://schemas.microsoft.com/office/drawing/2014/main" id="{F302C818-8E7F-47DB-9908-134F01B7FE1B}"/>
              </a:ext>
            </a:extLst>
          </p:cNvPr>
          <p:cNvSpPr>
            <a:spLocks noGrp="1"/>
          </p:cNvSpPr>
          <p:nvPr>
            <p:ph sz="quarter" idx="10"/>
          </p:nvPr>
        </p:nvSpPr>
        <p:spPr>
          <a:xfrm>
            <a:off x="243286" y="2081304"/>
            <a:ext cx="10389043" cy="3539360"/>
          </a:xfrm>
        </p:spPr>
        <p:txBody>
          <a:bodyPr vert="horz" lIns="91440" tIns="45720" rIns="91440" bIns="45720" rtlCol="0" anchor="t">
            <a:noAutofit/>
          </a:bodyPr>
          <a:lstStyle/>
          <a:p>
            <a:pPr marL="457200" lvl="1" indent="0">
              <a:spcBef>
                <a:spcPts val="250"/>
              </a:spcBef>
              <a:spcAft>
                <a:spcPts val="250"/>
              </a:spcAft>
              <a:buNone/>
            </a:pPr>
            <a:endParaRPr lang="en-US" sz="2800" b="1" dirty="0">
              <a:latin typeface="Arial"/>
              <a:cs typeface="Calibri"/>
            </a:endParaRPr>
          </a:p>
          <a:p>
            <a:pPr marL="457200" lvl="1" indent="0">
              <a:spcBef>
                <a:spcPts val="250"/>
              </a:spcBef>
              <a:spcAft>
                <a:spcPts val="250"/>
              </a:spcAft>
              <a:buNone/>
            </a:pPr>
            <a:r>
              <a:rPr lang="en-US" sz="2800" b="1" dirty="0">
                <a:latin typeface="Calibri"/>
                <a:ea typeface="Calibri"/>
                <a:cs typeface="Calibri"/>
              </a:rPr>
              <a:t>According to </a:t>
            </a:r>
            <a:r>
              <a:rPr lang="en-US" sz="2800" b="1" dirty="0">
                <a:solidFill>
                  <a:schemeClr val="accent2"/>
                </a:solidFill>
                <a:latin typeface="Calibri"/>
                <a:ea typeface="Calibri"/>
                <a:cs typeface="Calibri"/>
              </a:rPr>
              <a:t>Smith (2020),</a:t>
            </a:r>
            <a:r>
              <a:rPr lang="en-US" sz="2800" b="1" dirty="0">
                <a:latin typeface="Calibri"/>
                <a:ea typeface="Calibri"/>
                <a:cs typeface="Calibri"/>
              </a:rPr>
              <a:t> effective</a:t>
            </a:r>
            <a:r>
              <a:rPr lang="en-GB" sz="2800" b="1" i="0" dirty="0">
                <a:solidFill>
                  <a:srgbClr val="111111"/>
                </a:solidFill>
                <a:effectLst/>
                <a:highlight>
                  <a:srgbClr val="F3F3F3"/>
                </a:highlight>
                <a:latin typeface="Calibri" panose="020F0502020204030204" pitchFamily="34" charset="0"/>
                <a:cs typeface="Calibri" panose="020F0502020204030204" pitchFamily="34" charset="0"/>
              </a:rPr>
              <a:t> communication is crucial for team success.</a:t>
            </a:r>
            <a:endParaRPr lang="en-US" sz="2800" b="1" dirty="0">
              <a:latin typeface="Calibri" panose="020F0502020204030204" pitchFamily="34" charset="0"/>
              <a:cs typeface="Calibri" panose="020F0502020204030204" pitchFamily="34" charset="0"/>
            </a:endParaRPr>
          </a:p>
          <a:p>
            <a:pPr marL="0" indent="0">
              <a:spcBef>
                <a:spcPts val="250"/>
              </a:spcBef>
              <a:spcAft>
                <a:spcPts val="250"/>
              </a:spcAft>
              <a:buNone/>
            </a:pPr>
            <a:endParaRPr lang="en-US" sz="3200" dirty="0">
              <a:latin typeface="Arial"/>
              <a:cs typeface="Arial"/>
            </a:endParaRPr>
          </a:p>
          <a:p>
            <a:pPr>
              <a:spcBef>
                <a:spcPts val="250"/>
              </a:spcBef>
              <a:spcAft>
                <a:spcPts val="250"/>
              </a:spcAft>
              <a:buFont typeface="Arial" panose="020B0604020202020204" pitchFamily="34" charset="0"/>
              <a:buChar char="•"/>
            </a:pPr>
            <a:r>
              <a:rPr lang="en-US" sz="2400" dirty="0">
                <a:latin typeface="Calibri"/>
                <a:ea typeface="Calibri"/>
                <a:cs typeface="Calibri"/>
              </a:rPr>
              <a:t>Focus is on the author’s view or opinion.</a:t>
            </a:r>
          </a:p>
          <a:p>
            <a:pPr>
              <a:spcBef>
                <a:spcPts val="250"/>
              </a:spcBef>
              <a:spcAft>
                <a:spcPts val="250"/>
              </a:spcAft>
              <a:buFont typeface="Arial" panose="020B0604020202020204" pitchFamily="34" charset="0"/>
              <a:buChar char="•"/>
            </a:pPr>
            <a:r>
              <a:rPr lang="en-US" sz="2400" dirty="0">
                <a:latin typeface="Calibri"/>
                <a:ea typeface="Calibri"/>
                <a:cs typeface="Calibri"/>
              </a:rPr>
              <a:t>Difficult to </a:t>
            </a:r>
            <a:r>
              <a:rPr lang="en-US" sz="2400" dirty="0" err="1">
                <a:latin typeface="Calibri"/>
                <a:ea typeface="Calibri"/>
                <a:cs typeface="Calibri"/>
              </a:rPr>
              <a:t>synthesise</a:t>
            </a:r>
            <a:r>
              <a:rPr lang="en-US" sz="2400" dirty="0">
                <a:latin typeface="Calibri"/>
                <a:ea typeface="Calibri"/>
                <a:cs typeface="Calibri"/>
              </a:rPr>
              <a:t> multiple opinions and sources.</a:t>
            </a:r>
            <a:endParaRPr lang="en-US" dirty="0"/>
          </a:p>
          <a:p>
            <a:pPr>
              <a:spcBef>
                <a:spcPts val="250"/>
              </a:spcBef>
              <a:spcAft>
                <a:spcPts val="250"/>
              </a:spcAft>
              <a:buFont typeface="Arial" panose="020B0604020202020204" pitchFamily="34" charset="0"/>
              <a:buChar char="•"/>
            </a:pPr>
            <a:r>
              <a:rPr lang="en-US" sz="2400" dirty="0">
                <a:latin typeface="Calibri"/>
                <a:ea typeface="Calibri"/>
                <a:cs typeface="Calibri"/>
              </a:rPr>
              <a:t>Overuse can disrupt flow of your writing.</a:t>
            </a:r>
            <a:endParaRPr lang="en-GB" sz="2400" dirty="0">
              <a:latin typeface="Calibri"/>
              <a:ea typeface="Calibri"/>
              <a:cs typeface="Calibri"/>
            </a:endParaRPr>
          </a:p>
        </p:txBody>
      </p:sp>
      <p:sp>
        <p:nvSpPr>
          <p:cNvPr id="5" name="TextBox 4">
            <a:extLst>
              <a:ext uri="{FF2B5EF4-FFF2-40B4-BE49-F238E27FC236}">
                <a16:creationId xmlns:a16="http://schemas.microsoft.com/office/drawing/2014/main" id="{6BBA26C0-CAE7-4889-999B-1CBA42587303}"/>
              </a:ext>
            </a:extLst>
          </p:cNvPr>
          <p:cNvSpPr txBox="1"/>
          <p:nvPr/>
        </p:nvSpPr>
        <p:spPr>
          <a:xfrm>
            <a:off x="196269" y="1384708"/>
            <a:ext cx="4956035" cy="461665"/>
          </a:xfrm>
          <a:prstGeom prst="rect">
            <a:avLst/>
          </a:prstGeom>
          <a:noFill/>
        </p:spPr>
        <p:txBody>
          <a:bodyPr wrap="square" lIns="91440" tIns="45720" rIns="91440" bIns="45720" rtlCol="0" anchor="t">
            <a:spAutoFit/>
          </a:bodyPr>
          <a:lstStyle/>
          <a:p>
            <a:pPr>
              <a:spcBef>
                <a:spcPts val="1200"/>
              </a:spcBef>
            </a:pPr>
            <a:r>
              <a:rPr lang="en-GB" sz="2400">
                <a:latin typeface="Calibri" panose="020F0502020204030204" pitchFamily="34" charset="0"/>
                <a:ea typeface="+mn-lt"/>
                <a:cs typeface="Calibri" panose="020F0502020204030204" pitchFamily="34" charset="0"/>
              </a:rPr>
              <a:t>Author's </a:t>
            </a:r>
            <a:r>
              <a:rPr lang="en-GB" sz="2400" b="1">
                <a:solidFill>
                  <a:schemeClr val="accent2"/>
                </a:solidFill>
                <a:latin typeface="Calibri" panose="020F0502020204030204" pitchFamily="34" charset="0"/>
                <a:ea typeface="+mn-lt"/>
                <a:cs typeface="Calibri" panose="020F0502020204030204" pitchFamily="34" charset="0"/>
              </a:rPr>
              <a:t>Surname</a:t>
            </a:r>
            <a:r>
              <a:rPr lang="en-GB" sz="2400">
                <a:solidFill>
                  <a:schemeClr val="accent2"/>
                </a:solidFill>
                <a:latin typeface="Calibri" panose="020F0502020204030204" pitchFamily="34" charset="0"/>
                <a:ea typeface="+mn-lt"/>
                <a:cs typeface="Calibri" panose="020F0502020204030204" pitchFamily="34" charset="0"/>
              </a:rPr>
              <a:t>, (</a:t>
            </a:r>
            <a:r>
              <a:rPr lang="en-GB" sz="2400" b="1">
                <a:solidFill>
                  <a:schemeClr val="accent2"/>
                </a:solidFill>
                <a:latin typeface="Calibri" panose="020F0502020204030204" pitchFamily="34" charset="0"/>
                <a:ea typeface="+mn-lt"/>
                <a:cs typeface="Calibri" panose="020F0502020204030204" pitchFamily="34" charset="0"/>
              </a:rPr>
              <a:t>year)</a:t>
            </a:r>
            <a:r>
              <a:rPr lang="en-GB" sz="2400">
                <a:solidFill>
                  <a:schemeClr val="accent2"/>
                </a:solidFill>
                <a:latin typeface="Calibri" panose="020F0502020204030204" pitchFamily="34" charset="0"/>
                <a:ea typeface="+mn-lt"/>
                <a:cs typeface="Calibri" panose="020F0502020204030204" pitchFamily="34" charset="0"/>
              </a:rPr>
              <a:t> </a:t>
            </a:r>
            <a:r>
              <a:rPr lang="en-GB" sz="2400">
                <a:latin typeface="Calibri" panose="020F0502020204030204" pitchFamily="34" charset="0"/>
                <a:ea typeface="+mn-lt"/>
                <a:cs typeface="Calibri" panose="020F0502020204030204" pitchFamily="34" charset="0"/>
              </a:rPr>
              <a:t>in brackets.</a:t>
            </a:r>
            <a:endParaRPr lang="en-GB" sz="240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2390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41D2C-3E68-4F1D-ADF6-A47FE126DFD6}"/>
              </a:ext>
            </a:extLst>
          </p:cNvPr>
          <p:cNvSpPr>
            <a:spLocks noGrp="1"/>
          </p:cNvSpPr>
          <p:nvPr>
            <p:ph type="title"/>
          </p:nvPr>
        </p:nvSpPr>
        <p:spPr/>
        <p:txBody>
          <a:bodyPr>
            <a:normAutofit/>
          </a:bodyPr>
          <a:lstStyle/>
          <a:p>
            <a:r>
              <a:rPr lang="en-GB"/>
              <a:t>Example:</a:t>
            </a:r>
            <a:endParaRPr lang="en-US"/>
          </a:p>
        </p:txBody>
      </p:sp>
      <p:sp>
        <p:nvSpPr>
          <p:cNvPr id="11" name="TextBox 10">
            <a:extLst>
              <a:ext uri="{FF2B5EF4-FFF2-40B4-BE49-F238E27FC236}">
                <a16:creationId xmlns:a16="http://schemas.microsoft.com/office/drawing/2014/main" id="{34334CDA-7FB7-4AF2-926A-CA6DE703DA54}"/>
              </a:ext>
            </a:extLst>
          </p:cNvPr>
          <p:cNvSpPr txBox="1"/>
          <p:nvPr/>
        </p:nvSpPr>
        <p:spPr>
          <a:xfrm>
            <a:off x="520266" y="1725482"/>
            <a:ext cx="10355924" cy="1373547"/>
          </a:xfrm>
          <a:prstGeom prst="rect">
            <a:avLst/>
          </a:prstGeom>
          <a:ln w="38100">
            <a:noFill/>
          </a:ln>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buClr>
                <a:schemeClr val="accent1"/>
              </a:buClr>
            </a:pPr>
            <a:r>
              <a:rPr lang="en-US" sz="2800" b="1">
                <a:latin typeface="Calibri"/>
                <a:ea typeface="Calibri"/>
                <a:cs typeface="Calibri"/>
              </a:rPr>
              <a:t>When writing assignments, the aim should always be to reference reliable sources of information </a:t>
            </a:r>
            <a:r>
              <a:rPr lang="en-US" sz="2800" b="1">
                <a:solidFill>
                  <a:schemeClr val="accent2"/>
                </a:solidFill>
                <a:latin typeface="Calibri"/>
                <a:ea typeface="Calibri"/>
                <a:cs typeface="Calibri"/>
              </a:rPr>
              <a:t>(Pears and Shields, 2016).</a:t>
            </a:r>
          </a:p>
        </p:txBody>
      </p:sp>
      <p:sp>
        <p:nvSpPr>
          <p:cNvPr id="5" name="TextBox 4">
            <a:extLst>
              <a:ext uri="{FF2B5EF4-FFF2-40B4-BE49-F238E27FC236}">
                <a16:creationId xmlns:a16="http://schemas.microsoft.com/office/drawing/2014/main" id="{8237E3C3-1FB1-B92A-50F4-CC8EEDF42096}"/>
              </a:ext>
            </a:extLst>
          </p:cNvPr>
          <p:cNvSpPr txBox="1"/>
          <p:nvPr/>
        </p:nvSpPr>
        <p:spPr>
          <a:xfrm>
            <a:off x="520266" y="3753841"/>
            <a:ext cx="10289224" cy="1384995"/>
          </a:xfrm>
          <a:prstGeom prst="rect">
            <a:avLst/>
          </a:prstGeom>
          <a:noFill/>
        </p:spPr>
        <p:txBody>
          <a:bodyPr wrap="square" lIns="91440" tIns="45720" rIns="91440" bIns="45720" anchor="t">
            <a:spAutoFit/>
          </a:bodyPr>
          <a:lstStyle/>
          <a:p>
            <a:r>
              <a:rPr lang="en-US" sz="2800" b="1">
                <a:latin typeface="Calibri"/>
                <a:ea typeface="Calibri"/>
                <a:cs typeface="Calibri"/>
              </a:rPr>
              <a:t>According to </a:t>
            </a:r>
            <a:r>
              <a:rPr lang="en-US" sz="2800" b="1">
                <a:solidFill>
                  <a:schemeClr val="accent2"/>
                </a:solidFill>
                <a:latin typeface="Calibri"/>
                <a:ea typeface="Calibri"/>
                <a:cs typeface="Calibri"/>
              </a:rPr>
              <a:t>Pears and Shields (2016) </a:t>
            </a:r>
            <a:r>
              <a:rPr lang="en-US" sz="2800" b="1">
                <a:latin typeface="Calibri"/>
                <a:ea typeface="Calibri"/>
                <a:cs typeface="Calibri"/>
              </a:rPr>
              <a:t>when writing assignments, the aim should always be to reference reliable sources of information. </a:t>
            </a:r>
            <a:endParaRPr lang="en-US" sz="2800" b="1">
              <a:solidFill>
                <a:schemeClr val="accent2"/>
              </a:solidFill>
              <a:latin typeface="Calibri"/>
              <a:ea typeface="Calibri"/>
              <a:cs typeface="Calibri"/>
            </a:endParaRPr>
          </a:p>
        </p:txBody>
      </p:sp>
      <p:sp>
        <p:nvSpPr>
          <p:cNvPr id="6" name="TextBox 5">
            <a:extLst>
              <a:ext uri="{FF2B5EF4-FFF2-40B4-BE49-F238E27FC236}">
                <a16:creationId xmlns:a16="http://schemas.microsoft.com/office/drawing/2014/main" id="{A126EF13-FC86-4529-78ED-C04AFDF8BF27}"/>
              </a:ext>
            </a:extLst>
          </p:cNvPr>
          <p:cNvSpPr txBox="1"/>
          <p:nvPr/>
        </p:nvSpPr>
        <p:spPr>
          <a:xfrm>
            <a:off x="4865406" y="5144520"/>
            <a:ext cx="7133397" cy="923330"/>
          </a:xfrm>
          <a:prstGeom prst="rect">
            <a:avLst/>
          </a:prstGeom>
          <a:noFill/>
          <a:ln w="28575">
            <a:solidFill>
              <a:schemeClr val="accent2"/>
            </a:solidFill>
          </a:ln>
        </p:spPr>
        <p:txBody>
          <a:bodyPr wrap="square" lIns="91440" tIns="45720" rIns="91440" bIns="45720" rtlCol="0" anchor="t">
            <a:spAutoFit/>
          </a:bodyPr>
          <a:lstStyle/>
          <a:p>
            <a:r>
              <a:rPr lang="en-GB">
                <a:latin typeface="Calibri"/>
                <a:ea typeface="Calibri"/>
                <a:cs typeface="Calibri"/>
              </a:rPr>
              <a:t>Lack of quotation marks and page numbers indicate to your reader you have paraphrased, not quoted  the ideas of the author cited in the sentence.</a:t>
            </a:r>
          </a:p>
        </p:txBody>
      </p:sp>
      <p:sp>
        <p:nvSpPr>
          <p:cNvPr id="4" name="TextBox 3">
            <a:extLst>
              <a:ext uri="{FF2B5EF4-FFF2-40B4-BE49-F238E27FC236}">
                <a16:creationId xmlns:a16="http://schemas.microsoft.com/office/drawing/2014/main" id="{CA544C71-764E-5BD8-D3FF-617246FE6FEB}"/>
              </a:ext>
            </a:extLst>
          </p:cNvPr>
          <p:cNvSpPr txBox="1"/>
          <p:nvPr/>
        </p:nvSpPr>
        <p:spPr>
          <a:xfrm>
            <a:off x="523461" y="1484243"/>
            <a:ext cx="381662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solidFill>
                  <a:schemeClr val="accent2"/>
                </a:solidFill>
                <a:latin typeface="Calibri"/>
                <a:ea typeface="Calibri Light"/>
                <a:cs typeface="Calibri Light"/>
              </a:rPr>
              <a:t>Parenthetical citation.</a:t>
            </a:r>
            <a:endParaRPr lang="en-US" sz="2400" b="1" dirty="0">
              <a:solidFill>
                <a:schemeClr val="accent2"/>
              </a:solidFill>
              <a:latin typeface="Calibri"/>
            </a:endParaRPr>
          </a:p>
        </p:txBody>
      </p:sp>
      <p:sp>
        <p:nvSpPr>
          <p:cNvPr id="8" name="TextBox 7">
            <a:extLst>
              <a:ext uri="{FF2B5EF4-FFF2-40B4-BE49-F238E27FC236}">
                <a16:creationId xmlns:a16="http://schemas.microsoft.com/office/drawing/2014/main" id="{3D153EB9-9317-5E6D-5EF8-7165E1FCD405}"/>
              </a:ext>
            </a:extLst>
          </p:cNvPr>
          <p:cNvSpPr txBox="1"/>
          <p:nvPr/>
        </p:nvSpPr>
        <p:spPr>
          <a:xfrm>
            <a:off x="556591" y="3299790"/>
            <a:ext cx="381662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chemeClr val="accent2"/>
                </a:solidFill>
                <a:latin typeface="Calibri"/>
                <a:ea typeface="Calibri Light"/>
                <a:cs typeface="Calibri Light"/>
              </a:rPr>
              <a:t>Narrative citation.</a:t>
            </a:r>
            <a:endParaRPr lang="en-US" sz="2400" b="1">
              <a:solidFill>
                <a:schemeClr val="accent2"/>
              </a:solidFill>
              <a:latin typeface="Calibri"/>
            </a:endParaRPr>
          </a:p>
        </p:txBody>
      </p:sp>
    </p:spTree>
    <p:extLst>
      <p:ext uri="{BB962C8B-B14F-4D97-AF65-F5344CB8AC3E}">
        <p14:creationId xmlns:p14="http://schemas.microsoft.com/office/powerpoint/2010/main" val="1000716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33FB3-EE54-246F-EF55-D576F073C2BA}"/>
              </a:ext>
            </a:extLst>
          </p:cNvPr>
          <p:cNvSpPr>
            <a:spLocks noGrp="1"/>
          </p:cNvSpPr>
          <p:nvPr>
            <p:ph type="title"/>
          </p:nvPr>
        </p:nvSpPr>
        <p:spPr/>
        <p:txBody>
          <a:bodyPr/>
          <a:lstStyle/>
          <a:p>
            <a:r>
              <a:rPr lang="en-GB"/>
              <a:t>Quoting</a:t>
            </a:r>
          </a:p>
        </p:txBody>
      </p:sp>
      <p:sp>
        <p:nvSpPr>
          <p:cNvPr id="3" name="Content Placeholder 2">
            <a:extLst>
              <a:ext uri="{FF2B5EF4-FFF2-40B4-BE49-F238E27FC236}">
                <a16:creationId xmlns:a16="http://schemas.microsoft.com/office/drawing/2014/main" id="{7E8E6BF9-21AE-8960-A0B4-9AB730964DDF}"/>
              </a:ext>
            </a:extLst>
          </p:cNvPr>
          <p:cNvSpPr>
            <a:spLocks noGrp="1"/>
          </p:cNvSpPr>
          <p:nvPr>
            <p:ph sz="quarter" idx="10"/>
          </p:nvPr>
        </p:nvSpPr>
        <p:spPr>
          <a:xfrm>
            <a:off x="549750" y="1428140"/>
            <a:ext cx="11384342" cy="4574040"/>
          </a:xfrm>
        </p:spPr>
        <p:txBody>
          <a:bodyPr vert="horz" lIns="91440" tIns="45720" rIns="91440" bIns="45720" rtlCol="0" anchor="t">
            <a:normAutofit/>
          </a:bodyPr>
          <a:lstStyle/>
          <a:p>
            <a:pPr marL="0" indent="0">
              <a:buNone/>
            </a:pPr>
            <a:r>
              <a:rPr lang="en-GB" sz="2400" dirty="0">
                <a:latin typeface="Calibri"/>
                <a:ea typeface="Calibri"/>
                <a:cs typeface="Calibri"/>
              </a:rPr>
              <a:t>Quoting is acceptable (if referenced correctly) but </a:t>
            </a:r>
            <a:r>
              <a:rPr lang="en-GB" sz="2400" b="1" dirty="0">
                <a:solidFill>
                  <a:schemeClr val="accent2"/>
                </a:solidFill>
                <a:latin typeface="Calibri"/>
                <a:ea typeface="Calibri"/>
                <a:cs typeface="Calibri"/>
              </a:rPr>
              <a:t>does not show your understanding</a:t>
            </a:r>
            <a:r>
              <a:rPr lang="en-GB" sz="2400" dirty="0">
                <a:latin typeface="Calibri"/>
                <a:ea typeface="Calibri"/>
                <a:cs typeface="Calibri"/>
              </a:rPr>
              <a:t> of what you have read. </a:t>
            </a:r>
          </a:p>
          <a:p>
            <a:pPr marL="0" indent="0">
              <a:buNone/>
            </a:pPr>
            <a:r>
              <a:rPr lang="en-GB" sz="2400" dirty="0">
                <a:latin typeface="Calibri"/>
                <a:ea typeface="Calibri"/>
                <a:cs typeface="Calibri"/>
              </a:rPr>
              <a:t>Wherever possible, you should paraphrase. Whichever you do, you must </a:t>
            </a:r>
            <a:r>
              <a:rPr lang="en-GB" sz="2400" b="1" dirty="0">
                <a:solidFill>
                  <a:schemeClr val="accent2"/>
                </a:solidFill>
                <a:latin typeface="Calibri"/>
                <a:ea typeface="Calibri"/>
                <a:cs typeface="Calibri"/>
              </a:rPr>
              <a:t>give appropriate acknowledgement. </a:t>
            </a:r>
          </a:p>
          <a:p>
            <a:pPr marL="0" indent="0">
              <a:buNone/>
            </a:pPr>
            <a:endParaRPr lang="en-GB" sz="2400" dirty="0">
              <a:latin typeface="Calibri" panose="020F0502020204030204" pitchFamily="34" charset="0"/>
              <a:cs typeface="Calibri" panose="020F0502020204030204" pitchFamily="34" charset="0"/>
            </a:endParaRPr>
          </a:p>
          <a:p>
            <a:pPr marL="0" indent="0">
              <a:buNone/>
            </a:pPr>
            <a:r>
              <a:rPr lang="en-GB" sz="2400" b="1" dirty="0">
                <a:latin typeface="Calibri"/>
                <a:ea typeface="Calibri"/>
                <a:cs typeface="Calibri"/>
              </a:rPr>
              <a:t>If using a short quote</a:t>
            </a:r>
            <a:r>
              <a:rPr lang="en-GB" sz="2400" dirty="0">
                <a:latin typeface="Calibri"/>
                <a:ea typeface="Calibri"/>
                <a:cs typeface="Calibri"/>
              </a:rPr>
              <a:t> (less than 30 words), ensure you:</a:t>
            </a:r>
          </a:p>
          <a:p>
            <a:pPr>
              <a:buFont typeface="Arial" panose="020B0604020202020204" pitchFamily="34" charset="0"/>
              <a:buChar char="•"/>
            </a:pPr>
            <a:r>
              <a:rPr lang="en-GB" sz="2400" dirty="0">
                <a:latin typeface="Calibri" panose="020F0502020204030204" pitchFamily="34" charset="0"/>
                <a:cs typeface="Calibri" panose="020F0502020204030204" pitchFamily="34" charset="0"/>
              </a:rPr>
              <a:t>Use “quotation marks”.</a:t>
            </a:r>
          </a:p>
          <a:p>
            <a:pPr>
              <a:buFont typeface="Arial" panose="020B0604020202020204" pitchFamily="34" charset="0"/>
              <a:buChar char="•"/>
            </a:pPr>
            <a:r>
              <a:rPr lang="en-GB" sz="2400" dirty="0">
                <a:latin typeface="Calibri" panose="020F0502020204030204" pitchFamily="34" charset="0"/>
                <a:cs typeface="Calibri" panose="020F0502020204030204" pitchFamily="34" charset="0"/>
              </a:rPr>
              <a:t>Show page number, (location, or paragraph number, if not possible). </a:t>
            </a:r>
          </a:p>
          <a:p>
            <a:pPr marL="0" indent="0">
              <a:buNone/>
            </a:pPr>
            <a:endParaRPr lang="en-GB" sz="2400" dirty="0">
              <a:latin typeface="Calibri" panose="020F0502020204030204" pitchFamily="34" charset="0"/>
              <a:cs typeface="Calibri" panose="020F0502020204030204" pitchFamily="34" charset="0"/>
            </a:endParaRPr>
          </a:p>
          <a:p>
            <a:pPr marL="0" indent="0">
              <a:buNone/>
            </a:pPr>
            <a:r>
              <a:rPr lang="en-GB" sz="2400" b="1" dirty="0">
                <a:latin typeface="Calibri" panose="020F0502020204030204" pitchFamily="34" charset="0"/>
                <a:cs typeface="Calibri" panose="020F0502020204030204" pitchFamily="34" charset="0"/>
              </a:rPr>
              <a:t>For longer quotations, please refer to the referencing handbook. </a:t>
            </a:r>
          </a:p>
          <a:p>
            <a:pPr marL="0" indent="0">
              <a:buNone/>
            </a:pPr>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63914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41D2C-3E68-4F1D-ADF6-A47FE126DFD6}"/>
              </a:ext>
            </a:extLst>
          </p:cNvPr>
          <p:cNvSpPr>
            <a:spLocks noGrp="1"/>
          </p:cNvSpPr>
          <p:nvPr>
            <p:ph type="title"/>
          </p:nvPr>
        </p:nvSpPr>
        <p:spPr/>
        <p:txBody>
          <a:bodyPr>
            <a:normAutofit/>
          </a:bodyPr>
          <a:lstStyle/>
          <a:p>
            <a:r>
              <a:rPr lang="en-GB"/>
              <a:t>Examples: Direct (short) quote</a:t>
            </a:r>
            <a:endParaRPr lang="en-US"/>
          </a:p>
        </p:txBody>
      </p:sp>
      <p:sp>
        <p:nvSpPr>
          <p:cNvPr id="11" name="TextBox 10">
            <a:extLst>
              <a:ext uri="{FF2B5EF4-FFF2-40B4-BE49-F238E27FC236}">
                <a16:creationId xmlns:a16="http://schemas.microsoft.com/office/drawing/2014/main" id="{34334CDA-7FB7-4AF2-926A-CA6DE703DA54}"/>
              </a:ext>
            </a:extLst>
          </p:cNvPr>
          <p:cNvSpPr txBox="1"/>
          <p:nvPr/>
        </p:nvSpPr>
        <p:spPr>
          <a:xfrm>
            <a:off x="520266" y="1725482"/>
            <a:ext cx="10355924" cy="1373547"/>
          </a:xfrm>
          <a:prstGeom prst="rect">
            <a:avLst/>
          </a:prstGeom>
          <a:ln w="38100">
            <a:noFill/>
          </a:ln>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buClr>
                <a:schemeClr val="accent1"/>
              </a:buClr>
            </a:pPr>
            <a:r>
              <a:rPr lang="en-US" sz="2800" b="1">
                <a:latin typeface="Calibri" panose="020F0502020204030204" pitchFamily="34" charset="0"/>
                <a:cs typeface="Calibri" panose="020F0502020204030204" pitchFamily="34" charset="0"/>
              </a:rPr>
              <a:t>When writing assignments, the </a:t>
            </a:r>
            <a:r>
              <a:rPr lang="en-US" sz="3200" b="1">
                <a:solidFill>
                  <a:schemeClr val="accent2"/>
                </a:solidFill>
                <a:latin typeface="Calibri" panose="020F0502020204030204" pitchFamily="34" charset="0"/>
                <a:cs typeface="Calibri" panose="020F0502020204030204" pitchFamily="34" charset="0"/>
              </a:rPr>
              <a:t>“</a:t>
            </a:r>
            <a:r>
              <a:rPr lang="en-US" sz="2800" b="1">
                <a:latin typeface="Calibri" panose="020F0502020204030204" pitchFamily="34" charset="0"/>
                <a:cs typeface="Calibri" panose="020F0502020204030204" pitchFamily="34" charset="0"/>
              </a:rPr>
              <a:t>aim should always be to reference reliable sources of information</a:t>
            </a:r>
            <a:r>
              <a:rPr lang="en-US" sz="3200" b="1">
                <a:solidFill>
                  <a:schemeClr val="accent2"/>
                </a:solidFill>
                <a:latin typeface="Calibri" panose="020F0502020204030204" pitchFamily="34" charset="0"/>
                <a:cs typeface="Calibri" panose="020F0502020204030204" pitchFamily="34" charset="0"/>
              </a:rPr>
              <a:t>”</a:t>
            </a:r>
            <a:r>
              <a:rPr lang="en-US" sz="2800" b="1">
                <a:latin typeface="Calibri" panose="020F0502020204030204" pitchFamily="34" charset="0"/>
                <a:cs typeface="Calibri" panose="020F0502020204030204" pitchFamily="34" charset="0"/>
              </a:rPr>
              <a:t> </a:t>
            </a:r>
            <a:r>
              <a:rPr lang="en-US" sz="2800" b="1">
                <a:solidFill>
                  <a:schemeClr val="accent2"/>
                </a:solidFill>
                <a:latin typeface="Calibri" panose="020F0502020204030204" pitchFamily="34" charset="0"/>
                <a:cs typeface="Calibri" panose="020F0502020204030204" pitchFamily="34" charset="0"/>
              </a:rPr>
              <a:t>(Pears and Shields, 2016, p. 2).</a:t>
            </a:r>
          </a:p>
        </p:txBody>
      </p:sp>
      <p:sp>
        <p:nvSpPr>
          <p:cNvPr id="5" name="TextBox 4">
            <a:extLst>
              <a:ext uri="{FF2B5EF4-FFF2-40B4-BE49-F238E27FC236}">
                <a16:creationId xmlns:a16="http://schemas.microsoft.com/office/drawing/2014/main" id="{8237E3C3-1FB1-B92A-50F4-CC8EEDF42096}"/>
              </a:ext>
            </a:extLst>
          </p:cNvPr>
          <p:cNvSpPr txBox="1"/>
          <p:nvPr/>
        </p:nvSpPr>
        <p:spPr>
          <a:xfrm>
            <a:off x="553396" y="3886363"/>
            <a:ext cx="10289224" cy="1384995"/>
          </a:xfrm>
          <a:prstGeom prst="rect">
            <a:avLst/>
          </a:prstGeom>
          <a:noFill/>
        </p:spPr>
        <p:txBody>
          <a:bodyPr wrap="square" lIns="91440" tIns="45720" rIns="91440" bIns="45720" anchor="t">
            <a:spAutoFit/>
          </a:bodyPr>
          <a:lstStyle/>
          <a:p>
            <a:r>
              <a:rPr lang="en-US" sz="2800" b="1">
                <a:latin typeface="Calibri"/>
                <a:ea typeface="Calibri"/>
                <a:cs typeface="Calibri"/>
              </a:rPr>
              <a:t>According to </a:t>
            </a:r>
            <a:r>
              <a:rPr lang="en-US" sz="2800" b="1">
                <a:solidFill>
                  <a:schemeClr val="accent2"/>
                </a:solidFill>
                <a:latin typeface="Calibri"/>
                <a:ea typeface="Calibri"/>
                <a:cs typeface="Calibri"/>
              </a:rPr>
              <a:t>Pears and Shields (2016, p. 2) </a:t>
            </a:r>
            <a:r>
              <a:rPr lang="en-US" sz="2800" b="1">
                <a:latin typeface="Calibri"/>
                <a:ea typeface="Calibri"/>
                <a:cs typeface="Calibri"/>
              </a:rPr>
              <a:t>when writing assignments, the </a:t>
            </a:r>
            <a:r>
              <a:rPr lang="en-US" sz="2800" b="1">
                <a:solidFill>
                  <a:schemeClr val="accent2"/>
                </a:solidFill>
                <a:latin typeface="Calibri"/>
                <a:ea typeface="Calibri"/>
                <a:cs typeface="Calibri"/>
              </a:rPr>
              <a:t>“</a:t>
            </a:r>
            <a:r>
              <a:rPr lang="en-US" sz="2800" b="1">
                <a:latin typeface="Calibri"/>
                <a:ea typeface="Calibri"/>
                <a:cs typeface="Calibri"/>
              </a:rPr>
              <a:t>aim should always be to reference reliable sources of information</a:t>
            </a:r>
            <a:r>
              <a:rPr lang="en-US" sz="2800" b="1">
                <a:solidFill>
                  <a:schemeClr val="accent2"/>
                </a:solidFill>
                <a:latin typeface="Calibri"/>
                <a:ea typeface="Calibri"/>
                <a:cs typeface="Calibri"/>
              </a:rPr>
              <a:t>”.</a:t>
            </a:r>
            <a:endParaRPr lang="en-GB" sz="2800" b="1">
              <a:solidFill>
                <a:schemeClr val="accent2"/>
              </a:solidFill>
              <a:latin typeface="Calibri"/>
              <a:ea typeface="Calibri"/>
              <a:cs typeface="Calibri"/>
            </a:endParaRPr>
          </a:p>
        </p:txBody>
      </p:sp>
      <p:sp>
        <p:nvSpPr>
          <p:cNvPr id="4" name="TextBox 3">
            <a:extLst>
              <a:ext uri="{FF2B5EF4-FFF2-40B4-BE49-F238E27FC236}">
                <a16:creationId xmlns:a16="http://schemas.microsoft.com/office/drawing/2014/main" id="{7E13BBAF-32A2-B1CA-7D12-B30B39875537}"/>
              </a:ext>
            </a:extLst>
          </p:cNvPr>
          <p:cNvSpPr txBox="1"/>
          <p:nvPr/>
        </p:nvSpPr>
        <p:spPr>
          <a:xfrm>
            <a:off x="5604277" y="5518923"/>
            <a:ext cx="6384258" cy="646331"/>
          </a:xfrm>
          <a:prstGeom prst="rect">
            <a:avLst/>
          </a:prstGeom>
          <a:noFill/>
          <a:ln w="28575">
            <a:solidFill>
              <a:schemeClr val="accent2"/>
            </a:solidFill>
          </a:ln>
        </p:spPr>
        <p:txBody>
          <a:bodyPr wrap="square" rtlCol="0">
            <a:spAutoFit/>
          </a:bodyPr>
          <a:lstStyle/>
          <a:p>
            <a:r>
              <a:rPr lang="en-GB">
                <a:latin typeface="Calibri" panose="020F0502020204030204" pitchFamily="34" charset="0"/>
                <a:cs typeface="Calibri" panose="020F0502020204030204" pitchFamily="34" charset="0"/>
              </a:rPr>
              <a:t>Use of quotation marks and page numbers show your reader, you have used the exact words of the author cited in the sentence. </a:t>
            </a:r>
          </a:p>
        </p:txBody>
      </p:sp>
      <p:sp>
        <p:nvSpPr>
          <p:cNvPr id="3" name="TextBox 2">
            <a:extLst>
              <a:ext uri="{FF2B5EF4-FFF2-40B4-BE49-F238E27FC236}">
                <a16:creationId xmlns:a16="http://schemas.microsoft.com/office/drawing/2014/main" id="{399503BB-573E-97D0-8541-5FC0BF50BF4B}"/>
              </a:ext>
            </a:extLst>
          </p:cNvPr>
          <p:cNvSpPr txBox="1"/>
          <p:nvPr/>
        </p:nvSpPr>
        <p:spPr>
          <a:xfrm>
            <a:off x="523461" y="1484243"/>
            <a:ext cx="381662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chemeClr val="accent2"/>
                </a:solidFill>
                <a:latin typeface="Calibri"/>
                <a:ea typeface="Calibri Light"/>
                <a:cs typeface="Calibri Light"/>
              </a:rPr>
              <a:t>Parenthetical quotation.</a:t>
            </a:r>
            <a:endParaRPr lang="en-US" sz="2400" b="1">
              <a:solidFill>
                <a:schemeClr val="accent2"/>
              </a:solidFill>
              <a:latin typeface="Calibri"/>
            </a:endParaRPr>
          </a:p>
        </p:txBody>
      </p:sp>
      <p:sp>
        <p:nvSpPr>
          <p:cNvPr id="6" name="TextBox 5">
            <a:extLst>
              <a:ext uri="{FF2B5EF4-FFF2-40B4-BE49-F238E27FC236}">
                <a16:creationId xmlns:a16="http://schemas.microsoft.com/office/drawing/2014/main" id="{EBA83E38-270B-1D13-0BDE-7E4F15AE10F4}"/>
              </a:ext>
            </a:extLst>
          </p:cNvPr>
          <p:cNvSpPr txBox="1"/>
          <p:nvPr/>
        </p:nvSpPr>
        <p:spPr>
          <a:xfrm>
            <a:off x="556591" y="3299790"/>
            <a:ext cx="381662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chemeClr val="accent2"/>
                </a:solidFill>
                <a:latin typeface="Calibri"/>
                <a:ea typeface="Calibri Light"/>
                <a:cs typeface="Calibri Light"/>
              </a:rPr>
              <a:t>Narrative quotation.</a:t>
            </a:r>
            <a:endParaRPr lang="en-US" sz="2400" b="1">
              <a:solidFill>
                <a:schemeClr val="accent2"/>
              </a:solidFill>
              <a:latin typeface="Calibri"/>
            </a:endParaRPr>
          </a:p>
        </p:txBody>
      </p:sp>
    </p:spTree>
    <p:extLst>
      <p:ext uri="{BB962C8B-B14F-4D97-AF65-F5344CB8AC3E}">
        <p14:creationId xmlns:p14="http://schemas.microsoft.com/office/powerpoint/2010/main" val="2319437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09309-0344-53C0-E68D-D24669C7EA74}"/>
              </a:ext>
            </a:extLst>
          </p:cNvPr>
          <p:cNvSpPr>
            <a:spLocks noGrp="1"/>
          </p:cNvSpPr>
          <p:nvPr>
            <p:ph type="title"/>
          </p:nvPr>
        </p:nvSpPr>
        <p:spPr/>
        <p:txBody>
          <a:bodyPr/>
          <a:lstStyle/>
          <a:p>
            <a:r>
              <a:rPr lang="en-US" dirty="0"/>
              <a:t>Which in-text citation is correct?</a:t>
            </a:r>
          </a:p>
        </p:txBody>
      </p:sp>
      <p:sp>
        <p:nvSpPr>
          <p:cNvPr id="3" name="TextBox 2">
            <a:extLst>
              <a:ext uri="{FF2B5EF4-FFF2-40B4-BE49-F238E27FC236}">
                <a16:creationId xmlns:a16="http://schemas.microsoft.com/office/drawing/2014/main" id="{F1FA9088-0F3D-7397-5A45-B2E078A179F5}"/>
              </a:ext>
            </a:extLst>
          </p:cNvPr>
          <p:cNvSpPr txBox="1"/>
          <p:nvPr/>
        </p:nvSpPr>
        <p:spPr>
          <a:xfrm>
            <a:off x="1544876" y="1257953"/>
            <a:ext cx="6657830" cy="53245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AutoNum type="arabicPeriod"/>
            </a:pPr>
            <a:r>
              <a:rPr lang="en-GB" sz="2000" dirty="0">
                <a:latin typeface="Calibri"/>
                <a:ea typeface="Calibri Light"/>
                <a:cs typeface="Calibri Light"/>
              </a:rPr>
              <a:t>(Laura Smith, 2020)</a:t>
            </a:r>
            <a:endParaRPr lang="en-US" sz="2000" dirty="0"/>
          </a:p>
          <a:p>
            <a:pPr marL="457200" indent="-457200">
              <a:buAutoNum type="arabicPeriod"/>
            </a:pPr>
            <a:endParaRPr lang="en-GB" sz="2000" dirty="0">
              <a:latin typeface="Calibri Light"/>
              <a:ea typeface="Calibri Light"/>
              <a:cs typeface="Calibri Light"/>
            </a:endParaRPr>
          </a:p>
          <a:p>
            <a:pPr marL="457200" indent="-457200">
              <a:buAutoNum type="arabicPeriod"/>
            </a:pPr>
            <a:r>
              <a:rPr lang="en-GB" sz="2000" dirty="0">
                <a:latin typeface="Calibri"/>
                <a:ea typeface="Calibri"/>
                <a:cs typeface="Calibri"/>
              </a:rPr>
              <a:t>Smith, L. (2020, p. 19)</a:t>
            </a:r>
          </a:p>
          <a:p>
            <a:pPr marL="457200" indent="-457200">
              <a:buAutoNum type="arabicPeriod"/>
            </a:pPr>
            <a:endParaRPr lang="en-GB" sz="2000" dirty="0">
              <a:latin typeface="Calibri"/>
              <a:ea typeface="Calibri"/>
              <a:cs typeface="Calibri"/>
            </a:endParaRPr>
          </a:p>
          <a:p>
            <a:pPr marL="457200" indent="-457200">
              <a:buAutoNum type="arabicPeriod"/>
            </a:pPr>
            <a:r>
              <a:rPr lang="en-GB" sz="2000" dirty="0">
                <a:latin typeface="Calibri"/>
                <a:ea typeface="Calibri Light"/>
                <a:cs typeface="Calibri Light"/>
              </a:rPr>
              <a:t>Laura Smith (2020)</a:t>
            </a:r>
          </a:p>
          <a:p>
            <a:pPr marL="457200" indent="-457200">
              <a:buAutoNum type="arabicPeriod"/>
            </a:pPr>
            <a:endParaRPr lang="en-GB" sz="2000" dirty="0">
              <a:latin typeface="Calibri"/>
              <a:ea typeface="Calibri Light"/>
              <a:cs typeface="Calibri Light"/>
            </a:endParaRPr>
          </a:p>
          <a:p>
            <a:pPr marL="457200" indent="-457200">
              <a:buAutoNum type="arabicPeriod"/>
            </a:pPr>
            <a:r>
              <a:rPr lang="en-GB" sz="2000" dirty="0">
                <a:latin typeface="Calibri"/>
                <a:ea typeface="Calibri Light"/>
                <a:cs typeface="Calibri Light"/>
              </a:rPr>
              <a:t>(Smith, 2020)</a:t>
            </a:r>
          </a:p>
          <a:p>
            <a:pPr marL="457200" indent="-457200">
              <a:buAutoNum type="arabicPeriod"/>
            </a:pPr>
            <a:endParaRPr lang="en-GB" sz="2000" dirty="0">
              <a:latin typeface="Calibri"/>
              <a:ea typeface="Calibri Light"/>
              <a:cs typeface="Calibri Light"/>
            </a:endParaRPr>
          </a:p>
          <a:p>
            <a:pPr marL="457200" indent="-457200">
              <a:buAutoNum type="arabicPeriod"/>
            </a:pPr>
            <a:r>
              <a:rPr lang="en-GB" sz="2000" dirty="0">
                <a:latin typeface="Calibri"/>
                <a:ea typeface="Calibri Light"/>
                <a:cs typeface="Calibri Light"/>
              </a:rPr>
              <a:t>Smith </a:t>
            </a:r>
            <a:r>
              <a:rPr lang="en-GB" sz="2000" i="1" dirty="0">
                <a:latin typeface="Calibri"/>
                <a:ea typeface="Calibri Light"/>
                <a:cs typeface="Calibri Light"/>
              </a:rPr>
              <a:t>et al</a:t>
            </a:r>
            <a:r>
              <a:rPr lang="en-GB" sz="2000" dirty="0">
                <a:latin typeface="Calibri"/>
                <a:ea typeface="Calibri Light"/>
                <a:cs typeface="Calibri Light"/>
              </a:rPr>
              <a:t>. (2020)</a:t>
            </a:r>
          </a:p>
          <a:p>
            <a:pPr marL="457200" indent="-457200">
              <a:buAutoNum type="arabicPeriod"/>
            </a:pPr>
            <a:endParaRPr lang="en-GB" sz="2000" dirty="0">
              <a:latin typeface="Calibri"/>
              <a:ea typeface="Calibri Light"/>
              <a:cs typeface="Calibri Light"/>
            </a:endParaRPr>
          </a:p>
          <a:p>
            <a:pPr marL="457200" indent="-457200">
              <a:buAutoNum type="arabicPeriod"/>
            </a:pPr>
            <a:r>
              <a:rPr lang="en-GB" sz="2000" dirty="0">
                <a:latin typeface="Calibri"/>
                <a:ea typeface="Calibri Light"/>
                <a:cs typeface="Calibri Light"/>
              </a:rPr>
              <a:t>(Smith, L. 2020)</a:t>
            </a:r>
          </a:p>
          <a:p>
            <a:pPr marL="457200" indent="-457200">
              <a:buAutoNum type="arabicPeriod"/>
            </a:pPr>
            <a:endParaRPr lang="en-GB" sz="2000" dirty="0">
              <a:latin typeface="Calibri"/>
              <a:ea typeface="Calibri Light"/>
              <a:cs typeface="Calibri Light"/>
            </a:endParaRPr>
          </a:p>
          <a:p>
            <a:pPr marL="457200" indent="-457200">
              <a:buAutoNum type="arabicPeriod"/>
            </a:pPr>
            <a:r>
              <a:rPr lang="en-GB" sz="2000" dirty="0">
                <a:latin typeface="Calibri"/>
                <a:ea typeface="Calibri Light"/>
                <a:cs typeface="Calibri Light"/>
              </a:rPr>
              <a:t>(How to write an essay by Smith, 2020)</a:t>
            </a:r>
          </a:p>
          <a:p>
            <a:pPr marL="457200" indent="-457200">
              <a:buAutoNum type="arabicPeriod"/>
            </a:pPr>
            <a:endParaRPr lang="en-GB" sz="2000" dirty="0">
              <a:latin typeface="Calibri"/>
              <a:ea typeface="Calibri Light"/>
              <a:cs typeface="Calibri Light"/>
            </a:endParaRPr>
          </a:p>
          <a:p>
            <a:pPr marL="457200" indent="-457200">
              <a:buAutoNum type="arabicPeriod"/>
            </a:pPr>
            <a:r>
              <a:rPr lang="en-GB" sz="2000" dirty="0">
                <a:latin typeface="Calibri"/>
                <a:ea typeface="Calibri Light"/>
                <a:cs typeface="Calibri Light"/>
              </a:rPr>
              <a:t>(Smith, 2020, p. 19).</a:t>
            </a:r>
          </a:p>
          <a:p>
            <a:pPr marL="514350" indent="-514350">
              <a:buAutoNum type="arabicPeriod"/>
            </a:pPr>
            <a:endParaRPr lang="en-GB" sz="2000" dirty="0">
              <a:latin typeface="Calibri"/>
              <a:ea typeface="Calibri Light"/>
              <a:cs typeface="Calibri Light"/>
            </a:endParaRPr>
          </a:p>
          <a:p>
            <a:endParaRPr lang="en-GB" sz="2000" dirty="0">
              <a:latin typeface="Calibri"/>
              <a:ea typeface="Calibri Light"/>
              <a:cs typeface="Calibri Light"/>
            </a:endParaRPr>
          </a:p>
        </p:txBody>
      </p:sp>
    </p:spTree>
    <p:extLst>
      <p:ext uri="{BB962C8B-B14F-4D97-AF65-F5344CB8AC3E}">
        <p14:creationId xmlns:p14="http://schemas.microsoft.com/office/powerpoint/2010/main" val="2785851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F03BF-E922-55AA-1A9B-81B9774BF2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CDB96D-C628-B6CF-5FDE-E688EBF6A3F4}"/>
              </a:ext>
            </a:extLst>
          </p:cNvPr>
          <p:cNvSpPr>
            <a:spLocks noGrp="1"/>
          </p:cNvSpPr>
          <p:nvPr>
            <p:ph type="title"/>
          </p:nvPr>
        </p:nvSpPr>
        <p:spPr>
          <a:xfrm>
            <a:off x="480473" y="18863"/>
            <a:ext cx="10795518" cy="1003916"/>
          </a:xfrm>
        </p:spPr>
        <p:txBody>
          <a:bodyPr/>
          <a:lstStyle/>
          <a:p>
            <a:r>
              <a:rPr lang="en-US" dirty="0"/>
              <a:t>Which citation is correct?</a:t>
            </a:r>
          </a:p>
        </p:txBody>
      </p:sp>
      <p:sp>
        <p:nvSpPr>
          <p:cNvPr id="3" name="TextBox 2">
            <a:extLst>
              <a:ext uri="{FF2B5EF4-FFF2-40B4-BE49-F238E27FC236}">
                <a16:creationId xmlns:a16="http://schemas.microsoft.com/office/drawing/2014/main" id="{2EFE927D-8B72-AA51-30F4-E2DAE0E6A586}"/>
              </a:ext>
            </a:extLst>
          </p:cNvPr>
          <p:cNvSpPr txBox="1"/>
          <p:nvPr/>
        </p:nvSpPr>
        <p:spPr>
          <a:xfrm>
            <a:off x="1544876" y="1257952"/>
            <a:ext cx="5075197" cy="53245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AutoNum type="arabicPeriod"/>
            </a:pPr>
            <a:r>
              <a:rPr lang="en-GB" sz="2000" dirty="0">
                <a:latin typeface="Calibri"/>
                <a:ea typeface="Calibri Light"/>
                <a:cs typeface="Calibri Light"/>
              </a:rPr>
              <a:t>(Laura Smith, 2020)</a:t>
            </a:r>
            <a:endParaRPr lang="en-US" sz="2000" dirty="0"/>
          </a:p>
          <a:p>
            <a:pPr marL="457200" indent="-457200">
              <a:buAutoNum type="arabicPeriod"/>
            </a:pPr>
            <a:endParaRPr lang="en-GB" sz="2000" dirty="0">
              <a:latin typeface="Calibri Light"/>
              <a:ea typeface="Calibri Light"/>
              <a:cs typeface="Calibri Light"/>
            </a:endParaRPr>
          </a:p>
          <a:p>
            <a:pPr marL="457200" indent="-457200">
              <a:buAutoNum type="arabicPeriod"/>
            </a:pPr>
            <a:r>
              <a:rPr lang="en-GB" sz="2000" dirty="0">
                <a:latin typeface="Calibri"/>
                <a:ea typeface="Calibri"/>
                <a:cs typeface="Calibri"/>
              </a:rPr>
              <a:t>Smith, L. (2020, p. 19)</a:t>
            </a:r>
          </a:p>
          <a:p>
            <a:pPr marL="457200" indent="-457200">
              <a:buAutoNum type="arabicPeriod"/>
            </a:pPr>
            <a:endParaRPr lang="en-GB" sz="2000" dirty="0">
              <a:latin typeface="Calibri"/>
              <a:ea typeface="Calibri"/>
              <a:cs typeface="Calibri"/>
            </a:endParaRPr>
          </a:p>
          <a:p>
            <a:pPr marL="457200" indent="-457200">
              <a:buAutoNum type="arabicPeriod"/>
            </a:pPr>
            <a:r>
              <a:rPr lang="en-GB" sz="2000" dirty="0">
                <a:latin typeface="Calibri"/>
                <a:ea typeface="Calibri Light"/>
                <a:cs typeface="Calibri Light"/>
              </a:rPr>
              <a:t>Laura Smith (2020)</a:t>
            </a:r>
          </a:p>
          <a:p>
            <a:pPr marL="457200" indent="-457200">
              <a:buAutoNum type="arabicPeriod"/>
            </a:pPr>
            <a:endParaRPr lang="en-GB" sz="2000" dirty="0">
              <a:latin typeface="Calibri"/>
              <a:ea typeface="Calibri Light"/>
              <a:cs typeface="Calibri Light"/>
            </a:endParaRPr>
          </a:p>
          <a:p>
            <a:pPr marL="457200" indent="-457200">
              <a:buAutoNum type="arabicPeriod"/>
            </a:pPr>
            <a:r>
              <a:rPr lang="en-GB" sz="2000" dirty="0">
                <a:latin typeface="Calibri"/>
                <a:ea typeface="Calibri Light"/>
                <a:cs typeface="Calibri Light"/>
              </a:rPr>
              <a:t>(Smith, 2020)</a:t>
            </a:r>
          </a:p>
          <a:p>
            <a:pPr marL="457200" indent="-457200">
              <a:buAutoNum type="arabicPeriod"/>
            </a:pPr>
            <a:endParaRPr lang="en-GB" sz="2000" dirty="0">
              <a:latin typeface="Calibri"/>
              <a:ea typeface="Calibri Light"/>
              <a:cs typeface="Calibri Light"/>
            </a:endParaRPr>
          </a:p>
          <a:p>
            <a:pPr marL="457200" indent="-457200">
              <a:buAutoNum type="arabicPeriod"/>
            </a:pPr>
            <a:r>
              <a:rPr lang="en-GB" sz="2000" dirty="0">
                <a:latin typeface="Calibri"/>
                <a:ea typeface="Calibri Light"/>
                <a:cs typeface="Calibri Light"/>
              </a:rPr>
              <a:t>Smith</a:t>
            </a:r>
            <a:r>
              <a:rPr lang="en-GB" sz="2000" i="1" dirty="0">
                <a:latin typeface="Calibri"/>
                <a:ea typeface="Calibri Light"/>
                <a:cs typeface="Calibri Light"/>
              </a:rPr>
              <a:t> </a:t>
            </a:r>
            <a:r>
              <a:rPr lang="en-GB" sz="2000" dirty="0">
                <a:latin typeface="Calibri"/>
                <a:ea typeface="Calibri Light"/>
                <a:cs typeface="Calibri Light"/>
              </a:rPr>
              <a:t>(2020)</a:t>
            </a:r>
          </a:p>
          <a:p>
            <a:pPr marL="457200" indent="-457200">
              <a:buAutoNum type="arabicPeriod"/>
            </a:pPr>
            <a:endParaRPr lang="en-GB" sz="2000" dirty="0">
              <a:latin typeface="Calibri"/>
              <a:ea typeface="Calibri Light"/>
              <a:cs typeface="Calibri Light"/>
            </a:endParaRPr>
          </a:p>
          <a:p>
            <a:pPr marL="457200" indent="-457200">
              <a:buAutoNum type="arabicPeriod"/>
            </a:pPr>
            <a:r>
              <a:rPr lang="en-GB" sz="2000" dirty="0">
                <a:latin typeface="Calibri"/>
                <a:ea typeface="Calibri Light"/>
                <a:cs typeface="Calibri Light"/>
              </a:rPr>
              <a:t>(Smith, L. 2020)</a:t>
            </a:r>
          </a:p>
          <a:p>
            <a:pPr marL="457200" indent="-457200">
              <a:buAutoNum type="arabicPeriod"/>
            </a:pPr>
            <a:endParaRPr lang="en-GB" sz="2000" dirty="0">
              <a:latin typeface="Calibri"/>
              <a:ea typeface="Calibri Light"/>
              <a:cs typeface="Calibri Light"/>
            </a:endParaRPr>
          </a:p>
          <a:p>
            <a:pPr marL="457200" indent="-457200">
              <a:buAutoNum type="arabicPeriod"/>
            </a:pPr>
            <a:r>
              <a:rPr lang="en-GB" sz="2000" dirty="0">
                <a:latin typeface="Calibri"/>
                <a:ea typeface="Calibri Light"/>
                <a:cs typeface="Calibri Light"/>
              </a:rPr>
              <a:t>(How to write an essay by Smith, 2020)</a:t>
            </a:r>
          </a:p>
          <a:p>
            <a:pPr marL="457200" indent="-457200">
              <a:buAutoNum type="arabicPeriod"/>
            </a:pPr>
            <a:endParaRPr lang="en-GB" sz="2000" dirty="0">
              <a:latin typeface="Calibri"/>
              <a:ea typeface="Calibri Light"/>
              <a:cs typeface="Calibri Light"/>
            </a:endParaRPr>
          </a:p>
          <a:p>
            <a:pPr marL="457200" indent="-457200">
              <a:buAutoNum type="arabicPeriod"/>
            </a:pPr>
            <a:r>
              <a:rPr lang="en-GB" sz="2000" dirty="0">
                <a:latin typeface="Calibri"/>
                <a:ea typeface="Calibri Light"/>
                <a:cs typeface="Calibri Light"/>
              </a:rPr>
              <a:t>(Smith, 2020, p. 19).</a:t>
            </a:r>
          </a:p>
          <a:p>
            <a:pPr marL="514350" indent="-514350">
              <a:buAutoNum type="arabicPeriod"/>
            </a:pPr>
            <a:endParaRPr lang="en-GB" sz="2000" dirty="0">
              <a:latin typeface="Calibri"/>
              <a:ea typeface="Calibri Light"/>
              <a:cs typeface="Calibri Light"/>
            </a:endParaRPr>
          </a:p>
          <a:p>
            <a:endParaRPr lang="en-GB" sz="2000" dirty="0">
              <a:latin typeface="Calibri"/>
              <a:ea typeface="Calibri Light"/>
              <a:cs typeface="Calibri Light"/>
            </a:endParaRPr>
          </a:p>
        </p:txBody>
      </p:sp>
      <p:pic>
        <p:nvPicPr>
          <p:cNvPr id="8" name="Graphic 7" descr="Close with solid fill">
            <a:extLst>
              <a:ext uri="{FF2B5EF4-FFF2-40B4-BE49-F238E27FC236}">
                <a16:creationId xmlns:a16="http://schemas.microsoft.com/office/drawing/2014/main" id="{B9E09A01-134F-0389-182C-21B4B5A0C7A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2993" y="4312812"/>
            <a:ext cx="345543" cy="324213"/>
          </a:xfrm>
          <a:prstGeom prst="rect">
            <a:avLst/>
          </a:prstGeom>
        </p:spPr>
      </p:pic>
      <p:pic>
        <p:nvPicPr>
          <p:cNvPr id="9" name="Graphic 8" descr="Close with solid fill">
            <a:extLst>
              <a:ext uri="{FF2B5EF4-FFF2-40B4-BE49-F238E27FC236}">
                <a16:creationId xmlns:a16="http://schemas.microsoft.com/office/drawing/2014/main" id="{EC09307D-1CC3-1700-D907-22682F33047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0505" y="2521772"/>
            <a:ext cx="345542" cy="324212"/>
          </a:xfrm>
          <a:prstGeom prst="rect">
            <a:avLst/>
          </a:prstGeom>
        </p:spPr>
      </p:pic>
      <p:pic>
        <p:nvPicPr>
          <p:cNvPr id="10" name="Graphic 9" descr="Close with solid fill">
            <a:extLst>
              <a:ext uri="{FF2B5EF4-FFF2-40B4-BE49-F238E27FC236}">
                <a16:creationId xmlns:a16="http://schemas.microsoft.com/office/drawing/2014/main" id="{19334216-49A2-3274-4E53-ACF1BD2F48F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0977" y="4945031"/>
            <a:ext cx="390050" cy="365972"/>
          </a:xfrm>
          <a:prstGeom prst="rect">
            <a:avLst/>
          </a:prstGeom>
        </p:spPr>
      </p:pic>
      <p:pic>
        <p:nvPicPr>
          <p:cNvPr id="11" name="Graphic 10" descr="Tick with solid fill">
            <a:extLst>
              <a:ext uri="{FF2B5EF4-FFF2-40B4-BE49-F238E27FC236}">
                <a16:creationId xmlns:a16="http://schemas.microsoft.com/office/drawing/2014/main" id="{323D1803-EE75-1FC3-BAB3-7714DC6E54A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35486" y="3191006"/>
            <a:ext cx="345542" cy="324212"/>
          </a:xfrm>
          <a:prstGeom prst="rect">
            <a:avLst/>
          </a:prstGeom>
        </p:spPr>
      </p:pic>
      <p:pic>
        <p:nvPicPr>
          <p:cNvPr id="12" name="Graphic 11" descr="Tick with solid fill">
            <a:extLst>
              <a:ext uri="{FF2B5EF4-FFF2-40B4-BE49-F238E27FC236}">
                <a16:creationId xmlns:a16="http://schemas.microsoft.com/office/drawing/2014/main" id="{1CBC4742-2BC3-3EDC-590A-D6A72B7F3BF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67841" y="3727282"/>
            <a:ext cx="345542" cy="324212"/>
          </a:xfrm>
          <a:prstGeom prst="rect">
            <a:avLst/>
          </a:prstGeom>
        </p:spPr>
      </p:pic>
      <p:pic>
        <p:nvPicPr>
          <p:cNvPr id="13" name="Graphic 12" descr="Tick with solid fill">
            <a:extLst>
              <a:ext uri="{FF2B5EF4-FFF2-40B4-BE49-F238E27FC236}">
                <a16:creationId xmlns:a16="http://schemas.microsoft.com/office/drawing/2014/main" id="{D752AC9F-D741-C948-C0A2-F285FA8320B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35485" y="5619009"/>
            <a:ext cx="345542" cy="324212"/>
          </a:xfrm>
          <a:prstGeom prst="rect">
            <a:avLst/>
          </a:prstGeom>
        </p:spPr>
      </p:pic>
      <p:pic>
        <p:nvPicPr>
          <p:cNvPr id="4" name="Graphic 3" descr="Close with solid fill">
            <a:extLst>
              <a:ext uri="{FF2B5EF4-FFF2-40B4-BE49-F238E27FC236}">
                <a16:creationId xmlns:a16="http://schemas.microsoft.com/office/drawing/2014/main" id="{12B394BD-104D-6702-DA3E-A1A86042558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67841" y="1330785"/>
            <a:ext cx="345542" cy="324212"/>
          </a:xfrm>
          <a:prstGeom prst="rect">
            <a:avLst/>
          </a:prstGeom>
        </p:spPr>
      </p:pic>
      <p:pic>
        <p:nvPicPr>
          <p:cNvPr id="7" name="Graphic 6" descr="Close with solid fill">
            <a:extLst>
              <a:ext uri="{FF2B5EF4-FFF2-40B4-BE49-F238E27FC236}">
                <a16:creationId xmlns:a16="http://schemas.microsoft.com/office/drawing/2014/main" id="{7D3352EB-EC93-FE9E-19CB-C8848C799CB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67841" y="1854013"/>
            <a:ext cx="345543" cy="324213"/>
          </a:xfrm>
          <a:prstGeom prst="rect">
            <a:avLst/>
          </a:prstGeom>
        </p:spPr>
      </p:pic>
      <p:sp>
        <p:nvSpPr>
          <p:cNvPr id="5" name="TextBox 4">
            <a:extLst>
              <a:ext uri="{FF2B5EF4-FFF2-40B4-BE49-F238E27FC236}">
                <a16:creationId xmlns:a16="http://schemas.microsoft.com/office/drawing/2014/main" id="{4ED6CE15-BE18-4A6E-0B0A-1C29D8B20231}"/>
              </a:ext>
            </a:extLst>
          </p:cNvPr>
          <p:cNvSpPr txBox="1"/>
          <p:nvPr/>
        </p:nvSpPr>
        <p:spPr>
          <a:xfrm>
            <a:off x="6348846" y="1257952"/>
            <a:ext cx="5517572" cy="4708981"/>
          </a:xfrm>
          <a:prstGeom prst="rect">
            <a:avLst/>
          </a:prstGeom>
          <a:noFill/>
        </p:spPr>
        <p:txBody>
          <a:bodyPr wrap="square" rtlCol="0">
            <a:spAutoFit/>
          </a:bodyPr>
          <a:lstStyle/>
          <a:p>
            <a:r>
              <a:rPr lang="en-GB" sz="2000" dirty="0">
                <a:latin typeface="Calibri" panose="020F0502020204030204" pitchFamily="34" charset="0"/>
                <a:cs typeface="Calibri" panose="020F0502020204030204" pitchFamily="34" charset="0"/>
              </a:rPr>
              <a:t>We do not use first names.</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We do not include initials.</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We do not use first names.</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A parenthetical citation.</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A narrative citation with 4 or more authors.</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We do not include initials.</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We do not include title, unless no author.</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A parenthetical citation. </a:t>
            </a:r>
          </a:p>
        </p:txBody>
      </p:sp>
    </p:spTree>
    <p:extLst>
      <p:ext uri="{BB962C8B-B14F-4D97-AF65-F5344CB8AC3E}">
        <p14:creationId xmlns:p14="http://schemas.microsoft.com/office/powerpoint/2010/main" val="2209561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E2620-36D1-33B9-2E97-E7194846156C}"/>
              </a:ext>
            </a:extLst>
          </p:cNvPr>
          <p:cNvSpPr>
            <a:spLocks noGrp="1"/>
          </p:cNvSpPr>
          <p:nvPr>
            <p:ph type="title"/>
          </p:nvPr>
        </p:nvSpPr>
        <p:spPr/>
        <p:txBody>
          <a:bodyPr/>
          <a:lstStyle/>
          <a:p>
            <a:r>
              <a:rPr lang="en-GB"/>
              <a:t>Useful Resources</a:t>
            </a:r>
          </a:p>
        </p:txBody>
      </p:sp>
      <p:sp>
        <p:nvSpPr>
          <p:cNvPr id="3" name="Content Placeholder 2">
            <a:extLst>
              <a:ext uri="{FF2B5EF4-FFF2-40B4-BE49-F238E27FC236}">
                <a16:creationId xmlns:a16="http://schemas.microsoft.com/office/drawing/2014/main" id="{31522894-BA80-FDD4-1E72-72F4825DC926}"/>
              </a:ext>
            </a:extLst>
          </p:cNvPr>
          <p:cNvSpPr>
            <a:spLocks noGrp="1"/>
          </p:cNvSpPr>
          <p:nvPr>
            <p:ph sz="quarter" idx="10"/>
          </p:nvPr>
        </p:nvSpPr>
        <p:spPr>
          <a:xfrm>
            <a:off x="461924" y="2167898"/>
            <a:ext cx="7558735" cy="2388388"/>
          </a:xfrm>
        </p:spPr>
        <p:txBody>
          <a:bodyPr vert="horz" lIns="91440" tIns="45720" rIns="91440" bIns="45720" rtlCol="0" anchor="t">
            <a:normAutofit lnSpcReduction="10000"/>
          </a:bodyPr>
          <a:lstStyle/>
          <a:p>
            <a:pPr>
              <a:buFont typeface="Arial" panose="020B0604020202020204" pitchFamily="34" charset="0"/>
              <a:buChar char="•"/>
            </a:pPr>
            <a:r>
              <a:rPr lang="en-GB">
                <a:latin typeface="Calibri"/>
                <a:ea typeface="Calibri"/>
                <a:cs typeface="Calibri"/>
                <a:hlinkClick r:id="rId2"/>
              </a:rPr>
              <a:t>How to use your reading in your essays</a:t>
            </a:r>
            <a:r>
              <a:rPr lang="en-GB">
                <a:latin typeface="Calibri"/>
                <a:ea typeface="Calibri"/>
                <a:cs typeface="Calibri"/>
              </a:rPr>
              <a:t>.</a:t>
            </a:r>
          </a:p>
          <a:p>
            <a:pPr marL="0" indent="0">
              <a:buNone/>
            </a:pPr>
            <a:endParaRPr lang="en-GB">
              <a:latin typeface="Calibri"/>
              <a:ea typeface="Calibri"/>
              <a:cs typeface="Calibri"/>
            </a:endParaRPr>
          </a:p>
          <a:p>
            <a:pPr>
              <a:buFont typeface="Arial" panose="020B0604020202020204" pitchFamily="34" charset="0"/>
              <a:buChar char="•"/>
            </a:pPr>
            <a:r>
              <a:rPr lang="en-GB">
                <a:latin typeface="Calibri"/>
                <a:ea typeface="Calibri"/>
                <a:cs typeface="Calibri"/>
              </a:rPr>
              <a:t>Cite Them Right: </a:t>
            </a:r>
            <a:r>
              <a:rPr lang="en-GB">
                <a:latin typeface="Calibri"/>
                <a:ea typeface="Calibri"/>
                <a:cs typeface="Calibri"/>
                <a:hlinkClick r:id="rId3"/>
              </a:rPr>
              <a:t>Setting out citations</a:t>
            </a:r>
            <a:r>
              <a:rPr lang="en-GB">
                <a:latin typeface="Calibri"/>
                <a:ea typeface="Calibri"/>
                <a:cs typeface="Calibri"/>
              </a:rPr>
              <a:t>.</a:t>
            </a:r>
          </a:p>
          <a:p>
            <a:pPr>
              <a:buFont typeface="Arial" panose="020B0604020202020204" pitchFamily="34" charset="0"/>
              <a:buChar char="•"/>
            </a:pPr>
            <a:endParaRPr lang="en-GB">
              <a:latin typeface="Calibri"/>
              <a:ea typeface="Calibri"/>
              <a:cs typeface="Calibri"/>
            </a:endParaRPr>
          </a:p>
          <a:p>
            <a:pPr>
              <a:buFont typeface="Arial" panose="020B0604020202020204" pitchFamily="34" charset="0"/>
              <a:buChar char="•"/>
            </a:pPr>
            <a:r>
              <a:rPr lang="en-GB">
                <a:latin typeface="Calibri"/>
                <a:ea typeface="Calibri"/>
                <a:cs typeface="Calibri"/>
              </a:rPr>
              <a:t>Harvard Referencing: </a:t>
            </a:r>
            <a:r>
              <a:rPr lang="en-GB">
                <a:latin typeface="Calibri"/>
                <a:ea typeface="Calibri"/>
                <a:cs typeface="Calibri"/>
                <a:hlinkClick r:id="rId4"/>
              </a:rPr>
              <a:t>The Mechanics </a:t>
            </a:r>
            <a:r>
              <a:rPr lang="en-GB">
                <a:latin typeface="Calibri"/>
                <a:ea typeface="Calibri"/>
                <a:cs typeface="Calibri"/>
              </a:rPr>
              <a:t>(</a:t>
            </a:r>
            <a:r>
              <a:rPr lang="en-GB" err="1">
                <a:latin typeface="Calibri"/>
                <a:ea typeface="Calibri"/>
                <a:cs typeface="Calibri"/>
              </a:rPr>
              <a:t>infoskills</a:t>
            </a:r>
            <a:r>
              <a:rPr lang="en-GB">
                <a:latin typeface="Calibri"/>
                <a:ea typeface="Calibri"/>
                <a:cs typeface="Calibri"/>
              </a:rPr>
              <a:t>).</a:t>
            </a:r>
          </a:p>
        </p:txBody>
      </p:sp>
      <p:pic>
        <p:nvPicPr>
          <p:cNvPr id="7" name="Picture 6">
            <a:extLst>
              <a:ext uri="{FF2B5EF4-FFF2-40B4-BE49-F238E27FC236}">
                <a16:creationId xmlns:a16="http://schemas.microsoft.com/office/drawing/2014/main" id="{FB5970D5-496F-BD58-2064-8D77BF27E139}"/>
              </a:ext>
            </a:extLst>
          </p:cNvPr>
          <p:cNvPicPr>
            <a:picLocks noChangeAspect="1"/>
          </p:cNvPicPr>
          <p:nvPr/>
        </p:nvPicPr>
        <p:blipFill>
          <a:blip r:embed="rId5"/>
          <a:stretch>
            <a:fillRect/>
          </a:stretch>
        </p:blipFill>
        <p:spPr>
          <a:xfrm>
            <a:off x="9772193" y="1390765"/>
            <a:ext cx="2132601" cy="2916848"/>
          </a:xfrm>
          <a:prstGeom prst="rect">
            <a:avLst/>
          </a:prstGeom>
        </p:spPr>
      </p:pic>
      <p:pic>
        <p:nvPicPr>
          <p:cNvPr id="5" name="Picture 4">
            <a:extLst>
              <a:ext uri="{FF2B5EF4-FFF2-40B4-BE49-F238E27FC236}">
                <a16:creationId xmlns:a16="http://schemas.microsoft.com/office/drawing/2014/main" id="{C74B524C-0FEB-45FF-03EC-9215C2EFE547}"/>
              </a:ext>
            </a:extLst>
          </p:cNvPr>
          <p:cNvPicPr>
            <a:picLocks noChangeAspect="1"/>
          </p:cNvPicPr>
          <p:nvPr/>
        </p:nvPicPr>
        <p:blipFill>
          <a:blip r:embed="rId6"/>
          <a:stretch>
            <a:fillRect/>
          </a:stretch>
        </p:blipFill>
        <p:spPr>
          <a:xfrm>
            <a:off x="8319047" y="3361927"/>
            <a:ext cx="2117829" cy="2916848"/>
          </a:xfrm>
          <a:prstGeom prst="rect">
            <a:avLst/>
          </a:prstGeom>
        </p:spPr>
      </p:pic>
    </p:spTree>
    <p:extLst>
      <p:ext uri="{BB962C8B-B14F-4D97-AF65-F5344CB8AC3E}">
        <p14:creationId xmlns:p14="http://schemas.microsoft.com/office/powerpoint/2010/main" val="20885844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E1F2C-13F5-E19D-9B83-22635DB3B2A0}"/>
              </a:ext>
            </a:extLst>
          </p:cNvPr>
          <p:cNvSpPr>
            <a:spLocks noGrp="1"/>
          </p:cNvSpPr>
          <p:nvPr>
            <p:ph type="title"/>
          </p:nvPr>
        </p:nvSpPr>
        <p:spPr/>
        <p:txBody>
          <a:bodyPr>
            <a:normAutofit fontScale="90000"/>
          </a:bodyPr>
          <a:lstStyle/>
          <a:p>
            <a:r>
              <a:rPr lang="en-GB" dirty="0"/>
              <a:t>What information makes up a reference?</a:t>
            </a:r>
          </a:p>
        </p:txBody>
      </p:sp>
      <p:pic>
        <p:nvPicPr>
          <p:cNvPr id="4" name="Graphic 3" descr="Users with solid fill">
            <a:extLst>
              <a:ext uri="{FF2B5EF4-FFF2-40B4-BE49-F238E27FC236}">
                <a16:creationId xmlns:a16="http://schemas.microsoft.com/office/drawing/2014/main" id="{1FD752D0-B2E5-460E-F328-96417DA6097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22338" y="1950720"/>
            <a:ext cx="914400" cy="914400"/>
          </a:xfrm>
          <a:prstGeom prst="rect">
            <a:avLst/>
          </a:prstGeom>
        </p:spPr>
      </p:pic>
      <p:pic>
        <p:nvPicPr>
          <p:cNvPr id="6" name="Graphic 5" descr="Hourglass Finished with solid fill">
            <a:extLst>
              <a:ext uri="{FF2B5EF4-FFF2-40B4-BE49-F238E27FC236}">
                <a16:creationId xmlns:a16="http://schemas.microsoft.com/office/drawing/2014/main" id="{4B4B0F96-D90A-1FF3-5A41-A0DC821829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734436" y="1950720"/>
            <a:ext cx="914400" cy="914400"/>
          </a:xfrm>
          <a:prstGeom prst="rect">
            <a:avLst/>
          </a:prstGeom>
        </p:spPr>
      </p:pic>
      <p:pic>
        <p:nvPicPr>
          <p:cNvPr id="8" name="Graphic 7" descr="Open book with solid fill">
            <a:extLst>
              <a:ext uri="{FF2B5EF4-FFF2-40B4-BE49-F238E27FC236}">
                <a16:creationId xmlns:a16="http://schemas.microsoft.com/office/drawing/2014/main" id="{51EA57B3-3077-DAEC-34A7-2CC4C944894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43655" y="1950720"/>
            <a:ext cx="914400" cy="914400"/>
          </a:xfrm>
          <a:prstGeom prst="rect">
            <a:avLst/>
          </a:prstGeom>
        </p:spPr>
      </p:pic>
      <p:pic>
        <p:nvPicPr>
          <p:cNvPr id="10" name="Graphic 9" descr="Employee badge with solid fill">
            <a:extLst>
              <a:ext uri="{FF2B5EF4-FFF2-40B4-BE49-F238E27FC236}">
                <a16:creationId xmlns:a16="http://schemas.microsoft.com/office/drawing/2014/main" id="{18250F30-C0AE-5A2A-9E1F-0F87C1A7BB7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283655" y="1950720"/>
            <a:ext cx="914400" cy="914400"/>
          </a:xfrm>
          <a:prstGeom prst="rect">
            <a:avLst/>
          </a:prstGeom>
        </p:spPr>
      </p:pic>
      <p:sp>
        <p:nvSpPr>
          <p:cNvPr id="11" name="TextBox 10">
            <a:extLst>
              <a:ext uri="{FF2B5EF4-FFF2-40B4-BE49-F238E27FC236}">
                <a16:creationId xmlns:a16="http://schemas.microsoft.com/office/drawing/2014/main" id="{99932D51-3907-FADC-C5DF-573C13DA6B31}"/>
              </a:ext>
            </a:extLst>
          </p:cNvPr>
          <p:cNvSpPr txBox="1"/>
          <p:nvPr/>
        </p:nvSpPr>
        <p:spPr>
          <a:xfrm>
            <a:off x="698242" y="3343972"/>
            <a:ext cx="1724918" cy="1692771"/>
          </a:xfrm>
          <a:prstGeom prst="rect">
            <a:avLst/>
          </a:prstGeom>
          <a:noFill/>
        </p:spPr>
        <p:txBody>
          <a:bodyPr wrap="square" rtlCol="0">
            <a:spAutoFit/>
          </a:bodyPr>
          <a:lstStyle/>
          <a:p>
            <a:r>
              <a:rPr lang="en-GB" sz="3200" b="1" dirty="0">
                <a:solidFill>
                  <a:srgbClr val="6699FF"/>
                </a:solidFill>
              </a:rPr>
              <a:t>WHO</a:t>
            </a:r>
          </a:p>
          <a:p>
            <a:r>
              <a:rPr lang="en-GB" sz="2400" dirty="0">
                <a:latin typeface="Arial" panose="020B0604020202020204" pitchFamily="34" charset="0"/>
                <a:cs typeface="Arial" panose="020B0604020202020204" pitchFamily="34" charset="0"/>
              </a:rPr>
              <a:t>Produced or created the source.</a:t>
            </a:r>
          </a:p>
        </p:txBody>
      </p:sp>
      <p:sp>
        <p:nvSpPr>
          <p:cNvPr id="12" name="TextBox 11">
            <a:extLst>
              <a:ext uri="{FF2B5EF4-FFF2-40B4-BE49-F238E27FC236}">
                <a16:creationId xmlns:a16="http://schemas.microsoft.com/office/drawing/2014/main" id="{10036179-5618-0672-6E6D-E204276F0970}"/>
              </a:ext>
            </a:extLst>
          </p:cNvPr>
          <p:cNvSpPr txBox="1"/>
          <p:nvPr/>
        </p:nvSpPr>
        <p:spPr>
          <a:xfrm>
            <a:off x="3698415" y="3317241"/>
            <a:ext cx="1844040" cy="2062103"/>
          </a:xfrm>
          <a:prstGeom prst="rect">
            <a:avLst/>
          </a:prstGeom>
          <a:noFill/>
        </p:spPr>
        <p:txBody>
          <a:bodyPr wrap="square" rtlCol="0">
            <a:spAutoFit/>
          </a:bodyPr>
          <a:lstStyle/>
          <a:p>
            <a:r>
              <a:rPr lang="en-GB" sz="3200" b="1" dirty="0">
                <a:solidFill>
                  <a:schemeClr val="accent5">
                    <a:lumMod val="75000"/>
                  </a:schemeClr>
                </a:solidFill>
              </a:rPr>
              <a:t>WHEN</a:t>
            </a:r>
          </a:p>
          <a:p>
            <a:r>
              <a:rPr lang="en-GB" sz="2400" dirty="0">
                <a:latin typeface="Arial" panose="020B0604020202020204" pitchFamily="34" charset="0"/>
                <a:cs typeface="Arial" panose="020B0604020202020204" pitchFamily="34" charset="0"/>
              </a:rPr>
              <a:t>It was published or created (year).</a:t>
            </a:r>
          </a:p>
        </p:txBody>
      </p:sp>
      <p:sp>
        <p:nvSpPr>
          <p:cNvPr id="13" name="TextBox 12">
            <a:extLst>
              <a:ext uri="{FF2B5EF4-FFF2-40B4-BE49-F238E27FC236}">
                <a16:creationId xmlns:a16="http://schemas.microsoft.com/office/drawing/2014/main" id="{4C51021A-5E1C-5956-53A5-7ED8816824D6}"/>
              </a:ext>
            </a:extLst>
          </p:cNvPr>
          <p:cNvSpPr txBox="1"/>
          <p:nvPr/>
        </p:nvSpPr>
        <p:spPr>
          <a:xfrm>
            <a:off x="7063740" y="3317241"/>
            <a:ext cx="1724918" cy="1323439"/>
          </a:xfrm>
          <a:prstGeom prst="rect">
            <a:avLst/>
          </a:prstGeom>
          <a:noFill/>
        </p:spPr>
        <p:txBody>
          <a:bodyPr wrap="square" rtlCol="0">
            <a:spAutoFit/>
          </a:bodyPr>
          <a:lstStyle/>
          <a:p>
            <a:r>
              <a:rPr lang="en-GB" sz="3200" b="1" dirty="0">
                <a:solidFill>
                  <a:schemeClr val="accent6">
                    <a:lumMod val="75000"/>
                  </a:schemeClr>
                </a:solidFill>
              </a:rPr>
              <a:t>WHAT </a:t>
            </a:r>
          </a:p>
          <a:p>
            <a:r>
              <a:rPr lang="en-GB" sz="2400" dirty="0">
                <a:latin typeface="Arial" panose="020B0604020202020204" pitchFamily="34" charset="0"/>
                <a:cs typeface="Arial" panose="020B0604020202020204" pitchFamily="34" charset="0"/>
              </a:rPr>
              <a:t>It is called – the title</a:t>
            </a:r>
          </a:p>
        </p:txBody>
      </p:sp>
      <p:sp>
        <p:nvSpPr>
          <p:cNvPr id="14" name="TextBox 13">
            <a:extLst>
              <a:ext uri="{FF2B5EF4-FFF2-40B4-BE49-F238E27FC236}">
                <a16:creationId xmlns:a16="http://schemas.microsoft.com/office/drawing/2014/main" id="{76076B97-AD07-0C79-54BC-3151230D7C40}"/>
              </a:ext>
            </a:extLst>
          </p:cNvPr>
          <p:cNvSpPr txBox="1"/>
          <p:nvPr/>
        </p:nvSpPr>
        <p:spPr>
          <a:xfrm>
            <a:off x="9759835" y="3317240"/>
            <a:ext cx="1996440" cy="2062103"/>
          </a:xfrm>
          <a:prstGeom prst="rect">
            <a:avLst/>
          </a:prstGeom>
          <a:noFill/>
        </p:spPr>
        <p:txBody>
          <a:bodyPr wrap="square" rtlCol="0">
            <a:spAutoFit/>
          </a:bodyPr>
          <a:lstStyle/>
          <a:p>
            <a:r>
              <a:rPr lang="en-GB" sz="3200" b="1" dirty="0">
                <a:solidFill>
                  <a:schemeClr val="accent3">
                    <a:lumMod val="50000"/>
                  </a:schemeClr>
                </a:solidFill>
              </a:rPr>
              <a:t>WHERE</a:t>
            </a:r>
          </a:p>
          <a:p>
            <a:r>
              <a:rPr lang="en-GB" sz="2400" dirty="0">
                <a:latin typeface="Arial" panose="020B0604020202020204" pitchFamily="34" charset="0"/>
                <a:cs typeface="Arial" panose="020B0604020202020204" pitchFamily="34" charset="0"/>
              </a:rPr>
              <a:t>It was published produced, accessed.</a:t>
            </a:r>
          </a:p>
        </p:txBody>
      </p:sp>
    </p:spTree>
    <p:extLst>
      <p:ext uri="{BB962C8B-B14F-4D97-AF65-F5344CB8AC3E}">
        <p14:creationId xmlns:p14="http://schemas.microsoft.com/office/powerpoint/2010/main" val="1740191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0B9D1-0374-41CE-A273-DC509B474193}"/>
              </a:ext>
            </a:extLst>
          </p:cNvPr>
          <p:cNvSpPr>
            <a:spLocks noGrp="1"/>
          </p:cNvSpPr>
          <p:nvPr>
            <p:ph type="title"/>
          </p:nvPr>
        </p:nvSpPr>
        <p:spPr>
          <a:xfrm>
            <a:off x="116957" y="105388"/>
            <a:ext cx="10795518" cy="1003916"/>
          </a:xfrm>
        </p:spPr>
        <p:txBody>
          <a:bodyPr/>
          <a:lstStyle/>
          <a:p>
            <a:r>
              <a:rPr lang="en-GB" dirty="0"/>
              <a:t>Full reference</a:t>
            </a:r>
          </a:p>
        </p:txBody>
      </p:sp>
      <p:sp>
        <p:nvSpPr>
          <p:cNvPr id="5" name="TextBox 4">
            <a:extLst>
              <a:ext uri="{FF2B5EF4-FFF2-40B4-BE49-F238E27FC236}">
                <a16:creationId xmlns:a16="http://schemas.microsoft.com/office/drawing/2014/main" id="{D1E275A9-DBAC-482D-9D3A-EB48BD75A55B}"/>
              </a:ext>
            </a:extLst>
          </p:cNvPr>
          <p:cNvSpPr txBox="1"/>
          <p:nvPr/>
        </p:nvSpPr>
        <p:spPr>
          <a:xfrm>
            <a:off x="8067675" y="43053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cs typeface="Calibri Light"/>
            </a:endParaRPr>
          </a:p>
        </p:txBody>
      </p:sp>
      <p:sp>
        <p:nvSpPr>
          <p:cNvPr id="6" name="TextBox 5">
            <a:extLst>
              <a:ext uri="{FF2B5EF4-FFF2-40B4-BE49-F238E27FC236}">
                <a16:creationId xmlns:a16="http://schemas.microsoft.com/office/drawing/2014/main" id="{ED22417D-0619-A581-840C-32CC860DB412}"/>
              </a:ext>
            </a:extLst>
          </p:cNvPr>
          <p:cNvSpPr txBox="1"/>
          <p:nvPr/>
        </p:nvSpPr>
        <p:spPr>
          <a:xfrm>
            <a:off x="826057" y="3422716"/>
            <a:ext cx="10539885" cy="830997"/>
          </a:xfrm>
          <a:prstGeom prst="rect">
            <a:avLst/>
          </a:prstGeom>
          <a:solidFill>
            <a:srgbClr val="F9F9F9"/>
          </a:solidFill>
        </p:spPr>
        <p:txBody>
          <a:bodyPr wrap="square" rtlCol="0">
            <a:spAutoFit/>
          </a:bodyPr>
          <a:lstStyle/>
          <a:p>
            <a:r>
              <a:rPr lang="en-GB" sz="2400" dirty="0">
                <a:highlight>
                  <a:srgbClr val="FF00FF"/>
                </a:highlight>
                <a:latin typeface="Arial" panose="020B0604020202020204" pitchFamily="34" charset="0"/>
                <a:cs typeface="Arial" panose="020B0604020202020204" pitchFamily="34" charset="0"/>
              </a:rPr>
              <a:t>Cottrell, S. </a:t>
            </a:r>
            <a:r>
              <a:rPr lang="en-GB" sz="2400" dirty="0">
                <a:highlight>
                  <a:srgbClr val="00FF00"/>
                </a:highlight>
                <a:latin typeface="Arial" panose="020B0604020202020204" pitchFamily="34" charset="0"/>
                <a:cs typeface="Arial" panose="020B0604020202020204" pitchFamily="34" charset="0"/>
              </a:rPr>
              <a:t>(2019) </a:t>
            </a:r>
            <a:r>
              <a:rPr lang="en-GB" sz="2400" i="1" dirty="0">
                <a:highlight>
                  <a:srgbClr val="E2EFD9"/>
                </a:highlight>
                <a:latin typeface="Arial" panose="020B0604020202020204" pitchFamily="34" charset="0"/>
                <a:cs typeface="Arial" panose="020B0604020202020204" pitchFamily="34" charset="0"/>
              </a:rPr>
              <a:t>The study skills handbook</a:t>
            </a:r>
            <a:r>
              <a:rPr lang="en-GB" sz="2400" dirty="0">
                <a:highlight>
                  <a:srgbClr val="E2EFD9"/>
                </a:highlight>
                <a:latin typeface="Arial" panose="020B0604020202020204" pitchFamily="34" charset="0"/>
                <a:cs typeface="Arial" panose="020B0604020202020204" pitchFamily="34" charset="0"/>
              </a:rPr>
              <a:t>. 5th </a:t>
            </a:r>
            <a:r>
              <a:rPr lang="en-GB" sz="2400" dirty="0" err="1">
                <a:highlight>
                  <a:srgbClr val="E2EFD9"/>
                </a:highlight>
                <a:latin typeface="Arial" panose="020B0604020202020204" pitchFamily="34" charset="0"/>
                <a:cs typeface="Arial" panose="020B0604020202020204" pitchFamily="34" charset="0"/>
              </a:rPr>
              <a:t>edn</a:t>
            </a:r>
            <a:r>
              <a:rPr lang="en-GB" sz="2400" dirty="0">
                <a:highlight>
                  <a:srgbClr val="E2EFD9"/>
                </a:highlight>
                <a:latin typeface="Arial" panose="020B0604020202020204" pitchFamily="34" charset="0"/>
                <a:cs typeface="Arial" panose="020B0604020202020204" pitchFamily="34" charset="0"/>
              </a:rPr>
              <a:t>. </a:t>
            </a:r>
            <a:r>
              <a:rPr lang="en-GB" sz="2400" dirty="0">
                <a:highlight>
                  <a:srgbClr val="6699FF"/>
                </a:highlight>
                <a:latin typeface="Arial" panose="020B0604020202020204" pitchFamily="34" charset="0"/>
                <a:cs typeface="Arial" panose="020B0604020202020204" pitchFamily="34" charset="0"/>
              </a:rPr>
              <a:t>London: Red Globes </a:t>
            </a:r>
            <a:r>
              <a:rPr lang="en-GB" sz="2400" dirty="0">
                <a:latin typeface="Arial" panose="020B0604020202020204" pitchFamily="34" charset="0"/>
                <a:cs typeface="Arial" panose="020B0604020202020204" pitchFamily="34" charset="0"/>
              </a:rPr>
              <a:t>Press. </a:t>
            </a:r>
            <a:r>
              <a:rPr lang="en-GB" sz="2400" baseline="30000" dirty="0">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AC316280-C31C-E4F0-0827-FE8F3071CEA3}"/>
              </a:ext>
            </a:extLst>
          </p:cNvPr>
          <p:cNvSpPr txBox="1"/>
          <p:nvPr/>
        </p:nvSpPr>
        <p:spPr>
          <a:xfrm>
            <a:off x="446730" y="1939332"/>
            <a:ext cx="2226668" cy="923330"/>
          </a:xfrm>
          <a:prstGeom prst="rect">
            <a:avLst/>
          </a:prstGeom>
          <a:noFill/>
          <a:ln w="19050">
            <a:solidFill>
              <a:schemeClr val="accent2">
                <a:lumMod val="60000"/>
                <a:lumOff val="40000"/>
              </a:schemeClr>
            </a:solidFill>
          </a:ln>
        </p:spPr>
        <p:txBody>
          <a:bodyPr wrap="square" rtlCol="0">
            <a:spAutoFit/>
          </a:bodyPr>
          <a:lstStyle/>
          <a:p>
            <a:r>
              <a:rPr lang="en-GB" b="1" dirty="0">
                <a:latin typeface="Arial" panose="020B0604020202020204" pitchFamily="34" charset="0"/>
                <a:cs typeface="Arial" panose="020B0604020202020204" pitchFamily="34" charset="0"/>
              </a:rPr>
              <a:t>Who?</a:t>
            </a:r>
          </a:p>
          <a:p>
            <a:r>
              <a:rPr lang="en-GB" dirty="0">
                <a:latin typeface="Arial" panose="020B0604020202020204" pitchFamily="34" charset="0"/>
                <a:cs typeface="Arial" panose="020B0604020202020204" pitchFamily="34" charset="0"/>
              </a:rPr>
              <a:t>Author’s surname, </a:t>
            </a:r>
            <a:r>
              <a:rPr lang="en-GB" dirty="0" err="1">
                <a:latin typeface="Arial" panose="020B0604020202020204" pitchFamily="34" charset="0"/>
                <a:cs typeface="Arial" panose="020B0604020202020204" pitchFamily="34" charset="0"/>
              </a:rPr>
              <a:t>initals</a:t>
            </a:r>
            <a:r>
              <a:rPr lang="en-GB" dirty="0">
                <a:latin typeface="Arial" panose="020B0604020202020204" pitchFamily="34" charset="0"/>
                <a:cs typeface="Arial" panose="020B0604020202020204" pitchFamily="34" charset="0"/>
              </a:rPr>
              <a:t>.</a:t>
            </a:r>
          </a:p>
        </p:txBody>
      </p:sp>
      <p:sp>
        <p:nvSpPr>
          <p:cNvPr id="8" name="TextBox 7">
            <a:extLst>
              <a:ext uri="{FF2B5EF4-FFF2-40B4-BE49-F238E27FC236}">
                <a16:creationId xmlns:a16="http://schemas.microsoft.com/office/drawing/2014/main" id="{8F9C7F5D-30B8-0C31-17A3-A41129784DF7}"/>
              </a:ext>
            </a:extLst>
          </p:cNvPr>
          <p:cNvSpPr txBox="1"/>
          <p:nvPr/>
        </p:nvSpPr>
        <p:spPr>
          <a:xfrm>
            <a:off x="4602778" y="1939332"/>
            <a:ext cx="3120661" cy="923330"/>
          </a:xfrm>
          <a:prstGeom prst="rect">
            <a:avLst/>
          </a:prstGeom>
          <a:noFill/>
          <a:ln w="28575">
            <a:solidFill>
              <a:schemeClr val="accent3">
                <a:lumMod val="75000"/>
              </a:schemeClr>
            </a:solidFill>
          </a:ln>
        </p:spPr>
        <p:txBody>
          <a:bodyPr wrap="square" rtlCol="0">
            <a:spAutoFit/>
          </a:bodyPr>
          <a:lstStyle/>
          <a:p>
            <a:r>
              <a:rPr lang="en-GB" b="1" dirty="0">
                <a:latin typeface="Arial" panose="020B0604020202020204" pitchFamily="34" charset="0"/>
                <a:cs typeface="Arial" panose="020B0604020202020204" pitchFamily="34" charset="0"/>
              </a:rPr>
              <a:t>What?</a:t>
            </a:r>
          </a:p>
          <a:p>
            <a:r>
              <a:rPr lang="en-GB" dirty="0">
                <a:latin typeface="Arial" panose="020B0604020202020204" pitchFamily="34" charset="0"/>
                <a:cs typeface="Arial" panose="020B0604020202020204" pitchFamily="34" charset="0"/>
              </a:rPr>
              <a:t>Title in </a:t>
            </a:r>
            <a:r>
              <a:rPr lang="en-GB" i="1" dirty="0">
                <a:latin typeface="Arial" panose="020B0604020202020204" pitchFamily="34" charset="0"/>
                <a:cs typeface="Arial" panose="020B0604020202020204" pitchFamily="34" charset="0"/>
              </a:rPr>
              <a:t>italics</a:t>
            </a:r>
            <a:r>
              <a:rPr lang="en-GB" dirty="0">
                <a:latin typeface="Arial" panose="020B0604020202020204" pitchFamily="34" charset="0"/>
                <a:cs typeface="Arial" panose="020B0604020202020204" pitchFamily="34" charset="0"/>
              </a:rPr>
              <a:t> and edition if not the 1</a:t>
            </a:r>
            <a:r>
              <a:rPr lang="en-GB" baseline="30000" dirty="0">
                <a:latin typeface="Arial" panose="020B0604020202020204" pitchFamily="34" charset="0"/>
                <a:cs typeface="Arial" panose="020B0604020202020204" pitchFamily="34" charset="0"/>
              </a:rPr>
              <a:t>st</a:t>
            </a:r>
            <a:r>
              <a:rPr lang="en-GB" dirty="0">
                <a:latin typeface="Arial" panose="020B0604020202020204" pitchFamily="34" charset="0"/>
                <a:cs typeface="Arial" panose="020B0604020202020204" pitchFamily="34" charset="0"/>
              </a:rPr>
              <a:t>.</a:t>
            </a:r>
          </a:p>
        </p:txBody>
      </p:sp>
      <p:sp>
        <p:nvSpPr>
          <p:cNvPr id="9" name="TextBox 8">
            <a:extLst>
              <a:ext uri="{FF2B5EF4-FFF2-40B4-BE49-F238E27FC236}">
                <a16:creationId xmlns:a16="http://schemas.microsoft.com/office/drawing/2014/main" id="{D3A2087E-A5D7-9223-FE8F-D732F82A4457}"/>
              </a:ext>
            </a:extLst>
          </p:cNvPr>
          <p:cNvSpPr txBox="1"/>
          <p:nvPr/>
        </p:nvSpPr>
        <p:spPr>
          <a:xfrm>
            <a:off x="8408759" y="4726219"/>
            <a:ext cx="2533795" cy="923330"/>
          </a:xfrm>
          <a:prstGeom prst="rect">
            <a:avLst/>
          </a:prstGeom>
          <a:noFill/>
          <a:ln w="28575">
            <a:solidFill>
              <a:srgbClr val="6699FF"/>
            </a:solidFill>
          </a:ln>
        </p:spPr>
        <p:txBody>
          <a:bodyPr wrap="square" rtlCol="0">
            <a:spAutoFit/>
          </a:bodyPr>
          <a:lstStyle/>
          <a:p>
            <a:r>
              <a:rPr lang="en-GB" b="1" dirty="0">
                <a:latin typeface="Arial" panose="020B0604020202020204" pitchFamily="34" charset="0"/>
                <a:cs typeface="Arial" panose="020B0604020202020204" pitchFamily="34" charset="0"/>
              </a:rPr>
              <a:t>Where?</a:t>
            </a:r>
          </a:p>
          <a:p>
            <a:r>
              <a:rPr lang="en-GB" dirty="0">
                <a:latin typeface="Arial" panose="020B0604020202020204" pitchFamily="34" charset="0"/>
                <a:cs typeface="Arial" panose="020B0604020202020204" pitchFamily="34" charset="0"/>
              </a:rPr>
              <a:t>Place of publication, and Publisher.</a:t>
            </a:r>
          </a:p>
        </p:txBody>
      </p:sp>
      <p:sp>
        <p:nvSpPr>
          <p:cNvPr id="10" name="TextBox 9">
            <a:extLst>
              <a:ext uri="{FF2B5EF4-FFF2-40B4-BE49-F238E27FC236}">
                <a16:creationId xmlns:a16="http://schemas.microsoft.com/office/drawing/2014/main" id="{89ED4A4A-523E-CF5F-DFDF-2A2BB9AA2486}"/>
              </a:ext>
            </a:extLst>
          </p:cNvPr>
          <p:cNvSpPr txBox="1"/>
          <p:nvPr/>
        </p:nvSpPr>
        <p:spPr>
          <a:xfrm>
            <a:off x="1560064" y="4726219"/>
            <a:ext cx="2792061" cy="923330"/>
          </a:xfrm>
          <a:prstGeom prst="rect">
            <a:avLst/>
          </a:prstGeom>
          <a:noFill/>
          <a:ln w="28575">
            <a:solidFill>
              <a:srgbClr val="92D050"/>
            </a:solidFill>
          </a:ln>
        </p:spPr>
        <p:txBody>
          <a:bodyPr wrap="square" rtlCol="0">
            <a:spAutoFit/>
          </a:bodyPr>
          <a:lstStyle/>
          <a:p>
            <a:r>
              <a:rPr lang="en-GB" b="1" dirty="0">
                <a:latin typeface="Arial" panose="020B0604020202020204" pitchFamily="34" charset="0"/>
                <a:cs typeface="Arial" panose="020B0604020202020204" pitchFamily="34" charset="0"/>
              </a:rPr>
              <a:t>When?</a:t>
            </a:r>
          </a:p>
          <a:p>
            <a:r>
              <a:rPr lang="en-GB" dirty="0">
                <a:latin typeface="Arial" panose="020B0604020202020204" pitchFamily="34" charset="0"/>
                <a:cs typeface="Arial" panose="020B0604020202020204" pitchFamily="34" charset="0"/>
              </a:rPr>
              <a:t>Year of publication in round brackets.</a:t>
            </a:r>
          </a:p>
        </p:txBody>
      </p:sp>
      <p:cxnSp>
        <p:nvCxnSpPr>
          <p:cNvPr id="12" name="Straight Arrow Connector 11">
            <a:extLst>
              <a:ext uri="{FF2B5EF4-FFF2-40B4-BE49-F238E27FC236}">
                <a16:creationId xmlns:a16="http://schemas.microsoft.com/office/drawing/2014/main" id="{0EC0C20B-C127-CCD2-4A2C-072D07455428}"/>
              </a:ext>
            </a:extLst>
          </p:cNvPr>
          <p:cNvCxnSpPr>
            <a:stCxn id="7" idx="2"/>
          </p:cNvCxnSpPr>
          <p:nvPr/>
        </p:nvCxnSpPr>
        <p:spPr>
          <a:xfrm>
            <a:off x="1560064" y="2862662"/>
            <a:ext cx="0" cy="3599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a:extLst>
              <a:ext uri="{FF2B5EF4-FFF2-40B4-BE49-F238E27FC236}">
                <a16:creationId xmlns:a16="http://schemas.microsoft.com/office/drawing/2014/main" id="{4DF428B4-C70E-615C-2C5C-659FF70CB97B}"/>
              </a:ext>
            </a:extLst>
          </p:cNvPr>
          <p:cNvCxnSpPr>
            <a:cxnSpLocks/>
          </p:cNvCxnSpPr>
          <p:nvPr/>
        </p:nvCxnSpPr>
        <p:spPr>
          <a:xfrm flipV="1">
            <a:off x="2811351" y="3995339"/>
            <a:ext cx="0" cy="72722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a:extLst>
              <a:ext uri="{FF2B5EF4-FFF2-40B4-BE49-F238E27FC236}">
                <a16:creationId xmlns:a16="http://schemas.microsoft.com/office/drawing/2014/main" id="{5BE9630B-2BA8-4EDE-6C6C-6F90BB62F6DD}"/>
              </a:ext>
            </a:extLst>
          </p:cNvPr>
          <p:cNvCxnSpPr>
            <a:cxnSpLocks/>
          </p:cNvCxnSpPr>
          <p:nvPr/>
        </p:nvCxnSpPr>
        <p:spPr>
          <a:xfrm>
            <a:off x="5951538" y="3006358"/>
            <a:ext cx="0" cy="29531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a16="http://schemas.microsoft.com/office/drawing/2014/main" id="{42C038D6-8F6B-14E7-0FFC-9A80DEBAC680}"/>
              </a:ext>
            </a:extLst>
          </p:cNvPr>
          <p:cNvCxnSpPr>
            <a:stCxn id="9" idx="0"/>
          </p:cNvCxnSpPr>
          <p:nvPr/>
        </p:nvCxnSpPr>
        <p:spPr>
          <a:xfrm flipH="1" flipV="1">
            <a:off x="9675656" y="3995339"/>
            <a:ext cx="1" cy="73088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2397758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D8479-8456-4F17-BB5F-B60724727EA6}"/>
              </a:ext>
            </a:extLst>
          </p:cNvPr>
          <p:cNvSpPr>
            <a:spLocks noGrp="1"/>
          </p:cNvSpPr>
          <p:nvPr>
            <p:ph type="title" idx="4294967295"/>
          </p:nvPr>
        </p:nvSpPr>
        <p:spPr>
          <a:xfrm>
            <a:off x="0" y="44450"/>
            <a:ext cx="11011989" cy="1003300"/>
          </a:xfrm>
        </p:spPr>
        <p:txBody>
          <a:bodyPr>
            <a:normAutofit/>
          </a:bodyPr>
          <a:lstStyle/>
          <a:p>
            <a:r>
              <a:rPr lang="en-GB" dirty="0">
                <a:cs typeface="Calibri"/>
              </a:rPr>
              <a:t>Harvard referencing: books</a:t>
            </a:r>
          </a:p>
        </p:txBody>
      </p:sp>
      <p:sp>
        <p:nvSpPr>
          <p:cNvPr id="3" name="Content Placeholder 2">
            <a:extLst>
              <a:ext uri="{FF2B5EF4-FFF2-40B4-BE49-F238E27FC236}">
                <a16:creationId xmlns:a16="http://schemas.microsoft.com/office/drawing/2014/main" id="{A6316321-DD31-4035-A7EE-BA149FFEFE2C}"/>
              </a:ext>
            </a:extLst>
          </p:cNvPr>
          <p:cNvSpPr>
            <a:spLocks noGrp="1"/>
          </p:cNvSpPr>
          <p:nvPr>
            <p:ph sz="quarter" idx="4294967295"/>
          </p:nvPr>
        </p:nvSpPr>
        <p:spPr>
          <a:xfrm>
            <a:off x="500063" y="1573935"/>
            <a:ext cx="10742901" cy="1836737"/>
          </a:xfrm>
        </p:spPr>
        <p:txBody>
          <a:bodyPr vert="horz" lIns="91440" tIns="45720" rIns="91440" bIns="45720" rtlCol="0" anchor="t">
            <a:normAutofit fontScale="77500" lnSpcReduction="20000"/>
          </a:bodyPr>
          <a:lstStyle/>
          <a:p>
            <a:pPr marL="0" indent="0">
              <a:buNone/>
            </a:pPr>
            <a:r>
              <a:rPr lang="en-GB" sz="3000" b="1" dirty="0">
                <a:latin typeface="Arial" panose="020B0604020202020204" pitchFamily="34" charset="0"/>
                <a:cs typeface="Arial" panose="020B0604020202020204" pitchFamily="34" charset="0"/>
              </a:rPr>
              <a:t>Print / print and electronic</a:t>
            </a:r>
          </a:p>
          <a:p>
            <a:pPr marL="0" indent="0">
              <a:buNone/>
            </a:pPr>
            <a:endParaRPr lang="en-GB" sz="3000" dirty="0">
              <a:solidFill>
                <a:srgbClr val="3A3A3A"/>
              </a:solidFill>
              <a:latin typeface="Arial" panose="020B0604020202020204" pitchFamily="34" charset="0"/>
              <a:cs typeface="Arial" panose="020B0604020202020204" pitchFamily="34" charset="0"/>
            </a:endParaRPr>
          </a:p>
          <a:p>
            <a:pPr marL="0" indent="0">
              <a:buNone/>
            </a:pPr>
            <a:r>
              <a:rPr lang="en-GB" sz="3000" dirty="0">
                <a:solidFill>
                  <a:srgbClr val="3A3A3A"/>
                </a:solidFill>
                <a:latin typeface="Arial" panose="020B0604020202020204" pitchFamily="34" charset="0"/>
                <a:cs typeface="Arial" panose="020B0604020202020204" pitchFamily="34" charset="0"/>
              </a:rPr>
              <a:t>Marchington, M., Wilkinson, A., Donnelly, R. and </a:t>
            </a:r>
            <a:r>
              <a:rPr lang="en-GB" sz="3000" dirty="0" err="1">
                <a:solidFill>
                  <a:srgbClr val="3A3A3A"/>
                </a:solidFill>
                <a:latin typeface="Arial" panose="020B0604020202020204" pitchFamily="34" charset="0"/>
                <a:cs typeface="Arial" panose="020B0604020202020204" pitchFamily="34" charset="0"/>
              </a:rPr>
              <a:t>Kynighou</a:t>
            </a:r>
            <a:r>
              <a:rPr lang="en-GB" sz="3000" dirty="0">
                <a:solidFill>
                  <a:srgbClr val="3A3A3A"/>
                </a:solidFill>
                <a:latin typeface="Arial" panose="020B0604020202020204" pitchFamily="34" charset="0"/>
                <a:cs typeface="Arial" panose="020B0604020202020204" pitchFamily="34" charset="0"/>
              </a:rPr>
              <a:t>, A.</a:t>
            </a:r>
          </a:p>
          <a:p>
            <a:pPr marL="0" indent="0">
              <a:buNone/>
            </a:pPr>
            <a:r>
              <a:rPr lang="en-GB" sz="3000" dirty="0">
                <a:solidFill>
                  <a:srgbClr val="3A3A3A"/>
                </a:solidFill>
                <a:latin typeface="Arial" panose="020B0604020202020204" pitchFamily="34" charset="0"/>
                <a:cs typeface="Arial" panose="020B0604020202020204" pitchFamily="34" charset="0"/>
              </a:rPr>
              <a:t>(2021) </a:t>
            </a:r>
            <a:r>
              <a:rPr lang="en-GB" sz="3000" i="1" dirty="0">
                <a:solidFill>
                  <a:srgbClr val="3A3A3A"/>
                </a:solidFill>
                <a:latin typeface="Arial" panose="020B0604020202020204" pitchFamily="34" charset="0"/>
                <a:cs typeface="Arial" panose="020B0604020202020204" pitchFamily="34" charset="0"/>
              </a:rPr>
              <a:t>Human resource management at work: the definitive guide</a:t>
            </a:r>
            <a:r>
              <a:rPr lang="en-GB" sz="3000" b="0" i="1" dirty="0">
                <a:solidFill>
                  <a:srgbClr val="3A3A3A"/>
                </a:solidFill>
                <a:effectLst/>
                <a:latin typeface="Arial" panose="020B0604020202020204" pitchFamily="34" charset="0"/>
                <a:cs typeface="Arial" panose="020B0604020202020204" pitchFamily="34" charset="0"/>
              </a:rPr>
              <a:t>. </a:t>
            </a:r>
            <a:r>
              <a:rPr lang="en-GB" sz="3000" b="0" i="0" dirty="0">
                <a:solidFill>
                  <a:srgbClr val="3A3A3A"/>
                </a:solidFill>
                <a:effectLst/>
                <a:latin typeface="Arial" panose="020B0604020202020204" pitchFamily="34" charset="0"/>
                <a:cs typeface="Arial" panose="020B0604020202020204" pitchFamily="34" charset="0"/>
              </a:rPr>
              <a:t>7</a:t>
            </a:r>
            <a:r>
              <a:rPr lang="en-GB" sz="3000" b="0" i="0" baseline="30000" dirty="0">
                <a:solidFill>
                  <a:srgbClr val="3A3A3A"/>
                </a:solidFill>
                <a:effectLst/>
                <a:latin typeface="Arial" panose="020B0604020202020204" pitchFamily="34" charset="0"/>
                <a:cs typeface="Arial" panose="020B0604020202020204" pitchFamily="34" charset="0"/>
              </a:rPr>
              <a:t>th</a:t>
            </a:r>
            <a:r>
              <a:rPr lang="en-GB" sz="3000" b="0" i="0" dirty="0">
                <a:solidFill>
                  <a:srgbClr val="3A3A3A"/>
                </a:solidFill>
                <a:effectLst/>
                <a:latin typeface="Arial" panose="020B0604020202020204" pitchFamily="34" charset="0"/>
                <a:cs typeface="Arial" panose="020B0604020202020204" pitchFamily="34" charset="0"/>
              </a:rPr>
              <a:t>edn. </a:t>
            </a:r>
          </a:p>
          <a:p>
            <a:pPr marL="0" indent="0">
              <a:buNone/>
            </a:pPr>
            <a:r>
              <a:rPr lang="en-GB" sz="3000" b="0" i="0" dirty="0">
                <a:solidFill>
                  <a:srgbClr val="3A3A3A"/>
                </a:solidFill>
                <a:effectLst/>
                <a:latin typeface="Arial" panose="020B0604020202020204" pitchFamily="34" charset="0"/>
                <a:cs typeface="Arial" panose="020B0604020202020204" pitchFamily="34" charset="0"/>
              </a:rPr>
              <a:t>London: Kogan Page.</a:t>
            </a:r>
            <a:endParaRPr lang="en-GB" sz="30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828B3B16-473C-07D4-8890-BF75EF6D0516}"/>
              </a:ext>
            </a:extLst>
          </p:cNvPr>
          <p:cNvSpPr txBox="1"/>
          <p:nvPr/>
        </p:nvSpPr>
        <p:spPr>
          <a:xfrm>
            <a:off x="654627" y="4746353"/>
            <a:ext cx="9154391" cy="1200329"/>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Note:</a:t>
            </a:r>
            <a:r>
              <a:rPr lang="en-GB" dirty="0">
                <a:latin typeface="Arial" panose="020B0604020202020204" pitchFamily="34" charset="0"/>
                <a:cs typeface="Arial" panose="020B0604020202020204" pitchFamily="34" charset="0"/>
              </a:rPr>
              <a:t> For books with four or more authors, use of the abbreviation “</a:t>
            </a:r>
            <a:r>
              <a:rPr lang="en-GB" i="1" dirty="0">
                <a:latin typeface="Arial" panose="020B0604020202020204" pitchFamily="34" charset="0"/>
                <a:cs typeface="Arial" panose="020B0604020202020204" pitchFamily="34" charset="0"/>
              </a:rPr>
              <a:t>et al.” </a:t>
            </a:r>
            <a:r>
              <a:rPr lang="en-GB" dirty="0">
                <a:latin typeface="Arial" panose="020B0604020202020204" pitchFamily="34" charset="0"/>
                <a:cs typeface="Arial" panose="020B0604020202020204" pitchFamily="34" charset="0"/>
              </a:rPr>
              <a:t>in the in-text citation only. </a:t>
            </a:r>
            <a:r>
              <a:rPr lang="en-GB" b="1" dirty="0">
                <a:latin typeface="Arial" panose="020B0604020202020204" pitchFamily="34" charset="0"/>
                <a:cs typeface="Arial" panose="020B0604020202020204" pitchFamily="34" charset="0"/>
              </a:rPr>
              <a:t>All authors should be listed in your full reference list.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Marchington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(2021) or (Marchington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2021) </a:t>
            </a:r>
          </a:p>
        </p:txBody>
      </p:sp>
    </p:spTree>
    <p:extLst>
      <p:ext uri="{BB962C8B-B14F-4D97-AF65-F5344CB8AC3E}">
        <p14:creationId xmlns:p14="http://schemas.microsoft.com/office/powerpoint/2010/main" val="39861119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763502-6BDD-77DE-D9A7-4C5BFCAC9F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73AEFE-05C1-20AF-8F8B-3E7D41485CFF}"/>
              </a:ext>
            </a:extLst>
          </p:cNvPr>
          <p:cNvSpPr>
            <a:spLocks noGrp="1"/>
          </p:cNvSpPr>
          <p:nvPr>
            <p:ph type="title" idx="4294967295"/>
          </p:nvPr>
        </p:nvSpPr>
        <p:spPr>
          <a:xfrm>
            <a:off x="0" y="44450"/>
            <a:ext cx="11011989" cy="1003300"/>
          </a:xfrm>
        </p:spPr>
        <p:txBody>
          <a:bodyPr>
            <a:normAutofit/>
          </a:bodyPr>
          <a:lstStyle/>
          <a:p>
            <a:r>
              <a:rPr lang="en-GB" dirty="0">
                <a:cs typeface="Calibri"/>
              </a:rPr>
              <a:t>Harvard referencing: books</a:t>
            </a:r>
          </a:p>
        </p:txBody>
      </p:sp>
      <p:sp>
        <p:nvSpPr>
          <p:cNvPr id="4" name="TextBox 3">
            <a:extLst>
              <a:ext uri="{FF2B5EF4-FFF2-40B4-BE49-F238E27FC236}">
                <a16:creationId xmlns:a16="http://schemas.microsoft.com/office/drawing/2014/main" id="{A8F8314F-73FA-B01E-EF00-9312E45A7742}"/>
              </a:ext>
            </a:extLst>
          </p:cNvPr>
          <p:cNvSpPr txBox="1"/>
          <p:nvPr/>
        </p:nvSpPr>
        <p:spPr>
          <a:xfrm>
            <a:off x="380856" y="1592263"/>
            <a:ext cx="10767290"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dirty="0">
                <a:latin typeface="Arial" panose="020B0604020202020204" pitchFamily="34" charset="0"/>
                <a:cs typeface="Arial" panose="020B0604020202020204" pitchFamily="34" charset="0"/>
              </a:rPr>
              <a:t>Electronic only</a:t>
            </a:r>
            <a:endParaRPr lang="en-US"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Kirkwood, L., Harper, S. and Jones, T. (2015) </a:t>
            </a:r>
            <a:r>
              <a:rPr lang="en-GB" sz="2800" i="1" dirty="0">
                <a:latin typeface="Arial" panose="020B0604020202020204" pitchFamily="34" charset="0"/>
                <a:cs typeface="Arial" panose="020B0604020202020204" pitchFamily="34" charset="0"/>
              </a:rPr>
              <a:t>The DIY culture in Britain: costs for homes and the nation</a:t>
            </a:r>
            <a:r>
              <a:rPr lang="en-GB" sz="2800" dirty="0">
                <a:latin typeface="Arial" panose="020B0604020202020204" pitchFamily="34" charset="0"/>
                <a:cs typeface="Arial" panose="020B0604020202020204" pitchFamily="34" charset="0"/>
              </a:rPr>
              <a:t>. Available at: http://amazon.co.uk/kindle-ebooks (Accessed: 18 August 2018).</a:t>
            </a:r>
          </a:p>
        </p:txBody>
      </p:sp>
    </p:spTree>
    <p:extLst>
      <p:ext uri="{BB962C8B-B14F-4D97-AF65-F5344CB8AC3E}">
        <p14:creationId xmlns:p14="http://schemas.microsoft.com/office/powerpoint/2010/main" val="6382617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0B9D1-0374-41CE-A273-DC509B474193}"/>
              </a:ext>
            </a:extLst>
          </p:cNvPr>
          <p:cNvSpPr>
            <a:spLocks noGrp="1"/>
          </p:cNvSpPr>
          <p:nvPr>
            <p:ph type="title"/>
          </p:nvPr>
        </p:nvSpPr>
        <p:spPr>
          <a:xfrm>
            <a:off x="164842" y="252284"/>
            <a:ext cx="10795518" cy="1003916"/>
          </a:xfrm>
        </p:spPr>
        <p:txBody>
          <a:bodyPr/>
          <a:lstStyle/>
          <a:p>
            <a:r>
              <a:rPr lang="en-GB" dirty="0"/>
              <a:t>Harvard referencing: journal article</a:t>
            </a:r>
          </a:p>
        </p:txBody>
      </p:sp>
      <p:sp>
        <p:nvSpPr>
          <p:cNvPr id="4" name="Rectangle 3">
            <a:extLst>
              <a:ext uri="{FF2B5EF4-FFF2-40B4-BE49-F238E27FC236}">
                <a16:creationId xmlns:a16="http://schemas.microsoft.com/office/drawing/2014/main" id="{30E33303-1C11-B097-D61B-6D3707696337}"/>
              </a:ext>
            </a:extLst>
          </p:cNvPr>
          <p:cNvSpPr/>
          <p:nvPr/>
        </p:nvSpPr>
        <p:spPr>
          <a:xfrm>
            <a:off x="8788892" y="3870664"/>
            <a:ext cx="1100831" cy="41725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Available at:</a:t>
            </a:r>
          </a:p>
        </p:txBody>
      </p:sp>
      <p:sp>
        <p:nvSpPr>
          <p:cNvPr id="18" name="TextBox 17">
            <a:extLst>
              <a:ext uri="{FF2B5EF4-FFF2-40B4-BE49-F238E27FC236}">
                <a16:creationId xmlns:a16="http://schemas.microsoft.com/office/drawing/2014/main" id="{38464218-87AB-3515-C5FD-443E17378D96}"/>
              </a:ext>
            </a:extLst>
          </p:cNvPr>
          <p:cNvSpPr txBox="1"/>
          <p:nvPr/>
        </p:nvSpPr>
        <p:spPr>
          <a:xfrm>
            <a:off x="409433" y="1499163"/>
            <a:ext cx="2811439" cy="707886"/>
          </a:xfrm>
          <a:prstGeom prst="rect">
            <a:avLst/>
          </a:prstGeom>
          <a:noFill/>
          <a:ln w="28575">
            <a:solidFill>
              <a:srgbClr val="92D050"/>
            </a:solidFill>
          </a:ln>
        </p:spPr>
        <p:txBody>
          <a:bodyPr wrap="square" rtlCol="0">
            <a:spAutoFit/>
          </a:bodyPr>
          <a:lstStyle/>
          <a:p>
            <a:r>
              <a:rPr lang="en-GB" sz="2000" b="1" dirty="0">
                <a:latin typeface="Arial" panose="020B0604020202020204" pitchFamily="34" charset="0"/>
                <a:cs typeface="Arial" panose="020B0604020202020204" pitchFamily="34" charset="0"/>
              </a:rPr>
              <a:t>Who? </a:t>
            </a:r>
            <a:r>
              <a:rPr lang="en-GB" sz="2000" dirty="0">
                <a:latin typeface="Arial" panose="020B0604020202020204" pitchFamily="34" charset="0"/>
                <a:cs typeface="Arial" panose="020B0604020202020204" pitchFamily="34" charset="0"/>
              </a:rPr>
              <a:t>Author’s surname, initials</a:t>
            </a:r>
          </a:p>
        </p:txBody>
      </p:sp>
      <p:sp>
        <p:nvSpPr>
          <p:cNvPr id="19" name="TextBox 18">
            <a:extLst>
              <a:ext uri="{FF2B5EF4-FFF2-40B4-BE49-F238E27FC236}">
                <a16:creationId xmlns:a16="http://schemas.microsoft.com/office/drawing/2014/main" id="{3A51F9B4-C803-24B6-4EC5-2A9DCFEAA561}"/>
              </a:ext>
            </a:extLst>
          </p:cNvPr>
          <p:cNvSpPr txBox="1"/>
          <p:nvPr/>
        </p:nvSpPr>
        <p:spPr>
          <a:xfrm>
            <a:off x="3754272" y="1487605"/>
            <a:ext cx="3616657" cy="707886"/>
          </a:xfrm>
          <a:prstGeom prst="rect">
            <a:avLst/>
          </a:prstGeom>
          <a:noFill/>
          <a:ln w="28575">
            <a:solidFill>
              <a:schemeClr val="accent1">
                <a:lumMod val="60000"/>
                <a:lumOff val="40000"/>
              </a:schemeClr>
            </a:solidFill>
          </a:ln>
        </p:spPr>
        <p:txBody>
          <a:bodyPr wrap="square" rtlCol="0">
            <a:spAutoFit/>
          </a:bodyPr>
          <a:lstStyle/>
          <a:p>
            <a:r>
              <a:rPr lang="en-GB" sz="2000" b="1" dirty="0">
                <a:latin typeface="Arial" panose="020B0604020202020204" pitchFamily="34" charset="0"/>
                <a:cs typeface="Arial" panose="020B0604020202020204" pitchFamily="34" charset="0"/>
              </a:rPr>
              <a:t>When? </a:t>
            </a:r>
            <a:r>
              <a:rPr lang="en-GB" sz="2000" dirty="0">
                <a:latin typeface="Arial" panose="020B0604020202020204" pitchFamily="34" charset="0"/>
                <a:cs typeface="Arial" panose="020B0604020202020204" pitchFamily="34" charset="0"/>
              </a:rPr>
              <a:t>Year of publication in round brackets</a:t>
            </a:r>
          </a:p>
        </p:txBody>
      </p:sp>
      <p:sp>
        <p:nvSpPr>
          <p:cNvPr id="20" name="TextBox 19">
            <a:extLst>
              <a:ext uri="{FF2B5EF4-FFF2-40B4-BE49-F238E27FC236}">
                <a16:creationId xmlns:a16="http://schemas.microsoft.com/office/drawing/2014/main" id="{E5EF88D1-4D7C-27B0-4F45-9E17F9887A5D}"/>
              </a:ext>
            </a:extLst>
          </p:cNvPr>
          <p:cNvSpPr txBox="1"/>
          <p:nvPr/>
        </p:nvSpPr>
        <p:spPr>
          <a:xfrm>
            <a:off x="8052179" y="1487606"/>
            <a:ext cx="3289110" cy="707886"/>
          </a:xfrm>
          <a:prstGeom prst="rect">
            <a:avLst/>
          </a:prstGeom>
          <a:noFill/>
          <a:ln w="28575">
            <a:solidFill>
              <a:schemeClr val="bg2">
                <a:lumMod val="75000"/>
              </a:schemeClr>
            </a:solidFill>
          </a:ln>
        </p:spPr>
        <p:txBody>
          <a:bodyPr wrap="square" rtlCol="0">
            <a:spAutoFit/>
          </a:bodyPr>
          <a:lstStyle/>
          <a:p>
            <a:r>
              <a:rPr lang="en-GB" sz="2000" b="1" dirty="0">
                <a:latin typeface="Arial" panose="020B0604020202020204" pitchFamily="34" charset="0"/>
                <a:cs typeface="Arial" panose="020B0604020202020204" pitchFamily="34" charset="0"/>
              </a:rPr>
              <a:t>What? </a:t>
            </a:r>
            <a:r>
              <a:rPr lang="en-GB" sz="2000" dirty="0">
                <a:latin typeface="Arial" panose="020B0604020202020204" pitchFamily="34" charset="0"/>
                <a:cs typeface="Arial" panose="020B0604020202020204" pitchFamily="34" charset="0"/>
              </a:rPr>
              <a:t>Title of article in single quotation marks</a:t>
            </a:r>
          </a:p>
        </p:txBody>
      </p:sp>
      <p:sp>
        <p:nvSpPr>
          <p:cNvPr id="21" name="TextBox 20">
            <a:extLst>
              <a:ext uri="{FF2B5EF4-FFF2-40B4-BE49-F238E27FC236}">
                <a16:creationId xmlns:a16="http://schemas.microsoft.com/office/drawing/2014/main" id="{1D27553D-E683-F3D9-DE26-4B3E6B28A363}"/>
              </a:ext>
            </a:extLst>
          </p:cNvPr>
          <p:cNvSpPr txBox="1"/>
          <p:nvPr/>
        </p:nvSpPr>
        <p:spPr>
          <a:xfrm>
            <a:off x="3094983" y="4395885"/>
            <a:ext cx="8508438" cy="707886"/>
          </a:xfrm>
          <a:prstGeom prst="rect">
            <a:avLst/>
          </a:prstGeom>
          <a:noFill/>
          <a:ln w="28575">
            <a:solidFill>
              <a:schemeClr val="accent2"/>
            </a:solidFill>
          </a:ln>
        </p:spPr>
        <p:txBody>
          <a:bodyPr wrap="square" rtlCol="0">
            <a:spAutoFit/>
          </a:bodyPr>
          <a:lstStyle/>
          <a:p>
            <a:r>
              <a:rPr lang="en-GB" sz="2000" b="1" dirty="0">
                <a:latin typeface="Arial" panose="020B0604020202020204" pitchFamily="34" charset="0"/>
                <a:cs typeface="Arial" panose="020B0604020202020204" pitchFamily="34" charset="0"/>
              </a:rPr>
              <a:t>Where? </a:t>
            </a:r>
            <a:r>
              <a:rPr lang="en-GB" sz="2000" dirty="0">
                <a:latin typeface="Arial" panose="020B0604020202020204" pitchFamily="34" charset="0"/>
                <a:cs typeface="Arial" panose="020B0604020202020204" pitchFamily="34" charset="0"/>
              </a:rPr>
              <a:t>Name of journal in italics, , volume, issue/part, page range of whole article. DOI if accessed electronically (or URL and date accessed) </a:t>
            </a:r>
          </a:p>
        </p:txBody>
      </p:sp>
      <p:sp>
        <p:nvSpPr>
          <p:cNvPr id="22" name="TextBox 21">
            <a:extLst>
              <a:ext uri="{FF2B5EF4-FFF2-40B4-BE49-F238E27FC236}">
                <a16:creationId xmlns:a16="http://schemas.microsoft.com/office/drawing/2014/main" id="{167ABC22-E420-3B13-95FE-030050307772}"/>
              </a:ext>
            </a:extLst>
          </p:cNvPr>
          <p:cNvSpPr txBox="1"/>
          <p:nvPr/>
        </p:nvSpPr>
        <p:spPr>
          <a:xfrm>
            <a:off x="598619" y="5370394"/>
            <a:ext cx="10121933" cy="646331"/>
          </a:xfrm>
          <a:prstGeom prst="rect">
            <a:avLst/>
          </a:prstGeom>
          <a:noFill/>
          <a:ln>
            <a:solidFill>
              <a:srgbClr val="002060"/>
            </a:solidFill>
          </a:ln>
        </p:spPr>
        <p:txBody>
          <a:bodyPr wrap="square" rtlCol="0">
            <a:spAutoFit/>
          </a:bodyPr>
          <a:lstStyle/>
          <a:p>
            <a:r>
              <a:rPr lang="en-GB" b="1" dirty="0">
                <a:latin typeface="Arial" panose="020B0604020202020204" pitchFamily="34" charset="0"/>
                <a:cs typeface="Arial" panose="020B0604020202020204" pitchFamily="34" charset="0"/>
              </a:rPr>
              <a:t>N.B</a:t>
            </a:r>
            <a:r>
              <a:rPr lang="en-GB" dirty="0">
                <a:latin typeface="Arial" panose="020B0604020202020204" pitchFamily="34" charset="0"/>
                <a:cs typeface="Arial" panose="020B0604020202020204" pitchFamily="34" charset="0"/>
              </a:rPr>
              <a:t>.  In case of journal articles accessed in hard copy, you can leave the ‘Where’ part, finish the reference with the pagination. However, it is a good practice to add the DOI if you can find one. </a:t>
            </a:r>
          </a:p>
        </p:txBody>
      </p:sp>
      <p:cxnSp>
        <p:nvCxnSpPr>
          <p:cNvPr id="24" name="Straight Arrow Connector 23">
            <a:extLst>
              <a:ext uri="{FF2B5EF4-FFF2-40B4-BE49-F238E27FC236}">
                <a16:creationId xmlns:a16="http://schemas.microsoft.com/office/drawing/2014/main" id="{3449DAE6-FCB5-67F6-77FC-6761E00827B9}"/>
              </a:ext>
            </a:extLst>
          </p:cNvPr>
          <p:cNvCxnSpPr>
            <a:cxnSpLocks/>
          </p:cNvCxnSpPr>
          <p:nvPr/>
        </p:nvCxnSpPr>
        <p:spPr>
          <a:xfrm>
            <a:off x="1619534" y="2193779"/>
            <a:ext cx="0" cy="7280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9A319C7F-AB33-B43B-E190-4B38FE41A664}"/>
              </a:ext>
            </a:extLst>
          </p:cNvPr>
          <p:cNvCxnSpPr>
            <a:cxnSpLocks/>
          </p:cNvCxnSpPr>
          <p:nvPr/>
        </p:nvCxnSpPr>
        <p:spPr>
          <a:xfrm flipH="1">
            <a:off x="2575560" y="2303461"/>
            <a:ext cx="2286000" cy="672317"/>
          </a:xfrm>
          <a:prstGeom prst="straightConnector1">
            <a:avLst/>
          </a:prstGeom>
          <a:ln>
            <a:solidFill>
              <a:schemeClr val="accent1">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A049F34A-19F3-8DB0-D266-4181F3748C15}"/>
              </a:ext>
            </a:extLst>
          </p:cNvPr>
          <p:cNvCxnSpPr>
            <a:cxnSpLocks/>
          </p:cNvCxnSpPr>
          <p:nvPr/>
        </p:nvCxnSpPr>
        <p:spPr>
          <a:xfrm>
            <a:off x="9122979" y="2303461"/>
            <a:ext cx="0" cy="589361"/>
          </a:xfrm>
          <a:prstGeom prst="straightConnector1">
            <a:avLst/>
          </a:prstGeom>
          <a:ln>
            <a:solidFill>
              <a:schemeClr val="bg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06C3BC0F-CA06-A7EE-5E01-CFEF16D1BE02}"/>
              </a:ext>
            </a:extLst>
          </p:cNvPr>
          <p:cNvCxnSpPr>
            <a:cxnSpLocks/>
          </p:cNvCxnSpPr>
          <p:nvPr/>
        </p:nvCxnSpPr>
        <p:spPr>
          <a:xfrm flipV="1">
            <a:off x="6558455" y="3817492"/>
            <a:ext cx="0" cy="455342"/>
          </a:xfrm>
          <a:prstGeom prst="straightConnector1">
            <a:avLst/>
          </a:prstGeom>
          <a:ln>
            <a:solidFill>
              <a:schemeClr val="accent2">
                <a:lumMod val="60000"/>
                <a:lumOff val="40000"/>
              </a:schemeClr>
            </a:solidFill>
            <a:tailEnd type="triangle"/>
          </a:ln>
        </p:spPr>
        <p:style>
          <a:lnRef idx="1">
            <a:schemeClr val="accent2"/>
          </a:lnRef>
          <a:fillRef idx="0">
            <a:schemeClr val="accent2"/>
          </a:fillRef>
          <a:effectRef idx="0">
            <a:schemeClr val="accent2"/>
          </a:effectRef>
          <a:fontRef idx="minor">
            <a:schemeClr val="tx1"/>
          </a:fontRef>
        </p:style>
      </p:cxnSp>
      <p:sp>
        <p:nvSpPr>
          <p:cNvPr id="3" name="TextBox 2">
            <a:extLst>
              <a:ext uri="{FF2B5EF4-FFF2-40B4-BE49-F238E27FC236}">
                <a16:creationId xmlns:a16="http://schemas.microsoft.com/office/drawing/2014/main" id="{3B63D6CE-783C-9D20-14A6-22CB0F91F0B7}"/>
              </a:ext>
            </a:extLst>
          </p:cNvPr>
          <p:cNvSpPr txBox="1"/>
          <p:nvPr/>
        </p:nvSpPr>
        <p:spPr>
          <a:xfrm>
            <a:off x="409432" y="2987336"/>
            <a:ext cx="11645397" cy="707886"/>
          </a:xfrm>
          <a:prstGeom prst="rect">
            <a:avLst/>
          </a:prstGeom>
          <a:noFill/>
        </p:spPr>
        <p:txBody>
          <a:bodyPr wrap="square" rtlCol="0">
            <a:spAutoFit/>
          </a:bodyPr>
          <a:lstStyle/>
          <a:p>
            <a:r>
              <a:rPr lang="en-GB" sz="2000" dirty="0">
                <a:highlight>
                  <a:srgbClr val="E2EFD9"/>
                </a:highlight>
                <a:latin typeface="Arial" panose="020B0604020202020204" pitchFamily="34" charset="0"/>
                <a:cs typeface="Arial" panose="020B0604020202020204" pitchFamily="34" charset="0"/>
              </a:rPr>
              <a:t>Thompson, P. </a:t>
            </a:r>
            <a:r>
              <a:rPr lang="en-GB" sz="2000" dirty="0">
                <a:highlight>
                  <a:srgbClr val="00FFFF"/>
                </a:highlight>
                <a:latin typeface="Arial" panose="020B0604020202020204" pitchFamily="34" charset="0"/>
                <a:cs typeface="Arial" panose="020B0604020202020204" pitchFamily="34" charset="0"/>
              </a:rPr>
              <a:t>(2007) </a:t>
            </a:r>
            <a:r>
              <a:rPr lang="en-GB" sz="2000" dirty="0">
                <a:highlight>
                  <a:srgbClr val="D3CFDD"/>
                </a:highlight>
                <a:latin typeface="Arial" panose="020B0604020202020204" pitchFamily="34" charset="0"/>
                <a:cs typeface="Arial" panose="020B0604020202020204" pitchFamily="34" charset="0"/>
              </a:rPr>
              <a:t>‘Communication technology use and study skills’, </a:t>
            </a:r>
            <a:r>
              <a:rPr lang="en-GB" sz="2000" i="1" dirty="0">
                <a:highlight>
                  <a:srgbClr val="D3CFDD"/>
                </a:highlight>
                <a:latin typeface="Arial" panose="020B0604020202020204" pitchFamily="34" charset="0"/>
                <a:cs typeface="Arial" panose="020B0604020202020204" pitchFamily="34" charset="0"/>
              </a:rPr>
              <a:t>Active Learning in Higher Education, </a:t>
            </a:r>
            <a:r>
              <a:rPr lang="en-GB" sz="2000" dirty="0">
                <a:highlight>
                  <a:srgbClr val="D3CFDD"/>
                </a:highlight>
                <a:latin typeface="Arial" panose="020B0604020202020204" pitchFamily="34" charset="0"/>
                <a:cs typeface="Arial" panose="020B0604020202020204" pitchFamily="34" charset="0"/>
              </a:rPr>
              <a:t>18(3), pp. 257-270.</a:t>
            </a:r>
            <a:r>
              <a:rPr lang="en-GB" sz="2000" dirty="0">
                <a:latin typeface="Arial" panose="020B0604020202020204" pitchFamily="34" charset="0"/>
                <a:cs typeface="Arial" panose="020B0604020202020204" pitchFamily="34" charset="0"/>
              </a:rPr>
              <a:t> </a:t>
            </a:r>
            <a:r>
              <a:rPr lang="en-GB" sz="2000">
                <a:highlight>
                  <a:srgbClr val="FF00FF"/>
                </a:highlight>
                <a:latin typeface="Arial" panose="020B0604020202020204" pitchFamily="34" charset="0"/>
                <a:cs typeface="Arial" panose="020B0604020202020204" pitchFamily="34" charset="0"/>
              </a:rPr>
              <a:t>Available at: </a:t>
            </a:r>
            <a:r>
              <a:rPr lang="en-GB" sz="2000" dirty="0">
                <a:highlight>
                  <a:srgbClr val="FF00FF"/>
                </a:highlight>
                <a:latin typeface="Arial" panose="020B0604020202020204" pitchFamily="34" charset="0"/>
                <a:cs typeface="Arial" panose="020B0604020202020204" pitchFamily="34" charset="0"/>
              </a:rPr>
              <a:t>https://doi.org/10.1177.1469787417715024</a:t>
            </a:r>
          </a:p>
        </p:txBody>
      </p:sp>
    </p:spTree>
    <p:extLst>
      <p:ext uri="{BB962C8B-B14F-4D97-AF65-F5344CB8AC3E}">
        <p14:creationId xmlns:p14="http://schemas.microsoft.com/office/powerpoint/2010/main" val="39928352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DD6B9-39B9-48D4-970A-335B79B603CC}"/>
              </a:ext>
            </a:extLst>
          </p:cNvPr>
          <p:cNvSpPr>
            <a:spLocks noGrp="1"/>
          </p:cNvSpPr>
          <p:nvPr>
            <p:ph type="title"/>
          </p:nvPr>
        </p:nvSpPr>
        <p:spPr>
          <a:xfrm>
            <a:off x="117566" y="252284"/>
            <a:ext cx="10795518" cy="1003916"/>
          </a:xfrm>
        </p:spPr>
        <p:txBody>
          <a:bodyPr/>
          <a:lstStyle/>
          <a:p>
            <a:r>
              <a:rPr lang="en-GB" dirty="0"/>
              <a:t>Harvard reference: web page</a:t>
            </a:r>
          </a:p>
        </p:txBody>
      </p:sp>
      <p:sp>
        <p:nvSpPr>
          <p:cNvPr id="5" name="TextBox 4">
            <a:extLst>
              <a:ext uri="{FF2B5EF4-FFF2-40B4-BE49-F238E27FC236}">
                <a16:creationId xmlns:a16="http://schemas.microsoft.com/office/drawing/2014/main" id="{6A92E379-83E3-84DD-E1C8-283F7A5B709D}"/>
              </a:ext>
            </a:extLst>
          </p:cNvPr>
          <p:cNvSpPr txBox="1"/>
          <p:nvPr/>
        </p:nvSpPr>
        <p:spPr>
          <a:xfrm>
            <a:off x="117566" y="4663440"/>
            <a:ext cx="2883415" cy="400110"/>
          </a:xfrm>
          <a:prstGeom prst="rect">
            <a:avLst/>
          </a:prstGeom>
          <a:noFill/>
        </p:spPr>
        <p:txBody>
          <a:bodyPr wrap="square" rtlCol="0">
            <a:spAutoFit/>
          </a:bodyPr>
          <a:lstStyle/>
          <a:p>
            <a:r>
              <a:rPr lang="en-GB" sz="2000" dirty="0">
                <a:hlinkClick r:id="rId3"/>
              </a:rPr>
              <a:t>The Conversation.com </a:t>
            </a:r>
            <a:endParaRPr lang="en-GB" sz="2000" dirty="0"/>
          </a:p>
        </p:txBody>
      </p:sp>
      <p:pic>
        <p:nvPicPr>
          <p:cNvPr id="12" name="Picture 11">
            <a:extLst>
              <a:ext uri="{FF2B5EF4-FFF2-40B4-BE49-F238E27FC236}">
                <a16:creationId xmlns:a16="http://schemas.microsoft.com/office/drawing/2014/main" id="{08F53B6E-B3A7-DC25-BB20-5B7C4258E336}"/>
              </a:ext>
            </a:extLst>
          </p:cNvPr>
          <p:cNvPicPr>
            <a:picLocks noChangeAspect="1"/>
          </p:cNvPicPr>
          <p:nvPr/>
        </p:nvPicPr>
        <p:blipFill>
          <a:blip r:embed="rId4"/>
          <a:stretch>
            <a:fillRect/>
          </a:stretch>
        </p:blipFill>
        <p:spPr>
          <a:xfrm>
            <a:off x="2906465" y="1272383"/>
            <a:ext cx="9285535" cy="4893467"/>
          </a:xfrm>
          <a:prstGeom prst="rect">
            <a:avLst/>
          </a:prstGeom>
        </p:spPr>
      </p:pic>
    </p:spTree>
    <p:extLst>
      <p:ext uri="{BB962C8B-B14F-4D97-AF65-F5344CB8AC3E}">
        <p14:creationId xmlns:p14="http://schemas.microsoft.com/office/powerpoint/2010/main" val="10394840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E6CA4-1538-AF09-2876-E0C808600493}"/>
              </a:ext>
            </a:extLst>
          </p:cNvPr>
          <p:cNvSpPr>
            <a:spLocks noGrp="1"/>
          </p:cNvSpPr>
          <p:nvPr>
            <p:ph type="title"/>
          </p:nvPr>
        </p:nvSpPr>
        <p:spPr>
          <a:xfrm>
            <a:off x="164842" y="261241"/>
            <a:ext cx="10795518" cy="1003916"/>
          </a:xfrm>
        </p:spPr>
        <p:txBody>
          <a:bodyPr/>
          <a:lstStyle/>
          <a:p>
            <a:r>
              <a:rPr lang="en-GB" dirty="0"/>
              <a:t>Harvard reference: web page</a:t>
            </a:r>
          </a:p>
        </p:txBody>
      </p:sp>
      <p:sp>
        <p:nvSpPr>
          <p:cNvPr id="15" name="TextBox 14">
            <a:extLst>
              <a:ext uri="{FF2B5EF4-FFF2-40B4-BE49-F238E27FC236}">
                <a16:creationId xmlns:a16="http://schemas.microsoft.com/office/drawing/2014/main" id="{432FD479-9928-E956-9BB4-6628F733F16F}"/>
              </a:ext>
            </a:extLst>
          </p:cNvPr>
          <p:cNvSpPr txBox="1"/>
          <p:nvPr/>
        </p:nvSpPr>
        <p:spPr>
          <a:xfrm>
            <a:off x="605971" y="1939471"/>
            <a:ext cx="2743199" cy="646331"/>
          </a:xfrm>
          <a:prstGeom prst="rect">
            <a:avLst/>
          </a:prstGeom>
          <a:noFill/>
          <a:ln w="57150">
            <a:solidFill>
              <a:srgbClr val="F8D7FA"/>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panose="020B0604020202020204" pitchFamily="34" charset="0"/>
                <a:cs typeface="Arial" panose="020B0604020202020204" pitchFamily="34" charset="0"/>
              </a:rPr>
              <a:t>Who?</a:t>
            </a:r>
            <a:r>
              <a:rPr lang="en-GB" dirty="0">
                <a:latin typeface="Arial" panose="020B0604020202020204" pitchFamily="34" charset="0"/>
                <a:cs typeface="Arial" panose="020B0604020202020204" pitchFamily="34" charset="0"/>
              </a:rPr>
              <a:t> Author's surname and initials</a:t>
            </a:r>
          </a:p>
        </p:txBody>
      </p:sp>
      <p:sp>
        <p:nvSpPr>
          <p:cNvPr id="16" name="TextBox 15">
            <a:extLst>
              <a:ext uri="{FF2B5EF4-FFF2-40B4-BE49-F238E27FC236}">
                <a16:creationId xmlns:a16="http://schemas.microsoft.com/office/drawing/2014/main" id="{F36EC130-0ACC-6942-C410-51E48373421C}"/>
              </a:ext>
            </a:extLst>
          </p:cNvPr>
          <p:cNvSpPr txBox="1"/>
          <p:nvPr/>
        </p:nvSpPr>
        <p:spPr>
          <a:xfrm>
            <a:off x="4640943" y="1936359"/>
            <a:ext cx="2743199" cy="646331"/>
          </a:xfrm>
          <a:prstGeom prst="rect">
            <a:avLst/>
          </a:prstGeom>
          <a:noFill/>
          <a:ln w="57150">
            <a:solidFill>
              <a:schemeClr val="accent6">
                <a:lumMod val="60000"/>
                <a:lumOff val="4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latin typeface="Arial" panose="020B0604020202020204" pitchFamily="34" charset="0"/>
                <a:cs typeface="Arial" panose="020B0604020202020204" pitchFamily="34" charset="0"/>
              </a:rPr>
              <a:t>When?</a:t>
            </a:r>
            <a:r>
              <a:rPr lang="en-GB" dirty="0">
                <a:latin typeface="Arial" panose="020B0604020202020204" pitchFamily="34" charset="0"/>
                <a:cs typeface="Arial" panose="020B0604020202020204" pitchFamily="34" charset="0"/>
              </a:rPr>
              <a:t> Date in round brackets</a:t>
            </a:r>
            <a:endParaRPr lang="en-US"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D5897E68-0932-4E62-C145-6E962C9980C1}"/>
              </a:ext>
            </a:extLst>
          </p:cNvPr>
          <p:cNvSpPr txBox="1"/>
          <p:nvPr/>
        </p:nvSpPr>
        <p:spPr>
          <a:xfrm>
            <a:off x="8347101" y="1980754"/>
            <a:ext cx="2743199" cy="646331"/>
          </a:xfrm>
          <a:prstGeom prst="rect">
            <a:avLst/>
          </a:prstGeom>
          <a:noFill/>
          <a:ln w="57150">
            <a:solidFill>
              <a:srgbClr val="FFFF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i="1" dirty="0">
                <a:latin typeface="Arial" panose="020B0604020202020204" pitchFamily="34" charset="0"/>
                <a:cs typeface="Arial" panose="020B0604020202020204" pitchFamily="34" charset="0"/>
              </a:rPr>
              <a:t>What? </a:t>
            </a:r>
            <a:r>
              <a:rPr lang="en-GB" i="1" dirty="0">
                <a:latin typeface="Arial" panose="020B0604020202020204" pitchFamily="34" charset="0"/>
                <a:cs typeface="Arial" panose="020B0604020202020204" pitchFamily="34" charset="0"/>
              </a:rPr>
              <a:t>Title of webpage in italics</a:t>
            </a:r>
            <a:endParaRPr lang="en-US" i="1" dirty="0">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C8F17E3A-D641-A919-9603-2F5C71F7DAA8}"/>
              </a:ext>
            </a:extLst>
          </p:cNvPr>
          <p:cNvSpPr txBox="1"/>
          <p:nvPr/>
        </p:nvSpPr>
        <p:spPr>
          <a:xfrm>
            <a:off x="2906912" y="5034243"/>
            <a:ext cx="5047341" cy="646331"/>
          </a:xfrm>
          <a:prstGeom prst="rect">
            <a:avLst/>
          </a:prstGeom>
          <a:noFill/>
          <a:ln w="57150">
            <a:solidFill>
              <a:schemeClr val="accent6">
                <a:lumMod val="20000"/>
                <a:lumOff val="8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panose="020B0604020202020204" pitchFamily="34" charset="0"/>
                <a:cs typeface="Arial" panose="020B0604020202020204" pitchFamily="34" charset="0"/>
              </a:rPr>
              <a:t>Where?</a:t>
            </a:r>
            <a:r>
              <a:rPr lang="en-GB">
                <a:latin typeface="Arial" panose="020B0604020202020204" pitchFamily="34" charset="0"/>
                <a:cs typeface="Arial" panose="020B0604020202020204" pitchFamily="34" charset="0"/>
              </a:rPr>
              <a:t> URL and date accessed (in round brackets).</a:t>
            </a:r>
          </a:p>
        </p:txBody>
      </p:sp>
      <p:cxnSp>
        <p:nvCxnSpPr>
          <p:cNvPr id="19" name="Straight Arrow Connector 18">
            <a:extLst>
              <a:ext uri="{FF2B5EF4-FFF2-40B4-BE49-F238E27FC236}">
                <a16:creationId xmlns:a16="http://schemas.microsoft.com/office/drawing/2014/main" id="{0742C311-27A8-415F-619A-06219389815F}"/>
              </a:ext>
            </a:extLst>
          </p:cNvPr>
          <p:cNvCxnSpPr/>
          <p:nvPr/>
        </p:nvCxnSpPr>
        <p:spPr>
          <a:xfrm flipH="1">
            <a:off x="1475014" y="2627085"/>
            <a:ext cx="127000" cy="898071"/>
          </a:xfrm>
          <a:prstGeom prst="straightConnector1">
            <a:avLst/>
          </a:prstGeom>
          <a:ln w="28575">
            <a:solidFill>
              <a:srgbClr val="F8D7FA"/>
            </a:solidFill>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720DE006-68DC-C0EE-C30D-8829FAD1CB0A}"/>
              </a:ext>
            </a:extLst>
          </p:cNvPr>
          <p:cNvCxnSpPr>
            <a:cxnSpLocks/>
          </p:cNvCxnSpPr>
          <p:nvPr/>
        </p:nvCxnSpPr>
        <p:spPr>
          <a:xfrm flipH="1">
            <a:off x="2474259" y="2663370"/>
            <a:ext cx="2166684" cy="898071"/>
          </a:xfrm>
          <a:prstGeom prst="straightConnector1">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739C1362-71B2-FBCD-04FE-FEC3C9AE814A}"/>
              </a:ext>
            </a:extLst>
          </p:cNvPr>
          <p:cNvCxnSpPr>
            <a:cxnSpLocks/>
          </p:cNvCxnSpPr>
          <p:nvPr/>
        </p:nvCxnSpPr>
        <p:spPr>
          <a:xfrm flipH="1">
            <a:off x="8187871" y="2772226"/>
            <a:ext cx="961570" cy="789215"/>
          </a:xfrm>
          <a:prstGeom prst="straightConnector1">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4FEC5DF7-A327-31DB-932B-9D7504DC2357}"/>
              </a:ext>
            </a:extLst>
          </p:cNvPr>
          <p:cNvCxnSpPr>
            <a:cxnSpLocks/>
          </p:cNvCxnSpPr>
          <p:nvPr/>
        </p:nvCxnSpPr>
        <p:spPr>
          <a:xfrm>
            <a:off x="4341585" y="4659084"/>
            <a:ext cx="63500" cy="680357"/>
          </a:xfrm>
          <a:prstGeom prst="straightConnector1">
            <a:avLst/>
          </a:prstGeom>
          <a:ln w="28575">
            <a:solidFill>
              <a:srgbClr val="DCF2F7"/>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AF4C7A2C-39BF-A51A-CCA6-1962FAEF28DC}"/>
              </a:ext>
            </a:extLst>
          </p:cNvPr>
          <p:cNvSpPr txBox="1"/>
          <p:nvPr/>
        </p:nvSpPr>
        <p:spPr>
          <a:xfrm>
            <a:off x="655529" y="3587693"/>
            <a:ext cx="11142023" cy="1446550"/>
          </a:xfrm>
          <a:prstGeom prst="rect">
            <a:avLst/>
          </a:prstGeom>
          <a:noFill/>
        </p:spPr>
        <p:txBody>
          <a:bodyPr wrap="square">
            <a:spAutoFit/>
          </a:bodyPr>
          <a:lstStyle/>
          <a:p>
            <a:r>
              <a:rPr lang="en-GB" sz="2200" b="1" dirty="0">
                <a:highlight>
                  <a:srgbClr val="FF00FF"/>
                </a:highlight>
              </a:rPr>
              <a:t>Kang, J.J. </a:t>
            </a:r>
            <a:r>
              <a:rPr lang="en-GB" sz="2200" b="1" dirty="0">
                <a:highlight>
                  <a:srgbClr val="00FF00"/>
                </a:highlight>
              </a:rPr>
              <a:t>(2025) </a:t>
            </a:r>
            <a:r>
              <a:rPr lang="en-GB" sz="2200" b="1" i="1" dirty="0">
                <a:highlight>
                  <a:srgbClr val="FFFF00"/>
                </a:highlight>
              </a:rPr>
              <a:t>Avoiding AI is hard – but our freedom to opt out must be protected. </a:t>
            </a:r>
            <a:r>
              <a:rPr lang="en-GB" sz="2200" b="1" dirty="0">
                <a:highlight>
                  <a:srgbClr val="E2EFD9"/>
                </a:highlight>
              </a:rPr>
              <a:t>Available at: https://theconversation.com/avoiding-ai-is-hard-but-our-freedom-to-opt-out-must-be-protected-255873?utm_source=clipboard&amp;utm_medium=bylinecopy_url_button (Accessed: 6 May 2025). </a:t>
            </a:r>
          </a:p>
          <a:p>
            <a:endParaRPr lang="en-GB" sz="2200" b="1" dirty="0">
              <a:highlight>
                <a:srgbClr val="E2EFD9"/>
              </a:highlight>
            </a:endParaRPr>
          </a:p>
        </p:txBody>
      </p:sp>
    </p:spTree>
    <p:extLst>
      <p:ext uri="{BB962C8B-B14F-4D97-AF65-F5344CB8AC3E}">
        <p14:creationId xmlns:p14="http://schemas.microsoft.com/office/powerpoint/2010/main" val="32262679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66D2F-34BA-873C-41C6-268C4EF4C694}"/>
              </a:ext>
            </a:extLst>
          </p:cNvPr>
          <p:cNvSpPr>
            <a:spLocks noGrp="1"/>
          </p:cNvSpPr>
          <p:nvPr>
            <p:ph type="title"/>
          </p:nvPr>
        </p:nvSpPr>
        <p:spPr>
          <a:xfrm>
            <a:off x="161213" y="243137"/>
            <a:ext cx="10795518" cy="1003916"/>
          </a:xfrm>
        </p:spPr>
        <p:txBody>
          <a:bodyPr/>
          <a:lstStyle/>
          <a:p>
            <a:r>
              <a:rPr lang="en-GB" dirty="0"/>
              <a:t>Harvard reference: web page</a:t>
            </a:r>
          </a:p>
        </p:txBody>
      </p:sp>
      <p:sp>
        <p:nvSpPr>
          <p:cNvPr id="3" name="TextBox 2">
            <a:extLst>
              <a:ext uri="{FF2B5EF4-FFF2-40B4-BE49-F238E27FC236}">
                <a16:creationId xmlns:a16="http://schemas.microsoft.com/office/drawing/2014/main" id="{054CB64F-2AA1-75EA-B190-139DC4A830F5}"/>
              </a:ext>
            </a:extLst>
          </p:cNvPr>
          <p:cNvSpPr txBox="1"/>
          <p:nvPr/>
        </p:nvSpPr>
        <p:spPr>
          <a:xfrm>
            <a:off x="174171" y="1447155"/>
            <a:ext cx="11678194" cy="3016210"/>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…with organisational author.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sz="2800" dirty="0">
              <a:highlight>
                <a:srgbClr val="FFFF00"/>
              </a:highlight>
              <a:latin typeface="Arial" panose="020B0604020202020204" pitchFamily="34" charset="0"/>
              <a:cs typeface="Arial" panose="020B0604020202020204" pitchFamily="34" charset="0"/>
            </a:endParaRPr>
          </a:p>
          <a:p>
            <a:r>
              <a:rPr lang="en-GB" sz="2800" dirty="0">
                <a:highlight>
                  <a:srgbClr val="FFFF00"/>
                </a:highlight>
                <a:latin typeface="Arial" panose="020B0604020202020204" pitchFamily="34" charset="0"/>
                <a:cs typeface="Arial" panose="020B0604020202020204" pitchFamily="34" charset="0"/>
              </a:rPr>
              <a:t>CIPD </a:t>
            </a:r>
            <a:r>
              <a:rPr lang="en-GB" sz="2800" dirty="0">
                <a:highlight>
                  <a:srgbClr val="E2EFD9"/>
                </a:highlight>
                <a:latin typeface="Arial" panose="020B0604020202020204" pitchFamily="34" charset="0"/>
                <a:cs typeface="Arial" panose="020B0604020202020204" pitchFamily="34" charset="0"/>
              </a:rPr>
              <a:t>(2023) </a:t>
            </a:r>
            <a:r>
              <a:rPr lang="en-GB" sz="2800" i="1" dirty="0">
                <a:highlight>
                  <a:srgbClr val="00FFFF"/>
                </a:highlight>
                <a:latin typeface="Arial" panose="020B0604020202020204" pitchFamily="34" charset="0"/>
                <a:cs typeface="Arial" panose="020B0604020202020204" pitchFamily="34" charset="0"/>
              </a:rPr>
              <a:t>What is wellbeing at work</a:t>
            </a:r>
            <a:r>
              <a:rPr lang="en-GB" sz="2800" dirty="0">
                <a:highlight>
                  <a:srgbClr val="00FFFF"/>
                </a:highlight>
                <a:latin typeface="Arial" panose="020B0604020202020204" pitchFamily="34" charset="0"/>
                <a:cs typeface="Arial" panose="020B0604020202020204" pitchFamily="34" charset="0"/>
              </a:rPr>
              <a:t>. </a:t>
            </a:r>
            <a:r>
              <a:rPr lang="en-GB" sz="2800" dirty="0">
                <a:highlight>
                  <a:srgbClr val="D3CFDD"/>
                </a:highlight>
                <a:latin typeface="Arial" panose="020B0604020202020204" pitchFamily="34" charset="0"/>
                <a:cs typeface="Arial" panose="020B0604020202020204" pitchFamily="34" charset="0"/>
              </a:rPr>
              <a:t>Available at: https://www.cipd.org/en/knowledge/factsheets/well-being-factsheet/#what-is-wellbeing-at-work (Accessed: 30 April 2024).</a:t>
            </a:r>
          </a:p>
        </p:txBody>
      </p:sp>
      <p:sp>
        <p:nvSpPr>
          <p:cNvPr id="4" name="TextBox 3">
            <a:extLst>
              <a:ext uri="{FF2B5EF4-FFF2-40B4-BE49-F238E27FC236}">
                <a16:creationId xmlns:a16="http://schemas.microsoft.com/office/drawing/2014/main" id="{26F798CE-26FC-B8ED-DFBE-385D3AE0933E}"/>
              </a:ext>
            </a:extLst>
          </p:cNvPr>
          <p:cNvSpPr txBox="1"/>
          <p:nvPr/>
        </p:nvSpPr>
        <p:spPr>
          <a:xfrm>
            <a:off x="339635" y="2050869"/>
            <a:ext cx="822960" cy="461665"/>
          </a:xfrm>
          <a:prstGeom prst="rect">
            <a:avLst/>
          </a:prstGeom>
          <a:noFill/>
          <a:ln w="38100">
            <a:solidFill>
              <a:srgbClr val="FFFF00"/>
            </a:solidFill>
          </a:ln>
        </p:spPr>
        <p:txBody>
          <a:bodyPr wrap="square" rtlCol="0">
            <a:spAutoFit/>
          </a:bodyPr>
          <a:lstStyle/>
          <a:p>
            <a:r>
              <a:rPr lang="en-GB" sz="2400" dirty="0">
                <a:latin typeface="Arial" panose="020B0604020202020204" pitchFamily="34" charset="0"/>
                <a:cs typeface="Arial" panose="020B0604020202020204" pitchFamily="34" charset="0"/>
              </a:rPr>
              <a:t>Who</a:t>
            </a:r>
          </a:p>
        </p:txBody>
      </p:sp>
      <p:sp>
        <p:nvSpPr>
          <p:cNvPr id="5" name="TextBox 4">
            <a:extLst>
              <a:ext uri="{FF2B5EF4-FFF2-40B4-BE49-F238E27FC236}">
                <a16:creationId xmlns:a16="http://schemas.microsoft.com/office/drawing/2014/main" id="{7CFA9E49-0AA1-E130-7408-9FC921F987D5}"/>
              </a:ext>
            </a:extLst>
          </p:cNvPr>
          <p:cNvSpPr txBox="1"/>
          <p:nvPr/>
        </p:nvSpPr>
        <p:spPr>
          <a:xfrm>
            <a:off x="1431316" y="2050869"/>
            <a:ext cx="1201783" cy="461665"/>
          </a:xfrm>
          <a:prstGeom prst="rect">
            <a:avLst/>
          </a:prstGeom>
          <a:noFill/>
          <a:ln w="38100">
            <a:solidFill>
              <a:srgbClr val="E2EFD9"/>
            </a:solidFill>
          </a:ln>
        </p:spPr>
        <p:txBody>
          <a:bodyPr wrap="square" rtlCol="0">
            <a:spAutoFit/>
          </a:bodyPr>
          <a:lstStyle/>
          <a:p>
            <a:r>
              <a:rPr lang="en-GB" sz="2400" dirty="0">
                <a:latin typeface="Arial" panose="020B0604020202020204" pitchFamily="34" charset="0"/>
                <a:cs typeface="Arial" panose="020B0604020202020204" pitchFamily="34" charset="0"/>
              </a:rPr>
              <a:t>When</a:t>
            </a:r>
          </a:p>
        </p:txBody>
      </p:sp>
      <p:sp>
        <p:nvSpPr>
          <p:cNvPr id="7" name="TextBox 6">
            <a:extLst>
              <a:ext uri="{FF2B5EF4-FFF2-40B4-BE49-F238E27FC236}">
                <a16:creationId xmlns:a16="http://schemas.microsoft.com/office/drawing/2014/main" id="{D74F17F4-4D08-F059-4267-740D7074598E}"/>
              </a:ext>
            </a:extLst>
          </p:cNvPr>
          <p:cNvSpPr txBox="1"/>
          <p:nvPr/>
        </p:nvSpPr>
        <p:spPr>
          <a:xfrm>
            <a:off x="4711337" y="2050869"/>
            <a:ext cx="1384663" cy="461665"/>
          </a:xfrm>
          <a:prstGeom prst="rect">
            <a:avLst/>
          </a:prstGeom>
          <a:noFill/>
          <a:ln w="38100">
            <a:solidFill>
              <a:schemeClr val="accent1">
                <a:lumMod val="40000"/>
                <a:lumOff val="60000"/>
              </a:schemeClr>
            </a:solidFill>
          </a:ln>
        </p:spPr>
        <p:txBody>
          <a:bodyPr wrap="square" rtlCol="0">
            <a:spAutoFit/>
          </a:bodyPr>
          <a:lstStyle/>
          <a:p>
            <a:r>
              <a:rPr lang="en-GB" sz="2400" dirty="0">
                <a:latin typeface="Arial" panose="020B0604020202020204" pitchFamily="34" charset="0"/>
                <a:cs typeface="Arial" panose="020B0604020202020204" pitchFamily="34" charset="0"/>
              </a:rPr>
              <a:t>What</a:t>
            </a:r>
          </a:p>
        </p:txBody>
      </p:sp>
      <p:sp>
        <p:nvSpPr>
          <p:cNvPr id="8" name="TextBox 7">
            <a:extLst>
              <a:ext uri="{FF2B5EF4-FFF2-40B4-BE49-F238E27FC236}">
                <a16:creationId xmlns:a16="http://schemas.microsoft.com/office/drawing/2014/main" id="{B463F3D0-CDD0-C025-E18A-17D350339697}"/>
              </a:ext>
            </a:extLst>
          </p:cNvPr>
          <p:cNvSpPr txBox="1"/>
          <p:nvPr/>
        </p:nvSpPr>
        <p:spPr>
          <a:xfrm>
            <a:off x="8026799" y="2050868"/>
            <a:ext cx="1356686" cy="461665"/>
          </a:xfrm>
          <a:prstGeom prst="rect">
            <a:avLst/>
          </a:prstGeom>
          <a:noFill/>
          <a:ln w="38100">
            <a:solidFill>
              <a:srgbClr val="D3CFDD"/>
            </a:solidFill>
          </a:ln>
        </p:spPr>
        <p:txBody>
          <a:bodyPr wrap="square" rtlCol="0">
            <a:spAutoFit/>
          </a:bodyPr>
          <a:lstStyle/>
          <a:p>
            <a:r>
              <a:rPr lang="en-GB" sz="2400" dirty="0">
                <a:latin typeface="Arial" panose="020B0604020202020204" pitchFamily="34" charset="0"/>
                <a:cs typeface="Arial" panose="020B0604020202020204" pitchFamily="34" charset="0"/>
              </a:rPr>
              <a:t>Where</a:t>
            </a:r>
          </a:p>
        </p:txBody>
      </p:sp>
      <p:cxnSp>
        <p:nvCxnSpPr>
          <p:cNvPr id="10" name="Straight Arrow Connector 9">
            <a:extLst>
              <a:ext uri="{FF2B5EF4-FFF2-40B4-BE49-F238E27FC236}">
                <a16:creationId xmlns:a16="http://schemas.microsoft.com/office/drawing/2014/main" id="{FFE49677-FE94-50D5-610E-E2C2A5903720}"/>
              </a:ext>
            </a:extLst>
          </p:cNvPr>
          <p:cNvCxnSpPr/>
          <p:nvPr/>
        </p:nvCxnSpPr>
        <p:spPr>
          <a:xfrm flipH="1">
            <a:off x="698242" y="2612571"/>
            <a:ext cx="52873" cy="3657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EF9E7C7-47FE-CB77-6F4B-558E7E71EBC7}"/>
              </a:ext>
            </a:extLst>
          </p:cNvPr>
          <p:cNvCxnSpPr/>
          <p:nvPr/>
        </p:nvCxnSpPr>
        <p:spPr>
          <a:xfrm flipH="1">
            <a:off x="1920240" y="2612571"/>
            <a:ext cx="111967" cy="3657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D289BD54-E8AF-2660-40AE-CC333F6DABE1}"/>
              </a:ext>
            </a:extLst>
          </p:cNvPr>
          <p:cNvCxnSpPr/>
          <p:nvPr/>
        </p:nvCxnSpPr>
        <p:spPr>
          <a:xfrm flipH="1">
            <a:off x="5068389" y="2512534"/>
            <a:ext cx="209005" cy="4657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1B5D24F4-32D0-6719-BED6-602AE47B740E}"/>
              </a:ext>
            </a:extLst>
          </p:cNvPr>
          <p:cNvCxnSpPr>
            <a:cxnSpLocks/>
          </p:cNvCxnSpPr>
          <p:nvPr/>
        </p:nvCxnSpPr>
        <p:spPr>
          <a:xfrm flipH="1">
            <a:off x="8026799" y="2638173"/>
            <a:ext cx="538080" cy="4780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5F1ED3E4-EE42-D322-4F94-4B83D627B2C8}"/>
              </a:ext>
            </a:extLst>
          </p:cNvPr>
          <p:cNvSpPr txBox="1"/>
          <p:nvPr/>
        </p:nvSpPr>
        <p:spPr>
          <a:xfrm>
            <a:off x="326573" y="4949180"/>
            <a:ext cx="11586132" cy="1015663"/>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The internet </a:t>
            </a:r>
            <a:r>
              <a:rPr lang="en-GB" sz="2000" dirty="0">
                <a:latin typeface="Arial" panose="020B0604020202020204" pitchFamily="34" charset="0"/>
                <a:cs typeface="Arial" panose="020B0604020202020204" pitchFamily="34" charset="0"/>
              </a:rPr>
              <a:t>hosts a vast range of materials. Ask yourself, </a:t>
            </a:r>
            <a:r>
              <a:rPr lang="en-GB" sz="2000" b="1" dirty="0">
                <a:latin typeface="Arial" panose="020B0604020202020204" pitchFamily="34" charset="0"/>
                <a:cs typeface="Arial" panose="020B0604020202020204" pitchFamily="34" charset="0"/>
              </a:rPr>
              <a:t>what type of work is this? </a:t>
            </a:r>
            <a:r>
              <a:rPr lang="en-GB" sz="2000" dirty="0">
                <a:latin typeface="Arial" panose="020B0604020202020204" pitchFamily="34" charset="0"/>
                <a:cs typeface="Arial" panose="020B0604020202020204" pitchFamily="34" charset="0"/>
              </a:rPr>
              <a:t>and reference accordingly. If no author or title, you may use the URL and accession date… you may also want to question whether it is suitable to include in an academic assignment.</a:t>
            </a:r>
          </a:p>
        </p:txBody>
      </p:sp>
    </p:spTree>
    <p:extLst>
      <p:ext uri="{BB962C8B-B14F-4D97-AF65-F5344CB8AC3E}">
        <p14:creationId xmlns:p14="http://schemas.microsoft.com/office/powerpoint/2010/main" val="33058637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D0232-D093-4654-8F3B-D4EAD12D1B50}"/>
              </a:ext>
            </a:extLst>
          </p:cNvPr>
          <p:cNvSpPr>
            <a:spLocks noGrp="1"/>
          </p:cNvSpPr>
          <p:nvPr>
            <p:ph type="title" idx="4294967295"/>
          </p:nvPr>
        </p:nvSpPr>
        <p:spPr>
          <a:xfrm>
            <a:off x="0" y="33338"/>
            <a:ext cx="10067925" cy="1003300"/>
          </a:xfrm>
        </p:spPr>
        <p:txBody>
          <a:bodyPr/>
          <a:lstStyle/>
          <a:p>
            <a:r>
              <a:rPr lang="en-GB" dirty="0">
                <a:latin typeface="Calibri"/>
                <a:cs typeface="Calibri"/>
              </a:rPr>
              <a:t>Harvard referencing: what's wrong?</a:t>
            </a:r>
            <a:endParaRPr lang="en-GB" dirty="0"/>
          </a:p>
        </p:txBody>
      </p:sp>
      <p:sp>
        <p:nvSpPr>
          <p:cNvPr id="3" name="Content Placeholder 2">
            <a:extLst>
              <a:ext uri="{FF2B5EF4-FFF2-40B4-BE49-F238E27FC236}">
                <a16:creationId xmlns:a16="http://schemas.microsoft.com/office/drawing/2014/main" id="{A161295D-B847-4F52-AD1E-AD43A6FFFFD7}"/>
              </a:ext>
            </a:extLst>
          </p:cNvPr>
          <p:cNvSpPr>
            <a:spLocks noGrp="1"/>
          </p:cNvSpPr>
          <p:nvPr>
            <p:ph sz="quarter" idx="4294967295"/>
          </p:nvPr>
        </p:nvSpPr>
        <p:spPr>
          <a:xfrm>
            <a:off x="189617" y="3045918"/>
            <a:ext cx="11073692" cy="1788805"/>
          </a:xfrm>
        </p:spPr>
        <p:txBody>
          <a:bodyPr vert="horz" lIns="91440" tIns="45720" rIns="91440" bIns="45720" rtlCol="0" anchor="t">
            <a:normAutofit fontScale="25000" lnSpcReduction="20000"/>
          </a:bodyPr>
          <a:lstStyle/>
          <a:p>
            <a:pPr marL="0" indent="0">
              <a:lnSpc>
                <a:spcPct val="107000"/>
              </a:lnSpc>
              <a:spcAft>
                <a:spcPts val="800"/>
              </a:spcAft>
              <a:buNone/>
            </a:pPr>
            <a:r>
              <a:rPr lang="en-GB" sz="9600" kern="100" dirty="0">
                <a:latin typeface="Arial" panose="020B0604020202020204" pitchFamily="34" charset="0"/>
                <a:ea typeface="DengXian" panose="02010600030101010101" pitchFamily="2" charset="-122"/>
                <a:cs typeface="Arial" panose="020B0604020202020204" pitchFamily="34" charset="0"/>
              </a:rPr>
              <a:t>Parry, E., Morley, M.J.</a:t>
            </a:r>
            <a:r>
              <a:rPr lang="en-GB" sz="9600" kern="100" dirty="0">
                <a:solidFill>
                  <a:srgbClr val="FF0000"/>
                </a:solidFill>
                <a:latin typeface="Arial" panose="020B0604020202020204" pitchFamily="34" charset="0"/>
                <a:ea typeface="DengXian" panose="02010600030101010101" pitchFamily="2" charset="-122"/>
                <a:cs typeface="Arial" panose="020B0604020202020204" pitchFamily="34" charset="0"/>
              </a:rPr>
              <a:t>, </a:t>
            </a:r>
            <a:r>
              <a:rPr lang="en-GB" sz="9600" kern="100" dirty="0">
                <a:latin typeface="Arial" panose="020B0604020202020204" pitchFamily="34" charset="0"/>
                <a:ea typeface="DengXian" panose="02010600030101010101" pitchFamily="2" charset="-122"/>
                <a:cs typeface="Arial" panose="020B0604020202020204" pitchFamily="34" charset="0"/>
              </a:rPr>
              <a:t>Brewster, C. (</a:t>
            </a:r>
            <a:r>
              <a:rPr lang="en-GB" sz="9600" kern="100" dirty="0">
                <a:solidFill>
                  <a:srgbClr val="FF0000"/>
                </a:solidFill>
                <a:latin typeface="Arial" panose="020B0604020202020204" pitchFamily="34" charset="0"/>
                <a:ea typeface="DengXian" panose="02010600030101010101" pitchFamily="2" charset="-122"/>
                <a:cs typeface="Arial" panose="020B0604020202020204" pitchFamily="34" charset="0"/>
              </a:rPr>
              <a:t>editors</a:t>
            </a:r>
            <a:r>
              <a:rPr lang="en-GB" sz="9600" kern="100" dirty="0">
                <a:latin typeface="Arial" panose="020B0604020202020204" pitchFamily="34" charset="0"/>
                <a:ea typeface="DengXian" panose="02010600030101010101" pitchFamily="2" charset="-122"/>
                <a:cs typeface="Arial" panose="020B0604020202020204" pitchFamily="34" charset="0"/>
              </a:rPr>
              <a:t>) (2021) </a:t>
            </a:r>
            <a:r>
              <a:rPr lang="en-GB" sz="9600" u="sng" kern="100" dirty="0">
                <a:solidFill>
                  <a:srgbClr val="FF0000"/>
                </a:solidFill>
                <a:latin typeface="Arial" panose="020B0604020202020204" pitchFamily="34" charset="0"/>
                <a:ea typeface="DengXian" panose="02010600030101010101" pitchFamily="2" charset="-122"/>
                <a:cs typeface="Arial" panose="020B0604020202020204" pitchFamily="34" charset="0"/>
              </a:rPr>
              <a:t>The Oxford handbook of contextual approaches to human resource management</a:t>
            </a:r>
            <a:r>
              <a:rPr lang="en-GB" sz="9600" kern="100" dirty="0">
                <a:solidFill>
                  <a:srgbClr val="FF0000"/>
                </a:solidFill>
                <a:latin typeface="Arial" panose="020B0604020202020204" pitchFamily="34" charset="0"/>
                <a:ea typeface="DengXian" panose="02010600030101010101" pitchFamily="2" charset="-122"/>
                <a:cs typeface="Arial" panose="020B0604020202020204" pitchFamily="34" charset="0"/>
              </a:rPr>
              <a:t>. 1st</a:t>
            </a:r>
            <a:r>
              <a:rPr lang="en-GB" sz="9600" kern="100" dirty="0">
                <a:latin typeface="Arial" panose="020B0604020202020204" pitchFamily="34" charset="0"/>
                <a:ea typeface="DengXian" panose="02010600030101010101" pitchFamily="2" charset="-122"/>
                <a:cs typeface="Arial" panose="020B0604020202020204" pitchFamily="34" charset="0"/>
              </a:rPr>
              <a:t> </a:t>
            </a:r>
            <a:r>
              <a:rPr lang="en-GB" sz="9600" kern="100" dirty="0">
                <a:solidFill>
                  <a:srgbClr val="FF0000"/>
                </a:solidFill>
                <a:latin typeface="Arial" panose="020B0604020202020204" pitchFamily="34" charset="0"/>
                <a:ea typeface="DengXian" panose="02010600030101010101" pitchFamily="2" charset="-122"/>
                <a:cs typeface="Arial" panose="020B0604020202020204" pitchFamily="34" charset="0"/>
              </a:rPr>
              <a:t>edition.</a:t>
            </a:r>
            <a:r>
              <a:rPr lang="en-GB" sz="9600" kern="100" dirty="0">
                <a:latin typeface="Arial" panose="020B0604020202020204" pitchFamily="34" charset="0"/>
                <a:ea typeface="DengXian" panose="02010600030101010101" pitchFamily="2" charset="-122"/>
                <a:cs typeface="Arial" panose="020B0604020202020204" pitchFamily="34" charset="0"/>
              </a:rPr>
              <a:t> Oxford: Oxford University Press. </a:t>
            </a:r>
            <a:endParaRPr lang="en-GB" sz="9600" dirty="0">
              <a:solidFill>
                <a:srgbClr val="FF0000"/>
              </a:solidFill>
              <a:latin typeface="Calibri"/>
              <a:cs typeface="Calibri Light"/>
            </a:endParaRPr>
          </a:p>
          <a:p>
            <a:pPr marL="0" indent="0">
              <a:buNone/>
            </a:pPr>
            <a:endParaRPr lang="en-GB" dirty="0">
              <a:solidFill>
                <a:srgbClr val="FF0000"/>
              </a:solidFill>
              <a:latin typeface="Calibri"/>
              <a:cs typeface="Calibri Light"/>
            </a:endParaRPr>
          </a:p>
          <a:p>
            <a:pPr marL="0" indent="0">
              <a:buNone/>
            </a:pPr>
            <a:endParaRPr lang="en-GB" dirty="0">
              <a:solidFill>
                <a:srgbClr val="FF0000"/>
              </a:solidFill>
              <a:latin typeface="Calibri"/>
              <a:cs typeface="Calibri Light"/>
            </a:endParaRPr>
          </a:p>
        </p:txBody>
      </p:sp>
      <p:sp>
        <p:nvSpPr>
          <p:cNvPr id="5" name="TextBox 4">
            <a:extLst>
              <a:ext uri="{FF2B5EF4-FFF2-40B4-BE49-F238E27FC236}">
                <a16:creationId xmlns:a16="http://schemas.microsoft.com/office/drawing/2014/main" id="{5265B7B2-E8C1-481D-80CF-A082A16B2D89}"/>
              </a:ext>
            </a:extLst>
          </p:cNvPr>
          <p:cNvSpPr txBox="1"/>
          <p:nvPr/>
        </p:nvSpPr>
        <p:spPr>
          <a:xfrm>
            <a:off x="143435" y="1427905"/>
            <a:ext cx="10969336" cy="12267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07000"/>
              </a:lnSpc>
              <a:spcAft>
                <a:spcPts val="800"/>
              </a:spcAft>
            </a:pPr>
            <a:r>
              <a:rPr lang="en-GB" sz="2200" kern="100" dirty="0">
                <a:effectLst/>
                <a:latin typeface="Arial" panose="020B0604020202020204" pitchFamily="34" charset="0"/>
                <a:ea typeface="DengXian" panose="02010600030101010101" pitchFamily="2" charset="-122"/>
                <a:cs typeface="Arial" panose="020B0604020202020204" pitchFamily="34" charset="0"/>
              </a:rPr>
              <a:t>Parry, E., Morley, M.J., Brewster, C. (editors) </a:t>
            </a:r>
            <a:r>
              <a:rPr lang="en-GB" sz="2200" kern="100">
                <a:effectLst/>
                <a:latin typeface="Arial" panose="020B0604020202020204" pitchFamily="34" charset="0"/>
                <a:ea typeface="DengXian" panose="02010600030101010101" pitchFamily="2" charset="-122"/>
                <a:cs typeface="Arial" panose="020B0604020202020204" pitchFamily="34" charset="0"/>
              </a:rPr>
              <a:t>(2021) </a:t>
            </a:r>
            <a:r>
              <a:rPr lang="en-GB" sz="2400" u="sng" kern="100" dirty="0">
                <a:latin typeface="Arial" panose="020B0604020202020204" pitchFamily="34" charset="0"/>
                <a:ea typeface="DengXian" panose="02010600030101010101" pitchFamily="2" charset="-122"/>
                <a:cs typeface="Arial" panose="020B0604020202020204" pitchFamily="34" charset="0"/>
              </a:rPr>
              <a:t>The Oxford handbook of contextual approaches to human resource management</a:t>
            </a:r>
            <a:r>
              <a:rPr lang="en-GB" sz="2200" kern="100" dirty="0">
                <a:effectLst/>
                <a:latin typeface="Arial" panose="020B0604020202020204" pitchFamily="34" charset="0"/>
                <a:ea typeface="DengXian" panose="02010600030101010101" pitchFamily="2" charset="-122"/>
                <a:cs typeface="Arial" panose="020B0604020202020204" pitchFamily="34" charset="0"/>
              </a:rPr>
              <a:t>. 1st edition. Oxford: Oxford University Press. </a:t>
            </a:r>
            <a:endParaRPr lang="en-GB" sz="2200" kern="100" dirty="0">
              <a:effectLst/>
              <a:latin typeface="Calibri" panose="020F0502020204030204" pitchFamily="34" charset="0"/>
              <a:ea typeface="DengXian" panose="02010600030101010101" pitchFamily="2" charset="-122"/>
              <a:cs typeface="Arial" panose="020B0604020202020204" pitchFamily="34" charset="0"/>
            </a:endParaRPr>
          </a:p>
        </p:txBody>
      </p:sp>
      <p:sp>
        <p:nvSpPr>
          <p:cNvPr id="6" name="TextBox 5">
            <a:extLst>
              <a:ext uri="{FF2B5EF4-FFF2-40B4-BE49-F238E27FC236}">
                <a16:creationId xmlns:a16="http://schemas.microsoft.com/office/drawing/2014/main" id="{E432D82A-95E3-4D2E-AEA8-F402F0688FB5}"/>
              </a:ext>
            </a:extLst>
          </p:cNvPr>
          <p:cNvSpPr txBox="1"/>
          <p:nvPr/>
        </p:nvSpPr>
        <p:spPr>
          <a:xfrm>
            <a:off x="189617" y="4829930"/>
            <a:ext cx="1092315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latin typeface="Arial" panose="020B0604020202020204" pitchFamily="34" charset="0"/>
                <a:cs typeface="Arial" panose="020B0604020202020204" pitchFamily="34" charset="0"/>
              </a:rPr>
              <a:t>Parry, E., Morley, M.J. and Brewster, C. (eds.) (2021) </a:t>
            </a:r>
            <a:r>
              <a:rPr lang="en-GB" sz="2400" i="1" dirty="0">
                <a:latin typeface="Arial" panose="020B0604020202020204" pitchFamily="34" charset="0"/>
                <a:cs typeface="Arial" panose="020B0604020202020204" pitchFamily="34" charset="0"/>
              </a:rPr>
              <a:t>The Oxford handbook of contextual approaches to human resource management. </a:t>
            </a:r>
            <a:r>
              <a:rPr lang="en-GB" sz="2400" dirty="0">
                <a:latin typeface="Arial" panose="020B0604020202020204" pitchFamily="34" charset="0"/>
                <a:cs typeface="Arial" panose="020B0604020202020204" pitchFamily="34" charset="0"/>
              </a:rPr>
              <a:t>Oxford: Oxford University Press. </a:t>
            </a:r>
          </a:p>
        </p:txBody>
      </p:sp>
    </p:spTree>
    <p:extLst>
      <p:ext uri="{BB962C8B-B14F-4D97-AF65-F5344CB8AC3E}">
        <p14:creationId xmlns:p14="http://schemas.microsoft.com/office/powerpoint/2010/main" val="3577568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D0232-D093-4654-8F3B-D4EAD12D1B50}"/>
              </a:ext>
            </a:extLst>
          </p:cNvPr>
          <p:cNvSpPr>
            <a:spLocks noGrp="1"/>
          </p:cNvSpPr>
          <p:nvPr>
            <p:ph type="title" idx="4294967295"/>
          </p:nvPr>
        </p:nvSpPr>
        <p:spPr>
          <a:xfrm>
            <a:off x="0" y="33338"/>
            <a:ext cx="10067925" cy="1003300"/>
          </a:xfrm>
        </p:spPr>
        <p:txBody>
          <a:bodyPr/>
          <a:lstStyle/>
          <a:p>
            <a:r>
              <a:rPr lang="en-GB" dirty="0">
                <a:latin typeface="Calibri"/>
                <a:cs typeface="Calibri"/>
              </a:rPr>
              <a:t>Harvard referencing: what's wrong?</a:t>
            </a:r>
            <a:endParaRPr lang="en-GB" dirty="0"/>
          </a:p>
        </p:txBody>
      </p:sp>
      <p:sp>
        <p:nvSpPr>
          <p:cNvPr id="3" name="Content Placeholder 2">
            <a:extLst>
              <a:ext uri="{FF2B5EF4-FFF2-40B4-BE49-F238E27FC236}">
                <a16:creationId xmlns:a16="http://schemas.microsoft.com/office/drawing/2014/main" id="{A161295D-B847-4F52-AD1E-AD43A6FFFFD7}"/>
              </a:ext>
            </a:extLst>
          </p:cNvPr>
          <p:cNvSpPr>
            <a:spLocks noGrp="1"/>
          </p:cNvSpPr>
          <p:nvPr>
            <p:ph sz="quarter" idx="4294967295"/>
          </p:nvPr>
        </p:nvSpPr>
        <p:spPr>
          <a:xfrm>
            <a:off x="218704" y="3155950"/>
            <a:ext cx="11073692" cy="1566863"/>
          </a:xfrm>
        </p:spPr>
        <p:txBody>
          <a:bodyPr vert="horz" lIns="91440" tIns="45720" rIns="91440" bIns="45720" rtlCol="0" anchor="t">
            <a:normAutofit/>
          </a:bodyPr>
          <a:lstStyle/>
          <a:p>
            <a:pPr marL="0" indent="0">
              <a:buNone/>
            </a:pPr>
            <a:r>
              <a:rPr lang="en-GB" sz="2400" dirty="0">
                <a:latin typeface="Arial" panose="020B0604020202020204" pitchFamily="34" charset="0"/>
                <a:cs typeface="Arial" panose="020B0604020202020204" pitchFamily="34" charset="0"/>
              </a:rPr>
              <a:t>Shore, L.M., Cleveland, J.N. and Sanchez, D. (2018) </a:t>
            </a:r>
            <a:r>
              <a:rPr lang="en-GB" sz="2400" dirty="0">
                <a:solidFill>
                  <a:srgbClr val="FF0000"/>
                </a:solidFill>
                <a:latin typeface="Arial" panose="020B0604020202020204" pitchFamily="34" charset="0"/>
                <a:cs typeface="Arial" panose="020B0604020202020204" pitchFamily="34" charset="0"/>
              </a:rPr>
              <a:t>“</a:t>
            </a:r>
            <a:r>
              <a:rPr lang="en-GB" sz="2400" i="1" dirty="0">
                <a:solidFill>
                  <a:srgbClr val="FF0000"/>
                </a:solidFill>
                <a:latin typeface="Arial" panose="020B0604020202020204" pitchFamily="34" charset="0"/>
                <a:cs typeface="Arial" panose="020B0604020202020204" pitchFamily="34" charset="0"/>
              </a:rPr>
              <a:t>Inclusive workplaces: a review and model”</a:t>
            </a:r>
            <a:r>
              <a:rPr lang="en-GB" sz="2400" dirty="0">
                <a:solidFill>
                  <a:srgbClr val="FF0000"/>
                </a:solidFill>
                <a:latin typeface="Arial" panose="020B0604020202020204" pitchFamily="34" charset="0"/>
                <a:cs typeface="Arial" panose="020B0604020202020204" pitchFamily="34" charset="0"/>
              </a:rPr>
              <a:t>, in </a:t>
            </a:r>
            <a:r>
              <a:rPr lang="en-GB" sz="2400" i="1" dirty="0">
                <a:solidFill>
                  <a:srgbClr val="FF0000"/>
                </a:solidFill>
                <a:latin typeface="Arial" panose="020B0604020202020204" pitchFamily="34" charset="0"/>
                <a:cs typeface="Arial" panose="020B0604020202020204" pitchFamily="34" charset="0"/>
              </a:rPr>
              <a:t>human resource management Review </a:t>
            </a:r>
            <a:r>
              <a:rPr lang="en-GB" sz="2400" dirty="0">
                <a:latin typeface="Arial" panose="020B0604020202020204" pitchFamily="34" charset="0"/>
                <a:cs typeface="Arial" panose="020B0604020202020204" pitchFamily="34" charset="0"/>
              </a:rPr>
              <a:t>28, </a:t>
            </a:r>
            <a:r>
              <a:rPr lang="en-GB" sz="2400" dirty="0">
                <a:solidFill>
                  <a:srgbClr val="FF0000"/>
                </a:solidFill>
                <a:latin typeface="Arial" panose="020B0604020202020204" pitchFamily="34" charset="0"/>
                <a:cs typeface="Arial" panose="020B0604020202020204" pitchFamily="34" charset="0"/>
              </a:rPr>
              <a:t>p.</a:t>
            </a:r>
            <a:r>
              <a:rPr lang="en-GB" sz="2400" dirty="0">
                <a:latin typeface="Arial" panose="020B0604020202020204" pitchFamily="34" charset="0"/>
                <a:cs typeface="Arial" panose="020B0604020202020204" pitchFamily="34" charset="0"/>
              </a:rPr>
              <a:t>176-189. Available at: https://doi.org/10.1016/j.hrmr.2017.07.003 </a:t>
            </a:r>
            <a:r>
              <a:rPr lang="en-GB" sz="2400" kern="100" dirty="0">
                <a:solidFill>
                  <a:srgbClr val="FF0000"/>
                </a:solidFill>
                <a:latin typeface="Arial" panose="020B0604020202020204" pitchFamily="34" charset="0"/>
                <a:ea typeface="DengXian" panose="02010600030101010101" pitchFamily="2" charset="-122"/>
                <a:cs typeface="Arial" panose="020B0604020202020204" pitchFamily="34" charset="0"/>
              </a:rPr>
              <a:t>(Accessed: 12 April 2024).</a:t>
            </a:r>
            <a:endParaRPr lang="en-GB" sz="2400" dirty="0">
              <a:solidFill>
                <a:srgbClr val="FF0000"/>
              </a:solidFill>
              <a:latin typeface="Arial" panose="020B0604020202020204" pitchFamily="34" charset="0"/>
              <a:cs typeface="Arial" panose="020B0604020202020204" pitchFamily="34" charset="0"/>
            </a:endParaRPr>
          </a:p>
          <a:p>
            <a:pPr marL="0" indent="0">
              <a:buNone/>
            </a:pPr>
            <a:endParaRPr lang="en-GB" sz="2400" dirty="0">
              <a:solidFill>
                <a:srgbClr val="FF0000"/>
              </a:solidFill>
              <a:latin typeface="Arial" panose="020B0604020202020204" pitchFamily="34" charset="0"/>
              <a:cs typeface="Arial" panose="020B0604020202020204" pitchFamily="34" charset="0"/>
            </a:endParaRPr>
          </a:p>
          <a:p>
            <a:pPr marL="0" indent="0">
              <a:buNone/>
            </a:pPr>
            <a:endParaRPr lang="en-GB" sz="2400" dirty="0">
              <a:solidFill>
                <a:srgbClr val="FF0000"/>
              </a:solidFill>
              <a:latin typeface="Arial" panose="020B0604020202020204" pitchFamily="34" charset="0"/>
              <a:cs typeface="Arial" panose="020B0604020202020204" pitchFamily="34" charset="0"/>
            </a:endParaRPr>
          </a:p>
          <a:p>
            <a:pPr marL="0" indent="0">
              <a:buNone/>
            </a:pPr>
            <a:endParaRPr lang="en-GB" sz="2400" dirty="0">
              <a:solidFill>
                <a:srgbClr val="FF0000"/>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5265B7B2-E8C1-481D-80CF-A082A16B2D89}"/>
              </a:ext>
            </a:extLst>
          </p:cNvPr>
          <p:cNvSpPr txBox="1"/>
          <p:nvPr/>
        </p:nvSpPr>
        <p:spPr>
          <a:xfrm>
            <a:off x="218704" y="1592263"/>
            <a:ext cx="10969336" cy="11528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07000"/>
              </a:lnSpc>
              <a:spcAft>
                <a:spcPts val="800"/>
              </a:spcAft>
            </a:pPr>
            <a:r>
              <a:rPr lang="en-GB" sz="2200" kern="100" dirty="0">
                <a:effectLst/>
                <a:latin typeface="Arial" panose="020B0604020202020204" pitchFamily="34" charset="0"/>
                <a:ea typeface="DengXian" panose="02010600030101010101" pitchFamily="2" charset="-122"/>
                <a:cs typeface="Arial" panose="020B0604020202020204" pitchFamily="34" charset="0"/>
              </a:rPr>
              <a:t>Shore, L.M., Cleveland, J.N. and Sanchez, D. (2018) “</a:t>
            </a:r>
            <a:r>
              <a:rPr lang="en-GB" sz="2200" i="1" kern="100" dirty="0">
                <a:effectLst/>
                <a:latin typeface="Arial" panose="020B0604020202020204" pitchFamily="34" charset="0"/>
                <a:ea typeface="DengXian" panose="02010600030101010101" pitchFamily="2" charset="-122"/>
                <a:cs typeface="Arial" panose="020B0604020202020204" pitchFamily="34" charset="0"/>
              </a:rPr>
              <a:t>Inclusive workplaces: a review and model” </a:t>
            </a:r>
            <a:r>
              <a:rPr lang="en-GB" sz="2200" kern="100" dirty="0">
                <a:effectLst/>
                <a:latin typeface="Arial" panose="020B0604020202020204" pitchFamily="34" charset="0"/>
                <a:ea typeface="DengXian" panose="02010600030101010101" pitchFamily="2" charset="-122"/>
                <a:cs typeface="Arial" panose="020B0604020202020204" pitchFamily="34" charset="0"/>
              </a:rPr>
              <a:t>in</a:t>
            </a:r>
            <a:r>
              <a:rPr lang="en-GB" sz="2200" i="1" kern="100" dirty="0">
                <a:effectLst/>
                <a:latin typeface="Arial" panose="020B0604020202020204" pitchFamily="34" charset="0"/>
                <a:ea typeface="DengXian" panose="02010600030101010101" pitchFamily="2" charset="-122"/>
                <a:cs typeface="Arial" panose="020B0604020202020204" pitchFamily="34" charset="0"/>
              </a:rPr>
              <a:t> Human resource </a:t>
            </a:r>
            <a:r>
              <a:rPr lang="en-GB" sz="2200" i="1" kern="100" dirty="0">
                <a:latin typeface="Arial" panose="020B0604020202020204" pitchFamily="34" charset="0"/>
                <a:ea typeface="DengXian" panose="02010600030101010101" pitchFamily="2" charset="-122"/>
                <a:cs typeface="Arial" panose="020B0604020202020204" pitchFamily="34" charset="0"/>
              </a:rPr>
              <a:t>m</a:t>
            </a:r>
            <a:r>
              <a:rPr lang="en-GB" sz="2200" i="1" kern="100" dirty="0">
                <a:effectLst/>
                <a:latin typeface="Arial" panose="020B0604020202020204" pitchFamily="34" charset="0"/>
                <a:ea typeface="DengXian" panose="02010600030101010101" pitchFamily="2" charset="-122"/>
                <a:cs typeface="Arial" panose="020B0604020202020204" pitchFamily="34" charset="0"/>
              </a:rPr>
              <a:t>anagement </a:t>
            </a:r>
            <a:r>
              <a:rPr lang="en-GB" sz="2200" i="1" kern="100" dirty="0">
                <a:latin typeface="Arial" panose="020B0604020202020204" pitchFamily="34" charset="0"/>
                <a:ea typeface="DengXian" panose="02010600030101010101" pitchFamily="2" charset="-122"/>
                <a:cs typeface="Arial" panose="020B0604020202020204" pitchFamily="34" charset="0"/>
              </a:rPr>
              <a:t>r</a:t>
            </a:r>
            <a:r>
              <a:rPr lang="en-GB" sz="2200" i="1" kern="100" dirty="0">
                <a:effectLst/>
                <a:latin typeface="Arial" panose="020B0604020202020204" pitchFamily="34" charset="0"/>
                <a:ea typeface="DengXian" panose="02010600030101010101" pitchFamily="2" charset="-122"/>
                <a:cs typeface="Arial" panose="020B0604020202020204" pitchFamily="34" charset="0"/>
              </a:rPr>
              <a:t>eview </a:t>
            </a:r>
            <a:r>
              <a:rPr lang="en-GB" sz="2200" kern="100" dirty="0">
                <a:effectLst/>
                <a:latin typeface="Arial" panose="020B0604020202020204" pitchFamily="34" charset="0"/>
                <a:ea typeface="DengXian" panose="02010600030101010101" pitchFamily="2" charset="-122"/>
                <a:cs typeface="Arial" panose="020B0604020202020204" pitchFamily="34" charset="0"/>
              </a:rPr>
              <a:t>28, p.176-189. Available at: https://doi.org/10.1016/j.hrmr.2017.07.003 (Accessed: 12 April 2024).</a:t>
            </a:r>
          </a:p>
        </p:txBody>
      </p:sp>
      <p:sp>
        <p:nvSpPr>
          <p:cNvPr id="6" name="TextBox 5">
            <a:extLst>
              <a:ext uri="{FF2B5EF4-FFF2-40B4-BE49-F238E27FC236}">
                <a16:creationId xmlns:a16="http://schemas.microsoft.com/office/drawing/2014/main" id="{E432D82A-95E3-4D2E-AEA8-F402F0688FB5}"/>
              </a:ext>
            </a:extLst>
          </p:cNvPr>
          <p:cNvSpPr txBox="1"/>
          <p:nvPr/>
        </p:nvSpPr>
        <p:spPr>
          <a:xfrm>
            <a:off x="264886" y="4917796"/>
            <a:ext cx="1092315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latin typeface="Arial" panose="020B0604020202020204" pitchFamily="34" charset="0"/>
                <a:cs typeface="Arial" panose="020B0604020202020204" pitchFamily="34" charset="0"/>
              </a:rPr>
              <a:t>Shore, L.M., Cleveland, J.N. and Sanchez, D. (2018) ‘Inclusive workplaces: a review and model’, </a:t>
            </a:r>
            <a:r>
              <a:rPr lang="en-GB" sz="2400" i="1" dirty="0">
                <a:latin typeface="Arial" panose="020B0604020202020204" pitchFamily="34" charset="0"/>
                <a:cs typeface="Arial" panose="020B0604020202020204" pitchFamily="34" charset="0"/>
              </a:rPr>
              <a:t>Human Resource Management Review </a:t>
            </a:r>
            <a:r>
              <a:rPr lang="en-GB" sz="2400" dirty="0">
                <a:latin typeface="Arial" panose="020B0604020202020204" pitchFamily="34" charset="0"/>
                <a:cs typeface="Arial" panose="020B0604020202020204" pitchFamily="34" charset="0"/>
              </a:rPr>
              <a:t>28, pp.176-189. Available at: https://doi.org/10.1016/j.hrmr.2017.07.003 </a:t>
            </a:r>
          </a:p>
        </p:txBody>
      </p:sp>
    </p:spTree>
    <p:extLst>
      <p:ext uri="{BB962C8B-B14F-4D97-AF65-F5344CB8AC3E}">
        <p14:creationId xmlns:p14="http://schemas.microsoft.com/office/powerpoint/2010/main" val="2378981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44F97-0F33-48E6-B81C-0DFC83BF98A6}"/>
              </a:ext>
            </a:extLst>
          </p:cNvPr>
          <p:cNvSpPr>
            <a:spLocks noGrp="1"/>
          </p:cNvSpPr>
          <p:nvPr>
            <p:ph type="title" idx="4294967295"/>
          </p:nvPr>
        </p:nvSpPr>
        <p:spPr>
          <a:xfrm>
            <a:off x="0" y="68263"/>
            <a:ext cx="10919534" cy="1003300"/>
          </a:xfrm>
        </p:spPr>
        <p:txBody>
          <a:bodyPr>
            <a:normAutofit/>
          </a:bodyPr>
          <a:lstStyle/>
          <a:p>
            <a:r>
              <a:rPr lang="en-GB" dirty="0">
                <a:cs typeface="Calibri"/>
              </a:rPr>
              <a:t>Harvard referencing: what's wrong?</a:t>
            </a:r>
            <a:endParaRPr lang="en-GB" dirty="0"/>
          </a:p>
        </p:txBody>
      </p:sp>
      <p:sp>
        <p:nvSpPr>
          <p:cNvPr id="3" name="Content Placeholder 2">
            <a:extLst>
              <a:ext uri="{FF2B5EF4-FFF2-40B4-BE49-F238E27FC236}">
                <a16:creationId xmlns:a16="http://schemas.microsoft.com/office/drawing/2014/main" id="{A1B4D7D0-0D90-4087-BA94-BBFE6029E3F6}"/>
              </a:ext>
            </a:extLst>
          </p:cNvPr>
          <p:cNvSpPr>
            <a:spLocks noGrp="1"/>
          </p:cNvSpPr>
          <p:nvPr>
            <p:ph sz="quarter" idx="4294967295"/>
          </p:nvPr>
        </p:nvSpPr>
        <p:spPr>
          <a:xfrm>
            <a:off x="0" y="1592263"/>
            <a:ext cx="10795000" cy="2311400"/>
          </a:xfrm>
        </p:spPr>
        <p:txBody>
          <a:bodyPr vert="horz" lIns="91440" tIns="45720" rIns="91440" bIns="45720" rtlCol="0" anchor="t">
            <a:normAutofit/>
          </a:bodyPr>
          <a:lstStyle/>
          <a:p>
            <a:pPr marL="0" indent="0" algn="just">
              <a:lnSpc>
                <a:spcPct val="100000"/>
              </a:lnSpc>
              <a:spcBef>
                <a:spcPts val="0"/>
              </a:spcBef>
              <a:buNone/>
            </a:pPr>
            <a:endParaRPr lang="en-GB" dirty="0">
              <a:latin typeface="Calibri"/>
              <a:ea typeface="+mn-lt"/>
              <a:cs typeface="Calibri"/>
            </a:endParaRPr>
          </a:p>
          <a:p>
            <a:pPr marL="0" indent="0">
              <a:lnSpc>
                <a:spcPct val="100000"/>
              </a:lnSpc>
              <a:spcBef>
                <a:spcPts val="0"/>
              </a:spcBef>
              <a:buNone/>
            </a:pPr>
            <a:endParaRPr lang="en-GB" dirty="0">
              <a:ea typeface="+mn-lt"/>
              <a:cs typeface="+mn-lt"/>
            </a:endParaRPr>
          </a:p>
          <a:p>
            <a:pPr marL="0" indent="0">
              <a:lnSpc>
                <a:spcPct val="100000"/>
              </a:lnSpc>
              <a:spcBef>
                <a:spcPts val="0"/>
              </a:spcBef>
              <a:buNone/>
            </a:pPr>
            <a:endParaRPr lang="en-GB" dirty="0">
              <a:latin typeface="Calibri Light"/>
              <a:cs typeface="Calibri Light"/>
            </a:endParaRPr>
          </a:p>
          <a:p>
            <a:pPr marL="0" indent="0">
              <a:lnSpc>
                <a:spcPct val="100000"/>
              </a:lnSpc>
              <a:spcBef>
                <a:spcPts val="0"/>
              </a:spcBef>
              <a:buNone/>
            </a:pPr>
            <a:endParaRPr lang="en-GB" dirty="0">
              <a:latin typeface="Calibri Light"/>
              <a:cs typeface="Calibri Light"/>
            </a:endParaRPr>
          </a:p>
          <a:p>
            <a:pPr marL="0" indent="0">
              <a:buNone/>
            </a:pPr>
            <a:endParaRPr lang="en-GB" dirty="0">
              <a:latin typeface="Calibri"/>
              <a:cs typeface="Calibri Light"/>
            </a:endParaRPr>
          </a:p>
        </p:txBody>
      </p:sp>
      <p:sp>
        <p:nvSpPr>
          <p:cNvPr id="4" name="TextBox 3">
            <a:extLst>
              <a:ext uri="{FF2B5EF4-FFF2-40B4-BE49-F238E27FC236}">
                <a16:creationId xmlns:a16="http://schemas.microsoft.com/office/drawing/2014/main" id="{63F7CB32-13C6-4B90-8551-E95E897FC44E}"/>
              </a:ext>
            </a:extLst>
          </p:cNvPr>
          <p:cNvSpPr txBox="1"/>
          <p:nvPr/>
        </p:nvSpPr>
        <p:spPr>
          <a:xfrm>
            <a:off x="695037" y="5070764"/>
            <a:ext cx="1102129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latin typeface="Arial" panose="020B0604020202020204" pitchFamily="34" charset="0"/>
                <a:cs typeface="Arial" panose="020B0604020202020204" pitchFamily="34" charset="0"/>
              </a:rPr>
              <a:t>Holly, G.H. (2020) </a:t>
            </a:r>
            <a:r>
              <a:rPr lang="en-GB" sz="2400" i="1" dirty="0">
                <a:latin typeface="Arial" panose="020B0604020202020204" pitchFamily="34" charset="0"/>
                <a:cs typeface="Arial" panose="020B0604020202020204" pitchFamily="34" charset="0"/>
              </a:rPr>
              <a:t>Can dogs help to reduce stress? </a:t>
            </a:r>
            <a:r>
              <a:rPr lang="en-GB" sz="2400" dirty="0">
                <a:latin typeface="Arial" panose="020B0604020202020204" pitchFamily="34" charset="0"/>
                <a:cs typeface="Arial" panose="020B0604020202020204" pitchFamily="34" charset="0"/>
              </a:rPr>
              <a:t>Available at: https://</a:t>
            </a:r>
          </a:p>
          <a:p>
            <a:r>
              <a:rPr lang="en-GB" sz="2400" dirty="0">
                <a:latin typeface="Arial" panose="020B0604020202020204" pitchFamily="34" charset="0"/>
                <a:cs typeface="Arial" panose="020B0604020202020204" pitchFamily="34" charset="0"/>
              </a:rPr>
              <a:t>www.bbc.com/bitesize/articles/z3bqfcw (Accessed: 30 January 2021).</a:t>
            </a:r>
          </a:p>
        </p:txBody>
      </p:sp>
      <p:sp>
        <p:nvSpPr>
          <p:cNvPr id="5" name="TextBox 4">
            <a:extLst>
              <a:ext uri="{FF2B5EF4-FFF2-40B4-BE49-F238E27FC236}">
                <a16:creationId xmlns:a16="http://schemas.microsoft.com/office/drawing/2014/main" id="{F1177685-6E2B-49A4-B57A-6FBDD4CE5689}"/>
              </a:ext>
            </a:extLst>
          </p:cNvPr>
          <p:cNvSpPr txBox="1"/>
          <p:nvPr/>
        </p:nvSpPr>
        <p:spPr>
          <a:xfrm>
            <a:off x="693594" y="1750002"/>
            <a:ext cx="10495972"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latin typeface="Arial" panose="020B0604020202020204" pitchFamily="34" charset="0"/>
                <a:cs typeface="Arial" panose="020B0604020202020204" pitchFamily="34" charset="0"/>
              </a:rPr>
              <a:t>Holly, G.H. (2020). </a:t>
            </a:r>
            <a:r>
              <a:rPr lang="en-GB" sz="2400" i="1" dirty="0">
                <a:latin typeface="Arial" panose="020B0604020202020204" pitchFamily="34" charset="0"/>
                <a:cs typeface="Arial" panose="020B0604020202020204" pitchFamily="34" charset="0"/>
              </a:rPr>
              <a:t>Can dogs help to reduce stress? </a:t>
            </a:r>
            <a:r>
              <a:rPr lang="en-GB" sz="2400" dirty="0">
                <a:latin typeface="Arial" panose="020B0604020202020204" pitchFamily="34" charset="0"/>
                <a:cs typeface="Arial" panose="020B0604020202020204" pitchFamily="34" charset="0"/>
              </a:rPr>
              <a:t>Retrieved from:</a:t>
            </a:r>
            <a:endParaRPr lang="en-GB" sz="2400" dirty="0">
              <a:latin typeface="Arial" panose="020B0604020202020204" pitchFamily="34" charset="0"/>
              <a:ea typeface="+mn-lt"/>
              <a:cs typeface="Arial" panose="020B0604020202020204" pitchFamily="34" charset="0"/>
            </a:endParaRPr>
          </a:p>
          <a:p>
            <a:r>
              <a:rPr lang="en-GB" sz="2400" dirty="0">
                <a:latin typeface="Arial" panose="020B0604020202020204" pitchFamily="34" charset="0"/>
                <a:cs typeface="Arial" panose="020B0604020202020204" pitchFamily="34" charset="0"/>
              </a:rPr>
              <a:t>www.bbc.com/bitesize/articles/z3bqfcw Accessed: 30th January 2021.</a:t>
            </a:r>
          </a:p>
          <a:p>
            <a:endParaRPr lang="en-GB" sz="24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852C5195-F97C-495F-9D11-A2FD29519F93}"/>
              </a:ext>
            </a:extLst>
          </p:cNvPr>
          <p:cNvSpPr txBox="1"/>
          <p:nvPr/>
        </p:nvSpPr>
        <p:spPr>
          <a:xfrm>
            <a:off x="692150" y="3162877"/>
            <a:ext cx="1122910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latin typeface="Arial" panose="020B0604020202020204" pitchFamily="34" charset="0"/>
                <a:cs typeface="Arial" panose="020B0604020202020204" pitchFamily="34" charset="0"/>
              </a:rPr>
              <a:t>Holly, G.H. (2020)</a:t>
            </a:r>
            <a:r>
              <a:rPr lang="en-GB" sz="2400" dirty="0">
                <a:solidFill>
                  <a:srgbClr val="FF0000"/>
                </a:solidFill>
                <a:latin typeface="Arial" panose="020B0604020202020204" pitchFamily="34" charset="0"/>
                <a:cs typeface="Arial" panose="020B0604020202020204" pitchFamily="34" charset="0"/>
              </a:rPr>
              <a:t>.</a:t>
            </a:r>
            <a:r>
              <a:rPr lang="en-GB" sz="2400" dirty="0">
                <a:latin typeface="Arial" panose="020B0604020202020204" pitchFamily="34" charset="0"/>
                <a:cs typeface="Arial" panose="020B0604020202020204" pitchFamily="34" charset="0"/>
              </a:rPr>
              <a:t> </a:t>
            </a:r>
            <a:r>
              <a:rPr lang="en-GB" sz="2400" i="1" dirty="0">
                <a:latin typeface="Arial" panose="020B0604020202020204" pitchFamily="34" charset="0"/>
                <a:cs typeface="Arial" panose="020B0604020202020204" pitchFamily="34" charset="0"/>
              </a:rPr>
              <a:t>Can dogs help to reduce stress? </a:t>
            </a:r>
            <a:r>
              <a:rPr lang="en-GB" sz="2400" dirty="0">
                <a:solidFill>
                  <a:srgbClr val="FF0000"/>
                </a:solidFill>
                <a:latin typeface="Arial" panose="020B0604020202020204" pitchFamily="34" charset="0"/>
                <a:cs typeface="Arial" panose="020B0604020202020204" pitchFamily="34" charset="0"/>
              </a:rPr>
              <a:t>Retrieved from</a:t>
            </a:r>
            <a:r>
              <a:rPr lang="en-GB" sz="2400" dirty="0">
                <a:latin typeface="Arial" panose="020B0604020202020204" pitchFamily="34" charset="0"/>
                <a:cs typeface="Arial" panose="020B0604020202020204" pitchFamily="34" charset="0"/>
              </a:rPr>
              <a:t>: </a:t>
            </a:r>
            <a:r>
              <a:rPr lang="en-GB" sz="2400" dirty="0">
                <a:solidFill>
                  <a:srgbClr val="FF0000"/>
                </a:solidFill>
                <a:latin typeface="Arial" panose="020B0604020202020204" pitchFamily="34" charset="0"/>
                <a:cs typeface="Arial" panose="020B0604020202020204" pitchFamily="34" charset="0"/>
              </a:rPr>
              <a:t>www.</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bbc.com/bitesize/articles/z3bqfcw </a:t>
            </a:r>
            <a:r>
              <a:rPr lang="en-GB" sz="2400" dirty="0">
                <a:solidFill>
                  <a:srgbClr val="FF0000"/>
                </a:solidFill>
                <a:latin typeface="Arial" panose="020B0604020202020204" pitchFamily="34" charset="0"/>
                <a:cs typeface="Arial" panose="020B0604020202020204" pitchFamily="34" charset="0"/>
              </a:rPr>
              <a:t>Accessed: 30th January 2021</a:t>
            </a:r>
            <a:r>
              <a:rPr lang="en-GB" sz="2400" dirty="0">
                <a:latin typeface="Arial" panose="020B0604020202020204" pitchFamily="34" charset="0"/>
                <a:cs typeface="Arial" panose="020B0604020202020204" pitchFamily="34" charset="0"/>
              </a:rPr>
              <a:t>.</a:t>
            </a:r>
          </a:p>
          <a:p>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80819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C45C441-4796-F237-FD4F-78E46552C12F}"/>
              </a:ext>
            </a:extLst>
          </p:cNvPr>
          <p:cNvSpPr>
            <a:spLocks noGrp="1"/>
          </p:cNvSpPr>
          <p:nvPr>
            <p:ph type="title" idx="4294967295"/>
          </p:nvPr>
        </p:nvSpPr>
        <p:spPr>
          <a:xfrm>
            <a:off x="0" y="123825"/>
            <a:ext cx="11399838" cy="1004888"/>
          </a:xfrm>
        </p:spPr>
        <p:txBody>
          <a:bodyPr/>
          <a:lstStyle/>
          <a:p>
            <a:r>
              <a:rPr lang="en-GB" dirty="0">
                <a:latin typeface="Calibri"/>
                <a:cs typeface="Calibri"/>
              </a:rPr>
              <a:t>Where to find the information you need</a:t>
            </a:r>
          </a:p>
        </p:txBody>
      </p:sp>
      <p:sp>
        <p:nvSpPr>
          <p:cNvPr id="5" name="TextBox 4">
            <a:extLst>
              <a:ext uri="{FF2B5EF4-FFF2-40B4-BE49-F238E27FC236}">
                <a16:creationId xmlns:a16="http://schemas.microsoft.com/office/drawing/2014/main" id="{9AF00FE9-8668-714D-4E20-270FC47B1EEB}"/>
              </a:ext>
            </a:extLst>
          </p:cNvPr>
          <p:cNvSpPr txBox="1"/>
          <p:nvPr/>
        </p:nvSpPr>
        <p:spPr>
          <a:xfrm rot="10800000" flipH="1" flipV="1">
            <a:off x="762283" y="1592263"/>
            <a:ext cx="4025089" cy="1200329"/>
          </a:xfrm>
          <a:prstGeom prst="rect">
            <a:avLst/>
          </a:prstGeom>
          <a:noFill/>
        </p:spPr>
        <p:txBody>
          <a:bodyPr wrap="square" rtlCol="0">
            <a:spAutoFit/>
          </a:bodyPr>
          <a:lstStyle/>
          <a:p>
            <a:r>
              <a:rPr lang="en-GB" sz="2400" b="1" dirty="0">
                <a:latin typeface="Calibri" panose="020F0502020204030204" pitchFamily="34" charset="0"/>
                <a:cs typeface="Calibri" panose="020F0502020204030204" pitchFamily="34" charset="0"/>
              </a:rPr>
              <a:t>Print books. </a:t>
            </a: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Title page.</a:t>
            </a: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Back of title page (verso).</a:t>
            </a:r>
          </a:p>
        </p:txBody>
      </p:sp>
      <p:sp>
        <p:nvSpPr>
          <p:cNvPr id="7" name="TextBox 6">
            <a:extLst>
              <a:ext uri="{FF2B5EF4-FFF2-40B4-BE49-F238E27FC236}">
                <a16:creationId xmlns:a16="http://schemas.microsoft.com/office/drawing/2014/main" id="{DDB2BF8F-5819-A9C0-8427-C2833DD59684}"/>
              </a:ext>
            </a:extLst>
          </p:cNvPr>
          <p:cNvSpPr txBox="1"/>
          <p:nvPr/>
        </p:nvSpPr>
        <p:spPr>
          <a:xfrm>
            <a:off x="5951538" y="1592263"/>
            <a:ext cx="4025088" cy="1200329"/>
          </a:xfrm>
          <a:prstGeom prst="rect">
            <a:avLst/>
          </a:prstGeom>
          <a:noFill/>
        </p:spPr>
        <p:txBody>
          <a:bodyPr wrap="square" rtlCol="0">
            <a:spAutoFit/>
          </a:bodyPr>
          <a:lstStyle/>
          <a:p>
            <a:r>
              <a:rPr lang="en-GB" sz="2400" b="1" dirty="0">
                <a:latin typeface="Calibri" panose="020F0502020204030204" pitchFamily="34" charset="0"/>
                <a:cs typeface="Calibri" panose="020F0502020204030204" pitchFamily="34" charset="0"/>
              </a:rPr>
              <a:t>Printed journal articles.</a:t>
            </a: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Beginning of the article.</a:t>
            </a: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Table of contents.</a:t>
            </a:r>
          </a:p>
        </p:txBody>
      </p:sp>
      <p:sp>
        <p:nvSpPr>
          <p:cNvPr id="10" name="TextBox 9">
            <a:extLst>
              <a:ext uri="{FF2B5EF4-FFF2-40B4-BE49-F238E27FC236}">
                <a16:creationId xmlns:a16="http://schemas.microsoft.com/office/drawing/2014/main" id="{DF25606A-F36F-5B73-989B-91B1BE0D236C}"/>
              </a:ext>
            </a:extLst>
          </p:cNvPr>
          <p:cNvSpPr txBox="1"/>
          <p:nvPr/>
        </p:nvSpPr>
        <p:spPr>
          <a:xfrm>
            <a:off x="685800" y="3429000"/>
            <a:ext cx="3823914" cy="1200329"/>
          </a:xfrm>
          <a:prstGeom prst="rect">
            <a:avLst/>
          </a:prstGeom>
          <a:noFill/>
        </p:spPr>
        <p:txBody>
          <a:bodyPr wrap="square" rtlCol="0">
            <a:spAutoFit/>
          </a:bodyPr>
          <a:lstStyle/>
          <a:p>
            <a:r>
              <a:rPr lang="en-GB" sz="2400" b="1" dirty="0">
                <a:latin typeface="Calibri" panose="020F0502020204030204" pitchFamily="34" charset="0"/>
                <a:cs typeface="Calibri" panose="020F0502020204030204" pitchFamily="34" charset="0"/>
              </a:rPr>
              <a:t>Electronic journal articles.</a:t>
            </a: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Top of first page (before or after article title).</a:t>
            </a:r>
          </a:p>
        </p:txBody>
      </p:sp>
      <p:sp>
        <p:nvSpPr>
          <p:cNvPr id="11" name="TextBox 10">
            <a:extLst>
              <a:ext uri="{FF2B5EF4-FFF2-40B4-BE49-F238E27FC236}">
                <a16:creationId xmlns:a16="http://schemas.microsoft.com/office/drawing/2014/main" id="{E65FE43D-67E8-FFE4-C303-8CC69E879EE9}"/>
              </a:ext>
            </a:extLst>
          </p:cNvPr>
          <p:cNvSpPr txBox="1"/>
          <p:nvPr/>
        </p:nvSpPr>
        <p:spPr>
          <a:xfrm>
            <a:off x="5951538" y="3382386"/>
            <a:ext cx="5687159" cy="1569660"/>
          </a:xfrm>
          <a:prstGeom prst="rect">
            <a:avLst/>
          </a:prstGeom>
          <a:noFill/>
        </p:spPr>
        <p:txBody>
          <a:bodyPr wrap="square" rtlCol="0">
            <a:spAutoFit/>
          </a:bodyPr>
          <a:lstStyle/>
          <a:p>
            <a:r>
              <a:rPr lang="en-GB" sz="2400" b="1" dirty="0">
                <a:latin typeface="Calibri" panose="020F0502020204030204" pitchFamily="34" charset="0"/>
                <a:cs typeface="Calibri" panose="020F0502020204030204" pitchFamily="34" charset="0"/>
              </a:rPr>
              <a:t>Web pages.</a:t>
            </a: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Top / bottom of first page.</a:t>
            </a: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Logos.</a:t>
            </a: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URL = address bar at top of screen.</a:t>
            </a:r>
          </a:p>
        </p:txBody>
      </p:sp>
      <p:sp>
        <p:nvSpPr>
          <p:cNvPr id="2" name="TextBox 1">
            <a:extLst>
              <a:ext uri="{FF2B5EF4-FFF2-40B4-BE49-F238E27FC236}">
                <a16:creationId xmlns:a16="http://schemas.microsoft.com/office/drawing/2014/main" id="{DDA119DA-21CE-78DE-B550-8E899B45216D}"/>
              </a:ext>
            </a:extLst>
          </p:cNvPr>
          <p:cNvSpPr txBox="1"/>
          <p:nvPr/>
        </p:nvSpPr>
        <p:spPr>
          <a:xfrm>
            <a:off x="6254750" y="4941240"/>
            <a:ext cx="5332989" cy="1200329"/>
          </a:xfrm>
          <a:prstGeom prst="rect">
            <a:avLst/>
          </a:prstGeom>
          <a:noFill/>
        </p:spPr>
        <p:txBody>
          <a:bodyPr wrap="square" rtlCol="0">
            <a:spAutoFit/>
          </a:bodyPr>
          <a:lstStyle/>
          <a:p>
            <a:r>
              <a:rPr lang="en-GB" sz="1800" u="sng" dirty="0">
                <a:latin typeface="Calibri" panose="020F0502020204030204" pitchFamily="34" charset="0"/>
                <a:cs typeface="Calibri" panose="020F0502020204030204" pitchFamily="34" charset="0"/>
              </a:rPr>
              <a:t>Tip.</a:t>
            </a:r>
          </a:p>
          <a:p>
            <a:pPr marL="342900" indent="-342900">
              <a:buFont typeface="Arial" panose="020B0604020202020204" pitchFamily="34" charset="0"/>
              <a:buChar char="•"/>
            </a:pPr>
            <a:r>
              <a:rPr lang="en-GB" sz="1800" dirty="0">
                <a:latin typeface="Calibri" panose="020F0502020204030204" pitchFamily="34" charset="0"/>
                <a:cs typeface="Calibri" panose="020F0502020204030204" pitchFamily="34" charset="0"/>
              </a:rPr>
              <a:t>Right click – Properties. This may display when the page was last modified.</a:t>
            </a:r>
          </a:p>
          <a:p>
            <a:endParaRPr lang="en-GB" dirty="0"/>
          </a:p>
        </p:txBody>
      </p:sp>
    </p:spTree>
    <p:extLst>
      <p:ext uri="{BB962C8B-B14F-4D97-AF65-F5344CB8AC3E}">
        <p14:creationId xmlns:p14="http://schemas.microsoft.com/office/powerpoint/2010/main" val="2325954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0" grpId="0"/>
      <p:bldP spid="11" grpId="0"/>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B7D4A-D8E9-ED95-26AA-B34AAE9830C0}"/>
              </a:ext>
            </a:extLst>
          </p:cNvPr>
          <p:cNvSpPr>
            <a:spLocks noGrp="1"/>
          </p:cNvSpPr>
          <p:nvPr>
            <p:ph type="title"/>
          </p:nvPr>
        </p:nvSpPr>
        <p:spPr>
          <a:xfrm>
            <a:off x="307544" y="174865"/>
            <a:ext cx="10795518" cy="1003916"/>
          </a:xfrm>
        </p:spPr>
        <p:txBody>
          <a:bodyPr/>
          <a:lstStyle/>
          <a:p>
            <a:r>
              <a:rPr lang="en-GB" dirty="0"/>
              <a:t>Exercise: blog</a:t>
            </a:r>
          </a:p>
        </p:txBody>
      </p:sp>
      <p:pic>
        <p:nvPicPr>
          <p:cNvPr id="3" name="Picture 2">
            <a:extLst>
              <a:ext uri="{FF2B5EF4-FFF2-40B4-BE49-F238E27FC236}">
                <a16:creationId xmlns:a16="http://schemas.microsoft.com/office/drawing/2014/main" id="{439E5E3D-C76A-657E-536E-D652DB364F2B}"/>
              </a:ext>
            </a:extLst>
          </p:cNvPr>
          <p:cNvPicPr>
            <a:picLocks noChangeAspect="1"/>
          </p:cNvPicPr>
          <p:nvPr/>
        </p:nvPicPr>
        <p:blipFill>
          <a:blip r:embed="rId3"/>
          <a:stretch>
            <a:fillRect/>
          </a:stretch>
        </p:blipFill>
        <p:spPr>
          <a:xfrm>
            <a:off x="181779" y="1392382"/>
            <a:ext cx="11803782" cy="2274183"/>
          </a:xfrm>
          <a:prstGeom prst="rect">
            <a:avLst/>
          </a:prstGeom>
        </p:spPr>
      </p:pic>
      <p:sp>
        <p:nvSpPr>
          <p:cNvPr id="4" name="TextBox 3">
            <a:extLst>
              <a:ext uri="{FF2B5EF4-FFF2-40B4-BE49-F238E27FC236}">
                <a16:creationId xmlns:a16="http://schemas.microsoft.com/office/drawing/2014/main" id="{218C5E50-B3CE-3DA6-FD72-3FF1D9836BD2}"/>
              </a:ext>
            </a:extLst>
          </p:cNvPr>
          <p:cNvSpPr txBox="1"/>
          <p:nvPr/>
        </p:nvSpPr>
        <p:spPr>
          <a:xfrm>
            <a:off x="436418" y="3979718"/>
            <a:ext cx="10410876" cy="1569660"/>
          </a:xfrm>
          <a:prstGeom prst="rect">
            <a:avLst/>
          </a:prstGeom>
          <a:noFill/>
        </p:spPr>
        <p:txBody>
          <a:bodyPr wrap="square" rtlCol="0">
            <a:spAutoFit/>
          </a:bodyPr>
          <a:lstStyle/>
          <a:p>
            <a:r>
              <a:rPr lang="en-GB" sz="2400" dirty="0" err="1"/>
              <a:t>Marsland</a:t>
            </a:r>
            <a:r>
              <a:rPr lang="en-GB" sz="2400" dirty="0"/>
              <a:t>, C. (2019) ‘Making the switch to self-employment’, </a:t>
            </a:r>
            <a:r>
              <a:rPr lang="en-GB" sz="2400" i="1" dirty="0"/>
              <a:t>CIPD Member Blog</a:t>
            </a:r>
            <a:r>
              <a:rPr lang="en-GB" sz="2400" dirty="0"/>
              <a:t>, 12 February. Available at: https://community.cipd.co.uk/cipd-blogs/b/cipd_member_blog/posts/making-the-switch-to-self-employment (Accessed: 2 September 2024).</a:t>
            </a:r>
          </a:p>
        </p:txBody>
      </p:sp>
    </p:spTree>
    <p:extLst>
      <p:ext uri="{BB962C8B-B14F-4D97-AF65-F5344CB8AC3E}">
        <p14:creationId xmlns:p14="http://schemas.microsoft.com/office/powerpoint/2010/main" val="3372472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9D23D-85D6-DBFB-6031-878745BB9256}"/>
              </a:ext>
            </a:extLst>
          </p:cNvPr>
          <p:cNvSpPr>
            <a:spLocks noGrp="1"/>
          </p:cNvSpPr>
          <p:nvPr>
            <p:ph type="title"/>
          </p:nvPr>
        </p:nvSpPr>
        <p:spPr/>
        <p:txBody>
          <a:bodyPr/>
          <a:lstStyle/>
          <a:p>
            <a:r>
              <a:rPr lang="en-GB" dirty="0"/>
              <a:t>Exercise: magazine</a:t>
            </a:r>
          </a:p>
        </p:txBody>
      </p:sp>
      <p:pic>
        <p:nvPicPr>
          <p:cNvPr id="4" name="Picture 3">
            <a:extLst>
              <a:ext uri="{FF2B5EF4-FFF2-40B4-BE49-F238E27FC236}">
                <a16:creationId xmlns:a16="http://schemas.microsoft.com/office/drawing/2014/main" id="{1FB75C54-F1FB-9746-35C6-8DB48C43C0CD}"/>
              </a:ext>
            </a:extLst>
          </p:cNvPr>
          <p:cNvPicPr>
            <a:picLocks noChangeAspect="1"/>
          </p:cNvPicPr>
          <p:nvPr/>
        </p:nvPicPr>
        <p:blipFill>
          <a:blip r:embed="rId3"/>
          <a:stretch>
            <a:fillRect/>
          </a:stretch>
        </p:blipFill>
        <p:spPr>
          <a:xfrm>
            <a:off x="0" y="1354974"/>
            <a:ext cx="7286614" cy="3313762"/>
          </a:xfrm>
          <a:prstGeom prst="rect">
            <a:avLst/>
          </a:prstGeom>
        </p:spPr>
      </p:pic>
      <p:sp>
        <p:nvSpPr>
          <p:cNvPr id="5" name="TextBox 4">
            <a:extLst>
              <a:ext uri="{FF2B5EF4-FFF2-40B4-BE49-F238E27FC236}">
                <a16:creationId xmlns:a16="http://schemas.microsoft.com/office/drawing/2014/main" id="{89F3F78E-5F7F-189C-D948-B5E319F7488D}"/>
              </a:ext>
            </a:extLst>
          </p:cNvPr>
          <p:cNvSpPr txBox="1"/>
          <p:nvPr/>
        </p:nvSpPr>
        <p:spPr>
          <a:xfrm>
            <a:off x="698242" y="4995949"/>
            <a:ext cx="10457438" cy="923330"/>
          </a:xfrm>
          <a:prstGeom prst="rect">
            <a:avLst/>
          </a:prstGeom>
          <a:noFill/>
        </p:spPr>
        <p:txBody>
          <a:bodyPr wrap="square" rtlCol="0">
            <a:spAutoFit/>
          </a:bodyPr>
          <a:lstStyle/>
          <a:p>
            <a:r>
              <a:rPr lang="en-GB" b="0" i="0" dirty="0">
                <a:solidFill>
                  <a:srgbClr val="333333"/>
                </a:solidFill>
                <a:effectLst/>
                <a:latin typeface="avenir-regular-class"/>
              </a:rPr>
              <a:t>Frith, B. (2015) 'Rob Briner: spend longer on evidence-based decision-making', </a:t>
            </a:r>
            <a:r>
              <a:rPr lang="en-GB" b="0" i="1" dirty="0">
                <a:solidFill>
                  <a:srgbClr val="333333"/>
                </a:solidFill>
                <a:effectLst/>
                <a:latin typeface="avenir-regular-class"/>
              </a:rPr>
              <a:t>HR Magazine</a:t>
            </a:r>
            <a:r>
              <a:rPr lang="en-GB" b="0" i="0" dirty="0">
                <a:solidFill>
                  <a:srgbClr val="333333"/>
                </a:solidFill>
                <a:effectLst/>
                <a:latin typeface="avenir-regular-class"/>
              </a:rPr>
              <a:t>, 8 July. Available at: </a:t>
            </a:r>
            <a:r>
              <a:rPr lang="en-GB" dirty="0">
                <a:hlinkClick r:id="rId4"/>
              </a:rPr>
              <a:t>https://www.hrmagazine.co.uk/content/features/rob-briner-spend-longer-on-evidence-based-decision-making</a:t>
            </a:r>
            <a:r>
              <a:rPr lang="en-GB" dirty="0"/>
              <a:t> </a:t>
            </a:r>
            <a:r>
              <a:rPr lang="en-GB" b="0" i="0" dirty="0">
                <a:solidFill>
                  <a:srgbClr val="333333"/>
                </a:solidFill>
                <a:effectLst/>
                <a:latin typeface="avenir-regular-class"/>
              </a:rPr>
              <a:t>(Accessed: </a:t>
            </a:r>
            <a:r>
              <a:rPr lang="en-GB" dirty="0">
                <a:solidFill>
                  <a:srgbClr val="333333"/>
                </a:solidFill>
                <a:latin typeface="avenir-regular-class"/>
              </a:rPr>
              <a:t>10 October </a:t>
            </a:r>
            <a:r>
              <a:rPr lang="en-GB" b="0" i="0" dirty="0">
                <a:solidFill>
                  <a:srgbClr val="333333"/>
                </a:solidFill>
                <a:effectLst/>
                <a:latin typeface="avenir-regular-class"/>
              </a:rPr>
              <a:t>2024).</a:t>
            </a:r>
            <a:endParaRPr lang="en-GB" dirty="0"/>
          </a:p>
        </p:txBody>
      </p:sp>
    </p:spTree>
    <p:extLst>
      <p:ext uri="{BB962C8B-B14F-4D97-AF65-F5344CB8AC3E}">
        <p14:creationId xmlns:p14="http://schemas.microsoft.com/office/powerpoint/2010/main" val="2351742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8FB3A-1C7A-7688-7195-6917FF62E2B1}"/>
              </a:ext>
            </a:extLst>
          </p:cNvPr>
          <p:cNvSpPr>
            <a:spLocks noGrp="1"/>
          </p:cNvSpPr>
          <p:nvPr>
            <p:ph type="title"/>
          </p:nvPr>
        </p:nvSpPr>
        <p:spPr/>
        <p:txBody>
          <a:bodyPr/>
          <a:lstStyle/>
          <a:p>
            <a:r>
              <a:rPr lang="en-GB" dirty="0"/>
              <a:t>Exercise: podcast</a:t>
            </a:r>
          </a:p>
        </p:txBody>
      </p:sp>
      <p:sp>
        <p:nvSpPr>
          <p:cNvPr id="5" name="TextBox 4">
            <a:extLst>
              <a:ext uri="{FF2B5EF4-FFF2-40B4-BE49-F238E27FC236}">
                <a16:creationId xmlns:a16="http://schemas.microsoft.com/office/drawing/2014/main" id="{31DA5725-851A-8977-D165-ECFB2F21BB58}"/>
              </a:ext>
            </a:extLst>
          </p:cNvPr>
          <p:cNvSpPr txBox="1"/>
          <p:nvPr/>
        </p:nvSpPr>
        <p:spPr>
          <a:xfrm>
            <a:off x="6223241" y="2511959"/>
            <a:ext cx="6094562" cy="1785104"/>
          </a:xfrm>
          <a:prstGeom prst="rect">
            <a:avLst/>
          </a:prstGeom>
          <a:noFill/>
        </p:spPr>
        <p:txBody>
          <a:bodyPr wrap="square">
            <a:spAutoFit/>
          </a:bodyPr>
          <a:lstStyle/>
          <a:p>
            <a:r>
              <a:rPr lang="en-GB" sz="2200" b="0" i="0" dirty="0">
                <a:solidFill>
                  <a:srgbClr val="333333"/>
                </a:solidFill>
                <a:effectLst/>
                <a:latin typeface="Arial" panose="020B0604020202020204" pitchFamily="34" charset="0"/>
                <a:cs typeface="Arial" panose="020B0604020202020204" pitchFamily="34" charset="0"/>
              </a:rPr>
              <a:t>D'Souza, D. (2024) </a:t>
            </a:r>
            <a:r>
              <a:rPr lang="en-GB" sz="2200" b="0" i="1" dirty="0">
                <a:solidFill>
                  <a:srgbClr val="333333"/>
                </a:solidFill>
                <a:effectLst/>
                <a:latin typeface="Arial" panose="020B0604020202020204" pitchFamily="34" charset="0"/>
                <a:cs typeface="Arial" panose="020B0604020202020204" pitchFamily="34" charset="0"/>
              </a:rPr>
              <a:t>HR People Pod – Ep 3: a new UK  government and a ‘new </a:t>
            </a:r>
            <a:r>
              <a:rPr lang="en-GB" sz="2200" i="1" dirty="0">
                <a:solidFill>
                  <a:srgbClr val="333333"/>
                </a:solidFill>
                <a:latin typeface="Arial" panose="020B0604020202020204" pitchFamily="34" charset="0"/>
                <a:cs typeface="Arial" panose="020B0604020202020204" pitchFamily="34" charset="0"/>
              </a:rPr>
              <a:t>d</a:t>
            </a:r>
            <a:r>
              <a:rPr lang="en-GB" sz="2200" b="0" i="1" dirty="0">
                <a:solidFill>
                  <a:srgbClr val="333333"/>
                </a:solidFill>
                <a:effectLst/>
                <a:latin typeface="Arial" panose="020B0604020202020204" pitchFamily="34" charset="0"/>
                <a:cs typeface="Arial" panose="020B0604020202020204" pitchFamily="34" charset="0"/>
              </a:rPr>
              <a:t>eal for working </a:t>
            </a:r>
            <a:r>
              <a:rPr lang="en-GB" sz="2200" i="1" dirty="0">
                <a:solidFill>
                  <a:srgbClr val="333333"/>
                </a:solidFill>
                <a:latin typeface="Arial" panose="020B0604020202020204" pitchFamily="34" charset="0"/>
                <a:cs typeface="Arial" panose="020B0604020202020204" pitchFamily="34" charset="0"/>
              </a:rPr>
              <a:t>p</a:t>
            </a:r>
            <a:r>
              <a:rPr lang="en-GB" sz="2200" b="0" i="1" dirty="0">
                <a:solidFill>
                  <a:srgbClr val="333333"/>
                </a:solidFill>
                <a:effectLst/>
                <a:latin typeface="Arial" panose="020B0604020202020204" pitchFamily="34" charset="0"/>
                <a:cs typeface="Arial" panose="020B0604020202020204" pitchFamily="34" charset="0"/>
              </a:rPr>
              <a:t>eople'</a:t>
            </a:r>
            <a:r>
              <a:rPr lang="en-GB" sz="2200" b="0" i="0" dirty="0">
                <a:solidFill>
                  <a:srgbClr val="333333"/>
                </a:solidFill>
                <a:effectLst/>
                <a:latin typeface="Arial" panose="020B0604020202020204" pitchFamily="34" charset="0"/>
                <a:cs typeface="Arial" panose="020B0604020202020204" pitchFamily="34" charset="0"/>
              </a:rPr>
              <a:t> [Podcast]. </a:t>
            </a:r>
            <a:r>
              <a:rPr lang="en-GB" sz="2200" dirty="0">
                <a:solidFill>
                  <a:srgbClr val="333333"/>
                </a:solidFill>
                <a:latin typeface="Arial" panose="020B0604020202020204" pitchFamily="34" charset="0"/>
                <a:cs typeface="Arial" panose="020B0604020202020204" pitchFamily="34" charset="0"/>
              </a:rPr>
              <a:t>5 July</a:t>
            </a:r>
            <a:r>
              <a:rPr lang="en-GB" sz="2200" b="0" i="0" dirty="0">
                <a:solidFill>
                  <a:srgbClr val="333333"/>
                </a:solidFill>
                <a:effectLst/>
                <a:latin typeface="Arial" panose="020B0604020202020204" pitchFamily="34" charset="0"/>
                <a:cs typeface="Arial" panose="020B0604020202020204" pitchFamily="34" charset="0"/>
              </a:rPr>
              <a:t>. Available at</a:t>
            </a:r>
            <a:r>
              <a:rPr lang="en-GB" sz="2200" dirty="0">
                <a:solidFill>
                  <a:srgbClr val="333333"/>
                </a:solidFill>
                <a:latin typeface="Arial" panose="020B0604020202020204" pitchFamily="34" charset="0"/>
                <a:cs typeface="Arial" panose="020B0604020202020204" pitchFamily="34" charset="0"/>
              </a:rPr>
              <a:t>: https://soundcloud.com/cipd/hr-people-pod-episode-three (</a:t>
            </a:r>
            <a:r>
              <a:rPr lang="en-GB" sz="2200" b="0" i="0" dirty="0">
                <a:solidFill>
                  <a:srgbClr val="333333"/>
                </a:solidFill>
                <a:effectLst/>
                <a:latin typeface="Arial" panose="020B0604020202020204" pitchFamily="34" charset="0"/>
                <a:cs typeface="Arial" panose="020B0604020202020204" pitchFamily="34" charset="0"/>
              </a:rPr>
              <a:t>Accessed: 10 October 2024).</a:t>
            </a:r>
            <a:endParaRPr lang="en-GB" sz="2200" dirty="0">
              <a:latin typeface="Arial" panose="020B060402020202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68FB017B-B8CF-034A-35C0-BC8EF699D730}"/>
              </a:ext>
            </a:extLst>
          </p:cNvPr>
          <p:cNvPicPr>
            <a:picLocks noChangeAspect="1"/>
          </p:cNvPicPr>
          <p:nvPr/>
        </p:nvPicPr>
        <p:blipFill>
          <a:blip r:embed="rId2"/>
          <a:stretch>
            <a:fillRect/>
          </a:stretch>
        </p:blipFill>
        <p:spPr>
          <a:xfrm>
            <a:off x="146528" y="1353685"/>
            <a:ext cx="5935594" cy="4624873"/>
          </a:xfrm>
          <a:prstGeom prst="rect">
            <a:avLst/>
          </a:prstGeom>
        </p:spPr>
      </p:pic>
      <p:sp>
        <p:nvSpPr>
          <p:cNvPr id="14" name="TextBox 13">
            <a:extLst>
              <a:ext uri="{FF2B5EF4-FFF2-40B4-BE49-F238E27FC236}">
                <a16:creationId xmlns:a16="http://schemas.microsoft.com/office/drawing/2014/main" id="{7679B2F0-2645-CD15-CFFC-F33DA4B020D0}"/>
              </a:ext>
            </a:extLst>
          </p:cNvPr>
          <p:cNvSpPr txBox="1"/>
          <p:nvPr/>
        </p:nvSpPr>
        <p:spPr>
          <a:xfrm>
            <a:off x="6492240" y="5494713"/>
            <a:ext cx="4522124" cy="646331"/>
          </a:xfrm>
          <a:prstGeom prst="rect">
            <a:avLst/>
          </a:prstGeom>
          <a:noFill/>
        </p:spPr>
        <p:txBody>
          <a:bodyPr wrap="square" rtlCol="0">
            <a:spAutoFit/>
          </a:bodyPr>
          <a:lstStyle/>
          <a:p>
            <a:r>
              <a:rPr lang="en-GB" dirty="0">
                <a:hlinkClick r:id="rId3"/>
              </a:rPr>
              <a:t>https://www.cipd.org/uk/knowledge/podcasts/hr-people-pod/</a:t>
            </a:r>
            <a:r>
              <a:rPr lang="en-GB" dirty="0"/>
              <a:t> </a:t>
            </a:r>
          </a:p>
        </p:txBody>
      </p:sp>
    </p:spTree>
    <p:extLst>
      <p:ext uri="{BB962C8B-B14F-4D97-AF65-F5344CB8AC3E}">
        <p14:creationId xmlns:p14="http://schemas.microsoft.com/office/powerpoint/2010/main" val="2378409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73F17-46FF-651E-F6B7-25D8F47D2369}"/>
              </a:ext>
            </a:extLst>
          </p:cNvPr>
          <p:cNvSpPr>
            <a:spLocks noGrp="1"/>
          </p:cNvSpPr>
          <p:nvPr>
            <p:ph type="title" idx="4294967295"/>
          </p:nvPr>
        </p:nvSpPr>
        <p:spPr>
          <a:xfrm>
            <a:off x="0" y="101600"/>
            <a:ext cx="9121775" cy="1004888"/>
          </a:xfrm>
        </p:spPr>
        <p:txBody>
          <a:bodyPr/>
          <a:lstStyle/>
          <a:p>
            <a:r>
              <a:rPr lang="en-GB">
                <a:latin typeface="Calibri"/>
                <a:cs typeface="Calibri"/>
              </a:rPr>
              <a:t>Referencing Help</a:t>
            </a:r>
            <a:endParaRPr lang="en-GB" dirty="0">
              <a:latin typeface="Calibri"/>
              <a:cs typeface="Calibri"/>
            </a:endParaRPr>
          </a:p>
        </p:txBody>
      </p:sp>
      <p:pic>
        <p:nvPicPr>
          <p:cNvPr id="4" name="Picture 4" descr="Graphical user interface, website&#10;&#10;Description automatically generated">
            <a:extLst>
              <a:ext uri="{FF2B5EF4-FFF2-40B4-BE49-F238E27FC236}">
                <a16:creationId xmlns:a16="http://schemas.microsoft.com/office/drawing/2014/main" id="{2654CE0D-BECB-694E-4EE1-991B78807E61}"/>
              </a:ext>
            </a:extLst>
          </p:cNvPr>
          <p:cNvPicPr>
            <a:picLocks noChangeAspect="1"/>
          </p:cNvPicPr>
          <p:nvPr/>
        </p:nvPicPr>
        <p:blipFill>
          <a:blip r:embed="rId3"/>
          <a:stretch>
            <a:fillRect/>
          </a:stretch>
        </p:blipFill>
        <p:spPr>
          <a:xfrm>
            <a:off x="158174" y="1494149"/>
            <a:ext cx="5294746" cy="2876792"/>
          </a:xfrm>
          <a:prstGeom prst="rect">
            <a:avLst/>
          </a:prstGeom>
        </p:spPr>
      </p:pic>
      <p:sp>
        <p:nvSpPr>
          <p:cNvPr id="5" name="TextBox 4">
            <a:extLst>
              <a:ext uri="{FF2B5EF4-FFF2-40B4-BE49-F238E27FC236}">
                <a16:creationId xmlns:a16="http://schemas.microsoft.com/office/drawing/2014/main" id="{B18135B4-0EAA-8EA0-EDF3-A24C5003E8AE}"/>
              </a:ext>
            </a:extLst>
          </p:cNvPr>
          <p:cNvSpPr txBox="1"/>
          <p:nvPr/>
        </p:nvSpPr>
        <p:spPr>
          <a:xfrm>
            <a:off x="155862" y="4312228"/>
            <a:ext cx="5108864"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Calibri"/>
                <a:cs typeface="Calibri"/>
              </a:rPr>
              <a:t>Library catalogue – Database Search tab – Cite them right: the essential referencing guide.</a:t>
            </a:r>
          </a:p>
          <a:p>
            <a:endParaRPr lang="en-GB" sz="2000" dirty="0">
              <a:latin typeface="Calibri"/>
              <a:ea typeface="+mn-lt"/>
              <a:cs typeface="Calibri"/>
            </a:endParaRPr>
          </a:p>
          <a:p>
            <a:r>
              <a:rPr lang="en-GB" sz="2000" dirty="0">
                <a:latin typeface="Calibri"/>
                <a:ea typeface="+mn-lt"/>
                <a:cs typeface="Calibri"/>
              </a:rPr>
              <a:t>12th edition (2022).</a:t>
            </a:r>
          </a:p>
          <a:p>
            <a:endParaRPr lang="en-GB" sz="2000" dirty="0">
              <a:latin typeface="Calibri"/>
              <a:ea typeface="+mn-lt"/>
              <a:cs typeface="Calibri"/>
            </a:endParaRPr>
          </a:p>
          <a:p>
            <a:r>
              <a:rPr lang="en-GB" sz="2000" dirty="0">
                <a:latin typeface="Calibri"/>
                <a:ea typeface="+mn-lt"/>
                <a:cs typeface="+mn-lt"/>
                <a:hlinkClick r:id="rId4"/>
              </a:rPr>
              <a:t>Cite them Right database</a:t>
            </a:r>
            <a:endParaRPr lang="en-GB">
              <a:cs typeface="Calibri Light"/>
            </a:endParaRPr>
          </a:p>
        </p:txBody>
      </p:sp>
      <p:pic>
        <p:nvPicPr>
          <p:cNvPr id="6" name="Picture 6" descr="Text&#10;&#10;Description automatically generated">
            <a:extLst>
              <a:ext uri="{FF2B5EF4-FFF2-40B4-BE49-F238E27FC236}">
                <a16:creationId xmlns:a16="http://schemas.microsoft.com/office/drawing/2014/main" id="{015671E8-B2AB-6966-E515-234E647B8A4E}"/>
              </a:ext>
            </a:extLst>
          </p:cNvPr>
          <p:cNvPicPr>
            <a:picLocks noChangeAspect="1"/>
          </p:cNvPicPr>
          <p:nvPr/>
        </p:nvPicPr>
        <p:blipFill>
          <a:blip r:embed="rId5"/>
          <a:stretch>
            <a:fillRect/>
          </a:stretch>
        </p:blipFill>
        <p:spPr>
          <a:xfrm>
            <a:off x="5728855" y="1408511"/>
            <a:ext cx="2731654" cy="3608023"/>
          </a:xfrm>
          <a:prstGeom prst="rect">
            <a:avLst/>
          </a:prstGeom>
        </p:spPr>
      </p:pic>
      <p:sp>
        <p:nvSpPr>
          <p:cNvPr id="7" name="TextBox 6">
            <a:extLst>
              <a:ext uri="{FF2B5EF4-FFF2-40B4-BE49-F238E27FC236}">
                <a16:creationId xmlns:a16="http://schemas.microsoft.com/office/drawing/2014/main" id="{1004AC68-9381-7E19-0EAD-68CC29B4AA68}"/>
              </a:ext>
            </a:extLst>
          </p:cNvPr>
          <p:cNvSpPr txBox="1"/>
          <p:nvPr/>
        </p:nvSpPr>
        <p:spPr>
          <a:xfrm>
            <a:off x="5651499" y="5178137"/>
            <a:ext cx="3073110"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Calibri"/>
                <a:ea typeface="+mn-lt"/>
                <a:cs typeface="Calibri"/>
              </a:rPr>
              <a:t>12th edition (2022).</a:t>
            </a:r>
            <a:endParaRPr lang="en-GB" sz="2000" dirty="0">
              <a:ea typeface="+mn-lt"/>
              <a:cs typeface="+mn-lt"/>
            </a:endParaRPr>
          </a:p>
          <a:p>
            <a:endParaRPr lang="en-GB" sz="2000" dirty="0">
              <a:latin typeface="Calibri"/>
              <a:ea typeface="+mn-lt"/>
              <a:cs typeface="+mn-lt"/>
            </a:endParaRPr>
          </a:p>
          <a:p>
            <a:r>
              <a:rPr lang="en-GB" sz="2000" dirty="0">
                <a:latin typeface="Calibri"/>
                <a:ea typeface="+mn-lt"/>
                <a:cs typeface="+mn-lt"/>
                <a:hlinkClick r:id="rId6"/>
              </a:rPr>
              <a:t>Cite them Right print book</a:t>
            </a:r>
            <a:endParaRPr lang="en-GB">
              <a:cs typeface="Calibri Light"/>
            </a:endParaRPr>
          </a:p>
          <a:p>
            <a:endParaRPr lang="en-GB" dirty="0">
              <a:latin typeface="Calibri"/>
              <a:cs typeface="Calibri Light"/>
            </a:endParaRPr>
          </a:p>
        </p:txBody>
      </p:sp>
      <p:pic>
        <p:nvPicPr>
          <p:cNvPr id="8" name="Picture 8" descr="A picture containing text, businesscard&#10;&#10;Description automatically generated">
            <a:extLst>
              <a:ext uri="{FF2B5EF4-FFF2-40B4-BE49-F238E27FC236}">
                <a16:creationId xmlns:a16="http://schemas.microsoft.com/office/drawing/2014/main" id="{F5DBCE49-CC51-AAE9-2734-CA15290B61AF}"/>
              </a:ext>
            </a:extLst>
          </p:cNvPr>
          <p:cNvPicPr>
            <a:picLocks noChangeAspect="1"/>
          </p:cNvPicPr>
          <p:nvPr/>
        </p:nvPicPr>
        <p:blipFill>
          <a:blip r:embed="rId7"/>
          <a:stretch>
            <a:fillRect/>
          </a:stretch>
        </p:blipFill>
        <p:spPr>
          <a:xfrm>
            <a:off x="8851899" y="1409995"/>
            <a:ext cx="2535383" cy="3605057"/>
          </a:xfrm>
          <a:prstGeom prst="rect">
            <a:avLst/>
          </a:prstGeom>
        </p:spPr>
      </p:pic>
      <p:sp>
        <p:nvSpPr>
          <p:cNvPr id="9" name="TextBox 8">
            <a:extLst>
              <a:ext uri="{FF2B5EF4-FFF2-40B4-BE49-F238E27FC236}">
                <a16:creationId xmlns:a16="http://schemas.microsoft.com/office/drawing/2014/main" id="{E7CC790C-6340-E6AC-B179-0794E949C854}"/>
              </a:ext>
            </a:extLst>
          </p:cNvPr>
          <p:cNvSpPr txBox="1"/>
          <p:nvPr/>
        </p:nvSpPr>
        <p:spPr>
          <a:xfrm>
            <a:off x="8722592" y="5178137"/>
            <a:ext cx="3469407"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2000" dirty="0">
              <a:latin typeface="Calibri"/>
              <a:ea typeface="+mn-lt"/>
              <a:cs typeface="+mn-lt"/>
            </a:endParaRPr>
          </a:p>
          <a:p>
            <a:r>
              <a:rPr lang="en-GB" sz="2000" dirty="0">
                <a:latin typeface="Calibri"/>
                <a:ea typeface="+mn-lt"/>
                <a:cs typeface="+mn-lt"/>
                <a:hlinkClick r:id="rId8"/>
              </a:rPr>
              <a:t>Referencing handbook: Harvard</a:t>
            </a:r>
            <a:endParaRPr lang="en-GB" sz="2000" dirty="0">
              <a:latin typeface="Calibri"/>
              <a:cs typeface="Calibri Light"/>
            </a:endParaRPr>
          </a:p>
        </p:txBody>
      </p:sp>
    </p:spTree>
    <p:extLst>
      <p:ext uri="{BB962C8B-B14F-4D97-AF65-F5344CB8AC3E}">
        <p14:creationId xmlns:p14="http://schemas.microsoft.com/office/powerpoint/2010/main" val="1587239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D0BDC40-591E-4854-BE35-24598127E339}"/>
              </a:ext>
            </a:extLst>
          </p:cNvPr>
          <p:cNvSpPr>
            <a:spLocks noGrp="1"/>
          </p:cNvSpPr>
          <p:nvPr>
            <p:ph sz="half" idx="4294967295"/>
          </p:nvPr>
        </p:nvSpPr>
        <p:spPr>
          <a:xfrm>
            <a:off x="510952" y="2661678"/>
            <a:ext cx="5337175" cy="1885950"/>
          </a:xfrm>
        </p:spPr>
        <p:txBody>
          <a:bodyPr vert="horz" lIns="91440" tIns="45720" rIns="91440" bIns="45720" rtlCol="0" anchor="t">
            <a:normAutofit/>
          </a:bodyPr>
          <a:lstStyle/>
          <a:p>
            <a:pPr marL="0" indent="0">
              <a:lnSpc>
                <a:spcPct val="100000"/>
              </a:lnSpc>
              <a:spcBef>
                <a:spcPts val="0"/>
              </a:spcBef>
              <a:buNone/>
            </a:pPr>
            <a:r>
              <a:rPr lang="en-GB" sz="2600" dirty="0">
                <a:latin typeface="Calibri"/>
                <a:cs typeface="Calibri"/>
              </a:rPr>
              <a:t>By putting together the different parts an elements, you can construct a citation and reference for any type of work. </a:t>
            </a:r>
            <a:endParaRPr lang="en-GB" sz="2600" dirty="0">
              <a:latin typeface="Calibri"/>
              <a:cs typeface="Calibri Light"/>
            </a:endParaRPr>
          </a:p>
          <a:p>
            <a:pPr>
              <a:buFont typeface="Arial"/>
              <a:buChar char="•"/>
            </a:pPr>
            <a:endParaRPr lang="en-GB" sz="2000" dirty="0">
              <a:latin typeface="Calibri"/>
              <a:cs typeface="Calibri Light"/>
            </a:endParaRPr>
          </a:p>
        </p:txBody>
      </p:sp>
      <p:sp>
        <p:nvSpPr>
          <p:cNvPr id="3" name="Title 2">
            <a:extLst>
              <a:ext uri="{FF2B5EF4-FFF2-40B4-BE49-F238E27FC236}">
                <a16:creationId xmlns:a16="http://schemas.microsoft.com/office/drawing/2014/main" id="{CBD7DB3A-5CF8-4CE4-864D-87591CD374FA}"/>
              </a:ext>
            </a:extLst>
          </p:cNvPr>
          <p:cNvSpPr>
            <a:spLocks noGrp="1"/>
          </p:cNvSpPr>
          <p:nvPr>
            <p:ph type="title" idx="4294967295"/>
          </p:nvPr>
        </p:nvSpPr>
        <p:spPr>
          <a:xfrm>
            <a:off x="0" y="149225"/>
            <a:ext cx="10475913" cy="860425"/>
          </a:xfrm>
        </p:spPr>
        <p:txBody>
          <a:bodyPr>
            <a:normAutofit/>
          </a:bodyPr>
          <a:lstStyle/>
          <a:p>
            <a:r>
              <a:rPr lang="en-GB" dirty="0">
                <a:latin typeface="Calibri"/>
                <a:cs typeface="Calibri"/>
              </a:rPr>
              <a:t>When creating a reference ...</a:t>
            </a:r>
          </a:p>
        </p:txBody>
      </p:sp>
      <p:pic>
        <p:nvPicPr>
          <p:cNvPr id="33" name="Picture 33" descr="A close up of a logo&#10;&#10;Description generated with high confidence">
            <a:extLst>
              <a:ext uri="{FF2B5EF4-FFF2-40B4-BE49-F238E27FC236}">
                <a16:creationId xmlns:a16="http://schemas.microsoft.com/office/drawing/2014/main" id="{F37DE029-5D53-4C9A-ABF0-6ACFE31B6455}"/>
              </a:ext>
            </a:extLst>
          </p:cNvPr>
          <p:cNvPicPr>
            <a:picLocks noGrp="1" noChangeAspect="1"/>
          </p:cNvPicPr>
          <p:nvPr>
            <p:ph type="pic" sz="quarter" idx="4294967295"/>
          </p:nvPr>
        </p:nvPicPr>
        <p:blipFill rotWithShape="1">
          <a:blip r:embed="rId3"/>
          <a:srcRect t="7108" b="7108"/>
          <a:stretch/>
        </p:blipFill>
        <p:spPr>
          <a:xfrm>
            <a:off x="6073775" y="2430463"/>
            <a:ext cx="6118225" cy="3232150"/>
          </a:xfrm>
        </p:spPr>
      </p:pic>
      <p:sp>
        <p:nvSpPr>
          <p:cNvPr id="4" name="TextBox 3">
            <a:extLst>
              <a:ext uri="{FF2B5EF4-FFF2-40B4-BE49-F238E27FC236}">
                <a16:creationId xmlns:a16="http://schemas.microsoft.com/office/drawing/2014/main" id="{552DE68E-CE12-71CA-5B54-5C72D6EDB32D}"/>
              </a:ext>
            </a:extLst>
          </p:cNvPr>
          <p:cNvSpPr txBox="1"/>
          <p:nvPr/>
        </p:nvSpPr>
        <p:spPr>
          <a:xfrm>
            <a:off x="510952" y="1073323"/>
            <a:ext cx="11562228"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2600" dirty="0"/>
          </a:p>
          <a:p>
            <a:r>
              <a:rPr lang="en-GB" sz="2600" dirty="0">
                <a:latin typeface="Calibri"/>
                <a:cs typeface="Calibri"/>
              </a:rPr>
              <a:t>Find an example which matches your source. If you cannot find an exact match, choose the example most like it and follow the format.</a:t>
            </a:r>
            <a:endParaRPr lang="en-GB" sz="2600" dirty="0">
              <a:cs typeface="Calibri Light"/>
            </a:endParaRPr>
          </a:p>
        </p:txBody>
      </p:sp>
      <p:sp>
        <p:nvSpPr>
          <p:cNvPr id="5" name="TextBox 4">
            <a:extLst>
              <a:ext uri="{FF2B5EF4-FFF2-40B4-BE49-F238E27FC236}">
                <a16:creationId xmlns:a16="http://schemas.microsoft.com/office/drawing/2014/main" id="{BB42DEA8-6FAA-6B56-24B4-3F94CD91D93F}"/>
              </a:ext>
            </a:extLst>
          </p:cNvPr>
          <p:cNvSpPr txBox="1"/>
          <p:nvPr/>
        </p:nvSpPr>
        <p:spPr>
          <a:xfrm>
            <a:off x="581035" y="4704810"/>
            <a:ext cx="11200060" cy="1292662"/>
          </a:xfrm>
          <a:prstGeom prst="rect">
            <a:avLst/>
          </a:prstGeom>
          <a:noFill/>
        </p:spPr>
        <p:txBody>
          <a:bodyPr wrap="square" rtlCol="0">
            <a:spAutoFit/>
          </a:bodyPr>
          <a:lstStyle/>
          <a:p>
            <a:pPr marL="285750" indent="-285750">
              <a:buFont typeface="Arial" panose="020B0604020202020204" pitchFamily="34" charset="0"/>
              <a:buChar char="•"/>
            </a:pPr>
            <a:r>
              <a:rPr lang="en-GB" sz="2600" dirty="0">
                <a:latin typeface="Calibri" panose="020F0502020204030204" pitchFamily="34" charset="0"/>
                <a:cs typeface="Calibri" panose="020F0502020204030204" pitchFamily="34" charset="0"/>
              </a:rPr>
              <a:t>Be consistent.</a:t>
            </a:r>
          </a:p>
          <a:p>
            <a:pPr marL="285750" indent="-285750">
              <a:buFont typeface="Arial" panose="020B0604020202020204" pitchFamily="34" charset="0"/>
              <a:buChar char="•"/>
            </a:pPr>
            <a:endParaRPr lang="en-GB" sz="2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600" dirty="0">
                <a:latin typeface="Calibri" panose="020F0502020204030204" pitchFamily="34" charset="0"/>
                <a:cs typeface="Calibri" panose="020F0502020204030204" pitchFamily="34" charset="0"/>
              </a:rPr>
              <a:t>Watch the detail - capitalisation, punctuation and typeface are important.</a:t>
            </a:r>
          </a:p>
        </p:txBody>
      </p:sp>
    </p:spTree>
    <p:extLst>
      <p:ext uri="{BB962C8B-B14F-4D97-AF65-F5344CB8AC3E}">
        <p14:creationId xmlns:p14="http://schemas.microsoft.com/office/powerpoint/2010/main" val="295649460"/>
      </p:ext>
    </p:extLst>
  </p:cSld>
  <p:clrMapOvr>
    <a:masterClrMapping/>
  </p:clrMapOvr>
  <p:transition spd="slow">
    <p:wipe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5187BCF-5A5A-4281-A9C8-7A460D43D03C}"/>
              </a:ext>
            </a:extLst>
          </p:cNvPr>
          <p:cNvSpPr>
            <a:spLocks noGrp="1"/>
          </p:cNvSpPr>
          <p:nvPr>
            <p:ph sz="half" idx="4294967295"/>
          </p:nvPr>
        </p:nvSpPr>
        <p:spPr>
          <a:xfrm>
            <a:off x="0" y="1866900"/>
            <a:ext cx="6886575" cy="3460750"/>
          </a:xfrm>
        </p:spPr>
        <p:txBody>
          <a:bodyPr vert="horz" lIns="91440" tIns="45720" rIns="91440" bIns="45720" rtlCol="0" anchor="t">
            <a:noAutofit/>
          </a:bodyPr>
          <a:lstStyle/>
          <a:p>
            <a:pPr marL="0" indent="0">
              <a:lnSpc>
                <a:spcPct val="100000"/>
              </a:lnSpc>
              <a:spcBef>
                <a:spcPts val="0"/>
              </a:spcBef>
              <a:buNone/>
            </a:pPr>
            <a:endParaRPr lang="en-GB" sz="2400" b="1" dirty="0">
              <a:latin typeface="Calibri"/>
              <a:ea typeface="+mn-lt"/>
              <a:cs typeface="Arial"/>
            </a:endParaRPr>
          </a:p>
          <a:p>
            <a:pPr marL="342900" indent="-342900">
              <a:lnSpc>
                <a:spcPct val="100000"/>
              </a:lnSpc>
              <a:spcBef>
                <a:spcPts val="0"/>
              </a:spcBef>
              <a:buFont typeface="Arial" panose="05000000000000000000" pitchFamily="2" charset="2"/>
              <a:buChar char="•"/>
            </a:pPr>
            <a:r>
              <a:rPr lang="en-GB" sz="2400" b="1" dirty="0">
                <a:latin typeface="Calibri"/>
                <a:ea typeface="+mn-lt"/>
                <a:cs typeface="Arial"/>
              </a:rPr>
              <a:t> </a:t>
            </a:r>
            <a:r>
              <a:rPr lang="en-GB" sz="2400" dirty="0">
                <a:latin typeface="Calibri"/>
                <a:ea typeface="+mn-lt"/>
                <a:cs typeface="Arial"/>
              </a:rPr>
              <a:t>Supported by the library.</a:t>
            </a:r>
            <a:endParaRPr lang="en-GB" sz="2400" dirty="0">
              <a:latin typeface="Calibri"/>
              <a:cs typeface="Arial"/>
            </a:endParaRPr>
          </a:p>
          <a:p>
            <a:pPr marL="342900" indent="-342900">
              <a:lnSpc>
                <a:spcPct val="100000"/>
              </a:lnSpc>
              <a:spcBef>
                <a:spcPts val="0"/>
              </a:spcBef>
              <a:buFont typeface="Arial" panose="05000000000000000000" pitchFamily="2" charset="2"/>
              <a:buChar char="•"/>
            </a:pPr>
            <a:endParaRPr lang="en-GB" sz="2400" dirty="0">
              <a:latin typeface="Calibri"/>
              <a:cs typeface="Arial"/>
            </a:endParaRPr>
          </a:p>
          <a:p>
            <a:pPr marL="342900" indent="-342900">
              <a:lnSpc>
                <a:spcPct val="100000"/>
              </a:lnSpc>
              <a:spcBef>
                <a:spcPts val="0"/>
              </a:spcBef>
              <a:buFont typeface="Arial" panose="05000000000000000000" pitchFamily="2" charset="2"/>
              <a:buChar char="•"/>
            </a:pPr>
            <a:r>
              <a:rPr lang="en-GB" sz="2400" dirty="0">
                <a:latin typeface="Calibri"/>
                <a:cs typeface="Arial"/>
              </a:rPr>
              <a:t>Import references into a personal database.</a:t>
            </a:r>
            <a:endParaRPr lang="en-US" sz="2400" dirty="0">
              <a:latin typeface="Calibri"/>
              <a:ea typeface="+mn-lt"/>
              <a:cs typeface="+mn-lt"/>
            </a:endParaRPr>
          </a:p>
          <a:p>
            <a:pPr marL="285750" indent="-285750">
              <a:lnSpc>
                <a:spcPct val="100000"/>
              </a:lnSpc>
              <a:spcBef>
                <a:spcPts val="0"/>
              </a:spcBef>
              <a:buFont typeface="Arial,Sans-Serif"/>
              <a:buChar char="•"/>
            </a:pPr>
            <a:endParaRPr lang="en-GB" sz="2400" dirty="0">
              <a:latin typeface="Calibri"/>
              <a:ea typeface="+mn-lt"/>
              <a:cs typeface="+mn-lt"/>
            </a:endParaRPr>
          </a:p>
          <a:p>
            <a:pPr marL="342900" indent="-342900">
              <a:lnSpc>
                <a:spcPct val="100000"/>
              </a:lnSpc>
              <a:spcBef>
                <a:spcPts val="0"/>
              </a:spcBef>
              <a:buFont typeface="Arial" panose="05000000000000000000" pitchFamily="2" charset="2"/>
              <a:buChar char="•"/>
            </a:pPr>
            <a:r>
              <a:rPr lang="en-GB" sz="2400" dirty="0">
                <a:latin typeface="Calibri"/>
                <a:cs typeface="Arial"/>
              </a:rPr>
              <a:t>Manage, store, and share references. </a:t>
            </a:r>
            <a:endParaRPr lang="en-US" sz="2400" dirty="0">
              <a:latin typeface="Calibri"/>
              <a:ea typeface="+mn-lt"/>
              <a:cs typeface="+mn-lt"/>
            </a:endParaRPr>
          </a:p>
          <a:p>
            <a:pPr marL="285750" indent="-285750">
              <a:lnSpc>
                <a:spcPct val="100000"/>
              </a:lnSpc>
              <a:spcBef>
                <a:spcPts val="0"/>
              </a:spcBef>
              <a:buFont typeface="Arial,Sans-Serif"/>
              <a:buChar char="•"/>
            </a:pPr>
            <a:endParaRPr lang="en-GB" sz="2400" dirty="0">
              <a:latin typeface="Calibri"/>
              <a:ea typeface="+mn-lt"/>
              <a:cs typeface="+mn-lt"/>
            </a:endParaRPr>
          </a:p>
          <a:p>
            <a:pPr marL="342900" indent="-342900">
              <a:lnSpc>
                <a:spcPct val="100000"/>
              </a:lnSpc>
              <a:spcBef>
                <a:spcPts val="0"/>
              </a:spcBef>
              <a:buFont typeface="Arial" panose="05000000000000000000" pitchFamily="2" charset="2"/>
              <a:buChar char="•"/>
            </a:pPr>
            <a:r>
              <a:rPr lang="en-GB" sz="2400" dirty="0">
                <a:latin typeface="Calibri"/>
                <a:cs typeface="Arial"/>
              </a:rPr>
              <a:t>Insert references into assignments. </a:t>
            </a:r>
            <a:endParaRPr lang="en-US" sz="2400" dirty="0">
              <a:latin typeface="Calibri"/>
              <a:ea typeface="+mn-lt"/>
              <a:cs typeface="+mn-lt"/>
            </a:endParaRPr>
          </a:p>
          <a:p>
            <a:pPr marL="285750" indent="-285750">
              <a:lnSpc>
                <a:spcPct val="100000"/>
              </a:lnSpc>
              <a:spcBef>
                <a:spcPts val="0"/>
              </a:spcBef>
              <a:buFont typeface="Arial,Sans-Serif"/>
              <a:buChar char="•"/>
            </a:pPr>
            <a:endParaRPr lang="en-GB" sz="2400" dirty="0">
              <a:latin typeface="Calibri"/>
              <a:ea typeface="+mn-lt"/>
              <a:cs typeface="+mn-lt"/>
            </a:endParaRPr>
          </a:p>
          <a:p>
            <a:pPr marL="342900" indent="-342900">
              <a:lnSpc>
                <a:spcPct val="100000"/>
              </a:lnSpc>
              <a:spcBef>
                <a:spcPts val="0"/>
              </a:spcBef>
              <a:buFont typeface="Arial" panose="05000000000000000000" pitchFamily="2" charset="2"/>
              <a:buChar char="•"/>
            </a:pPr>
            <a:r>
              <a:rPr lang="en-GB" sz="2400" dirty="0">
                <a:latin typeface="Calibri"/>
                <a:cs typeface="Arial"/>
              </a:rPr>
              <a:t>Generate formatted bibliographies.</a:t>
            </a:r>
            <a:endParaRPr lang="en-US" sz="2400" dirty="0">
              <a:latin typeface="Calibri"/>
              <a:ea typeface="+mn-lt"/>
              <a:cs typeface="+mn-lt"/>
            </a:endParaRPr>
          </a:p>
          <a:p>
            <a:pPr marL="0" indent="0">
              <a:lnSpc>
                <a:spcPct val="100000"/>
              </a:lnSpc>
              <a:spcBef>
                <a:spcPts val="0"/>
              </a:spcBef>
              <a:buNone/>
            </a:pPr>
            <a:endParaRPr lang="en-GB" sz="2000" dirty="0">
              <a:latin typeface="Calibri"/>
              <a:ea typeface="+mn-lt"/>
              <a:cs typeface="+mn-lt"/>
            </a:endParaRPr>
          </a:p>
          <a:p>
            <a:pPr marL="0" indent="0">
              <a:lnSpc>
                <a:spcPct val="100000"/>
              </a:lnSpc>
              <a:spcBef>
                <a:spcPts val="0"/>
              </a:spcBef>
              <a:buNone/>
            </a:pPr>
            <a:endParaRPr lang="en-GB" sz="2000" b="1" dirty="0">
              <a:latin typeface="Calibri"/>
              <a:ea typeface="+mn-lt"/>
              <a:cs typeface="Arial"/>
            </a:endParaRPr>
          </a:p>
          <a:p>
            <a:pPr marL="0" indent="0">
              <a:lnSpc>
                <a:spcPct val="100000"/>
              </a:lnSpc>
              <a:spcBef>
                <a:spcPts val="0"/>
              </a:spcBef>
              <a:buNone/>
            </a:pPr>
            <a:endParaRPr lang="en-US" sz="2000" dirty="0">
              <a:latin typeface="Calibri"/>
              <a:ea typeface="+mn-lt"/>
              <a:cs typeface="Calibri Light"/>
            </a:endParaRPr>
          </a:p>
          <a:p>
            <a:pPr marL="0" indent="0">
              <a:lnSpc>
                <a:spcPct val="100000"/>
              </a:lnSpc>
              <a:spcBef>
                <a:spcPts val="0"/>
              </a:spcBef>
              <a:buNone/>
            </a:pPr>
            <a:endParaRPr lang="en-GB" sz="2000" dirty="0">
              <a:latin typeface="Calibri"/>
              <a:ea typeface="+mn-lt"/>
              <a:cs typeface="Calibri Light"/>
            </a:endParaRPr>
          </a:p>
          <a:p>
            <a:pPr marL="0" indent="0">
              <a:lnSpc>
                <a:spcPct val="100000"/>
              </a:lnSpc>
              <a:spcBef>
                <a:spcPts val="0"/>
              </a:spcBef>
              <a:buNone/>
            </a:pPr>
            <a:endParaRPr lang="en-GB" sz="2000" dirty="0">
              <a:latin typeface="Calibri"/>
              <a:ea typeface="+mn-lt"/>
              <a:cs typeface="+mn-lt"/>
            </a:endParaRPr>
          </a:p>
          <a:p>
            <a:pPr marL="0" indent="0">
              <a:buNone/>
            </a:pPr>
            <a:endParaRPr lang="en-GB" sz="2000" dirty="0">
              <a:latin typeface="Calibri"/>
              <a:ea typeface="+mn-lt"/>
              <a:cs typeface="+mn-lt"/>
            </a:endParaRPr>
          </a:p>
        </p:txBody>
      </p:sp>
      <p:sp>
        <p:nvSpPr>
          <p:cNvPr id="3" name="Title 2">
            <a:extLst>
              <a:ext uri="{FF2B5EF4-FFF2-40B4-BE49-F238E27FC236}">
                <a16:creationId xmlns:a16="http://schemas.microsoft.com/office/drawing/2014/main" id="{97571B7F-3744-4FFD-B82C-B2072F6EB519}"/>
              </a:ext>
            </a:extLst>
          </p:cNvPr>
          <p:cNvSpPr>
            <a:spLocks noGrp="1"/>
          </p:cNvSpPr>
          <p:nvPr>
            <p:ph type="title" idx="4294967295"/>
          </p:nvPr>
        </p:nvSpPr>
        <p:spPr>
          <a:xfrm>
            <a:off x="198582" y="253800"/>
            <a:ext cx="2641600" cy="1003300"/>
          </a:xfrm>
        </p:spPr>
        <p:txBody>
          <a:bodyPr>
            <a:normAutofit/>
          </a:bodyPr>
          <a:lstStyle/>
          <a:p>
            <a:r>
              <a:rPr lang="en-GB" dirty="0">
                <a:latin typeface="Calibri"/>
                <a:cs typeface="Calibri"/>
              </a:rPr>
              <a:t>RefWorks</a:t>
            </a:r>
          </a:p>
        </p:txBody>
      </p:sp>
      <p:pic>
        <p:nvPicPr>
          <p:cNvPr id="8" name="Picture 8" descr="A sign on a cloudy day&#10;&#10;Description automatically generated">
            <a:extLst>
              <a:ext uri="{FF2B5EF4-FFF2-40B4-BE49-F238E27FC236}">
                <a16:creationId xmlns:a16="http://schemas.microsoft.com/office/drawing/2014/main" id="{80BA316A-62C5-4A40-A60B-13040910010E}"/>
              </a:ext>
            </a:extLst>
          </p:cNvPr>
          <p:cNvPicPr>
            <a:picLocks noGrp="1" noChangeAspect="1"/>
          </p:cNvPicPr>
          <p:nvPr>
            <p:ph type="pic" sz="quarter" idx="4294967295"/>
          </p:nvPr>
        </p:nvPicPr>
        <p:blipFill rotWithShape="1">
          <a:blip r:embed="rId3"/>
          <a:srcRect t="5681" b="5681"/>
          <a:stretch/>
        </p:blipFill>
        <p:spPr>
          <a:xfrm>
            <a:off x="5999635" y="1257100"/>
            <a:ext cx="6192365" cy="3714396"/>
          </a:xfrm>
        </p:spPr>
      </p:pic>
      <p:sp>
        <p:nvSpPr>
          <p:cNvPr id="4" name="TextBox 3">
            <a:extLst>
              <a:ext uri="{FF2B5EF4-FFF2-40B4-BE49-F238E27FC236}">
                <a16:creationId xmlns:a16="http://schemas.microsoft.com/office/drawing/2014/main" id="{8E5FB945-DDFD-4C71-BD63-2A4EDAAFECE3}"/>
              </a:ext>
            </a:extLst>
          </p:cNvPr>
          <p:cNvSpPr txBox="1"/>
          <p:nvPr/>
        </p:nvSpPr>
        <p:spPr>
          <a:xfrm>
            <a:off x="9095817" y="5781784"/>
            <a:ext cx="2213374"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Calibri"/>
                <a:cs typeface="Calibri"/>
              </a:rPr>
              <a:t>Online tutorial - </a:t>
            </a:r>
            <a:endParaRPr lang="en-GB" sz="2000" dirty="0">
              <a:latin typeface="Calibri"/>
              <a:ea typeface="+mn-lt"/>
              <a:cs typeface="+mn-lt"/>
            </a:endParaRPr>
          </a:p>
        </p:txBody>
      </p:sp>
      <p:sp>
        <p:nvSpPr>
          <p:cNvPr id="9" name="TextBox 8">
            <a:extLst>
              <a:ext uri="{FF2B5EF4-FFF2-40B4-BE49-F238E27FC236}">
                <a16:creationId xmlns:a16="http://schemas.microsoft.com/office/drawing/2014/main" id="{606E1B3E-1872-4DBC-980B-7AA045172D3B}"/>
              </a:ext>
            </a:extLst>
          </p:cNvPr>
          <p:cNvSpPr txBox="1"/>
          <p:nvPr/>
        </p:nvSpPr>
        <p:spPr>
          <a:xfrm>
            <a:off x="198582" y="5777688"/>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Calibri"/>
                <a:cs typeface="Calibri"/>
                <a:hlinkClick r:id="rId4"/>
              </a:rPr>
              <a:t>RefWorks</a:t>
            </a:r>
            <a:r>
              <a:rPr lang="en-GB" sz="2000" dirty="0">
                <a:latin typeface="Calibri"/>
                <a:cs typeface="Calibri"/>
              </a:rPr>
              <a:t> </a:t>
            </a:r>
            <a:r>
              <a:rPr lang="en-GB" dirty="0">
                <a:latin typeface="Calibri"/>
                <a:cs typeface="Calibri"/>
              </a:rPr>
              <a:t>  </a:t>
            </a:r>
            <a:endParaRPr lang="en-US" dirty="0"/>
          </a:p>
        </p:txBody>
      </p:sp>
      <p:sp>
        <p:nvSpPr>
          <p:cNvPr id="5" name="TextBox 4">
            <a:extLst>
              <a:ext uri="{FF2B5EF4-FFF2-40B4-BE49-F238E27FC236}">
                <a16:creationId xmlns:a16="http://schemas.microsoft.com/office/drawing/2014/main" id="{C598CF8C-9A77-4EB0-9EF7-BB2131B881EA}"/>
              </a:ext>
            </a:extLst>
          </p:cNvPr>
          <p:cNvSpPr txBox="1"/>
          <p:nvPr/>
        </p:nvSpPr>
        <p:spPr>
          <a:xfrm>
            <a:off x="256309" y="1497445"/>
            <a:ext cx="651856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latin typeface="Calibri"/>
                <a:cs typeface="Calibri"/>
              </a:rPr>
              <a:t>An online referencing management service. </a:t>
            </a:r>
            <a:endParaRPr lang="en-US" sz="2400" dirty="0"/>
          </a:p>
        </p:txBody>
      </p:sp>
      <p:pic>
        <p:nvPicPr>
          <p:cNvPr id="7" name="Picture 6">
            <a:extLst>
              <a:ext uri="{FF2B5EF4-FFF2-40B4-BE49-F238E27FC236}">
                <a16:creationId xmlns:a16="http://schemas.microsoft.com/office/drawing/2014/main" id="{A6685F0A-5BB8-8CC7-4389-D22FA4E7E8AD}"/>
              </a:ext>
            </a:extLst>
          </p:cNvPr>
          <p:cNvPicPr>
            <a:picLocks noChangeAspect="1"/>
          </p:cNvPicPr>
          <p:nvPr/>
        </p:nvPicPr>
        <p:blipFill>
          <a:blip r:embed="rId5"/>
          <a:stretch>
            <a:fillRect/>
          </a:stretch>
        </p:blipFill>
        <p:spPr>
          <a:xfrm>
            <a:off x="11086942" y="5293558"/>
            <a:ext cx="966074" cy="966074"/>
          </a:xfrm>
          <a:prstGeom prst="rect">
            <a:avLst/>
          </a:prstGeom>
        </p:spPr>
      </p:pic>
    </p:spTree>
    <p:extLst>
      <p:ext uri="{BB962C8B-B14F-4D97-AF65-F5344CB8AC3E}">
        <p14:creationId xmlns:p14="http://schemas.microsoft.com/office/powerpoint/2010/main" val="3866921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C3D12C39-5AA7-C961-3DBD-75B374626367}"/>
              </a:ext>
            </a:extLst>
          </p:cNvPr>
          <p:cNvSpPr txBox="1">
            <a:spLocks/>
          </p:cNvSpPr>
          <p:nvPr/>
        </p:nvSpPr>
        <p:spPr>
          <a:xfrm>
            <a:off x="191192" y="99090"/>
            <a:ext cx="7594600" cy="10033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bg1"/>
                </a:solidFill>
                <a:latin typeface="+mj-lt"/>
                <a:ea typeface="+mj-ea"/>
                <a:cs typeface="+mj-cs"/>
              </a:defRPr>
            </a:lvl1pPr>
          </a:lstStyle>
          <a:p>
            <a:r>
              <a:rPr lang="en-GB">
                <a:latin typeface="Calibri"/>
                <a:cs typeface="Calibri"/>
              </a:rPr>
              <a:t>Tips to improve your referencing</a:t>
            </a:r>
            <a:endParaRPr lang="en-GB" dirty="0">
              <a:latin typeface="Calibri"/>
              <a:cs typeface="Calibri"/>
            </a:endParaRPr>
          </a:p>
        </p:txBody>
      </p:sp>
      <p:sp>
        <p:nvSpPr>
          <p:cNvPr id="4" name="TextBox 3">
            <a:extLst>
              <a:ext uri="{FF2B5EF4-FFF2-40B4-BE49-F238E27FC236}">
                <a16:creationId xmlns:a16="http://schemas.microsoft.com/office/drawing/2014/main" id="{6BADA62E-2DB9-EDA7-BC83-65102ABC314A}"/>
              </a:ext>
            </a:extLst>
          </p:cNvPr>
          <p:cNvSpPr txBox="1"/>
          <p:nvPr/>
        </p:nvSpPr>
        <p:spPr>
          <a:xfrm>
            <a:off x="274321" y="1463040"/>
            <a:ext cx="5233418" cy="5179880"/>
          </a:xfrm>
          <a:prstGeom prst="rect">
            <a:avLst/>
          </a:prstGeom>
          <a:noFill/>
        </p:spPr>
        <p:txBody>
          <a:bodyPr wrap="square" rtlCol="0">
            <a:spAutoFit/>
          </a:bodyPr>
          <a:lstStyle/>
          <a:p>
            <a:r>
              <a:rPr lang="en-GB" sz="2000" dirty="0">
                <a:latin typeface="Calibri" panose="020F0502020204030204" pitchFamily="34" charset="0"/>
                <a:cs typeface="Calibri" panose="020F0502020204030204" pitchFamily="34" charset="0"/>
              </a:rPr>
              <a:t>When used properly, references strengthen and enhance your work. </a:t>
            </a:r>
            <a:endParaRPr lang="en-US" sz="2000" dirty="0">
              <a:latin typeface="Calibri" panose="020F0502020204030204" pitchFamily="34" charset="0"/>
              <a:cs typeface="Calibri" panose="020F0502020204030204" pitchFamily="34" charset="0"/>
            </a:endParaRPr>
          </a:p>
          <a:p>
            <a:pPr marL="342900" indent="-342900">
              <a:lnSpc>
                <a:spcPct val="107000"/>
              </a:lnSpc>
              <a:spcBef>
                <a:spcPts val="0"/>
              </a:spcBef>
              <a:buFont typeface="Arial" panose="05000000000000000000" pitchFamily="2" charset="2"/>
              <a:buChar char="•"/>
            </a:pPr>
            <a:r>
              <a:rPr lang="en-GB" sz="2000" dirty="0">
                <a:latin typeface="Calibri" panose="020F0502020204030204" pitchFamily="34" charset="0"/>
                <a:cs typeface="Calibri" panose="020F0502020204030204" pitchFamily="34" charset="0"/>
              </a:rPr>
              <a:t>Understand the basics before you begin.</a:t>
            </a:r>
            <a:endParaRPr lang="en-GB" sz="2000" dirty="0">
              <a:latin typeface="Calibri" panose="020F0502020204030204" pitchFamily="34" charset="0"/>
              <a:ea typeface="+mn-lt"/>
              <a:cs typeface="Calibri" panose="020F0502020204030204" pitchFamily="34" charset="0"/>
            </a:endParaRPr>
          </a:p>
          <a:p>
            <a:pPr marL="0" indent="0">
              <a:lnSpc>
                <a:spcPct val="107000"/>
              </a:lnSpc>
              <a:spcBef>
                <a:spcPts val="0"/>
              </a:spcBef>
              <a:buNone/>
            </a:pPr>
            <a:endParaRPr lang="en-GB" sz="2000" dirty="0">
              <a:latin typeface="Calibri" panose="020F0502020204030204" pitchFamily="34" charset="0"/>
              <a:cs typeface="Calibri" panose="020F0502020204030204" pitchFamily="34" charset="0"/>
            </a:endParaRPr>
          </a:p>
          <a:p>
            <a:pPr marL="342900" indent="-342900">
              <a:lnSpc>
                <a:spcPct val="107000"/>
              </a:lnSpc>
              <a:spcBef>
                <a:spcPts val="0"/>
              </a:spcBef>
              <a:buFont typeface="Arial" panose="05000000000000000000" pitchFamily="2" charset="2"/>
              <a:buChar char="•"/>
            </a:pPr>
            <a:r>
              <a:rPr lang="en-GB" sz="2000" dirty="0">
                <a:latin typeface="Calibri" panose="020F0502020204030204" pitchFamily="34" charset="0"/>
                <a:cs typeface="Calibri" panose="020F0502020204030204" pitchFamily="34" charset="0"/>
              </a:rPr>
              <a:t>Keep a record of all sources as you use them.</a:t>
            </a:r>
            <a:endParaRPr lang="en-US" sz="2000" dirty="0">
              <a:latin typeface="Calibri" panose="020F0502020204030204" pitchFamily="34" charset="0"/>
              <a:ea typeface="+mn-lt"/>
              <a:cs typeface="Calibri" panose="020F0502020204030204" pitchFamily="34" charset="0"/>
            </a:endParaRPr>
          </a:p>
          <a:p>
            <a:pPr marL="0" indent="0">
              <a:lnSpc>
                <a:spcPct val="107000"/>
              </a:lnSpc>
              <a:spcBef>
                <a:spcPts val="0"/>
              </a:spcBef>
              <a:buNone/>
            </a:pPr>
            <a:endParaRPr lang="en-GB" sz="2000" dirty="0">
              <a:latin typeface="Calibri" panose="020F0502020204030204" pitchFamily="34" charset="0"/>
              <a:cs typeface="Calibri" panose="020F0502020204030204" pitchFamily="34" charset="0"/>
            </a:endParaRPr>
          </a:p>
          <a:p>
            <a:pPr marL="342900" indent="-342900">
              <a:lnSpc>
                <a:spcPct val="107000"/>
              </a:lnSpc>
              <a:spcBef>
                <a:spcPts val="0"/>
              </a:spcBef>
              <a:buFont typeface="Arial" panose="05000000000000000000" pitchFamily="2" charset="2"/>
              <a:buChar char="•"/>
            </a:pPr>
            <a:r>
              <a:rPr lang="en-GB" sz="2000" dirty="0">
                <a:latin typeface="Calibri" panose="020F0502020204030204" pitchFamily="34" charset="0"/>
                <a:cs typeface="Calibri" panose="020F0502020204030204" pitchFamily="34" charset="0"/>
              </a:rPr>
              <a:t>Be consistent in the records you keep and in the way you reference. </a:t>
            </a:r>
            <a:endParaRPr lang="en-US" sz="2000" dirty="0">
              <a:latin typeface="Calibri" panose="020F0502020204030204" pitchFamily="34" charset="0"/>
              <a:ea typeface="+mn-lt"/>
              <a:cs typeface="Calibri" panose="020F0502020204030204" pitchFamily="34" charset="0"/>
            </a:endParaRPr>
          </a:p>
          <a:p>
            <a:pPr marL="0" indent="0">
              <a:lnSpc>
                <a:spcPct val="107000"/>
              </a:lnSpc>
              <a:spcBef>
                <a:spcPts val="0"/>
              </a:spcBef>
              <a:buNone/>
            </a:pPr>
            <a:endParaRPr lang="en-GB" sz="2000" dirty="0">
              <a:latin typeface="Calibri" panose="020F0502020204030204" pitchFamily="34" charset="0"/>
              <a:cs typeface="Calibri" panose="020F0502020204030204" pitchFamily="34" charset="0"/>
            </a:endParaRPr>
          </a:p>
          <a:p>
            <a:pPr marL="342900" indent="-342900">
              <a:lnSpc>
                <a:spcPct val="107000"/>
              </a:lnSpc>
              <a:spcBef>
                <a:spcPts val="0"/>
              </a:spcBef>
              <a:buFont typeface="Arial" panose="05000000000000000000" pitchFamily="2" charset="2"/>
              <a:buChar char="•"/>
            </a:pPr>
            <a:r>
              <a:rPr lang="en-GB" sz="2000" dirty="0">
                <a:latin typeface="Calibri" panose="020F0502020204030204" pitchFamily="34" charset="0"/>
                <a:cs typeface="Calibri" panose="020F0502020204030204" pitchFamily="34" charset="0"/>
              </a:rPr>
              <a:t>Check your references before submitting your assignment.</a:t>
            </a:r>
            <a:endParaRPr lang="en-GB" sz="2000" dirty="0">
              <a:latin typeface="Calibri" panose="020F0502020204030204" pitchFamily="34" charset="0"/>
              <a:ea typeface="+mn-lt"/>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r>
              <a:rPr lang="en-GB" sz="2000" b="1" dirty="0">
                <a:latin typeface="Calibri" panose="020F0502020204030204" pitchFamily="34" charset="0"/>
                <a:cs typeface="Calibri" panose="020F0502020204030204" pitchFamily="34" charset="0"/>
              </a:rPr>
              <a:t>Ask for help </a:t>
            </a:r>
            <a:r>
              <a:rPr lang="en-GB" sz="2000" dirty="0">
                <a:latin typeface="Calibri" panose="020F0502020204030204" pitchFamily="34" charset="0"/>
                <a:cs typeface="Calibri" panose="020F0502020204030204" pitchFamily="34" charset="0"/>
              </a:rPr>
              <a:t>if you need it – your librarian, course tutor or student services can advise.</a:t>
            </a:r>
            <a:endParaRPr lang="en-US" sz="2000" dirty="0">
              <a:latin typeface="Calibri" panose="020F0502020204030204" pitchFamily="34" charset="0"/>
              <a:cs typeface="Calibri" panose="020F0502020204030204" pitchFamily="34" charset="0"/>
            </a:endParaRPr>
          </a:p>
          <a:p>
            <a:endParaRPr lang="en-GB" dirty="0"/>
          </a:p>
        </p:txBody>
      </p:sp>
      <p:pic>
        <p:nvPicPr>
          <p:cNvPr id="6" name="Picture 5" descr="A chalk drawing of a person climbing stairs to a light bulb">
            <a:extLst>
              <a:ext uri="{FF2B5EF4-FFF2-40B4-BE49-F238E27FC236}">
                <a16:creationId xmlns:a16="http://schemas.microsoft.com/office/drawing/2014/main" id="{1CF9F630-33C7-6ADE-2CC5-AE7B8497E9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32718" y="1280160"/>
            <a:ext cx="6459281" cy="5020887"/>
          </a:xfrm>
          <a:prstGeom prst="rect">
            <a:avLst/>
          </a:prstGeom>
        </p:spPr>
      </p:pic>
      <p:pic>
        <p:nvPicPr>
          <p:cNvPr id="7" name="Picture 6" descr="A word written in sand on a beach&#10;&#10;AI-generated content may be incorrect.">
            <a:extLst>
              <a:ext uri="{FF2B5EF4-FFF2-40B4-BE49-F238E27FC236}">
                <a16:creationId xmlns:a16="http://schemas.microsoft.com/office/drawing/2014/main" id="{EC9F2D4D-3E15-0DD5-9490-F6B818422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84586" y="1280160"/>
            <a:ext cx="6507413" cy="5063440"/>
          </a:xfrm>
          <a:prstGeom prst="rect">
            <a:avLst/>
          </a:prstGeom>
        </p:spPr>
      </p:pic>
    </p:spTree>
    <p:extLst>
      <p:ext uri="{BB962C8B-B14F-4D97-AF65-F5344CB8AC3E}">
        <p14:creationId xmlns:p14="http://schemas.microsoft.com/office/powerpoint/2010/main" val="24840833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C7C7E42-2992-4860-AD93-C2C441FAB1A1}"/>
              </a:ext>
            </a:extLst>
          </p:cNvPr>
          <p:cNvSpPr>
            <a:spLocks noGrp="1"/>
          </p:cNvSpPr>
          <p:nvPr>
            <p:ph type="title" idx="4294967295"/>
          </p:nvPr>
        </p:nvSpPr>
        <p:spPr>
          <a:xfrm>
            <a:off x="0" y="0"/>
            <a:ext cx="5780088" cy="1004888"/>
          </a:xfrm>
        </p:spPr>
        <p:txBody>
          <a:bodyPr/>
          <a:lstStyle/>
          <a:p>
            <a:pPr algn="ctr"/>
            <a:r>
              <a:rPr lang="en-GB" dirty="0">
                <a:latin typeface="Calibri"/>
                <a:cs typeface="Calibri"/>
              </a:rPr>
              <a:t>Help is always available</a:t>
            </a:r>
            <a:endParaRPr lang="en-US" dirty="0"/>
          </a:p>
        </p:txBody>
      </p:sp>
      <p:sp>
        <p:nvSpPr>
          <p:cNvPr id="4" name="TextBox 3">
            <a:extLst>
              <a:ext uri="{FF2B5EF4-FFF2-40B4-BE49-F238E27FC236}">
                <a16:creationId xmlns:a16="http://schemas.microsoft.com/office/drawing/2014/main" id="{134578A5-024E-4685-8863-6C722C43D67B}"/>
              </a:ext>
            </a:extLst>
          </p:cNvPr>
          <p:cNvSpPr txBox="1"/>
          <p:nvPr/>
        </p:nvSpPr>
        <p:spPr>
          <a:xfrm>
            <a:off x="307384" y="1541215"/>
            <a:ext cx="4683071" cy="28931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2600" dirty="0">
              <a:ea typeface="+mn-lt"/>
              <a:cs typeface="+mn-lt"/>
            </a:endParaRPr>
          </a:p>
          <a:p>
            <a:pPr marL="457200" indent="-457200">
              <a:buFont typeface="Arial,Sans-Serif"/>
              <a:buChar char="•"/>
            </a:pPr>
            <a:r>
              <a:rPr lang="en-GB" sz="2600" b="1" dirty="0">
                <a:latin typeface="Calibri"/>
                <a:cs typeface="Calibri"/>
              </a:rPr>
              <a:t>Connie Davage </a:t>
            </a:r>
          </a:p>
          <a:p>
            <a:r>
              <a:rPr lang="en-GB" sz="2600" b="1" dirty="0">
                <a:latin typeface="Calibri"/>
                <a:cs typeface="Calibri"/>
              </a:rPr>
              <a:t>      </a:t>
            </a:r>
            <a:r>
              <a:rPr lang="en-GB" sz="2600" dirty="0">
                <a:latin typeface="Calibri"/>
                <a:cs typeface="Calibri"/>
              </a:rPr>
              <a:t>Academic Liaison Librarian</a:t>
            </a:r>
            <a:endParaRPr lang="en-GB" sz="2600" dirty="0">
              <a:ea typeface="+mn-lt"/>
              <a:cs typeface="+mn-lt"/>
            </a:endParaRPr>
          </a:p>
          <a:p>
            <a:r>
              <a:rPr lang="en-GB" sz="2600" dirty="0">
                <a:latin typeface="Calibri"/>
                <a:cs typeface="Calibri"/>
              </a:rPr>
              <a:t>      </a:t>
            </a:r>
            <a:r>
              <a:rPr lang="en-GB" sz="2600" dirty="0">
                <a:latin typeface="Calibri"/>
                <a:cs typeface="Calibri"/>
                <a:hlinkClick r:id="rId3"/>
              </a:rPr>
              <a:t>c.davage@uwtsd.ac.uk</a:t>
            </a:r>
            <a:endParaRPr lang="en-GB" sz="2600" dirty="0">
              <a:latin typeface="Calibri"/>
              <a:cs typeface="Calibri"/>
            </a:endParaRPr>
          </a:p>
          <a:p>
            <a:r>
              <a:rPr lang="en-GB" sz="2600" dirty="0">
                <a:latin typeface="Calibri"/>
                <a:cs typeface="Calibri"/>
              </a:rPr>
              <a:t> </a:t>
            </a:r>
            <a:endParaRPr lang="en-US" sz="2600" dirty="0">
              <a:ea typeface="+mn-lt"/>
              <a:cs typeface="+mn-lt"/>
            </a:endParaRPr>
          </a:p>
          <a:p>
            <a:pPr marL="457200" indent="-457200">
              <a:buFont typeface="Arial" panose="020B0604020202020204" pitchFamily="34" charset="0"/>
              <a:buChar char="•"/>
            </a:pPr>
            <a:r>
              <a:rPr lang="en-GB" sz="2600" dirty="0">
                <a:latin typeface="Calibri"/>
                <a:cs typeface="Calibri"/>
                <a:hlinkClick r:id="rId4"/>
              </a:rPr>
              <a:t>infoskills@uwtsd.ac.uk</a:t>
            </a:r>
            <a:endParaRPr lang="en-GB" sz="2600" dirty="0">
              <a:latin typeface="Calibri"/>
              <a:cs typeface="Calibri"/>
            </a:endParaRPr>
          </a:p>
          <a:p>
            <a:pPr marL="457200" indent="-457200">
              <a:buFont typeface="Arial,Sans-Serif"/>
              <a:buChar char="•"/>
            </a:pPr>
            <a:endParaRPr lang="en-GB" sz="2600" dirty="0">
              <a:latin typeface="Calibri"/>
              <a:ea typeface="+mn-lt"/>
              <a:cs typeface="Calibri"/>
            </a:endParaRPr>
          </a:p>
        </p:txBody>
      </p:sp>
      <p:pic>
        <p:nvPicPr>
          <p:cNvPr id="5" name="Picture 4" descr="A group of wooden tiles with letters on them&#10;&#10;AI-generated content may be incorrect.">
            <a:extLst>
              <a:ext uri="{FF2B5EF4-FFF2-40B4-BE49-F238E27FC236}">
                <a16:creationId xmlns:a16="http://schemas.microsoft.com/office/drawing/2014/main" id="{C9042952-23CB-1830-E426-2EA34682158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0966" y="1290353"/>
            <a:ext cx="6531033" cy="5050693"/>
          </a:xfrm>
          <a:prstGeom prst="rect">
            <a:avLst/>
          </a:prstGeom>
        </p:spPr>
      </p:pic>
    </p:spTree>
    <p:extLst>
      <p:ext uri="{BB962C8B-B14F-4D97-AF65-F5344CB8AC3E}">
        <p14:creationId xmlns:p14="http://schemas.microsoft.com/office/powerpoint/2010/main" val="9585026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4C77F7-B09F-35EE-3C01-CEFC089D8BC8}"/>
            </a:ext>
          </a:extLst>
        </p:cNvPr>
        <p:cNvGrpSpPr/>
        <p:nvPr/>
      </p:nvGrpSpPr>
      <p:grpSpPr>
        <a:xfrm>
          <a:off x="0" y="0"/>
          <a:ext cx="0" cy="0"/>
          <a:chOff x="0" y="0"/>
          <a:chExt cx="0" cy="0"/>
        </a:xfrm>
      </p:grpSpPr>
      <p:sp>
        <p:nvSpPr>
          <p:cNvPr id="8" name="Title 2">
            <a:extLst>
              <a:ext uri="{FF2B5EF4-FFF2-40B4-BE49-F238E27FC236}">
                <a16:creationId xmlns:a16="http://schemas.microsoft.com/office/drawing/2014/main" id="{E2092571-B2F7-7C31-BD5C-40DCE5C245BB}"/>
              </a:ext>
            </a:extLst>
          </p:cNvPr>
          <p:cNvSpPr txBox="1">
            <a:spLocks/>
          </p:cNvSpPr>
          <p:nvPr/>
        </p:nvSpPr>
        <p:spPr>
          <a:xfrm>
            <a:off x="6378926" y="1838961"/>
            <a:ext cx="5446198" cy="22254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bg1"/>
                </a:solidFill>
                <a:latin typeface="+mj-lt"/>
                <a:ea typeface="+mj-ea"/>
                <a:cs typeface="+mj-cs"/>
              </a:defRPr>
            </a:lvl1pPr>
          </a:lstStyle>
          <a:p>
            <a:r>
              <a:rPr lang="en-GB" dirty="0"/>
              <a:t>Let us know how we did.</a:t>
            </a:r>
          </a:p>
        </p:txBody>
      </p:sp>
      <p:sp>
        <p:nvSpPr>
          <p:cNvPr id="12" name="Subtitle 1">
            <a:extLst>
              <a:ext uri="{FF2B5EF4-FFF2-40B4-BE49-F238E27FC236}">
                <a16:creationId xmlns:a16="http://schemas.microsoft.com/office/drawing/2014/main" id="{372E4B3C-6A97-ECC8-F3BC-35DC10C74ABC}"/>
              </a:ext>
            </a:extLst>
          </p:cNvPr>
          <p:cNvSpPr>
            <a:spLocks noGrp="1"/>
          </p:cNvSpPr>
          <p:nvPr>
            <p:ph type="subTitle" idx="1"/>
          </p:nvPr>
        </p:nvSpPr>
        <p:spPr>
          <a:xfrm>
            <a:off x="6378926" y="4698064"/>
            <a:ext cx="5435249" cy="1046857"/>
          </a:xfrm>
        </p:spPr>
        <p:txBody>
          <a:bodyPr/>
          <a:lstStyle/>
          <a:p>
            <a:r>
              <a:rPr lang="en-GB" dirty="0"/>
              <a:t>If you have 5 minutes, please scan the QR code and fill out our feedback form. </a:t>
            </a:r>
          </a:p>
        </p:txBody>
      </p:sp>
      <p:pic>
        <p:nvPicPr>
          <p:cNvPr id="19" name="Picture 18">
            <a:extLst>
              <a:ext uri="{FF2B5EF4-FFF2-40B4-BE49-F238E27FC236}">
                <a16:creationId xmlns:a16="http://schemas.microsoft.com/office/drawing/2014/main" id="{BBF079A3-45B6-0A7F-BD49-1B9F932581E8}"/>
              </a:ext>
            </a:extLst>
          </p:cNvPr>
          <p:cNvPicPr>
            <a:picLocks noChangeAspect="1"/>
          </p:cNvPicPr>
          <p:nvPr/>
        </p:nvPicPr>
        <p:blipFill>
          <a:blip r:embed="rId3"/>
          <a:stretch>
            <a:fillRect/>
          </a:stretch>
        </p:blipFill>
        <p:spPr>
          <a:xfrm>
            <a:off x="750566" y="973457"/>
            <a:ext cx="4601217" cy="4525006"/>
          </a:xfrm>
          <a:prstGeom prst="rect">
            <a:avLst/>
          </a:prstGeom>
        </p:spPr>
      </p:pic>
    </p:spTree>
    <p:extLst>
      <p:ext uri="{BB962C8B-B14F-4D97-AF65-F5344CB8AC3E}">
        <p14:creationId xmlns:p14="http://schemas.microsoft.com/office/powerpoint/2010/main" val="196763925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GUID" val="66fc7a1c-134e-4f01-a025-316813ff2edc"/>
</p:tagLst>
</file>

<file path=ppt/theme/theme1.xml><?xml version="1.0" encoding="utf-8"?>
<a:theme xmlns:a="http://schemas.openxmlformats.org/drawingml/2006/main" name="Office Theme">
  <a:themeElements>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fontScheme name="Library fonts">
      <a:majorFont>
        <a:latin typeface="Lucida Sans"/>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infoskills (1)" id="{8922DA5D-4F5E-4917-9E69-F4754099A351}" vid="{E55864B7-8172-4883-9242-DE6CFFD1DD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0ff53c00-e326-45a7-a061-0f5487e81cfb">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079F9E6E658E4F8D51CAD24AC44870" ma:contentTypeVersion="7" ma:contentTypeDescription="Create a new document." ma:contentTypeScope="" ma:versionID="f71239b9fa7bb985412d019af5c1787b">
  <xsd:schema xmlns:xsd="http://www.w3.org/2001/XMLSchema" xmlns:xs="http://www.w3.org/2001/XMLSchema" xmlns:p="http://schemas.microsoft.com/office/2006/metadata/properties" xmlns:ns3="0ff53c00-e326-45a7-a061-0f5487e81cfb" xmlns:ns4="a308fc74-0b47-4e21-bbf8-e3a69c4a2084" targetNamespace="http://schemas.microsoft.com/office/2006/metadata/properties" ma:root="true" ma:fieldsID="2bf678fe0598965ab622e43f931e2a30" ns3:_="" ns4:_="">
    <xsd:import namespace="0ff53c00-e326-45a7-a061-0f5487e81cfb"/>
    <xsd:import namespace="a308fc74-0b47-4e21-bbf8-e3a69c4a2084"/>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ff53c00-e326-45a7-a061-0f5487e81cf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308fc74-0b47-4e21-bbf8-e3a69c4a2084"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49DB88A-4CDB-4A02-BBF8-EAC6701E3581}">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a308fc74-0b47-4e21-bbf8-e3a69c4a2084"/>
    <ds:schemaRef ds:uri="0ff53c00-e326-45a7-a061-0f5487e81cfb"/>
    <ds:schemaRef ds:uri="http://www.w3.org/XML/1998/namespace"/>
    <ds:schemaRef ds:uri="http://purl.org/dc/dcmitype/"/>
  </ds:schemaRefs>
</ds:datastoreItem>
</file>

<file path=customXml/itemProps2.xml><?xml version="1.0" encoding="utf-8"?>
<ds:datastoreItem xmlns:ds="http://schemas.openxmlformats.org/officeDocument/2006/customXml" ds:itemID="{495CDC2D-189F-4C07-8987-F7BE7C44EA2B}">
  <ds:schemaRefs>
    <ds:schemaRef ds:uri="http://schemas.microsoft.com/sharepoint/v3/contenttype/forms"/>
  </ds:schemaRefs>
</ds:datastoreItem>
</file>

<file path=customXml/itemProps3.xml><?xml version="1.0" encoding="utf-8"?>
<ds:datastoreItem xmlns:ds="http://schemas.openxmlformats.org/officeDocument/2006/customXml" ds:itemID="{6E59E92B-10D4-40E7-BF1F-40FD891F7F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ff53c00-e326-45a7-a061-0f5487e81cfb"/>
    <ds:schemaRef ds:uri="a308fc74-0b47-4e21-bbf8-e3a69c4a20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Presentation-mustard</Template>
  <TotalTime>0</TotalTime>
  <Words>2768</Words>
  <Application>Microsoft Office PowerPoint</Application>
  <PresentationFormat>Widescreen</PresentationFormat>
  <Paragraphs>350</Paragraphs>
  <Slides>40</Slides>
  <Notes>37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Arial,Sans-Serif</vt:lpstr>
      <vt:lpstr>avenir-regular-class</vt:lpstr>
      <vt:lpstr>Arial</vt:lpstr>
      <vt:lpstr>Calibri</vt:lpstr>
      <vt:lpstr>Calibri Light</vt:lpstr>
      <vt:lpstr>Lato</vt:lpstr>
      <vt:lpstr>Lucida Sans</vt:lpstr>
      <vt:lpstr>Wingdings</vt:lpstr>
      <vt:lpstr>Office Theme</vt:lpstr>
      <vt:lpstr>Harvard Referencing: the basics</vt:lpstr>
      <vt:lpstr>Background</vt:lpstr>
      <vt:lpstr>PowerPoint Presentation</vt:lpstr>
      <vt:lpstr>PowerPoint Presentation</vt:lpstr>
      <vt:lpstr>Finding Sources</vt:lpstr>
      <vt:lpstr>In-text citation</vt:lpstr>
      <vt:lpstr>Reference List</vt:lpstr>
      <vt:lpstr>Writing your references</vt:lpstr>
      <vt:lpstr>Integrating sources into your work</vt:lpstr>
      <vt:lpstr>Quoting v Paraphrasing</vt:lpstr>
      <vt:lpstr>Example</vt:lpstr>
      <vt:lpstr>Parenthetical citation</vt:lpstr>
      <vt:lpstr>Narrative citation</vt:lpstr>
      <vt:lpstr>Example:</vt:lpstr>
      <vt:lpstr>Quoting</vt:lpstr>
      <vt:lpstr>Examples: Direct (short) quote</vt:lpstr>
      <vt:lpstr>Which in-text citation is correct?</vt:lpstr>
      <vt:lpstr>Which citation is correct?</vt:lpstr>
      <vt:lpstr>Useful Resources</vt:lpstr>
      <vt:lpstr>What information makes up a reference?</vt:lpstr>
      <vt:lpstr>Full reference</vt:lpstr>
      <vt:lpstr>Harvard referencing: books</vt:lpstr>
      <vt:lpstr>Harvard referencing: books</vt:lpstr>
      <vt:lpstr>Harvard referencing: journal article</vt:lpstr>
      <vt:lpstr>Harvard reference: web page</vt:lpstr>
      <vt:lpstr>Harvard reference: web page</vt:lpstr>
      <vt:lpstr>Harvard reference: web page</vt:lpstr>
      <vt:lpstr>Harvard referencing: what's wrong?</vt:lpstr>
      <vt:lpstr>Harvard referencing: what's wrong?</vt:lpstr>
      <vt:lpstr>Harvard referencing: what's wrong?</vt:lpstr>
      <vt:lpstr>Where to find the information you need</vt:lpstr>
      <vt:lpstr>Exercise: blog</vt:lpstr>
      <vt:lpstr>Exercise: magazine</vt:lpstr>
      <vt:lpstr>Exercise: podcast</vt:lpstr>
      <vt:lpstr>Referencing Help</vt:lpstr>
      <vt:lpstr>When creating a reference ...</vt:lpstr>
      <vt:lpstr>RefWorks</vt:lpstr>
      <vt:lpstr>PowerPoint Presentation</vt:lpstr>
      <vt:lpstr>Help is always available</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Evans (Lib)</dc:creator>
  <cp:lastModifiedBy>Connie Davage</cp:lastModifiedBy>
  <cp:revision>5</cp:revision>
  <dcterms:created xsi:type="dcterms:W3CDTF">2019-08-13T11:11:50Z</dcterms:created>
  <dcterms:modified xsi:type="dcterms:W3CDTF">2025-05-22T10:39:28Z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0x010100AB079F9E6E658E4F8D51CAD24AC44870</vt:lpwstr>
  </property>
  <property fmtid="{D5CDD505-2E9C-101B-9397-08002B2CF9AE}" pid="3" name="Order">
    <vt:r8>2443600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ies>
</file>