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04" r:id="rId5"/>
    <p:sldId id="314" r:id="rId6"/>
    <p:sldId id="308" r:id="rId7"/>
    <p:sldId id="317" r:id="rId8"/>
    <p:sldId id="318" r:id="rId9"/>
    <p:sldId id="288" r:id="rId10"/>
    <p:sldId id="275" r:id="rId11"/>
    <p:sldId id="305" r:id="rId12"/>
    <p:sldId id="319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4BCFDA-E7AC-43EA-835F-B62DE95C27AC}" v="7" dt="2025-11-13T19:13:17.4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3750" autoAdjust="0"/>
  </p:normalViewPr>
  <p:slideViewPr>
    <p:cSldViewPr snapToGrid="0">
      <p:cViewPr varScale="1">
        <p:scale>
          <a:sx n="105" d="100"/>
          <a:sy n="105" d="100"/>
        </p:scale>
        <p:origin x="606" y="96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18/11/2025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18/11/2025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ECADC-8466-895F-0711-830B370E1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FD23FB-6364-34E9-80F8-BAAC928812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40E2E0-15C8-8444-6231-FD9C33361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80671-73CE-A872-642D-A6379DF89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41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13322-862E-9F1D-E54C-405C06842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142F6-0E80-C757-7FE4-0D961F16F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48B12-124E-1D94-25BC-990FDEF6C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B3BEA-BE3F-5A60-F3EA-3DFCE1DAE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7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01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38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D1FCC-4BC4-0B5F-698F-13F741811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A8DC40-01D8-FE02-B6F2-687D5CB126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B91F94-20A4-397B-F9BA-2A3D3F6D4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FDF04-62DF-5FCA-4539-FF6CCA9B1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5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653310"/>
            <a:ext cx="5107709" cy="208283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Reflective Presentation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B1DFF4FF-96BE-9147-96D1-A240ED56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3991865"/>
            <a:ext cx="4379976" cy="613370"/>
          </a:xfrm>
        </p:spPr>
        <p:txBody>
          <a:bodyPr rtlCol="0"/>
          <a:lstStyle/>
          <a:p>
            <a:pPr rtl="0"/>
            <a:r>
              <a:rPr lang="en-GB" dirty="0"/>
              <a:t>Joe Bloggs</a:t>
            </a:r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11" y="422650"/>
            <a:ext cx="41148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BA346B-2366-4AE6-EB5A-F2F966E671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5001679"/>
              </p:ext>
            </p:extLst>
          </p:nvPr>
        </p:nvGraphicFramePr>
        <p:xfrm>
          <a:off x="357911" y="1646561"/>
          <a:ext cx="5081154" cy="478878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81154">
                  <a:extLst>
                    <a:ext uri="{9D8B030D-6E8A-4147-A177-3AD203B41FA5}">
                      <a16:colId xmlns:a16="http://schemas.microsoft.com/office/drawing/2014/main" val="2763338140"/>
                    </a:ext>
                  </a:extLst>
                </a:gridCol>
              </a:tblGrid>
              <a:tr h="1802797">
                <a:tc>
                  <a:txBody>
                    <a:bodyPr/>
                    <a:lstStyle/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Challenges and Opportunities for Students in the Digital Era</a:t>
                      </a:r>
                    </a:p>
                    <a:p>
                      <a:pPr marL="342900" lvl="0" indent="-342900" algn="just" rtl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endParaRPr lang="en-GB" sz="2800" dirty="0">
                        <a:effectLst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Students who embrace digital tools, maintain digital well-being, and develop adaptability skills are best positioned to succeed in modern education.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7467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194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704C412F-0004-CB41-7458-E777615FF5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159908"/>
              </p:ext>
            </p:extLst>
          </p:nvPr>
        </p:nvGraphicFramePr>
        <p:xfrm>
          <a:off x="370194" y="1690688"/>
          <a:ext cx="8240406" cy="41462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40406">
                  <a:extLst>
                    <a:ext uri="{9D8B030D-6E8A-4147-A177-3AD203B41FA5}">
                      <a16:colId xmlns:a16="http://schemas.microsoft.com/office/drawing/2014/main" val="3917572571"/>
                    </a:ext>
                  </a:extLst>
                </a:gridCol>
              </a:tblGrid>
              <a:tr h="36482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3600" b="1" u="sng" dirty="0">
                          <a:effectLst/>
                        </a:rPr>
                        <a:t>Research</a:t>
                      </a:r>
                      <a:endParaRPr lang="en-GB" sz="3600" b="1" u="sng" dirty="0">
                        <a:effectLst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found sources through academic databases, educational journals, and online reports.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 It was easy to access diverse perspectives, but hard to determine source credibility.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The research broadened my understanding of how digital literacy influences learning success.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304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C9DEB-CD22-9CF8-3A0F-5164670C5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F958C-BE17-FD26-7022-79E044BD8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9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C66E248C-6F84-0C9B-B442-BB67A316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2DA301-4930-117B-9AC1-FA67D7EF9B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957182"/>
              </p:ext>
            </p:extLst>
          </p:nvPr>
        </p:nvGraphicFramePr>
        <p:xfrm>
          <a:off x="357909" y="1690688"/>
          <a:ext cx="8104909" cy="49296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04909">
                  <a:extLst>
                    <a:ext uri="{9D8B030D-6E8A-4147-A177-3AD203B41FA5}">
                      <a16:colId xmlns:a16="http://schemas.microsoft.com/office/drawing/2014/main" val="150299048"/>
                    </a:ext>
                  </a:extLst>
                </a:gridCol>
              </a:tblGrid>
              <a:tr h="217652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3200" b="1" u="sng" dirty="0">
                          <a:effectLst/>
                        </a:rPr>
                        <a:t>Planning &amp; Writing</a:t>
                      </a:r>
                      <a:endParaRPr lang="en-GB" sz="3200" b="1" u="sng" dirty="0">
                        <a:effectLst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began with an outline, identifying main themes such as technology use, challenges, and strategies.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used clear headings and proper referencing styles to structure my report.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The most difficult part was balancing discussion of challenges and opportunities while staying concise.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3917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38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3BBD9-F715-36FD-FD00-B67D21EA1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893E0-42AD-47C8-D7D1-B58231D9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8" y="237763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BB06C74-FB35-8D14-C6C0-A26B39B9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5426821-C3A5-E3C7-ECE5-1856859FB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354949"/>
              </p:ext>
            </p:extLst>
          </p:nvPr>
        </p:nvGraphicFramePr>
        <p:xfrm>
          <a:off x="357908" y="1403541"/>
          <a:ext cx="8148783" cy="5194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48783">
                  <a:extLst>
                    <a:ext uri="{9D8B030D-6E8A-4147-A177-3AD203B41FA5}">
                      <a16:colId xmlns:a16="http://schemas.microsoft.com/office/drawing/2014/main" val="2579808589"/>
                    </a:ext>
                  </a:extLst>
                </a:gridCol>
              </a:tblGrid>
              <a:tr h="40509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u="sng" dirty="0">
                          <a:effectLst/>
                        </a:rPr>
                        <a:t>Challenges</a:t>
                      </a:r>
                      <a:endParaRPr lang="en-GB" sz="2800" b="1" u="sng" dirty="0">
                        <a:effectLst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latin typeface="Aptos" panose="020B0004020202020204" pitchFamily="34" charset="0"/>
                        </a:rPr>
                        <a:t>The biggest challenge was managing a large amount of information from digital sources.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endParaRPr lang="en-GB" sz="2400" dirty="0">
                        <a:latin typeface="Aptos" panose="020B0004020202020204" pitchFamily="34" charset="0"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latin typeface="Aptos" panose="020B0004020202020204" pitchFamily="34" charset="0"/>
                        </a:rPr>
                        <a:t>I overcame this by organising notes systematically and focusing only on relevant data.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24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u="sng" dirty="0">
                          <a:effectLst/>
                        </a:rPr>
                        <a:t>Successes</a:t>
                      </a:r>
                      <a:endParaRPr lang="en-GB" sz="2800" b="1" u="sng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latin typeface="Aptos" panose="020B0004020202020204" pitchFamily="34" charset="0"/>
                        </a:rPr>
                        <a:t>I am most proud of producing a balanced, well-researched discussion that highlights both the opportunities and the challenges of digital learning for students.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286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549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8056" y="0"/>
            <a:ext cx="566928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Looking forward</a:t>
            </a:r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8B7CECF3-D0F8-EC0B-13C3-C35405600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1940715"/>
              </p:ext>
            </p:extLst>
          </p:nvPr>
        </p:nvGraphicFramePr>
        <p:xfrm>
          <a:off x="5161751" y="1274389"/>
          <a:ext cx="6433726" cy="51206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33726">
                  <a:extLst>
                    <a:ext uri="{9D8B030D-6E8A-4147-A177-3AD203B41FA5}">
                      <a16:colId xmlns:a16="http://schemas.microsoft.com/office/drawing/2014/main" val="626158153"/>
                    </a:ext>
                  </a:extLst>
                </a:gridCol>
              </a:tblGrid>
              <a:tr h="1904051">
                <a:tc>
                  <a:txBody>
                    <a:bodyPr/>
                    <a:lstStyle/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Next time, I’ll focus more on assessing source credibility to ensure my research is stronger and more reliable.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I’ll continue using a clear outline, as it kept my ideas organised and made writing easier.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aim to include more critical reflection on my sources to deepen my analysis and understanding.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0208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491" y="1159995"/>
            <a:ext cx="6145573" cy="3781460"/>
          </a:xfrm>
        </p:spPr>
        <p:txBody>
          <a:bodyPr rtlCol="0">
            <a:normAutofit/>
          </a:bodyPr>
          <a:lstStyle/>
          <a:p>
            <a:pPr rtl="0"/>
            <a:r>
              <a:rPr lang="en-GB" sz="72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35">
            <a:extLst>
              <a:ext uri="{FF2B5EF4-FFF2-40B4-BE49-F238E27FC236}">
                <a16:creationId xmlns:a16="http://schemas.microsoft.com/office/drawing/2014/main" id="{3FB3C754-C1FE-4D2D-9890-A8353F1E8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312" y="1755648"/>
            <a:ext cx="4306824" cy="1325563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F8701B31-AB7C-4E0A-952E-ACAC522AF3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53312" y="3191256"/>
            <a:ext cx="3505201" cy="1798639"/>
          </a:xfrm>
        </p:spPr>
        <p:txBody>
          <a:bodyPr rtlCol="0"/>
          <a:lstStyle/>
          <a:p>
            <a:pPr rtl="0"/>
            <a:r>
              <a:rPr lang="en-GB" dirty="0"/>
              <a:t>Joe Bloggs</a:t>
            </a:r>
          </a:p>
          <a:p>
            <a:pPr rtl="0"/>
            <a:r>
              <a:rPr lang="en-GB" dirty="0"/>
              <a:t>Joe.bloggs@uwtsd.ac.uk</a:t>
            </a:r>
          </a:p>
        </p:txBody>
      </p:sp>
    </p:spTree>
    <p:extLst>
      <p:ext uri="{BB962C8B-B14F-4D97-AF65-F5344CB8AC3E}">
        <p14:creationId xmlns:p14="http://schemas.microsoft.com/office/powerpoint/2010/main" val="2135673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DC064-F0B2-BD06-F76A-088019A0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B9A8F-D6CF-2244-D0EE-D5DF9E1F9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Reference list 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69BBA246-467D-1DB4-190B-FE7B050DB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45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{BDCFFACB-A2F6-41F9-BD8A-D820238B2FBB}tf16411248_win32</Template>
  <TotalTime>1</TotalTime>
  <Words>289</Words>
  <Application>Microsoft Office PowerPoint</Application>
  <PresentationFormat>Widescreen</PresentationFormat>
  <Paragraphs>53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Avenir Next LT Pro Light</vt:lpstr>
      <vt:lpstr>Calibri</vt:lpstr>
      <vt:lpstr>Posterama</vt:lpstr>
      <vt:lpstr>Symbol</vt:lpstr>
      <vt:lpstr>Office Theme</vt:lpstr>
      <vt:lpstr>Reflective Presentation  </vt:lpstr>
      <vt:lpstr>Introduction</vt:lpstr>
      <vt:lpstr>Reflecting on the process</vt:lpstr>
      <vt:lpstr>Reflecting on the process</vt:lpstr>
      <vt:lpstr>Reflecting on the process</vt:lpstr>
      <vt:lpstr>Looking forward</vt:lpstr>
      <vt:lpstr>Any questions?</vt:lpstr>
      <vt:lpstr>THANK YOU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2</cp:revision>
  <dcterms:created xsi:type="dcterms:W3CDTF">2025-08-20T09:56:11Z</dcterms:created>
  <dcterms:modified xsi:type="dcterms:W3CDTF">2025-11-18T09:00:28Z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