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655" r:id="rId3"/>
    <p:sldId id="656" r:id="rId4"/>
    <p:sldId id="658" r:id="rId5"/>
    <p:sldId id="677" r:id="rId6"/>
    <p:sldId id="678" r:id="rId7"/>
    <p:sldId id="679" r:id="rId8"/>
    <p:sldId id="680" r:id="rId9"/>
    <p:sldId id="681" r:id="rId10"/>
    <p:sldId id="657" r:id="rId11"/>
    <p:sldId id="659" r:id="rId12"/>
    <p:sldId id="683" r:id="rId13"/>
    <p:sldId id="660" r:id="rId14"/>
    <p:sldId id="661" r:id="rId15"/>
    <p:sldId id="667" r:id="rId16"/>
    <p:sldId id="662" r:id="rId17"/>
    <p:sldId id="694" r:id="rId18"/>
    <p:sldId id="682" r:id="rId19"/>
    <p:sldId id="664" r:id="rId20"/>
    <p:sldId id="665" r:id="rId21"/>
    <p:sldId id="666" r:id="rId22"/>
    <p:sldId id="668" r:id="rId23"/>
    <p:sldId id="663" r:id="rId24"/>
    <p:sldId id="654" r:id="rId25"/>
    <p:sldId id="669" r:id="rId26"/>
    <p:sldId id="670" r:id="rId27"/>
    <p:sldId id="671" r:id="rId28"/>
    <p:sldId id="672" r:id="rId29"/>
    <p:sldId id="673" r:id="rId30"/>
    <p:sldId id="674" r:id="rId31"/>
    <p:sldId id="675" r:id="rId32"/>
    <p:sldId id="684" r:id="rId33"/>
    <p:sldId id="676" r:id="rId34"/>
    <p:sldId id="685" r:id="rId35"/>
    <p:sldId id="687" r:id="rId36"/>
    <p:sldId id="686" r:id="rId37"/>
    <p:sldId id="690" r:id="rId38"/>
    <p:sldId id="691" r:id="rId39"/>
    <p:sldId id="688" r:id="rId40"/>
    <p:sldId id="692" r:id="rId41"/>
    <p:sldId id="693" r:id="rId42"/>
    <p:sldId id="695" r:id="rId43"/>
    <p:sldId id="696" r:id="rId44"/>
    <p:sldId id="697" r:id="rId45"/>
    <p:sldId id="698" r:id="rId46"/>
    <p:sldId id="700" r:id="rId47"/>
    <p:sldId id="701" r:id="rId48"/>
    <p:sldId id="703" r:id="rId49"/>
    <p:sldId id="702"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7" d="100"/>
          <a:sy n="87" d="100"/>
        </p:scale>
        <p:origin x="51"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02/03/2020</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02/03/2020</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02/03/2020</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02/03/2020</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02/03/2020</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4.xml"/><Relationship Id="rId6" Type="http://schemas.openxmlformats.org/officeDocument/2006/relationships/image" Target="../media/image14.jpeg"/><Relationship Id="rId5" Type="http://schemas.openxmlformats.org/officeDocument/2006/relationships/image" Target="../media/image13.jpg"/><Relationship Id="rId4" Type="http://schemas.openxmlformats.org/officeDocument/2006/relationships/image" Target="../media/image12.jp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8000" b="1" dirty="0"/>
              <a:t>Comparative Theology</a:t>
            </a:r>
          </a:p>
        </p:txBody>
      </p:sp>
      <p:sp>
        <p:nvSpPr>
          <p:cNvPr id="3" name="Subtitle 2"/>
          <p:cNvSpPr>
            <a:spLocks noGrp="1"/>
          </p:cNvSpPr>
          <p:nvPr>
            <p:ph type="subTitle" idx="1"/>
          </p:nvPr>
        </p:nvSpPr>
        <p:spPr/>
        <p:txBody>
          <a:bodyPr/>
          <a:lstStyle/>
          <a:p>
            <a:r>
              <a:rPr lang="en-GB" dirty="0"/>
              <a:t>Dr Angus M Slater</a:t>
            </a:r>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- 70%</a:t>
            </a:r>
          </a:p>
        </p:txBody>
      </p:sp>
      <p:sp>
        <p:nvSpPr>
          <p:cNvPr id="3" name="Content Placeholder 2"/>
          <p:cNvSpPr>
            <a:spLocks noGrp="1"/>
          </p:cNvSpPr>
          <p:nvPr>
            <p:ph sz="half" idx="1"/>
          </p:nvPr>
        </p:nvSpPr>
        <p:spPr>
          <a:xfrm>
            <a:off x="838200" y="1825625"/>
            <a:ext cx="9112624" cy="3767867"/>
          </a:xfrm>
        </p:spPr>
        <p:txBody>
          <a:bodyPr>
            <a:normAutofit/>
          </a:bodyPr>
          <a:lstStyle/>
          <a:p>
            <a:pPr marL="0" indent="0">
              <a:buNone/>
            </a:pPr>
            <a:r>
              <a:rPr lang="en-GB" sz="3200" dirty="0"/>
              <a:t>(2) Demonstrate how a </a:t>
            </a:r>
            <a:r>
              <a:rPr lang="en-GB" sz="3200" b="1" dirty="0"/>
              <a:t>comparative theological </a:t>
            </a:r>
            <a:r>
              <a:rPr lang="en-GB" sz="3200" dirty="0"/>
              <a:t>approach can be used to illuminate the matter of </a:t>
            </a:r>
            <a:r>
              <a:rPr lang="en-GB" sz="3200" b="1" dirty="0"/>
              <a:t>gender, race, or sexuality</a:t>
            </a:r>
            <a:r>
              <a:rPr lang="en-GB" sz="3200" dirty="0"/>
              <a:t> in the </a:t>
            </a:r>
            <a:r>
              <a:rPr lang="en-GB" sz="3200" b="1" dirty="0"/>
              <a:t>creation theologies</a:t>
            </a:r>
            <a:r>
              <a:rPr lang="en-GB" sz="3200" dirty="0"/>
              <a:t> of </a:t>
            </a:r>
            <a:r>
              <a:rPr lang="en-GB" sz="3200" b="1" dirty="0"/>
              <a:t>two religious traditions</a:t>
            </a:r>
            <a:r>
              <a:rPr lang="en-GB" sz="3200" dirty="0"/>
              <a:t>.</a:t>
            </a:r>
          </a:p>
        </p:txBody>
      </p:sp>
    </p:spTree>
    <p:extLst>
      <p:ext uri="{BB962C8B-B14F-4D97-AF65-F5344CB8AC3E}">
        <p14:creationId xmlns:p14="http://schemas.microsoft.com/office/powerpoint/2010/main" val="30364382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Theology	</a:t>
            </a:r>
          </a:p>
        </p:txBody>
      </p:sp>
      <p:sp>
        <p:nvSpPr>
          <p:cNvPr id="3" name="Text Placeholder 2"/>
          <p:cNvSpPr>
            <a:spLocks noGrp="1"/>
          </p:cNvSpPr>
          <p:nvPr>
            <p:ph type="body" idx="1"/>
          </p:nvPr>
        </p:nvSpPr>
        <p:spPr/>
        <p:txBody>
          <a:bodyPr/>
          <a:lstStyle/>
          <a:p>
            <a:r>
              <a:rPr lang="en-GB" dirty="0"/>
              <a:t>What it is, what it isn’t, how we do it…</a:t>
            </a:r>
          </a:p>
        </p:txBody>
      </p:sp>
    </p:spTree>
    <p:extLst>
      <p:ext uri="{BB962C8B-B14F-4D97-AF65-F5344CB8AC3E}">
        <p14:creationId xmlns:p14="http://schemas.microsoft.com/office/powerpoint/2010/main" val="24086600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Theology	</a:t>
            </a:r>
          </a:p>
        </p:txBody>
      </p:sp>
      <p:sp>
        <p:nvSpPr>
          <p:cNvPr id="3" name="Content Placeholder 2"/>
          <p:cNvSpPr>
            <a:spLocks noGrp="1"/>
          </p:cNvSpPr>
          <p:nvPr>
            <p:ph sz="half" idx="1"/>
          </p:nvPr>
        </p:nvSpPr>
        <p:spPr/>
        <p:txBody>
          <a:bodyPr>
            <a:normAutofit/>
          </a:bodyPr>
          <a:lstStyle/>
          <a:p>
            <a:pPr marL="0" indent="0">
              <a:buNone/>
            </a:pPr>
            <a:r>
              <a:rPr lang="en-GB" sz="4400" dirty="0"/>
              <a:t>Comparative </a:t>
            </a:r>
          </a:p>
          <a:p>
            <a:pPr marL="0" indent="0">
              <a:buNone/>
            </a:pPr>
            <a:endParaRPr lang="en-GB" sz="4400" dirty="0"/>
          </a:p>
          <a:p>
            <a:pPr marL="0" indent="0">
              <a:buNone/>
            </a:pPr>
            <a:r>
              <a:rPr lang="en-GB" sz="4400" dirty="0"/>
              <a:t>                   +</a:t>
            </a:r>
          </a:p>
          <a:p>
            <a:pPr marL="0" indent="0">
              <a:buNone/>
            </a:pPr>
            <a:endParaRPr lang="en-GB" sz="4400" dirty="0"/>
          </a:p>
          <a:p>
            <a:pPr marL="0" indent="0">
              <a:buNone/>
            </a:pPr>
            <a:r>
              <a:rPr lang="en-GB" sz="4400" dirty="0"/>
              <a:t>                      Theology</a:t>
            </a:r>
          </a:p>
        </p:txBody>
      </p:sp>
      <p:sp>
        <p:nvSpPr>
          <p:cNvPr id="4" name="Content Placeholder 3"/>
          <p:cNvSpPr>
            <a:spLocks noGrp="1"/>
          </p:cNvSpPr>
          <p:nvPr>
            <p:ph sz="half" idx="2"/>
          </p:nvPr>
        </p:nvSpPr>
        <p:spPr/>
        <p:txBody>
          <a:bodyPr/>
          <a:lstStyle/>
          <a:p>
            <a:pPr marL="0" indent="0">
              <a:buNone/>
            </a:pPr>
            <a:r>
              <a:rPr lang="en-GB" dirty="0"/>
              <a:t>Comparative Theology holds in tension the divergent positions of comparison (with another) and theology (thinking about one’s own tradition).</a:t>
            </a:r>
          </a:p>
          <a:p>
            <a:pPr marL="0" indent="0">
              <a:buNone/>
            </a:pPr>
            <a:endParaRPr lang="en-GB" dirty="0"/>
          </a:p>
          <a:p>
            <a:pPr marL="0" indent="0">
              <a:buNone/>
            </a:pPr>
            <a:r>
              <a:rPr lang="en-GB" dirty="0"/>
              <a:t>Emerges in the 1980’s onwards.</a:t>
            </a:r>
          </a:p>
          <a:p>
            <a:endParaRPr lang="en-GB" dirty="0"/>
          </a:p>
          <a:p>
            <a:pPr marL="0" indent="0">
              <a:buNone/>
            </a:pPr>
            <a:endParaRPr lang="en-GB" dirty="0"/>
          </a:p>
        </p:txBody>
      </p:sp>
    </p:spTree>
    <p:extLst>
      <p:ext uri="{BB962C8B-B14F-4D97-AF65-F5344CB8AC3E}">
        <p14:creationId xmlns:p14="http://schemas.microsoft.com/office/powerpoint/2010/main" val="3694774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figures</a:t>
            </a:r>
          </a:p>
        </p:txBody>
      </p:sp>
      <p:sp>
        <p:nvSpPr>
          <p:cNvPr id="3" name="Text Placeholder 2"/>
          <p:cNvSpPr>
            <a:spLocks noGrp="1"/>
          </p:cNvSpPr>
          <p:nvPr>
            <p:ph type="body" idx="1"/>
          </p:nvPr>
        </p:nvSpPr>
        <p:spPr/>
        <p:txBody>
          <a:bodyPr/>
          <a:lstStyle/>
          <a:p>
            <a:r>
              <a:rPr lang="en-GB" dirty="0"/>
              <a:t>Quickly…</a:t>
            </a:r>
          </a:p>
        </p:txBody>
      </p:sp>
    </p:spTree>
    <p:extLst>
      <p:ext uri="{BB962C8B-B14F-4D97-AF65-F5344CB8AC3E}">
        <p14:creationId xmlns:p14="http://schemas.microsoft.com/office/powerpoint/2010/main" val="1796908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Francis Xavier Clooney (b.1950)	</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Often seen as the originator of Comparative </a:t>
            </a:r>
            <a:r>
              <a:rPr lang="en-GB" dirty="0" err="1"/>
              <a:t>Theologyin</a:t>
            </a:r>
            <a:r>
              <a:rPr lang="en-GB" dirty="0"/>
              <a:t> the 1980’s (although he dates it’s inception to a much earlier point)</a:t>
            </a:r>
          </a:p>
          <a:p>
            <a:pPr marL="0" indent="0">
              <a:buNone/>
            </a:pPr>
            <a:endParaRPr lang="en-GB" dirty="0"/>
          </a:p>
          <a:p>
            <a:pPr marL="0" indent="0">
              <a:buNone/>
            </a:pPr>
            <a:r>
              <a:rPr lang="en-GB" dirty="0"/>
              <a:t>Roman Catholic priest and a scholar of Hinduism </a:t>
            </a:r>
          </a:p>
          <a:p>
            <a:pPr marL="0" indent="0">
              <a:buNone/>
            </a:pPr>
            <a:endParaRPr lang="en-GB" dirty="0"/>
          </a:p>
          <a:p>
            <a:pPr marL="0" indent="0">
              <a:buNone/>
            </a:pPr>
            <a:r>
              <a:rPr lang="en-GB" dirty="0"/>
              <a:t>His publication, </a:t>
            </a:r>
            <a:r>
              <a:rPr lang="en-GB" i="1" dirty="0"/>
              <a:t>Hindu God, Christian God</a:t>
            </a:r>
            <a:r>
              <a:rPr lang="en-GB" dirty="0"/>
              <a:t>, in 2001 gave an insight into the form of Comparative theology – looking at the way in which the Hindu concept of the divine can illuminate Christian concepts of God.</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243200" y="1353669"/>
            <a:ext cx="4079223" cy="4079223"/>
          </a:xfrm>
        </p:spPr>
      </p:pic>
    </p:spTree>
    <p:extLst>
      <p:ext uri="{BB962C8B-B14F-4D97-AF65-F5344CB8AC3E}">
        <p14:creationId xmlns:p14="http://schemas.microsoft.com/office/powerpoint/2010/main" val="778843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Keith Ward (b.1938)</a:t>
            </a:r>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a:t>BA from the </a:t>
            </a:r>
            <a:r>
              <a:rPr lang="en-GB" b="1" dirty="0"/>
              <a:t>University of Wales</a:t>
            </a:r>
            <a:r>
              <a:rPr lang="en-GB" dirty="0"/>
              <a:t>, Anglican priest, and eventually </a:t>
            </a:r>
            <a:r>
              <a:rPr lang="en-GB" dirty="0" err="1"/>
              <a:t>Regius</a:t>
            </a:r>
            <a:r>
              <a:rPr lang="en-GB" dirty="0"/>
              <a:t> Professor of Divinity at Oxford</a:t>
            </a:r>
          </a:p>
          <a:p>
            <a:pPr marL="0" indent="0">
              <a:buNone/>
            </a:pPr>
            <a:endParaRPr lang="en-GB" dirty="0"/>
          </a:p>
          <a:p>
            <a:pPr marL="0" indent="0">
              <a:buNone/>
            </a:pPr>
            <a:r>
              <a:rPr lang="en-GB" dirty="0"/>
              <a:t>Ward describes comparative theology as a way of doing theology in which scholars holding different world-views share together in the investigation of concepts of ultimate reality, the final human goal, and the way to achieve it.</a:t>
            </a:r>
          </a:p>
          <a:p>
            <a:pPr marL="0" indent="0">
              <a:buNone/>
            </a:pPr>
            <a:endParaRPr lang="en-GB" dirty="0"/>
          </a:p>
          <a:p>
            <a:pPr marL="0" indent="0">
              <a:buNone/>
            </a:pPr>
            <a:r>
              <a:rPr lang="en-GB" dirty="0"/>
              <a:t>Massively prolific writer!</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61434" y="1021978"/>
            <a:ext cx="5654969" cy="3834979"/>
          </a:xfrm>
        </p:spPr>
      </p:pic>
    </p:spTree>
    <p:extLst>
      <p:ext uri="{BB962C8B-B14F-4D97-AF65-F5344CB8AC3E}">
        <p14:creationId xmlns:p14="http://schemas.microsoft.com/office/powerpoint/2010/main" val="1443171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Robert Neville (b.1939)</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32444" y="545213"/>
            <a:ext cx="1744756" cy="2678354"/>
          </a:xfrm>
        </p:spPr>
      </p:pic>
      <p:sp>
        <p:nvSpPr>
          <p:cNvPr id="6" name="Notched Right Arrow 5"/>
          <p:cNvSpPr/>
          <p:nvPr/>
        </p:nvSpPr>
        <p:spPr>
          <a:xfrm rot="1315693">
            <a:off x="8181000" y="2783137"/>
            <a:ext cx="1761042" cy="62002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Content Placeholder 8"/>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0006341" y="2814918"/>
            <a:ext cx="1743075" cy="2619375"/>
          </a:xfrm>
        </p:spPr>
      </p:pic>
      <p:sp>
        <p:nvSpPr>
          <p:cNvPr id="10" name="Content Placeholder 2"/>
          <p:cNvSpPr txBox="1">
            <a:spLocks/>
          </p:cNvSpPr>
          <p:nvPr/>
        </p:nvSpPr>
        <p:spPr>
          <a:xfrm>
            <a:off x="838200" y="1825625"/>
            <a:ext cx="5181600" cy="3767867"/>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Scholar of Taoism and Confucianism and practices comparative theology e.g. Creation</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Prominent for his notion of “vague” comparison – comparisons that do not aim for exact matches, but make enough sense for mutual comprehension</a:t>
            </a:r>
          </a:p>
          <a:p>
            <a:pPr marL="0" indent="0">
              <a:buFont typeface="Arial" panose="020B0604020202020204" pitchFamily="34" charset="0"/>
              <a:buNone/>
            </a:pPr>
            <a:endParaRPr lang="en-GB" dirty="0"/>
          </a:p>
          <a:p>
            <a:pPr marL="0" indent="0">
              <a:buNone/>
            </a:pPr>
            <a:r>
              <a:rPr lang="en-GB" dirty="0"/>
              <a:t>e.g. </a:t>
            </a:r>
            <a:r>
              <a:rPr lang="en-GB" i="1" dirty="0"/>
              <a:t>all swans are coloured</a:t>
            </a:r>
            <a:r>
              <a:rPr lang="en-GB" dirty="0"/>
              <a:t> is a vague description that allows for both </a:t>
            </a:r>
            <a:r>
              <a:rPr lang="en-GB" i="1" dirty="0"/>
              <a:t>all swans are black</a:t>
            </a:r>
            <a:r>
              <a:rPr lang="en-GB" dirty="0"/>
              <a:t> and </a:t>
            </a:r>
            <a:r>
              <a:rPr lang="en-GB" i="1" dirty="0"/>
              <a:t>all swans are white</a:t>
            </a:r>
            <a:r>
              <a:rPr lang="en-GB" dirty="0"/>
              <a:t> </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529718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Comparative Theology?</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59150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Francis X. Clooney</a:t>
            </a:r>
          </a:p>
        </p:txBody>
      </p:sp>
      <p:sp>
        <p:nvSpPr>
          <p:cNvPr id="3" name="Content Placeholder 2"/>
          <p:cNvSpPr>
            <a:spLocks noGrp="1"/>
          </p:cNvSpPr>
          <p:nvPr>
            <p:ph sz="half" idx="1"/>
          </p:nvPr>
        </p:nvSpPr>
        <p:spPr>
          <a:xfrm>
            <a:off x="515469" y="1484966"/>
            <a:ext cx="6333565" cy="3767867"/>
          </a:xfrm>
        </p:spPr>
        <p:txBody>
          <a:bodyPr>
            <a:normAutofit fontScale="62500" lnSpcReduction="20000"/>
          </a:bodyPr>
          <a:lstStyle/>
          <a:p>
            <a:pPr marL="0" indent="0">
              <a:lnSpc>
                <a:spcPct val="160000"/>
              </a:lnSpc>
              <a:buNone/>
            </a:pPr>
            <a:r>
              <a:rPr lang="en-GB" i="1" dirty="0"/>
              <a:t>Comparative theology – comparative and theological beginning to end – marks acts of faith seeking understanding which are rooted in a particular faith tradition but which, from that foundation, venture into learning from one or more other faith traditions. This learning is sought for the sake of fresh theological insights that are indebted to the newly encountered tradition/s as well as the home tradition.</a:t>
            </a:r>
          </a:p>
          <a:p>
            <a:pPr marL="0" indent="0">
              <a:lnSpc>
                <a:spcPct val="160000"/>
              </a:lnSpc>
              <a:buNone/>
            </a:pPr>
            <a:endParaRPr lang="en-GB" i="1" dirty="0"/>
          </a:p>
          <a:p>
            <a:pPr marL="0" indent="0">
              <a:lnSpc>
                <a:spcPct val="160000"/>
              </a:lnSpc>
              <a:buNone/>
            </a:pPr>
            <a:r>
              <a:rPr lang="en-GB" dirty="0"/>
              <a:t>Clooney, 2010, </a:t>
            </a:r>
            <a:r>
              <a:rPr lang="en-GB" i="1" dirty="0"/>
              <a:t>Comparative Theology</a:t>
            </a:r>
            <a:r>
              <a:rPr lang="en-GB" dirty="0"/>
              <a:t>, p.10</a:t>
            </a:r>
            <a:endParaRPr lang="en-GB" i="1"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306235" y="511379"/>
            <a:ext cx="3754531" cy="4991318"/>
          </a:xfrm>
        </p:spPr>
      </p:pic>
    </p:spTree>
    <p:extLst>
      <p:ext uri="{BB962C8B-B14F-4D97-AF65-F5344CB8AC3E}">
        <p14:creationId xmlns:p14="http://schemas.microsoft.com/office/powerpoint/2010/main" val="3152098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Theology	</a:t>
            </a:r>
          </a:p>
        </p:txBody>
      </p:sp>
      <p:sp>
        <p:nvSpPr>
          <p:cNvPr id="3" name="Content Placeholder 2"/>
          <p:cNvSpPr>
            <a:spLocks noGrp="1"/>
          </p:cNvSpPr>
          <p:nvPr>
            <p:ph sz="half" idx="1"/>
          </p:nvPr>
        </p:nvSpPr>
        <p:spPr>
          <a:xfrm>
            <a:off x="838200" y="1470213"/>
            <a:ext cx="5181600" cy="4123280"/>
          </a:xfrm>
        </p:spPr>
        <p:txBody>
          <a:bodyPr>
            <a:noAutofit/>
          </a:bodyPr>
          <a:lstStyle/>
          <a:p>
            <a:pPr marL="0" indent="0">
              <a:lnSpc>
                <a:spcPct val="170000"/>
              </a:lnSpc>
              <a:buNone/>
            </a:pPr>
            <a:r>
              <a:rPr lang="en-GB" sz="1600" i="1" dirty="0"/>
              <a:t>In comparative theology, faith and practice are explored and transformed by attention to parallel theological dimensions of one or more religious or theological traditions, examined historically or in the contemporary context. As a discipline within the academy, this communal and </a:t>
            </a:r>
            <a:r>
              <a:rPr lang="en-GB" sz="1600" i="1" dirty="0" err="1"/>
              <a:t>intercommunal</a:t>
            </a:r>
            <a:r>
              <a:rPr lang="en-GB" sz="1600" i="1" dirty="0"/>
              <a:t> faith and practice are open to the analyses, comments, and questions of insiders to the involved traditions, and to scholars not necessarily defined by any such commitments.</a:t>
            </a:r>
          </a:p>
          <a:p>
            <a:pPr marL="0" indent="0">
              <a:lnSpc>
                <a:spcPct val="170000"/>
              </a:lnSpc>
              <a:buNone/>
            </a:pPr>
            <a:r>
              <a:rPr lang="en-GB" sz="1600" b="1" i="1" dirty="0"/>
              <a:t>AAR Comparative Theology Board</a:t>
            </a:r>
          </a:p>
        </p:txBody>
      </p:sp>
      <p:sp>
        <p:nvSpPr>
          <p:cNvPr id="4" name="Content Placeholder 3"/>
          <p:cNvSpPr>
            <a:spLocks noGrp="1"/>
          </p:cNvSpPr>
          <p:nvPr>
            <p:ph sz="half" idx="2"/>
          </p:nvPr>
        </p:nvSpPr>
        <p:spPr>
          <a:xfrm>
            <a:off x="6172200" y="1658471"/>
            <a:ext cx="5181600" cy="3935021"/>
          </a:xfrm>
        </p:spPr>
        <p:txBody>
          <a:bodyPr>
            <a:noAutofit/>
          </a:bodyPr>
          <a:lstStyle/>
          <a:p>
            <a:pPr marL="0" indent="0">
              <a:buNone/>
            </a:pPr>
            <a:r>
              <a:rPr lang="en-GB" sz="2200" dirty="0"/>
              <a:t>How does this differ from “dialogue”?</a:t>
            </a:r>
          </a:p>
          <a:p>
            <a:pPr marL="0" indent="0">
              <a:buNone/>
            </a:pPr>
            <a:endParaRPr lang="en-GB" sz="2200" dirty="0"/>
          </a:p>
          <a:p>
            <a:pPr marL="0" indent="0">
              <a:buNone/>
            </a:pPr>
            <a:r>
              <a:rPr lang="en-GB" sz="2200" dirty="0"/>
              <a:t>What is the aim of comparative theology?</a:t>
            </a:r>
          </a:p>
          <a:p>
            <a:pPr marL="0" indent="0">
              <a:buNone/>
            </a:pPr>
            <a:endParaRPr lang="en-GB" sz="2200" dirty="0"/>
          </a:p>
          <a:p>
            <a:pPr marL="0" indent="0">
              <a:buNone/>
            </a:pPr>
            <a:r>
              <a:rPr lang="en-GB" sz="2200" dirty="0"/>
              <a:t>How is this different from religious studies?</a:t>
            </a:r>
          </a:p>
          <a:p>
            <a:pPr marL="0" indent="0">
              <a:buNone/>
            </a:pPr>
            <a:endParaRPr lang="en-GB" sz="2200" dirty="0"/>
          </a:p>
          <a:p>
            <a:pPr marL="0" indent="0">
              <a:buNone/>
            </a:pPr>
            <a:r>
              <a:rPr lang="en-GB" sz="2200" dirty="0"/>
              <a:t>What do we think drives the interest / need for comparative theology?</a:t>
            </a:r>
          </a:p>
        </p:txBody>
      </p:sp>
    </p:spTree>
    <p:extLst>
      <p:ext uri="{BB962C8B-B14F-4D97-AF65-F5344CB8AC3E}">
        <p14:creationId xmlns:p14="http://schemas.microsoft.com/office/powerpoint/2010/main" val="11689845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Comparative Theology is not…</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8589982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Comparative Theology &amp; Comparative Religion</a:t>
            </a:r>
          </a:p>
        </p:txBody>
      </p:sp>
      <p:sp>
        <p:nvSpPr>
          <p:cNvPr id="3" name="Content Placeholder 2"/>
          <p:cNvSpPr>
            <a:spLocks noGrp="1"/>
          </p:cNvSpPr>
          <p:nvPr>
            <p:ph sz="half" idx="1"/>
          </p:nvPr>
        </p:nvSpPr>
        <p:spPr>
          <a:xfrm>
            <a:off x="838200" y="1825625"/>
            <a:ext cx="3375212" cy="3767867"/>
          </a:xfrm>
        </p:spPr>
        <p:txBody>
          <a:bodyPr>
            <a:normAutofit fontScale="77500" lnSpcReduction="20000"/>
          </a:bodyPr>
          <a:lstStyle/>
          <a:p>
            <a:endParaRPr lang="en-GB" dirty="0"/>
          </a:p>
        </p:txBody>
      </p:sp>
      <p:sp>
        <p:nvSpPr>
          <p:cNvPr id="4" name="Content Placeholder 3"/>
          <p:cNvSpPr>
            <a:spLocks noGrp="1"/>
          </p:cNvSpPr>
          <p:nvPr>
            <p:ph sz="half" idx="2"/>
          </p:nvPr>
        </p:nvSpPr>
        <p:spPr>
          <a:xfrm>
            <a:off x="4787153" y="1825625"/>
            <a:ext cx="6566647" cy="3767867"/>
          </a:xfrm>
        </p:spPr>
        <p:txBody>
          <a:bodyPr>
            <a:normAutofit fontScale="77500" lnSpcReduction="20000"/>
          </a:bodyPr>
          <a:lstStyle/>
          <a:p>
            <a:pPr marL="0" indent="0">
              <a:buNone/>
            </a:pPr>
            <a:r>
              <a:rPr lang="en-GB" dirty="0"/>
              <a:t>Comparative theology and comparative religion obviously share a desire to compare different aspects of religious faiths.</a:t>
            </a:r>
          </a:p>
          <a:p>
            <a:pPr marL="0" indent="0">
              <a:buNone/>
            </a:pPr>
            <a:endParaRPr lang="en-GB" dirty="0"/>
          </a:p>
          <a:p>
            <a:pPr marL="0" indent="0">
              <a:buNone/>
            </a:pPr>
            <a:r>
              <a:rPr lang="en-GB" dirty="0"/>
              <a:t>However, the use of the term “theology”, instead of religion, is important as it designates the position from which this comparison is done – a subjective and faith-defined one in the case of theology and a “neutral” point of view in the case of religion.</a:t>
            </a:r>
          </a:p>
          <a:p>
            <a:pPr marL="0" indent="0">
              <a:buNone/>
            </a:pPr>
            <a:endParaRPr lang="en-GB" dirty="0"/>
          </a:p>
          <a:p>
            <a:pPr marL="0" indent="0">
              <a:buNone/>
            </a:pPr>
            <a:r>
              <a:rPr lang="en-GB" dirty="0"/>
              <a:t>Rather than emphasizing a religiously-detached position, comparative theology is deeply rooted </a:t>
            </a:r>
            <a:r>
              <a:rPr lang="en-GB" i="1" dirty="0"/>
              <a:t>within</a:t>
            </a:r>
            <a:r>
              <a:rPr lang="en-GB" dirty="0"/>
              <a:t> a particular religious tradition</a:t>
            </a:r>
          </a:p>
          <a:p>
            <a:endParaRPr lang="en-GB" dirty="0"/>
          </a:p>
        </p:txBody>
      </p:sp>
    </p:spTree>
    <p:extLst>
      <p:ext uri="{BB962C8B-B14F-4D97-AF65-F5344CB8AC3E}">
        <p14:creationId xmlns:p14="http://schemas.microsoft.com/office/powerpoint/2010/main" val="1313609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Comparative Theology &amp; Theology of Religions</a:t>
            </a:r>
          </a:p>
        </p:txBody>
      </p:sp>
      <p:sp>
        <p:nvSpPr>
          <p:cNvPr id="3" name="Content Placeholder 2"/>
          <p:cNvSpPr>
            <a:spLocks noGrp="1"/>
          </p:cNvSpPr>
          <p:nvPr>
            <p:ph sz="half" idx="1"/>
          </p:nvPr>
        </p:nvSpPr>
        <p:spPr>
          <a:xfrm>
            <a:off x="838200" y="1825625"/>
            <a:ext cx="3276600" cy="3767867"/>
          </a:xfrm>
        </p:spPr>
        <p:txBody>
          <a:bodyPr>
            <a:normAutofit fontScale="92500" lnSpcReduction="20000"/>
          </a:bodyPr>
          <a:lstStyle/>
          <a:p>
            <a:pPr marL="0" indent="0">
              <a:buNone/>
            </a:pPr>
            <a:r>
              <a:rPr lang="en-GB" i="1" dirty="0"/>
              <a:t>Comparative theology is not primarily about which religion is the true one, but about learning across religious borders in a way that discloses the truth of my faith, in the light of their faith</a:t>
            </a:r>
          </a:p>
          <a:p>
            <a:pPr marL="0" indent="0">
              <a:buNone/>
            </a:pPr>
            <a:endParaRPr lang="en-GB" i="1" dirty="0"/>
          </a:p>
          <a:p>
            <a:pPr marL="0" indent="0">
              <a:buNone/>
            </a:pPr>
            <a:r>
              <a:rPr lang="en-GB" i="1" dirty="0"/>
              <a:t>Clooney, p. 15-16</a:t>
            </a:r>
          </a:p>
        </p:txBody>
      </p:sp>
      <p:sp>
        <p:nvSpPr>
          <p:cNvPr id="4" name="Content Placeholder 3"/>
          <p:cNvSpPr>
            <a:spLocks noGrp="1"/>
          </p:cNvSpPr>
          <p:nvPr>
            <p:ph sz="half" idx="2"/>
          </p:nvPr>
        </p:nvSpPr>
        <p:spPr>
          <a:xfrm>
            <a:off x="4643718" y="1825625"/>
            <a:ext cx="6710081" cy="3767867"/>
          </a:xfrm>
        </p:spPr>
        <p:txBody>
          <a:bodyPr>
            <a:noAutofit/>
          </a:bodyPr>
          <a:lstStyle/>
          <a:p>
            <a:pPr marL="0" indent="0">
              <a:buNone/>
            </a:pPr>
            <a:r>
              <a:rPr lang="en-GB" sz="2200" dirty="0"/>
              <a:t>Comparative Theology and Theology of Religions are both interested in the relationship between one faith and another – for example the relationship between Christianity and other faiths.</a:t>
            </a:r>
          </a:p>
          <a:p>
            <a:pPr marL="0" indent="0">
              <a:buNone/>
            </a:pPr>
            <a:endParaRPr lang="en-GB" sz="2200" dirty="0"/>
          </a:p>
          <a:p>
            <a:pPr marL="0" indent="0">
              <a:buNone/>
            </a:pPr>
            <a:r>
              <a:rPr lang="en-GB" sz="2200" dirty="0"/>
              <a:t>They differ over </a:t>
            </a:r>
            <a:r>
              <a:rPr lang="en-GB" sz="2200" b="1" dirty="0"/>
              <a:t>why</a:t>
            </a:r>
            <a:r>
              <a:rPr lang="en-GB" sz="2200" dirty="0"/>
              <a:t> they are interested in other faiths – the theology of religions seeks to understand how other religious fit into Christian theological claims e.g. salvation, while comparative theology seeks to understand other religions in order to better understand it’s own tradition.</a:t>
            </a:r>
          </a:p>
          <a:p>
            <a:pPr marL="0" indent="0">
              <a:buNone/>
            </a:pPr>
            <a:endParaRPr lang="en-GB" dirty="0"/>
          </a:p>
        </p:txBody>
      </p:sp>
    </p:spTree>
    <p:extLst>
      <p:ext uri="{BB962C8B-B14F-4D97-AF65-F5344CB8AC3E}">
        <p14:creationId xmlns:p14="http://schemas.microsoft.com/office/powerpoint/2010/main" val="79272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61646" y="185083"/>
            <a:ext cx="4423366" cy="5234754"/>
          </a:xfrm>
        </p:spPr>
      </p:pic>
    </p:spTree>
    <p:extLst>
      <p:ext uri="{BB962C8B-B14F-4D97-AF65-F5344CB8AC3E}">
        <p14:creationId xmlns:p14="http://schemas.microsoft.com/office/powerpoint/2010/main" val="1641397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Comparative Theology &amp; Inter-Religious Dialogue</a:t>
            </a:r>
          </a:p>
        </p:txBody>
      </p:sp>
      <p:sp>
        <p:nvSpPr>
          <p:cNvPr id="3" name="Content Placeholder 2"/>
          <p:cNvSpPr>
            <a:spLocks noGrp="1"/>
          </p:cNvSpPr>
          <p:nvPr>
            <p:ph sz="half" idx="1"/>
          </p:nvPr>
        </p:nvSpPr>
        <p:spPr>
          <a:xfrm>
            <a:off x="838200" y="1744943"/>
            <a:ext cx="3097306" cy="3767867"/>
          </a:xfrm>
        </p:spPr>
        <p:txBody>
          <a:bodyPr>
            <a:normAutofit fontScale="92500" lnSpcReduction="20000"/>
          </a:bodyPr>
          <a:lstStyle/>
          <a:p>
            <a:pPr marL="0" indent="0">
              <a:buNone/>
            </a:pPr>
            <a:r>
              <a:rPr lang="en-GB" i="1" dirty="0"/>
              <a:t>The comparative theologian must do more than listen to others explain their faith; she must be willing to study their traditions deeply alongside her own, taking both to heart</a:t>
            </a:r>
          </a:p>
          <a:p>
            <a:pPr marL="0" indent="0">
              <a:buNone/>
            </a:pPr>
            <a:endParaRPr lang="en-GB" i="1" dirty="0"/>
          </a:p>
          <a:p>
            <a:pPr marL="0" indent="0">
              <a:buNone/>
            </a:pPr>
            <a:r>
              <a:rPr lang="en-GB" i="1" dirty="0"/>
              <a:t>Clooney, p.13</a:t>
            </a:r>
          </a:p>
          <a:p>
            <a:endParaRPr lang="en-GB" i="1" dirty="0"/>
          </a:p>
        </p:txBody>
      </p:sp>
      <p:sp>
        <p:nvSpPr>
          <p:cNvPr id="4" name="Content Placeholder 3"/>
          <p:cNvSpPr>
            <a:spLocks noGrp="1"/>
          </p:cNvSpPr>
          <p:nvPr>
            <p:ph sz="half" idx="2"/>
          </p:nvPr>
        </p:nvSpPr>
        <p:spPr>
          <a:xfrm>
            <a:off x="4285129" y="1682190"/>
            <a:ext cx="7104529" cy="3767867"/>
          </a:xfrm>
        </p:spPr>
        <p:txBody>
          <a:bodyPr>
            <a:noAutofit/>
          </a:bodyPr>
          <a:lstStyle/>
          <a:p>
            <a:pPr marL="0" indent="0">
              <a:buNone/>
            </a:pPr>
            <a:r>
              <a:rPr lang="en-GB" sz="2200" dirty="0"/>
              <a:t>Comparative theology shares with interreligious dialogue a commitment to engage in dialogue and listen carefully to the religious other. </a:t>
            </a:r>
          </a:p>
          <a:p>
            <a:pPr marL="0" indent="0">
              <a:buNone/>
            </a:pPr>
            <a:endParaRPr lang="en-GB" sz="2200" dirty="0"/>
          </a:p>
          <a:p>
            <a:pPr marL="0" indent="0">
              <a:buNone/>
            </a:pPr>
            <a:r>
              <a:rPr lang="en-GB" sz="2200" dirty="0"/>
              <a:t>It must, however, go further than just listening – comparative theology requires reflection on the meaning of the other and its meaning for our own tradition.</a:t>
            </a:r>
          </a:p>
          <a:p>
            <a:pPr marL="0" indent="0">
              <a:buNone/>
            </a:pPr>
            <a:endParaRPr lang="en-GB" sz="2200" dirty="0"/>
          </a:p>
          <a:p>
            <a:pPr marL="0" indent="0">
              <a:buNone/>
            </a:pPr>
            <a:r>
              <a:rPr lang="en-GB" sz="2200" dirty="0"/>
              <a:t>Comparative theology is not necessarily about coming to an agreement, or about truth claims, or about social action. It is more about reflection, understanding, and self-awareness.</a:t>
            </a:r>
          </a:p>
        </p:txBody>
      </p:sp>
    </p:spTree>
    <p:extLst>
      <p:ext uri="{BB962C8B-B14F-4D97-AF65-F5344CB8AC3E}">
        <p14:creationId xmlns:p14="http://schemas.microsoft.com/office/powerpoint/2010/main" val="12215688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6899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a:t>
            </a:r>
            <a:r>
              <a:rPr lang="en-GB" b="1" dirty="0"/>
              <a:t>Theology</a:t>
            </a:r>
          </a:p>
        </p:txBody>
      </p:sp>
      <p:sp>
        <p:nvSpPr>
          <p:cNvPr id="3" name="Text Placeholder 2"/>
          <p:cNvSpPr>
            <a:spLocks noGrp="1"/>
          </p:cNvSpPr>
          <p:nvPr>
            <p:ph type="body" idx="1"/>
          </p:nvPr>
        </p:nvSpPr>
        <p:spPr/>
        <p:txBody>
          <a:bodyPr/>
          <a:lstStyle/>
          <a:p>
            <a:r>
              <a:rPr lang="en-GB" dirty="0"/>
              <a:t>Bolded for a reason, I promise</a:t>
            </a:r>
          </a:p>
        </p:txBody>
      </p:sp>
    </p:spTree>
    <p:extLst>
      <p:ext uri="{BB962C8B-B14F-4D97-AF65-F5344CB8AC3E}">
        <p14:creationId xmlns:p14="http://schemas.microsoft.com/office/powerpoint/2010/main" val="2565656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a:t>
            </a:r>
            <a:r>
              <a:rPr lang="en-GB" b="1" dirty="0"/>
              <a:t>Theology</a:t>
            </a:r>
          </a:p>
        </p:txBody>
      </p:sp>
      <p:sp>
        <p:nvSpPr>
          <p:cNvPr id="3" name="Content Placeholder 2"/>
          <p:cNvSpPr>
            <a:spLocks noGrp="1"/>
          </p:cNvSpPr>
          <p:nvPr>
            <p:ph sz="half" idx="1"/>
          </p:nvPr>
        </p:nvSpPr>
        <p:spPr/>
        <p:txBody>
          <a:bodyPr>
            <a:noAutofit/>
          </a:bodyPr>
          <a:lstStyle/>
          <a:p>
            <a:pPr marL="0" indent="0">
              <a:buNone/>
            </a:pPr>
            <a:r>
              <a:rPr lang="en-GB" sz="2200" dirty="0"/>
              <a:t>So, comparative theology is about the study of another faith in order to learn from their insights, theologies and stories, to deepen our understanding of our own traditions</a:t>
            </a:r>
          </a:p>
          <a:p>
            <a:pPr marL="0" indent="0">
              <a:buNone/>
            </a:pPr>
            <a:endParaRPr lang="en-GB" sz="2200" dirty="0"/>
          </a:p>
          <a:p>
            <a:pPr marL="0" indent="0">
              <a:buNone/>
            </a:pPr>
            <a:r>
              <a:rPr lang="en-GB" sz="2200" dirty="0"/>
              <a:t>The theology aspect of this is important – a religion may, in its scriptures, tell us a story about the nature of Creation and how man and woman came to be, but the task of theology is to tell us </a:t>
            </a:r>
            <a:r>
              <a:rPr lang="en-GB" sz="2200" b="1" dirty="0"/>
              <a:t>what this means </a:t>
            </a:r>
            <a:r>
              <a:rPr lang="en-GB" sz="2200" dirty="0"/>
              <a:t>and </a:t>
            </a:r>
            <a:r>
              <a:rPr lang="en-GB" sz="2200" b="1" dirty="0"/>
              <a:t>how this fits</a:t>
            </a:r>
            <a:r>
              <a:rPr lang="en-GB" sz="2200" dirty="0"/>
              <a:t> into other aspects of faith </a:t>
            </a:r>
          </a:p>
          <a:p>
            <a:pPr marL="0" indent="0">
              <a:buNone/>
            </a:pPr>
            <a:endParaRPr lang="en-GB" sz="2200" dirty="0"/>
          </a:p>
        </p:txBody>
      </p:sp>
      <p:sp>
        <p:nvSpPr>
          <p:cNvPr id="4" name="Content Placeholder 3"/>
          <p:cNvSpPr>
            <a:spLocks noGrp="1"/>
          </p:cNvSpPr>
          <p:nvPr>
            <p:ph sz="half" idx="2"/>
          </p:nvPr>
        </p:nvSpPr>
        <p:spPr>
          <a:xfrm>
            <a:off x="6468035" y="965013"/>
            <a:ext cx="5181600" cy="3767867"/>
          </a:xfrm>
        </p:spPr>
        <p:txBody>
          <a:bodyPr>
            <a:noAutofit/>
          </a:bodyPr>
          <a:lstStyle/>
          <a:p>
            <a:pPr marL="0" indent="0">
              <a:lnSpc>
                <a:spcPct val="150000"/>
              </a:lnSpc>
              <a:buNone/>
            </a:pPr>
            <a:r>
              <a:rPr lang="en-GB" sz="2400" b="1" i="1" baseline="30000" dirty="0"/>
              <a:t>27</a:t>
            </a:r>
            <a:r>
              <a:rPr lang="en-GB" sz="2400" i="1" dirty="0"/>
              <a:t>So God created human beings, making them to be like himself. He created them male and female, </a:t>
            </a:r>
            <a:r>
              <a:rPr lang="en-GB" sz="2400" b="1" i="1" baseline="30000" dirty="0"/>
              <a:t>28 </a:t>
            </a:r>
            <a:r>
              <a:rPr lang="en-GB" sz="2400" i="1" dirty="0"/>
              <a:t>blessed them, and said, “Have many children, so that your descendants will live all over the earth and bring it under their control. I am putting you in charge of the fish, the birds, and all the wild animals.”</a:t>
            </a:r>
            <a:endParaRPr lang="en-GB" sz="2200" i="1" dirty="0"/>
          </a:p>
        </p:txBody>
      </p:sp>
    </p:spTree>
    <p:extLst>
      <p:ext uri="{BB962C8B-B14F-4D97-AF65-F5344CB8AC3E}">
        <p14:creationId xmlns:p14="http://schemas.microsoft.com/office/powerpoint/2010/main" val="15652974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a:t>
            </a:r>
            <a:r>
              <a:rPr lang="en-GB" b="1" dirty="0"/>
              <a:t>Theology</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a:t>For all religious traditions, theology is both the </a:t>
            </a:r>
            <a:r>
              <a:rPr lang="en-GB" b="1" dirty="0"/>
              <a:t>subject</a:t>
            </a:r>
            <a:r>
              <a:rPr lang="en-GB" dirty="0"/>
              <a:t> and the </a:t>
            </a:r>
            <a:r>
              <a:rPr lang="en-GB" b="1" dirty="0"/>
              <a:t>object</a:t>
            </a:r>
            <a:r>
              <a:rPr lang="en-GB" dirty="0"/>
              <a:t> of comparative theology. </a:t>
            </a:r>
          </a:p>
          <a:p>
            <a:endParaRPr lang="en-GB" dirty="0"/>
          </a:p>
          <a:p>
            <a:endParaRPr lang="en-GB" dirty="0"/>
          </a:p>
        </p:txBody>
      </p:sp>
      <p:sp>
        <p:nvSpPr>
          <p:cNvPr id="4" name="Content Placeholder 3"/>
          <p:cNvSpPr>
            <a:spLocks noGrp="1"/>
          </p:cNvSpPr>
          <p:nvPr>
            <p:ph sz="half" idx="2"/>
          </p:nvPr>
        </p:nvSpPr>
        <p:spPr/>
        <p:txBody>
          <a:bodyPr>
            <a:normAutofit/>
          </a:bodyPr>
          <a:lstStyle/>
          <a:p>
            <a:pPr marL="0" indent="0">
              <a:buNone/>
            </a:pPr>
            <a:r>
              <a:rPr lang="en-GB" dirty="0"/>
              <a:t>The subject – Comparative theology investigates the method by which other religions have theologically explored their own texts, traditions, and practices, and how their theological systems have brought out meaning and connections within them.</a:t>
            </a:r>
          </a:p>
          <a:p>
            <a:endParaRPr lang="en-GB" dirty="0"/>
          </a:p>
        </p:txBody>
      </p:sp>
    </p:spTree>
    <p:extLst>
      <p:ext uri="{BB962C8B-B14F-4D97-AF65-F5344CB8AC3E}">
        <p14:creationId xmlns:p14="http://schemas.microsoft.com/office/powerpoint/2010/main" val="35831462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a:t>
            </a:r>
            <a:r>
              <a:rPr lang="en-GB" b="1" dirty="0"/>
              <a:t>Theology</a:t>
            </a:r>
            <a:endParaRPr lang="en-GB" dirty="0"/>
          </a:p>
        </p:txBody>
      </p:sp>
      <p:sp>
        <p:nvSpPr>
          <p:cNvPr id="4" name="Content Placeholder 3"/>
          <p:cNvSpPr>
            <a:spLocks noGrp="1"/>
          </p:cNvSpPr>
          <p:nvPr>
            <p:ph sz="half" idx="2"/>
          </p:nvPr>
        </p:nvSpPr>
        <p:spPr/>
        <p:txBody>
          <a:bodyPr/>
          <a:lstStyle/>
          <a:p>
            <a:pPr marL="0" indent="0">
              <a:buNone/>
            </a:pPr>
            <a:r>
              <a:rPr lang="en-GB" dirty="0"/>
              <a:t>The object – the purpose of engaging in learning about other faith traditions in comparative theology is so that our understanding of our own faiths is expanded and improved. This is us doing theology in our own traditions, by learning about other traditions.</a:t>
            </a:r>
          </a:p>
        </p:txBody>
      </p:sp>
      <p:sp>
        <p:nvSpPr>
          <p:cNvPr id="6" name="Content Placeholder 5"/>
          <p:cNvSpPr>
            <a:spLocks noGrp="1"/>
          </p:cNvSpPr>
          <p:nvPr>
            <p:ph sz="half" idx="1"/>
          </p:nvPr>
        </p:nvSpPr>
        <p:spPr/>
        <p:txBody>
          <a:bodyPr/>
          <a:lstStyle/>
          <a:p>
            <a:endParaRPr lang="en-GB"/>
          </a:p>
        </p:txBody>
      </p:sp>
    </p:spTree>
    <p:extLst>
      <p:ext uri="{BB962C8B-B14F-4D97-AF65-F5344CB8AC3E}">
        <p14:creationId xmlns:p14="http://schemas.microsoft.com/office/powerpoint/2010/main" val="2797806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Theology</a:t>
            </a:r>
          </a:p>
        </p:txBody>
      </p:sp>
      <p:sp>
        <p:nvSpPr>
          <p:cNvPr id="3" name="Content Placeholder 2"/>
          <p:cNvSpPr>
            <a:spLocks noGrp="1"/>
          </p:cNvSpPr>
          <p:nvPr>
            <p:ph sz="half" idx="1"/>
          </p:nvPr>
        </p:nvSpPr>
        <p:spPr/>
        <p:txBody>
          <a:bodyPr>
            <a:normAutofit/>
          </a:bodyPr>
          <a:lstStyle/>
          <a:p>
            <a:pPr marL="0" indent="0">
              <a:buNone/>
            </a:pPr>
            <a:r>
              <a:rPr lang="en-GB" sz="2200" dirty="0"/>
              <a:t>Thus, comparative theology is a classic example of St Augustine’s definition of what theology as a whole is:</a:t>
            </a:r>
          </a:p>
          <a:p>
            <a:pPr marL="0" indent="0">
              <a:buNone/>
            </a:pPr>
            <a:endParaRPr lang="en-GB" sz="2200" dirty="0"/>
          </a:p>
          <a:p>
            <a:pPr marL="0" indent="0">
              <a:buNone/>
            </a:pPr>
            <a:r>
              <a:rPr lang="en-GB" sz="2200" dirty="0"/>
              <a:t>“faith seeking understanding”</a:t>
            </a:r>
          </a:p>
          <a:p>
            <a:pPr marL="0" indent="0">
              <a:buNone/>
            </a:pPr>
            <a:r>
              <a:rPr lang="en-GB" sz="2200" dirty="0"/>
              <a:t>or</a:t>
            </a:r>
          </a:p>
          <a:p>
            <a:pPr marL="0" indent="0">
              <a:buNone/>
            </a:pPr>
            <a:r>
              <a:rPr lang="en-GB" sz="2200" dirty="0"/>
              <a:t>“fides </a:t>
            </a:r>
            <a:r>
              <a:rPr lang="en-GB" sz="2200" dirty="0" err="1"/>
              <a:t>quaerens</a:t>
            </a:r>
            <a:r>
              <a:rPr lang="en-GB" sz="2200" dirty="0"/>
              <a:t> </a:t>
            </a:r>
            <a:r>
              <a:rPr lang="en-GB" sz="2200" dirty="0" err="1"/>
              <a:t>intellectum</a:t>
            </a:r>
            <a:r>
              <a:rPr lang="en-GB" sz="2200" dirty="0"/>
              <a:t>”</a:t>
            </a:r>
          </a:p>
        </p:txBody>
      </p:sp>
      <p:sp>
        <p:nvSpPr>
          <p:cNvPr id="4" name="Content Placeholder 3"/>
          <p:cNvSpPr>
            <a:spLocks noGrp="1"/>
          </p:cNvSpPr>
          <p:nvPr>
            <p:ph sz="half" idx="2"/>
          </p:nvPr>
        </p:nvSpPr>
        <p:spPr/>
        <p:txBody>
          <a:bodyPr/>
          <a:lstStyle/>
          <a:p>
            <a:endParaRPr lang="en-GB" dirty="0"/>
          </a:p>
        </p:txBody>
      </p:sp>
    </p:spTree>
    <p:extLst>
      <p:ext uri="{BB962C8B-B14F-4D97-AF65-F5344CB8AC3E}">
        <p14:creationId xmlns:p14="http://schemas.microsoft.com/office/powerpoint/2010/main" val="29173506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Theology</a:t>
            </a:r>
          </a:p>
        </p:txBody>
      </p:sp>
      <p:sp>
        <p:nvSpPr>
          <p:cNvPr id="4" name="Content Placeholder 3"/>
          <p:cNvSpPr>
            <a:spLocks noGrp="1"/>
          </p:cNvSpPr>
          <p:nvPr>
            <p:ph sz="half" idx="2"/>
          </p:nvPr>
        </p:nvSpPr>
        <p:spPr>
          <a:xfrm>
            <a:off x="923365" y="1637366"/>
            <a:ext cx="10430435" cy="3767867"/>
          </a:xfrm>
        </p:spPr>
        <p:txBody>
          <a:bodyPr>
            <a:normAutofit fontScale="55000" lnSpcReduction="20000"/>
          </a:bodyPr>
          <a:lstStyle/>
          <a:p>
            <a:pPr marL="0" indent="0">
              <a:buNone/>
            </a:pPr>
            <a:r>
              <a:rPr lang="en-GB" dirty="0"/>
              <a:t>With a partner, have a think about various areas in which the </a:t>
            </a:r>
            <a:r>
              <a:rPr lang="en-GB" b="1" dirty="0"/>
              <a:t>methods and approaches</a:t>
            </a:r>
            <a:r>
              <a:rPr lang="en-GB" dirty="0"/>
              <a:t> of one religious tradition to an issue might have the </a:t>
            </a:r>
            <a:r>
              <a:rPr lang="en-GB" b="1" dirty="0"/>
              <a:t>potential to offer learning and understanding </a:t>
            </a:r>
            <a:r>
              <a:rPr lang="en-GB" dirty="0"/>
              <a:t>to the </a:t>
            </a:r>
            <a:r>
              <a:rPr lang="en-GB" b="1" dirty="0"/>
              <a:t>methods and approaches</a:t>
            </a:r>
            <a:r>
              <a:rPr lang="en-GB" dirty="0"/>
              <a:t> of your own</a:t>
            </a:r>
          </a:p>
          <a:p>
            <a:pPr marL="0" indent="0">
              <a:buNone/>
            </a:pPr>
            <a:endParaRPr lang="en-GB" dirty="0"/>
          </a:p>
          <a:p>
            <a:pPr marL="0" indent="0">
              <a:buNone/>
            </a:pPr>
            <a:r>
              <a:rPr lang="en-GB" dirty="0" err="1"/>
              <a:t>E.g</a:t>
            </a:r>
            <a:r>
              <a:rPr lang="en-GB" dirty="0"/>
              <a:t>:</a:t>
            </a:r>
          </a:p>
          <a:p>
            <a:pPr marL="0" indent="0">
              <a:buNone/>
            </a:pPr>
            <a:r>
              <a:rPr lang="en-GB" dirty="0"/>
              <a:t>Gender – How do Hindu approaches and understanding of matters to do with gender roles and divinity illuminate Christian theological discussions of women priests?</a:t>
            </a:r>
          </a:p>
          <a:p>
            <a:pPr marL="0" indent="0">
              <a:buNone/>
            </a:pPr>
            <a:endParaRPr lang="en-GB" dirty="0"/>
          </a:p>
          <a:p>
            <a:pPr marL="0" indent="0">
              <a:buNone/>
            </a:pPr>
            <a:r>
              <a:rPr lang="en-GB" dirty="0"/>
              <a:t>Race – How do Christian and Jewish theological approaches to shared scriptural references to the ‘Curse of Ham’ differ in their understanding of race?</a:t>
            </a:r>
          </a:p>
          <a:p>
            <a:pPr marL="0" indent="0">
              <a:buNone/>
            </a:pPr>
            <a:endParaRPr lang="en-GB" dirty="0"/>
          </a:p>
          <a:p>
            <a:pPr marL="0" indent="0">
              <a:buNone/>
            </a:pPr>
            <a:r>
              <a:rPr lang="en-GB" dirty="0"/>
              <a:t>Sexuality – How might liberal Christian approaches to matters of sexuality and scripture be a useful sources for methods of approaching similar passages of scripture in Islam?</a:t>
            </a:r>
          </a:p>
          <a:p>
            <a:pPr marL="0" indent="0">
              <a:buNone/>
            </a:pPr>
            <a:endParaRPr lang="en-GB" dirty="0"/>
          </a:p>
          <a:p>
            <a:pPr marL="0" indent="0">
              <a:buNone/>
            </a:pPr>
            <a:r>
              <a:rPr lang="en-GB" dirty="0"/>
              <a:t>15-20mins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815729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61551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Theology &amp; Hermeneutics</a:t>
            </a:r>
          </a:p>
        </p:txBody>
      </p:sp>
      <p:sp>
        <p:nvSpPr>
          <p:cNvPr id="3" name="Text Placeholder 2"/>
          <p:cNvSpPr>
            <a:spLocks noGrp="1"/>
          </p:cNvSpPr>
          <p:nvPr>
            <p:ph type="body" idx="1"/>
          </p:nvPr>
        </p:nvSpPr>
        <p:spPr/>
        <p:txBody>
          <a:bodyPr/>
          <a:lstStyle/>
          <a:p>
            <a:r>
              <a:rPr lang="en-GB" dirty="0"/>
              <a:t>Only one joke, I promise</a:t>
            </a:r>
          </a:p>
        </p:txBody>
      </p:sp>
    </p:spTree>
    <p:extLst>
      <p:ext uri="{BB962C8B-B14F-4D97-AF65-F5344CB8AC3E}">
        <p14:creationId xmlns:p14="http://schemas.microsoft.com/office/powerpoint/2010/main" val="17922399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28569"/>
          </a:xfrm>
        </p:spPr>
        <p:txBody>
          <a:bodyPr/>
          <a:lstStyle/>
          <a:p>
            <a:r>
              <a:rPr lang="en-GB" dirty="0"/>
              <a:t>The joke…</a:t>
            </a:r>
          </a:p>
        </p:txBody>
      </p:sp>
      <p:sp>
        <p:nvSpPr>
          <p:cNvPr id="3" name="Content Placeholder 2"/>
          <p:cNvSpPr>
            <a:spLocks noGrp="1"/>
          </p:cNvSpPr>
          <p:nvPr>
            <p:ph idx="1"/>
          </p:nvPr>
        </p:nvSpPr>
        <p:spPr>
          <a:xfrm>
            <a:off x="838200" y="1138519"/>
            <a:ext cx="10515600" cy="4430260"/>
          </a:xfrm>
        </p:spPr>
        <p:txBody>
          <a:bodyPr>
            <a:normAutofit fontScale="47500" lnSpcReduction="20000"/>
          </a:bodyPr>
          <a:lstStyle/>
          <a:p>
            <a:pPr marL="0" indent="0">
              <a:lnSpc>
                <a:spcPct val="120000"/>
              </a:lnSpc>
              <a:buNone/>
            </a:pPr>
            <a:r>
              <a:rPr lang="en-GB" dirty="0"/>
              <a:t>Suppose you're traveling to work and you see a stop sign. What do you do? That depends on how you, the exegete, interpret the stop sign.</a:t>
            </a:r>
          </a:p>
          <a:p>
            <a:pPr marL="0" indent="0">
              <a:lnSpc>
                <a:spcPct val="120000"/>
              </a:lnSpc>
              <a:buNone/>
            </a:pPr>
            <a:r>
              <a:rPr lang="en-GB" b="1" dirty="0"/>
              <a:t>A serious and educated Catholic</a:t>
            </a:r>
            <a:r>
              <a:rPr lang="en-GB" dirty="0"/>
              <a:t> rolls through the intersection because he believes he cannot understand the stop sign apart from its interpretive community and tradition. Observing that the interpretive community doesn't take it too seriously, he doesn't feel obligated to take it too seriously either.</a:t>
            </a:r>
          </a:p>
          <a:p>
            <a:pPr marL="0" indent="0">
              <a:lnSpc>
                <a:spcPct val="120000"/>
              </a:lnSpc>
              <a:buNone/>
            </a:pPr>
            <a:r>
              <a:rPr lang="en-GB" b="1" dirty="0"/>
              <a:t>An average Catholic</a:t>
            </a:r>
            <a:r>
              <a:rPr lang="en-GB" dirty="0"/>
              <a:t> (or Orthodox or Coptic or Anglican or Methodist or Presbyterian or whatever) doesn't bother to read the sign but she'll stop the car if the car in front stops.</a:t>
            </a:r>
          </a:p>
          <a:p>
            <a:pPr marL="0" indent="0">
              <a:lnSpc>
                <a:spcPct val="120000"/>
              </a:lnSpc>
              <a:buNone/>
            </a:pPr>
            <a:r>
              <a:rPr lang="en-GB" b="1" dirty="0"/>
              <a:t>A fundamentalist,</a:t>
            </a:r>
            <a:r>
              <a:rPr lang="en-GB" dirty="0"/>
              <a:t> taking the text very literally, stops at the stop sign and waits for it to tell him to go.</a:t>
            </a:r>
          </a:p>
          <a:p>
            <a:pPr marL="0" indent="0">
              <a:lnSpc>
                <a:spcPct val="120000"/>
              </a:lnSpc>
              <a:buNone/>
            </a:pPr>
            <a:r>
              <a:rPr lang="en-GB" b="1" dirty="0"/>
              <a:t>A New Testament scholar</a:t>
            </a:r>
            <a:r>
              <a:rPr lang="en-GB" dirty="0"/>
              <a:t> notices that there is no stop sign on Mark street but there is one on Matthew and Luke streets, and concludes that the ones on Luke and Matthew streets are both copied from a sign on a street no one has ever seen, called "Q" street. </a:t>
            </a:r>
          </a:p>
          <a:p>
            <a:pPr marL="0" indent="0">
              <a:lnSpc>
                <a:spcPct val="120000"/>
              </a:lnSpc>
              <a:buNone/>
            </a:pPr>
            <a:r>
              <a:rPr lang="en-GB" b="1" dirty="0"/>
              <a:t>A post-modernist</a:t>
            </a:r>
            <a:r>
              <a:rPr lang="en-GB" dirty="0"/>
              <a:t> deconstructs the sign (knocks it over with the car), ending forever the tyranny of the north-south traffic over the east-west traffic.</a:t>
            </a:r>
          </a:p>
          <a:p>
            <a:pPr marL="0" indent="0">
              <a:lnSpc>
                <a:spcPct val="120000"/>
              </a:lnSpc>
              <a:buNone/>
            </a:pPr>
            <a:r>
              <a:rPr lang="en-GB" dirty="0"/>
              <a:t>Similarly, </a:t>
            </a:r>
            <a:r>
              <a:rPr lang="en-GB" b="1" dirty="0"/>
              <a:t>a Marxist</a:t>
            </a:r>
            <a:r>
              <a:rPr lang="en-GB" dirty="0"/>
              <a:t> refuses to stop because she sees the stop sign as an instrument of class conflict. She concludes that the bourgeois use the north-south road and obstruct the progress of the workers in the east-west road.</a:t>
            </a:r>
          </a:p>
          <a:p>
            <a:pPr marL="0" indent="0">
              <a:lnSpc>
                <a:spcPct val="120000"/>
              </a:lnSpc>
              <a:buNone/>
            </a:pPr>
            <a:r>
              <a:rPr lang="en-GB" b="1" dirty="0"/>
              <a:t>A "prophetic" preacher </a:t>
            </a:r>
            <a:r>
              <a:rPr lang="en-GB" dirty="0"/>
              <a:t>notices that the square root of the sum of the numeric representations of the letters S-T-O-P (sigma-tau-omicron-pi in the Greek alphabet), multiplied by 40 (the number of testing), and divided by four (the number of the world - north, south, east, and west) equals 666. Therefore, he concludes that stop signs are the dreaded "mark of the beast," a harbinger of divine judgment upon the world, and must be avoided at all costs.</a:t>
            </a:r>
          </a:p>
        </p:txBody>
      </p:sp>
    </p:spTree>
    <p:extLst>
      <p:ext uri="{BB962C8B-B14F-4D97-AF65-F5344CB8AC3E}">
        <p14:creationId xmlns:p14="http://schemas.microsoft.com/office/powerpoint/2010/main" val="27308199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Theology &amp; Hermeneutics</a:t>
            </a:r>
          </a:p>
        </p:txBody>
      </p:sp>
      <p:sp>
        <p:nvSpPr>
          <p:cNvPr id="3" name="Content Placeholder 2"/>
          <p:cNvSpPr>
            <a:spLocks noGrp="1"/>
          </p:cNvSpPr>
          <p:nvPr>
            <p:ph sz="half" idx="1"/>
          </p:nvPr>
        </p:nvSpPr>
        <p:spPr/>
        <p:txBody>
          <a:bodyPr>
            <a:normAutofit fontScale="55000" lnSpcReduction="20000"/>
          </a:bodyPr>
          <a:lstStyle/>
          <a:p>
            <a:pPr marL="0" indent="0">
              <a:buNone/>
            </a:pPr>
            <a:r>
              <a:rPr lang="en-GB" sz="3600" dirty="0"/>
              <a:t>Comparative theology works with two types of religious sources. While rooted in one tradition, comparative theology has its foundation also in at least one additional religious tradition. </a:t>
            </a:r>
          </a:p>
          <a:p>
            <a:pPr marL="0" indent="0">
              <a:buNone/>
            </a:pPr>
            <a:endParaRPr lang="en-GB" sz="3600" dirty="0"/>
          </a:p>
          <a:p>
            <a:pPr marL="0" indent="0">
              <a:buNone/>
            </a:pPr>
            <a:r>
              <a:rPr lang="en-GB" sz="3600" dirty="0"/>
              <a:t>This means comparative theology is involved in the reading of another tradition and in the processing of the meaning delivered by that reading.</a:t>
            </a:r>
          </a:p>
          <a:p>
            <a:pPr marL="0" indent="0">
              <a:buNone/>
            </a:pPr>
            <a:endParaRPr lang="en-GB" sz="3600" dirty="0"/>
          </a:p>
          <a:p>
            <a:pPr marL="0" indent="0">
              <a:buNone/>
            </a:pPr>
            <a:r>
              <a:rPr lang="en-GB" sz="3600" dirty="0"/>
              <a:t>Comparative theology is therefore necessarily a </a:t>
            </a:r>
            <a:r>
              <a:rPr lang="en-GB" sz="3600" b="1" dirty="0"/>
              <a:t>dialectical</a:t>
            </a:r>
            <a:r>
              <a:rPr lang="en-GB" sz="3600" dirty="0"/>
              <a:t> practice and a </a:t>
            </a:r>
            <a:r>
              <a:rPr lang="en-GB" sz="3600" b="1" dirty="0"/>
              <a:t>hermeneutica</a:t>
            </a:r>
            <a:r>
              <a:rPr lang="en-GB" sz="3600" dirty="0"/>
              <a:t>l practice</a:t>
            </a:r>
          </a:p>
          <a:p>
            <a:endParaRPr lang="en-GB" dirty="0"/>
          </a:p>
        </p:txBody>
      </p:sp>
      <p:sp>
        <p:nvSpPr>
          <p:cNvPr id="4" name="Content Placeholder 3"/>
          <p:cNvSpPr>
            <a:spLocks noGrp="1"/>
          </p:cNvSpPr>
          <p:nvPr>
            <p:ph sz="half" idx="2"/>
          </p:nvPr>
        </p:nvSpPr>
        <p:spPr/>
        <p:txBody>
          <a:bodyPr>
            <a:normAutofit fontScale="55000" lnSpcReduction="20000"/>
          </a:bodyPr>
          <a:lstStyle/>
          <a:p>
            <a:pPr marL="0" indent="0">
              <a:lnSpc>
                <a:spcPct val="170000"/>
              </a:lnSpc>
              <a:buNone/>
            </a:pPr>
            <a:r>
              <a:rPr lang="en-GB" sz="2900" i="1" dirty="0"/>
              <a:t>Comparative theology is a “truly constructive theology, distinguished by its sources and ways of proceeding, by its foundation in more than one tradition (although the </a:t>
            </a:r>
            <a:r>
              <a:rPr lang="en-GB" sz="2900" i="1" dirty="0" err="1"/>
              <a:t>comparativist</a:t>
            </a:r>
            <a:r>
              <a:rPr lang="en-GB" sz="2900" i="1" dirty="0"/>
              <a:t> always remains rooted in one tradition), and by reflection which builds on that foundation, rather than simply on themes or by methods already articulated prior to comparative practice.”</a:t>
            </a:r>
          </a:p>
          <a:p>
            <a:pPr marL="0" indent="0">
              <a:lnSpc>
                <a:spcPct val="170000"/>
              </a:lnSpc>
              <a:buNone/>
            </a:pPr>
            <a:r>
              <a:rPr lang="en-GB" dirty="0"/>
              <a:t>Clooney, 1995, “Comparative Theology”, </a:t>
            </a:r>
            <a:r>
              <a:rPr lang="en-GB" i="1" dirty="0"/>
              <a:t>Theological Studies</a:t>
            </a:r>
            <a:r>
              <a:rPr lang="en-GB" dirty="0"/>
              <a:t>, 56(3), 521</a:t>
            </a:r>
          </a:p>
        </p:txBody>
      </p:sp>
    </p:spTree>
    <p:extLst>
      <p:ext uri="{BB962C8B-B14F-4D97-AF65-F5344CB8AC3E}">
        <p14:creationId xmlns:p14="http://schemas.microsoft.com/office/powerpoint/2010/main" val="31624631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Theology &amp; Hermeneutics</a:t>
            </a:r>
          </a:p>
        </p:txBody>
      </p:sp>
      <p:sp>
        <p:nvSpPr>
          <p:cNvPr id="4" name="Content Placeholder 3"/>
          <p:cNvSpPr>
            <a:spLocks noGrp="1"/>
          </p:cNvSpPr>
          <p:nvPr>
            <p:ph sz="half" idx="2"/>
          </p:nvPr>
        </p:nvSpPr>
        <p:spPr>
          <a:xfrm>
            <a:off x="3585882" y="1825625"/>
            <a:ext cx="7767919" cy="3767867"/>
          </a:xfrm>
        </p:spPr>
        <p:txBody>
          <a:bodyPr>
            <a:normAutofit fontScale="77500" lnSpcReduction="20000"/>
          </a:bodyPr>
          <a:lstStyle/>
          <a:p>
            <a:pPr marL="0" indent="0">
              <a:buNone/>
            </a:pPr>
            <a:r>
              <a:rPr lang="en-GB" dirty="0"/>
              <a:t>So, how is comparative theology related to hermeneutics?</a:t>
            </a:r>
          </a:p>
          <a:p>
            <a:pPr marL="0" indent="0">
              <a:buNone/>
            </a:pPr>
            <a:endParaRPr lang="en-GB" dirty="0"/>
          </a:p>
          <a:p>
            <a:pPr marL="0" indent="0">
              <a:buNone/>
            </a:pPr>
            <a:r>
              <a:rPr lang="en-GB" dirty="0"/>
              <a:t>First step:</a:t>
            </a:r>
          </a:p>
          <a:p>
            <a:r>
              <a:rPr lang="en-GB" dirty="0"/>
              <a:t>Immersion in the other tradition</a:t>
            </a:r>
          </a:p>
          <a:p>
            <a:endParaRPr lang="en-GB" dirty="0"/>
          </a:p>
          <a:p>
            <a:r>
              <a:rPr lang="en-GB" dirty="0"/>
              <a:t>Hermeneutical openness</a:t>
            </a:r>
          </a:p>
          <a:p>
            <a:endParaRPr lang="en-GB" dirty="0"/>
          </a:p>
          <a:p>
            <a:r>
              <a:rPr lang="en-GB" dirty="0"/>
              <a:t>Bracketing of subjective commitments</a:t>
            </a:r>
          </a:p>
          <a:p>
            <a:endParaRPr lang="en-GB" dirty="0"/>
          </a:p>
          <a:p>
            <a:r>
              <a:rPr lang="en-GB" dirty="0"/>
              <a:t>Vulnerability to transformation</a:t>
            </a:r>
          </a:p>
        </p:txBody>
      </p:sp>
    </p:spTree>
    <p:extLst>
      <p:ext uri="{BB962C8B-B14F-4D97-AF65-F5344CB8AC3E}">
        <p14:creationId xmlns:p14="http://schemas.microsoft.com/office/powerpoint/2010/main" val="25651970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Theology &amp; Hermeneutics</a:t>
            </a:r>
          </a:p>
        </p:txBody>
      </p:sp>
      <p:sp>
        <p:nvSpPr>
          <p:cNvPr id="4" name="Content Placeholder 3"/>
          <p:cNvSpPr>
            <a:spLocks noGrp="1"/>
          </p:cNvSpPr>
          <p:nvPr>
            <p:ph sz="half" idx="2"/>
          </p:nvPr>
        </p:nvSpPr>
        <p:spPr>
          <a:xfrm>
            <a:off x="3379694" y="1825625"/>
            <a:ext cx="7974107" cy="3767867"/>
          </a:xfrm>
        </p:spPr>
        <p:txBody>
          <a:bodyPr>
            <a:noAutofit/>
          </a:bodyPr>
          <a:lstStyle/>
          <a:p>
            <a:pPr marL="0" indent="0">
              <a:buNone/>
            </a:pPr>
            <a:r>
              <a:rPr lang="en-GB" sz="2000" dirty="0"/>
              <a:t>Second step:</a:t>
            </a:r>
          </a:p>
          <a:p>
            <a:r>
              <a:rPr lang="en-GB" sz="2000" dirty="0"/>
              <a:t>Internal conversation within the theologian’s tradition</a:t>
            </a:r>
          </a:p>
          <a:p>
            <a:endParaRPr lang="en-GB" sz="2000" dirty="0"/>
          </a:p>
          <a:p>
            <a:r>
              <a:rPr lang="en-GB" sz="2000" dirty="0"/>
              <a:t>Correlation between differing traditions – both similarity and difference</a:t>
            </a:r>
          </a:p>
          <a:p>
            <a:endParaRPr lang="en-GB" sz="2000" dirty="0"/>
          </a:p>
          <a:p>
            <a:r>
              <a:rPr lang="en-GB" sz="2000" dirty="0"/>
              <a:t>Return of normative judgements – examining the other </a:t>
            </a:r>
            <a:r>
              <a:rPr lang="en-GB" sz="2000" i="1" dirty="0"/>
              <a:t>within</a:t>
            </a:r>
            <a:r>
              <a:rPr lang="en-GB" sz="2000" dirty="0"/>
              <a:t> one’s own tradition</a:t>
            </a:r>
          </a:p>
          <a:p>
            <a:endParaRPr lang="en-GB" sz="2000" dirty="0"/>
          </a:p>
          <a:p>
            <a:r>
              <a:rPr lang="en-GB" sz="2000" dirty="0"/>
              <a:t>An expansion of the horizon of understanding – the </a:t>
            </a:r>
            <a:r>
              <a:rPr lang="en-GB" sz="2000" i="1" dirty="0"/>
              <a:t>horizontverschmelzung </a:t>
            </a:r>
            <a:r>
              <a:rPr lang="en-GB" sz="2000" dirty="0"/>
              <a:t>(Gadamer)</a:t>
            </a:r>
          </a:p>
        </p:txBody>
      </p:sp>
    </p:spTree>
    <p:extLst>
      <p:ext uri="{BB962C8B-B14F-4D97-AF65-F5344CB8AC3E}">
        <p14:creationId xmlns:p14="http://schemas.microsoft.com/office/powerpoint/2010/main" val="2565158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Theology &amp; Hermeneutics</a:t>
            </a:r>
          </a:p>
        </p:txBody>
      </p:sp>
      <p:sp>
        <p:nvSpPr>
          <p:cNvPr id="3" name="Content Placeholder 2"/>
          <p:cNvSpPr>
            <a:spLocks noGrp="1"/>
          </p:cNvSpPr>
          <p:nvPr>
            <p:ph sz="half" idx="1"/>
          </p:nvPr>
        </p:nvSpPr>
        <p:spPr/>
        <p:txBody>
          <a:bodyPr>
            <a:noAutofit/>
          </a:bodyPr>
          <a:lstStyle/>
          <a:p>
            <a:pPr marL="0" indent="0">
              <a:buNone/>
            </a:pPr>
            <a:r>
              <a:rPr lang="en-GB" sz="2200" dirty="0"/>
              <a:t>In seeking to understand the other, what aspects of our own traditions might it be difficult to “bracket”?</a:t>
            </a:r>
          </a:p>
          <a:p>
            <a:pPr marL="0" indent="0">
              <a:buNone/>
            </a:pPr>
            <a:endParaRPr lang="en-GB" sz="2200" dirty="0"/>
          </a:p>
          <a:p>
            <a:pPr marL="0" indent="0">
              <a:buNone/>
            </a:pPr>
            <a:r>
              <a:rPr lang="en-GB" sz="2200" dirty="0"/>
              <a:t>Why might this “bracketing” not be enough?</a:t>
            </a:r>
          </a:p>
          <a:p>
            <a:pPr marL="0" indent="0">
              <a:buNone/>
            </a:pPr>
            <a:endParaRPr lang="en-GB" sz="2200" dirty="0"/>
          </a:p>
          <a:p>
            <a:pPr marL="0" indent="0">
              <a:buNone/>
            </a:pPr>
            <a:r>
              <a:rPr lang="en-GB" sz="2200" dirty="0"/>
              <a:t>Comparative theology requires a “hermeneutical openness” – what does this mean? What are its dangers?</a:t>
            </a:r>
          </a:p>
        </p:txBody>
      </p:sp>
      <p:sp>
        <p:nvSpPr>
          <p:cNvPr id="4" name="Content Placeholder 3"/>
          <p:cNvSpPr>
            <a:spLocks noGrp="1"/>
          </p:cNvSpPr>
          <p:nvPr>
            <p:ph sz="half" idx="2"/>
          </p:nvPr>
        </p:nvSpPr>
        <p:spPr/>
        <p:txBody>
          <a:bodyPr>
            <a:normAutofit fontScale="77500" lnSpcReduction="20000"/>
          </a:bodyPr>
          <a:lstStyle/>
          <a:p>
            <a:pPr marL="0" indent="0">
              <a:buNone/>
            </a:pPr>
            <a:r>
              <a:rPr lang="en-GB" dirty="0"/>
              <a:t>What is the role / point of the other within comparative theology?</a:t>
            </a:r>
          </a:p>
          <a:p>
            <a:pPr marL="0" indent="0">
              <a:buNone/>
            </a:pPr>
            <a:endParaRPr lang="en-GB" dirty="0"/>
          </a:p>
          <a:p>
            <a:pPr marL="0" indent="0">
              <a:buNone/>
            </a:pPr>
            <a:r>
              <a:rPr lang="en-GB" dirty="0"/>
              <a:t>Is the use of the other in this way a fair use?</a:t>
            </a:r>
          </a:p>
          <a:p>
            <a:pPr marL="0" indent="0">
              <a:buNone/>
            </a:pPr>
            <a:endParaRPr lang="en-GB" dirty="0"/>
          </a:p>
          <a:p>
            <a:pPr marL="0" indent="0">
              <a:buNone/>
            </a:pPr>
            <a:r>
              <a:rPr lang="en-GB" dirty="0"/>
              <a:t>How might the interaction of the other be promoted / involved in the process of comparative theology?</a:t>
            </a:r>
          </a:p>
          <a:p>
            <a:pPr marL="0" indent="0">
              <a:buNone/>
            </a:pPr>
            <a:endParaRPr lang="en-GB" dirty="0"/>
          </a:p>
          <a:p>
            <a:pPr marL="0" indent="0">
              <a:buNone/>
            </a:pPr>
            <a:r>
              <a:rPr lang="en-GB" dirty="0"/>
              <a:t>Is comparative theology doomed to always be purely self-reflective?</a:t>
            </a:r>
          </a:p>
        </p:txBody>
      </p:sp>
    </p:spTree>
    <p:extLst>
      <p:ext uri="{BB962C8B-B14F-4D97-AF65-F5344CB8AC3E}">
        <p14:creationId xmlns:p14="http://schemas.microsoft.com/office/powerpoint/2010/main" val="7133129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8974195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do some Comparative Theology!</a:t>
            </a:r>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1772554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 of Comparative Theology 4(1)</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err="1"/>
              <a:t>Yaira</a:t>
            </a:r>
            <a:r>
              <a:rPr lang="en-GB" dirty="0"/>
              <a:t> A. Robinson: “Creating Space for Transformation: </a:t>
            </a:r>
            <a:r>
              <a:rPr lang="en-GB" dirty="0" err="1"/>
              <a:t>Moltmann’s</a:t>
            </a:r>
            <a:r>
              <a:rPr lang="en-GB" dirty="0"/>
              <a:t> Theology of Play in Conversation with the Jewish Sabbath”</a:t>
            </a:r>
          </a:p>
          <a:p>
            <a:pPr marL="0" indent="0">
              <a:buNone/>
            </a:pPr>
            <a:endParaRPr lang="en-GB" dirty="0"/>
          </a:p>
          <a:p>
            <a:pPr marL="0" indent="0">
              <a:buNone/>
            </a:pPr>
            <a:r>
              <a:rPr lang="en-GB" dirty="0"/>
              <a:t>Brandon Ro: “(Re)interpreting the Cosmic History of the Mormon Temple Experience: Theological Connections between Jewish and Catholic Sacred Space”</a:t>
            </a:r>
          </a:p>
          <a:p>
            <a:pPr marL="0" indent="0">
              <a:buNone/>
            </a:pPr>
            <a:endParaRPr lang="en-GB" dirty="0"/>
          </a:p>
          <a:p>
            <a:pPr marL="0" indent="0">
              <a:buNone/>
            </a:pPr>
            <a:r>
              <a:rPr lang="en-GB" dirty="0"/>
              <a:t>Emily Henson: “The Sounds of Silence: A Comparative Reading of Mystical Theology and the </a:t>
            </a:r>
            <a:r>
              <a:rPr lang="en-GB" dirty="0" err="1"/>
              <a:t>Kena</a:t>
            </a:r>
            <a:r>
              <a:rPr lang="en-GB" dirty="0"/>
              <a:t> Upanishad”</a:t>
            </a:r>
          </a:p>
          <a:p>
            <a:pPr marL="0" indent="0">
              <a:buNone/>
            </a:pPr>
            <a:endParaRPr lang="en-GB" dirty="0"/>
          </a:p>
          <a:p>
            <a:pPr marL="0" indent="0">
              <a:buNone/>
            </a:pPr>
            <a:r>
              <a:rPr lang="en-GB" dirty="0"/>
              <a:t>George Archer: “The Hinterlands of the </a:t>
            </a:r>
            <a:r>
              <a:rPr lang="en-GB" dirty="0" err="1"/>
              <a:t>Qur’ān</a:t>
            </a:r>
            <a:r>
              <a:rPr lang="en-GB" dirty="0"/>
              <a:t>: The Edges of the Eternal and the Temporal in Early </a:t>
            </a:r>
            <a:r>
              <a:rPr lang="en-GB" dirty="0" err="1"/>
              <a:t>Ḥanbalite</a:t>
            </a:r>
            <a:r>
              <a:rPr lang="en-GB" dirty="0"/>
              <a:t> Thought with </a:t>
            </a:r>
            <a:r>
              <a:rPr lang="en-GB" dirty="0" err="1"/>
              <a:t>Analogs</a:t>
            </a:r>
            <a:r>
              <a:rPr lang="en-GB" dirty="0"/>
              <a:t> to Catholic Theology”</a:t>
            </a:r>
          </a:p>
          <a:p>
            <a:endParaRPr lang="en-GB" dirty="0"/>
          </a:p>
        </p:txBody>
      </p:sp>
    </p:spTree>
    <p:extLst>
      <p:ext uri="{BB962C8B-B14F-4D97-AF65-F5344CB8AC3E}">
        <p14:creationId xmlns:p14="http://schemas.microsoft.com/office/powerpoint/2010/main" val="4849049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Theology</a:t>
            </a:r>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a:t>With your partner, look back at the areas you identified before and see if any match up.</a:t>
            </a:r>
          </a:p>
          <a:p>
            <a:pPr marL="0" indent="0">
              <a:buNone/>
            </a:pPr>
            <a:endParaRPr lang="en-GB" dirty="0"/>
          </a:p>
          <a:p>
            <a:pPr marL="0" indent="0">
              <a:buNone/>
            </a:pPr>
            <a:r>
              <a:rPr lang="en-GB" dirty="0"/>
              <a:t>If they do, reflect on what your respective religious traditions says about this area.</a:t>
            </a:r>
          </a:p>
          <a:p>
            <a:pPr marL="0" indent="0">
              <a:buNone/>
            </a:pPr>
            <a:endParaRPr lang="en-GB" dirty="0"/>
          </a:p>
          <a:p>
            <a:pPr marL="0" indent="0">
              <a:buNone/>
            </a:pPr>
            <a:r>
              <a:rPr lang="en-GB" dirty="0"/>
              <a:t>How does the other religious traditions approach to the area differ? How is it similar?</a:t>
            </a:r>
          </a:p>
        </p:txBody>
      </p:sp>
      <p:sp>
        <p:nvSpPr>
          <p:cNvPr id="4" name="Content Placeholder 3"/>
          <p:cNvSpPr>
            <a:spLocks noGrp="1"/>
          </p:cNvSpPr>
          <p:nvPr>
            <p:ph sz="half" idx="2"/>
          </p:nvPr>
        </p:nvSpPr>
        <p:spPr/>
        <p:txBody>
          <a:bodyPr>
            <a:normAutofit fontScale="92500" lnSpcReduction="20000"/>
          </a:bodyPr>
          <a:lstStyle/>
          <a:p>
            <a:pPr marL="0" indent="0">
              <a:buNone/>
            </a:pPr>
            <a:r>
              <a:rPr lang="en-GB" dirty="0"/>
              <a:t>How might your religious tradition learn from the differing approach exemplified?</a:t>
            </a:r>
          </a:p>
          <a:p>
            <a:pPr marL="0" indent="0">
              <a:buNone/>
            </a:pPr>
            <a:endParaRPr lang="en-GB" dirty="0"/>
          </a:p>
          <a:p>
            <a:pPr marL="0" indent="0">
              <a:buNone/>
            </a:pPr>
            <a:r>
              <a:rPr lang="en-GB" dirty="0"/>
              <a:t>Swap locations within the comparative theological process and reverse the learning process.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908250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52137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Criticisms</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572692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Too little theology?</a:t>
            </a:r>
          </a:p>
        </p:txBody>
      </p:sp>
      <p:sp>
        <p:nvSpPr>
          <p:cNvPr id="3" name="Content Placeholder 2"/>
          <p:cNvSpPr>
            <a:spLocks noGrp="1"/>
          </p:cNvSpPr>
          <p:nvPr>
            <p:ph sz="half" idx="1"/>
          </p:nvPr>
        </p:nvSpPr>
        <p:spPr/>
        <p:txBody>
          <a:bodyPr>
            <a:noAutofit/>
          </a:bodyPr>
          <a:lstStyle/>
          <a:p>
            <a:pPr marL="0" indent="0">
              <a:buNone/>
            </a:pPr>
            <a:r>
              <a:rPr lang="en-GB" i="1" dirty="0"/>
              <a:t>As comparative detail accumulates, and we realise the ever-multiplying shades of difference between religious concepts, we drift towards mere description and gradually reduce the meaning we ascribe to the aspects of the other and our own traditions</a:t>
            </a:r>
          </a:p>
        </p:txBody>
      </p:sp>
      <p:sp>
        <p:nvSpPr>
          <p:cNvPr id="4" name="Content Placeholder 3"/>
          <p:cNvSpPr>
            <a:spLocks noGrp="1"/>
          </p:cNvSpPr>
          <p:nvPr>
            <p:ph sz="half" idx="2"/>
          </p:nvPr>
        </p:nvSpPr>
        <p:spPr/>
        <p:txBody>
          <a:bodyPr>
            <a:normAutofit fontScale="85000" lnSpcReduction="20000"/>
          </a:bodyPr>
          <a:lstStyle/>
          <a:p>
            <a:pPr marL="0" indent="0">
              <a:buNone/>
            </a:pPr>
            <a:r>
              <a:rPr lang="en-GB" dirty="0"/>
              <a:t>Comparative religion relies on there being intelligibility between traditions – yet often we are hesitant to suggest we “understand” something at all. How can we avoid that?</a:t>
            </a:r>
          </a:p>
          <a:p>
            <a:pPr marL="0" indent="0">
              <a:buNone/>
            </a:pPr>
            <a:endParaRPr lang="en-GB" dirty="0"/>
          </a:p>
          <a:p>
            <a:pPr marL="0" indent="0">
              <a:buNone/>
            </a:pPr>
            <a:r>
              <a:rPr lang="en-GB" dirty="0"/>
              <a:t>Does comparative theology require understanding?</a:t>
            </a:r>
          </a:p>
          <a:p>
            <a:pPr marL="0" indent="0">
              <a:buNone/>
            </a:pPr>
            <a:endParaRPr lang="en-GB" dirty="0"/>
          </a:p>
          <a:p>
            <a:pPr marL="0" indent="0">
              <a:buNone/>
            </a:pPr>
            <a:r>
              <a:rPr lang="en-GB" dirty="0"/>
              <a:t>How might a more developed form of interfaith learning guard against non-understanding?</a:t>
            </a:r>
          </a:p>
          <a:p>
            <a:endParaRPr lang="en-GB" dirty="0"/>
          </a:p>
          <a:p>
            <a:endParaRPr lang="en-GB" dirty="0"/>
          </a:p>
        </p:txBody>
      </p:sp>
    </p:spTree>
    <p:extLst>
      <p:ext uri="{BB962C8B-B14F-4D97-AF65-F5344CB8AC3E}">
        <p14:creationId xmlns:p14="http://schemas.microsoft.com/office/powerpoint/2010/main" val="33559368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Too much theology?</a:t>
            </a:r>
          </a:p>
        </p:txBody>
      </p:sp>
      <p:sp>
        <p:nvSpPr>
          <p:cNvPr id="3" name="Content Placeholder 2"/>
          <p:cNvSpPr>
            <a:spLocks noGrp="1"/>
          </p:cNvSpPr>
          <p:nvPr>
            <p:ph sz="half" idx="1"/>
          </p:nvPr>
        </p:nvSpPr>
        <p:spPr/>
        <p:txBody>
          <a:bodyPr>
            <a:normAutofit fontScale="92500" lnSpcReduction="20000"/>
          </a:bodyPr>
          <a:lstStyle/>
          <a:p>
            <a:pPr marL="0" indent="0">
              <a:buNone/>
            </a:pPr>
            <a:r>
              <a:rPr lang="en-GB" i="1" dirty="0"/>
              <a:t>Comparative theology relies on using the insights of the other tradition in order to develop the insights of one’s own. This shows an appreciate for the other – but only as a tool to use, a resources to exploit. This is just (Christian) religious imperialism all over again…</a:t>
            </a:r>
          </a:p>
        </p:txBody>
      </p:sp>
      <p:sp>
        <p:nvSpPr>
          <p:cNvPr id="4" name="Content Placeholder 3"/>
          <p:cNvSpPr>
            <a:spLocks noGrp="1"/>
          </p:cNvSpPr>
          <p:nvPr>
            <p:ph sz="half" idx="2"/>
          </p:nvPr>
        </p:nvSpPr>
        <p:spPr/>
        <p:txBody>
          <a:bodyPr>
            <a:normAutofit fontScale="92500" lnSpcReduction="20000"/>
          </a:bodyPr>
          <a:lstStyle/>
          <a:p>
            <a:pPr marL="0" indent="0">
              <a:buNone/>
            </a:pPr>
            <a:r>
              <a:rPr lang="en-GB" dirty="0"/>
              <a:t>Is this a fair reflection of comparative theology? Or merely a reading of one way of doing comparative theology?</a:t>
            </a:r>
          </a:p>
          <a:p>
            <a:pPr marL="0" indent="0">
              <a:buNone/>
            </a:pPr>
            <a:endParaRPr lang="en-GB" dirty="0"/>
          </a:p>
          <a:p>
            <a:pPr marL="0" indent="0">
              <a:buNone/>
            </a:pPr>
            <a:r>
              <a:rPr lang="en-GB" dirty="0"/>
              <a:t>How might a comparative theologian respond?</a:t>
            </a:r>
          </a:p>
          <a:p>
            <a:pPr marL="0" indent="0">
              <a:buNone/>
            </a:pPr>
            <a:endParaRPr lang="en-GB" dirty="0"/>
          </a:p>
          <a:p>
            <a:pPr marL="0" indent="0">
              <a:buNone/>
            </a:pPr>
            <a:r>
              <a:rPr lang="en-GB" dirty="0"/>
              <a:t>Is any attempt to understand or categorise the other intellectual imperialism?</a:t>
            </a:r>
          </a:p>
        </p:txBody>
      </p:sp>
    </p:spTree>
    <p:extLst>
      <p:ext uri="{BB962C8B-B14F-4D97-AF65-F5344CB8AC3E}">
        <p14:creationId xmlns:p14="http://schemas.microsoft.com/office/powerpoint/2010/main" val="19914721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Too focused on the text?</a:t>
            </a:r>
          </a:p>
        </p:txBody>
      </p:sp>
      <p:sp>
        <p:nvSpPr>
          <p:cNvPr id="3" name="Content Placeholder 2"/>
          <p:cNvSpPr>
            <a:spLocks noGrp="1"/>
          </p:cNvSpPr>
          <p:nvPr>
            <p:ph sz="half" idx="1"/>
          </p:nvPr>
        </p:nvSpPr>
        <p:spPr/>
        <p:txBody>
          <a:bodyPr>
            <a:normAutofit fontScale="85000" lnSpcReduction="20000"/>
          </a:bodyPr>
          <a:lstStyle/>
          <a:p>
            <a:pPr marL="0" indent="0">
              <a:buNone/>
            </a:pPr>
            <a:r>
              <a:rPr lang="en-GB" sz="4200" i="1" dirty="0"/>
              <a:t>Comparative theology has, generally, been a largely text focused exercise – attempting to understand the religious other through the lens of the sacred scriptures and theological texts associated with it.</a:t>
            </a:r>
          </a:p>
          <a:p>
            <a:endParaRPr lang="en-GB" dirty="0"/>
          </a:p>
        </p:txBody>
      </p:sp>
      <p:sp>
        <p:nvSpPr>
          <p:cNvPr id="4" name="Content Placeholder 3"/>
          <p:cNvSpPr>
            <a:spLocks noGrp="1"/>
          </p:cNvSpPr>
          <p:nvPr>
            <p:ph sz="half" idx="2"/>
          </p:nvPr>
        </p:nvSpPr>
        <p:spPr/>
        <p:txBody>
          <a:bodyPr>
            <a:normAutofit fontScale="85000" lnSpcReduction="20000"/>
          </a:bodyPr>
          <a:lstStyle/>
          <a:p>
            <a:pPr marL="0" indent="0">
              <a:buNone/>
            </a:pPr>
            <a:r>
              <a:rPr lang="en-GB" dirty="0"/>
              <a:t>Why might this be?</a:t>
            </a:r>
          </a:p>
          <a:p>
            <a:pPr marL="0" indent="0">
              <a:buNone/>
            </a:pPr>
            <a:endParaRPr lang="en-GB" dirty="0"/>
          </a:p>
          <a:p>
            <a:pPr marL="0" indent="0">
              <a:buNone/>
            </a:pPr>
            <a:r>
              <a:rPr lang="en-GB" dirty="0"/>
              <a:t>What are some of the benefits of this approach?</a:t>
            </a:r>
          </a:p>
          <a:p>
            <a:pPr marL="0" indent="0">
              <a:buNone/>
            </a:pPr>
            <a:endParaRPr lang="en-GB" dirty="0"/>
          </a:p>
          <a:p>
            <a:pPr marL="0" indent="0">
              <a:buNone/>
            </a:pPr>
            <a:r>
              <a:rPr lang="en-GB" dirty="0"/>
              <a:t>What might be some of the issues that a predominantly text-based approach raises?</a:t>
            </a:r>
          </a:p>
          <a:p>
            <a:pPr marL="0" indent="0">
              <a:buNone/>
            </a:pPr>
            <a:endParaRPr lang="en-GB" dirty="0"/>
          </a:p>
          <a:p>
            <a:pPr marL="0" indent="0">
              <a:buNone/>
            </a:pPr>
            <a:r>
              <a:rPr lang="en-GB" dirty="0"/>
              <a:t>What does this focus tell us about comparative theology?</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9985281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It is all a farce…</a:t>
            </a:r>
          </a:p>
        </p:txBody>
      </p:sp>
      <p:sp>
        <p:nvSpPr>
          <p:cNvPr id="3" name="Content Placeholder 2"/>
          <p:cNvSpPr>
            <a:spLocks noGrp="1"/>
          </p:cNvSpPr>
          <p:nvPr>
            <p:ph sz="half" idx="1"/>
          </p:nvPr>
        </p:nvSpPr>
        <p:spPr/>
        <p:txBody>
          <a:bodyPr>
            <a:normAutofit fontScale="92500" lnSpcReduction="20000"/>
          </a:bodyPr>
          <a:lstStyle/>
          <a:p>
            <a:pPr marL="0" indent="0">
              <a:buNone/>
            </a:pPr>
            <a:r>
              <a:rPr lang="en-GB" i="1" dirty="0"/>
              <a:t>The purpose of comparative theology is a better understanding of our own tradition. </a:t>
            </a:r>
          </a:p>
          <a:p>
            <a:pPr marL="0" indent="0">
              <a:buNone/>
            </a:pPr>
            <a:endParaRPr lang="en-GB" i="1" dirty="0"/>
          </a:p>
          <a:p>
            <a:pPr marL="0" indent="0">
              <a:buNone/>
            </a:pPr>
            <a:r>
              <a:rPr lang="en-GB" i="1" dirty="0"/>
              <a:t>The role of the religious other is ultimately passive and does not require detail.</a:t>
            </a:r>
          </a:p>
          <a:p>
            <a:pPr marL="0" indent="0">
              <a:buNone/>
            </a:pPr>
            <a:endParaRPr lang="en-GB" i="1" dirty="0"/>
          </a:p>
          <a:p>
            <a:pPr marL="0" indent="0">
              <a:buNone/>
            </a:pPr>
            <a:r>
              <a:rPr lang="en-GB" i="1" dirty="0"/>
              <a:t>We merely find whatever it is we are seeking</a:t>
            </a:r>
          </a:p>
        </p:txBody>
      </p:sp>
      <p:sp>
        <p:nvSpPr>
          <p:cNvPr id="4" name="Content Placeholder 3"/>
          <p:cNvSpPr>
            <a:spLocks noGrp="1"/>
          </p:cNvSpPr>
          <p:nvPr>
            <p:ph sz="half" idx="2"/>
          </p:nvPr>
        </p:nvSpPr>
        <p:spPr/>
        <p:txBody>
          <a:bodyPr>
            <a:normAutofit fontScale="92500" lnSpcReduction="20000"/>
          </a:bodyPr>
          <a:lstStyle/>
          <a:p>
            <a:pPr marL="0" indent="0">
              <a:buNone/>
            </a:pPr>
            <a:r>
              <a:rPr lang="en-GB" dirty="0"/>
              <a:t>What is meant by the role of the religious other being “passive” in comparative theology?</a:t>
            </a:r>
          </a:p>
          <a:p>
            <a:pPr marL="0" indent="0">
              <a:buNone/>
            </a:pPr>
            <a:endParaRPr lang="en-GB" dirty="0"/>
          </a:p>
          <a:p>
            <a:pPr marL="0" indent="0">
              <a:buNone/>
            </a:pPr>
            <a:r>
              <a:rPr lang="en-GB" dirty="0"/>
              <a:t>Why is the inclusion of the religious other necessary? Is it?</a:t>
            </a:r>
          </a:p>
          <a:p>
            <a:pPr marL="0" indent="0">
              <a:buNone/>
            </a:pPr>
            <a:endParaRPr lang="en-GB" dirty="0"/>
          </a:p>
          <a:p>
            <a:pPr marL="0" indent="0">
              <a:buNone/>
            </a:pPr>
            <a:r>
              <a:rPr lang="en-GB" dirty="0"/>
              <a:t>Is this really dialogical?</a:t>
            </a:r>
          </a:p>
          <a:p>
            <a:endParaRPr lang="en-GB" dirty="0"/>
          </a:p>
          <a:p>
            <a:endParaRPr lang="en-GB" dirty="0"/>
          </a:p>
          <a:p>
            <a:endParaRPr lang="en-GB" dirty="0"/>
          </a:p>
        </p:txBody>
      </p:sp>
    </p:spTree>
    <p:extLst>
      <p:ext uri="{BB962C8B-B14F-4D97-AF65-F5344CB8AC3E}">
        <p14:creationId xmlns:p14="http://schemas.microsoft.com/office/powerpoint/2010/main" val="34388705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83912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Theology of Religions	</a:t>
            </a:r>
          </a:p>
        </p:txBody>
      </p:sp>
      <p:sp>
        <p:nvSpPr>
          <p:cNvPr id="3" name="Text Placeholder 2"/>
          <p:cNvSpPr>
            <a:spLocks noGrp="1"/>
          </p:cNvSpPr>
          <p:nvPr>
            <p:ph type="body" idx="1"/>
          </p:nvPr>
        </p:nvSpPr>
        <p:spPr/>
        <p:txBody>
          <a:bodyPr/>
          <a:lstStyle/>
          <a:p>
            <a:r>
              <a:rPr lang="en-GB" dirty="0"/>
              <a:t>The fastest intro ever / Revision</a:t>
            </a:r>
          </a:p>
        </p:txBody>
      </p:sp>
    </p:spTree>
    <p:extLst>
      <p:ext uri="{BB962C8B-B14F-4D97-AF65-F5344CB8AC3E}">
        <p14:creationId xmlns:p14="http://schemas.microsoft.com/office/powerpoint/2010/main" val="25807217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lnSpcReduction="10000"/>
          </a:bodyPr>
          <a:lstStyle/>
          <a:p>
            <a:pPr marL="0" indent="0">
              <a:buNone/>
            </a:pPr>
            <a:r>
              <a:rPr lang="en-GB" b="0" dirty="0"/>
              <a:t>The framework arises out of the problem of locating the religious other within the meta-narrative worldview of the Christian faith.</a:t>
            </a:r>
          </a:p>
          <a:p>
            <a:pPr marL="0" indent="0">
              <a:buNone/>
            </a:pPr>
            <a:endParaRPr lang="en-GB" b="0" dirty="0"/>
          </a:p>
          <a:p>
            <a:pPr marL="0" indent="0">
              <a:buNone/>
            </a:pPr>
            <a:r>
              <a:rPr lang="en-GB" b="0" dirty="0"/>
              <a:t>Development of the typology of responses to these questions by Alan Race, Paul Hedges, </a:t>
            </a:r>
            <a:r>
              <a:rPr lang="en-GB" b="0" dirty="0" err="1"/>
              <a:t>D’Costa</a:t>
            </a:r>
            <a:r>
              <a:rPr lang="en-GB" b="0" dirty="0"/>
              <a:t> </a:t>
            </a:r>
            <a:r>
              <a:rPr lang="en-GB" b="0" dirty="0" err="1"/>
              <a:t>etc</a:t>
            </a:r>
            <a:endParaRPr lang="en-GB" b="0" dirty="0"/>
          </a:p>
          <a:p>
            <a:endParaRPr lang="en-GB" dirty="0"/>
          </a:p>
        </p:txBody>
      </p:sp>
      <p:sp>
        <p:nvSpPr>
          <p:cNvPr id="3" name="Content Placeholder 2"/>
          <p:cNvSpPr>
            <a:spLocks noGrp="1"/>
          </p:cNvSpPr>
          <p:nvPr>
            <p:ph sz="half" idx="2"/>
          </p:nvPr>
        </p:nvSpPr>
        <p:spPr>
          <a:xfrm>
            <a:off x="6920753" y="552637"/>
            <a:ext cx="4545105" cy="4763434"/>
          </a:xfrm>
        </p:spPr>
        <p:txBody>
          <a:bodyPr>
            <a:normAutofit lnSpcReduction="10000"/>
          </a:bodyPr>
          <a:lstStyle/>
          <a:p>
            <a:pPr marL="0" indent="0">
              <a:buNone/>
            </a:pPr>
            <a:r>
              <a:rPr lang="en-GB" b="0" dirty="0"/>
              <a:t>Given that these people exist, and don’t seem to be going away, where do they fit?</a:t>
            </a:r>
          </a:p>
          <a:p>
            <a:pPr marL="0" indent="0">
              <a:buNone/>
            </a:pPr>
            <a:endParaRPr lang="en-GB" b="0" dirty="0"/>
          </a:p>
          <a:p>
            <a:pPr marL="0" indent="0">
              <a:buNone/>
            </a:pPr>
            <a:r>
              <a:rPr lang="en-GB" b="0" dirty="0"/>
              <a:t>What does their existence mean for Christianity? </a:t>
            </a:r>
          </a:p>
          <a:p>
            <a:pPr marL="0" indent="0">
              <a:buNone/>
            </a:pPr>
            <a:endParaRPr lang="en-GB" b="0" dirty="0"/>
          </a:p>
          <a:p>
            <a:pPr marL="0" indent="0">
              <a:buNone/>
            </a:pPr>
            <a:r>
              <a:rPr lang="en-GB" b="0" dirty="0"/>
              <a:t>What does Christianity have to say to them?</a:t>
            </a:r>
          </a:p>
        </p:txBody>
      </p:sp>
      <p:sp>
        <p:nvSpPr>
          <p:cNvPr id="4" name="Title 3"/>
          <p:cNvSpPr>
            <a:spLocks noGrp="1"/>
          </p:cNvSpPr>
          <p:nvPr>
            <p:ph type="title"/>
          </p:nvPr>
        </p:nvSpPr>
        <p:spPr/>
        <p:txBody>
          <a:bodyPr/>
          <a:lstStyle/>
          <a:p>
            <a:r>
              <a:rPr lang="en-GB" dirty="0"/>
              <a:t>The “classic” framework</a:t>
            </a:r>
          </a:p>
        </p:txBody>
      </p:sp>
    </p:spTree>
    <p:extLst>
      <p:ext uri="{BB962C8B-B14F-4D97-AF65-F5344CB8AC3E}">
        <p14:creationId xmlns:p14="http://schemas.microsoft.com/office/powerpoint/2010/main" val="31030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buNone/>
            </a:pPr>
            <a:r>
              <a:rPr lang="en-GB" b="0" dirty="0"/>
              <a:t>For example:</a:t>
            </a:r>
          </a:p>
          <a:p>
            <a:pPr marL="0" indent="0">
              <a:buNone/>
            </a:pPr>
            <a:r>
              <a:rPr lang="en-GB" b="0" dirty="0"/>
              <a:t>Christianity offers salvation to all those who believe in Jesus.</a:t>
            </a:r>
          </a:p>
          <a:p>
            <a:pPr marL="0" indent="0">
              <a:buNone/>
            </a:pPr>
            <a:endParaRPr lang="en-GB" b="0" dirty="0"/>
          </a:p>
          <a:p>
            <a:pPr marL="0" indent="0">
              <a:buNone/>
            </a:pPr>
            <a:r>
              <a:rPr lang="en-GB" b="0" dirty="0"/>
              <a:t>But what about those who die without ever having heard of Jesus?</a:t>
            </a:r>
          </a:p>
        </p:txBody>
      </p:sp>
      <p:sp>
        <p:nvSpPr>
          <p:cNvPr id="3" name="Content Placeholder 2"/>
          <p:cNvSpPr>
            <a:spLocks noGrp="1"/>
          </p:cNvSpPr>
          <p:nvPr>
            <p:ph sz="half" idx="2"/>
          </p:nvPr>
        </p:nvSpPr>
        <p:spPr/>
        <p:txBody>
          <a:bodyPr>
            <a:normAutofit/>
          </a:bodyPr>
          <a:lstStyle/>
          <a:p>
            <a:pPr marL="0" indent="0">
              <a:buNone/>
            </a:pPr>
            <a:r>
              <a:rPr lang="en-GB" b="0" dirty="0"/>
              <a:t>For example:</a:t>
            </a:r>
          </a:p>
          <a:p>
            <a:pPr marL="0" indent="0">
              <a:buNone/>
            </a:pPr>
            <a:r>
              <a:rPr lang="en-GB" b="0" dirty="0"/>
              <a:t>A non-Christian diligently works hard to improve society for others and lives a moral life</a:t>
            </a:r>
          </a:p>
          <a:p>
            <a:pPr marL="0" indent="0">
              <a:buNone/>
            </a:pPr>
            <a:endParaRPr lang="en-GB" b="0" dirty="0"/>
          </a:p>
          <a:p>
            <a:pPr marL="0" indent="0">
              <a:buNone/>
            </a:pPr>
            <a:r>
              <a:rPr lang="en-GB" b="0" dirty="0"/>
              <a:t>Are they condemned to Hell for eternity for not believing in Jesus?</a:t>
            </a:r>
          </a:p>
        </p:txBody>
      </p:sp>
      <p:sp>
        <p:nvSpPr>
          <p:cNvPr id="4" name="Title 3"/>
          <p:cNvSpPr>
            <a:spLocks noGrp="1"/>
          </p:cNvSpPr>
          <p:nvPr>
            <p:ph type="title"/>
          </p:nvPr>
        </p:nvSpPr>
        <p:spPr/>
        <p:txBody>
          <a:bodyPr/>
          <a:lstStyle/>
          <a:p>
            <a:r>
              <a:rPr lang="en-GB" dirty="0"/>
              <a:t>The “classic” framework</a:t>
            </a:r>
          </a:p>
        </p:txBody>
      </p:sp>
    </p:spTree>
    <p:extLst>
      <p:ext uri="{BB962C8B-B14F-4D97-AF65-F5344CB8AC3E}">
        <p14:creationId xmlns:p14="http://schemas.microsoft.com/office/powerpoint/2010/main" val="6286410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92500" lnSpcReduction="20000"/>
          </a:bodyPr>
          <a:lstStyle/>
          <a:p>
            <a:pPr marL="457200" indent="-457200">
              <a:buFont typeface="+mj-lt"/>
              <a:buAutoNum type="arabicPeriod"/>
            </a:pPr>
            <a:r>
              <a:rPr lang="en-GB" altLang="en-US" sz="2000" b="0" dirty="0"/>
              <a:t>Exclusivist – only one tradition can lead to Salvation/God/Truth</a:t>
            </a:r>
          </a:p>
          <a:p>
            <a:pPr marL="457200" indent="-457200">
              <a:buFont typeface="+mj-lt"/>
              <a:buAutoNum type="arabicPeriod"/>
            </a:pPr>
            <a:endParaRPr lang="en-GB" altLang="en-US" sz="2000" b="0" dirty="0"/>
          </a:p>
          <a:p>
            <a:pPr marL="457200" indent="-457200">
              <a:buFont typeface="+mj-lt"/>
              <a:buAutoNum type="arabicPeriod"/>
            </a:pPr>
            <a:r>
              <a:rPr lang="en-GB" altLang="en-US" sz="2000" dirty="0"/>
              <a:t>Inclusivist – only one tradition mediates salvation but it is available to all</a:t>
            </a:r>
          </a:p>
          <a:p>
            <a:pPr marL="457200" indent="-457200">
              <a:buFont typeface="+mj-lt"/>
              <a:buAutoNum type="arabicPeriod"/>
            </a:pPr>
            <a:endParaRPr lang="en-GB" sz="2000" dirty="0"/>
          </a:p>
          <a:p>
            <a:pPr marL="457200" indent="-457200">
              <a:buFont typeface="+mj-lt"/>
              <a:buAutoNum type="arabicPeriod"/>
            </a:pPr>
            <a:r>
              <a:rPr lang="en-GB" altLang="en-US" sz="2000" dirty="0"/>
              <a:t>Pluralist – recognizes the validity of all. All point to same ultimate reality and offer a way to salvation</a:t>
            </a:r>
            <a:br>
              <a:rPr lang="en-GB" altLang="en-US" sz="2000" dirty="0"/>
            </a:br>
            <a:endParaRPr lang="en-GB" altLang="en-US" sz="2000" dirty="0"/>
          </a:p>
          <a:p>
            <a:pPr marL="0" indent="0">
              <a:buNone/>
            </a:pPr>
            <a:br>
              <a:rPr lang="en-GB" altLang="en-US" sz="2000" dirty="0"/>
            </a:br>
            <a:r>
              <a:rPr lang="en-GB" altLang="en-US" sz="2000" dirty="0"/>
              <a:t>NB. </a:t>
            </a:r>
            <a:r>
              <a:rPr lang="en-GB" sz="2000" dirty="0"/>
              <a:t>These positions are set points on a typology and do not describe the full gamut of possible responses.</a:t>
            </a:r>
          </a:p>
          <a:p>
            <a:pPr marL="457200" indent="-457200">
              <a:buFont typeface="+mj-lt"/>
              <a:buAutoNum type="arabicPeriod"/>
            </a:pPr>
            <a:endParaRPr lang="en-US" altLang="en-US" sz="2000"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74478" y="1541932"/>
            <a:ext cx="5375916" cy="3424516"/>
          </a:xfrm>
        </p:spPr>
      </p:pic>
      <p:sp>
        <p:nvSpPr>
          <p:cNvPr id="4" name="Title 3"/>
          <p:cNvSpPr>
            <a:spLocks noGrp="1"/>
          </p:cNvSpPr>
          <p:nvPr>
            <p:ph type="title"/>
          </p:nvPr>
        </p:nvSpPr>
        <p:spPr/>
        <p:txBody>
          <a:bodyPr/>
          <a:lstStyle/>
          <a:p>
            <a:r>
              <a:rPr lang="en-GB" dirty="0"/>
              <a:t>Three Theological Responses</a:t>
            </a:r>
          </a:p>
        </p:txBody>
      </p:sp>
    </p:spTree>
    <p:extLst>
      <p:ext uri="{BB962C8B-B14F-4D97-AF65-F5344CB8AC3E}">
        <p14:creationId xmlns:p14="http://schemas.microsoft.com/office/powerpoint/2010/main" val="8835684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8247" y="211978"/>
            <a:ext cx="11577917" cy="5283387"/>
          </a:xfrm>
        </p:spPr>
        <p:txBody>
          <a:bodyPr>
            <a:normAutofit fontScale="85000" lnSpcReduction="20000"/>
          </a:bodyPr>
          <a:lstStyle/>
          <a:p>
            <a:pPr marL="0" indent="0">
              <a:lnSpc>
                <a:spcPct val="150000"/>
              </a:lnSpc>
              <a:buNone/>
            </a:pPr>
            <a:r>
              <a:rPr lang="en-GB" sz="7200" dirty="0"/>
              <a:t>The typology attempts to categorise </a:t>
            </a:r>
            <a:r>
              <a:rPr lang="en-GB" sz="7200" b="1" i="1" dirty="0"/>
              <a:t>Christian responses</a:t>
            </a:r>
            <a:r>
              <a:rPr lang="en-GB" sz="7200" b="1" dirty="0"/>
              <a:t> </a:t>
            </a:r>
            <a:r>
              <a:rPr lang="en-GB" sz="7200" b="0" dirty="0"/>
              <a:t>to the </a:t>
            </a:r>
            <a:r>
              <a:rPr lang="en-GB" sz="7200" b="1" i="1" dirty="0"/>
              <a:t>existence of religious plurality</a:t>
            </a:r>
            <a:r>
              <a:rPr lang="en-GB" sz="7200" i="1" dirty="0"/>
              <a:t> </a:t>
            </a:r>
            <a:r>
              <a:rPr lang="en-GB" sz="7200" b="0" dirty="0"/>
              <a:t>according to their </a:t>
            </a:r>
            <a:r>
              <a:rPr lang="en-GB" sz="7200" b="1" i="1" dirty="0"/>
              <a:t>view of salvation</a:t>
            </a:r>
          </a:p>
          <a:p>
            <a:endParaRPr lang="en-GB" dirty="0"/>
          </a:p>
        </p:txBody>
      </p:sp>
    </p:spTree>
    <p:extLst>
      <p:ext uri="{BB962C8B-B14F-4D97-AF65-F5344CB8AC3E}">
        <p14:creationId xmlns:p14="http://schemas.microsoft.com/office/powerpoint/2010/main" val="40250793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buNone/>
            </a:pPr>
            <a:r>
              <a:rPr lang="en-GB" b="0" dirty="0"/>
              <a:t>The framework has since been expanded to include non-Christian responses to religious plurality, issues beyond just salvation (e.g. moral and ethical considerations), and non-religious matters, such as the state’s treatment of difference</a:t>
            </a:r>
          </a:p>
        </p:txBody>
      </p:sp>
      <p:sp>
        <p:nvSpPr>
          <p:cNvPr id="3" name="Content Placeholder 2"/>
          <p:cNvSpPr>
            <a:spLocks noGrp="1"/>
          </p:cNvSpPr>
          <p:nvPr>
            <p:ph sz="half" idx="2"/>
          </p:nvPr>
        </p:nvSpPr>
        <p:spPr/>
        <p:txBody>
          <a:bodyPr>
            <a:normAutofit/>
          </a:bodyPr>
          <a:lstStyle/>
          <a:p>
            <a:pPr marL="0" indent="0">
              <a:buNone/>
            </a:pPr>
            <a:r>
              <a:rPr lang="en-GB" b="0" dirty="0"/>
              <a:t>This expansion has brought critiques (as has the original use) but much as everyone complains about the typology, nothing has arisen to replace its usefulness for categorising religious attitudes to other faiths.</a:t>
            </a:r>
          </a:p>
        </p:txBody>
      </p:sp>
      <p:sp>
        <p:nvSpPr>
          <p:cNvPr id="4" name="Title 3"/>
          <p:cNvSpPr>
            <a:spLocks noGrp="1"/>
          </p:cNvSpPr>
          <p:nvPr>
            <p:ph type="title"/>
          </p:nvPr>
        </p:nvSpPr>
        <p:spPr/>
        <p:txBody>
          <a:bodyPr/>
          <a:lstStyle/>
          <a:p>
            <a:r>
              <a:rPr lang="en-GB" dirty="0"/>
              <a:t>The “classic” framework</a:t>
            </a:r>
          </a:p>
        </p:txBody>
      </p:sp>
    </p:spTree>
    <p:extLst>
      <p:ext uri="{BB962C8B-B14F-4D97-AF65-F5344CB8AC3E}">
        <p14:creationId xmlns:p14="http://schemas.microsoft.com/office/powerpoint/2010/main" val="16742430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Theology of Religions</a:t>
            </a:r>
          </a:p>
        </p:txBody>
      </p:sp>
      <p:sp>
        <p:nvSpPr>
          <p:cNvPr id="3" name="Content Placeholder 2"/>
          <p:cNvSpPr>
            <a:spLocks noGrp="1"/>
          </p:cNvSpPr>
          <p:nvPr>
            <p:ph sz="half" idx="1"/>
          </p:nvPr>
        </p:nvSpPr>
        <p:spPr/>
        <p:txBody>
          <a:bodyPr>
            <a:normAutofit lnSpcReduction="10000"/>
          </a:bodyPr>
          <a:lstStyle/>
          <a:p>
            <a:pPr marL="0" indent="0">
              <a:buNone/>
            </a:pPr>
            <a:r>
              <a:rPr lang="en-GB" dirty="0"/>
              <a:t>Theology of Religions is therefore a theological project that attempts to understand the nature of the other through the existing tradition. </a:t>
            </a:r>
          </a:p>
          <a:p>
            <a:pPr marL="0" indent="0">
              <a:buNone/>
            </a:pPr>
            <a:endParaRPr lang="en-GB" dirty="0"/>
          </a:p>
          <a:p>
            <a:pPr marL="0" indent="0">
              <a:buNone/>
            </a:pPr>
            <a:r>
              <a:rPr lang="en-GB" dirty="0"/>
              <a:t>We will talk a LOT more about this in Methods &amp; Approaches - until you are thoroughly sick of it.</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10140382" y="251012"/>
            <a:ext cx="1746818" cy="2402541"/>
          </a:xfr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5965" y="225465"/>
            <a:ext cx="1792942" cy="2769022"/>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32200" y="2851051"/>
            <a:ext cx="1755000" cy="2511219"/>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45201" y="1793360"/>
            <a:ext cx="1660991" cy="2528397"/>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364672" y="3208977"/>
            <a:ext cx="1435529" cy="2153294"/>
          </a:xfrm>
          <a:prstGeom prst="rect">
            <a:avLst/>
          </a:prstGeom>
        </p:spPr>
      </p:pic>
    </p:spTree>
    <p:extLst>
      <p:ext uri="{BB962C8B-B14F-4D97-AF65-F5344CB8AC3E}">
        <p14:creationId xmlns:p14="http://schemas.microsoft.com/office/powerpoint/2010/main" val="30127562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12511759"/>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ampeter" id="{097199B4-6F60-4B1B-8BB4-D42FB22A294A}" vid="{2315F513-19FB-4647-A335-3A24C89C66D9}"/>
    </a:ext>
  </a:extLst>
</a:theme>
</file>

<file path=docProps/app.xml><?xml version="1.0" encoding="utf-8"?>
<Properties xmlns="http://schemas.openxmlformats.org/officeDocument/2006/extended-properties" xmlns:vt="http://schemas.openxmlformats.org/officeDocument/2006/docPropsVTypes">
  <Template>Lampeter</Template>
  <TotalTime>2104</TotalTime>
  <Words>2322</Words>
  <Application>Microsoft Office PowerPoint</Application>
  <PresentationFormat>Widescreen</PresentationFormat>
  <Paragraphs>244</Paragraphs>
  <Slides>49</Slides>
  <Notes>0</Notes>
  <HiddenSlides>8</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49</vt:i4>
      </vt:variant>
    </vt:vector>
  </HeadingPairs>
  <TitlesOfParts>
    <vt:vector size="53" baseType="lpstr">
      <vt:lpstr>Arial</vt:lpstr>
      <vt:lpstr>Calibri</vt:lpstr>
      <vt:lpstr>Calibri Light</vt:lpstr>
      <vt:lpstr>Lampeter</vt:lpstr>
      <vt:lpstr>Comparative Theology</vt:lpstr>
      <vt:lpstr>Assessment - 70%</vt:lpstr>
      <vt:lpstr>Comparative Theology </vt:lpstr>
      <vt:lpstr>Comparative Theology </vt:lpstr>
      <vt:lpstr>Key figures</vt:lpstr>
      <vt:lpstr>Francis Xavier Clooney (b.1950) </vt:lpstr>
      <vt:lpstr>Keith Ward (b.1938)</vt:lpstr>
      <vt:lpstr>Robert Neville (b.1939)</vt:lpstr>
      <vt:lpstr>What is Comparative Theology?</vt:lpstr>
      <vt:lpstr>Francis X. Clooney</vt:lpstr>
      <vt:lpstr>Comparative Theology </vt:lpstr>
      <vt:lpstr>What Comparative Theology is not…</vt:lpstr>
      <vt:lpstr>Comparative Theology &amp; Comparative Religion</vt:lpstr>
      <vt:lpstr>Comparative Theology &amp; Theology of Religions</vt:lpstr>
      <vt:lpstr>PowerPoint Presentation</vt:lpstr>
      <vt:lpstr>Comparative Theology &amp; Inter-Religious Dialogue</vt:lpstr>
      <vt:lpstr>PowerPoint Presentation</vt:lpstr>
      <vt:lpstr>Comparative Theology</vt:lpstr>
      <vt:lpstr>Comparative Theology</vt:lpstr>
      <vt:lpstr>Comparative Theology</vt:lpstr>
      <vt:lpstr>Comparative Theology</vt:lpstr>
      <vt:lpstr>Comparative Theology</vt:lpstr>
      <vt:lpstr>Comparative Theology</vt:lpstr>
      <vt:lpstr>PowerPoint Presentation</vt:lpstr>
      <vt:lpstr>Comparative Theology &amp; Hermeneutics</vt:lpstr>
      <vt:lpstr>The joke…</vt:lpstr>
      <vt:lpstr>Comparative Theology &amp; Hermeneutics</vt:lpstr>
      <vt:lpstr>Comparative Theology &amp; Hermeneutics</vt:lpstr>
      <vt:lpstr>Comparative Theology &amp; Hermeneutics</vt:lpstr>
      <vt:lpstr>Comparative Theology &amp; Hermeneutics</vt:lpstr>
      <vt:lpstr>PowerPoint Presentation</vt:lpstr>
      <vt:lpstr>Let’s do some Comparative Theology!</vt:lpstr>
      <vt:lpstr>Journal of Comparative Theology 4(1)</vt:lpstr>
      <vt:lpstr>Comparative Theology</vt:lpstr>
      <vt:lpstr>PowerPoint Presentation</vt:lpstr>
      <vt:lpstr>Criticisms</vt:lpstr>
      <vt:lpstr>Too little theology?</vt:lpstr>
      <vt:lpstr>Too much theology?</vt:lpstr>
      <vt:lpstr>Too focused on the text?</vt:lpstr>
      <vt:lpstr>It is all a farce…</vt:lpstr>
      <vt:lpstr>PowerPoint Presentation</vt:lpstr>
      <vt:lpstr>Theology of Religions </vt:lpstr>
      <vt:lpstr>The “classic” framework</vt:lpstr>
      <vt:lpstr>The “classic” framework</vt:lpstr>
      <vt:lpstr>Three Theological Responses</vt:lpstr>
      <vt:lpstr>PowerPoint Presentation</vt:lpstr>
      <vt:lpstr>The “classic” framework</vt:lpstr>
      <vt:lpstr>Theology of Religions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Christian Theology</dc:title>
  <dc:creator>Administrator</dc:creator>
  <cp:lastModifiedBy>John Smith</cp:lastModifiedBy>
  <cp:revision>154</cp:revision>
  <dcterms:created xsi:type="dcterms:W3CDTF">2018-01-17T13:42:07Z</dcterms:created>
  <dcterms:modified xsi:type="dcterms:W3CDTF">2020-03-02T15:48:17Z</dcterms:modified>
</cp:coreProperties>
</file>