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notesMasterIdLst>
    <p:notesMasterId r:id="rId11"/>
  </p:notesMasterIdLst>
  <p:sldSz cx="12191695" cy="6858000"/>
  <p:notesSz cx="6858000" cy="12191695"/>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notesMaster" Target="notesMasters/notesMaster1.xml"/><Relationship Id="rId12" Type="http://schemas.openxmlformats.org/officeDocument/2006/relationships/presProps" Target="presProps.xml"/><Relationship Id="rId13" Type="http://schemas.openxmlformats.org/officeDocument/2006/relationships/viewProps" Target="viewProps.xml"/><Relationship Id="rId14" Type="http://schemas.openxmlformats.org/officeDocument/2006/relationships/theme" Target="theme/theme1.xml"/><Relationship Id="rId15"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my name is Viorica Dronea. This is my DS3 Digital Skills portfolio. In this reflection, I will talk through the work I selected from the module and explain what it shows about my learning. I will also explain what was difficult at the beginning, what I can now do more independently, and how these skills can help me in university, work and daily life.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this portfolio, I chose five pieces of work. I did not choose them because they are perfect. I chose them because they show different parts of my progress. DS1 shows how I used digital tools for study, such as Moodle, Calendar, Notes and folders. DS2 shows how I used Microsoft Word to create a finished menu for a business scenario. Together, the examples show that I can use digital tools with more purpose than before.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piece of evidence is my Moodle assessment page. I used Moodle to find the Digital Skills assessment information, watch module materials and check where work needed to be submitted. This mattered because it helped me start with the correct instructions. At first, I could feel unsure about where to find things online, but using Moodle made the task clearer and helped me work more independently.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part of my portfolio is planning. I used Outlook Calendar to add my Digital Skills course and important assessment dates. I also used the Notes app to make a checklist for DS1. This helped because the assignment felt easier when it was divided into smaller actions, such as taking screenshots, writing short explanations and checking the file before submission. I can now use these tools to organise work without relying only on memory.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shows my digital folders. In DS1, I said that I wanted to improve how I organised files. This portfolio shows that progress. I created folders for Digital Skills, DS1 screenshots, drafts, weekly materials and notes. This is not a complicated tool, but it makes a big difference. I can find work faster, keep evidence together and avoid confusion before submission.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Another part of my portfolio is online learning and search. I used online search to find information connected to digital skills, and I used LinkedIn Learning to look at communication skills. This helped me understand that digital skills are also about learning how to learn. I practised using clearer keywords and choosing information that is useful for university or future work.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strongest finished artefact in this portfolio is my DS2 FreshBite Meals menu. I created a one-page digital menu in Microsoft Word. I chose Word because the work needed headings, spacing and clear text more than calculations. I grouped the items into Breakfast, Lunch, Snacks and Drinks, and I kept the prices easy to see. This made the menu more useful for customers and more suitable for a small business.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also included the decision and evaluation part of DS2 because it shows how I improved the work. The first draft had the correct menu information, but it looked too plain. I improved it by adding stronger headings, clearer spacing and a simple colour style. I checked that all items and prices matched the scenario, because accuracy is important in a business document. This taught me to think about the person who will read the work, not only about completing the task.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Overall, this portfolio shows practical progress. I can now find assessment information, plan tasks, organise files, search for learning materials and create a simple business document with more independence. These skills help me in university because I can manage assignments more clearly. They can also help me at work because I can prepare simple documents and communicate information better. In daily life, I can use the same skills for planning, saving files and checking information online. Thank you for listening.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jpeg"/><Relationship Id="rId2" Type="http://schemas.openxmlformats.org/officeDocument/2006/relationships/image" Target="../media/image-2-2.png"/><Relationship Id="rId3" Type="http://schemas.openxmlformats.org/officeDocument/2006/relationships/image" Target="../media/image-2-3.jpeg"/><Relationship Id="rId4" Type="http://schemas.openxmlformats.org/officeDocument/2006/relationships/image" Target="../media/image-2-4.png"/><Relationship Id="rId5" Type="http://schemas.openxmlformats.org/officeDocument/2006/relationships/slideLayout" Target="../slideLayouts/slideLayout1.xml"/><Relationship Id="rId6"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eg"/><Relationship Id="rId2" Type="http://schemas.openxmlformats.org/officeDocument/2006/relationships/slideLayout" Target="../slideLayouts/slideLayout1.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image" Target="../media/image-4-2.png"/><Relationship Id="rId3" Type="http://schemas.openxmlformats.org/officeDocument/2006/relationships/slideLayout" Target="../slideLayouts/slideLayout1.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image" Target="../media/image-6-2.jpeg"/><Relationship Id="rId3" Type="http://schemas.openxmlformats.org/officeDocument/2006/relationships/slideLayout" Target="../slideLayouts/slideLayout1.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slideLayout" Target="../slideLayouts/slideLayout1.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8F6F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192438"/>
          </a:solidFill>
          <a:ln w="12700">
            <a:solidFill>
              <a:srgbClr val="192438"/>
            </a:solidFill>
            <a:prstDash val="solid"/>
          </a:ln>
        </p:spPr>
      </p:sp>
      <p:sp>
        <p:nvSpPr>
          <p:cNvPr id="3" name="Shape 1"/>
          <p:cNvSpPr/>
          <p:nvPr/>
        </p:nvSpPr>
        <p:spPr>
          <a:xfrm>
            <a:off x="0" y="5440680"/>
            <a:ext cx="12191695" cy="1417320"/>
          </a:xfrm>
          <a:prstGeom prst="rect">
            <a:avLst/>
          </a:prstGeom>
          <a:solidFill>
            <a:srgbClr val="F5C7A5"/>
          </a:solidFill>
          <a:ln w="12700">
            <a:solidFill>
              <a:srgbClr val="F5C7A5"/>
            </a:solidFill>
            <a:prstDash val="solid"/>
          </a:ln>
        </p:spPr>
      </p:sp>
      <p:sp>
        <p:nvSpPr>
          <p:cNvPr id="4" name="Shape 2"/>
          <p:cNvSpPr/>
          <p:nvPr/>
        </p:nvSpPr>
        <p:spPr>
          <a:xfrm>
            <a:off x="777240" y="1005840"/>
            <a:ext cx="3291840" cy="0"/>
          </a:xfrm>
          <a:prstGeom prst="line">
            <a:avLst/>
          </a:prstGeom>
          <a:noFill/>
          <a:ln w="50800">
            <a:solidFill>
              <a:srgbClr val="F5C7A5"/>
            </a:solidFill>
            <a:prstDash val="solid"/>
          </a:ln>
        </p:spPr>
      </p:sp>
      <p:sp>
        <p:nvSpPr>
          <p:cNvPr id="5" name="Text 3"/>
          <p:cNvSpPr/>
          <p:nvPr/>
        </p:nvSpPr>
        <p:spPr>
          <a:xfrm>
            <a:off x="777240" y="1325880"/>
            <a:ext cx="1097280" cy="329184"/>
          </a:xfrm>
          <a:prstGeom prst="rect">
            <a:avLst/>
          </a:prstGeom>
          <a:noFill/>
          <a:ln/>
        </p:spPr>
        <p:txBody>
          <a:bodyPr wrap="square" lIns="0" tIns="0" rIns="0" bIns="0" rtlCol="0" anchor="ctr"/>
          <a:lstStyle/>
          <a:p>
            <a:pPr indent="0" marL="0">
              <a:buNone/>
            </a:pPr>
            <a:r>
              <a:rPr lang="en-US" sz="1800" b="1" dirty="0">
                <a:solidFill>
                  <a:srgbClr val="F5C7A5"/>
                </a:solidFill>
              </a:rPr>
              <a:t>DS3</a:t>
            </a:r>
            <a:endParaRPr lang="en-US" sz="1800" dirty="0"/>
          </a:p>
        </p:txBody>
      </p:sp>
      <p:sp>
        <p:nvSpPr>
          <p:cNvPr id="6" name="Text 4"/>
          <p:cNvSpPr/>
          <p:nvPr/>
        </p:nvSpPr>
        <p:spPr>
          <a:xfrm>
            <a:off x="749808" y="1828800"/>
            <a:ext cx="6126480" cy="1188720"/>
          </a:xfrm>
          <a:prstGeom prst="rect">
            <a:avLst/>
          </a:prstGeom>
          <a:noFill/>
          <a:ln/>
        </p:spPr>
        <p:txBody>
          <a:bodyPr wrap="square" lIns="0" tIns="0" rIns="0" bIns="0" rtlCol="0" anchor="ctr">
            <a:normAutofit/>
          </a:bodyPr>
          <a:lstStyle/>
          <a:p>
            <a:pPr indent="0" marL="0">
              <a:buNone/>
            </a:pPr>
            <a:r>
              <a:rPr lang="en-US" sz="3900" b="1" dirty="0">
                <a:solidFill>
                  <a:srgbClr val="FFFFFF"/>
                </a:solidFill>
                <a:latin typeface="Aptos Display" pitchFamily="34" charset="0"/>
                <a:ea typeface="Aptos Display" pitchFamily="34" charset="-122"/>
                <a:cs typeface="Aptos Display" pitchFamily="34" charset="-120"/>
              </a:rPr>
              <a:t>Digital Portfolio</a:t>
            </a:r>
            <a:endParaRPr lang="en-US" sz="3900" dirty="0"/>
          </a:p>
          <a:p>
            <a:pPr indent="0" marL="0">
              <a:buNone/>
            </a:pPr>
            <a:r>
              <a:rPr lang="en-US" sz="3900" b="1" dirty="0">
                <a:solidFill>
                  <a:srgbClr val="FFFFFF"/>
                </a:solidFill>
                <a:latin typeface="Aptos Display" pitchFamily="34" charset="0"/>
                <a:ea typeface="Aptos Display" pitchFamily="34" charset="-122"/>
                <a:cs typeface="Aptos Display" pitchFamily="34" charset="-120"/>
              </a:rPr>
              <a:t>and Reflection</a:t>
            </a:r>
            <a:endParaRPr lang="en-US" sz="3900" dirty="0"/>
          </a:p>
        </p:txBody>
      </p:sp>
      <p:sp>
        <p:nvSpPr>
          <p:cNvPr id="7" name="Text 5"/>
          <p:cNvSpPr/>
          <p:nvPr/>
        </p:nvSpPr>
        <p:spPr>
          <a:xfrm>
            <a:off x="786384" y="3291840"/>
            <a:ext cx="5760720" cy="310896"/>
          </a:xfrm>
          <a:prstGeom prst="rect">
            <a:avLst/>
          </a:prstGeom>
          <a:noFill/>
          <a:ln/>
        </p:spPr>
        <p:txBody>
          <a:bodyPr wrap="square" lIns="0" tIns="0" rIns="0" bIns="0" rtlCol="0" anchor="ctr"/>
          <a:lstStyle/>
          <a:p>
            <a:pPr indent="0" marL="0">
              <a:buNone/>
            </a:pPr>
            <a:r>
              <a:rPr lang="en-US" sz="1800" dirty="0">
                <a:solidFill>
                  <a:srgbClr val="DCE4EA"/>
                </a:solidFill>
              </a:rPr>
              <a:t>A personal learning journey through Digital Skills</a:t>
            </a:r>
            <a:endParaRPr lang="en-US" sz="1800" dirty="0"/>
          </a:p>
        </p:txBody>
      </p:sp>
      <p:sp>
        <p:nvSpPr>
          <p:cNvPr id="8" name="Text 6"/>
          <p:cNvSpPr/>
          <p:nvPr/>
        </p:nvSpPr>
        <p:spPr>
          <a:xfrm>
            <a:off x="786384" y="5650992"/>
            <a:ext cx="4480560" cy="594360"/>
          </a:xfrm>
          <a:prstGeom prst="rect">
            <a:avLst/>
          </a:prstGeom>
          <a:noFill/>
          <a:ln/>
        </p:spPr>
        <p:txBody>
          <a:bodyPr wrap="square" lIns="0" tIns="0" rIns="0" bIns="0" rtlCol="0" anchor="ctr"/>
          <a:lstStyle/>
          <a:p>
            <a:pPr indent="0" marL="0">
              <a:buNone/>
            </a:pPr>
            <a:r>
              <a:rPr lang="en-US" sz="1700" b="1" dirty="0">
                <a:solidFill>
                  <a:srgbClr val="192438"/>
                </a:solidFill>
              </a:rPr>
              <a:t>Viorica Dronea</a:t>
            </a:r>
            <a:endParaRPr lang="en-US" sz="1700" dirty="0"/>
          </a:p>
          <a:p>
            <a:pPr indent="0" marL="0">
              <a:buNone/>
            </a:pPr>
            <a:r>
              <a:rPr lang="en-US" sz="1700" b="1" dirty="0">
                <a:solidFill>
                  <a:srgbClr val="192438"/>
                </a:solidFill>
              </a:rPr>
              <a:t>Student ID: 2539443</a:t>
            </a:r>
            <a:endParaRPr lang="en-US" sz="1700" dirty="0"/>
          </a:p>
        </p:txBody>
      </p:sp>
      <p:sp>
        <p:nvSpPr>
          <p:cNvPr id="9" name="Text 7"/>
          <p:cNvSpPr/>
          <p:nvPr/>
        </p:nvSpPr>
        <p:spPr>
          <a:xfrm>
            <a:off x="7909560" y="5769864"/>
            <a:ext cx="3291840" cy="274320"/>
          </a:xfrm>
          <a:prstGeom prst="rect">
            <a:avLst/>
          </a:prstGeom>
          <a:noFill/>
          <a:ln/>
        </p:spPr>
        <p:txBody>
          <a:bodyPr wrap="square" lIns="0" tIns="0" rIns="0" bIns="0" rtlCol="0" anchor="ctr"/>
          <a:lstStyle/>
          <a:p>
            <a:pPr algn="r" indent="0" marL="0">
              <a:buNone/>
            </a:pPr>
            <a:r>
              <a:rPr lang="en-US" sz="1400" dirty="0">
                <a:solidFill>
                  <a:srgbClr val="192438"/>
                </a:solidFill>
              </a:rPr>
              <a:t>UWTSD Digital Skills</a:t>
            </a:r>
            <a:endParaRPr lang="en-US" sz="1400" dirty="0"/>
          </a:p>
        </p:txBody>
      </p:sp>
      <p:sp>
        <p:nvSpPr>
          <p:cNvPr id="10" name="Shape 8"/>
          <p:cNvSpPr/>
          <p:nvPr/>
        </p:nvSpPr>
        <p:spPr>
          <a:xfrm rot="600000">
            <a:off x="7955280" y="987552"/>
            <a:ext cx="1417320" cy="1417320"/>
          </a:xfrm>
          <a:prstGeom prst="rect">
            <a:avLst/>
          </a:prstGeom>
          <a:solidFill>
            <a:srgbClr val="167C80">
              <a:alpha val="88000"/>
            </a:srgbClr>
          </a:solidFill>
          <a:ln w="12700">
            <a:solidFill>
              <a:srgbClr val="167C80">
                <a:alpha val="0"/>
              </a:srgbClr>
            </a:solidFill>
            <a:prstDash val="solid"/>
          </a:ln>
        </p:spPr>
      </p:sp>
      <p:sp>
        <p:nvSpPr>
          <p:cNvPr id="11" name="Shape 9"/>
          <p:cNvSpPr/>
          <p:nvPr/>
        </p:nvSpPr>
        <p:spPr>
          <a:xfrm rot="-480000">
            <a:off x="9418320" y="1965960"/>
            <a:ext cx="1600200" cy="1600200"/>
          </a:xfrm>
          <a:prstGeom prst="rect">
            <a:avLst/>
          </a:prstGeom>
          <a:solidFill>
            <a:srgbClr val="F5C7A5">
              <a:alpha val="95000"/>
            </a:srgbClr>
          </a:solidFill>
          <a:ln w="12700">
            <a:solidFill>
              <a:srgbClr val="F5C7A5">
                <a:alpha val="0"/>
              </a:srgbClr>
            </a:solidFill>
            <a:prstDash val="solid"/>
          </a:ln>
        </p:spPr>
      </p:sp>
      <p:sp>
        <p:nvSpPr>
          <p:cNvPr id="12" name="Shape 10"/>
          <p:cNvSpPr/>
          <p:nvPr/>
        </p:nvSpPr>
        <p:spPr>
          <a:xfrm rot="840000">
            <a:off x="8321040" y="3657600"/>
            <a:ext cx="1097280" cy="1097280"/>
          </a:xfrm>
          <a:prstGeom prst="rect">
            <a:avLst/>
          </a:prstGeom>
          <a:solidFill>
            <a:srgbClr val="EEE8F6">
              <a:alpha val="90000"/>
            </a:srgbClr>
          </a:solidFill>
          <a:ln w="12700">
            <a:solidFill>
              <a:srgbClr val="EEE8F6">
                <a:alpha val="0"/>
              </a:srgbClr>
            </a:solidFill>
            <a:prstDash val="solid"/>
          </a:ln>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8F6F0"/>
        </a:solidFill>
      </p:bgPr>
    </p:bg>
    <p:spTree>
      <p:nvGrpSpPr>
        <p:cNvPr id="1" name=""/>
        <p:cNvGrpSpPr/>
        <p:nvPr/>
      </p:nvGrpSpPr>
      <p:grpSpPr>
        <a:xfrm>
          <a:off x="0" y="0"/>
          <a:ext cx="0" cy="0"/>
          <a:chOff x="0" y="0"/>
          <a:chExt cx="0" cy="0"/>
        </a:xfrm>
      </p:grpSpPr>
      <p:sp>
        <p:nvSpPr>
          <p:cNvPr id="2" name="Text 0"/>
          <p:cNvSpPr/>
          <p:nvPr/>
        </p:nvSpPr>
        <p:spPr>
          <a:xfrm>
            <a:off x="566928" y="329184"/>
            <a:ext cx="4206240" cy="201168"/>
          </a:xfrm>
          <a:prstGeom prst="rect">
            <a:avLst/>
          </a:prstGeom>
          <a:noFill/>
          <a:ln/>
        </p:spPr>
        <p:txBody>
          <a:bodyPr wrap="square" lIns="0" tIns="0" rIns="0" bIns="0" rtlCol="0" anchor="ctr"/>
          <a:lstStyle/>
          <a:p>
            <a:pPr indent="0" marL="0">
              <a:buNone/>
            </a:pPr>
            <a:r>
              <a:rPr lang="en-US" sz="950" b="1" dirty="0">
                <a:solidFill>
                  <a:srgbClr val="6B7280"/>
                </a:solidFill>
              </a:rPr>
              <a:t>PORTFOLIO OVERVIEW</a:t>
            </a:r>
            <a:endParaRPr lang="en-US" sz="950" dirty="0"/>
          </a:p>
        </p:txBody>
      </p:sp>
      <p:sp>
        <p:nvSpPr>
          <p:cNvPr id="3" name="Shape 1"/>
          <p:cNvSpPr/>
          <p:nvPr/>
        </p:nvSpPr>
        <p:spPr>
          <a:xfrm>
            <a:off x="566928" y="658368"/>
            <a:ext cx="11018520" cy="0"/>
          </a:xfrm>
          <a:prstGeom prst="line">
            <a:avLst/>
          </a:prstGeom>
          <a:noFill/>
          <a:ln w="11430">
            <a:solidFill>
              <a:srgbClr val="D8D1C8"/>
            </a:solidFill>
            <a:prstDash val="solid"/>
          </a:ln>
        </p:spPr>
      </p:sp>
      <p:sp>
        <p:nvSpPr>
          <p:cNvPr id="4" name="Text 2"/>
          <p:cNvSpPr/>
          <p:nvPr/>
        </p:nvSpPr>
        <p:spPr>
          <a:xfrm>
            <a:off x="566928" y="850392"/>
            <a:ext cx="7223760" cy="502920"/>
          </a:xfrm>
          <a:prstGeom prst="rect">
            <a:avLst/>
          </a:prstGeom>
          <a:noFill/>
          <a:ln/>
        </p:spPr>
        <p:txBody>
          <a:bodyPr wrap="square" lIns="0" tIns="0" rIns="0" bIns="0" rtlCol="0" anchor="ctr">
            <a:normAutofit/>
          </a:bodyPr>
          <a:lstStyle/>
          <a:p>
            <a:pPr indent="0" marL="0">
              <a:buNone/>
            </a:pPr>
            <a:r>
              <a:rPr lang="en-US" sz="2800" b="1" dirty="0">
                <a:solidFill>
                  <a:srgbClr val="192438"/>
                </a:solidFill>
                <a:latin typeface="Aptos Display" pitchFamily="34" charset="0"/>
                <a:ea typeface="Aptos Display" pitchFamily="34" charset="-122"/>
                <a:cs typeface="Aptos Display" pitchFamily="34" charset="-120"/>
              </a:rPr>
              <a:t>Evidence of my progress</a:t>
            </a:r>
            <a:endParaRPr lang="en-US" sz="2800" dirty="0"/>
          </a:p>
        </p:txBody>
      </p:sp>
      <p:sp>
        <p:nvSpPr>
          <p:cNvPr id="5" name="Text 3"/>
          <p:cNvSpPr/>
          <p:nvPr/>
        </p:nvSpPr>
        <p:spPr>
          <a:xfrm>
            <a:off x="594360" y="1417320"/>
            <a:ext cx="7680960" cy="256032"/>
          </a:xfrm>
          <a:prstGeom prst="rect">
            <a:avLst/>
          </a:prstGeom>
          <a:noFill/>
          <a:ln/>
        </p:spPr>
        <p:txBody>
          <a:bodyPr wrap="square" lIns="0" tIns="0" rIns="0" bIns="0" rtlCol="0" anchor="ctr">
            <a:normAutofit/>
          </a:bodyPr>
          <a:lstStyle/>
          <a:p>
            <a:pPr indent="0" marL="0">
              <a:buNone/>
            </a:pPr>
            <a:r>
              <a:rPr lang="en-US" sz="1350" dirty="0">
                <a:solidFill>
                  <a:srgbClr val="6B7280"/>
                </a:solidFill>
              </a:rPr>
              <a:t>I chose items that show organisation, learning and a business outcome.</a:t>
            </a:r>
            <a:endParaRPr lang="en-US" sz="1350" dirty="0"/>
          </a:p>
        </p:txBody>
      </p:sp>
      <p:sp>
        <p:nvSpPr>
          <p:cNvPr id="6" name="Shape 4"/>
          <p:cNvSpPr/>
          <p:nvPr/>
        </p:nvSpPr>
        <p:spPr>
          <a:xfrm>
            <a:off x="621792" y="1929384"/>
            <a:ext cx="1490472" cy="2039112"/>
          </a:xfrm>
          <a:prstGeom prst="rect">
            <a:avLst/>
          </a:prstGeom>
          <a:solidFill>
            <a:srgbClr val="FFFFFF"/>
          </a:solidFill>
          <a:ln w="13970">
            <a:solidFill>
              <a:srgbClr val="FFFFFF"/>
            </a:solidFill>
            <a:prstDash val="solid"/>
          </a:ln>
          <a:effectLst>
            <a:outerShdw sx="100000" sy="100000" kx="0" ky="0" algn="bl" rotWithShape="0" blurRad="17780" dist="13970" dir="2700000">
              <a:srgbClr val="000000">
                <a:alpha val="14000"/>
              </a:srgbClr>
            </a:outerShdw>
          </a:effectLst>
        </p:spPr>
      </p:sp>
      <p:pic>
        <p:nvPicPr>
          <p:cNvPr id="7" name="Image 0" descr="/mnt/data/viorica_assets/image2.jpeg">    </p:cNvPr>
          <p:cNvPicPr>
            <a:picLocks noChangeAspect="1"/>
          </p:cNvPicPr>
          <p:nvPr/>
        </p:nvPicPr>
        <p:blipFill>
          <a:blip r:embed="rId1"/>
          <a:srcRect l="0" r="0" t="5195" b="5195"/>
          <a:stretch/>
        </p:blipFill>
        <p:spPr>
          <a:xfrm>
            <a:off x="658368" y="1965960"/>
            <a:ext cx="1417320" cy="1965960"/>
          </a:xfrm>
          <a:prstGeom prst="rect">
            <a:avLst/>
          </a:prstGeom>
        </p:spPr>
      </p:pic>
      <p:sp>
        <p:nvSpPr>
          <p:cNvPr id="8" name="Shape 5"/>
          <p:cNvSpPr/>
          <p:nvPr/>
        </p:nvSpPr>
        <p:spPr>
          <a:xfrm>
            <a:off x="2295144" y="1929384"/>
            <a:ext cx="1490472" cy="2039112"/>
          </a:xfrm>
          <a:prstGeom prst="rect">
            <a:avLst/>
          </a:prstGeom>
          <a:solidFill>
            <a:srgbClr val="FFFFFF"/>
          </a:solidFill>
          <a:ln w="13970">
            <a:solidFill>
              <a:srgbClr val="FFFFFF"/>
            </a:solidFill>
            <a:prstDash val="solid"/>
          </a:ln>
          <a:effectLst>
            <a:outerShdw sx="100000" sy="100000" kx="0" ky="0" algn="bl" rotWithShape="0" blurRad="17780" dist="13970" dir="2700000">
              <a:srgbClr val="000000">
                <a:alpha val="14000"/>
              </a:srgbClr>
            </a:outerShdw>
          </a:effectLst>
        </p:spPr>
      </p:sp>
      <p:pic>
        <p:nvPicPr>
          <p:cNvPr id="9" name="Image 1" descr="/mnt/data/viorica_assets/image4.png">    </p:cNvPr>
          <p:cNvPicPr>
            <a:picLocks noChangeAspect="1"/>
          </p:cNvPicPr>
          <p:nvPr/>
        </p:nvPicPr>
        <p:blipFill>
          <a:blip r:embed="rId2"/>
          <a:srcRect l="0" r="0" t="3763" b="3763"/>
          <a:stretch/>
        </p:blipFill>
        <p:spPr>
          <a:xfrm>
            <a:off x="2331720" y="1965960"/>
            <a:ext cx="1417320" cy="1965960"/>
          </a:xfrm>
          <a:prstGeom prst="rect">
            <a:avLst/>
          </a:prstGeom>
        </p:spPr>
      </p:pic>
      <p:sp>
        <p:nvSpPr>
          <p:cNvPr id="10" name="Shape 6"/>
          <p:cNvSpPr/>
          <p:nvPr/>
        </p:nvSpPr>
        <p:spPr>
          <a:xfrm>
            <a:off x="3968496" y="1929384"/>
            <a:ext cx="1490472" cy="2039112"/>
          </a:xfrm>
          <a:prstGeom prst="rect">
            <a:avLst/>
          </a:prstGeom>
          <a:solidFill>
            <a:srgbClr val="FFFFFF"/>
          </a:solidFill>
          <a:ln w="13970">
            <a:solidFill>
              <a:srgbClr val="FFFFFF"/>
            </a:solidFill>
            <a:prstDash val="solid"/>
          </a:ln>
          <a:effectLst>
            <a:outerShdw sx="100000" sy="100000" kx="0" ky="0" algn="bl" rotWithShape="0" blurRad="17780" dist="13970" dir="2700000">
              <a:srgbClr val="000000">
                <a:alpha val="14000"/>
              </a:srgbClr>
            </a:outerShdw>
          </a:effectLst>
        </p:spPr>
      </p:sp>
      <p:pic>
        <p:nvPicPr>
          <p:cNvPr id="11" name="Image 2" descr="/mnt/data/viorica_assets/image3.jpeg">    </p:cNvPr>
          <p:cNvPicPr>
            <a:picLocks noChangeAspect="1"/>
          </p:cNvPicPr>
          <p:nvPr/>
        </p:nvPicPr>
        <p:blipFill>
          <a:blip r:embed="rId3"/>
          <a:srcRect l="0" r="0" t="18077" b="18077"/>
          <a:stretch/>
        </p:blipFill>
        <p:spPr>
          <a:xfrm>
            <a:off x="4005072" y="1965960"/>
            <a:ext cx="1417320" cy="1965960"/>
          </a:xfrm>
          <a:prstGeom prst="rect">
            <a:avLst/>
          </a:prstGeom>
        </p:spPr>
      </p:pic>
      <p:sp>
        <p:nvSpPr>
          <p:cNvPr id="12" name="Shape 7"/>
          <p:cNvSpPr/>
          <p:nvPr/>
        </p:nvSpPr>
        <p:spPr>
          <a:xfrm>
            <a:off x="5632704" y="1929384"/>
            <a:ext cx="2999232" cy="2039112"/>
          </a:xfrm>
          <a:prstGeom prst="rect">
            <a:avLst/>
          </a:prstGeom>
          <a:solidFill>
            <a:srgbClr val="FFFFFF"/>
          </a:solidFill>
          <a:ln w="13970">
            <a:solidFill>
              <a:srgbClr val="FFFFFF"/>
            </a:solidFill>
            <a:prstDash val="solid"/>
          </a:ln>
          <a:effectLst>
            <a:outerShdw sx="100000" sy="100000" kx="0" ky="0" algn="bl" rotWithShape="0" blurRad="17780" dist="13970" dir="2700000">
              <a:srgbClr val="000000">
                <a:alpha val="14000"/>
              </a:srgbClr>
            </a:outerShdw>
          </a:effectLst>
        </p:spPr>
      </p:sp>
      <p:pic>
        <p:nvPicPr>
          <p:cNvPr id="13" name="Image 3" descr="/mnt/data/viorica_assets/freshbite_menu_full2.png">    </p:cNvPr>
          <p:cNvPicPr>
            <a:picLocks noChangeAspect="1"/>
          </p:cNvPicPr>
          <p:nvPr/>
        </p:nvPicPr>
        <p:blipFill>
          <a:blip r:embed="rId4"/>
          <a:srcRect l="2926" r="2926" t="0" b="0"/>
          <a:stretch/>
        </p:blipFill>
        <p:spPr>
          <a:xfrm>
            <a:off x="5669280" y="1965960"/>
            <a:ext cx="2926080" cy="1965960"/>
          </a:xfrm>
          <a:prstGeom prst="rect">
            <a:avLst/>
          </a:prstGeom>
        </p:spPr>
      </p:pic>
      <p:sp>
        <p:nvSpPr>
          <p:cNvPr id="14" name="Shape 8"/>
          <p:cNvSpPr/>
          <p:nvPr/>
        </p:nvSpPr>
        <p:spPr>
          <a:xfrm>
            <a:off x="868680" y="4709160"/>
            <a:ext cx="7543800" cy="0"/>
          </a:xfrm>
          <a:prstGeom prst="line">
            <a:avLst/>
          </a:prstGeom>
          <a:noFill/>
          <a:ln w="31750">
            <a:solidFill>
              <a:srgbClr val="167C80"/>
            </a:solidFill>
            <a:prstDash val="solid"/>
          </a:ln>
        </p:spPr>
      </p:sp>
      <p:sp>
        <p:nvSpPr>
          <p:cNvPr id="15" name="Text 9"/>
          <p:cNvSpPr/>
          <p:nvPr/>
        </p:nvSpPr>
        <p:spPr>
          <a:xfrm>
            <a:off x="9098280" y="1920240"/>
            <a:ext cx="1600200" cy="411480"/>
          </a:xfrm>
          <a:prstGeom prst="rect">
            <a:avLst/>
          </a:prstGeom>
          <a:noFill/>
          <a:ln/>
        </p:spPr>
        <p:txBody>
          <a:bodyPr wrap="square" lIns="0" tIns="0" rIns="0" bIns="0" rtlCol="0" anchor="ctr"/>
          <a:lstStyle/>
          <a:p>
            <a:pPr algn="ctr" indent="0" marL="0">
              <a:buNone/>
            </a:pPr>
            <a:r>
              <a:rPr lang="en-US" sz="2700" b="1" dirty="0">
                <a:solidFill>
                  <a:srgbClr val="5D4777"/>
                </a:solidFill>
              </a:rPr>
              <a:t>5</a:t>
            </a:r>
            <a:endParaRPr lang="en-US" sz="2700" dirty="0"/>
          </a:p>
        </p:txBody>
      </p:sp>
      <p:sp>
        <p:nvSpPr>
          <p:cNvPr id="16" name="Text 10"/>
          <p:cNvSpPr/>
          <p:nvPr/>
        </p:nvSpPr>
        <p:spPr>
          <a:xfrm>
            <a:off x="9098280" y="2414016"/>
            <a:ext cx="1600200" cy="320040"/>
          </a:xfrm>
          <a:prstGeom prst="rect">
            <a:avLst/>
          </a:prstGeom>
          <a:noFill/>
          <a:ln/>
        </p:spPr>
        <p:txBody>
          <a:bodyPr wrap="square" lIns="0" tIns="0" rIns="0" bIns="0" rtlCol="0" anchor="ctr">
            <a:normAutofit/>
          </a:bodyPr>
          <a:lstStyle/>
          <a:p>
            <a:pPr algn="ctr" indent="0" marL="0">
              <a:buNone/>
            </a:pPr>
            <a:r>
              <a:rPr lang="en-US" sz="1150" dirty="0">
                <a:solidFill>
                  <a:srgbClr val="243041"/>
                </a:solidFill>
              </a:rPr>
              <a:t>portfolio items</a:t>
            </a:r>
            <a:endParaRPr lang="en-US" sz="1150" dirty="0"/>
          </a:p>
        </p:txBody>
      </p:sp>
      <p:sp>
        <p:nvSpPr>
          <p:cNvPr id="17" name="Text 11"/>
          <p:cNvSpPr/>
          <p:nvPr/>
        </p:nvSpPr>
        <p:spPr>
          <a:xfrm>
            <a:off x="9098280" y="3063240"/>
            <a:ext cx="1600200" cy="411480"/>
          </a:xfrm>
          <a:prstGeom prst="rect">
            <a:avLst/>
          </a:prstGeom>
          <a:noFill/>
          <a:ln/>
        </p:spPr>
        <p:txBody>
          <a:bodyPr wrap="square" lIns="0" tIns="0" rIns="0" bIns="0" rtlCol="0" anchor="ctr"/>
          <a:lstStyle/>
          <a:p>
            <a:pPr algn="ctr" indent="0" marL="0">
              <a:buNone/>
            </a:pPr>
            <a:r>
              <a:rPr lang="en-US" sz="2700" b="1" dirty="0">
                <a:solidFill>
                  <a:srgbClr val="167C80"/>
                </a:solidFill>
              </a:rPr>
              <a:t>2</a:t>
            </a:r>
            <a:endParaRPr lang="en-US" sz="2700" dirty="0"/>
          </a:p>
        </p:txBody>
      </p:sp>
      <p:sp>
        <p:nvSpPr>
          <p:cNvPr id="18" name="Text 12"/>
          <p:cNvSpPr/>
          <p:nvPr/>
        </p:nvSpPr>
        <p:spPr>
          <a:xfrm>
            <a:off x="9098280" y="3557016"/>
            <a:ext cx="1600200" cy="320040"/>
          </a:xfrm>
          <a:prstGeom prst="rect">
            <a:avLst/>
          </a:prstGeom>
          <a:noFill/>
          <a:ln/>
        </p:spPr>
        <p:txBody>
          <a:bodyPr wrap="square" lIns="0" tIns="0" rIns="0" bIns="0" rtlCol="0" anchor="ctr">
            <a:normAutofit/>
          </a:bodyPr>
          <a:lstStyle/>
          <a:p>
            <a:pPr algn="ctr" indent="0" marL="0">
              <a:buNone/>
            </a:pPr>
            <a:r>
              <a:rPr lang="en-US" sz="1150" dirty="0">
                <a:solidFill>
                  <a:srgbClr val="243041"/>
                </a:solidFill>
              </a:rPr>
              <a:t>module tasks used</a:t>
            </a:r>
            <a:endParaRPr lang="en-US" sz="1150" dirty="0"/>
          </a:p>
        </p:txBody>
      </p:sp>
      <p:sp>
        <p:nvSpPr>
          <p:cNvPr id="19" name="Text 13"/>
          <p:cNvSpPr/>
          <p:nvPr/>
        </p:nvSpPr>
        <p:spPr>
          <a:xfrm>
            <a:off x="9098280" y="4206240"/>
            <a:ext cx="1600200" cy="411480"/>
          </a:xfrm>
          <a:prstGeom prst="rect">
            <a:avLst/>
          </a:prstGeom>
          <a:noFill/>
          <a:ln/>
        </p:spPr>
        <p:txBody>
          <a:bodyPr wrap="square" lIns="0" tIns="0" rIns="0" bIns="0" rtlCol="0" anchor="ctr"/>
          <a:lstStyle/>
          <a:p>
            <a:pPr algn="ctr" indent="0" marL="0">
              <a:buNone/>
            </a:pPr>
            <a:r>
              <a:rPr lang="en-US" sz="2700" b="1" dirty="0">
                <a:solidFill>
                  <a:srgbClr val="C48A2C"/>
                </a:solidFill>
              </a:rPr>
              <a:t>1</a:t>
            </a:r>
            <a:endParaRPr lang="en-US" sz="2700" dirty="0"/>
          </a:p>
        </p:txBody>
      </p:sp>
      <p:sp>
        <p:nvSpPr>
          <p:cNvPr id="20" name="Text 14"/>
          <p:cNvSpPr/>
          <p:nvPr/>
        </p:nvSpPr>
        <p:spPr>
          <a:xfrm>
            <a:off x="9098280" y="4700016"/>
            <a:ext cx="1600200" cy="320040"/>
          </a:xfrm>
          <a:prstGeom prst="rect">
            <a:avLst/>
          </a:prstGeom>
          <a:noFill/>
          <a:ln/>
        </p:spPr>
        <p:txBody>
          <a:bodyPr wrap="square" lIns="0" tIns="0" rIns="0" bIns="0" rtlCol="0" anchor="ctr">
            <a:normAutofit/>
          </a:bodyPr>
          <a:lstStyle/>
          <a:p>
            <a:pPr algn="ctr" indent="0" marL="0">
              <a:buNone/>
            </a:pPr>
            <a:r>
              <a:rPr lang="en-US" sz="1150" dirty="0">
                <a:solidFill>
                  <a:srgbClr val="243041"/>
                </a:solidFill>
              </a:rPr>
              <a:t>clear learning story</a:t>
            </a:r>
            <a:endParaRPr lang="en-US" sz="1150" dirty="0"/>
          </a:p>
        </p:txBody>
      </p:sp>
      <p:sp>
        <p:nvSpPr>
          <p:cNvPr id="21" name="Shape 15"/>
          <p:cNvSpPr/>
          <p:nvPr/>
        </p:nvSpPr>
        <p:spPr>
          <a:xfrm>
            <a:off x="777240" y="5239512"/>
            <a:ext cx="100584" cy="100584"/>
          </a:xfrm>
          <a:prstGeom prst="ellipse">
            <a:avLst/>
          </a:prstGeom>
          <a:solidFill>
            <a:srgbClr val="5D4777"/>
          </a:solidFill>
          <a:ln w="12700">
            <a:solidFill>
              <a:srgbClr val="5D4777"/>
            </a:solidFill>
            <a:prstDash val="solid"/>
          </a:ln>
        </p:spPr>
      </p:sp>
      <p:sp>
        <p:nvSpPr>
          <p:cNvPr id="22" name="Text 16"/>
          <p:cNvSpPr/>
          <p:nvPr/>
        </p:nvSpPr>
        <p:spPr>
          <a:xfrm>
            <a:off x="1014984" y="5166360"/>
            <a:ext cx="8778240" cy="329184"/>
          </a:xfrm>
          <a:prstGeom prst="rect">
            <a:avLst/>
          </a:prstGeom>
          <a:noFill/>
          <a:ln/>
        </p:spPr>
        <p:txBody>
          <a:bodyPr wrap="square" lIns="0" tIns="0" rIns="0" bIns="0" rtlCol="0" anchor="ctr">
            <a:normAutofit/>
          </a:bodyPr>
          <a:lstStyle/>
          <a:p>
            <a:pPr indent="0" marL="0">
              <a:buNone/>
            </a:pPr>
            <a:r>
              <a:rPr lang="en-US" sz="1430" dirty="0">
                <a:solidFill>
                  <a:srgbClr val="243041"/>
                </a:solidFill>
              </a:rPr>
              <a:t>DS1 shows everyday digital study habits.</a:t>
            </a:r>
            <a:endParaRPr lang="en-US" sz="1430" dirty="0"/>
          </a:p>
        </p:txBody>
      </p:sp>
      <p:sp>
        <p:nvSpPr>
          <p:cNvPr id="23" name="Shape 17"/>
          <p:cNvSpPr/>
          <p:nvPr/>
        </p:nvSpPr>
        <p:spPr>
          <a:xfrm>
            <a:off x="777240" y="5623560"/>
            <a:ext cx="100584" cy="100584"/>
          </a:xfrm>
          <a:prstGeom prst="ellipse">
            <a:avLst/>
          </a:prstGeom>
          <a:solidFill>
            <a:srgbClr val="5D4777"/>
          </a:solidFill>
          <a:ln w="12700">
            <a:solidFill>
              <a:srgbClr val="5D4777"/>
            </a:solidFill>
            <a:prstDash val="solid"/>
          </a:ln>
        </p:spPr>
      </p:sp>
      <p:sp>
        <p:nvSpPr>
          <p:cNvPr id="24" name="Text 18"/>
          <p:cNvSpPr/>
          <p:nvPr/>
        </p:nvSpPr>
        <p:spPr>
          <a:xfrm>
            <a:off x="1014984" y="5550408"/>
            <a:ext cx="8778240" cy="329184"/>
          </a:xfrm>
          <a:prstGeom prst="rect">
            <a:avLst/>
          </a:prstGeom>
          <a:noFill/>
          <a:ln/>
        </p:spPr>
        <p:txBody>
          <a:bodyPr wrap="square" lIns="0" tIns="0" rIns="0" bIns="0" rtlCol="0" anchor="ctr">
            <a:normAutofit/>
          </a:bodyPr>
          <a:lstStyle/>
          <a:p>
            <a:pPr indent="0" marL="0">
              <a:buNone/>
            </a:pPr>
            <a:r>
              <a:rPr lang="en-US" sz="1430" dirty="0">
                <a:solidFill>
                  <a:srgbClr val="243041"/>
                </a:solidFill>
              </a:rPr>
              <a:t>DS2 shows a finished customer-facing menu.</a:t>
            </a:r>
            <a:endParaRPr lang="en-US" sz="1430" dirty="0"/>
          </a:p>
        </p:txBody>
      </p:sp>
      <p:sp>
        <p:nvSpPr>
          <p:cNvPr id="25" name="Shape 19"/>
          <p:cNvSpPr/>
          <p:nvPr/>
        </p:nvSpPr>
        <p:spPr>
          <a:xfrm>
            <a:off x="777240" y="6007608"/>
            <a:ext cx="100584" cy="100584"/>
          </a:xfrm>
          <a:prstGeom prst="ellipse">
            <a:avLst/>
          </a:prstGeom>
          <a:solidFill>
            <a:srgbClr val="5D4777"/>
          </a:solidFill>
          <a:ln w="12700">
            <a:solidFill>
              <a:srgbClr val="5D4777"/>
            </a:solidFill>
            <a:prstDash val="solid"/>
          </a:ln>
        </p:spPr>
      </p:sp>
      <p:sp>
        <p:nvSpPr>
          <p:cNvPr id="26" name="Text 20"/>
          <p:cNvSpPr/>
          <p:nvPr/>
        </p:nvSpPr>
        <p:spPr>
          <a:xfrm>
            <a:off x="1014984" y="5934456"/>
            <a:ext cx="8778240" cy="329184"/>
          </a:xfrm>
          <a:prstGeom prst="rect">
            <a:avLst/>
          </a:prstGeom>
          <a:noFill/>
          <a:ln/>
        </p:spPr>
        <p:txBody>
          <a:bodyPr wrap="square" lIns="0" tIns="0" rIns="0" bIns="0" rtlCol="0" anchor="ctr">
            <a:normAutofit/>
          </a:bodyPr>
          <a:lstStyle/>
          <a:p>
            <a:pPr indent="0" marL="0">
              <a:buNone/>
            </a:pPr>
            <a:r>
              <a:rPr lang="en-US" sz="1430" dirty="0">
                <a:solidFill>
                  <a:srgbClr val="243041"/>
                </a:solidFill>
              </a:rPr>
              <a:t>Together, they show movement from using tools to creating useful digital work.</a:t>
            </a:r>
            <a:endParaRPr lang="en-US" sz="1430" dirty="0"/>
          </a:p>
        </p:txBody>
      </p:sp>
      <p:sp>
        <p:nvSpPr>
          <p:cNvPr id="27" name="Text 21"/>
          <p:cNvSpPr/>
          <p:nvPr/>
        </p:nvSpPr>
        <p:spPr>
          <a:xfrm>
            <a:off x="594360" y="6473952"/>
            <a:ext cx="3931920" cy="201168"/>
          </a:xfrm>
          <a:prstGeom prst="rect">
            <a:avLst/>
          </a:prstGeom>
          <a:noFill/>
          <a:ln/>
        </p:spPr>
        <p:txBody>
          <a:bodyPr wrap="square" lIns="0" tIns="0" rIns="0" bIns="0" rtlCol="0" anchor="ctr"/>
          <a:lstStyle/>
          <a:p>
            <a:pPr indent="0" marL="0">
              <a:buNone/>
            </a:pPr>
            <a:r>
              <a:rPr lang="en-US" sz="880" dirty="0">
                <a:solidFill>
                  <a:srgbClr val="6B7280"/>
                </a:solidFill>
              </a:rPr>
              <a:t>Viorica Dronea  |  Digital Skills DS3</a:t>
            </a:r>
            <a:endParaRPr lang="en-US" sz="880" dirty="0"/>
          </a:p>
        </p:txBody>
      </p:sp>
      <p:sp>
        <p:nvSpPr>
          <p:cNvPr id="28" name="Text 22"/>
          <p:cNvSpPr/>
          <p:nvPr/>
        </p:nvSpPr>
        <p:spPr>
          <a:xfrm>
            <a:off x="11155680" y="6473952"/>
            <a:ext cx="457200" cy="201168"/>
          </a:xfrm>
          <a:prstGeom prst="rect">
            <a:avLst/>
          </a:prstGeom>
          <a:noFill/>
          <a:ln/>
        </p:spPr>
        <p:txBody>
          <a:bodyPr wrap="square" lIns="0" tIns="0" rIns="0" bIns="0" rtlCol="0" anchor="ctr"/>
          <a:lstStyle/>
          <a:p>
            <a:pPr algn="r" indent="0" marL="0">
              <a:buNone/>
            </a:pPr>
            <a:r>
              <a:rPr lang="en-US" sz="880" dirty="0">
                <a:solidFill>
                  <a:srgbClr val="6B7280"/>
                </a:solidFill>
              </a:rPr>
              <a:t>01</a:t>
            </a:r>
            <a:endParaRPr lang="en-US" sz="88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8F6F0"/>
        </a:solidFill>
      </p:bgPr>
    </p:bg>
    <p:spTree>
      <p:nvGrpSpPr>
        <p:cNvPr id="1" name=""/>
        <p:cNvGrpSpPr/>
        <p:nvPr/>
      </p:nvGrpSpPr>
      <p:grpSpPr>
        <a:xfrm>
          <a:off x="0" y="0"/>
          <a:ext cx="0" cy="0"/>
          <a:chOff x="0" y="0"/>
          <a:chExt cx="0" cy="0"/>
        </a:xfrm>
      </p:grpSpPr>
      <p:sp>
        <p:nvSpPr>
          <p:cNvPr id="2" name="Text 0"/>
          <p:cNvSpPr/>
          <p:nvPr/>
        </p:nvSpPr>
        <p:spPr>
          <a:xfrm>
            <a:off x="566928" y="329184"/>
            <a:ext cx="4206240" cy="201168"/>
          </a:xfrm>
          <a:prstGeom prst="rect">
            <a:avLst/>
          </a:prstGeom>
          <a:noFill/>
          <a:ln/>
        </p:spPr>
        <p:txBody>
          <a:bodyPr wrap="square" lIns="0" tIns="0" rIns="0" bIns="0" rtlCol="0" anchor="ctr"/>
          <a:lstStyle/>
          <a:p>
            <a:pPr indent="0" marL="0">
              <a:buNone/>
            </a:pPr>
            <a:r>
              <a:rPr lang="en-US" sz="950" b="1" dirty="0">
                <a:solidFill>
                  <a:srgbClr val="6B7280"/>
                </a:solidFill>
              </a:rPr>
              <a:t>STAGE 1: UNDERSTANDING THE TASK</a:t>
            </a:r>
            <a:endParaRPr lang="en-US" sz="950" dirty="0"/>
          </a:p>
        </p:txBody>
      </p:sp>
      <p:sp>
        <p:nvSpPr>
          <p:cNvPr id="3" name="Shape 1"/>
          <p:cNvSpPr/>
          <p:nvPr/>
        </p:nvSpPr>
        <p:spPr>
          <a:xfrm>
            <a:off x="566928" y="658368"/>
            <a:ext cx="11018520" cy="0"/>
          </a:xfrm>
          <a:prstGeom prst="line">
            <a:avLst/>
          </a:prstGeom>
          <a:noFill/>
          <a:ln w="11430">
            <a:solidFill>
              <a:srgbClr val="D8D1C8"/>
            </a:solidFill>
            <a:prstDash val="solid"/>
          </a:ln>
        </p:spPr>
      </p:sp>
      <p:sp>
        <p:nvSpPr>
          <p:cNvPr id="4" name="Text 2"/>
          <p:cNvSpPr/>
          <p:nvPr/>
        </p:nvSpPr>
        <p:spPr>
          <a:xfrm>
            <a:off x="566928" y="850392"/>
            <a:ext cx="7223760" cy="502920"/>
          </a:xfrm>
          <a:prstGeom prst="rect">
            <a:avLst/>
          </a:prstGeom>
          <a:noFill/>
          <a:ln/>
        </p:spPr>
        <p:txBody>
          <a:bodyPr wrap="square" lIns="0" tIns="0" rIns="0" bIns="0" rtlCol="0" anchor="ctr">
            <a:normAutofit/>
          </a:bodyPr>
          <a:lstStyle/>
          <a:p>
            <a:pPr indent="0" marL="0">
              <a:buNone/>
            </a:pPr>
            <a:r>
              <a:rPr lang="en-US" sz="2800" b="1" dirty="0">
                <a:solidFill>
                  <a:srgbClr val="192438"/>
                </a:solidFill>
                <a:latin typeface="Aptos Display" pitchFamily="34" charset="0"/>
                <a:ea typeface="Aptos Display" pitchFamily="34" charset="-122"/>
                <a:cs typeface="Aptos Display" pitchFamily="34" charset="-120"/>
              </a:rPr>
              <a:t>Using Moodle to know what to do</a:t>
            </a:r>
            <a:endParaRPr lang="en-US" sz="2800" dirty="0"/>
          </a:p>
        </p:txBody>
      </p:sp>
      <p:sp>
        <p:nvSpPr>
          <p:cNvPr id="5" name="Text 3"/>
          <p:cNvSpPr/>
          <p:nvPr/>
        </p:nvSpPr>
        <p:spPr>
          <a:xfrm>
            <a:off x="594360" y="1417320"/>
            <a:ext cx="7680960" cy="256032"/>
          </a:xfrm>
          <a:prstGeom prst="rect">
            <a:avLst/>
          </a:prstGeom>
          <a:noFill/>
          <a:ln/>
        </p:spPr>
        <p:txBody>
          <a:bodyPr wrap="square" lIns="0" tIns="0" rIns="0" bIns="0" rtlCol="0" anchor="ctr">
            <a:normAutofit/>
          </a:bodyPr>
          <a:lstStyle/>
          <a:p>
            <a:pPr indent="0" marL="0">
              <a:buNone/>
            </a:pPr>
            <a:r>
              <a:rPr lang="en-US" sz="1350" dirty="0">
                <a:solidFill>
                  <a:srgbClr val="6B7280"/>
                </a:solidFill>
              </a:rPr>
              <a:t>The first skill was finding the assessment information.</a:t>
            </a:r>
            <a:endParaRPr lang="en-US" sz="1350" dirty="0"/>
          </a:p>
        </p:txBody>
      </p:sp>
      <p:sp>
        <p:nvSpPr>
          <p:cNvPr id="6" name="Shape 4"/>
          <p:cNvSpPr/>
          <p:nvPr/>
        </p:nvSpPr>
        <p:spPr>
          <a:xfrm>
            <a:off x="676656" y="1719072"/>
            <a:ext cx="3410712" cy="4553712"/>
          </a:xfrm>
          <a:prstGeom prst="rect">
            <a:avLst/>
          </a:prstGeom>
          <a:solidFill>
            <a:srgbClr val="FFFFFF"/>
          </a:solidFill>
          <a:ln w="13970">
            <a:solidFill>
              <a:srgbClr val="5D4777"/>
            </a:solidFill>
            <a:prstDash val="solid"/>
          </a:ln>
          <a:effectLst>
            <a:outerShdw sx="100000" sy="100000" kx="0" ky="0" algn="bl" rotWithShape="0" blurRad="17780" dist="13970" dir="2700000">
              <a:srgbClr val="000000">
                <a:alpha val="14000"/>
              </a:srgbClr>
            </a:outerShdw>
          </a:effectLst>
        </p:spPr>
      </p:sp>
      <p:pic>
        <p:nvPicPr>
          <p:cNvPr id="7" name="Image 0" descr="/mnt/data/viorica_assets/image1.jpeg">    </p:cNvPr>
          <p:cNvPicPr>
            <a:picLocks noChangeAspect="1"/>
          </p:cNvPicPr>
          <p:nvPr/>
        </p:nvPicPr>
        <p:blipFill>
          <a:blip r:embed="rId1"/>
          <a:stretch>
            <a:fillRect/>
          </a:stretch>
        </p:blipFill>
        <p:spPr>
          <a:xfrm>
            <a:off x="1128443" y="1755648"/>
            <a:ext cx="2507138" cy="4480560"/>
          </a:xfrm>
          <a:prstGeom prst="rect">
            <a:avLst/>
          </a:prstGeom>
        </p:spPr>
      </p:pic>
      <p:sp>
        <p:nvSpPr>
          <p:cNvPr id="8" name="Text 5"/>
          <p:cNvSpPr/>
          <p:nvPr/>
        </p:nvSpPr>
        <p:spPr>
          <a:xfrm>
            <a:off x="4709160" y="1828800"/>
            <a:ext cx="2286000" cy="292608"/>
          </a:xfrm>
          <a:prstGeom prst="rect">
            <a:avLst/>
          </a:prstGeom>
          <a:noFill/>
          <a:ln/>
        </p:spPr>
        <p:txBody>
          <a:bodyPr wrap="square" lIns="0" tIns="0" rIns="0" bIns="0" rtlCol="0" anchor="ctr"/>
          <a:lstStyle/>
          <a:p>
            <a:pPr indent="0" marL="0">
              <a:buNone/>
            </a:pPr>
            <a:r>
              <a:rPr lang="en-US" sz="1800" b="1" dirty="0">
                <a:solidFill>
                  <a:srgbClr val="5D4777"/>
                </a:solidFill>
              </a:rPr>
              <a:t>What this shows</a:t>
            </a:r>
            <a:endParaRPr lang="en-US" sz="1800" dirty="0"/>
          </a:p>
        </p:txBody>
      </p:sp>
      <p:sp>
        <p:nvSpPr>
          <p:cNvPr id="9" name="Shape 6"/>
          <p:cNvSpPr/>
          <p:nvPr/>
        </p:nvSpPr>
        <p:spPr>
          <a:xfrm>
            <a:off x="4709160" y="2404872"/>
            <a:ext cx="100584" cy="100584"/>
          </a:xfrm>
          <a:prstGeom prst="ellipse">
            <a:avLst/>
          </a:prstGeom>
          <a:solidFill>
            <a:srgbClr val="5D4777"/>
          </a:solidFill>
          <a:ln w="12700">
            <a:solidFill>
              <a:srgbClr val="5D4777"/>
            </a:solidFill>
            <a:prstDash val="solid"/>
          </a:ln>
        </p:spPr>
      </p:sp>
      <p:sp>
        <p:nvSpPr>
          <p:cNvPr id="10" name="Text 7"/>
          <p:cNvSpPr/>
          <p:nvPr/>
        </p:nvSpPr>
        <p:spPr>
          <a:xfrm>
            <a:off x="4946904" y="2331720"/>
            <a:ext cx="5760720" cy="329184"/>
          </a:xfrm>
          <a:prstGeom prst="rect">
            <a:avLst/>
          </a:prstGeom>
          <a:noFill/>
          <a:ln/>
        </p:spPr>
        <p:txBody>
          <a:bodyPr wrap="square" lIns="0" tIns="0" rIns="0" bIns="0" rtlCol="0" anchor="ctr">
            <a:normAutofit/>
          </a:bodyPr>
          <a:lstStyle/>
          <a:p>
            <a:pPr indent="0" marL="0">
              <a:buNone/>
            </a:pPr>
            <a:r>
              <a:rPr lang="en-US" sz="1520" dirty="0">
                <a:solidFill>
                  <a:srgbClr val="243041"/>
                </a:solidFill>
              </a:rPr>
              <a:t>I used Moodle to open the Digital Skills assessment area.</a:t>
            </a:r>
            <a:endParaRPr lang="en-US" sz="1520" dirty="0"/>
          </a:p>
        </p:txBody>
      </p:sp>
      <p:sp>
        <p:nvSpPr>
          <p:cNvPr id="11" name="Shape 8"/>
          <p:cNvSpPr/>
          <p:nvPr/>
        </p:nvSpPr>
        <p:spPr>
          <a:xfrm>
            <a:off x="4709160" y="2898648"/>
            <a:ext cx="100584" cy="100584"/>
          </a:xfrm>
          <a:prstGeom prst="ellipse">
            <a:avLst/>
          </a:prstGeom>
          <a:solidFill>
            <a:srgbClr val="5D4777"/>
          </a:solidFill>
          <a:ln w="12700">
            <a:solidFill>
              <a:srgbClr val="5D4777"/>
            </a:solidFill>
            <a:prstDash val="solid"/>
          </a:ln>
        </p:spPr>
      </p:sp>
      <p:sp>
        <p:nvSpPr>
          <p:cNvPr id="12" name="Text 9"/>
          <p:cNvSpPr/>
          <p:nvPr/>
        </p:nvSpPr>
        <p:spPr>
          <a:xfrm>
            <a:off x="4946904" y="2825496"/>
            <a:ext cx="5760720" cy="329184"/>
          </a:xfrm>
          <a:prstGeom prst="rect">
            <a:avLst/>
          </a:prstGeom>
          <a:noFill/>
          <a:ln/>
        </p:spPr>
        <p:txBody>
          <a:bodyPr wrap="square" lIns="0" tIns="0" rIns="0" bIns="0" rtlCol="0" anchor="ctr">
            <a:normAutofit/>
          </a:bodyPr>
          <a:lstStyle/>
          <a:p>
            <a:pPr indent="0" marL="0">
              <a:buNone/>
            </a:pPr>
            <a:r>
              <a:rPr lang="en-US" sz="1520" dirty="0">
                <a:solidFill>
                  <a:srgbClr val="243041"/>
                </a:solidFill>
              </a:rPr>
              <a:t>I checked the instructions and the submission information before starting.</a:t>
            </a:r>
            <a:endParaRPr lang="en-US" sz="1520" dirty="0"/>
          </a:p>
        </p:txBody>
      </p:sp>
      <p:sp>
        <p:nvSpPr>
          <p:cNvPr id="13" name="Shape 10"/>
          <p:cNvSpPr/>
          <p:nvPr/>
        </p:nvSpPr>
        <p:spPr>
          <a:xfrm>
            <a:off x="4709160" y="3392424"/>
            <a:ext cx="100584" cy="100584"/>
          </a:xfrm>
          <a:prstGeom prst="ellipse">
            <a:avLst/>
          </a:prstGeom>
          <a:solidFill>
            <a:srgbClr val="5D4777"/>
          </a:solidFill>
          <a:ln w="12700">
            <a:solidFill>
              <a:srgbClr val="5D4777"/>
            </a:solidFill>
            <a:prstDash val="solid"/>
          </a:ln>
        </p:spPr>
      </p:sp>
      <p:sp>
        <p:nvSpPr>
          <p:cNvPr id="14" name="Text 11"/>
          <p:cNvSpPr/>
          <p:nvPr/>
        </p:nvSpPr>
        <p:spPr>
          <a:xfrm>
            <a:off x="4946904" y="3319272"/>
            <a:ext cx="5760720" cy="329184"/>
          </a:xfrm>
          <a:prstGeom prst="rect">
            <a:avLst/>
          </a:prstGeom>
          <a:noFill/>
          <a:ln/>
        </p:spPr>
        <p:txBody>
          <a:bodyPr wrap="square" lIns="0" tIns="0" rIns="0" bIns="0" rtlCol="0" anchor="ctr">
            <a:normAutofit/>
          </a:bodyPr>
          <a:lstStyle/>
          <a:p>
            <a:pPr indent="0" marL="0">
              <a:buNone/>
            </a:pPr>
            <a:r>
              <a:rPr lang="en-US" sz="1520" dirty="0">
                <a:solidFill>
                  <a:srgbClr val="243041"/>
                </a:solidFill>
              </a:rPr>
              <a:t>This helped me understand the task instead of guessing what was needed.</a:t>
            </a:r>
            <a:endParaRPr lang="en-US" sz="1520" dirty="0"/>
          </a:p>
        </p:txBody>
      </p:sp>
      <p:sp>
        <p:nvSpPr>
          <p:cNvPr id="15" name="Shape 12"/>
          <p:cNvSpPr/>
          <p:nvPr/>
        </p:nvSpPr>
        <p:spPr>
          <a:xfrm>
            <a:off x="4754880" y="4983480"/>
            <a:ext cx="5760720" cy="713232"/>
          </a:xfrm>
          <a:prstGeom prst="roundRect">
            <a:avLst>
              <a:gd name="adj" fmla="val 16667"/>
            </a:avLst>
          </a:prstGeom>
          <a:solidFill>
            <a:srgbClr val="EEE8F6"/>
          </a:solidFill>
          <a:ln w="12700">
            <a:solidFill>
              <a:srgbClr val="EEE8F6"/>
            </a:solidFill>
            <a:prstDash val="solid"/>
          </a:ln>
        </p:spPr>
      </p:sp>
      <p:sp>
        <p:nvSpPr>
          <p:cNvPr id="16" name="Text 13"/>
          <p:cNvSpPr/>
          <p:nvPr/>
        </p:nvSpPr>
        <p:spPr>
          <a:xfrm>
            <a:off x="4956048" y="5129784"/>
            <a:ext cx="5358384" cy="438912"/>
          </a:xfrm>
          <a:prstGeom prst="rect">
            <a:avLst/>
          </a:prstGeom>
          <a:noFill/>
          <a:ln/>
        </p:spPr>
        <p:txBody>
          <a:bodyPr wrap="square" lIns="127" tIns="127" rIns="127" bIns="127" rtlCol="0" anchor="ctr">
            <a:normAutofit/>
          </a:bodyPr>
          <a:lstStyle/>
          <a:p>
            <a:pPr indent="0" marL="0">
              <a:buNone/>
            </a:pPr>
            <a:r>
              <a:rPr lang="en-US" sz="1420" dirty="0">
                <a:solidFill>
                  <a:srgbClr val="192438"/>
                </a:solidFill>
              </a:rPr>
              <a:t>This example is simple, but important: good digital work starts with finding the correct instructions.</a:t>
            </a:r>
            <a:endParaRPr lang="en-US" sz="1420" dirty="0"/>
          </a:p>
        </p:txBody>
      </p:sp>
      <p:sp>
        <p:nvSpPr>
          <p:cNvPr id="17" name="Text 14"/>
          <p:cNvSpPr/>
          <p:nvPr/>
        </p:nvSpPr>
        <p:spPr>
          <a:xfrm>
            <a:off x="594360" y="6473952"/>
            <a:ext cx="3931920" cy="201168"/>
          </a:xfrm>
          <a:prstGeom prst="rect">
            <a:avLst/>
          </a:prstGeom>
          <a:noFill/>
          <a:ln/>
        </p:spPr>
        <p:txBody>
          <a:bodyPr wrap="square" lIns="0" tIns="0" rIns="0" bIns="0" rtlCol="0" anchor="ctr"/>
          <a:lstStyle/>
          <a:p>
            <a:pPr indent="0" marL="0">
              <a:buNone/>
            </a:pPr>
            <a:r>
              <a:rPr lang="en-US" sz="880" dirty="0">
                <a:solidFill>
                  <a:srgbClr val="6B7280"/>
                </a:solidFill>
              </a:rPr>
              <a:t>Viorica Dronea  |  Digital Skills DS3</a:t>
            </a:r>
            <a:endParaRPr lang="en-US" sz="880" dirty="0"/>
          </a:p>
        </p:txBody>
      </p:sp>
      <p:sp>
        <p:nvSpPr>
          <p:cNvPr id="18" name="Text 15"/>
          <p:cNvSpPr/>
          <p:nvPr/>
        </p:nvSpPr>
        <p:spPr>
          <a:xfrm>
            <a:off x="11155680" y="6473952"/>
            <a:ext cx="457200" cy="201168"/>
          </a:xfrm>
          <a:prstGeom prst="rect">
            <a:avLst/>
          </a:prstGeom>
          <a:noFill/>
          <a:ln/>
        </p:spPr>
        <p:txBody>
          <a:bodyPr wrap="square" lIns="0" tIns="0" rIns="0" bIns="0" rtlCol="0" anchor="ctr"/>
          <a:lstStyle/>
          <a:p>
            <a:pPr algn="r" indent="0" marL="0">
              <a:buNone/>
            </a:pPr>
            <a:r>
              <a:rPr lang="en-US" sz="880" dirty="0">
                <a:solidFill>
                  <a:srgbClr val="6B7280"/>
                </a:solidFill>
              </a:rPr>
              <a:t>02</a:t>
            </a:r>
            <a:endParaRPr lang="en-US" sz="88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8F6F0"/>
        </a:solidFill>
      </p:bgPr>
    </p:bg>
    <p:spTree>
      <p:nvGrpSpPr>
        <p:cNvPr id="1" name=""/>
        <p:cNvGrpSpPr/>
        <p:nvPr/>
      </p:nvGrpSpPr>
      <p:grpSpPr>
        <a:xfrm>
          <a:off x="0" y="0"/>
          <a:ext cx="0" cy="0"/>
          <a:chOff x="0" y="0"/>
          <a:chExt cx="0" cy="0"/>
        </a:xfrm>
      </p:grpSpPr>
      <p:sp>
        <p:nvSpPr>
          <p:cNvPr id="2" name="Text 0"/>
          <p:cNvSpPr/>
          <p:nvPr/>
        </p:nvSpPr>
        <p:spPr>
          <a:xfrm>
            <a:off x="566928" y="329184"/>
            <a:ext cx="4206240" cy="201168"/>
          </a:xfrm>
          <a:prstGeom prst="rect">
            <a:avLst/>
          </a:prstGeom>
          <a:noFill/>
          <a:ln/>
        </p:spPr>
        <p:txBody>
          <a:bodyPr wrap="square" lIns="0" tIns="0" rIns="0" bIns="0" rtlCol="0" anchor="ctr"/>
          <a:lstStyle/>
          <a:p>
            <a:pPr indent="0" marL="0">
              <a:buNone/>
            </a:pPr>
            <a:r>
              <a:rPr lang="en-US" sz="950" b="1" dirty="0">
                <a:solidFill>
                  <a:srgbClr val="6B7280"/>
                </a:solidFill>
              </a:rPr>
              <a:t>STAGE 2: PLANNING THE WORK</a:t>
            </a:r>
            <a:endParaRPr lang="en-US" sz="950" dirty="0"/>
          </a:p>
        </p:txBody>
      </p:sp>
      <p:sp>
        <p:nvSpPr>
          <p:cNvPr id="3" name="Shape 1"/>
          <p:cNvSpPr/>
          <p:nvPr/>
        </p:nvSpPr>
        <p:spPr>
          <a:xfrm>
            <a:off x="566928" y="658368"/>
            <a:ext cx="11018520" cy="0"/>
          </a:xfrm>
          <a:prstGeom prst="line">
            <a:avLst/>
          </a:prstGeom>
          <a:noFill/>
          <a:ln w="11430">
            <a:solidFill>
              <a:srgbClr val="D8D1C8"/>
            </a:solidFill>
            <a:prstDash val="solid"/>
          </a:ln>
        </p:spPr>
      </p:sp>
      <p:sp>
        <p:nvSpPr>
          <p:cNvPr id="4" name="Text 2"/>
          <p:cNvSpPr/>
          <p:nvPr/>
        </p:nvSpPr>
        <p:spPr>
          <a:xfrm>
            <a:off x="566928" y="850392"/>
            <a:ext cx="7223760" cy="502920"/>
          </a:xfrm>
          <a:prstGeom prst="rect">
            <a:avLst/>
          </a:prstGeom>
          <a:noFill/>
          <a:ln/>
        </p:spPr>
        <p:txBody>
          <a:bodyPr wrap="square" lIns="0" tIns="0" rIns="0" bIns="0" rtlCol="0" anchor="ctr">
            <a:normAutofit/>
          </a:bodyPr>
          <a:lstStyle/>
          <a:p>
            <a:pPr indent="0" marL="0">
              <a:buNone/>
            </a:pPr>
            <a:r>
              <a:rPr lang="en-US" sz="2800" b="1" dirty="0">
                <a:solidFill>
                  <a:srgbClr val="192438"/>
                </a:solidFill>
                <a:latin typeface="Aptos Display" pitchFamily="34" charset="0"/>
                <a:ea typeface="Aptos Display" pitchFamily="34" charset="-122"/>
                <a:cs typeface="Aptos Display" pitchFamily="34" charset="-120"/>
              </a:rPr>
              <a:t>Turning deadlines into small actions</a:t>
            </a:r>
            <a:endParaRPr lang="en-US" sz="2800" dirty="0"/>
          </a:p>
        </p:txBody>
      </p:sp>
      <p:sp>
        <p:nvSpPr>
          <p:cNvPr id="5" name="Text 3"/>
          <p:cNvSpPr/>
          <p:nvPr/>
        </p:nvSpPr>
        <p:spPr>
          <a:xfrm>
            <a:off x="594360" y="1417320"/>
            <a:ext cx="7680960" cy="256032"/>
          </a:xfrm>
          <a:prstGeom prst="rect">
            <a:avLst/>
          </a:prstGeom>
          <a:noFill/>
          <a:ln/>
        </p:spPr>
        <p:txBody>
          <a:bodyPr wrap="square" lIns="0" tIns="0" rIns="0" bIns="0" rtlCol="0" anchor="ctr">
            <a:normAutofit/>
          </a:bodyPr>
          <a:lstStyle/>
          <a:p>
            <a:pPr indent="0" marL="0">
              <a:buNone/>
            </a:pPr>
            <a:r>
              <a:rPr lang="en-US" sz="1350" dirty="0">
                <a:solidFill>
                  <a:srgbClr val="6B7280"/>
                </a:solidFill>
              </a:rPr>
              <a:t>Calendar and Notes helped me manage the work step by step.</a:t>
            </a:r>
            <a:endParaRPr lang="en-US" sz="1350" dirty="0"/>
          </a:p>
        </p:txBody>
      </p:sp>
      <p:sp>
        <p:nvSpPr>
          <p:cNvPr id="6" name="Shape 4"/>
          <p:cNvSpPr/>
          <p:nvPr/>
        </p:nvSpPr>
        <p:spPr>
          <a:xfrm>
            <a:off x="676656" y="1810512"/>
            <a:ext cx="2404872" cy="3685032"/>
          </a:xfrm>
          <a:prstGeom prst="rect">
            <a:avLst/>
          </a:prstGeom>
          <a:solidFill>
            <a:srgbClr val="FFFFFF"/>
          </a:solidFill>
          <a:ln w="13970">
            <a:solidFill>
              <a:srgbClr val="167C80"/>
            </a:solidFill>
            <a:prstDash val="solid"/>
          </a:ln>
          <a:effectLst>
            <a:outerShdw sx="100000" sy="100000" kx="0" ky="0" algn="bl" rotWithShape="0" blurRad="17780" dist="13970" dir="2700000">
              <a:srgbClr val="000000">
                <a:alpha val="14000"/>
              </a:srgbClr>
            </a:outerShdw>
          </a:effectLst>
        </p:spPr>
      </p:sp>
      <p:pic>
        <p:nvPicPr>
          <p:cNvPr id="7" name="Image 0" descr="/mnt/data/viorica_assets/image2.jpeg">    </p:cNvPr>
          <p:cNvPicPr>
            <a:picLocks noChangeAspect="1"/>
          </p:cNvPicPr>
          <p:nvPr/>
        </p:nvPicPr>
        <p:blipFill>
          <a:blip r:embed="rId1"/>
          <a:stretch>
            <a:fillRect/>
          </a:stretch>
        </p:blipFill>
        <p:spPr>
          <a:xfrm>
            <a:off x="713232" y="1848369"/>
            <a:ext cx="2331720" cy="3609317"/>
          </a:xfrm>
          <a:prstGeom prst="rect">
            <a:avLst/>
          </a:prstGeom>
        </p:spPr>
      </p:pic>
      <p:sp>
        <p:nvSpPr>
          <p:cNvPr id="8" name="Shape 5"/>
          <p:cNvSpPr/>
          <p:nvPr/>
        </p:nvSpPr>
        <p:spPr>
          <a:xfrm>
            <a:off x="3300984" y="1993392"/>
            <a:ext cx="3547872" cy="2404872"/>
          </a:xfrm>
          <a:prstGeom prst="rect">
            <a:avLst/>
          </a:prstGeom>
          <a:solidFill>
            <a:srgbClr val="FFFFFF"/>
          </a:solidFill>
          <a:ln w="13970">
            <a:solidFill>
              <a:srgbClr val="C48A2C"/>
            </a:solidFill>
            <a:prstDash val="solid"/>
          </a:ln>
          <a:effectLst>
            <a:outerShdw sx="100000" sy="100000" kx="0" ky="0" algn="bl" rotWithShape="0" blurRad="17780" dist="13970" dir="2700000">
              <a:srgbClr val="000000">
                <a:alpha val="14000"/>
              </a:srgbClr>
            </a:outerShdw>
          </a:effectLst>
        </p:spPr>
      </p:sp>
      <p:pic>
        <p:nvPicPr>
          <p:cNvPr id="9" name="Image 1" descr="/mnt/data/viorica_assets/image5.png">    </p:cNvPr>
          <p:cNvPicPr>
            <a:picLocks noChangeAspect="1"/>
          </p:cNvPicPr>
          <p:nvPr/>
        </p:nvPicPr>
        <p:blipFill>
          <a:blip r:embed="rId2"/>
          <a:srcRect l="0" r="0" t="1906" b="1906"/>
          <a:stretch/>
        </p:blipFill>
        <p:spPr>
          <a:xfrm>
            <a:off x="3337560" y="2029968"/>
            <a:ext cx="3474720" cy="2331720"/>
          </a:xfrm>
          <a:prstGeom prst="rect">
            <a:avLst/>
          </a:prstGeom>
        </p:spPr>
      </p:pic>
      <p:sp>
        <p:nvSpPr>
          <p:cNvPr id="10" name="Text 6"/>
          <p:cNvSpPr/>
          <p:nvPr/>
        </p:nvSpPr>
        <p:spPr>
          <a:xfrm>
            <a:off x="7498080" y="1901952"/>
            <a:ext cx="2011680" cy="274320"/>
          </a:xfrm>
          <a:prstGeom prst="rect">
            <a:avLst/>
          </a:prstGeom>
          <a:noFill/>
          <a:ln/>
        </p:spPr>
        <p:txBody>
          <a:bodyPr wrap="square" lIns="0" tIns="0" rIns="0" bIns="0" rtlCol="0" anchor="ctr"/>
          <a:lstStyle/>
          <a:p>
            <a:pPr indent="0" marL="0">
              <a:buNone/>
            </a:pPr>
            <a:r>
              <a:rPr lang="en-US" sz="1800" b="1" dirty="0">
                <a:solidFill>
                  <a:srgbClr val="167C80"/>
                </a:solidFill>
              </a:rPr>
              <a:t>Why it helped</a:t>
            </a:r>
            <a:endParaRPr lang="en-US" sz="1800" dirty="0"/>
          </a:p>
        </p:txBody>
      </p:sp>
      <p:sp>
        <p:nvSpPr>
          <p:cNvPr id="11" name="Shape 7"/>
          <p:cNvSpPr/>
          <p:nvPr/>
        </p:nvSpPr>
        <p:spPr>
          <a:xfrm>
            <a:off x="7498080" y="2505456"/>
            <a:ext cx="100584" cy="100584"/>
          </a:xfrm>
          <a:prstGeom prst="ellipse">
            <a:avLst/>
          </a:prstGeom>
          <a:solidFill>
            <a:srgbClr val="167C80"/>
          </a:solidFill>
          <a:ln w="12700">
            <a:solidFill>
              <a:srgbClr val="167C80"/>
            </a:solidFill>
            <a:prstDash val="solid"/>
          </a:ln>
        </p:spPr>
      </p:sp>
      <p:sp>
        <p:nvSpPr>
          <p:cNvPr id="12" name="Text 8"/>
          <p:cNvSpPr/>
          <p:nvPr/>
        </p:nvSpPr>
        <p:spPr>
          <a:xfrm>
            <a:off x="7735824" y="2432304"/>
            <a:ext cx="3703320" cy="329184"/>
          </a:xfrm>
          <a:prstGeom prst="rect">
            <a:avLst/>
          </a:prstGeom>
          <a:noFill/>
          <a:ln/>
        </p:spPr>
        <p:txBody>
          <a:bodyPr wrap="square" lIns="0" tIns="0" rIns="0" bIns="0" rtlCol="0" anchor="ctr">
            <a:normAutofit/>
          </a:bodyPr>
          <a:lstStyle/>
          <a:p>
            <a:pPr indent="0" marL="0">
              <a:buNone/>
            </a:pPr>
            <a:r>
              <a:rPr lang="en-US" sz="1500" dirty="0">
                <a:solidFill>
                  <a:srgbClr val="243041"/>
                </a:solidFill>
              </a:rPr>
              <a:t>Calendar reminded me of course sessions and assessment dates.</a:t>
            </a:r>
            <a:endParaRPr lang="en-US" sz="1500" dirty="0"/>
          </a:p>
        </p:txBody>
      </p:sp>
      <p:sp>
        <p:nvSpPr>
          <p:cNvPr id="13" name="Shape 9"/>
          <p:cNvSpPr/>
          <p:nvPr/>
        </p:nvSpPr>
        <p:spPr>
          <a:xfrm>
            <a:off x="7498080" y="2990088"/>
            <a:ext cx="100584" cy="100584"/>
          </a:xfrm>
          <a:prstGeom prst="ellipse">
            <a:avLst/>
          </a:prstGeom>
          <a:solidFill>
            <a:srgbClr val="167C80"/>
          </a:solidFill>
          <a:ln w="12700">
            <a:solidFill>
              <a:srgbClr val="167C80"/>
            </a:solidFill>
            <a:prstDash val="solid"/>
          </a:ln>
        </p:spPr>
      </p:sp>
      <p:sp>
        <p:nvSpPr>
          <p:cNvPr id="14" name="Text 10"/>
          <p:cNvSpPr/>
          <p:nvPr/>
        </p:nvSpPr>
        <p:spPr>
          <a:xfrm>
            <a:off x="7735824" y="2916936"/>
            <a:ext cx="3703320" cy="329184"/>
          </a:xfrm>
          <a:prstGeom prst="rect">
            <a:avLst/>
          </a:prstGeom>
          <a:noFill/>
          <a:ln/>
        </p:spPr>
        <p:txBody>
          <a:bodyPr wrap="square" lIns="0" tIns="0" rIns="0" bIns="0" rtlCol="0" anchor="ctr">
            <a:normAutofit/>
          </a:bodyPr>
          <a:lstStyle/>
          <a:p>
            <a:pPr indent="0" marL="0">
              <a:buNone/>
            </a:pPr>
            <a:r>
              <a:rPr lang="en-US" sz="1500" dirty="0">
                <a:solidFill>
                  <a:srgbClr val="243041"/>
                </a:solidFill>
              </a:rPr>
              <a:t>Notes made the DS1 task easier by breaking it into a checklist.</a:t>
            </a:r>
            <a:endParaRPr lang="en-US" sz="1500" dirty="0"/>
          </a:p>
        </p:txBody>
      </p:sp>
      <p:sp>
        <p:nvSpPr>
          <p:cNvPr id="15" name="Shape 11"/>
          <p:cNvSpPr/>
          <p:nvPr/>
        </p:nvSpPr>
        <p:spPr>
          <a:xfrm>
            <a:off x="7498080" y="3474720"/>
            <a:ext cx="100584" cy="100584"/>
          </a:xfrm>
          <a:prstGeom prst="ellipse">
            <a:avLst/>
          </a:prstGeom>
          <a:solidFill>
            <a:srgbClr val="167C80"/>
          </a:solidFill>
          <a:ln w="12700">
            <a:solidFill>
              <a:srgbClr val="167C80"/>
            </a:solidFill>
            <a:prstDash val="solid"/>
          </a:ln>
        </p:spPr>
      </p:sp>
      <p:sp>
        <p:nvSpPr>
          <p:cNvPr id="16" name="Text 12"/>
          <p:cNvSpPr/>
          <p:nvPr/>
        </p:nvSpPr>
        <p:spPr>
          <a:xfrm>
            <a:off x="7735824" y="3401568"/>
            <a:ext cx="3703320" cy="329184"/>
          </a:xfrm>
          <a:prstGeom prst="rect">
            <a:avLst/>
          </a:prstGeom>
          <a:noFill/>
          <a:ln/>
        </p:spPr>
        <p:txBody>
          <a:bodyPr wrap="square" lIns="0" tIns="0" rIns="0" bIns="0" rtlCol="0" anchor="ctr">
            <a:normAutofit/>
          </a:bodyPr>
          <a:lstStyle/>
          <a:p>
            <a:pPr indent="0" marL="0">
              <a:buNone/>
            </a:pPr>
            <a:r>
              <a:rPr lang="en-US" sz="1500" dirty="0">
                <a:solidFill>
                  <a:srgbClr val="243041"/>
                </a:solidFill>
              </a:rPr>
              <a:t>This reduced stress because I could see the next step clearly.</a:t>
            </a:r>
            <a:endParaRPr lang="en-US" sz="1500" dirty="0"/>
          </a:p>
        </p:txBody>
      </p:sp>
      <p:sp>
        <p:nvSpPr>
          <p:cNvPr id="17" name="Shape 13"/>
          <p:cNvSpPr/>
          <p:nvPr/>
        </p:nvSpPr>
        <p:spPr>
          <a:xfrm>
            <a:off x="914400" y="5724144"/>
            <a:ext cx="9966960" cy="411480"/>
          </a:xfrm>
          <a:prstGeom prst="roundRect">
            <a:avLst>
              <a:gd name="adj" fmla="val 28889"/>
            </a:avLst>
          </a:prstGeom>
          <a:solidFill>
            <a:srgbClr val="DDEFEA"/>
          </a:solidFill>
          <a:ln w="12700">
            <a:solidFill>
              <a:srgbClr val="DDEFEA"/>
            </a:solidFill>
            <a:prstDash val="solid"/>
          </a:ln>
        </p:spPr>
      </p:sp>
      <p:sp>
        <p:nvSpPr>
          <p:cNvPr id="18" name="Text 14"/>
          <p:cNvSpPr/>
          <p:nvPr/>
        </p:nvSpPr>
        <p:spPr>
          <a:xfrm>
            <a:off x="1115568" y="5870448"/>
            <a:ext cx="9564624" cy="137160"/>
          </a:xfrm>
          <a:prstGeom prst="rect">
            <a:avLst/>
          </a:prstGeom>
          <a:noFill/>
          <a:ln/>
        </p:spPr>
        <p:txBody>
          <a:bodyPr wrap="square" lIns="127" tIns="127" rIns="127" bIns="127" rtlCol="0" anchor="ctr">
            <a:normAutofit/>
          </a:bodyPr>
          <a:lstStyle/>
          <a:p>
            <a:pPr indent="0" marL="0">
              <a:buNone/>
            </a:pPr>
            <a:r>
              <a:rPr lang="en-US" sz="1420" dirty="0">
                <a:solidFill>
                  <a:srgbClr val="192438"/>
                </a:solidFill>
              </a:rPr>
              <a:t>The main improvement here was moving from remembering tasks in my head to using digital planning tools.</a:t>
            </a:r>
            <a:endParaRPr lang="en-US" sz="1420" dirty="0"/>
          </a:p>
        </p:txBody>
      </p:sp>
      <p:sp>
        <p:nvSpPr>
          <p:cNvPr id="19" name="Text 15"/>
          <p:cNvSpPr/>
          <p:nvPr/>
        </p:nvSpPr>
        <p:spPr>
          <a:xfrm>
            <a:off x="594360" y="6473952"/>
            <a:ext cx="3931920" cy="201168"/>
          </a:xfrm>
          <a:prstGeom prst="rect">
            <a:avLst/>
          </a:prstGeom>
          <a:noFill/>
          <a:ln/>
        </p:spPr>
        <p:txBody>
          <a:bodyPr wrap="square" lIns="0" tIns="0" rIns="0" bIns="0" rtlCol="0" anchor="ctr"/>
          <a:lstStyle/>
          <a:p>
            <a:pPr indent="0" marL="0">
              <a:buNone/>
            </a:pPr>
            <a:r>
              <a:rPr lang="en-US" sz="880" dirty="0">
                <a:solidFill>
                  <a:srgbClr val="6B7280"/>
                </a:solidFill>
              </a:rPr>
              <a:t>Viorica Dronea  |  Digital Skills DS3</a:t>
            </a:r>
            <a:endParaRPr lang="en-US" sz="880" dirty="0"/>
          </a:p>
        </p:txBody>
      </p:sp>
      <p:sp>
        <p:nvSpPr>
          <p:cNvPr id="20" name="Text 16"/>
          <p:cNvSpPr/>
          <p:nvPr/>
        </p:nvSpPr>
        <p:spPr>
          <a:xfrm>
            <a:off x="11155680" y="6473952"/>
            <a:ext cx="457200" cy="201168"/>
          </a:xfrm>
          <a:prstGeom prst="rect">
            <a:avLst/>
          </a:prstGeom>
          <a:noFill/>
          <a:ln/>
        </p:spPr>
        <p:txBody>
          <a:bodyPr wrap="square" lIns="0" tIns="0" rIns="0" bIns="0" rtlCol="0" anchor="ctr"/>
          <a:lstStyle/>
          <a:p>
            <a:pPr algn="r" indent="0" marL="0">
              <a:buNone/>
            </a:pPr>
            <a:r>
              <a:rPr lang="en-US" sz="880" dirty="0">
                <a:solidFill>
                  <a:srgbClr val="6B7280"/>
                </a:solidFill>
              </a:rPr>
              <a:t>03</a:t>
            </a:r>
            <a:endParaRPr lang="en-US" sz="88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8F6F0"/>
        </a:solidFill>
      </p:bgPr>
    </p:bg>
    <p:spTree>
      <p:nvGrpSpPr>
        <p:cNvPr id="1" name=""/>
        <p:cNvGrpSpPr/>
        <p:nvPr/>
      </p:nvGrpSpPr>
      <p:grpSpPr>
        <a:xfrm>
          <a:off x="0" y="0"/>
          <a:ext cx="0" cy="0"/>
          <a:chOff x="0" y="0"/>
          <a:chExt cx="0" cy="0"/>
        </a:xfrm>
      </p:grpSpPr>
      <p:sp>
        <p:nvSpPr>
          <p:cNvPr id="2" name="Text 0"/>
          <p:cNvSpPr/>
          <p:nvPr/>
        </p:nvSpPr>
        <p:spPr>
          <a:xfrm>
            <a:off x="566928" y="329184"/>
            <a:ext cx="4206240" cy="201168"/>
          </a:xfrm>
          <a:prstGeom prst="rect">
            <a:avLst/>
          </a:prstGeom>
          <a:noFill/>
          <a:ln/>
        </p:spPr>
        <p:txBody>
          <a:bodyPr wrap="square" lIns="0" tIns="0" rIns="0" bIns="0" rtlCol="0" anchor="ctr"/>
          <a:lstStyle/>
          <a:p>
            <a:pPr indent="0" marL="0">
              <a:buNone/>
            </a:pPr>
            <a:r>
              <a:rPr lang="en-US" sz="950" b="1" dirty="0">
                <a:solidFill>
                  <a:srgbClr val="6B7280"/>
                </a:solidFill>
              </a:rPr>
              <a:t>STAGE 3: KEEPING WORK ORGANISED</a:t>
            </a:r>
            <a:endParaRPr lang="en-US" sz="950" dirty="0"/>
          </a:p>
        </p:txBody>
      </p:sp>
      <p:sp>
        <p:nvSpPr>
          <p:cNvPr id="3" name="Shape 1"/>
          <p:cNvSpPr/>
          <p:nvPr/>
        </p:nvSpPr>
        <p:spPr>
          <a:xfrm>
            <a:off x="566928" y="658368"/>
            <a:ext cx="11018520" cy="0"/>
          </a:xfrm>
          <a:prstGeom prst="line">
            <a:avLst/>
          </a:prstGeom>
          <a:noFill/>
          <a:ln w="11430">
            <a:solidFill>
              <a:srgbClr val="D8D1C8"/>
            </a:solidFill>
            <a:prstDash val="solid"/>
          </a:ln>
        </p:spPr>
      </p:sp>
      <p:sp>
        <p:nvSpPr>
          <p:cNvPr id="4" name="Text 2"/>
          <p:cNvSpPr/>
          <p:nvPr/>
        </p:nvSpPr>
        <p:spPr>
          <a:xfrm>
            <a:off x="566928" y="850392"/>
            <a:ext cx="7223760" cy="502920"/>
          </a:xfrm>
          <a:prstGeom prst="rect">
            <a:avLst/>
          </a:prstGeom>
          <a:noFill/>
          <a:ln/>
        </p:spPr>
        <p:txBody>
          <a:bodyPr wrap="square" lIns="0" tIns="0" rIns="0" bIns="0" rtlCol="0" anchor="ctr">
            <a:normAutofit/>
          </a:bodyPr>
          <a:lstStyle/>
          <a:p>
            <a:pPr indent="0" marL="0">
              <a:buNone/>
            </a:pPr>
            <a:r>
              <a:rPr lang="en-US" sz="2800" b="1" dirty="0">
                <a:solidFill>
                  <a:srgbClr val="192438"/>
                </a:solidFill>
                <a:latin typeface="Aptos Display" pitchFamily="34" charset="0"/>
                <a:ea typeface="Aptos Display" pitchFamily="34" charset="-122"/>
                <a:cs typeface="Aptos Display" pitchFamily="34" charset="-120"/>
              </a:rPr>
              <a:t>Building a clearer file system</a:t>
            </a:r>
            <a:endParaRPr lang="en-US" sz="2800" dirty="0"/>
          </a:p>
        </p:txBody>
      </p:sp>
      <p:sp>
        <p:nvSpPr>
          <p:cNvPr id="5" name="Text 3"/>
          <p:cNvSpPr/>
          <p:nvPr/>
        </p:nvSpPr>
        <p:spPr>
          <a:xfrm>
            <a:off x="594360" y="1417320"/>
            <a:ext cx="7680960" cy="256032"/>
          </a:xfrm>
          <a:prstGeom prst="rect">
            <a:avLst/>
          </a:prstGeom>
          <a:noFill/>
          <a:ln/>
        </p:spPr>
        <p:txBody>
          <a:bodyPr wrap="square" lIns="0" tIns="0" rIns="0" bIns="0" rtlCol="0" anchor="ctr">
            <a:normAutofit/>
          </a:bodyPr>
          <a:lstStyle/>
          <a:p>
            <a:pPr indent="0" marL="0">
              <a:buNone/>
            </a:pPr>
            <a:r>
              <a:rPr lang="en-US" sz="1350" dirty="0">
                <a:solidFill>
                  <a:srgbClr val="6B7280"/>
                </a:solidFill>
              </a:rPr>
              <a:t>This was one of the areas I wanted to improve.</a:t>
            </a:r>
            <a:endParaRPr lang="en-US" sz="1350" dirty="0"/>
          </a:p>
        </p:txBody>
      </p:sp>
      <p:sp>
        <p:nvSpPr>
          <p:cNvPr id="6" name="Shape 4"/>
          <p:cNvSpPr/>
          <p:nvPr/>
        </p:nvSpPr>
        <p:spPr>
          <a:xfrm>
            <a:off x="694944" y="1792224"/>
            <a:ext cx="4828032" cy="3410712"/>
          </a:xfrm>
          <a:prstGeom prst="rect">
            <a:avLst/>
          </a:prstGeom>
          <a:solidFill>
            <a:srgbClr val="FFFFFF"/>
          </a:solidFill>
          <a:ln w="13970">
            <a:solidFill>
              <a:srgbClr val="167C80"/>
            </a:solidFill>
            <a:prstDash val="solid"/>
          </a:ln>
          <a:effectLst>
            <a:outerShdw sx="100000" sy="100000" kx="0" ky="0" algn="bl" rotWithShape="0" blurRad="17780" dist="13970" dir="2700000">
              <a:srgbClr val="000000">
                <a:alpha val="14000"/>
              </a:srgbClr>
            </a:outerShdw>
          </a:effectLst>
        </p:spPr>
      </p:sp>
      <p:pic>
        <p:nvPicPr>
          <p:cNvPr id="7" name="Image 0" descr="/mnt/data/viorica_assets/image4.png">    </p:cNvPr>
          <p:cNvPicPr>
            <a:picLocks noChangeAspect="1"/>
          </p:cNvPicPr>
          <p:nvPr/>
        </p:nvPicPr>
        <p:blipFill>
          <a:blip r:embed="rId1"/>
          <a:stretch>
            <a:fillRect/>
          </a:stretch>
        </p:blipFill>
        <p:spPr>
          <a:xfrm>
            <a:off x="1996440" y="1828800"/>
            <a:ext cx="2225040" cy="3337560"/>
          </a:xfrm>
          <a:prstGeom prst="rect">
            <a:avLst/>
          </a:prstGeom>
        </p:spPr>
      </p:pic>
      <p:sp>
        <p:nvSpPr>
          <p:cNvPr id="8" name="Shape 5"/>
          <p:cNvSpPr/>
          <p:nvPr/>
        </p:nvSpPr>
        <p:spPr>
          <a:xfrm>
            <a:off x="5989320" y="1783080"/>
            <a:ext cx="0" cy="3566160"/>
          </a:xfrm>
          <a:prstGeom prst="line">
            <a:avLst/>
          </a:prstGeom>
          <a:noFill/>
          <a:ln w="16510">
            <a:solidFill>
              <a:srgbClr val="D8D1C8"/>
            </a:solidFill>
            <a:prstDash val="solid"/>
          </a:ln>
        </p:spPr>
      </p:sp>
      <p:sp>
        <p:nvSpPr>
          <p:cNvPr id="9" name="Text 6"/>
          <p:cNvSpPr/>
          <p:nvPr/>
        </p:nvSpPr>
        <p:spPr>
          <a:xfrm>
            <a:off x="6537960" y="1828800"/>
            <a:ext cx="1280160" cy="256032"/>
          </a:xfrm>
          <a:prstGeom prst="rect">
            <a:avLst/>
          </a:prstGeom>
          <a:noFill/>
          <a:ln/>
        </p:spPr>
        <p:txBody>
          <a:bodyPr wrap="square" lIns="0" tIns="0" rIns="0" bIns="0" rtlCol="0" anchor="ctr"/>
          <a:lstStyle/>
          <a:p>
            <a:pPr indent="0" marL="0">
              <a:buNone/>
            </a:pPr>
            <a:r>
              <a:rPr lang="en-US" sz="1700" b="1" dirty="0">
                <a:solidFill>
                  <a:srgbClr val="AC5A52"/>
                </a:solidFill>
              </a:rPr>
              <a:t>Before</a:t>
            </a:r>
            <a:endParaRPr lang="en-US" sz="1700" dirty="0"/>
          </a:p>
        </p:txBody>
      </p:sp>
      <p:sp>
        <p:nvSpPr>
          <p:cNvPr id="10" name="Shape 7"/>
          <p:cNvSpPr/>
          <p:nvPr/>
        </p:nvSpPr>
        <p:spPr>
          <a:xfrm>
            <a:off x="6565392" y="2340864"/>
            <a:ext cx="100584" cy="100584"/>
          </a:xfrm>
          <a:prstGeom prst="ellipse">
            <a:avLst/>
          </a:prstGeom>
          <a:solidFill>
            <a:srgbClr val="AC5A52"/>
          </a:solidFill>
          <a:ln w="12700">
            <a:solidFill>
              <a:srgbClr val="AC5A52"/>
            </a:solidFill>
            <a:prstDash val="solid"/>
          </a:ln>
        </p:spPr>
      </p:sp>
      <p:sp>
        <p:nvSpPr>
          <p:cNvPr id="11" name="Text 8"/>
          <p:cNvSpPr/>
          <p:nvPr/>
        </p:nvSpPr>
        <p:spPr>
          <a:xfrm>
            <a:off x="6803136" y="2267712"/>
            <a:ext cx="3931920" cy="329184"/>
          </a:xfrm>
          <a:prstGeom prst="rect">
            <a:avLst/>
          </a:prstGeom>
          <a:noFill/>
          <a:ln/>
        </p:spPr>
        <p:txBody>
          <a:bodyPr wrap="square" lIns="0" tIns="0" rIns="0" bIns="0" rtlCol="0" anchor="ctr">
            <a:normAutofit/>
          </a:bodyPr>
          <a:lstStyle/>
          <a:p>
            <a:pPr indent="0" marL="0">
              <a:buNone/>
            </a:pPr>
            <a:r>
              <a:rPr lang="en-US" sz="1430" dirty="0">
                <a:solidFill>
                  <a:srgbClr val="243041"/>
                </a:solidFill>
              </a:rPr>
              <a:t>Files could be saved in different places.</a:t>
            </a:r>
            <a:endParaRPr lang="en-US" sz="1430" dirty="0"/>
          </a:p>
        </p:txBody>
      </p:sp>
      <p:sp>
        <p:nvSpPr>
          <p:cNvPr id="12" name="Shape 9"/>
          <p:cNvSpPr/>
          <p:nvPr/>
        </p:nvSpPr>
        <p:spPr>
          <a:xfrm>
            <a:off x="6565392" y="2761488"/>
            <a:ext cx="100584" cy="100584"/>
          </a:xfrm>
          <a:prstGeom prst="ellipse">
            <a:avLst/>
          </a:prstGeom>
          <a:solidFill>
            <a:srgbClr val="AC5A52"/>
          </a:solidFill>
          <a:ln w="12700">
            <a:solidFill>
              <a:srgbClr val="AC5A52"/>
            </a:solidFill>
            <a:prstDash val="solid"/>
          </a:ln>
        </p:spPr>
      </p:sp>
      <p:sp>
        <p:nvSpPr>
          <p:cNvPr id="13" name="Text 10"/>
          <p:cNvSpPr/>
          <p:nvPr/>
        </p:nvSpPr>
        <p:spPr>
          <a:xfrm>
            <a:off x="6803136" y="2688336"/>
            <a:ext cx="3931920" cy="329184"/>
          </a:xfrm>
          <a:prstGeom prst="rect">
            <a:avLst/>
          </a:prstGeom>
          <a:noFill/>
          <a:ln/>
        </p:spPr>
        <p:txBody>
          <a:bodyPr wrap="square" lIns="0" tIns="0" rIns="0" bIns="0" rtlCol="0" anchor="ctr">
            <a:normAutofit/>
          </a:bodyPr>
          <a:lstStyle/>
          <a:p>
            <a:pPr indent="0" marL="0">
              <a:buNone/>
            </a:pPr>
            <a:r>
              <a:rPr lang="en-US" sz="1430" dirty="0">
                <a:solidFill>
                  <a:srgbClr val="243041"/>
                </a:solidFill>
              </a:rPr>
              <a:t>It was easy to waste time searching.</a:t>
            </a:r>
            <a:endParaRPr lang="en-US" sz="1430" dirty="0"/>
          </a:p>
        </p:txBody>
      </p:sp>
      <p:sp>
        <p:nvSpPr>
          <p:cNvPr id="14" name="Text 11"/>
          <p:cNvSpPr/>
          <p:nvPr/>
        </p:nvSpPr>
        <p:spPr>
          <a:xfrm>
            <a:off x="6537960" y="3703320"/>
            <a:ext cx="914400" cy="256032"/>
          </a:xfrm>
          <a:prstGeom prst="rect">
            <a:avLst/>
          </a:prstGeom>
          <a:noFill/>
          <a:ln/>
        </p:spPr>
        <p:txBody>
          <a:bodyPr wrap="square" lIns="0" tIns="0" rIns="0" bIns="0" rtlCol="0" anchor="ctr"/>
          <a:lstStyle/>
          <a:p>
            <a:pPr indent="0" marL="0">
              <a:buNone/>
            </a:pPr>
            <a:r>
              <a:rPr lang="en-US" sz="1700" b="1" dirty="0">
                <a:solidFill>
                  <a:srgbClr val="28735E"/>
                </a:solidFill>
              </a:rPr>
              <a:t>Now</a:t>
            </a:r>
            <a:endParaRPr lang="en-US" sz="1700" dirty="0"/>
          </a:p>
        </p:txBody>
      </p:sp>
      <p:sp>
        <p:nvSpPr>
          <p:cNvPr id="15" name="Shape 12"/>
          <p:cNvSpPr/>
          <p:nvPr/>
        </p:nvSpPr>
        <p:spPr>
          <a:xfrm>
            <a:off x="6565392" y="4215384"/>
            <a:ext cx="100584" cy="100584"/>
          </a:xfrm>
          <a:prstGeom prst="ellipse">
            <a:avLst/>
          </a:prstGeom>
          <a:solidFill>
            <a:srgbClr val="28735E"/>
          </a:solidFill>
          <a:ln w="12700">
            <a:solidFill>
              <a:srgbClr val="28735E"/>
            </a:solidFill>
            <a:prstDash val="solid"/>
          </a:ln>
        </p:spPr>
      </p:sp>
      <p:sp>
        <p:nvSpPr>
          <p:cNvPr id="16" name="Text 13"/>
          <p:cNvSpPr/>
          <p:nvPr/>
        </p:nvSpPr>
        <p:spPr>
          <a:xfrm>
            <a:off x="6803136" y="4142232"/>
            <a:ext cx="3931920" cy="329184"/>
          </a:xfrm>
          <a:prstGeom prst="rect">
            <a:avLst/>
          </a:prstGeom>
          <a:noFill/>
          <a:ln/>
        </p:spPr>
        <p:txBody>
          <a:bodyPr wrap="square" lIns="0" tIns="0" rIns="0" bIns="0" rtlCol="0" anchor="ctr">
            <a:normAutofit/>
          </a:bodyPr>
          <a:lstStyle/>
          <a:p>
            <a:pPr indent="0" marL="0">
              <a:buNone/>
            </a:pPr>
            <a:r>
              <a:rPr lang="en-US" sz="1430" dirty="0">
                <a:solidFill>
                  <a:srgbClr val="243041"/>
                </a:solidFill>
              </a:rPr>
              <a:t>I use folders for drafts, screenshots and weekly materials.</a:t>
            </a:r>
            <a:endParaRPr lang="en-US" sz="1430" dirty="0"/>
          </a:p>
        </p:txBody>
      </p:sp>
      <p:sp>
        <p:nvSpPr>
          <p:cNvPr id="17" name="Shape 14"/>
          <p:cNvSpPr/>
          <p:nvPr/>
        </p:nvSpPr>
        <p:spPr>
          <a:xfrm>
            <a:off x="6565392" y="4636008"/>
            <a:ext cx="100584" cy="100584"/>
          </a:xfrm>
          <a:prstGeom prst="ellipse">
            <a:avLst/>
          </a:prstGeom>
          <a:solidFill>
            <a:srgbClr val="28735E"/>
          </a:solidFill>
          <a:ln w="12700">
            <a:solidFill>
              <a:srgbClr val="28735E"/>
            </a:solidFill>
            <a:prstDash val="solid"/>
          </a:ln>
        </p:spPr>
      </p:sp>
      <p:sp>
        <p:nvSpPr>
          <p:cNvPr id="18" name="Text 15"/>
          <p:cNvSpPr/>
          <p:nvPr/>
        </p:nvSpPr>
        <p:spPr>
          <a:xfrm>
            <a:off x="6803136" y="4562856"/>
            <a:ext cx="3931920" cy="329184"/>
          </a:xfrm>
          <a:prstGeom prst="rect">
            <a:avLst/>
          </a:prstGeom>
          <a:noFill/>
          <a:ln/>
        </p:spPr>
        <p:txBody>
          <a:bodyPr wrap="square" lIns="0" tIns="0" rIns="0" bIns="0" rtlCol="0" anchor="ctr">
            <a:normAutofit/>
          </a:bodyPr>
          <a:lstStyle/>
          <a:p>
            <a:pPr indent="0" marL="0">
              <a:buNone/>
            </a:pPr>
            <a:r>
              <a:rPr lang="en-US" sz="1430" dirty="0">
                <a:solidFill>
                  <a:srgbClr val="243041"/>
                </a:solidFill>
              </a:rPr>
              <a:t>I can find evidence faster when preparing work.</a:t>
            </a:r>
            <a:endParaRPr lang="en-US" sz="1430" dirty="0"/>
          </a:p>
        </p:txBody>
      </p:sp>
      <p:sp>
        <p:nvSpPr>
          <p:cNvPr id="19" name="Shape 16"/>
          <p:cNvSpPr/>
          <p:nvPr/>
        </p:nvSpPr>
        <p:spPr>
          <a:xfrm>
            <a:off x="960120" y="5623560"/>
            <a:ext cx="9875520" cy="502920"/>
          </a:xfrm>
          <a:prstGeom prst="roundRect">
            <a:avLst>
              <a:gd name="adj" fmla="val 23636"/>
            </a:avLst>
          </a:prstGeom>
          <a:solidFill>
            <a:srgbClr val="FCE8D8"/>
          </a:solidFill>
          <a:ln w="12700">
            <a:solidFill>
              <a:srgbClr val="FCE8D8"/>
            </a:solidFill>
            <a:prstDash val="solid"/>
          </a:ln>
        </p:spPr>
      </p:sp>
      <p:sp>
        <p:nvSpPr>
          <p:cNvPr id="20" name="Text 17"/>
          <p:cNvSpPr/>
          <p:nvPr/>
        </p:nvSpPr>
        <p:spPr>
          <a:xfrm>
            <a:off x="1161288" y="5769864"/>
            <a:ext cx="9473184" cy="228600"/>
          </a:xfrm>
          <a:prstGeom prst="rect">
            <a:avLst/>
          </a:prstGeom>
          <a:noFill/>
          <a:ln/>
        </p:spPr>
        <p:txBody>
          <a:bodyPr wrap="square" lIns="127" tIns="127" rIns="127" bIns="127" rtlCol="0" anchor="ctr">
            <a:normAutofit/>
          </a:bodyPr>
          <a:lstStyle/>
          <a:p>
            <a:pPr indent="0" marL="0">
              <a:buNone/>
            </a:pPr>
            <a:r>
              <a:rPr lang="en-US" sz="1420" dirty="0">
                <a:solidFill>
                  <a:srgbClr val="192438"/>
                </a:solidFill>
              </a:rPr>
              <a:t>File organisation is a basic skill, but it affects every assignment because it keeps evidence easy to find.</a:t>
            </a:r>
            <a:endParaRPr lang="en-US" sz="1420" dirty="0"/>
          </a:p>
        </p:txBody>
      </p:sp>
      <p:sp>
        <p:nvSpPr>
          <p:cNvPr id="21" name="Text 18"/>
          <p:cNvSpPr/>
          <p:nvPr/>
        </p:nvSpPr>
        <p:spPr>
          <a:xfrm>
            <a:off x="594360" y="6473952"/>
            <a:ext cx="3931920" cy="201168"/>
          </a:xfrm>
          <a:prstGeom prst="rect">
            <a:avLst/>
          </a:prstGeom>
          <a:noFill/>
          <a:ln/>
        </p:spPr>
        <p:txBody>
          <a:bodyPr wrap="square" lIns="0" tIns="0" rIns="0" bIns="0" rtlCol="0" anchor="ctr"/>
          <a:lstStyle/>
          <a:p>
            <a:pPr indent="0" marL="0">
              <a:buNone/>
            </a:pPr>
            <a:r>
              <a:rPr lang="en-US" sz="880" dirty="0">
                <a:solidFill>
                  <a:srgbClr val="6B7280"/>
                </a:solidFill>
              </a:rPr>
              <a:t>Viorica Dronea  |  Digital Skills DS3</a:t>
            </a:r>
            <a:endParaRPr lang="en-US" sz="880" dirty="0"/>
          </a:p>
        </p:txBody>
      </p:sp>
      <p:sp>
        <p:nvSpPr>
          <p:cNvPr id="22" name="Text 19"/>
          <p:cNvSpPr/>
          <p:nvPr/>
        </p:nvSpPr>
        <p:spPr>
          <a:xfrm>
            <a:off x="11155680" y="6473952"/>
            <a:ext cx="457200" cy="201168"/>
          </a:xfrm>
          <a:prstGeom prst="rect">
            <a:avLst/>
          </a:prstGeom>
          <a:noFill/>
          <a:ln/>
        </p:spPr>
        <p:txBody>
          <a:bodyPr wrap="square" lIns="0" tIns="0" rIns="0" bIns="0" rtlCol="0" anchor="ctr"/>
          <a:lstStyle/>
          <a:p>
            <a:pPr algn="r" indent="0" marL="0">
              <a:buNone/>
            </a:pPr>
            <a:r>
              <a:rPr lang="en-US" sz="880" dirty="0">
                <a:solidFill>
                  <a:srgbClr val="6B7280"/>
                </a:solidFill>
              </a:rPr>
              <a:t>04</a:t>
            </a:r>
            <a:endParaRPr lang="en-US" sz="88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8F6F0"/>
        </a:solidFill>
      </p:bgPr>
    </p:bg>
    <p:spTree>
      <p:nvGrpSpPr>
        <p:cNvPr id="1" name=""/>
        <p:cNvGrpSpPr/>
        <p:nvPr/>
      </p:nvGrpSpPr>
      <p:grpSpPr>
        <a:xfrm>
          <a:off x="0" y="0"/>
          <a:ext cx="0" cy="0"/>
          <a:chOff x="0" y="0"/>
          <a:chExt cx="0" cy="0"/>
        </a:xfrm>
      </p:grpSpPr>
      <p:sp>
        <p:nvSpPr>
          <p:cNvPr id="2" name="Text 0"/>
          <p:cNvSpPr/>
          <p:nvPr/>
        </p:nvSpPr>
        <p:spPr>
          <a:xfrm>
            <a:off x="566928" y="329184"/>
            <a:ext cx="4206240" cy="201168"/>
          </a:xfrm>
          <a:prstGeom prst="rect">
            <a:avLst/>
          </a:prstGeom>
          <a:noFill/>
          <a:ln/>
        </p:spPr>
        <p:txBody>
          <a:bodyPr wrap="square" lIns="0" tIns="0" rIns="0" bIns="0" rtlCol="0" anchor="ctr"/>
          <a:lstStyle/>
          <a:p>
            <a:pPr indent="0" marL="0">
              <a:buNone/>
            </a:pPr>
            <a:r>
              <a:rPr lang="en-US" sz="950" b="1" dirty="0">
                <a:solidFill>
                  <a:srgbClr val="6B7280"/>
                </a:solidFill>
              </a:rPr>
              <a:t>STAGE 4: LEARNING ONLINE</a:t>
            </a:r>
            <a:endParaRPr lang="en-US" sz="950" dirty="0"/>
          </a:p>
        </p:txBody>
      </p:sp>
      <p:sp>
        <p:nvSpPr>
          <p:cNvPr id="3" name="Shape 1"/>
          <p:cNvSpPr/>
          <p:nvPr/>
        </p:nvSpPr>
        <p:spPr>
          <a:xfrm>
            <a:off x="566928" y="658368"/>
            <a:ext cx="11018520" cy="0"/>
          </a:xfrm>
          <a:prstGeom prst="line">
            <a:avLst/>
          </a:prstGeom>
          <a:noFill/>
          <a:ln w="11430">
            <a:solidFill>
              <a:srgbClr val="D8D1C8"/>
            </a:solidFill>
            <a:prstDash val="solid"/>
          </a:ln>
        </p:spPr>
      </p:sp>
      <p:sp>
        <p:nvSpPr>
          <p:cNvPr id="4" name="Text 2"/>
          <p:cNvSpPr/>
          <p:nvPr/>
        </p:nvSpPr>
        <p:spPr>
          <a:xfrm>
            <a:off x="566928" y="850392"/>
            <a:ext cx="7223760" cy="502920"/>
          </a:xfrm>
          <a:prstGeom prst="rect">
            <a:avLst/>
          </a:prstGeom>
          <a:noFill/>
          <a:ln/>
        </p:spPr>
        <p:txBody>
          <a:bodyPr wrap="square" lIns="0" tIns="0" rIns="0" bIns="0" rtlCol="0" anchor="ctr">
            <a:normAutofit/>
          </a:bodyPr>
          <a:lstStyle/>
          <a:p>
            <a:pPr indent="0" marL="0">
              <a:buNone/>
            </a:pPr>
            <a:r>
              <a:rPr lang="en-US" sz="2800" b="1" dirty="0">
                <a:solidFill>
                  <a:srgbClr val="192438"/>
                </a:solidFill>
                <a:latin typeface="Aptos Display" pitchFamily="34" charset="0"/>
                <a:ea typeface="Aptos Display" pitchFamily="34" charset="-122"/>
                <a:cs typeface="Aptos Display" pitchFamily="34" charset="-120"/>
              </a:rPr>
              <a:t>Finding useful information</a:t>
            </a:r>
            <a:endParaRPr lang="en-US" sz="2800" dirty="0"/>
          </a:p>
        </p:txBody>
      </p:sp>
      <p:sp>
        <p:nvSpPr>
          <p:cNvPr id="5" name="Text 3"/>
          <p:cNvSpPr/>
          <p:nvPr/>
        </p:nvSpPr>
        <p:spPr>
          <a:xfrm>
            <a:off x="594360" y="1417320"/>
            <a:ext cx="7680960" cy="256032"/>
          </a:xfrm>
          <a:prstGeom prst="rect">
            <a:avLst/>
          </a:prstGeom>
          <a:noFill/>
          <a:ln/>
        </p:spPr>
        <p:txBody>
          <a:bodyPr wrap="square" lIns="0" tIns="0" rIns="0" bIns="0" rtlCol="0" anchor="ctr">
            <a:normAutofit/>
          </a:bodyPr>
          <a:lstStyle/>
          <a:p>
            <a:pPr indent="0" marL="0">
              <a:buNone/>
            </a:pPr>
            <a:r>
              <a:rPr lang="en-US" sz="1350" dirty="0">
                <a:solidFill>
                  <a:srgbClr val="6B7280"/>
                </a:solidFill>
              </a:rPr>
              <a:t>Search and LinkedIn Learning supported my development.</a:t>
            </a:r>
            <a:endParaRPr lang="en-US" sz="1350" dirty="0"/>
          </a:p>
        </p:txBody>
      </p:sp>
      <p:sp>
        <p:nvSpPr>
          <p:cNvPr id="6" name="Shape 4"/>
          <p:cNvSpPr/>
          <p:nvPr/>
        </p:nvSpPr>
        <p:spPr>
          <a:xfrm>
            <a:off x="676656" y="1755648"/>
            <a:ext cx="2679192" cy="4142232"/>
          </a:xfrm>
          <a:prstGeom prst="rect">
            <a:avLst/>
          </a:prstGeom>
          <a:solidFill>
            <a:srgbClr val="FFFFFF"/>
          </a:solidFill>
          <a:ln w="13970">
            <a:solidFill>
              <a:srgbClr val="5D4777"/>
            </a:solidFill>
            <a:prstDash val="solid"/>
          </a:ln>
          <a:effectLst>
            <a:outerShdw sx="100000" sy="100000" kx="0" ky="0" algn="bl" rotWithShape="0" blurRad="17780" dist="13970" dir="2700000">
              <a:srgbClr val="000000">
                <a:alpha val="14000"/>
              </a:srgbClr>
            </a:outerShdw>
          </a:effectLst>
        </p:spPr>
      </p:sp>
      <p:pic>
        <p:nvPicPr>
          <p:cNvPr id="7" name="Image 0" descr="/mnt/data/viorica_assets/image6.jpeg">    </p:cNvPr>
          <p:cNvPicPr>
            <a:picLocks noChangeAspect="1"/>
          </p:cNvPicPr>
          <p:nvPr/>
        </p:nvPicPr>
        <p:blipFill>
          <a:blip r:embed="rId1"/>
          <a:stretch>
            <a:fillRect/>
          </a:stretch>
        </p:blipFill>
        <p:spPr>
          <a:xfrm>
            <a:off x="911524" y="1792224"/>
            <a:ext cx="2209455" cy="4069080"/>
          </a:xfrm>
          <a:prstGeom prst="rect">
            <a:avLst/>
          </a:prstGeom>
        </p:spPr>
      </p:pic>
      <p:sp>
        <p:nvSpPr>
          <p:cNvPr id="8" name="Shape 5"/>
          <p:cNvSpPr/>
          <p:nvPr/>
        </p:nvSpPr>
        <p:spPr>
          <a:xfrm>
            <a:off x="3602736" y="1755648"/>
            <a:ext cx="2679192" cy="4142232"/>
          </a:xfrm>
          <a:prstGeom prst="rect">
            <a:avLst/>
          </a:prstGeom>
          <a:solidFill>
            <a:srgbClr val="FFFFFF"/>
          </a:solidFill>
          <a:ln w="13970">
            <a:solidFill>
              <a:srgbClr val="C48A2C"/>
            </a:solidFill>
            <a:prstDash val="solid"/>
          </a:ln>
          <a:effectLst>
            <a:outerShdw sx="100000" sy="100000" kx="0" ky="0" algn="bl" rotWithShape="0" blurRad="17780" dist="13970" dir="2700000">
              <a:srgbClr val="000000">
                <a:alpha val="14000"/>
              </a:srgbClr>
            </a:outerShdw>
          </a:effectLst>
        </p:spPr>
      </p:sp>
      <p:pic>
        <p:nvPicPr>
          <p:cNvPr id="9" name="Image 1" descr="/mnt/data/viorica_assets/image3.jpeg">    </p:cNvPr>
          <p:cNvPicPr>
            <a:picLocks noChangeAspect="1"/>
          </p:cNvPicPr>
          <p:nvPr/>
        </p:nvPicPr>
        <p:blipFill>
          <a:blip r:embed="rId2"/>
          <a:stretch>
            <a:fillRect/>
          </a:stretch>
        </p:blipFill>
        <p:spPr>
          <a:xfrm>
            <a:off x="4005861" y="1792224"/>
            <a:ext cx="1872942" cy="4069080"/>
          </a:xfrm>
          <a:prstGeom prst="rect">
            <a:avLst/>
          </a:prstGeom>
        </p:spPr>
      </p:pic>
      <p:sp>
        <p:nvSpPr>
          <p:cNvPr id="10" name="Text 6"/>
          <p:cNvSpPr/>
          <p:nvPr/>
        </p:nvSpPr>
        <p:spPr>
          <a:xfrm>
            <a:off x="6995160" y="1874520"/>
            <a:ext cx="2011680" cy="256032"/>
          </a:xfrm>
          <a:prstGeom prst="rect">
            <a:avLst/>
          </a:prstGeom>
          <a:noFill/>
          <a:ln/>
        </p:spPr>
        <p:txBody>
          <a:bodyPr wrap="square" lIns="0" tIns="0" rIns="0" bIns="0" rtlCol="0" anchor="ctr"/>
          <a:lstStyle/>
          <a:p>
            <a:pPr indent="0" marL="0">
              <a:buNone/>
            </a:pPr>
            <a:r>
              <a:rPr lang="en-US" sz="1800" b="1" dirty="0">
                <a:solidFill>
                  <a:srgbClr val="5D4777"/>
                </a:solidFill>
              </a:rPr>
              <a:t>Skills practised</a:t>
            </a:r>
            <a:endParaRPr lang="en-US" sz="1800" dirty="0"/>
          </a:p>
        </p:txBody>
      </p:sp>
      <p:sp>
        <p:nvSpPr>
          <p:cNvPr id="11" name="Shape 7"/>
          <p:cNvSpPr/>
          <p:nvPr/>
        </p:nvSpPr>
        <p:spPr>
          <a:xfrm>
            <a:off x="6995160" y="2432304"/>
            <a:ext cx="100584" cy="100584"/>
          </a:xfrm>
          <a:prstGeom prst="ellipse">
            <a:avLst/>
          </a:prstGeom>
          <a:solidFill>
            <a:srgbClr val="5D4777"/>
          </a:solidFill>
          <a:ln w="12700">
            <a:solidFill>
              <a:srgbClr val="5D4777"/>
            </a:solidFill>
            <a:prstDash val="solid"/>
          </a:ln>
        </p:spPr>
      </p:sp>
      <p:sp>
        <p:nvSpPr>
          <p:cNvPr id="12" name="Text 8"/>
          <p:cNvSpPr/>
          <p:nvPr/>
        </p:nvSpPr>
        <p:spPr>
          <a:xfrm>
            <a:off x="7232904" y="2359152"/>
            <a:ext cx="3977640" cy="329184"/>
          </a:xfrm>
          <a:prstGeom prst="rect">
            <a:avLst/>
          </a:prstGeom>
          <a:noFill/>
          <a:ln/>
        </p:spPr>
        <p:txBody>
          <a:bodyPr wrap="square" lIns="0" tIns="0" rIns="0" bIns="0" rtlCol="0" anchor="ctr">
            <a:normAutofit/>
          </a:bodyPr>
          <a:lstStyle/>
          <a:p>
            <a:pPr indent="0" marL="0">
              <a:buNone/>
            </a:pPr>
            <a:r>
              <a:rPr lang="en-US" sz="1460" dirty="0">
                <a:solidFill>
                  <a:srgbClr val="243041"/>
                </a:solidFill>
              </a:rPr>
              <a:t>Using clearer keywords instead of very long questions.</a:t>
            </a:r>
            <a:endParaRPr lang="en-US" sz="1460" dirty="0"/>
          </a:p>
        </p:txBody>
      </p:sp>
      <p:sp>
        <p:nvSpPr>
          <p:cNvPr id="13" name="Shape 9"/>
          <p:cNvSpPr/>
          <p:nvPr/>
        </p:nvSpPr>
        <p:spPr>
          <a:xfrm>
            <a:off x="6995160" y="2926080"/>
            <a:ext cx="100584" cy="100584"/>
          </a:xfrm>
          <a:prstGeom prst="ellipse">
            <a:avLst/>
          </a:prstGeom>
          <a:solidFill>
            <a:srgbClr val="5D4777"/>
          </a:solidFill>
          <a:ln w="12700">
            <a:solidFill>
              <a:srgbClr val="5D4777"/>
            </a:solidFill>
            <a:prstDash val="solid"/>
          </a:ln>
        </p:spPr>
      </p:sp>
      <p:sp>
        <p:nvSpPr>
          <p:cNvPr id="14" name="Text 10"/>
          <p:cNvSpPr/>
          <p:nvPr/>
        </p:nvSpPr>
        <p:spPr>
          <a:xfrm>
            <a:off x="7232904" y="2852928"/>
            <a:ext cx="3977640" cy="329184"/>
          </a:xfrm>
          <a:prstGeom prst="rect">
            <a:avLst/>
          </a:prstGeom>
          <a:noFill/>
          <a:ln/>
        </p:spPr>
        <p:txBody>
          <a:bodyPr wrap="square" lIns="0" tIns="0" rIns="0" bIns="0" rtlCol="0" anchor="ctr">
            <a:normAutofit/>
          </a:bodyPr>
          <a:lstStyle/>
          <a:p>
            <a:pPr indent="0" marL="0">
              <a:buNone/>
            </a:pPr>
            <a:r>
              <a:rPr lang="en-US" sz="1460" dirty="0">
                <a:solidFill>
                  <a:srgbClr val="243041"/>
                </a:solidFill>
              </a:rPr>
              <a:t>Choosing information that connects to university work.</a:t>
            </a:r>
            <a:endParaRPr lang="en-US" sz="1460" dirty="0"/>
          </a:p>
        </p:txBody>
      </p:sp>
      <p:sp>
        <p:nvSpPr>
          <p:cNvPr id="15" name="Shape 11"/>
          <p:cNvSpPr/>
          <p:nvPr/>
        </p:nvSpPr>
        <p:spPr>
          <a:xfrm>
            <a:off x="6995160" y="3419856"/>
            <a:ext cx="100584" cy="100584"/>
          </a:xfrm>
          <a:prstGeom prst="ellipse">
            <a:avLst/>
          </a:prstGeom>
          <a:solidFill>
            <a:srgbClr val="5D4777"/>
          </a:solidFill>
          <a:ln w="12700">
            <a:solidFill>
              <a:srgbClr val="5D4777"/>
            </a:solidFill>
            <a:prstDash val="solid"/>
          </a:ln>
        </p:spPr>
      </p:sp>
      <p:sp>
        <p:nvSpPr>
          <p:cNvPr id="16" name="Text 12"/>
          <p:cNvSpPr/>
          <p:nvPr/>
        </p:nvSpPr>
        <p:spPr>
          <a:xfrm>
            <a:off x="7232904" y="3346704"/>
            <a:ext cx="3977640" cy="329184"/>
          </a:xfrm>
          <a:prstGeom prst="rect">
            <a:avLst/>
          </a:prstGeom>
          <a:noFill/>
          <a:ln/>
        </p:spPr>
        <p:txBody>
          <a:bodyPr wrap="square" lIns="0" tIns="0" rIns="0" bIns="0" rtlCol="0" anchor="ctr">
            <a:normAutofit/>
          </a:bodyPr>
          <a:lstStyle/>
          <a:p>
            <a:pPr indent="0" marL="0">
              <a:buNone/>
            </a:pPr>
            <a:r>
              <a:rPr lang="en-US" sz="1460" dirty="0">
                <a:solidFill>
                  <a:srgbClr val="243041"/>
                </a:solidFill>
              </a:rPr>
              <a:t>Using online learning to build professional skills, such as communication.</a:t>
            </a:r>
            <a:endParaRPr lang="en-US" sz="1460" dirty="0"/>
          </a:p>
        </p:txBody>
      </p:sp>
      <p:sp>
        <p:nvSpPr>
          <p:cNvPr id="17" name="Shape 13"/>
          <p:cNvSpPr/>
          <p:nvPr/>
        </p:nvSpPr>
        <p:spPr>
          <a:xfrm>
            <a:off x="6995160" y="5120640"/>
            <a:ext cx="4114800" cy="594360"/>
          </a:xfrm>
          <a:prstGeom prst="roundRect">
            <a:avLst>
              <a:gd name="adj" fmla="val 20000"/>
            </a:avLst>
          </a:prstGeom>
          <a:solidFill>
            <a:srgbClr val="EEE8F6"/>
          </a:solidFill>
          <a:ln w="12700">
            <a:solidFill>
              <a:srgbClr val="EEE8F6"/>
            </a:solidFill>
            <a:prstDash val="solid"/>
          </a:ln>
        </p:spPr>
      </p:sp>
      <p:sp>
        <p:nvSpPr>
          <p:cNvPr id="18" name="Text 14"/>
          <p:cNvSpPr/>
          <p:nvPr/>
        </p:nvSpPr>
        <p:spPr>
          <a:xfrm>
            <a:off x="7196328" y="5266944"/>
            <a:ext cx="3712464" cy="320040"/>
          </a:xfrm>
          <a:prstGeom prst="rect">
            <a:avLst/>
          </a:prstGeom>
          <a:noFill/>
          <a:ln/>
        </p:spPr>
        <p:txBody>
          <a:bodyPr wrap="square" lIns="127" tIns="127" rIns="127" bIns="127" rtlCol="0" anchor="ctr">
            <a:normAutofit/>
          </a:bodyPr>
          <a:lstStyle/>
          <a:p>
            <a:pPr indent="0" marL="0">
              <a:buNone/>
            </a:pPr>
            <a:r>
              <a:rPr lang="en-US" sz="1420" dirty="0">
                <a:solidFill>
                  <a:srgbClr val="192438"/>
                </a:solidFill>
              </a:rPr>
              <a:t>This helped me see digital skills as part of learning, not only as a way to submit work.</a:t>
            </a:r>
            <a:endParaRPr lang="en-US" sz="1420" dirty="0"/>
          </a:p>
        </p:txBody>
      </p:sp>
      <p:sp>
        <p:nvSpPr>
          <p:cNvPr id="19" name="Text 15"/>
          <p:cNvSpPr/>
          <p:nvPr/>
        </p:nvSpPr>
        <p:spPr>
          <a:xfrm>
            <a:off x="594360" y="6473952"/>
            <a:ext cx="3931920" cy="201168"/>
          </a:xfrm>
          <a:prstGeom prst="rect">
            <a:avLst/>
          </a:prstGeom>
          <a:noFill/>
          <a:ln/>
        </p:spPr>
        <p:txBody>
          <a:bodyPr wrap="square" lIns="0" tIns="0" rIns="0" bIns="0" rtlCol="0" anchor="ctr"/>
          <a:lstStyle/>
          <a:p>
            <a:pPr indent="0" marL="0">
              <a:buNone/>
            </a:pPr>
            <a:r>
              <a:rPr lang="en-US" sz="880" dirty="0">
                <a:solidFill>
                  <a:srgbClr val="6B7280"/>
                </a:solidFill>
              </a:rPr>
              <a:t>Viorica Dronea  |  Digital Skills DS3</a:t>
            </a:r>
            <a:endParaRPr lang="en-US" sz="880" dirty="0"/>
          </a:p>
        </p:txBody>
      </p:sp>
      <p:sp>
        <p:nvSpPr>
          <p:cNvPr id="20" name="Text 16"/>
          <p:cNvSpPr/>
          <p:nvPr/>
        </p:nvSpPr>
        <p:spPr>
          <a:xfrm>
            <a:off x="11155680" y="6473952"/>
            <a:ext cx="457200" cy="201168"/>
          </a:xfrm>
          <a:prstGeom prst="rect">
            <a:avLst/>
          </a:prstGeom>
          <a:noFill/>
          <a:ln/>
        </p:spPr>
        <p:txBody>
          <a:bodyPr wrap="square" lIns="0" tIns="0" rIns="0" bIns="0" rtlCol="0" anchor="ctr"/>
          <a:lstStyle/>
          <a:p>
            <a:pPr algn="r" indent="0" marL="0">
              <a:buNone/>
            </a:pPr>
            <a:r>
              <a:rPr lang="en-US" sz="880" dirty="0">
                <a:solidFill>
                  <a:srgbClr val="6B7280"/>
                </a:solidFill>
              </a:rPr>
              <a:t>05</a:t>
            </a:r>
            <a:endParaRPr lang="en-US" sz="88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8F6F0"/>
        </a:solidFill>
      </p:bgPr>
    </p:bg>
    <p:spTree>
      <p:nvGrpSpPr>
        <p:cNvPr id="1" name=""/>
        <p:cNvGrpSpPr/>
        <p:nvPr/>
      </p:nvGrpSpPr>
      <p:grpSpPr>
        <a:xfrm>
          <a:off x="0" y="0"/>
          <a:ext cx="0" cy="0"/>
          <a:chOff x="0" y="0"/>
          <a:chExt cx="0" cy="0"/>
        </a:xfrm>
      </p:grpSpPr>
      <p:sp>
        <p:nvSpPr>
          <p:cNvPr id="2" name="Text 0"/>
          <p:cNvSpPr/>
          <p:nvPr/>
        </p:nvSpPr>
        <p:spPr>
          <a:xfrm>
            <a:off x="566928" y="329184"/>
            <a:ext cx="4206240" cy="201168"/>
          </a:xfrm>
          <a:prstGeom prst="rect">
            <a:avLst/>
          </a:prstGeom>
          <a:noFill/>
          <a:ln/>
        </p:spPr>
        <p:txBody>
          <a:bodyPr wrap="square" lIns="0" tIns="0" rIns="0" bIns="0" rtlCol="0" anchor="ctr"/>
          <a:lstStyle/>
          <a:p>
            <a:pPr indent="0" marL="0">
              <a:buNone/>
            </a:pPr>
            <a:r>
              <a:rPr lang="en-US" sz="950" b="1" dirty="0">
                <a:solidFill>
                  <a:srgbClr val="6B7280"/>
                </a:solidFill>
              </a:rPr>
              <a:t>STAGE 5: CREATING A DIGITAL ARTEFACT</a:t>
            </a:r>
            <a:endParaRPr lang="en-US" sz="950" dirty="0"/>
          </a:p>
        </p:txBody>
      </p:sp>
      <p:sp>
        <p:nvSpPr>
          <p:cNvPr id="3" name="Shape 1"/>
          <p:cNvSpPr/>
          <p:nvPr/>
        </p:nvSpPr>
        <p:spPr>
          <a:xfrm>
            <a:off x="566928" y="658368"/>
            <a:ext cx="11018520" cy="0"/>
          </a:xfrm>
          <a:prstGeom prst="line">
            <a:avLst/>
          </a:prstGeom>
          <a:noFill/>
          <a:ln w="11430">
            <a:solidFill>
              <a:srgbClr val="D8D1C8"/>
            </a:solidFill>
            <a:prstDash val="solid"/>
          </a:ln>
        </p:spPr>
      </p:sp>
      <p:sp>
        <p:nvSpPr>
          <p:cNvPr id="4" name="Text 2"/>
          <p:cNvSpPr/>
          <p:nvPr/>
        </p:nvSpPr>
        <p:spPr>
          <a:xfrm>
            <a:off x="566928" y="850392"/>
            <a:ext cx="7223760" cy="502920"/>
          </a:xfrm>
          <a:prstGeom prst="rect">
            <a:avLst/>
          </a:prstGeom>
          <a:noFill/>
          <a:ln/>
        </p:spPr>
        <p:txBody>
          <a:bodyPr wrap="square" lIns="0" tIns="0" rIns="0" bIns="0" rtlCol="0" anchor="ctr">
            <a:normAutofit/>
          </a:bodyPr>
          <a:lstStyle/>
          <a:p>
            <a:pPr indent="0" marL="0">
              <a:buNone/>
            </a:pPr>
            <a:r>
              <a:rPr lang="en-US" sz="2800" b="1" dirty="0">
                <a:solidFill>
                  <a:srgbClr val="192438"/>
                </a:solidFill>
                <a:latin typeface="Aptos Display" pitchFamily="34" charset="0"/>
                <a:ea typeface="Aptos Display" pitchFamily="34" charset="-122"/>
                <a:cs typeface="Aptos Display" pitchFamily="34" charset="-120"/>
              </a:rPr>
              <a:t>FreshBite Meals: a customer-ready menu</a:t>
            </a:r>
            <a:endParaRPr lang="en-US" sz="2800" dirty="0"/>
          </a:p>
        </p:txBody>
      </p:sp>
      <p:sp>
        <p:nvSpPr>
          <p:cNvPr id="5" name="Text 3"/>
          <p:cNvSpPr/>
          <p:nvPr/>
        </p:nvSpPr>
        <p:spPr>
          <a:xfrm>
            <a:off x="594360" y="1417320"/>
            <a:ext cx="7680960" cy="256032"/>
          </a:xfrm>
          <a:prstGeom prst="rect">
            <a:avLst/>
          </a:prstGeom>
          <a:noFill/>
          <a:ln/>
        </p:spPr>
        <p:txBody>
          <a:bodyPr wrap="square" lIns="0" tIns="0" rIns="0" bIns="0" rtlCol="0" anchor="ctr">
            <a:normAutofit/>
          </a:bodyPr>
          <a:lstStyle/>
          <a:p>
            <a:pPr indent="0" marL="0">
              <a:buNone/>
            </a:pPr>
            <a:r>
              <a:rPr lang="en-US" sz="1350" dirty="0">
                <a:solidFill>
                  <a:srgbClr val="6B7280"/>
                </a:solidFill>
              </a:rPr>
              <a:t>DS2 moved from study organisation to business communication.</a:t>
            </a:r>
            <a:endParaRPr lang="en-US" sz="1350" dirty="0"/>
          </a:p>
        </p:txBody>
      </p:sp>
      <p:sp>
        <p:nvSpPr>
          <p:cNvPr id="6" name="Shape 4"/>
          <p:cNvSpPr/>
          <p:nvPr/>
        </p:nvSpPr>
        <p:spPr>
          <a:xfrm>
            <a:off x="621792" y="1901952"/>
            <a:ext cx="5285232" cy="4187952"/>
          </a:xfrm>
          <a:prstGeom prst="rect">
            <a:avLst/>
          </a:prstGeom>
          <a:solidFill>
            <a:srgbClr val="FFFFFF"/>
          </a:solidFill>
          <a:ln w="13970">
            <a:solidFill>
              <a:srgbClr val="C48A2C"/>
            </a:solidFill>
            <a:prstDash val="solid"/>
          </a:ln>
          <a:effectLst>
            <a:outerShdw sx="100000" sy="100000" kx="0" ky="0" algn="bl" rotWithShape="0" blurRad="17780" dist="13970" dir="2700000">
              <a:srgbClr val="000000">
                <a:alpha val="14000"/>
              </a:srgbClr>
            </a:outerShdw>
          </a:effectLst>
        </p:spPr>
      </p:sp>
      <p:pic>
        <p:nvPicPr>
          <p:cNvPr id="7" name="Image 0" descr="/mnt/data/viorica_assets/freshbite_menu_full2.png">    </p:cNvPr>
          <p:cNvPicPr>
            <a:picLocks noChangeAspect="1"/>
          </p:cNvPicPr>
          <p:nvPr/>
        </p:nvPicPr>
        <p:blipFill>
          <a:blip r:embed="rId1"/>
          <a:stretch>
            <a:fillRect/>
          </a:stretch>
        </p:blipFill>
        <p:spPr>
          <a:xfrm>
            <a:off x="658368" y="2347473"/>
            <a:ext cx="5212080" cy="3296909"/>
          </a:xfrm>
          <a:prstGeom prst="rect">
            <a:avLst/>
          </a:prstGeom>
        </p:spPr>
      </p:pic>
      <p:sp>
        <p:nvSpPr>
          <p:cNvPr id="8" name="Text 5"/>
          <p:cNvSpPr/>
          <p:nvPr/>
        </p:nvSpPr>
        <p:spPr>
          <a:xfrm>
            <a:off x="6492240" y="1783080"/>
            <a:ext cx="2286000" cy="274320"/>
          </a:xfrm>
          <a:prstGeom prst="rect">
            <a:avLst/>
          </a:prstGeom>
          <a:noFill/>
          <a:ln/>
        </p:spPr>
        <p:txBody>
          <a:bodyPr wrap="square" lIns="0" tIns="0" rIns="0" bIns="0" rtlCol="0" anchor="ctr"/>
          <a:lstStyle/>
          <a:p>
            <a:pPr indent="0" marL="0">
              <a:buNone/>
            </a:pPr>
            <a:r>
              <a:rPr lang="en-US" sz="1800" b="1" dirty="0">
                <a:solidFill>
                  <a:srgbClr val="C48A2C"/>
                </a:solidFill>
              </a:rPr>
              <a:t>Design decisions</a:t>
            </a:r>
            <a:endParaRPr lang="en-US" sz="1800" dirty="0"/>
          </a:p>
        </p:txBody>
      </p:sp>
      <p:sp>
        <p:nvSpPr>
          <p:cNvPr id="9" name="Shape 6"/>
          <p:cNvSpPr/>
          <p:nvPr/>
        </p:nvSpPr>
        <p:spPr>
          <a:xfrm>
            <a:off x="6492240" y="2377440"/>
            <a:ext cx="100584" cy="100584"/>
          </a:xfrm>
          <a:prstGeom prst="ellipse">
            <a:avLst/>
          </a:prstGeom>
          <a:solidFill>
            <a:srgbClr val="C48A2C"/>
          </a:solidFill>
          <a:ln w="12700">
            <a:solidFill>
              <a:srgbClr val="C48A2C"/>
            </a:solidFill>
            <a:prstDash val="solid"/>
          </a:ln>
        </p:spPr>
      </p:sp>
      <p:sp>
        <p:nvSpPr>
          <p:cNvPr id="10" name="Text 7"/>
          <p:cNvSpPr/>
          <p:nvPr/>
        </p:nvSpPr>
        <p:spPr>
          <a:xfrm>
            <a:off x="6729984" y="2304288"/>
            <a:ext cx="4389120" cy="329184"/>
          </a:xfrm>
          <a:prstGeom prst="rect">
            <a:avLst/>
          </a:prstGeom>
          <a:noFill/>
          <a:ln/>
        </p:spPr>
        <p:txBody>
          <a:bodyPr wrap="square" lIns="0" tIns="0" rIns="0" bIns="0" rtlCol="0" anchor="ctr">
            <a:normAutofit/>
          </a:bodyPr>
          <a:lstStyle/>
          <a:p>
            <a:pPr indent="0" marL="0">
              <a:buNone/>
            </a:pPr>
            <a:r>
              <a:rPr lang="en-US" sz="1460" dirty="0">
                <a:solidFill>
                  <a:srgbClr val="243041"/>
                </a:solidFill>
              </a:rPr>
              <a:t>I used Microsoft Word because the task was a clear one-page document.</a:t>
            </a:r>
            <a:endParaRPr lang="en-US" sz="1460" dirty="0"/>
          </a:p>
        </p:txBody>
      </p:sp>
      <p:sp>
        <p:nvSpPr>
          <p:cNvPr id="11" name="Shape 8"/>
          <p:cNvSpPr/>
          <p:nvPr/>
        </p:nvSpPr>
        <p:spPr>
          <a:xfrm>
            <a:off x="6492240" y="2834640"/>
            <a:ext cx="100584" cy="100584"/>
          </a:xfrm>
          <a:prstGeom prst="ellipse">
            <a:avLst/>
          </a:prstGeom>
          <a:solidFill>
            <a:srgbClr val="C48A2C"/>
          </a:solidFill>
          <a:ln w="12700">
            <a:solidFill>
              <a:srgbClr val="C48A2C"/>
            </a:solidFill>
            <a:prstDash val="solid"/>
          </a:ln>
        </p:spPr>
      </p:sp>
      <p:sp>
        <p:nvSpPr>
          <p:cNvPr id="12" name="Text 9"/>
          <p:cNvSpPr/>
          <p:nvPr/>
        </p:nvSpPr>
        <p:spPr>
          <a:xfrm>
            <a:off x="6729984" y="2761488"/>
            <a:ext cx="4389120" cy="329184"/>
          </a:xfrm>
          <a:prstGeom prst="rect">
            <a:avLst/>
          </a:prstGeom>
          <a:noFill/>
          <a:ln/>
        </p:spPr>
        <p:txBody>
          <a:bodyPr wrap="square" lIns="0" tIns="0" rIns="0" bIns="0" rtlCol="0" anchor="ctr">
            <a:normAutofit/>
          </a:bodyPr>
          <a:lstStyle/>
          <a:p>
            <a:pPr indent="0" marL="0">
              <a:buNone/>
            </a:pPr>
            <a:r>
              <a:rPr lang="en-US" sz="1460" dirty="0">
                <a:solidFill>
                  <a:srgbClr val="243041"/>
                </a:solidFill>
              </a:rPr>
              <a:t>I grouped the menu by Breakfast, Lunch, Snacks and Drinks.</a:t>
            </a:r>
            <a:endParaRPr lang="en-US" sz="1460" dirty="0"/>
          </a:p>
        </p:txBody>
      </p:sp>
      <p:sp>
        <p:nvSpPr>
          <p:cNvPr id="13" name="Shape 10"/>
          <p:cNvSpPr/>
          <p:nvPr/>
        </p:nvSpPr>
        <p:spPr>
          <a:xfrm>
            <a:off x="6492240" y="3291840"/>
            <a:ext cx="100584" cy="100584"/>
          </a:xfrm>
          <a:prstGeom prst="ellipse">
            <a:avLst/>
          </a:prstGeom>
          <a:solidFill>
            <a:srgbClr val="C48A2C"/>
          </a:solidFill>
          <a:ln w="12700">
            <a:solidFill>
              <a:srgbClr val="C48A2C"/>
            </a:solidFill>
            <a:prstDash val="solid"/>
          </a:ln>
        </p:spPr>
      </p:sp>
      <p:sp>
        <p:nvSpPr>
          <p:cNvPr id="14" name="Text 11"/>
          <p:cNvSpPr/>
          <p:nvPr/>
        </p:nvSpPr>
        <p:spPr>
          <a:xfrm>
            <a:off x="6729984" y="3218688"/>
            <a:ext cx="4389120" cy="329184"/>
          </a:xfrm>
          <a:prstGeom prst="rect">
            <a:avLst/>
          </a:prstGeom>
          <a:noFill/>
          <a:ln/>
        </p:spPr>
        <p:txBody>
          <a:bodyPr wrap="square" lIns="0" tIns="0" rIns="0" bIns="0" rtlCol="0" anchor="ctr">
            <a:normAutofit/>
          </a:bodyPr>
          <a:lstStyle/>
          <a:p>
            <a:pPr indent="0" marL="0">
              <a:buNone/>
            </a:pPr>
            <a:r>
              <a:rPr lang="en-US" sz="1460" dirty="0">
                <a:solidFill>
                  <a:srgbClr val="243041"/>
                </a:solidFill>
              </a:rPr>
              <a:t>I kept prices visible so customers would not have to search for them.</a:t>
            </a:r>
            <a:endParaRPr lang="en-US" sz="1460" dirty="0"/>
          </a:p>
        </p:txBody>
      </p:sp>
      <p:sp>
        <p:nvSpPr>
          <p:cNvPr id="15" name="Shape 12"/>
          <p:cNvSpPr/>
          <p:nvPr/>
        </p:nvSpPr>
        <p:spPr>
          <a:xfrm>
            <a:off x="6492240" y="3749040"/>
            <a:ext cx="100584" cy="100584"/>
          </a:xfrm>
          <a:prstGeom prst="ellipse">
            <a:avLst/>
          </a:prstGeom>
          <a:solidFill>
            <a:srgbClr val="C48A2C"/>
          </a:solidFill>
          <a:ln w="12700">
            <a:solidFill>
              <a:srgbClr val="C48A2C"/>
            </a:solidFill>
            <a:prstDash val="solid"/>
          </a:ln>
        </p:spPr>
      </p:sp>
      <p:sp>
        <p:nvSpPr>
          <p:cNvPr id="16" name="Text 13"/>
          <p:cNvSpPr/>
          <p:nvPr/>
        </p:nvSpPr>
        <p:spPr>
          <a:xfrm>
            <a:off x="6729984" y="3675888"/>
            <a:ext cx="4389120" cy="329184"/>
          </a:xfrm>
          <a:prstGeom prst="rect">
            <a:avLst/>
          </a:prstGeom>
          <a:noFill/>
          <a:ln/>
        </p:spPr>
        <p:txBody>
          <a:bodyPr wrap="square" lIns="0" tIns="0" rIns="0" bIns="0" rtlCol="0" anchor="ctr">
            <a:normAutofit/>
          </a:bodyPr>
          <a:lstStyle/>
          <a:p>
            <a:pPr indent="0" marL="0">
              <a:buNone/>
            </a:pPr>
            <a:r>
              <a:rPr lang="en-US" sz="1460" dirty="0">
                <a:solidFill>
                  <a:srgbClr val="243041"/>
                </a:solidFill>
              </a:rPr>
              <a:t>I used a simple fresh colour style instead of adding too many decorations.</a:t>
            </a:r>
            <a:endParaRPr lang="en-US" sz="1460" dirty="0"/>
          </a:p>
        </p:txBody>
      </p:sp>
      <p:sp>
        <p:nvSpPr>
          <p:cNvPr id="17" name="Text 14"/>
          <p:cNvSpPr/>
          <p:nvPr/>
        </p:nvSpPr>
        <p:spPr>
          <a:xfrm>
            <a:off x="594360" y="6473952"/>
            <a:ext cx="3931920" cy="201168"/>
          </a:xfrm>
          <a:prstGeom prst="rect">
            <a:avLst/>
          </a:prstGeom>
          <a:noFill/>
          <a:ln/>
        </p:spPr>
        <p:txBody>
          <a:bodyPr wrap="square" lIns="0" tIns="0" rIns="0" bIns="0" rtlCol="0" anchor="ctr"/>
          <a:lstStyle/>
          <a:p>
            <a:pPr indent="0" marL="0">
              <a:buNone/>
            </a:pPr>
            <a:r>
              <a:rPr lang="en-US" sz="880" dirty="0">
                <a:solidFill>
                  <a:srgbClr val="6B7280"/>
                </a:solidFill>
              </a:rPr>
              <a:t>Viorica Dronea  |  Digital Skills DS3</a:t>
            </a:r>
            <a:endParaRPr lang="en-US" sz="880" dirty="0"/>
          </a:p>
        </p:txBody>
      </p:sp>
      <p:sp>
        <p:nvSpPr>
          <p:cNvPr id="18" name="Text 15"/>
          <p:cNvSpPr/>
          <p:nvPr/>
        </p:nvSpPr>
        <p:spPr>
          <a:xfrm>
            <a:off x="11155680" y="6473952"/>
            <a:ext cx="457200" cy="201168"/>
          </a:xfrm>
          <a:prstGeom prst="rect">
            <a:avLst/>
          </a:prstGeom>
          <a:noFill/>
          <a:ln/>
        </p:spPr>
        <p:txBody>
          <a:bodyPr wrap="square" lIns="0" tIns="0" rIns="0" bIns="0" rtlCol="0" anchor="ctr"/>
          <a:lstStyle/>
          <a:p>
            <a:pPr algn="r" indent="0" marL="0">
              <a:buNone/>
            </a:pPr>
            <a:r>
              <a:rPr lang="en-US" sz="880" dirty="0">
                <a:solidFill>
                  <a:srgbClr val="6B7280"/>
                </a:solidFill>
              </a:rPr>
              <a:t>06</a:t>
            </a:r>
            <a:endParaRPr lang="en-US" sz="88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8F6F0"/>
        </a:solidFill>
      </p:bgPr>
    </p:bg>
    <p:spTree>
      <p:nvGrpSpPr>
        <p:cNvPr id="1" name=""/>
        <p:cNvGrpSpPr/>
        <p:nvPr/>
      </p:nvGrpSpPr>
      <p:grpSpPr>
        <a:xfrm>
          <a:off x="0" y="0"/>
          <a:ext cx="0" cy="0"/>
          <a:chOff x="0" y="0"/>
          <a:chExt cx="0" cy="0"/>
        </a:xfrm>
      </p:grpSpPr>
      <p:sp>
        <p:nvSpPr>
          <p:cNvPr id="2" name="Text 0"/>
          <p:cNvSpPr/>
          <p:nvPr/>
        </p:nvSpPr>
        <p:spPr>
          <a:xfrm>
            <a:off x="566928" y="329184"/>
            <a:ext cx="4206240" cy="201168"/>
          </a:xfrm>
          <a:prstGeom prst="rect">
            <a:avLst/>
          </a:prstGeom>
          <a:noFill/>
          <a:ln/>
        </p:spPr>
        <p:txBody>
          <a:bodyPr wrap="square" lIns="0" tIns="0" rIns="0" bIns="0" rtlCol="0" anchor="ctr"/>
          <a:lstStyle/>
          <a:p>
            <a:pPr indent="0" marL="0">
              <a:buNone/>
            </a:pPr>
            <a:r>
              <a:rPr lang="en-US" sz="950" b="1" dirty="0">
                <a:solidFill>
                  <a:srgbClr val="6B7280"/>
                </a:solidFill>
              </a:rPr>
              <a:t>REFLECTION ON IMPROVEMENT</a:t>
            </a:r>
            <a:endParaRPr lang="en-US" sz="950" dirty="0"/>
          </a:p>
        </p:txBody>
      </p:sp>
      <p:sp>
        <p:nvSpPr>
          <p:cNvPr id="3" name="Shape 1"/>
          <p:cNvSpPr/>
          <p:nvPr/>
        </p:nvSpPr>
        <p:spPr>
          <a:xfrm>
            <a:off x="566928" y="658368"/>
            <a:ext cx="11018520" cy="0"/>
          </a:xfrm>
          <a:prstGeom prst="line">
            <a:avLst/>
          </a:prstGeom>
          <a:noFill/>
          <a:ln w="11430">
            <a:solidFill>
              <a:srgbClr val="D8D1C8"/>
            </a:solidFill>
            <a:prstDash val="solid"/>
          </a:ln>
        </p:spPr>
      </p:sp>
      <p:sp>
        <p:nvSpPr>
          <p:cNvPr id="4" name="Text 2"/>
          <p:cNvSpPr/>
          <p:nvPr/>
        </p:nvSpPr>
        <p:spPr>
          <a:xfrm>
            <a:off x="566928" y="850392"/>
            <a:ext cx="7223760" cy="502920"/>
          </a:xfrm>
          <a:prstGeom prst="rect">
            <a:avLst/>
          </a:prstGeom>
          <a:noFill/>
          <a:ln/>
        </p:spPr>
        <p:txBody>
          <a:bodyPr wrap="square" lIns="0" tIns="0" rIns="0" bIns="0" rtlCol="0" anchor="ctr">
            <a:normAutofit/>
          </a:bodyPr>
          <a:lstStyle/>
          <a:p>
            <a:pPr indent="0" marL="0">
              <a:buNone/>
            </a:pPr>
            <a:r>
              <a:rPr lang="en-US" sz="2800" b="1" dirty="0">
                <a:solidFill>
                  <a:srgbClr val="192438"/>
                </a:solidFill>
                <a:latin typeface="Aptos Display" pitchFamily="34" charset="0"/>
                <a:ea typeface="Aptos Display" pitchFamily="34" charset="-122"/>
                <a:cs typeface="Aptos Display" pitchFamily="34" charset="-120"/>
              </a:rPr>
              <a:t>What changed after feedback and checking</a:t>
            </a:r>
            <a:endParaRPr lang="en-US" sz="2800" dirty="0"/>
          </a:p>
        </p:txBody>
      </p:sp>
      <p:sp>
        <p:nvSpPr>
          <p:cNvPr id="5" name="Text 3"/>
          <p:cNvSpPr/>
          <p:nvPr/>
        </p:nvSpPr>
        <p:spPr>
          <a:xfrm>
            <a:off x="594360" y="1417320"/>
            <a:ext cx="7680960" cy="256032"/>
          </a:xfrm>
          <a:prstGeom prst="rect">
            <a:avLst/>
          </a:prstGeom>
          <a:noFill/>
          <a:ln/>
        </p:spPr>
        <p:txBody>
          <a:bodyPr wrap="square" lIns="0" tIns="0" rIns="0" bIns="0" rtlCol="0" anchor="ctr">
            <a:normAutofit/>
          </a:bodyPr>
          <a:lstStyle/>
          <a:p>
            <a:pPr indent="0" marL="0">
              <a:buNone/>
            </a:pPr>
            <a:r>
              <a:rPr lang="en-US" sz="1350" dirty="0">
                <a:solidFill>
                  <a:srgbClr val="6B7280"/>
                </a:solidFill>
              </a:rPr>
              <a:t>The menu became clearer because I reviewed it from the customer’s point of view.</a:t>
            </a:r>
            <a:endParaRPr lang="en-US" sz="1350" dirty="0"/>
          </a:p>
        </p:txBody>
      </p:sp>
      <p:sp>
        <p:nvSpPr>
          <p:cNvPr id="6" name="Shape 4"/>
          <p:cNvSpPr/>
          <p:nvPr/>
        </p:nvSpPr>
        <p:spPr>
          <a:xfrm>
            <a:off x="649224" y="1746504"/>
            <a:ext cx="5056632" cy="2770632"/>
          </a:xfrm>
          <a:prstGeom prst="rect">
            <a:avLst/>
          </a:prstGeom>
          <a:solidFill>
            <a:srgbClr val="FFFFFF"/>
          </a:solidFill>
          <a:ln w="13970">
            <a:solidFill>
              <a:srgbClr val="D8D1C8"/>
            </a:solidFill>
            <a:prstDash val="solid"/>
          </a:ln>
          <a:effectLst>
            <a:outerShdw sx="100000" sy="100000" kx="0" ky="0" algn="bl" rotWithShape="0" blurRad="17780" dist="13970" dir="2700000">
              <a:srgbClr val="000000">
                <a:alpha val="14000"/>
              </a:srgbClr>
            </a:outerShdw>
          </a:effectLst>
        </p:spPr>
      </p:sp>
      <p:pic>
        <p:nvPicPr>
          <p:cNvPr id="7" name="Image 0" descr="/mnt/data/viorica_assets/decision_log_crop.png">    </p:cNvPr>
          <p:cNvPicPr>
            <a:picLocks noChangeAspect="1"/>
          </p:cNvPicPr>
          <p:nvPr/>
        </p:nvPicPr>
        <p:blipFill>
          <a:blip r:embed="rId1"/>
          <a:srcRect l="0" r="0" t="5201" b="5201"/>
          <a:stretch/>
        </p:blipFill>
        <p:spPr>
          <a:xfrm>
            <a:off x="685800" y="1783080"/>
            <a:ext cx="4983480" cy="2697480"/>
          </a:xfrm>
          <a:prstGeom prst="rect">
            <a:avLst/>
          </a:prstGeom>
        </p:spPr>
      </p:pic>
      <p:sp>
        <p:nvSpPr>
          <p:cNvPr id="8" name="Shape 5"/>
          <p:cNvSpPr/>
          <p:nvPr/>
        </p:nvSpPr>
        <p:spPr>
          <a:xfrm>
            <a:off x="649224" y="4764024"/>
            <a:ext cx="5056632" cy="1216152"/>
          </a:xfrm>
          <a:prstGeom prst="rect">
            <a:avLst/>
          </a:prstGeom>
          <a:solidFill>
            <a:srgbClr val="FFFFFF"/>
          </a:solidFill>
          <a:ln w="13970">
            <a:solidFill>
              <a:srgbClr val="D8D1C8"/>
            </a:solidFill>
            <a:prstDash val="solid"/>
          </a:ln>
          <a:effectLst>
            <a:outerShdw sx="100000" sy="100000" kx="0" ky="0" algn="bl" rotWithShape="0" blurRad="17780" dist="13970" dir="2700000">
              <a:srgbClr val="000000">
                <a:alpha val="14000"/>
              </a:srgbClr>
            </a:outerShdw>
          </a:effectLst>
        </p:spPr>
      </p:sp>
      <p:pic>
        <p:nvPicPr>
          <p:cNvPr id="9" name="Image 1" descr="/mnt/data/viorica_assets/evaluation_crop.png">    </p:cNvPr>
          <p:cNvPicPr>
            <a:picLocks noChangeAspect="1"/>
          </p:cNvPicPr>
          <p:nvPr/>
        </p:nvPicPr>
        <p:blipFill>
          <a:blip r:embed="rId2"/>
          <a:srcRect l="0" r="0" t="17071" b="17071"/>
          <a:stretch/>
        </p:blipFill>
        <p:spPr>
          <a:xfrm>
            <a:off x="685800" y="4800600"/>
            <a:ext cx="4983480" cy="1143000"/>
          </a:xfrm>
          <a:prstGeom prst="rect">
            <a:avLst/>
          </a:prstGeom>
        </p:spPr>
      </p:pic>
      <p:sp>
        <p:nvSpPr>
          <p:cNvPr id="10" name="Text 6"/>
          <p:cNvSpPr/>
          <p:nvPr/>
        </p:nvSpPr>
        <p:spPr>
          <a:xfrm>
            <a:off x="6400800" y="1783080"/>
            <a:ext cx="2103120" cy="274320"/>
          </a:xfrm>
          <a:prstGeom prst="rect">
            <a:avLst/>
          </a:prstGeom>
          <a:noFill/>
          <a:ln/>
        </p:spPr>
        <p:txBody>
          <a:bodyPr wrap="square" lIns="0" tIns="0" rIns="0" bIns="0" rtlCol="0" anchor="ctr"/>
          <a:lstStyle/>
          <a:p>
            <a:pPr indent="0" marL="0">
              <a:buNone/>
            </a:pPr>
            <a:r>
              <a:rPr lang="en-US" sz="1800" b="1" dirty="0">
                <a:solidFill>
                  <a:srgbClr val="167C80"/>
                </a:solidFill>
              </a:rPr>
              <a:t>Improved choices</a:t>
            </a:r>
            <a:endParaRPr lang="en-US" sz="1800" dirty="0"/>
          </a:p>
        </p:txBody>
      </p:sp>
      <p:sp>
        <p:nvSpPr>
          <p:cNvPr id="11" name="Shape 7"/>
          <p:cNvSpPr/>
          <p:nvPr/>
        </p:nvSpPr>
        <p:spPr>
          <a:xfrm>
            <a:off x="6400800" y="2377440"/>
            <a:ext cx="100584" cy="100584"/>
          </a:xfrm>
          <a:prstGeom prst="ellipse">
            <a:avLst/>
          </a:prstGeom>
          <a:solidFill>
            <a:srgbClr val="167C80"/>
          </a:solidFill>
          <a:ln w="12700">
            <a:solidFill>
              <a:srgbClr val="167C80"/>
            </a:solidFill>
            <a:prstDash val="solid"/>
          </a:ln>
        </p:spPr>
      </p:sp>
      <p:sp>
        <p:nvSpPr>
          <p:cNvPr id="12" name="Text 8"/>
          <p:cNvSpPr/>
          <p:nvPr/>
        </p:nvSpPr>
        <p:spPr>
          <a:xfrm>
            <a:off x="6638544" y="2304288"/>
            <a:ext cx="4526280" cy="329184"/>
          </a:xfrm>
          <a:prstGeom prst="rect">
            <a:avLst/>
          </a:prstGeom>
          <a:noFill/>
          <a:ln/>
        </p:spPr>
        <p:txBody>
          <a:bodyPr wrap="square" lIns="0" tIns="0" rIns="0" bIns="0" rtlCol="0" anchor="ctr">
            <a:normAutofit/>
          </a:bodyPr>
          <a:lstStyle/>
          <a:p>
            <a:pPr indent="0" marL="0">
              <a:buNone/>
            </a:pPr>
            <a:r>
              <a:rPr lang="en-US" sz="1480" dirty="0">
                <a:solidFill>
                  <a:srgbClr val="243041"/>
                </a:solidFill>
              </a:rPr>
              <a:t>The first version was accurate but looked like a basic list.</a:t>
            </a:r>
            <a:endParaRPr lang="en-US" sz="1480" dirty="0"/>
          </a:p>
        </p:txBody>
      </p:sp>
      <p:sp>
        <p:nvSpPr>
          <p:cNvPr id="13" name="Shape 9"/>
          <p:cNvSpPr/>
          <p:nvPr/>
        </p:nvSpPr>
        <p:spPr>
          <a:xfrm>
            <a:off x="6400800" y="2834640"/>
            <a:ext cx="100584" cy="100584"/>
          </a:xfrm>
          <a:prstGeom prst="ellipse">
            <a:avLst/>
          </a:prstGeom>
          <a:solidFill>
            <a:srgbClr val="167C80"/>
          </a:solidFill>
          <a:ln w="12700">
            <a:solidFill>
              <a:srgbClr val="167C80"/>
            </a:solidFill>
            <a:prstDash val="solid"/>
          </a:ln>
        </p:spPr>
      </p:sp>
      <p:sp>
        <p:nvSpPr>
          <p:cNvPr id="14" name="Text 10"/>
          <p:cNvSpPr/>
          <p:nvPr/>
        </p:nvSpPr>
        <p:spPr>
          <a:xfrm>
            <a:off x="6638544" y="2761488"/>
            <a:ext cx="4526280" cy="329184"/>
          </a:xfrm>
          <a:prstGeom prst="rect">
            <a:avLst/>
          </a:prstGeom>
          <a:noFill/>
          <a:ln/>
        </p:spPr>
        <p:txBody>
          <a:bodyPr wrap="square" lIns="0" tIns="0" rIns="0" bIns="0" rtlCol="0" anchor="ctr">
            <a:normAutofit/>
          </a:bodyPr>
          <a:lstStyle/>
          <a:p>
            <a:pPr indent="0" marL="0">
              <a:buNone/>
            </a:pPr>
            <a:r>
              <a:rPr lang="en-US" sz="1480" dirty="0">
                <a:solidFill>
                  <a:srgbClr val="243041"/>
                </a:solidFill>
              </a:rPr>
              <a:t>I added clearer section headings and more spacing.</a:t>
            </a:r>
            <a:endParaRPr lang="en-US" sz="1480" dirty="0"/>
          </a:p>
        </p:txBody>
      </p:sp>
      <p:sp>
        <p:nvSpPr>
          <p:cNvPr id="15" name="Shape 11"/>
          <p:cNvSpPr/>
          <p:nvPr/>
        </p:nvSpPr>
        <p:spPr>
          <a:xfrm>
            <a:off x="6400800" y="3291840"/>
            <a:ext cx="100584" cy="100584"/>
          </a:xfrm>
          <a:prstGeom prst="ellipse">
            <a:avLst/>
          </a:prstGeom>
          <a:solidFill>
            <a:srgbClr val="167C80"/>
          </a:solidFill>
          <a:ln w="12700">
            <a:solidFill>
              <a:srgbClr val="167C80"/>
            </a:solidFill>
            <a:prstDash val="solid"/>
          </a:ln>
        </p:spPr>
      </p:sp>
      <p:sp>
        <p:nvSpPr>
          <p:cNvPr id="16" name="Text 12"/>
          <p:cNvSpPr/>
          <p:nvPr/>
        </p:nvSpPr>
        <p:spPr>
          <a:xfrm>
            <a:off x="6638544" y="3218688"/>
            <a:ext cx="4526280" cy="329184"/>
          </a:xfrm>
          <a:prstGeom prst="rect">
            <a:avLst/>
          </a:prstGeom>
          <a:noFill/>
          <a:ln/>
        </p:spPr>
        <p:txBody>
          <a:bodyPr wrap="square" lIns="0" tIns="0" rIns="0" bIns="0" rtlCol="0" anchor="ctr">
            <a:normAutofit/>
          </a:bodyPr>
          <a:lstStyle/>
          <a:p>
            <a:pPr indent="0" marL="0">
              <a:buNone/>
            </a:pPr>
            <a:r>
              <a:rPr lang="en-US" sz="1480" dirty="0">
                <a:solidFill>
                  <a:srgbClr val="243041"/>
                </a:solidFill>
              </a:rPr>
              <a:t>I kept the menu to one page, as the scenario required.</a:t>
            </a:r>
            <a:endParaRPr lang="en-US" sz="1480" dirty="0"/>
          </a:p>
        </p:txBody>
      </p:sp>
      <p:sp>
        <p:nvSpPr>
          <p:cNvPr id="17" name="Shape 13"/>
          <p:cNvSpPr/>
          <p:nvPr/>
        </p:nvSpPr>
        <p:spPr>
          <a:xfrm>
            <a:off x="6400800" y="3749040"/>
            <a:ext cx="100584" cy="100584"/>
          </a:xfrm>
          <a:prstGeom prst="ellipse">
            <a:avLst/>
          </a:prstGeom>
          <a:solidFill>
            <a:srgbClr val="167C80"/>
          </a:solidFill>
          <a:ln w="12700">
            <a:solidFill>
              <a:srgbClr val="167C80"/>
            </a:solidFill>
            <a:prstDash val="solid"/>
          </a:ln>
        </p:spPr>
      </p:sp>
      <p:sp>
        <p:nvSpPr>
          <p:cNvPr id="18" name="Text 14"/>
          <p:cNvSpPr/>
          <p:nvPr/>
        </p:nvSpPr>
        <p:spPr>
          <a:xfrm>
            <a:off x="6638544" y="3675888"/>
            <a:ext cx="4526280" cy="329184"/>
          </a:xfrm>
          <a:prstGeom prst="rect">
            <a:avLst/>
          </a:prstGeom>
          <a:noFill/>
          <a:ln/>
        </p:spPr>
        <p:txBody>
          <a:bodyPr wrap="square" lIns="0" tIns="0" rIns="0" bIns="0" rtlCol="0" anchor="ctr">
            <a:normAutofit/>
          </a:bodyPr>
          <a:lstStyle/>
          <a:p>
            <a:pPr indent="0" marL="0">
              <a:buNone/>
            </a:pPr>
            <a:r>
              <a:rPr lang="en-US" sz="1480" dirty="0">
                <a:solidFill>
                  <a:srgbClr val="243041"/>
                </a:solidFill>
              </a:rPr>
              <a:t>I checked the items and prices against the scenario to avoid mistakes.</a:t>
            </a:r>
            <a:endParaRPr lang="en-US" sz="1480" dirty="0"/>
          </a:p>
        </p:txBody>
      </p:sp>
      <p:sp>
        <p:nvSpPr>
          <p:cNvPr id="19" name="Shape 15"/>
          <p:cNvSpPr/>
          <p:nvPr/>
        </p:nvSpPr>
        <p:spPr>
          <a:xfrm>
            <a:off x="6400800" y="5047488"/>
            <a:ext cx="4526280" cy="685800"/>
          </a:xfrm>
          <a:prstGeom prst="roundRect">
            <a:avLst>
              <a:gd name="adj" fmla="val 17333"/>
            </a:avLst>
          </a:prstGeom>
          <a:solidFill>
            <a:srgbClr val="DDEFEA"/>
          </a:solidFill>
          <a:ln w="12700">
            <a:solidFill>
              <a:srgbClr val="DDEFEA"/>
            </a:solidFill>
            <a:prstDash val="solid"/>
          </a:ln>
        </p:spPr>
      </p:sp>
      <p:sp>
        <p:nvSpPr>
          <p:cNvPr id="20" name="Text 16"/>
          <p:cNvSpPr/>
          <p:nvPr/>
        </p:nvSpPr>
        <p:spPr>
          <a:xfrm>
            <a:off x="6601968" y="5193792"/>
            <a:ext cx="4123944" cy="411480"/>
          </a:xfrm>
          <a:prstGeom prst="rect">
            <a:avLst/>
          </a:prstGeom>
          <a:noFill/>
          <a:ln/>
        </p:spPr>
        <p:txBody>
          <a:bodyPr wrap="square" lIns="127" tIns="127" rIns="127" bIns="127" rtlCol="0" anchor="ctr">
            <a:normAutofit/>
          </a:bodyPr>
          <a:lstStyle/>
          <a:p>
            <a:pPr indent="0" marL="0">
              <a:buNone/>
            </a:pPr>
            <a:r>
              <a:rPr lang="en-US" sz="1420" dirty="0">
                <a:solidFill>
                  <a:srgbClr val="192438"/>
                </a:solidFill>
              </a:rPr>
              <a:t>The main learning point was that digital work must be accurate, but it also has to be easy for the reader to use.</a:t>
            </a:r>
            <a:endParaRPr lang="en-US" sz="1420" dirty="0"/>
          </a:p>
        </p:txBody>
      </p:sp>
      <p:sp>
        <p:nvSpPr>
          <p:cNvPr id="21" name="Text 17"/>
          <p:cNvSpPr/>
          <p:nvPr/>
        </p:nvSpPr>
        <p:spPr>
          <a:xfrm>
            <a:off x="594360" y="6473952"/>
            <a:ext cx="3931920" cy="201168"/>
          </a:xfrm>
          <a:prstGeom prst="rect">
            <a:avLst/>
          </a:prstGeom>
          <a:noFill/>
          <a:ln/>
        </p:spPr>
        <p:txBody>
          <a:bodyPr wrap="square" lIns="0" tIns="0" rIns="0" bIns="0" rtlCol="0" anchor="ctr"/>
          <a:lstStyle/>
          <a:p>
            <a:pPr indent="0" marL="0">
              <a:buNone/>
            </a:pPr>
            <a:r>
              <a:rPr lang="en-US" sz="880" dirty="0">
                <a:solidFill>
                  <a:srgbClr val="6B7280"/>
                </a:solidFill>
              </a:rPr>
              <a:t>Viorica Dronea  |  Digital Skills DS3</a:t>
            </a:r>
            <a:endParaRPr lang="en-US" sz="880" dirty="0"/>
          </a:p>
        </p:txBody>
      </p:sp>
      <p:sp>
        <p:nvSpPr>
          <p:cNvPr id="22" name="Text 18"/>
          <p:cNvSpPr/>
          <p:nvPr/>
        </p:nvSpPr>
        <p:spPr>
          <a:xfrm>
            <a:off x="11155680" y="6473952"/>
            <a:ext cx="457200" cy="201168"/>
          </a:xfrm>
          <a:prstGeom prst="rect">
            <a:avLst/>
          </a:prstGeom>
          <a:noFill/>
          <a:ln/>
        </p:spPr>
        <p:txBody>
          <a:bodyPr wrap="square" lIns="0" tIns="0" rIns="0" bIns="0" rtlCol="0" anchor="ctr"/>
          <a:lstStyle/>
          <a:p>
            <a:pPr algn="r" indent="0" marL="0">
              <a:buNone/>
            </a:pPr>
            <a:r>
              <a:rPr lang="en-US" sz="880" dirty="0">
                <a:solidFill>
                  <a:srgbClr val="6B7280"/>
                </a:solidFill>
              </a:rPr>
              <a:t>07</a:t>
            </a:r>
            <a:endParaRPr lang="en-US" sz="88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8F6F0"/>
        </a:solidFill>
      </p:bgPr>
    </p:bg>
    <p:spTree>
      <p:nvGrpSpPr>
        <p:cNvPr id="1" name=""/>
        <p:cNvGrpSpPr/>
        <p:nvPr/>
      </p:nvGrpSpPr>
      <p:grpSpPr>
        <a:xfrm>
          <a:off x="0" y="0"/>
          <a:ext cx="0" cy="0"/>
          <a:chOff x="0" y="0"/>
          <a:chExt cx="0" cy="0"/>
        </a:xfrm>
      </p:grpSpPr>
      <p:sp>
        <p:nvSpPr>
          <p:cNvPr id="2" name="Text 0"/>
          <p:cNvSpPr/>
          <p:nvPr/>
        </p:nvSpPr>
        <p:spPr>
          <a:xfrm>
            <a:off x="566928" y="329184"/>
            <a:ext cx="4206240" cy="201168"/>
          </a:xfrm>
          <a:prstGeom prst="rect">
            <a:avLst/>
          </a:prstGeom>
          <a:noFill/>
          <a:ln/>
        </p:spPr>
        <p:txBody>
          <a:bodyPr wrap="square" lIns="0" tIns="0" rIns="0" bIns="0" rtlCol="0" anchor="ctr"/>
          <a:lstStyle/>
          <a:p>
            <a:pPr indent="0" marL="0">
              <a:buNone/>
            </a:pPr>
            <a:r>
              <a:rPr lang="en-US" sz="950" b="1" dirty="0">
                <a:solidFill>
                  <a:srgbClr val="6B7280"/>
                </a:solidFill>
              </a:rPr>
              <a:t>FINAL REFLECTION</a:t>
            </a:r>
            <a:endParaRPr lang="en-US" sz="950" dirty="0"/>
          </a:p>
        </p:txBody>
      </p:sp>
      <p:sp>
        <p:nvSpPr>
          <p:cNvPr id="3" name="Shape 1"/>
          <p:cNvSpPr/>
          <p:nvPr/>
        </p:nvSpPr>
        <p:spPr>
          <a:xfrm>
            <a:off x="566928" y="658368"/>
            <a:ext cx="11018520" cy="0"/>
          </a:xfrm>
          <a:prstGeom prst="line">
            <a:avLst/>
          </a:prstGeom>
          <a:noFill/>
          <a:ln w="11430">
            <a:solidFill>
              <a:srgbClr val="D8D1C8"/>
            </a:solidFill>
            <a:prstDash val="solid"/>
          </a:ln>
        </p:spPr>
      </p:sp>
      <p:sp>
        <p:nvSpPr>
          <p:cNvPr id="4" name="Text 2"/>
          <p:cNvSpPr/>
          <p:nvPr/>
        </p:nvSpPr>
        <p:spPr>
          <a:xfrm>
            <a:off x="566928" y="850392"/>
            <a:ext cx="7223760" cy="502920"/>
          </a:xfrm>
          <a:prstGeom prst="rect">
            <a:avLst/>
          </a:prstGeom>
          <a:noFill/>
          <a:ln/>
        </p:spPr>
        <p:txBody>
          <a:bodyPr wrap="square" lIns="0" tIns="0" rIns="0" bIns="0" rtlCol="0" anchor="ctr">
            <a:normAutofit/>
          </a:bodyPr>
          <a:lstStyle/>
          <a:p>
            <a:pPr indent="0" marL="0">
              <a:buNone/>
            </a:pPr>
            <a:r>
              <a:rPr lang="en-US" sz="2800" b="1" dirty="0">
                <a:solidFill>
                  <a:srgbClr val="192438"/>
                </a:solidFill>
                <a:latin typeface="Aptos Display" pitchFamily="34" charset="0"/>
                <a:ea typeface="Aptos Display" pitchFamily="34" charset="-122"/>
                <a:cs typeface="Aptos Display" pitchFamily="34" charset="-120"/>
              </a:rPr>
              <a:t>What I can now do more independently</a:t>
            </a:r>
            <a:endParaRPr lang="en-US" sz="2800" dirty="0"/>
          </a:p>
        </p:txBody>
      </p:sp>
      <p:sp>
        <p:nvSpPr>
          <p:cNvPr id="5" name="Text 3"/>
          <p:cNvSpPr/>
          <p:nvPr/>
        </p:nvSpPr>
        <p:spPr>
          <a:xfrm>
            <a:off x="594360" y="1417320"/>
            <a:ext cx="7680960" cy="256032"/>
          </a:xfrm>
          <a:prstGeom prst="rect">
            <a:avLst/>
          </a:prstGeom>
          <a:noFill/>
          <a:ln/>
        </p:spPr>
        <p:txBody>
          <a:bodyPr wrap="square" lIns="0" tIns="0" rIns="0" bIns="0" rtlCol="0" anchor="ctr">
            <a:normAutofit/>
          </a:bodyPr>
          <a:lstStyle/>
          <a:p>
            <a:pPr indent="0" marL="0">
              <a:buNone/>
            </a:pPr>
            <a:r>
              <a:rPr lang="en-US" sz="1350" dirty="0">
                <a:solidFill>
                  <a:srgbClr val="6B7280"/>
                </a:solidFill>
              </a:rPr>
              <a:t>The module helped me build practical habits I can use again.</a:t>
            </a:r>
            <a:endParaRPr lang="en-US" sz="1350" dirty="0"/>
          </a:p>
        </p:txBody>
      </p:sp>
      <p:sp>
        <p:nvSpPr>
          <p:cNvPr id="6" name="Text 4"/>
          <p:cNvSpPr/>
          <p:nvPr/>
        </p:nvSpPr>
        <p:spPr>
          <a:xfrm>
            <a:off x="731520" y="1828800"/>
            <a:ext cx="2011680" cy="320040"/>
          </a:xfrm>
          <a:prstGeom prst="rect">
            <a:avLst/>
          </a:prstGeom>
          <a:noFill/>
          <a:ln/>
        </p:spPr>
        <p:txBody>
          <a:bodyPr wrap="square" lIns="0" tIns="0" rIns="0" bIns="0" rtlCol="0" anchor="ctr"/>
          <a:lstStyle/>
          <a:p>
            <a:pPr indent="0" marL="0">
              <a:buNone/>
            </a:pPr>
            <a:r>
              <a:rPr lang="en-US" sz="2000" b="1" dirty="0">
                <a:solidFill>
                  <a:srgbClr val="167C80"/>
                </a:solidFill>
              </a:rPr>
              <a:t>Now I can...</a:t>
            </a:r>
            <a:endParaRPr lang="en-US" sz="2000" dirty="0"/>
          </a:p>
        </p:txBody>
      </p:sp>
      <p:sp>
        <p:nvSpPr>
          <p:cNvPr id="7" name="Shape 5"/>
          <p:cNvSpPr/>
          <p:nvPr/>
        </p:nvSpPr>
        <p:spPr>
          <a:xfrm>
            <a:off x="786384" y="2432304"/>
            <a:ext cx="100584" cy="100584"/>
          </a:xfrm>
          <a:prstGeom prst="ellipse">
            <a:avLst/>
          </a:prstGeom>
          <a:solidFill>
            <a:srgbClr val="167C80"/>
          </a:solidFill>
          <a:ln w="12700">
            <a:solidFill>
              <a:srgbClr val="167C80"/>
            </a:solidFill>
            <a:prstDash val="solid"/>
          </a:ln>
        </p:spPr>
      </p:sp>
      <p:sp>
        <p:nvSpPr>
          <p:cNvPr id="8" name="Text 6"/>
          <p:cNvSpPr/>
          <p:nvPr/>
        </p:nvSpPr>
        <p:spPr>
          <a:xfrm>
            <a:off x="1024128" y="2359152"/>
            <a:ext cx="4800600" cy="329184"/>
          </a:xfrm>
          <a:prstGeom prst="rect">
            <a:avLst/>
          </a:prstGeom>
          <a:noFill/>
          <a:ln/>
        </p:spPr>
        <p:txBody>
          <a:bodyPr wrap="square" lIns="0" tIns="0" rIns="0" bIns="0" rtlCol="0" anchor="ctr">
            <a:normAutofit/>
          </a:bodyPr>
          <a:lstStyle/>
          <a:p>
            <a:pPr indent="0" marL="0">
              <a:buNone/>
            </a:pPr>
            <a:r>
              <a:rPr lang="en-US" sz="1480" dirty="0">
                <a:solidFill>
                  <a:srgbClr val="243041"/>
                </a:solidFill>
              </a:rPr>
              <a:t>find assessment information on Moodle;</a:t>
            </a:r>
            <a:endParaRPr lang="en-US" sz="1480" dirty="0"/>
          </a:p>
        </p:txBody>
      </p:sp>
      <p:sp>
        <p:nvSpPr>
          <p:cNvPr id="9" name="Shape 7"/>
          <p:cNvSpPr/>
          <p:nvPr/>
        </p:nvSpPr>
        <p:spPr>
          <a:xfrm>
            <a:off x="786384" y="2834640"/>
            <a:ext cx="100584" cy="100584"/>
          </a:xfrm>
          <a:prstGeom prst="ellipse">
            <a:avLst/>
          </a:prstGeom>
          <a:solidFill>
            <a:srgbClr val="167C80"/>
          </a:solidFill>
          <a:ln w="12700">
            <a:solidFill>
              <a:srgbClr val="167C80"/>
            </a:solidFill>
            <a:prstDash val="solid"/>
          </a:ln>
        </p:spPr>
      </p:sp>
      <p:sp>
        <p:nvSpPr>
          <p:cNvPr id="10" name="Text 8"/>
          <p:cNvSpPr/>
          <p:nvPr/>
        </p:nvSpPr>
        <p:spPr>
          <a:xfrm>
            <a:off x="1024128" y="2761488"/>
            <a:ext cx="4800600" cy="329184"/>
          </a:xfrm>
          <a:prstGeom prst="rect">
            <a:avLst/>
          </a:prstGeom>
          <a:noFill/>
          <a:ln/>
        </p:spPr>
        <p:txBody>
          <a:bodyPr wrap="square" lIns="0" tIns="0" rIns="0" bIns="0" rtlCol="0" anchor="ctr">
            <a:normAutofit/>
          </a:bodyPr>
          <a:lstStyle/>
          <a:p>
            <a:pPr indent="0" marL="0">
              <a:buNone/>
            </a:pPr>
            <a:r>
              <a:rPr lang="en-US" sz="1480" dirty="0">
                <a:solidFill>
                  <a:srgbClr val="243041"/>
                </a:solidFill>
              </a:rPr>
              <a:t>plan tasks with Calendar and Notes;</a:t>
            </a:r>
            <a:endParaRPr lang="en-US" sz="1480" dirty="0"/>
          </a:p>
        </p:txBody>
      </p:sp>
      <p:sp>
        <p:nvSpPr>
          <p:cNvPr id="11" name="Shape 9"/>
          <p:cNvSpPr/>
          <p:nvPr/>
        </p:nvSpPr>
        <p:spPr>
          <a:xfrm>
            <a:off x="786384" y="3236976"/>
            <a:ext cx="100584" cy="100584"/>
          </a:xfrm>
          <a:prstGeom prst="ellipse">
            <a:avLst/>
          </a:prstGeom>
          <a:solidFill>
            <a:srgbClr val="167C80"/>
          </a:solidFill>
          <a:ln w="12700">
            <a:solidFill>
              <a:srgbClr val="167C80"/>
            </a:solidFill>
            <a:prstDash val="solid"/>
          </a:ln>
        </p:spPr>
      </p:sp>
      <p:sp>
        <p:nvSpPr>
          <p:cNvPr id="12" name="Text 10"/>
          <p:cNvSpPr/>
          <p:nvPr/>
        </p:nvSpPr>
        <p:spPr>
          <a:xfrm>
            <a:off x="1024128" y="3163824"/>
            <a:ext cx="4800600" cy="329184"/>
          </a:xfrm>
          <a:prstGeom prst="rect">
            <a:avLst/>
          </a:prstGeom>
          <a:noFill/>
          <a:ln/>
        </p:spPr>
        <p:txBody>
          <a:bodyPr wrap="square" lIns="0" tIns="0" rIns="0" bIns="0" rtlCol="0" anchor="ctr">
            <a:normAutofit/>
          </a:bodyPr>
          <a:lstStyle/>
          <a:p>
            <a:pPr indent="0" marL="0">
              <a:buNone/>
            </a:pPr>
            <a:r>
              <a:rPr lang="en-US" sz="1480" dirty="0">
                <a:solidFill>
                  <a:srgbClr val="243041"/>
                </a:solidFill>
              </a:rPr>
              <a:t>organise files and evidence in folders;</a:t>
            </a:r>
            <a:endParaRPr lang="en-US" sz="1480" dirty="0"/>
          </a:p>
        </p:txBody>
      </p:sp>
      <p:sp>
        <p:nvSpPr>
          <p:cNvPr id="13" name="Shape 11"/>
          <p:cNvSpPr/>
          <p:nvPr/>
        </p:nvSpPr>
        <p:spPr>
          <a:xfrm>
            <a:off x="786384" y="3639312"/>
            <a:ext cx="100584" cy="100584"/>
          </a:xfrm>
          <a:prstGeom prst="ellipse">
            <a:avLst/>
          </a:prstGeom>
          <a:solidFill>
            <a:srgbClr val="167C80"/>
          </a:solidFill>
          <a:ln w="12700">
            <a:solidFill>
              <a:srgbClr val="167C80"/>
            </a:solidFill>
            <a:prstDash val="solid"/>
          </a:ln>
        </p:spPr>
      </p:sp>
      <p:sp>
        <p:nvSpPr>
          <p:cNvPr id="14" name="Text 12"/>
          <p:cNvSpPr/>
          <p:nvPr/>
        </p:nvSpPr>
        <p:spPr>
          <a:xfrm>
            <a:off x="1024128" y="3566160"/>
            <a:ext cx="4800600" cy="329184"/>
          </a:xfrm>
          <a:prstGeom prst="rect">
            <a:avLst/>
          </a:prstGeom>
          <a:noFill/>
          <a:ln/>
        </p:spPr>
        <p:txBody>
          <a:bodyPr wrap="square" lIns="0" tIns="0" rIns="0" bIns="0" rtlCol="0" anchor="ctr">
            <a:normAutofit/>
          </a:bodyPr>
          <a:lstStyle/>
          <a:p>
            <a:pPr indent="0" marL="0">
              <a:buNone/>
            </a:pPr>
            <a:r>
              <a:rPr lang="en-US" sz="1480" dirty="0">
                <a:solidFill>
                  <a:srgbClr val="243041"/>
                </a:solidFill>
              </a:rPr>
              <a:t>search for learning materials more carefully;</a:t>
            </a:r>
            <a:endParaRPr lang="en-US" sz="1480" dirty="0"/>
          </a:p>
        </p:txBody>
      </p:sp>
      <p:sp>
        <p:nvSpPr>
          <p:cNvPr id="15" name="Shape 13"/>
          <p:cNvSpPr/>
          <p:nvPr/>
        </p:nvSpPr>
        <p:spPr>
          <a:xfrm>
            <a:off x="786384" y="4041648"/>
            <a:ext cx="100584" cy="100584"/>
          </a:xfrm>
          <a:prstGeom prst="ellipse">
            <a:avLst/>
          </a:prstGeom>
          <a:solidFill>
            <a:srgbClr val="167C80"/>
          </a:solidFill>
          <a:ln w="12700">
            <a:solidFill>
              <a:srgbClr val="167C80"/>
            </a:solidFill>
            <a:prstDash val="solid"/>
          </a:ln>
        </p:spPr>
      </p:sp>
      <p:sp>
        <p:nvSpPr>
          <p:cNvPr id="16" name="Text 14"/>
          <p:cNvSpPr/>
          <p:nvPr/>
        </p:nvSpPr>
        <p:spPr>
          <a:xfrm>
            <a:off x="1024128" y="3968496"/>
            <a:ext cx="4800600" cy="329184"/>
          </a:xfrm>
          <a:prstGeom prst="rect">
            <a:avLst/>
          </a:prstGeom>
          <a:noFill/>
          <a:ln/>
        </p:spPr>
        <p:txBody>
          <a:bodyPr wrap="square" lIns="0" tIns="0" rIns="0" bIns="0" rtlCol="0" anchor="ctr">
            <a:normAutofit/>
          </a:bodyPr>
          <a:lstStyle/>
          <a:p>
            <a:pPr indent="0" marL="0">
              <a:buNone/>
            </a:pPr>
            <a:r>
              <a:rPr lang="en-US" sz="1480" dirty="0">
                <a:solidFill>
                  <a:srgbClr val="243041"/>
                </a:solidFill>
              </a:rPr>
              <a:t>create a simple digital menu for a business purpose.</a:t>
            </a:r>
            <a:endParaRPr lang="en-US" sz="1480" dirty="0"/>
          </a:p>
        </p:txBody>
      </p:sp>
      <p:sp>
        <p:nvSpPr>
          <p:cNvPr id="17" name="Text 15"/>
          <p:cNvSpPr/>
          <p:nvPr/>
        </p:nvSpPr>
        <p:spPr>
          <a:xfrm>
            <a:off x="6400800" y="1828800"/>
            <a:ext cx="3017520" cy="320040"/>
          </a:xfrm>
          <a:prstGeom prst="rect">
            <a:avLst/>
          </a:prstGeom>
          <a:noFill/>
          <a:ln/>
        </p:spPr>
        <p:txBody>
          <a:bodyPr wrap="square" lIns="0" tIns="0" rIns="0" bIns="0" rtlCol="0" anchor="ctr"/>
          <a:lstStyle/>
          <a:p>
            <a:pPr indent="0" marL="0">
              <a:buNone/>
            </a:pPr>
            <a:r>
              <a:rPr lang="en-US" sz="2000" b="1" dirty="0">
                <a:solidFill>
                  <a:srgbClr val="5D4777"/>
                </a:solidFill>
              </a:rPr>
              <a:t>Sources that supported me</a:t>
            </a:r>
            <a:endParaRPr lang="en-US" sz="2000" dirty="0"/>
          </a:p>
        </p:txBody>
      </p:sp>
      <p:sp>
        <p:nvSpPr>
          <p:cNvPr id="18" name="Shape 16"/>
          <p:cNvSpPr/>
          <p:nvPr/>
        </p:nvSpPr>
        <p:spPr>
          <a:xfrm>
            <a:off x="6446520" y="2432304"/>
            <a:ext cx="100584" cy="100584"/>
          </a:xfrm>
          <a:prstGeom prst="ellipse">
            <a:avLst/>
          </a:prstGeom>
          <a:solidFill>
            <a:srgbClr val="5D4777"/>
          </a:solidFill>
          <a:ln w="12700">
            <a:solidFill>
              <a:srgbClr val="5D4777"/>
            </a:solidFill>
            <a:prstDash val="solid"/>
          </a:ln>
        </p:spPr>
      </p:sp>
      <p:sp>
        <p:nvSpPr>
          <p:cNvPr id="19" name="Text 17"/>
          <p:cNvSpPr/>
          <p:nvPr/>
        </p:nvSpPr>
        <p:spPr>
          <a:xfrm>
            <a:off x="6684264" y="2359152"/>
            <a:ext cx="4389120" cy="329184"/>
          </a:xfrm>
          <a:prstGeom prst="rect">
            <a:avLst/>
          </a:prstGeom>
          <a:noFill/>
          <a:ln/>
        </p:spPr>
        <p:txBody>
          <a:bodyPr wrap="square" lIns="0" tIns="0" rIns="0" bIns="0" rtlCol="0" anchor="ctr">
            <a:normAutofit/>
          </a:bodyPr>
          <a:lstStyle/>
          <a:p>
            <a:pPr indent="0" marL="0">
              <a:buNone/>
            </a:pPr>
            <a:r>
              <a:rPr lang="en-US" sz="1430" dirty="0">
                <a:solidFill>
                  <a:srgbClr val="243041"/>
                </a:solidFill>
              </a:rPr>
              <a:t>UWTSD Moodle Digital Skills materials</a:t>
            </a:r>
            <a:endParaRPr lang="en-US" sz="1430" dirty="0"/>
          </a:p>
        </p:txBody>
      </p:sp>
      <p:sp>
        <p:nvSpPr>
          <p:cNvPr id="20" name="Shape 18"/>
          <p:cNvSpPr/>
          <p:nvPr/>
        </p:nvSpPr>
        <p:spPr>
          <a:xfrm>
            <a:off x="6446520" y="2852928"/>
            <a:ext cx="100584" cy="100584"/>
          </a:xfrm>
          <a:prstGeom prst="ellipse">
            <a:avLst/>
          </a:prstGeom>
          <a:solidFill>
            <a:srgbClr val="5D4777"/>
          </a:solidFill>
          <a:ln w="12700">
            <a:solidFill>
              <a:srgbClr val="5D4777"/>
            </a:solidFill>
            <a:prstDash val="solid"/>
          </a:ln>
        </p:spPr>
      </p:sp>
      <p:sp>
        <p:nvSpPr>
          <p:cNvPr id="21" name="Text 19"/>
          <p:cNvSpPr/>
          <p:nvPr/>
        </p:nvSpPr>
        <p:spPr>
          <a:xfrm>
            <a:off x="6684264" y="2779776"/>
            <a:ext cx="4389120" cy="329184"/>
          </a:xfrm>
          <a:prstGeom prst="rect">
            <a:avLst/>
          </a:prstGeom>
          <a:noFill/>
          <a:ln/>
        </p:spPr>
        <p:txBody>
          <a:bodyPr wrap="square" lIns="0" tIns="0" rIns="0" bIns="0" rtlCol="0" anchor="ctr">
            <a:normAutofit/>
          </a:bodyPr>
          <a:lstStyle/>
          <a:p>
            <a:pPr indent="0" marL="0">
              <a:buNone/>
            </a:pPr>
            <a:r>
              <a:rPr lang="en-US" sz="1430" dirty="0">
                <a:solidFill>
                  <a:srgbClr val="243041"/>
                </a:solidFill>
              </a:rPr>
              <a:t>FreshBite Meals DS2 scenario</a:t>
            </a:r>
            <a:endParaRPr lang="en-US" sz="1430" dirty="0"/>
          </a:p>
        </p:txBody>
      </p:sp>
      <p:sp>
        <p:nvSpPr>
          <p:cNvPr id="22" name="Shape 20"/>
          <p:cNvSpPr/>
          <p:nvPr/>
        </p:nvSpPr>
        <p:spPr>
          <a:xfrm>
            <a:off x="6446520" y="3273552"/>
            <a:ext cx="100584" cy="100584"/>
          </a:xfrm>
          <a:prstGeom prst="ellipse">
            <a:avLst/>
          </a:prstGeom>
          <a:solidFill>
            <a:srgbClr val="5D4777"/>
          </a:solidFill>
          <a:ln w="12700">
            <a:solidFill>
              <a:srgbClr val="5D4777"/>
            </a:solidFill>
            <a:prstDash val="solid"/>
          </a:ln>
        </p:spPr>
      </p:sp>
      <p:sp>
        <p:nvSpPr>
          <p:cNvPr id="23" name="Text 21"/>
          <p:cNvSpPr/>
          <p:nvPr/>
        </p:nvSpPr>
        <p:spPr>
          <a:xfrm>
            <a:off x="6684264" y="3200400"/>
            <a:ext cx="4389120" cy="329184"/>
          </a:xfrm>
          <a:prstGeom prst="rect">
            <a:avLst/>
          </a:prstGeom>
          <a:noFill/>
          <a:ln/>
        </p:spPr>
        <p:txBody>
          <a:bodyPr wrap="square" lIns="0" tIns="0" rIns="0" bIns="0" rtlCol="0" anchor="ctr">
            <a:normAutofit/>
          </a:bodyPr>
          <a:lstStyle/>
          <a:p>
            <a:pPr indent="0" marL="0">
              <a:buNone/>
            </a:pPr>
            <a:r>
              <a:rPr lang="en-US" sz="1430" dirty="0">
                <a:solidFill>
                  <a:srgbClr val="243041"/>
                </a:solidFill>
              </a:rPr>
              <a:t>Microsoft Support guidance for Word tables and accessibility</a:t>
            </a:r>
            <a:endParaRPr lang="en-US" sz="1430" dirty="0"/>
          </a:p>
        </p:txBody>
      </p:sp>
      <p:sp>
        <p:nvSpPr>
          <p:cNvPr id="24" name="Shape 22"/>
          <p:cNvSpPr/>
          <p:nvPr/>
        </p:nvSpPr>
        <p:spPr>
          <a:xfrm>
            <a:off x="6446520" y="3694176"/>
            <a:ext cx="100584" cy="100584"/>
          </a:xfrm>
          <a:prstGeom prst="ellipse">
            <a:avLst/>
          </a:prstGeom>
          <a:solidFill>
            <a:srgbClr val="5D4777"/>
          </a:solidFill>
          <a:ln w="12700">
            <a:solidFill>
              <a:srgbClr val="5D4777"/>
            </a:solidFill>
            <a:prstDash val="solid"/>
          </a:ln>
        </p:spPr>
      </p:sp>
      <p:sp>
        <p:nvSpPr>
          <p:cNvPr id="25" name="Text 23"/>
          <p:cNvSpPr/>
          <p:nvPr/>
        </p:nvSpPr>
        <p:spPr>
          <a:xfrm>
            <a:off x="6684264" y="3621024"/>
            <a:ext cx="4389120" cy="329184"/>
          </a:xfrm>
          <a:prstGeom prst="rect">
            <a:avLst/>
          </a:prstGeom>
          <a:noFill/>
          <a:ln/>
        </p:spPr>
        <p:txBody>
          <a:bodyPr wrap="square" lIns="0" tIns="0" rIns="0" bIns="0" rtlCol="0" anchor="ctr">
            <a:normAutofit/>
          </a:bodyPr>
          <a:lstStyle/>
          <a:p>
            <a:pPr indent="0" marL="0">
              <a:buNone/>
            </a:pPr>
            <a:r>
              <a:rPr lang="en-US" sz="1430" dirty="0">
                <a:solidFill>
                  <a:srgbClr val="243041"/>
                </a:solidFill>
              </a:rPr>
              <a:t>LinkedIn Learning communication skills course</a:t>
            </a:r>
            <a:endParaRPr lang="en-US" sz="1430" dirty="0"/>
          </a:p>
        </p:txBody>
      </p:sp>
      <p:sp>
        <p:nvSpPr>
          <p:cNvPr id="26" name="Shape 24"/>
          <p:cNvSpPr/>
          <p:nvPr/>
        </p:nvSpPr>
        <p:spPr>
          <a:xfrm>
            <a:off x="1097280" y="5532120"/>
            <a:ext cx="9784080" cy="566928"/>
          </a:xfrm>
          <a:prstGeom prst="roundRect">
            <a:avLst>
              <a:gd name="adj" fmla="val 20968"/>
            </a:avLst>
          </a:prstGeom>
          <a:solidFill>
            <a:srgbClr val="FCE8D8"/>
          </a:solidFill>
          <a:ln w="12700">
            <a:solidFill>
              <a:srgbClr val="FCE8D8"/>
            </a:solidFill>
            <a:prstDash val="solid"/>
          </a:ln>
        </p:spPr>
      </p:sp>
      <p:sp>
        <p:nvSpPr>
          <p:cNvPr id="27" name="Text 25"/>
          <p:cNvSpPr/>
          <p:nvPr/>
        </p:nvSpPr>
        <p:spPr>
          <a:xfrm>
            <a:off x="1298448" y="5678424"/>
            <a:ext cx="9381744" cy="292608"/>
          </a:xfrm>
          <a:prstGeom prst="rect">
            <a:avLst/>
          </a:prstGeom>
          <a:noFill/>
          <a:ln/>
        </p:spPr>
        <p:txBody>
          <a:bodyPr wrap="square" lIns="127" tIns="127" rIns="127" bIns="127" rtlCol="0" anchor="ctr">
            <a:normAutofit/>
          </a:bodyPr>
          <a:lstStyle/>
          <a:p>
            <a:pPr indent="0" marL="0">
              <a:buNone/>
            </a:pPr>
            <a:r>
              <a:rPr lang="en-US" sz="1420" dirty="0">
                <a:solidFill>
                  <a:srgbClr val="192438"/>
                </a:solidFill>
              </a:rPr>
              <a:t>Overall, my confidence has improved because I can now choose a suitable tool, complete a digital task and explain why I made certain choices.</a:t>
            </a:r>
            <a:endParaRPr lang="en-US" sz="1420" dirty="0"/>
          </a:p>
        </p:txBody>
      </p:sp>
      <p:sp>
        <p:nvSpPr>
          <p:cNvPr id="28" name="Text 26"/>
          <p:cNvSpPr/>
          <p:nvPr/>
        </p:nvSpPr>
        <p:spPr>
          <a:xfrm>
            <a:off x="594360" y="6473952"/>
            <a:ext cx="3931920" cy="201168"/>
          </a:xfrm>
          <a:prstGeom prst="rect">
            <a:avLst/>
          </a:prstGeom>
          <a:noFill/>
          <a:ln/>
        </p:spPr>
        <p:txBody>
          <a:bodyPr wrap="square" lIns="0" tIns="0" rIns="0" bIns="0" rtlCol="0" anchor="ctr"/>
          <a:lstStyle/>
          <a:p>
            <a:pPr indent="0" marL="0">
              <a:buNone/>
            </a:pPr>
            <a:r>
              <a:rPr lang="en-US" sz="880" dirty="0">
                <a:solidFill>
                  <a:srgbClr val="6B7280"/>
                </a:solidFill>
              </a:rPr>
              <a:t>Viorica Dronea  |  Digital Skills DS3</a:t>
            </a:r>
            <a:endParaRPr lang="en-US" sz="880" dirty="0"/>
          </a:p>
        </p:txBody>
      </p:sp>
      <p:sp>
        <p:nvSpPr>
          <p:cNvPr id="29" name="Text 27"/>
          <p:cNvSpPr/>
          <p:nvPr/>
        </p:nvSpPr>
        <p:spPr>
          <a:xfrm>
            <a:off x="11155680" y="6473952"/>
            <a:ext cx="457200" cy="201168"/>
          </a:xfrm>
          <a:prstGeom prst="rect">
            <a:avLst/>
          </a:prstGeom>
          <a:noFill/>
          <a:ln/>
        </p:spPr>
        <p:txBody>
          <a:bodyPr wrap="square" lIns="0" tIns="0" rIns="0" bIns="0" rtlCol="0" anchor="ctr"/>
          <a:lstStyle/>
          <a:p>
            <a:pPr algn="r" indent="0" marL="0">
              <a:buNone/>
            </a:pPr>
            <a:r>
              <a:rPr lang="en-US" sz="880" dirty="0">
                <a:solidFill>
                  <a:srgbClr val="6B7280"/>
                </a:solidFill>
              </a:rPr>
              <a:t>08</a:t>
            </a:r>
            <a:endParaRPr lang="en-US" sz="88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9</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vector>
  </TitlesOfParts>
  <Company>UWTSD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DS3 Digital Portfolio - Viorica Dronea - Reworked</dc:title>
  <dc:subject>DS3 Digital Portfolio and Audio Reflection</dc:subject>
  <dc:creator>Viorica Dronea</dc:creator>
  <cp:lastModifiedBy>Viorica Dronea</cp:lastModifiedBy>
  <cp:revision>1</cp:revision>
  <dcterms:created xsi:type="dcterms:W3CDTF">2026-07-14T21:40:40Z</dcterms:created>
  <dcterms:modified xsi:type="dcterms:W3CDTF">2026-07-14T21:40:40Z</dcterms:modified>
</cp:coreProperties>
</file>