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DM Serif Display" pitchFamily="2" charset="0"/>
      <p:regular r:id="rId16"/>
      <p: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SMaeoc4HPMpmd3CzQRTUGqYrax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7"/>
  </p:normalViewPr>
  <p:slideViewPr>
    <p:cSldViewPr snapToGrid="0">
      <p:cViewPr varScale="1">
        <p:scale>
          <a:sx n="69" d="100"/>
          <a:sy n="69" d="100"/>
        </p:scale>
        <p:origin x="920" y="2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latin typeface="Times New Roman"/>
                <a:ea typeface="Times New Roman"/>
                <a:cs typeface="Times New Roman"/>
                <a:sym typeface="Times New Roman"/>
              </a:rPr>
              <a:t>Kingfisher is a multinational retail brand that has its headquarters in London, United Kingdom. The company was established in 1982 as a retailer. The company soon became a leader in the home appliance industry with a diverse portfolio. It owns various retail companies like Brico Depot, B&amp;Q, Castorama and Screwfix. The company has a global presence with retail stores in Portugal, Spain, Russia, Romania, Poland, France and many other countries. The company is now focusing on expanding in the German market to establish its position in the EU market.</a:t>
            </a:r>
            <a:endParaRPr/>
          </a:p>
        </p:txBody>
      </p:sp>
      <p:sp>
        <p:nvSpPr>
          <p:cNvPr id="103" name="Google Shape;103;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latin typeface="Times New Roman"/>
                <a:ea typeface="Times New Roman"/>
                <a:cs typeface="Times New Roman"/>
                <a:sym typeface="Times New Roman"/>
              </a:rPr>
              <a:t>There are various cultural differences between the United Kingdom and Germany. The cultural disparities can be seen in business attitudes, social structures, communication styles, language, ethnic makeup and religious values. It is important for multinational companies to recognize these differences and plan their management styles when they plan to expand in a new market. Companies originating from the United Kingdom should acknowledge the communication styles of their German counterparts. They should be adaptive to their clarity in communication, directness and precision and enable opportunities for them to provide feedback openly and express opinions. </a:t>
            </a:r>
            <a:endParaRPr/>
          </a:p>
        </p:txBody>
      </p:sp>
      <p:sp>
        <p:nvSpPr>
          <p:cNvPr id="119" name="Google Shape;11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While both the United Kingdom and Germany have diverse societies, their demography differs with respect to ethnic compositions. The UK has a diverse society, thanks to the fact that it has always been a destination for immigrants and it used to be a colonial power. That is what makes them more integrable and tolerant of other cultures. Germany is a nation that seeks to delegate responsibility to the government, whereas other countries view themselves as diverse societies. Transcending the notion of stereotypes, Germans are known for their compliance with time regulations, maintaining rules and hierarchies. This stands out very much in contrast to the UK's more flexible management style.</a:t>
            </a:r>
            <a:endParaRPr/>
          </a:p>
        </p:txBody>
      </p:sp>
      <p:sp>
        <p:nvSpPr>
          <p:cNvPr id="132" name="Google Shape;13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According to Hofstede's Cultural Dimensions Theory, different societies may have different cultural and social characteristics that can be used as analysis. This scheme has the dimensions mentioned as six dimensions pertaining to different kinds of imbalance between the two countries. This analysis displays how, in the cases outlined above, the German side favours decision-making that is essentially decentralized with a propensity for team spirit, integration, and coming to a consensus. The German working culture stands for hierarchy-flat organizational structure, the long-term goals and the rule-based systems that work effectively in strict frames. Nevertheless, some other features which were observed in the frameworks of the EU and ASEAN are shared as well. Male characteristics like competitiveness and assertiveness are both taken after in these countries and in between of indulgence in pastimes, self-expression and enjoyment one can also see quite a bit.</a:t>
            </a:r>
            <a:endParaRPr sz="1200">
              <a:solidFill>
                <a:schemeClr val="dk1"/>
              </a:solidFill>
              <a:latin typeface="Calibri"/>
              <a:ea typeface="Calibri"/>
              <a:cs typeface="Calibri"/>
              <a:sym typeface="Calibri"/>
            </a:endParaRPr>
          </a:p>
        </p:txBody>
      </p:sp>
      <p:sp>
        <p:nvSpPr>
          <p:cNvPr id="145" name="Google Shape;14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a:ea typeface="Calibri"/>
                <a:cs typeface="Calibri"/>
                <a:sym typeface="Calibri"/>
              </a:rPr>
              <a:t>Trompenaars' set of seven dimensions is another tool which is used to identify the cultural differences. </a:t>
            </a:r>
            <a:r>
              <a:rPr lang="en-US" sz="1800">
                <a:latin typeface="Times New Roman"/>
                <a:ea typeface="Times New Roman"/>
                <a:cs typeface="Times New Roman"/>
                <a:sym typeface="Times New Roman"/>
              </a:rPr>
              <a:t>This framework helps companies to understand the differences in detail with implications of these differences in organizational and communication strategies. Germany has historically exhibited leniency in rules while the United Kingdom has a strong culture of universalism. The individualistic culture of the UK reflects its emphasis on personal freedom and clear boundaries in work-life balance. </a:t>
            </a:r>
            <a:endParaRPr/>
          </a:p>
        </p:txBody>
      </p:sp>
      <p:sp>
        <p:nvSpPr>
          <p:cNvPr id="158" name="Google Shape;158;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0" name="Google Shape;170;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latin typeface="Times New Roman"/>
                <a:ea typeface="Times New Roman"/>
                <a:cs typeface="Times New Roman"/>
                <a:sym typeface="Times New Roman"/>
              </a:rPr>
              <a:t>Kingfisher has been planning to expand its operations in Germany. To clear its way to the German market, it has sold its 21% stake in Hornbach to become an eminent competitor in the retail industry. With strategic alliances with local expertise and contractors, the company plans to strengthen its position in the foreign market. The company plans to hire local talent, customise its products to local preferences and invest in innovation solutions for a successful operation.</a:t>
            </a:r>
            <a:endParaRPr/>
          </a:p>
        </p:txBody>
      </p:sp>
      <p:sp>
        <p:nvSpPr>
          <p:cNvPr id="171" name="Google Shape;171;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3" name="Google Shape;18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However, Kingfisher is facing complex challenges in its operational expansion strategies. The first challenge is the language barrier between the two countries. It is not the language per se, since English is widely spoken in business contexts in both countries, British communication prefers indirectness and politeness over German preference of directness which can create miscommunications. The work culture in both countries is very different which may impact team dynamics, productivity and efficiency if not mitigated early on. </a:t>
            </a:r>
            <a:endParaRPr sz="1800">
              <a:latin typeface="Calibri"/>
              <a:ea typeface="Calibri"/>
              <a:cs typeface="Calibri"/>
              <a:sym typeface="Calibri"/>
            </a:endParaRPr>
          </a:p>
          <a:p>
            <a:pPr marL="0" lvl="0" indent="0" algn="l" rtl="0">
              <a:spcBef>
                <a:spcPts val="0"/>
              </a:spcBef>
              <a:spcAft>
                <a:spcPts val="0"/>
              </a:spcAft>
              <a:buNone/>
            </a:pPr>
            <a:endParaRPr/>
          </a:p>
        </p:txBody>
      </p:sp>
      <p:sp>
        <p:nvSpPr>
          <p:cNvPr id="184" name="Google Shape;18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latin typeface="Times New Roman"/>
                <a:ea typeface="Times New Roman"/>
                <a:cs typeface="Times New Roman"/>
                <a:sym typeface="Times New Roman"/>
              </a:rPr>
              <a:t>Through various frameworks, it has been identified that British employees expect open communication from their higher authority while German employees are used to clear boundaries of authority. They also have differences in understanding of deadlines and time management which can lead to potential conflicts if not addressed. </a:t>
            </a:r>
            <a:endParaRPr/>
          </a:p>
        </p:txBody>
      </p:sp>
      <p:sp>
        <p:nvSpPr>
          <p:cNvPr id="197" name="Google Shape;19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US" sz="1800">
                <a:latin typeface="Times New Roman"/>
                <a:ea typeface="Times New Roman"/>
                <a:cs typeface="Times New Roman"/>
                <a:sym typeface="Times New Roman"/>
              </a:rPr>
              <a:t>The above analysis suggested some recommendations for Kingfisher to consider before they establish a management office in Germany. These suggestions include cross-cultural training for new hires and old employees, establishing transparent communication channels to facilitate collaboration, initiating inclusion and diversity activities, adapting new communication styles that cater to differences in cultural preferences, creating new hierarchical structures with cross-cultural competencies, introducing cultural sensitivity training and encouraging regular feedback. </a:t>
            </a:r>
            <a:endParaRPr sz="1800">
              <a:latin typeface="Calibri"/>
              <a:ea typeface="Calibri"/>
              <a:cs typeface="Calibri"/>
              <a:sym typeface="Calibri"/>
            </a:endParaRPr>
          </a:p>
          <a:p>
            <a:pPr marL="0" lvl="0" indent="0" algn="l" rtl="0">
              <a:spcBef>
                <a:spcPts val="0"/>
              </a:spcBef>
              <a:spcAft>
                <a:spcPts val="0"/>
              </a:spcAft>
              <a:buNone/>
            </a:pPr>
            <a:endParaRPr/>
          </a:p>
        </p:txBody>
      </p:sp>
      <p:sp>
        <p:nvSpPr>
          <p:cNvPr id="210" name="Google Shape;21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a:latin typeface="Times New Roman"/>
                <a:ea typeface="Times New Roman"/>
                <a:cs typeface="Times New Roman"/>
                <a:sym typeface="Times New Roman"/>
              </a:rPr>
              <a:t>To conclude, the establishment of a management office in Germany poses a positive opportunity for Kingfisher to expand in the European market. The German market has exemplary high-quality standards with strict consumer protection laws that make it attractive for consumers. German consumers are loyal to their brands and hence pose a great opportunity for growth. The strong economy of the country comes with diversified revenue streams that can help Kingfisher broaden its international footprint and strengthen its position in the European Union market. </a:t>
            </a:r>
            <a:endParaRPr/>
          </a:p>
        </p:txBody>
      </p:sp>
      <p:sp>
        <p:nvSpPr>
          <p:cNvPr id="221" name="Google Shape;22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7" name="Google Shape;237;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just" rtl="0">
              <a:lnSpc>
                <a:spcPct val="107000"/>
              </a:lnSpc>
              <a:spcBef>
                <a:spcPts val="0"/>
              </a:spcBef>
              <a:spcAft>
                <a:spcPts val="0"/>
              </a:spcAft>
              <a:buNone/>
            </a:pPr>
            <a:r>
              <a:rPr lang="en-US" sz="1800">
                <a:solidFill>
                  <a:srgbClr val="222222"/>
                </a:solidFill>
                <a:latin typeface="Times New Roman"/>
                <a:ea typeface="Times New Roman"/>
                <a:cs typeface="Times New Roman"/>
                <a:sym typeface="Times New Roman"/>
              </a:rPr>
              <a:t>Halder, P., Hansen, E.N., Kangas, J. and Laukkanen, T., 2020. How national culture and ethics matter in consumers’ green consumption values. </a:t>
            </a:r>
            <a:r>
              <a:rPr lang="en-US" sz="1800" i="1">
                <a:latin typeface="Calibri"/>
                <a:ea typeface="Calibri"/>
                <a:cs typeface="Calibri"/>
                <a:sym typeface="Calibri"/>
              </a:rPr>
              <a:t>Journal of cleaner production</a:t>
            </a:r>
            <a:r>
              <a:rPr lang="en-US" sz="1800">
                <a:latin typeface="Calibri"/>
                <a:ea typeface="Calibri"/>
                <a:cs typeface="Calibri"/>
                <a:sym typeface="Calibri"/>
              </a:rPr>
              <a:t>, </a:t>
            </a:r>
            <a:r>
              <a:rPr lang="en-US" sz="1800" i="1">
                <a:latin typeface="Calibri"/>
                <a:ea typeface="Calibri"/>
                <a:cs typeface="Calibri"/>
                <a:sym typeface="Calibri"/>
              </a:rPr>
              <a:t>265</a:t>
            </a:r>
            <a:r>
              <a:rPr lang="en-US" sz="1800">
                <a:latin typeface="Calibri"/>
                <a:ea typeface="Calibri"/>
                <a:cs typeface="Calibri"/>
                <a:sym typeface="Calibri"/>
              </a:rPr>
              <a:t>, p.121754.</a:t>
            </a:r>
            <a:endParaRPr/>
          </a:p>
          <a:p>
            <a:pPr marL="0" marR="0" lvl="0" indent="0" algn="just" rtl="0">
              <a:lnSpc>
                <a:spcPct val="107000"/>
              </a:lnSpc>
              <a:spcBef>
                <a:spcPts val="800"/>
              </a:spcBef>
              <a:spcAft>
                <a:spcPts val="0"/>
              </a:spcAft>
              <a:buNone/>
            </a:pPr>
            <a:r>
              <a:rPr lang="en-US" sz="1800">
                <a:solidFill>
                  <a:srgbClr val="222222"/>
                </a:solidFill>
                <a:latin typeface="Times New Roman"/>
                <a:ea typeface="Times New Roman"/>
                <a:cs typeface="Times New Roman"/>
                <a:sym typeface="Times New Roman"/>
              </a:rPr>
              <a:t>Herbes, C., Beuthner, C. and Ramme, I., 2020. How green is your packaging—A comparative international study of cues consumers use to recognize environmentally friendly packaging. </a:t>
            </a:r>
            <a:r>
              <a:rPr lang="en-US" sz="1800" i="1">
                <a:latin typeface="Calibri"/>
                <a:ea typeface="Calibri"/>
                <a:cs typeface="Calibri"/>
                <a:sym typeface="Calibri"/>
              </a:rPr>
              <a:t>International Journal of Consumer Studies</a:t>
            </a:r>
            <a:r>
              <a:rPr lang="en-US" sz="1800">
                <a:latin typeface="Calibri"/>
                <a:ea typeface="Calibri"/>
                <a:cs typeface="Calibri"/>
                <a:sym typeface="Calibri"/>
              </a:rPr>
              <a:t>, </a:t>
            </a:r>
            <a:r>
              <a:rPr lang="en-US" sz="1800" i="1">
                <a:latin typeface="Calibri"/>
                <a:ea typeface="Calibri"/>
                <a:cs typeface="Calibri"/>
                <a:sym typeface="Calibri"/>
              </a:rPr>
              <a:t>44</a:t>
            </a:r>
            <a:r>
              <a:rPr lang="en-US" sz="1800">
                <a:latin typeface="Calibri"/>
                <a:ea typeface="Calibri"/>
                <a:cs typeface="Calibri"/>
                <a:sym typeface="Calibri"/>
              </a:rPr>
              <a:t>(3), pp.258-271.</a:t>
            </a:r>
            <a:endParaRPr/>
          </a:p>
          <a:p>
            <a:pPr marL="0" marR="0" lvl="0" indent="0" algn="just" rtl="0">
              <a:lnSpc>
                <a:spcPct val="107000"/>
              </a:lnSpc>
              <a:spcBef>
                <a:spcPts val="800"/>
              </a:spcBef>
              <a:spcAft>
                <a:spcPts val="0"/>
              </a:spcAft>
              <a:buNone/>
            </a:pPr>
            <a:r>
              <a:rPr lang="en-US" sz="1800">
                <a:solidFill>
                  <a:srgbClr val="222222"/>
                </a:solidFill>
                <a:latin typeface="Times New Roman"/>
                <a:ea typeface="Times New Roman"/>
                <a:cs typeface="Times New Roman"/>
                <a:sym typeface="Times New Roman"/>
              </a:rPr>
              <a:t>Jones, P. and Comfort, D., 2021. The circular economy: an exploratory case study from the paper and retail industries. </a:t>
            </a:r>
            <a:r>
              <a:rPr lang="en-US" sz="1800" i="1">
                <a:latin typeface="Calibri"/>
                <a:ea typeface="Calibri"/>
                <a:cs typeface="Calibri"/>
                <a:sym typeface="Calibri"/>
              </a:rPr>
              <a:t>Athens Journal of Business and Economics</a:t>
            </a:r>
            <a:r>
              <a:rPr lang="en-US" sz="1800">
                <a:latin typeface="Calibri"/>
                <a:ea typeface="Calibri"/>
                <a:cs typeface="Calibri"/>
                <a:sym typeface="Calibri"/>
              </a:rPr>
              <a:t>, </a:t>
            </a:r>
            <a:r>
              <a:rPr lang="en-US" sz="1800" i="1">
                <a:latin typeface="Calibri"/>
                <a:ea typeface="Calibri"/>
                <a:cs typeface="Calibri"/>
                <a:sym typeface="Calibri"/>
              </a:rPr>
              <a:t>7</a:t>
            </a:r>
            <a:r>
              <a:rPr lang="en-US" sz="1800">
                <a:latin typeface="Calibri"/>
                <a:ea typeface="Calibri"/>
                <a:cs typeface="Calibri"/>
                <a:sym typeface="Calibri"/>
              </a:rPr>
              <a:t>(4), pp.379-394.</a:t>
            </a:r>
            <a:endParaRPr/>
          </a:p>
          <a:p>
            <a:pPr marL="0" marR="0" lvl="0" indent="0" algn="just" rtl="0">
              <a:lnSpc>
                <a:spcPct val="107000"/>
              </a:lnSpc>
              <a:spcBef>
                <a:spcPts val="800"/>
              </a:spcBef>
              <a:spcAft>
                <a:spcPts val="0"/>
              </a:spcAft>
              <a:buNone/>
            </a:pPr>
            <a:r>
              <a:rPr lang="en-US" sz="1800">
                <a:solidFill>
                  <a:srgbClr val="222222"/>
                </a:solidFill>
                <a:latin typeface="Times New Roman"/>
                <a:ea typeface="Times New Roman"/>
                <a:cs typeface="Times New Roman"/>
                <a:sym typeface="Times New Roman"/>
              </a:rPr>
              <a:t>Pakseresht, A., Kaliji, S.A. and Canavari, M., 2022. Review of factors affecting consumer acceptance of cultured meat. </a:t>
            </a:r>
            <a:r>
              <a:rPr lang="en-US" sz="1800" i="1">
                <a:latin typeface="Calibri"/>
                <a:ea typeface="Calibri"/>
                <a:cs typeface="Calibri"/>
                <a:sym typeface="Calibri"/>
              </a:rPr>
              <a:t>Appetite</a:t>
            </a:r>
            <a:r>
              <a:rPr lang="en-US" sz="1800">
                <a:latin typeface="Calibri"/>
                <a:ea typeface="Calibri"/>
                <a:cs typeface="Calibri"/>
                <a:sym typeface="Calibri"/>
              </a:rPr>
              <a:t>, </a:t>
            </a:r>
            <a:r>
              <a:rPr lang="en-US" sz="1800" i="1">
                <a:latin typeface="Calibri"/>
                <a:ea typeface="Calibri"/>
                <a:cs typeface="Calibri"/>
                <a:sym typeface="Calibri"/>
              </a:rPr>
              <a:t>170</a:t>
            </a:r>
            <a:r>
              <a:rPr lang="en-US" sz="1800">
                <a:latin typeface="Calibri"/>
                <a:ea typeface="Calibri"/>
                <a:cs typeface="Calibri"/>
                <a:sym typeface="Calibri"/>
              </a:rPr>
              <a:t>, p.105829.</a:t>
            </a:r>
            <a:endParaRPr/>
          </a:p>
          <a:p>
            <a:pPr marL="0" marR="0" lvl="0" indent="0" algn="just" rtl="0">
              <a:lnSpc>
                <a:spcPct val="107000"/>
              </a:lnSpc>
              <a:spcBef>
                <a:spcPts val="800"/>
              </a:spcBef>
              <a:spcAft>
                <a:spcPts val="0"/>
              </a:spcAft>
              <a:buNone/>
            </a:pPr>
            <a:r>
              <a:rPr lang="en-US" sz="1800">
                <a:solidFill>
                  <a:srgbClr val="222222"/>
                </a:solidFill>
                <a:latin typeface="Times New Roman"/>
                <a:ea typeface="Times New Roman"/>
                <a:cs typeface="Times New Roman"/>
                <a:sym typeface="Times New Roman"/>
              </a:rPr>
              <a:t>Rishi, B. and Kacker, A., 2021. Kingfisher: Ultra Max re-positioning hurdle. </a:t>
            </a:r>
            <a:r>
              <a:rPr lang="en-US" sz="1800" i="1">
                <a:latin typeface="Calibri"/>
                <a:ea typeface="Calibri"/>
                <a:cs typeface="Calibri"/>
                <a:sym typeface="Calibri"/>
              </a:rPr>
              <a:t>Emerald Emerging Markets Case Studies</a:t>
            </a:r>
            <a:r>
              <a:rPr lang="en-US" sz="1800">
                <a:latin typeface="Calibri"/>
                <a:ea typeface="Calibri"/>
                <a:cs typeface="Calibri"/>
                <a:sym typeface="Calibri"/>
              </a:rPr>
              <a:t>, </a:t>
            </a:r>
            <a:r>
              <a:rPr lang="en-US" sz="1800" i="1">
                <a:latin typeface="Calibri"/>
                <a:ea typeface="Calibri"/>
                <a:cs typeface="Calibri"/>
                <a:sym typeface="Calibri"/>
              </a:rPr>
              <a:t>11</a:t>
            </a:r>
            <a:r>
              <a:rPr lang="en-US" sz="1800">
                <a:latin typeface="Calibri"/>
                <a:ea typeface="Calibri"/>
                <a:cs typeface="Calibri"/>
                <a:sym typeface="Calibri"/>
              </a:rPr>
              <a:t>(2), pp.1-19.</a:t>
            </a:r>
            <a:endParaRPr/>
          </a:p>
          <a:p>
            <a:pPr marL="0" lvl="0" indent="0" algn="l" rtl="0">
              <a:spcBef>
                <a:spcPts val="800"/>
              </a:spcBef>
              <a:spcAft>
                <a:spcPts val="0"/>
              </a:spcAft>
              <a:buNone/>
            </a:pPr>
            <a:endParaRPr/>
          </a:p>
        </p:txBody>
      </p:sp>
      <p:sp>
        <p:nvSpPr>
          <p:cNvPr id="238" name="Google Shape;238;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9" name="Google Shape;249;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6"/>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6"/>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7"/>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8"/>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8"/>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9"/>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9"/>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20"/>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2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20"/>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3"/>
          <p:cNvSpPr>
            <a:spLocks noGrp="1"/>
          </p:cNvSpPr>
          <p:nvPr>
            <p:ph type="pic" idx="2"/>
          </p:nvPr>
        </p:nvSpPr>
        <p:spPr>
          <a:xfrm>
            <a:off x="1792288" y="612775"/>
            <a:ext cx="5486400" cy="4114800"/>
          </a:xfrm>
          <a:prstGeom prst="rect">
            <a:avLst/>
          </a:prstGeom>
          <a:noFill/>
          <a:ln>
            <a:noFill/>
          </a:ln>
        </p:spPr>
      </p:sp>
      <p:sp>
        <p:nvSpPr>
          <p:cNvPr id="68" name="Google Shape;68;p23"/>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jp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p:nvPr/>
        </p:nvSpPr>
        <p:spPr>
          <a:xfrm>
            <a:off x="9144000" y="0"/>
            <a:ext cx="9144000" cy="8281967"/>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
          <p:cNvSpPr/>
          <p:nvPr/>
        </p:nvSpPr>
        <p:spPr>
          <a:xfrm>
            <a:off x="9144000" y="8281967"/>
            <a:ext cx="9144000" cy="20574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
          <p:cNvSpPr/>
          <p:nvPr/>
        </p:nvSpPr>
        <p:spPr>
          <a:xfrm>
            <a:off x="6877976" y="686198"/>
            <a:ext cx="1747370" cy="685003"/>
          </a:xfrm>
          <a:custGeom>
            <a:avLst/>
            <a:gdLst/>
            <a:ahLst/>
            <a:cxnLst/>
            <a:rect l="l" t="t" r="r" b="b"/>
            <a:pathLst>
              <a:path w="1747370" h="685003" extrusionOk="0">
                <a:moveTo>
                  <a:pt x="0" y="0"/>
                </a:moveTo>
                <a:lnTo>
                  <a:pt x="1747370" y="0"/>
                </a:lnTo>
                <a:lnTo>
                  <a:pt x="1747370" y="685004"/>
                </a:lnTo>
                <a:lnTo>
                  <a:pt x="0" y="685004"/>
                </a:lnTo>
                <a:lnTo>
                  <a:pt x="0" y="0"/>
                </a:lnTo>
                <a:close/>
              </a:path>
            </a:pathLst>
          </a:custGeom>
          <a:blipFill rotWithShape="1">
            <a:blip r:embed="rId3">
              <a:alphaModFix/>
            </a:blip>
            <a:stretch>
              <a:fillRect t="-83893" r="-5996" b="-86486"/>
            </a:stretch>
          </a:blipFill>
          <a:ln>
            <a:noFill/>
          </a:ln>
        </p:spPr>
        <p:txBody>
          <a:bodyPr/>
          <a:lstStyle/>
          <a:p>
            <a:endParaRPr lang="en-US"/>
          </a:p>
        </p:txBody>
      </p:sp>
      <p:grpSp>
        <p:nvGrpSpPr>
          <p:cNvPr id="91" name="Google Shape;91;p1"/>
          <p:cNvGrpSpPr/>
          <p:nvPr/>
        </p:nvGrpSpPr>
        <p:grpSpPr>
          <a:xfrm>
            <a:off x="-24658" y="0"/>
            <a:ext cx="2106717" cy="1952666"/>
            <a:chOff x="0" y="0"/>
            <a:chExt cx="2808955" cy="2603555"/>
          </a:xfrm>
        </p:grpSpPr>
        <p:sp>
          <p:nvSpPr>
            <p:cNvPr id="92" name="Google Shape;92;p1"/>
            <p:cNvSpPr/>
            <p:nvPr/>
          </p:nvSpPr>
          <p:spPr>
            <a:xfrm>
              <a:off x="0" y="0"/>
              <a:ext cx="2808955" cy="2603555"/>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
            <p:cNvSpPr/>
            <p:nvPr/>
          </p:nvSpPr>
          <p:spPr>
            <a:xfrm>
              <a:off x="650605" y="566506"/>
              <a:ext cx="1507746" cy="1470542"/>
            </a:xfrm>
            <a:custGeom>
              <a:avLst/>
              <a:gdLst/>
              <a:ahLst/>
              <a:cxnLst/>
              <a:rect l="l" t="t" r="r" b="b"/>
              <a:pathLst>
                <a:path w="1507746" h="1470542" extrusionOk="0">
                  <a:moveTo>
                    <a:pt x="0" y="0"/>
                  </a:moveTo>
                  <a:lnTo>
                    <a:pt x="1507746" y="0"/>
                  </a:lnTo>
                  <a:lnTo>
                    <a:pt x="1507746" y="1470542"/>
                  </a:lnTo>
                  <a:lnTo>
                    <a:pt x="0" y="1470542"/>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94" name="Google Shape;94;p1"/>
          <p:cNvGrpSpPr/>
          <p:nvPr/>
        </p:nvGrpSpPr>
        <p:grpSpPr>
          <a:xfrm>
            <a:off x="16009445" y="8281967"/>
            <a:ext cx="2278555" cy="2057400"/>
            <a:chOff x="0" y="0"/>
            <a:chExt cx="3038073" cy="2743200"/>
          </a:xfrm>
        </p:grpSpPr>
        <p:sp>
          <p:nvSpPr>
            <p:cNvPr id="95" name="Google Shape;95;p1"/>
            <p:cNvSpPr/>
            <p:nvPr/>
          </p:nvSpPr>
          <p:spPr>
            <a:xfrm>
              <a:off x="0" y="0"/>
              <a:ext cx="3038073" cy="274320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5">
                <a:alphaModFix/>
              </a:blip>
              <a:stretch>
                <a:fillRect/>
              </a:stretch>
            </a:blipFill>
            <a:ln>
              <a:noFill/>
            </a:ln>
          </p:spPr>
          <p:txBody>
            <a:bodyPr/>
            <a:lstStyle/>
            <a:p>
              <a:endParaRPr lang="en-US"/>
            </a:p>
          </p:txBody>
        </p:sp>
      </p:grpSp>
      <p:sp>
        <p:nvSpPr>
          <p:cNvPr id="97" name="Google Shape;97;p1"/>
          <p:cNvSpPr/>
          <p:nvPr/>
        </p:nvSpPr>
        <p:spPr>
          <a:xfrm>
            <a:off x="0" y="1952666"/>
            <a:ext cx="9144000" cy="8386701"/>
          </a:xfrm>
          <a:custGeom>
            <a:avLst/>
            <a:gdLst/>
            <a:ahLst/>
            <a:cxnLst/>
            <a:rect l="l" t="t" r="r" b="b"/>
            <a:pathLst>
              <a:path w="9144000" h="8386701" extrusionOk="0">
                <a:moveTo>
                  <a:pt x="0" y="0"/>
                </a:moveTo>
                <a:lnTo>
                  <a:pt x="9144000" y="0"/>
                </a:lnTo>
                <a:lnTo>
                  <a:pt x="9144000" y="8386701"/>
                </a:lnTo>
                <a:lnTo>
                  <a:pt x="0" y="8386701"/>
                </a:lnTo>
                <a:lnTo>
                  <a:pt x="0" y="0"/>
                </a:lnTo>
                <a:close/>
              </a:path>
            </a:pathLst>
          </a:custGeom>
          <a:blipFill rotWithShape="1">
            <a:blip r:embed="rId6">
              <a:alphaModFix/>
            </a:blip>
            <a:stretch>
              <a:fillRect t="-4513" b="-4513"/>
            </a:stretch>
          </a:blipFill>
          <a:ln>
            <a:noFill/>
          </a:ln>
        </p:spPr>
        <p:txBody>
          <a:bodyPr/>
          <a:lstStyle/>
          <a:p>
            <a:endParaRPr lang="en-US"/>
          </a:p>
        </p:txBody>
      </p:sp>
      <p:sp>
        <p:nvSpPr>
          <p:cNvPr id="98" name="Google Shape;98;p1"/>
          <p:cNvSpPr txBox="1"/>
          <p:nvPr/>
        </p:nvSpPr>
        <p:spPr>
          <a:xfrm>
            <a:off x="10774809" y="1771650"/>
            <a:ext cx="5882400" cy="3971100"/>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6000" b="0" i="0" u="none" strike="noStrike" cap="none">
                <a:solidFill>
                  <a:srgbClr val="FFFFFF"/>
                </a:solidFill>
                <a:latin typeface="DM Serif Display"/>
                <a:ea typeface="DM Serif Display"/>
                <a:cs typeface="DM Serif Display"/>
                <a:sym typeface="DM Serif Display"/>
              </a:rPr>
              <a:t>Analysis of Expansion Strategies of Kingfisher</a:t>
            </a:r>
            <a:endParaRPr/>
          </a:p>
        </p:txBody>
      </p:sp>
      <p:sp>
        <p:nvSpPr>
          <p:cNvPr id="99" name="Google Shape;99;p1"/>
          <p:cNvSpPr txBox="1"/>
          <p:nvPr/>
        </p:nvSpPr>
        <p:spPr>
          <a:xfrm>
            <a:off x="10774800" y="6082000"/>
            <a:ext cx="5451300" cy="923100"/>
          </a:xfrm>
          <a:prstGeom prst="rect">
            <a:avLst/>
          </a:prstGeom>
          <a:noFill/>
          <a:ln>
            <a:noFill/>
          </a:ln>
        </p:spPr>
        <p:txBody>
          <a:bodyPr spcFirstLastPara="1" wrap="square" lIns="0" tIns="0" rIns="0" bIns="0" anchor="t" anchorCtr="0">
            <a:spAutoFit/>
          </a:bodyPr>
          <a:lstStyle/>
          <a:p>
            <a:pPr marL="0" marR="0" lvl="0" indent="0" algn="l" rtl="0">
              <a:lnSpc>
                <a:spcPct val="140016"/>
              </a:lnSpc>
              <a:spcBef>
                <a:spcPts val="0"/>
              </a:spcBef>
              <a:spcAft>
                <a:spcPts val="0"/>
              </a:spcAft>
              <a:buNone/>
            </a:pPr>
            <a:r>
              <a:rPr lang="en-US" sz="2499" b="0" i="0" u="none" strike="noStrike" cap="none">
                <a:solidFill>
                  <a:srgbClr val="FFFFFF"/>
                </a:solidFill>
                <a:latin typeface="Arial"/>
                <a:ea typeface="Arial"/>
                <a:cs typeface="Arial"/>
                <a:sym typeface="Arial"/>
              </a:rPr>
              <a:t>Navigating cultural disparities and differences in business attitudes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
          <p:cNvSpPr/>
          <p:nvPr/>
        </p:nvSpPr>
        <p:spPr>
          <a:xfrm>
            <a:off x="0" y="0"/>
            <a:ext cx="11717602" cy="466725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 name="Google Shape;106;p2"/>
          <p:cNvGrpSpPr/>
          <p:nvPr/>
        </p:nvGrpSpPr>
        <p:grpSpPr>
          <a:xfrm>
            <a:off x="16009445" y="8229600"/>
            <a:ext cx="2278555" cy="2057400"/>
            <a:chOff x="0" y="0"/>
            <a:chExt cx="3038073" cy="2743200"/>
          </a:xfrm>
        </p:grpSpPr>
        <p:sp>
          <p:nvSpPr>
            <p:cNvPr id="107" name="Google Shape;107;p2"/>
            <p:cNvSpPr/>
            <p:nvPr/>
          </p:nvSpPr>
          <p:spPr>
            <a:xfrm>
              <a:off x="0" y="0"/>
              <a:ext cx="3038073" cy="2743200"/>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flipH="1">
              <a:off x="851252" y="91493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109" name="Google Shape;109;p2"/>
          <p:cNvSpPr/>
          <p:nvPr/>
        </p:nvSpPr>
        <p:spPr>
          <a:xfrm>
            <a:off x="0" y="4667250"/>
            <a:ext cx="11717602" cy="561975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12174802" y="8972146"/>
            <a:ext cx="1747370" cy="685003"/>
          </a:xfrm>
          <a:custGeom>
            <a:avLst/>
            <a:gdLst/>
            <a:ahLst/>
            <a:cxnLst/>
            <a:rect l="l" t="t" r="r" b="b"/>
            <a:pathLst>
              <a:path w="1747370" h="685003" extrusionOk="0">
                <a:moveTo>
                  <a:pt x="0" y="0"/>
                </a:moveTo>
                <a:lnTo>
                  <a:pt x="1747370" y="0"/>
                </a:lnTo>
                <a:lnTo>
                  <a:pt x="1747370" y="685003"/>
                </a:lnTo>
                <a:lnTo>
                  <a:pt x="0" y="685003"/>
                </a:lnTo>
                <a:lnTo>
                  <a:pt x="0" y="0"/>
                </a:lnTo>
                <a:close/>
              </a:path>
            </a:pathLst>
          </a:custGeom>
          <a:blipFill rotWithShape="1">
            <a:blip r:embed="rId4">
              <a:alphaModFix/>
            </a:blip>
            <a:stretch>
              <a:fillRect t="-83893" r="-5996" b="-86486"/>
            </a:stretch>
          </a:blipFill>
          <a:ln>
            <a:noFill/>
          </a:ln>
        </p:spPr>
        <p:txBody>
          <a:bodyPr/>
          <a:lstStyle/>
          <a:p>
            <a:endParaRPr lang="en-US"/>
          </a:p>
        </p:txBody>
      </p:sp>
      <p:sp>
        <p:nvSpPr>
          <p:cNvPr id="111" name="Google Shape;111;p2"/>
          <p:cNvSpPr/>
          <p:nvPr/>
        </p:nvSpPr>
        <p:spPr>
          <a:xfrm>
            <a:off x="11717602" y="0"/>
            <a:ext cx="6570398" cy="8229600"/>
          </a:xfrm>
          <a:custGeom>
            <a:avLst/>
            <a:gdLst/>
            <a:ahLst/>
            <a:cxnLst/>
            <a:rect l="l" t="t" r="r" b="b"/>
            <a:pathLst>
              <a:path w="6570398" h="8229600" extrusionOk="0">
                <a:moveTo>
                  <a:pt x="0" y="0"/>
                </a:moveTo>
                <a:lnTo>
                  <a:pt x="6570398" y="0"/>
                </a:lnTo>
                <a:lnTo>
                  <a:pt x="6570398" y="8229600"/>
                </a:lnTo>
                <a:lnTo>
                  <a:pt x="0" y="8229600"/>
                </a:lnTo>
                <a:lnTo>
                  <a:pt x="0" y="0"/>
                </a:lnTo>
                <a:close/>
              </a:path>
            </a:pathLst>
          </a:custGeom>
          <a:blipFill rotWithShape="1">
            <a:blip r:embed="rId5">
              <a:alphaModFix/>
            </a:blip>
            <a:stretch>
              <a:fillRect l="-119157" r="-114832"/>
            </a:stretch>
          </a:blipFill>
          <a:ln>
            <a:noFill/>
          </a:ln>
        </p:spPr>
        <p:txBody>
          <a:bodyPr/>
          <a:lstStyle/>
          <a:p>
            <a:endParaRPr lang="en-US"/>
          </a:p>
        </p:txBody>
      </p:sp>
      <p:sp>
        <p:nvSpPr>
          <p:cNvPr id="112" name="Google Shape;112;p2"/>
          <p:cNvSpPr txBox="1"/>
          <p:nvPr/>
        </p:nvSpPr>
        <p:spPr>
          <a:xfrm>
            <a:off x="1028700" y="1785489"/>
            <a:ext cx="8401988" cy="1096273"/>
          </a:xfrm>
          <a:prstGeom prst="rect">
            <a:avLst/>
          </a:prstGeom>
          <a:noFill/>
          <a:ln>
            <a:noFill/>
          </a:ln>
        </p:spPr>
        <p:txBody>
          <a:bodyPr spcFirstLastPara="1" wrap="square" lIns="0" tIns="0" rIns="0" bIns="0" anchor="t" anchorCtr="0">
            <a:spAutoFit/>
          </a:bodyPr>
          <a:lstStyle/>
          <a:p>
            <a:pPr marL="0" marR="0" lvl="0" indent="0" algn="l" rtl="0">
              <a:lnSpc>
                <a:spcPct val="120002"/>
              </a:lnSpc>
              <a:spcBef>
                <a:spcPts val="0"/>
              </a:spcBef>
              <a:spcAft>
                <a:spcPts val="0"/>
              </a:spcAft>
              <a:buNone/>
            </a:pPr>
            <a:r>
              <a:rPr lang="en-US" sz="7199" b="0" i="0" u="none" strike="noStrike" cap="none">
                <a:solidFill>
                  <a:srgbClr val="FFFFFF"/>
                </a:solidFill>
                <a:latin typeface="Arial"/>
                <a:ea typeface="Arial"/>
                <a:cs typeface="Arial"/>
                <a:sym typeface="Arial"/>
              </a:rPr>
              <a:t>Introduction </a:t>
            </a:r>
            <a:endParaRPr/>
          </a:p>
        </p:txBody>
      </p:sp>
      <p:grpSp>
        <p:nvGrpSpPr>
          <p:cNvPr id="113" name="Google Shape;113;p2"/>
          <p:cNvGrpSpPr/>
          <p:nvPr/>
        </p:nvGrpSpPr>
        <p:grpSpPr>
          <a:xfrm>
            <a:off x="1028700" y="4989726"/>
            <a:ext cx="8401988" cy="3484362"/>
            <a:chOff x="0" y="-28575"/>
            <a:chExt cx="11202651" cy="4645817"/>
          </a:xfrm>
        </p:grpSpPr>
        <p:sp>
          <p:nvSpPr>
            <p:cNvPr id="114" name="Google Shape;114;p2"/>
            <p:cNvSpPr txBox="1"/>
            <p:nvPr/>
          </p:nvSpPr>
          <p:spPr>
            <a:xfrm>
              <a:off x="0" y="-28575"/>
              <a:ext cx="11202651" cy="3739514"/>
            </a:xfrm>
            <a:prstGeom prst="rect">
              <a:avLst/>
            </a:prstGeom>
            <a:noFill/>
            <a:ln>
              <a:noFill/>
            </a:ln>
          </p:spPr>
          <p:txBody>
            <a:bodyPr spcFirstLastPara="1" wrap="square" lIns="0" tIns="0" rIns="0" bIns="0" anchor="t" anchorCtr="0">
              <a:spAutoFit/>
            </a:bodyPr>
            <a:lstStyle/>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Kingfisher is a London-based multinational company</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Has a diverse portfolio with companies like Castorama and Screwfix</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Operates multiple retail stores in Portugal, Spain, Russia, etc.</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Positions itself for enhancing customer experience (Pakseresht, Kaliji and Canavari, 2022)</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Strategic expansions in Germany with twenty new retail sites</a:t>
              </a:r>
              <a:endParaRPr/>
            </a:p>
          </p:txBody>
        </p:sp>
        <p:sp>
          <p:nvSpPr>
            <p:cNvPr id="115" name="Google Shape;115;p2"/>
            <p:cNvSpPr txBox="1"/>
            <p:nvPr/>
          </p:nvSpPr>
          <p:spPr>
            <a:xfrm>
              <a:off x="0" y="4171570"/>
              <a:ext cx="11202651" cy="445672"/>
            </a:xfrm>
            <a:prstGeom prst="rect">
              <a:avLst/>
            </a:prstGeom>
            <a:noFill/>
            <a:ln>
              <a:noFill/>
            </a:ln>
          </p:spPr>
          <p:txBody>
            <a:bodyPr spcFirstLastPara="1" wrap="square" lIns="0" tIns="0" rIns="0" bIns="0" anchor="t" anchorCtr="0">
              <a:spAutoFit/>
            </a:bodyPr>
            <a:lstStyle/>
            <a:p>
              <a:pPr marL="0" marR="0" lvl="0" indent="0" algn="l" rtl="0">
                <a:lnSpc>
                  <a:spcPct val="17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3"/>
          <p:cNvSpPr/>
          <p:nvPr/>
        </p:nvSpPr>
        <p:spPr>
          <a:xfrm>
            <a:off x="0" y="-157174"/>
            <a:ext cx="13952045" cy="4745275"/>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txBox="1"/>
          <p:nvPr/>
        </p:nvSpPr>
        <p:spPr>
          <a:xfrm>
            <a:off x="1028700" y="1038225"/>
            <a:ext cx="11212177" cy="3279293"/>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7200" b="1" i="0" u="none" strike="noStrike" cap="none">
                <a:solidFill>
                  <a:srgbClr val="FFFFFF"/>
                </a:solidFill>
                <a:latin typeface="Ultra"/>
                <a:ea typeface="Ultra"/>
                <a:cs typeface="Ultra"/>
                <a:sym typeface="Ultra"/>
              </a:rPr>
              <a:t>Cultural differences between the UK and Germany</a:t>
            </a:r>
            <a:endParaRPr/>
          </a:p>
        </p:txBody>
      </p:sp>
      <p:sp>
        <p:nvSpPr>
          <p:cNvPr id="123" name="Google Shape;123;p3"/>
          <p:cNvSpPr txBox="1"/>
          <p:nvPr/>
        </p:nvSpPr>
        <p:spPr>
          <a:xfrm>
            <a:off x="1028700" y="5245273"/>
            <a:ext cx="9931064" cy="3930651"/>
          </a:xfrm>
          <a:prstGeom prst="rect">
            <a:avLst/>
          </a:prstGeom>
          <a:noFill/>
          <a:ln>
            <a:noFill/>
          </a:ln>
        </p:spPr>
        <p:txBody>
          <a:bodyPr spcFirstLastPara="1" wrap="square" lIns="0" tIns="0" rIns="0" bIns="0" anchor="t" anchorCtr="0">
            <a:spAutoFit/>
          </a:bodyPr>
          <a:lstStyle/>
          <a:p>
            <a:pPr marL="496566" marR="0" lvl="1" indent="-248283" algn="l" rtl="0">
              <a:lnSpc>
                <a:spcPct val="170030"/>
              </a:lnSpc>
              <a:spcBef>
                <a:spcPts val="0"/>
              </a:spcBef>
              <a:spcAft>
                <a:spcPts val="0"/>
              </a:spcAft>
              <a:buClr>
                <a:srgbClr val="141414"/>
              </a:buClr>
              <a:buSzPts val="2299"/>
              <a:buFont typeface="Arial"/>
              <a:buChar char="•"/>
            </a:pPr>
            <a:r>
              <a:rPr lang="en-US" sz="2299" b="0" i="0" u="none" strike="noStrike" cap="none">
                <a:solidFill>
                  <a:srgbClr val="141414"/>
                </a:solidFill>
                <a:latin typeface="Arial"/>
                <a:ea typeface="Arial"/>
                <a:cs typeface="Arial"/>
                <a:sym typeface="Arial"/>
              </a:rPr>
              <a:t>Differences in linguistic frameworks</a:t>
            </a:r>
            <a:endParaRPr/>
          </a:p>
          <a:p>
            <a:pPr marL="496566" marR="0" lvl="1" indent="-248283" algn="l" rtl="0">
              <a:lnSpc>
                <a:spcPct val="170030"/>
              </a:lnSpc>
              <a:spcBef>
                <a:spcPts val="0"/>
              </a:spcBef>
              <a:spcAft>
                <a:spcPts val="0"/>
              </a:spcAft>
              <a:buClr>
                <a:srgbClr val="141414"/>
              </a:buClr>
              <a:buSzPts val="2299"/>
              <a:buFont typeface="Arial"/>
              <a:buChar char="•"/>
            </a:pPr>
            <a:r>
              <a:rPr lang="en-US" sz="2299" b="0" i="0" u="none" strike="noStrike" cap="none">
                <a:solidFill>
                  <a:srgbClr val="141414"/>
                </a:solidFill>
                <a:latin typeface="Arial"/>
                <a:ea typeface="Arial"/>
                <a:cs typeface="Arial"/>
                <a:sym typeface="Arial"/>
              </a:rPr>
              <a:t>Translation services and training need to overcome the language barriers</a:t>
            </a:r>
            <a:endParaRPr/>
          </a:p>
          <a:p>
            <a:pPr marL="496566" marR="0" lvl="1" indent="-248283" algn="l" rtl="0">
              <a:lnSpc>
                <a:spcPct val="170030"/>
              </a:lnSpc>
              <a:spcBef>
                <a:spcPts val="0"/>
              </a:spcBef>
              <a:spcAft>
                <a:spcPts val="0"/>
              </a:spcAft>
              <a:buClr>
                <a:srgbClr val="141414"/>
              </a:buClr>
              <a:buSzPts val="2299"/>
              <a:buFont typeface="Arial"/>
              <a:buChar char="•"/>
            </a:pPr>
            <a:r>
              <a:rPr lang="en-US" sz="2299" b="0" i="0" u="none" strike="noStrike" cap="none">
                <a:solidFill>
                  <a:srgbClr val="141414"/>
                </a:solidFill>
                <a:latin typeface="Arial"/>
                <a:ea typeface="Arial"/>
                <a:cs typeface="Arial"/>
                <a:sym typeface="Arial"/>
              </a:rPr>
              <a:t>Differences in communication styles in both countries (Bryant, van Nek and Rolland, 2020)</a:t>
            </a:r>
            <a:endParaRPr/>
          </a:p>
          <a:p>
            <a:pPr marL="496566" marR="0" lvl="1" indent="-248283" algn="l" rtl="0">
              <a:lnSpc>
                <a:spcPct val="170030"/>
              </a:lnSpc>
              <a:spcBef>
                <a:spcPts val="0"/>
              </a:spcBef>
              <a:spcAft>
                <a:spcPts val="0"/>
              </a:spcAft>
              <a:buClr>
                <a:srgbClr val="141414"/>
              </a:buClr>
              <a:buSzPts val="2299"/>
              <a:buFont typeface="Arial"/>
              <a:buChar char="•"/>
            </a:pPr>
            <a:r>
              <a:rPr lang="en-US" sz="2299" b="0" i="0" u="none" strike="noStrike" cap="none">
                <a:solidFill>
                  <a:srgbClr val="141414"/>
                </a:solidFill>
                <a:latin typeface="Arial"/>
                <a:ea typeface="Arial"/>
                <a:cs typeface="Arial"/>
                <a:sym typeface="Arial"/>
              </a:rPr>
              <a:t>British communication focuses on politeness and indirectness</a:t>
            </a:r>
            <a:endParaRPr/>
          </a:p>
          <a:p>
            <a:pPr marL="496566" marR="0" lvl="1" indent="-248283" algn="l" rtl="0">
              <a:lnSpc>
                <a:spcPct val="170030"/>
              </a:lnSpc>
              <a:spcBef>
                <a:spcPts val="0"/>
              </a:spcBef>
              <a:spcAft>
                <a:spcPts val="0"/>
              </a:spcAft>
              <a:buClr>
                <a:srgbClr val="141414"/>
              </a:buClr>
              <a:buSzPts val="2299"/>
              <a:buFont typeface="Arial"/>
              <a:buChar char="•"/>
            </a:pPr>
            <a:r>
              <a:rPr lang="en-US" sz="2299" b="0" i="0" u="none" strike="noStrike" cap="none">
                <a:solidFill>
                  <a:srgbClr val="141414"/>
                </a:solidFill>
                <a:latin typeface="Arial"/>
                <a:ea typeface="Arial"/>
                <a:cs typeface="Arial"/>
                <a:sym typeface="Arial"/>
              </a:rPr>
              <a:t>German people prefer clarity and direct communication</a:t>
            </a:r>
            <a:endParaRPr/>
          </a:p>
          <a:p>
            <a:pPr marL="0" marR="0" lvl="0" indent="0" algn="l" rtl="0">
              <a:lnSpc>
                <a:spcPct val="170030"/>
              </a:lnSpc>
              <a:spcBef>
                <a:spcPts val="0"/>
              </a:spcBef>
              <a:spcAft>
                <a:spcPts val="0"/>
              </a:spcAft>
              <a:buNone/>
            </a:pPr>
            <a:endParaRPr sz="2299" b="0" i="0" u="none" strike="noStrike" cap="none">
              <a:solidFill>
                <a:srgbClr val="141414"/>
              </a:solidFill>
              <a:latin typeface="Arial"/>
              <a:ea typeface="Arial"/>
              <a:cs typeface="Arial"/>
              <a:sym typeface="Arial"/>
            </a:endParaRPr>
          </a:p>
        </p:txBody>
      </p:sp>
      <p:sp>
        <p:nvSpPr>
          <p:cNvPr id="124" name="Google Shape;124;p3"/>
          <p:cNvSpPr/>
          <p:nvPr/>
        </p:nvSpPr>
        <p:spPr>
          <a:xfrm>
            <a:off x="13952045" y="-263500"/>
            <a:ext cx="4335955" cy="10579396"/>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 name="Google Shape;125;p3"/>
          <p:cNvGrpSpPr/>
          <p:nvPr/>
        </p:nvGrpSpPr>
        <p:grpSpPr>
          <a:xfrm>
            <a:off x="16009445" y="8258496"/>
            <a:ext cx="2278555" cy="2057400"/>
            <a:chOff x="0" y="0"/>
            <a:chExt cx="3038073" cy="2743200"/>
          </a:xfrm>
        </p:grpSpPr>
        <p:sp>
          <p:nvSpPr>
            <p:cNvPr id="126" name="Google Shape;126;p3"/>
            <p:cNvSpPr/>
            <p:nvPr/>
          </p:nvSpPr>
          <p:spPr>
            <a:xfrm>
              <a:off x="0" y="0"/>
              <a:ext cx="3038073" cy="27432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3"/>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128" name="Google Shape;128;p3"/>
          <p:cNvSpPr txBox="1"/>
          <p:nvPr/>
        </p:nvSpPr>
        <p:spPr>
          <a:xfrm>
            <a:off x="1028700" y="4613448"/>
            <a:ext cx="11212177" cy="412750"/>
          </a:xfrm>
          <a:prstGeom prst="rect">
            <a:avLst/>
          </a:prstGeom>
          <a:noFill/>
          <a:ln>
            <a:noFill/>
          </a:ln>
        </p:spPr>
        <p:txBody>
          <a:bodyPr spcFirstLastPara="1" wrap="square" lIns="0" tIns="0" rIns="0" bIns="0" anchor="t" anchorCtr="0">
            <a:spAutoFit/>
          </a:bodyPr>
          <a:lstStyle/>
          <a:p>
            <a:pPr marL="0" marR="0" lvl="0" indent="0" algn="l" rtl="0">
              <a:lnSpc>
                <a:spcPct val="140016"/>
              </a:lnSpc>
              <a:spcBef>
                <a:spcPts val="0"/>
              </a:spcBef>
              <a:spcAft>
                <a:spcPts val="0"/>
              </a:spcAft>
              <a:buNone/>
            </a:pPr>
            <a:r>
              <a:rPr lang="en-US" sz="2499" b="0" i="0" u="none" strike="noStrike" cap="none">
                <a:solidFill>
                  <a:srgbClr val="000000"/>
                </a:solidFill>
                <a:latin typeface="Arial"/>
                <a:ea typeface="Arial"/>
                <a:cs typeface="Arial"/>
                <a:sym typeface="Arial"/>
              </a:rPr>
              <a:t>Language and Communication Differences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4"/>
          <p:cNvSpPr/>
          <p:nvPr/>
        </p:nvSpPr>
        <p:spPr>
          <a:xfrm>
            <a:off x="7131699" y="0"/>
            <a:ext cx="11156301" cy="51435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4"/>
          <p:cNvSpPr/>
          <p:nvPr/>
        </p:nvSpPr>
        <p:spPr>
          <a:xfrm>
            <a:off x="7131699" y="5143500"/>
            <a:ext cx="6584301" cy="51435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4"/>
          <p:cNvSpPr/>
          <p:nvPr/>
        </p:nvSpPr>
        <p:spPr>
          <a:xfrm>
            <a:off x="13716000" y="5143500"/>
            <a:ext cx="4572000" cy="514350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4"/>
          <p:cNvSpPr txBox="1"/>
          <p:nvPr/>
        </p:nvSpPr>
        <p:spPr>
          <a:xfrm>
            <a:off x="7617379" y="5980748"/>
            <a:ext cx="5588696" cy="344043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800" b="0" i="0" u="none" strike="noStrike" cap="none">
                <a:solidFill>
                  <a:srgbClr val="FFFFFF"/>
                </a:solidFill>
                <a:latin typeface="Arial"/>
                <a:ea typeface="Arial"/>
                <a:cs typeface="Arial"/>
                <a:sym typeface="Arial"/>
              </a:rPr>
              <a:t>Social structures and Ethnic differences</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The UK has a multicultural society that dictates how workplaces are framed</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Germany has homogenous ethnic groups (Halder et al., 2020)</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German societies focus on social cohesion and welfare</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The British society is more individualistic and egalitarian</a:t>
            </a:r>
            <a:endParaRPr/>
          </a:p>
          <a:p>
            <a:pPr marL="0" marR="0" lvl="0" indent="0" algn="l" rtl="0">
              <a:lnSpc>
                <a:spcPct val="140000"/>
              </a:lnSpc>
              <a:spcBef>
                <a:spcPts val="0"/>
              </a:spcBef>
              <a:spcAft>
                <a:spcPts val="0"/>
              </a:spcAft>
              <a:buNone/>
            </a:pPr>
            <a:endParaRPr sz="1800" b="0" i="0" u="none" strike="noStrike" cap="none">
              <a:solidFill>
                <a:srgbClr val="FFFFFF"/>
              </a:solidFill>
              <a:latin typeface="Arial"/>
              <a:ea typeface="Arial"/>
              <a:cs typeface="Arial"/>
              <a:sym typeface="Arial"/>
            </a:endParaRPr>
          </a:p>
        </p:txBody>
      </p:sp>
      <p:sp>
        <p:nvSpPr>
          <p:cNvPr id="138" name="Google Shape;138;p4"/>
          <p:cNvSpPr/>
          <p:nvPr/>
        </p:nvSpPr>
        <p:spPr>
          <a:xfrm flipH="1">
            <a:off x="16758462" y="8838184"/>
            <a:ext cx="1001677" cy="797699"/>
          </a:xfrm>
          <a:custGeom>
            <a:avLst/>
            <a:gdLst/>
            <a:ahLst/>
            <a:cxnLst/>
            <a:rect l="l" t="t" r="r" b="b"/>
            <a:pathLst>
              <a:path w="1001677" h="797699" extrusionOk="0">
                <a:moveTo>
                  <a:pt x="1001676" y="0"/>
                </a:moveTo>
                <a:lnTo>
                  <a:pt x="0" y="0"/>
                </a:lnTo>
                <a:lnTo>
                  <a:pt x="0" y="797699"/>
                </a:lnTo>
                <a:lnTo>
                  <a:pt x="1001676" y="797699"/>
                </a:lnTo>
                <a:lnTo>
                  <a:pt x="1001676" y="0"/>
                </a:lnTo>
                <a:close/>
              </a:path>
            </a:pathLst>
          </a:custGeom>
          <a:blipFill rotWithShape="1">
            <a:blip r:embed="rId3">
              <a:alphaModFix/>
            </a:blip>
            <a:stretch>
              <a:fillRect/>
            </a:stretch>
          </a:blipFill>
          <a:ln>
            <a:noFill/>
          </a:ln>
        </p:spPr>
        <p:txBody>
          <a:bodyPr/>
          <a:lstStyle/>
          <a:p>
            <a:endParaRPr lang="en-US"/>
          </a:p>
        </p:txBody>
      </p:sp>
      <p:sp>
        <p:nvSpPr>
          <p:cNvPr id="139" name="Google Shape;139;p4"/>
          <p:cNvSpPr/>
          <p:nvPr/>
        </p:nvSpPr>
        <p:spPr>
          <a:xfrm>
            <a:off x="0" y="0"/>
            <a:ext cx="7131699" cy="10287000"/>
          </a:xfrm>
          <a:custGeom>
            <a:avLst/>
            <a:gdLst/>
            <a:ahLst/>
            <a:cxnLst/>
            <a:rect l="l" t="t" r="r" b="b"/>
            <a:pathLst>
              <a:path w="7131699" h="10287000" extrusionOk="0">
                <a:moveTo>
                  <a:pt x="0" y="0"/>
                </a:moveTo>
                <a:lnTo>
                  <a:pt x="7131699" y="0"/>
                </a:lnTo>
                <a:lnTo>
                  <a:pt x="7131699" y="10287000"/>
                </a:lnTo>
                <a:lnTo>
                  <a:pt x="0" y="10287000"/>
                </a:lnTo>
                <a:lnTo>
                  <a:pt x="0" y="0"/>
                </a:lnTo>
                <a:close/>
              </a:path>
            </a:pathLst>
          </a:custGeom>
          <a:blipFill rotWithShape="1">
            <a:blip r:embed="rId4">
              <a:alphaModFix/>
            </a:blip>
            <a:stretch>
              <a:fillRect t="-1013" r="-28214" b="-32399"/>
            </a:stretch>
          </a:blipFill>
          <a:ln>
            <a:noFill/>
          </a:ln>
        </p:spPr>
        <p:txBody>
          <a:bodyPr/>
          <a:lstStyle/>
          <a:p>
            <a:endParaRPr lang="en-US"/>
          </a:p>
        </p:txBody>
      </p:sp>
      <p:sp>
        <p:nvSpPr>
          <p:cNvPr id="140" name="Google Shape;140;p4"/>
          <p:cNvSpPr txBox="1"/>
          <p:nvPr/>
        </p:nvSpPr>
        <p:spPr>
          <a:xfrm>
            <a:off x="10192949" y="1257300"/>
            <a:ext cx="7066351" cy="2628900"/>
          </a:xfrm>
          <a:prstGeom prst="rect">
            <a:avLst/>
          </a:prstGeom>
          <a:noFill/>
          <a:ln>
            <a:noFill/>
          </a:ln>
        </p:spPr>
        <p:txBody>
          <a:bodyPr spcFirstLastPara="1" wrap="square" lIns="0" tIns="0" rIns="0" bIns="0" anchor="t" anchorCtr="0">
            <a:spAutoFit/>
          </a:bodyPr>
          <a:lstStyle/>
          <a:p>
            <a:pPr marL="0" marR="0" lvl="0" indent="0" algn="l" rtl="0">
              <a:lnSpc>
                <a:spcPct val="120003"/>
              </a:lnSpc>
              <a:spcBef>
                <a:spcPts val="0"/>
              </a:spcBef>
              <a:spcAft>
                <a:spcPts val="0"/>
              </a:spcAft>
              <a:buNone/>
            </a:pPr>
            <a:r>
              <a:rPr lang="en-US" sz="5799" b="1" i="0" u="none" strike="noStrike" cap="none">
                <a:solidFill>
                  <a:srgbClr val="FFFFFF"/>
                </a:solidFill>
                <a:latin typeface="Ultra"/>
                <a:ea typeface="Ultra"/>
                <a:cs typeface="Ultra"/>
                <a:sym typeface="Ultra"/>
              </a:rPr>
              <a:t>Cultural differences between the UK and Germany</a:t>
            </a:r>
            <a:endParaRPr/>
          </a:p>
        </p:txBody>
      </p:sp>
      <p:sp>
        <p:nvSpPr>
          <p:cNvPr id="141" name="Google Shape;141;p4"/>
          <p:cNvSpPr txBox="1"/>
          <p:nvPr/>
        </p:nvSpPr>
        <p:spPr>
          <a:xfrm>
            <a:off x="14022330" y="5921058"/>
            <a:ext cx="3236970" cy="3569334"/>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600" b="0" i="0" u="none" strike="noStrike" cap="none">
                <a:solidFill>
                  <a:srgbClr val="FFFFFF"/>
                </a:solidFill>
                <a:latin typeface="Arial"/>
                <a:ea typeface="Arial"/>
                <a:cs typeface="Arial"/>
                <a:sym typeface="Arial"/>
              </a:rPr>
              <a:t>Religious values affecting business attitudes</a:t>
            </a:r>
            <a:endParaRPr/>
          </a:p>
          <a:p>
            <a:pPr marL="345444" marR="0" lvl="1" indent="-172721" algn="l" rtl="0">
              <a:lnSpc>
                <a:spcPct val="140000"/>
              </a:lnSpc>
              <a:spcBef>
                <a:spcPts val="0"/>
              </a:spcBef>
              <a:spcAft>
                <a:spcPts val="0"/>
              </a:spcAft>
              <a:buClr>
                <a:srgbClr val="FFFFFF"/>
              </a:buClr>
              <a:buSzPts val="1600"/>
              <a:buFont typeface="Arial"/>
              <a:buChar char="•"/>
            </a:pPr>
            <a:r>
              <a:rPr lang="en-US" sz="1600" b="0" i="0" u="none" strike="noStrike" cap="none">
                <a:solidFill>
                  <a:srgbClr val="FFFFFF"/>
                </a:solidFill>
                <a:latin typeface="Arial"/>
                <a:ea typeface="Arial"/>
                <a:cs typeface="Arial"/>
                <a:sym typeface="Arial"/>
              </a:rPr>
              <a:t>The Conservative religious values influence the corporate structures and expectations</a:t>
            </a:r>
            <a:endParaRPr/>
          </a:p>
          <a:p>
            <a:pPr marL="345444" marR="0" lvl="1" indent="-172721" algn="l" rtl="0">
              <a:lnSpc>
                <a:spcPct val="140000"/>
              </a:lnSpc>
              <a:spcBef>
                <a:spcPts val="0"/>
              </a:spcBef>
              <a:spcAft>
                <a:spcPts val="0"/>
              </a:spcAft>
              <a:buClr>
                <a:srgbClr val="FFFFFF"/>
              </a:buClr>
              <a:buSzPts val="1600"/>
              <a:buFont typeface="Arial"/>
              <a:buChar char="•"/>
            </a:pPr>
            <a:r>
              <a:rPr lang="en-US" sz="1600" b="0" i="0" u="none" strike="noStrike" cap="none">
                <a:solidFill>
                  <a:srgbClr val="FFFFFF"/>
                </a:solidFill>
                <a:latin typeface="Arial"/>
                <a:ea typeface="Arial"/>
                <a:cs typeface="Arial"/>
                <a:sym typeface="Arial"/>
              </a:rPr>
              <a:t>The multi-religion landscape of the UK exhibits flexible business attitudes (Halder et al., 2020)</a:t>
            </a:r>
            <a:endParaRPr/>
          </a:p>
          <a:p>
            <a:pPr marL="0" marR="0" lvl="0" indent="0" algn="l" rtl="0">
              <a:lnSpc>
                <a:spcPct val="140000"/>
              </a:lnSpc>
              <a:spcBef>
                <a:spcPts val="0"/>
              </a:spcBef>
              <a:spcAft>
                <a:spcPts val="0"/>
              </a:spcAft>
              <a:buNone/>
            </a:pPr>
            <a:endParaRPr sz="1600" b="0" i="0" u="none" strike="noStrike" cap="none">
              <a:solidFill>
                <a:srgbClr val="FFFFFF"/>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5"/>
          <p:cNvSpPr/>
          <p:nvPr/>
        </p:nvSpPr>
        <p:spPr>
          <a:xfrm>
            <a:off x="0" y="0"/>
            <a:ext cx="10553210" cy="514350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5"/>
          <p:cNvSpPr/>
          <p:nvPr/>
        </p:nvSpPr>
        <p:spPr>
          <a:xfrm>
            <a:off x="0" y="5143500"/>
            <a:ext cx="2278555" cy="5157855"/>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 name="Google Shape;149;p5"/>
          <p:cNvGrpSpPr/>
          <p:nvPr/>
        </p:nvGrpSpPr>
        <p:grpSpPr>
          <a:xfrm>
            <a:off x="0" y="8243955"/>
            <a:ext cx="2278555" cy="2057400"/>
            <a:chOff x="0" y="0"/>
            <a:chExt cx="3038073" cy="2743200"/>
          </a:xfrm>
        </p:grpSpPr>
        <p:sp>
          <p:nvSpPr>
            <p:cNvPr id="150" name="Google Shape;150;p5"/>
            <p:cNvSpPr/>
            <p:nvPr/>
          </p:nvSpPr>
          <p:spPr>
            <a:xfrm>
              <a:off x="0" y="0"/>
              <a:ext cx="3038073" cy="27432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152" name="Google Shape;152;p5"/>
          <p:cNvSpPr/>
          <p:nvPr/>
        </p:nvSpPr>
        <p:spPr>
          <a:xfrm>
            <a:off x="2278555" y="5185581"/>
            <a:ext cx="8274655" cy="5143500"/>
          </a:xfrm>
          <a:custGeom>
            <a:avLst/>
            <a:gdLst/>
            <a:ahLst/>
            <a:cxnLst/>
            <a:rect l="l" t="t" r="r" b="b"/>
            <a:pathLst>
              <a:path w="1281961" h="796863" extrusionOk="0">
                <a:moveTo>
                  <a:pt x="0" y="0"/>
                </a:moveTo>
                <a:lnTo>
                  <a:pt x="1281961" y="0"/>
                </a:lnTo>
                <a:lnTo>
                  <a:pt x="1281961" y="796863"/>
                </a:lnTo>
                <a:lnTo>
                  <a:pt x="0" y="796863"/>
                </a:lnTo>
                <a:close/>
              </a:path>
            </a:pathLst>
          </a:custGeom>
          <a:blipFill rotWithShape="1">
            <a:blip r:embed="rId4">
              <a:alphaModFix/>
            </a:blip>
            <a:stretch>
              <a:fillRect l="-15026" t="-14912" r="-17578" b="-45079"/>
            </a:stretch>
          </a:blipFill>
          <a:ln>
            <a:noFill/>
          </a:ln>
        </p:spPr>
        <p:txBody>
          <a:bodyPr/>
          <a:lstStyle/>
          <a:p>
            <a:endParaRPr lang="en-US"/>
          </a:p>
        </p:txBody>
      </p:sp>
      <p:sp>
        <p:nvSpPr>
          <p:cNvPr id="153" name="Google Shape;153;p5"/>
          <p:cNvSpPr txBox="1"/>
          <p:nvPr/>
        </p:nvSpPr>
        <p:spPr>
          <a:xfrm>
            <a:off x="1028700" y="1613706"/>
            <a:ext cx="8458200" cy="275272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6000" b="1" i="0" u="none" strike="noStrike" cap="none">
                <a:solidFill>
                  <a:srgbClr val="FFFFFF"/>
                </a:solidFill>
                <a:latin typeface="Ultra"/>
                <a:ea typeface="Ultra"/>
                <a:cs typeface="Ultra"/>
                <a:sym typeface="Ultra"/>
              </a:rPr>
              <a:t>Hofstede's Cultural Dimensions Theory</a:t>
            </a:r>
            <a:endParaRPr/>
          </a:p>
          <a:p>
            <a:pPr marL="0" marR="0" lvl="0" indent="0" algn="l" rtl="0">
              <a:lnSpc>
                <a:spcPct val="120000"/>
              </a:lnSpc>
              <a:spcBef>
                <a:spcPts val="0"/>
              </a:spcBef>
              <a:spcAft>
                <a:spcPts val="0"/>
              </a:spcAft>
              <a:buNone/>
            </a:pPr>
            <a:endParaRPr sz="6000" b="1" i="0" u="none" strike="noStrike" cap="none">
              <a:solidFill>
                <a:srgbClr val="FFFFFF"/>
              </a:solidFill>
              <a:latin typeface="Ultra"/>
              <a:ea typeface="Ultra"/>
              <a:cs typeface="Ultra"/>
              <a:sym typeface="Ultra"/>
            </a:endParaRPr>
          </a:p>
        </p:txBody>
      </p:sp>
      <p:sp>
        <p:nvSpPr>
          <p:cNvPr id="154" name="Google Shape;154;p5"/>
          <p:cNvSpPr txBox="1"/>
          <p:nvPr/>
        </p:nvSpPr>
        <p:spPr>
          <a:xfrm>
            <a:off x="11251251" y="1081894"/>
            <a:ext cx="6008049" cy="8112125"/>
          </a:xfrm>
          <a:prstGeom prst="rect">
            <a:avLst/>
          </a:prstGeom>
          <a:noFill/>
          <a:ln>
            <a:noFill/>
          </a:ln>
        </p:spPr>
        <p:txBody>
          <a:bodyPr spcFirstLastPara="1" wrap="square" lIns="0" tIns="0" rIns="0" bIns="0" anchor="t" anchorCtr="0">
            <a:spAutoFit/>
          </a:bodyPr>
          <a:lstStyle/>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Power Distance: Germany has fewer economic and social disparities as compared to the UK.</a:t>
            </a:r>
            <a:endParaRPr/>
          </a:p>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Individualism vs. Collectivism: The UK has a more individualistic society that prefers personal autonomy (Pakseresht, Kaliji and Canavari, 2022)</a:t>
            </a:r>
            <a:endParaRPr/>
          </a:p>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Masculinity vs. Femininity: Both countries prefer competitiveness, material success and ambition (masculine traits).</a:t>
            </a:r>
            <a:endParaRPr/>
          </a:p>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Uncertainty Avoidance: Germany has a more structured environment with less tolerance for uncertainty and ambiguity.</a:t>
            </a:r>
            <a:endParaRPr/>
          </a:p>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Long-term Orientation vs. Short-term Orientation: Germany exhibits a long-term orientation towards adaptability, savings and perseverance (Pakseresht, Kaliji and Canavari, 2022)</a:t>
            </a:r>
            <a:endParaRPr/>
          </a:p>
          <a:p>
            <a:pPr marL="431798" marR="0" lvl="1" indent="-215898" algn="l" rtl="0">
              <a:lnSpc>
                <a:spcPct val="170035"/>
              </a:lnSpc>
              <a:spcBef>
                <a:spcPts val="0"/>
              </a:spcBef>
              <a:spcAft>
                <a:spcPts val="0"/>
              </a:spcAft>
              <a:buClr>
                <a:srgbClr val="141414"/>
              </a:buClr>
              <a:buSzPts val="1999"/>
              <a:buFont typeface="Arial"/>
              <a:buChar char="•"/>
            </a:pPr>
            <a:r>
              <a:rPr lang="en-US" sz="1999" b="0" i="0" u="none" strike="noStrike" cap="none">
                <a:solidFill>
                  <a:srgbClr val="141414"/>
                </a:solidFill>
                <a:latin typeface="Arial"/>
                <a:ea typeface="Arial"/>
                <a:cs typeface="Arial"/>
                <a:sym typeface="Arial"/>
              </a:rPr>
              <a:t>Indulgence vs. Restraint: Both countries have moderate gratification levels for human desires.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6"/>
          <p:cNvSpPr/>
          <p:nvPr/>
        </p:nvSpPr>
        <p:spPr>
          <a:xfrm>
            <a:off x="0" y="0"/>
            <a:ext cx="10553210" cy="514350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6"/>
          <p:cNvSpPr/>
          <p:nvPr/>
        </p:nvSpPr>
        <p:spPr>
          <a:xfrm>
            <a:off x="0" y="5143500"/>
            <a:ext cx="2278555" cy="5157855"/>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 name="Google Shape;162;p6"/>
          <p:cNvGrpSpPr/>
          <p:nvPr/>
        </p:nvGrpSpPr>
        <p:grpSpPr>
          <a:xfrm>
            <a:off x="0" y="8243955"/>
            <a:ext cx="2278555" cy="2057400"/>
            <a:chOff x="0" y="0"/>
            <a:chExt cx="3038073" cy="2743200"/>
          </a:xfrm>
        </p:grpSpPr>
        <p:sp>
          <p:nvSpPr>
            <p:cNvPr id="163" name="Google Shape;163;p6"/>
            <p:cNvSpPr/>
            <p:nvPr/>
          </p:nvSpPr>
          <p:spPr>
            <a:xfrm>
              <a:off x="0" y="0"/>
              <a:ext cx="3038073" cy="27432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6"/>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165" name="Google Shape;165;p6"/>
          <p:cNvSpPr/>
          <p:nvPr/>
        </p:nvSpPr>
        <p:spPr>
          <a:xfrm>
            <a:off x="2278555" y="5185581"/>
            <a:ext cx="8274655" cy="5143500"/>
          </a:xfrm>
          <a:custGeom>
            <a:avLst/>
            <a:gdLst/>
            <a:ahLst/>
            <a:cxnLst/>
            <a:rect l="l" t="t" r="r" b="b"/>
            <a:pathLst>
              <a:path w="1281961" h="796863" extrusionOk="0">
                <a:moveTo>
                  <a:pt x="0" y="0"/>
                </a:moveTo>
                <a:lnTo>
                  <a:pt x="1281961" y="0"/>
                </a:lnTo>
                <a:lnTo>
                  <a:pt x="1281961" y="796863"/>
                </a:lnTo>
                <a:lnTo>
                  <a:pt x="0" y="796863"/>
                </a:lnTo>
                <a:close/>
              </a:path>
            </a:pathLst>
          </a:custGeom>
          <a:blipFill rotWithShape="1">
            <a:blip r:embed="rId4">
              <a:alphaModFix/>
            </a:blip>
            <a:stretch>
              <a:fillRect t="-3623" b="-3622"/>
            </a:stretch>
          </a:blipFill>
          <a:ln>
            <a:noFill/>
          </a:ln>
        </p:spPr>
        <p:txBody>
          <a:bodyPr/>
          <a:lstStyle/>
          <a:p>
            <a:endParaRPr lang="en-US"/>
          </a:p>
        </p:txBody>
      </p:sp>
      <p:sp>
        <p:nvSpPr>
          <p:cNvPr id="166" name="Google Shape;166;p6"/>
          <p:cNvSpPr txBox="1"/>
          <p:nvPr/>
        </p:nvSpPr>
        <p:spPr>
          <a:xfrm>
            <a:off x="1028700" y="2070906"/>
            <a:ext cx="8458200" cy="183832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6000" b="1" i="0" u="none" strike="noStrike" cap="none">
                <a:solidFill>
                  <a:srgbClr val="FFFFFF"/>
                </a:solidFill>
                <a:latin typeface="Ultra"/>
                <a:ea typeface="Ultra"/>
                <a:cs typeface="Ultra"/>
                <a:sym typeface="Ultra"/>
              </a:rPr>
              <a:t>Trompenaars' Seven Dimensions of Culture</a:t>
            </a:r>
            <a:endParaRPr/>
          </a:p>
        </p:txBody>
      </p:sp>
      <p:sp>
        <p:nvSpPr>
          <p:cNvPr id="167" name="Google Shape;167;p6"/>
          <p:cNvSpPr txBox="1"/>
          <p:nvPr/>
        </p:nvSpPr>
        <p:spPr>
          <a:xfrm>
            <a:off x="10972800" y="342900"/>
            <a:ext cx="7086600" cy="9431813"/>
          </a:xfrm>
          <a:prstGeom prst="rect">
            <a:avLst/>
          </a:prstGeom>
          <a:noFill/>
          <a:ln>
            <a:noFill/>
          </a:ln>
        </p:spPr>
        <p:txBody>
          <a:bodyPr spcFirstLastPara="1" wrap="square" lIns="0" tIns="0" rIns="0" bIns="0" anchor="t" anchorCtr="0">
            <a:spAutoFit/>
          </a:bodyPr>
          <a:lstStyle/>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Universalism vs. Particularism: Germany use more particularly measures for the purpose of figuring out an individual and for establishing emotional relations while Italy uses a universal pattern approach to understand all the actions of a humanity.</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Individualism vs. Communitarianism: Germany is a community-oriented culture that ensures the welfare of the society and people on the fringe (Amen </a:t>
            </a:r>
            <a:r>
              <a:rPr lang="en-US" sz="2270" b="0" i="1" u="none" strike="noStrike" cap="none">
                <a:solidFill>
                  <a:schemeClr val="dk1"/>
                </a:solidFill>
                <a:latin typeface="Calibri"/>
                <a:ea typeface="Calibri"/>
                <a:cs typeface="Calibri"/>
                <a:sym typeface="Calibri"/>
              </a:rPr>
              <a:t>et al.,</a:t>
            </a:r>
            <a:r>
              <a:rPr lang="en-US" sz="2270" b="0" i="0" u="none" strike="noStrike" cap="none">
                <a:solidFill>
                  <a:schemeClr val="dk1"/>
                </a:solidFill>
                <a:latin typeface="Calibri"/>
                <a:ea typeface="Calibri"/>
                <a:cs typeface="Calibri"/>
                <a:sym typeface="Calibri"/>
              </a:rPr>
              <a:t> 2021).</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Specific vs. Diffuse: The UK is opting for compartmentalization of each separate task with clearly designated borders, while the Germany reveals a preferred way of diffused working routines.</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Neutral vs. Emotional: German work ethic is based on bonding not just with future but also with the present and, unlike UK companies, which contain traditional detachment, German culture displays an emotional bond.</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Achievement vs. Ascription: The United Kingdom is known for high achievers and rewarding the top performers while the Germans are comparatively collective-minded and work on team performance (Ameen </a:t>
            </a:r>
            <a:r>
              <a:rPr lang="en-US" sz="2270" b="0" i="1" u="none" strike="noStrike" cap="none">
                <a:solidFill>
                  <a:schemeClr val="dk1"/>
                </a:solidFill>
                <a:latin typeface="Calibri"/>
                <a:ea typeface="Calibri"/>
                <a:cs typeface="Calibri"/>
                <a:sym typeface="Calibri"/>
              </a:rPr>
              <a:t>et al.,</a:t>
            </a:r>
            <a:r>
              <a:rPr lang="en-US" sz="2270" b="0" i="0" u="none" strike="noStrike" cap="none">
                <a:solidFill>
                  <a:schemeClr val="dk1"/>
                </a:solidFill>
                <a:latin typeface="Calibri"/>
                <a:ea typeface="Calibri"/>
                <a:cs typeface="Calibri"/>
                <a:sym typeface="Calibri"/>
              </a:rPr>
              <a:t> 2021).</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Sequential Time vs. Synchronous Time: British companies ride deaths and timetables while German companies love freeing up time.</a:t>
            </a:r>
            <a:endParaRPr sz="2270" b="0" i="0" u="none" strike="noStrike" cap="none">
              <a:solidFill>
                <a:schemeClr val="dk1"/>
              </a:solidFill>
              <a:latin typeface="Calibri"/>
              <a:ea typeface="Calibri"/>
              <a:cs typeface="Calibri"/>
              <a:sym typeface="Calibri"/>
            </a:endParaRPr>
          </a:p>
          <a:p>
            <a:pPr marL="285750" marR="0" lvl="0" indent="-285750" algn="l" rtl="0">
              <a:spcBef>
                <a:spcPts val="0"/>
              </a:spcBef>
              <a:spcAft>
                <a:spcPts val="0"/>
              </a:spcAft>
              <a:buClr>
                <a:schemeClr val="dk1"/>
              </a:buClr>
              <a:buSzPts val="2270"/>
              <a:buFont typeface="Arial"/>
              <a:buChar char="•"/>
            </a:pPr>
            <a:r>
              <a:rPr lang="en-US" sz="2270" b="0" i="0" u="none" strike="noStrike" cap="none">
                <a:solidFill>
                  <a:schemeClr val="dk1"/>
                </a:solidFill>
                <a:latin typeface="Calibri"/>
                <a:ea typeface="Calibri"/>
                <a:cs typeface="Calibri"/>
                <a:sym typeface="Calibri"/>
              </a:rPr>
              <a:t>Internal vs. External Control: The German societies, comparably, have tighter social norms and see the fulfilling the duties - collective ones - as more important than the individual's will to be independent.</a:t>
            </a:r>
            <a:endParaRPr sz="2270" b="0"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7"/>
          <p:cNvSpPr/>
          <p:nvPr/>
        </p:nvSpPr>
        <p:spPr>
          <a:xfrm>
            <a:off x="11563574" y="3543300"/>
            <a:ext cx="6724426" cy="6743700"/>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7"/>
          <p:cNvSpPr txBox="1"/>
          <p:nvPr/>
        </p:nvSpPr>
        <p:spPr>
          <a:xfrm>
            <a:off x="11994917" y="4319038"/>
            <a:ext cx="4940445" cy="4375565"/>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7200" b="1" i="0" u="none" strike="noStrike" cap="none">
                <a:solidFill>
                  <a:srgbClr val="FFFFFF"/>
                </a:solidFill>
                <a:latin typeface="Ultra"/>
                <a:ea typeface="Ultra"/>
                <a:cs typeface="Ultra"/>
                <a:sym typeface="Ultra"/>
              </a:rPr>
              <a:t>The expansion strategy of Kingfisher</a:t>
            </a:r>
            <a:endParaRPr/>
          </a:p>
        </p:txBody>
      </p:sp>
      <p:sp>
        <p:nvSpPr>
          <p:cNvPr id="175" name="Google Shape;175;p7"/>
          <p:cNvSpPr/>
          <p:nvPr/>
        </p:nvSpPr>
        <p:spPr>
          <a:xfrm>
            <a:off x="11563574" y="0"/>
            <a:ext cx="6724426" cy="3543300"/>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7"/>
          <p:cNvSpPr/>
          <p:nvPr/>
        </p:nvSpPr>
        <p:spPr>
          <a:xfrm>
            <a:off x="16009445" y="0"/>
            <a:ext cx="2278555" cy="20574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7"/>
          <p:cNvSpPr/>
          <p:nvPr/>
        </p:nvSpPr>
        <p:spPr>
          <a:xfrm flipH="1">
            <a:off x="16647884" y="629851"/>
            <a:ext cx="1001677" cy="797699"/>
          </a:xfrm>
          <a:custGeom>
            <a:avLst/>
            <a:gdLst/>
            <a:ahLst/>
            <a:cxnLst/>
            <a:rect l="l" t="t" r="r" b="b"/>
            <a:pathLst>
              <a:path w="1001677" h="797699" extrusionOk="0">
                <a:moveTo>
                  <a:pt x="1001677" y="0"/>
                </a:moveTo>
                <a:lnTo>
                  <a:pt x="0" y="0"/>
                </a:lnTo>
                <a:lnTo>
                  <a:pt x="0" y="797698"/>
                </a:lnTo>
                <a:lnTo>
                  <a:pt x="1001677" y="797698"/>
                </a:lnTo>
                <a:lnTo>
                  <a:pt x="1001677" y="0"/>
                </a:lnTo>
                <a:close/>
              </a:path>
            </a:pathLst>
          </a:custGeom>
          <a:blipFill rotWithShape="1">
            <a:blip r:embed="rId3">
              <a:alphaModFix/>
            </a:blip>
            <a:stretch>
              <a:fillRect/>
            </a:stretch>
          </a:blipFill>
          <a:ln>
            <a:noFill/>
          </a:ln>
        </p:spPr>
        <p:txBody>
          <a:bodyPr/>
          <a:lstStyle/>
          <a:p>
            <a:endParaRPr lang="en-US"/>
          </a:p>
        </p:txBody>
      </p:sp>
      <p:sp>
        <p:nvSpPr>
          <p:cNvPr id="178" name="Google Shape;178;p7"/>
          <p:cNvSpPr txBox="1"/>
          <p:nvPr/>
        </p:nvSpPr>
        <p:spPr>
          <a:xfrm>
            <a:off x="1028700" y="6416333"/>
            <a:ext cx="9270832" cy="2638425"/>
          </a:xfrm>
          <a:prstGeom prst="rect">
            <a:avLst/>
          </a:prstGeom>
          <a:noFill/>
          <a:ln>
            <a:noFill/>
          </a:ln>
        </p:spPr>
        <p:txBody>
          <a:bodyPr spcFirstLastPara="1" wrap="square" lIns="0" tIns="0" rIns="0" bIns="0" anchor="t" anchorCtr="0">
            <a:spAutoFit/>
          </a:bodyPr>
          <a:lstStyle/>
          <a:p>
            <a:pPr marL="388620" marR="0" lvl="1" indent="-194310" algn="l" rtl="0">
              <a:lnSpc>
                <a:spcPct val="170000"/>
              </a:lnSpc>
              <a:spcBef>
                <a:spcPts val="0"/>
              </a:spcBef>
              <a:spcAft>
                <a:spcPts val="0"/>
              </a:spcAft>
              <a:buClr>
                <a:srgbClr val="141414"/>
              </a:buClr>
              <a:buSzPts val="1800"/>
              <a:buFont typeface="Arial"/>
              <a:buChar char="•"/>
            </a:pPr>
            <a:r>
              <a:rPr lang="en-US" sz="1800" b="0" i="0" u="none" strike="noStrike" cap="none">
                <a:solidFill>
                  <a:srgbClr val="141414"/>
                </a:solidFill>
                <a:latin typeface="Arial"/>
                <a:ea typeface="Arial"/>
                <a:cs typeface="Arial"/>
                <a:sym typeface="Arial"/>
              </a:rPr>
              <a:t>Recognizes localization is necessary for expansion in Germany</a:t>
            </a:r>
            <a:endParaRPr/>
          </a:p>
          <a:p>
            <a:pPr marL="388620" marR="0" lvl="1" indent="-194310" algn="l" rtl="0">
              <a:lnSpc>
                <a:spcPct val="170000"/>
              </a:lnSpc>
              <a:spcBef>
                <a:spcPts val="0"/>
              </a:spcBef>
              <a:spcAft>
                <a:spcPts val="0"/>
              </a:spcAft>
              <a:buClr>
                <a:srgbClr val="141414"/>
              </a:buClr>
              <a:buSzPts val="1800"/>
              <a:buFont typeface="Arial"/>
              <a:buChar char="•"/>
            </a:pPr>
            <a:r>
              <a:rPr lang="en-US" sz="1800" b="0" i="0" u="none" strike="noStrike" cap="none">
                <a:solidFill>
                  <a:srgbClr val="141414"/>
                </a:solidFill>
                <a:latin typeface="Arial"/>
                <a:ea typeface="Arial"/>
                <a:cs typeface="Arial"/>
                <a:sym typeface="Arial"/>
              </a:rPr>
              <a:t>Operational functions need to be adjusted to the norms and expectations among German offices (Chouaibi, Chouaibi and Rossi, 2022)</a:t>
            </a:r>
            <a:endParaRPr/>
          </a:p>
          <a:p>
            <a:pPr marL="388620" marR="0" lvl="1" indent="-194310" algn="l" rtl="0">
              <a:lnSpc>
                <a:spcPct val="170000"/>
              </a:lnSpc>
              <a:spcBef>
                <a:spcPts val="0"/>
              </a:spcBef>
              <a:spcAft>
                <a:spcPts val="0"/>
              </a:spcAft>
              <a:buClr>
                <a:srgbClr val="141414"/>
              </a:buClr>
              <a:buSzPts val="1800"/>
              <a:buFont typeface="Arial"/>
              <a:buChar char="•"/>
            </a:pPr>
            <a:r>
              <a:rPr lang="en-US" sz="1800" b="0" i="0" u="none" strike="noStrike" cap="none">
                <a:solidFill>
                  <a:srgbClr val="141414"/>
                </a:solidFill>
                <a:latin typeface="Arial"/>
                <a:ea typeface="Arial"/>
                <a:cs typeface="Arial"/>
                <a:sym typeface="Arial"/>
              </a:rPr>
              <a:t>Prioritize hiring local talent so that the operation team can be culturally sensitive and aware</a:t>
            </a:r>
            <a:endParaRPr/>
          </a:p>
          <a:p>
            <a:pPr marL="388620" marR="0" lvl="1" indent="-194310" algn="l" rtl="0">
              <a:lnSpc>
                <a:spcPct val="170000"/>
              </a:lnSpc>
              <a:spcBef>
                <a:spcPts val="0"/>
              </a:spcBef>
              <a:spcAft>
                <a:spcPts val="0"/>
              </a:spcAft>
              <a:buClr>
                <a:srgbClr val="141414"/>
              </a:buClr>
              <a:buSzPts val="1800"/>
              <a:buFont typeface="Arial"/>
              <a:buChar char="•"/>
            </a:pPr>
            <a:r>
              <a:rPr lang="en-US" sz="1800" b="0" i="0" u="none" strike="noStrike" cap="none">
                <a:solidFill>
                  <a:srgbClr val="141414"/>
                </a:solidFill>
                <a:latin typeface="Arial"/>
                <a:ea typeface="Arial"/>
                <a:cs typeface="Arial"/>
                <a:sym typeface="Arial"/>
              </a:rPr>
              <a:t>Through community engagements and personalized experiences, it can cater to the unique needs of the German market</a:t>
            </a:r>
            <a:endParaRPr/>
          </a:p>
        </p:txBody>
      </p:sp>
      <p:sp>
        <p:nvSpPr>
          <p:cNvPr id="179" name="Google Shape;179;p7"/>
          <p:cNvSpPr/>
          <p:nvPr/>
        </p:nvSpPr>
        <p:spPr>
          <a:xfrm>
            <a:off x="0" y="0"/>
            <a:ext cx="5837265" cy="6172200"/>
          </a:xfrm>
          <a:custGeom>
            <a:avLst/>
            <a:gdLst/>
            <a:ahLst/>
            <a:cxnLst/>
            <a:rect l="l" t="t" r="r" b="b"/>
            <a:pathLst>
              <a:path w="5837265" h="6172200" extrusionOk="0">
                <a:moveTo>
                  <a:pt x="0" y="0"/>
                </a:moveTo>
                <a:lnTo>
                  <a:pt x="5837265" y="0"/>
                </a:lnTo>
                <a:lnTo>
                  <a:pt x="5837265" y="6172200"/>
                </a:lnTo>
                <a:lnTo>
                  <a:pt x="0" y="6172200"/>
                </a:lnTo>
                <a:lnTo>
                  <a:pt x="0" y="0"/>
                </a:lnTo>
                <a:close/>
              </a:path>
            </a:pathLst>
          </a:custGeom>
          <a:blipFill rotWithShape="1">
            <a:blip r:embed="rId4">
              <a:alphaModFix/>
            </a:blip>
            <a:stretch>
              <a:fillRect l="-8649" t="-19280" r="-6830" b="-44638"/>
            </a:stretch>
          </a:blipFill>
          <a:ln>
            <a:noFill/>
          </a:ln>
        </p:spPr>
        <p:txBody>
          <a:bodyPr/>
          <a:lstStyle/>
          <a:p>
            <a:endParaRPr lang="en-US"/>
          </a:p>
        </p:txBody>
      </p:sp>
      <p:sp>
        <p:nvSpPr>
          <p:cNvPr id="180" name="Google Shape;180;p7"/>
          <p:cNvSpPr/>
          <p:nvPr/>
        </p:nvSpPr>
        <p:spPr>
          <a:xfrm>
            <a:off x="5837265" y="0"/>
            <a:ext cx="5726309" cy="6172200"/>
          </a:xfrm>
          <a:custGeom>
            <a:avLst/>
            <a:gdLst/>
            <a:ahLst/>
            <a:cxnLst/>
            <a:rect l="l" t="t" r="r" b="b"/>
            <a:pathLst>
              <a:path w="5726309" h="6172200" extrusionOk="0">
                <a:moveTo>
                  <a:pt x="0" y="0"/>
                </a:moveTo>
                <a:lnTo>
                  <a:pt x="5726309" y="0"/>
                </a:lnTo>
                <a:lnTo>
                  <a:pt x="5726309" y="6172200"/>
                </a:lnTo>
                <a:lnTo>
                  <a:pt x="0" y="6172200"/>
                </a:lnTo>
                <a:lnTo>
                  <a:pt x="0" y="0"/>
                </a:lnTo>
                <a:close/>
              </a:path>
            </a:pathLst>
          </a:custGeom>
          <a:blipFill rotWithShape="1">
            <a:blip r:embed="rId5">
              <a:alphaModFix/>
            </a:blip>
            <a:stretch>
              <a:fillRect l="-31934" t="-31237" r="-37775" b="-104923"/>
            </a:stretch>
          </a:blipFill>
          <a:ln>
            <a:noFill/>
          </a:ln>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8"/>
          <p:cNvSpPr/>
          <p:nvPr/>
        </p:nvSpPr>
        <p:spPr>
          <a:xfrm>
            <a:off x="-20565" y="0"/>
            <a:ext cx="8519956" cy="5143500"/>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p:nvPr/>
        </p:nvSpPr>
        <p:spPr>
          <a:xfrm>
            <a:off x="8499392" y="8229600"/>
            <a:ext cx="9768044" cy="20574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8"/>
          <p:cNvGrpSpPr/>
          <p:nvPr/>
        </p:nvGrpSpPr>
        <p:grpSpPr>
          <a:xfrm>
            <a:off x="16009445" y="8229600"/>
            <a:ext cx="2278555" cy="2057400"/>
            <a:chOff x="0" y="0"/>
            <a:chExt cx="3038073" cy="2743200"/>
          </a:xfrm>
        </p:grpSpPr>
        <p:sp>
          <p:nvSpPr>
            <p:cNvPr id="189" name="Google Shape;189;p8"/>
            <p:cNvSpPr/>
            <p:nvPr/>
          </p:nvSpPr>
          <p:spPr>
            <a:xfrm>
              <a:off x="0" y="0"/>
              <a:ext cx="3038073" cy="27432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8"/>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191" name="Google Shape;191;p8"/>
          <p:cNvSpPr/>
          <p:nvPr/>
        </p:nvSpPr>
        <p:spPr>
          <a:xfrm>
            <a:off x="-31094" y="5143500"/>
            <a:ext cx="8499392" cy="5246370"/>
          </a:xfrm>
          <a:custGeom>
            <a:avLst/>
            <a:gdLst/>
            <a:ahLst/>
            <a:cxnLst/>
            <a:rect l="l" t="t" r="r" b="b"/>
            <a:pathLst>
              <a:path w="1316778" h="812800" extrusionOk="0">
                <a:moveTo>
                  <a:pt x="0" y="0"/>
                </a:moveTo>
                <a:lnTo>
                  <a:pt x="1316778" y="0"/>
                </a:lnTo>
                <a:lnTo>
                  <a:pt x="1316778" y="812800"/>
                </a:lnTo>
                <a:lnTo>
                  <a:pt x="0" y="812800"/>
                </a:lnTo>
                <a:close/>
              </a:path>
            </a:pathLst>
          </a:custGeom>
          <a:blipFill rotWithShape="1">
            <a:blip r:embed="rId4">
              <a:alphaModFix/>
            </a:blip>
            <a:stretch>
              <a:fillRect t="-4000" b="-4000"/>
            </a:stretch>
          </a:blipFill>
          <a:ln>
            <a:noFill/>
          </a:ln>
        </p:spPr>
        <p:txBody>
          <a:bodyPr/>
          <a:lstStyle/>
          <a:p>
            <a:endParaRPr lang="en-US"/>
          </a:p>
        </p:txBody>
      </p:sp>
      <p:sp>
        <p:nvSpPr>
          <p:cNvPr id="192" name="Google Shape;192;p8"/>
          <p:cNvSpPr txBox="1"/>
          <p:nvPr/>
        </p:nvSpPr>
        <p:spPr>
          <a:xfrm>
            <a:off x="966512" y="1568138"/>
            <a:ext cx="6504180" cy="18383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000" b="1" i="0" u="none" strike="noStrike" cap="none">
                <a:solidFill>
                  <a:srgbClr val="FFFFFF"/>
                </a:solidFill>
                <a:latin typeface="Ultra"/>
                <a:ea typeface="Ultra"/>
                <a:cs typeface="Ultra"/>
                <a:sym typeface="Ultra"/>
              </a:rPr>
              <a:t>Challenges faced by Kingfisher</a:t>
            </a:r>
            <a:endParaRPr/>
          </a:p>
        </p:txBody>
      </p:sp>
      <p:sp>
        <p:nvSpPr>
          <p:cNvPr id="193" name="Google Shape;193;p8"/>
          <p:cNvSpPr txBox="1"/>
          <p:nvPr/>
        </p:nvSpPr>
        <p:spPr>
          <a:xfrm>
            <a:off x="9368299" y="2654569"/>
            <a:ext cx="7448359" cy="3232151"/>
          </a:xfrm>
          <a:prstGeom prst="rect">
            <a:avLst/>
          </a:prstGeom>
          <a:noFill/>
          <a:ln>
            <a:noFill/>
          </a:ln>
        </p:spPr>
        <p:txBody>
          <a:bodyPr spcFirstLastPara="1" wrap="square" lIns="0" tIns="0" rIns="0" bIns="0" anchor="t" anchorCtr="0">
            <a:spAutoFit/>
          </a:bodyPr>
          <a:lstStyle/>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Cross-cultural communication is hindered due to language barriers between UK employees and German recruits (Bryant, C. and Barnett, J., 2020)</a:t>
            </a:r>
            <a:endParaRPr/>
          </a:p>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The superiors from UK headquarters have different expectations from their German hires</a:t>
            </a:r>
            <a:endParaRPr/>
          </a:p>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This applies to the expectations of German employees from their superiors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9"/>
          <p:cNvSpPr/>
          <p:nvPr/>
        </p:nvSpPr>
        <p:spPr>
          <a:xfrm>
            <a:off x="-20565" y="0"/>
            <a:ext cx="8519956" cy="5143500"/>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9"/>
          <p:cNvSpPr/>
          <p:nvPr/>
        </p:nvSpPr>
        <p:spPr>
          <a:xfrm>
            <a:off x="8499392" y="8229600"/>
            <a:ext cx="9768044" cy="20574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1" name="Google Shape;201;p9"/>
          <p:cNvGrpSpPr/>
          <p:nvPr/>
        </p:nvGrpSpPr>
        <p:grpSpPr>
          <a:xfrm>
            <a:off x="16009445" y="8229600"/>
            <a:ext cx="2278555" cy="2057400"/>
            <a:chOff x="0" y="0"/>
            <a:chExt cx="3038073" cy="2743200"/>
          </a:xfrm>
        </p:grpSpPr>
        <p:sp>
          <p:nvSpPr>
            <p:cNvPr id="202" name="Google Shape;202;p9"/>
            <p:cNvSpPr/>
            <p:nvPr/>
          </p:nvSpPr>
          <p:spPr>
            <a:xfrm>
              <a:off x="0" y="0"/>
              <a:ext cx="3038073" cy="27432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9"/>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
        <p:nvSpPr>
          <p:cNvPr id="204" name="Google Shape;204;p9"/>
          <p:cNvSpPr/>
          <p:nvPr/>
        </p:nvSpPr>
        <p:spPr>
          <a:xfrm>
            <a:off x="-31094" y="5143500"/>
            <a:ext cx="8499392" cy="5246370"/>
          </a:xfrm>
          <a:custGeom>
            <a:avLst/>
            <a:gdLst/>
            <a:ahLst/>
            <a:cxnLst/>
            <a:rect l="l" t="t" r="r" b="b"/>
            <a:pathLst>
              <a:path w="1316778" h="812800" extrusionOk="0">
                <a:moveTo>
                  <a:pt x="0" y="0"/>
                </a:moveTo>
                <a:lnTo>
                  <a:pt x="1316778" y="0"/>
                </a:lnTo>
                <a:lnTo>
                  <a:pt x="1316778" y="812800"/>
                </a:lnTo>
                <a:lnTo>
                  <a:pt x="0" y="812800"/>
                </a:lnTo>
                <a:close/>
              </a:path>
            </a:pathLst>
          </a:custGeom>
          <a:blipFill rotWithShape="1">
            <a:blip r:embed="rId4">
              <a:alphaModFix/>
            </a:blip>
            <a:stretch>
              <a:fillRect t="-3865" b="-3864"/>
            </a:stretch>
          </a:blipFill>
          <a:ln>
            <a:noFill/>
          </a:ln>
        </p:spPr>
        <p:txBody>
          <a:bodyPr/>
          <a:lstStyle/>
          <a:p>
            <a:endParaRPr lang="en-US"/>
          </a:p>
        </p:txBody>
      </p:sp>
      <p:sp>
        <p:nvSpPr>
          <p:cNvPr id="205" name="Google Shape;205;p9"/>
          <p:cNvSpPr txBox="1"/>
          <p:nvPr/>
        </p:nvSpPr>
        <p:spPr>
          <a:xfrm>
            <a:off x="966512" y="1568138"/>
            <a:ext cx="6504180" cy="18383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000" b="1" i="0" u="none" strike="noStrike" cap="none">
                <a:solidFill>
                  <a:srgbClr val="FFFFFF"/>
                </a:solidFill>
                <a:latin typeface="Ultra"/>
                <a:ea typeface="Ultra"/>
                <a:cs typeface="Ultra"/>
                <a:sym typeface="Ultra"/>
              </a:rPr>
              <a:t>Challenges faced by Kingfisher</a:t>
            </a:r>
            <a:endParaRPr/>
          </a:p>
        </p:txBody>
      </p:sp>
      <p:sp>
        <p:nvSpPr>
          <p:cNvPr id="206" name="Google Shape;206;p9"/>
          <p:cNvSpPr txBox="1"/>
          <p:nvPr/>
        </p:nvSpPr>
        <p:spPr>
          <a:xfrm>
            <a:off x="9368299" y="2187844"/>
            <a:ext cx="7448359" cy="4165601"/>
          </a:xfrm>
          <a:prstGeom prst="rect">
            <a:avLst/>
          </a:prstGeom>
          <a:noFill/>
          <a:ln>
            <a:noFill/>
          </a:ln>
        </p:spPr>
        <p:txBody>
          <a:bodyPr spcFirstLastPara="1" wrap="square" lIns="0" tIns="0" rIns="0" bIns="0" anchor="t" anchorCtr="0">
            <a:spAutoFit/>
          </a:bodyPr>
          <a:lstStyle/>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Both countries have different attitudes towards the hierarchy</a:t>
            </a:r>
            <a:endParaRPr/>
          </a:p>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Creating clear communication channels is challenging without identifying a common ground (Herbes, Beuthner and Ramme, 2020)</a:t>
            </a:r>
            <a:endParaRPr/>
          </a:p>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Team dynamic focus on empowerment and agility among British employees</a:t>
            </a:r>
            <a:endParaRPr/>
          </a:p>
          <a:p>
            <a:pPr marL="474978" marR="0" lvl="1" indent="-237489" algn="l" rtl="0">
              <a:lnSpc>
                <a:spcPct val="170031"/>
              </a:lnSpc>
              <a:spcBef>
                <a:spcPts val="0"/>
              </a:spcBef>
              <a:spcAft>
                <a:spcPts val="0"/>
              </a:spcAft>
              <a:buClr>
                <a:srgbClr val="141414"/>
              </a:buClr>
              <a:buSzPts val="2199"/>
              <a:buFont typeface="Arial"/>
              <a:buChar char="•"/>
            </a:pPr>
            <a:r>
              <a:rPr lang="en-US" sz="2199" b="0" i="0" u="none" strike="noStrike" cap="none">
                <a:solidFill>
                  <a:srgbClr val="141414"/>
                </a:solidFill>
                <a:latin typeface="Arial"/>
                <a:ea typeface="Arial"/>
                <a:cs typeface="Arial"/>
                <a:sym typeface="Arial"/>
              </a:rPr>
              <a:t>Building effective leadership is complicated by differences in perception of leadership</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10"/>
          <p:cNvSpPr/>
          <p:nvPr/>
        </p:nvSpPr>
        <p:spPr>
          <a:xfrm>
            <a:off x="7131699" y="0"/>
            <a:ext cx="11156301" cy="51435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0"/>
          <p:cNvSpPr/>
          <p:nvPr/>
        </p:nvSpPr>
        <p:spPr>
          <a:xfrm>
            <a:off x="7131699" y="5143500"/>
            <a:ext cx="11156301" cy="5143500"/>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0"/>
          <p:cNvSpPr/>
          <p:nvPr/>
        </p:nvSpPr>
        <p:spPr>
          <a:xfrm flipH="1">
            <a:off x="16758462" y="8838184"/>
            <a:ext cx="1001677" cy="797699"/>
          </a:xfrm>
          <a:custGeom>
            <a:avLst/>
            <a:gdLst/>
            <a:ahLst/>
            <a:cxnLst/>
            <a:rect l="l" t="t" r="r" b="b"/>
            <a:pathLst>
              <a:path w="1001677" h="797699" extrusionOk="0">
                <a:moveTo>
                  <a:pt x="1001676" y="0"/>
                </a:moveTo>
                <a:lnTo>
                  <a:pt x="0" y="0"/>
                </a:lnTo>
                <a:lnTo>
                  <a:pt x="0" y="797699"/>
                </a:lnTo>
                <a:lnTo>
                  <a:pt x="1001676" y="797699"/>
                </a:lnTo>
                <a:lnTo>
                  <a:pt x="1001676" y="0"/>
                </a:lnTo>
                <a:close/>
              </a:path>
            </a:pathLst>
          </a:custGeom>
          <a:blipFill rotWithShape="1">
            <a:blip r:embed="rId3">
              <a:alphaModFix/>
            </a:blip>
            <a:stretch>
              <a:fillRect/>
            </a:stretch>
          </a:blipFill>
          <a:ln>
            <a:noFill/>
          </a:ln>
        </p:spPr>
        <p:txBody>
          <a:bodyPr/>
          <a:lstStyle/>
          <a:p>
            <a:endParaRPr lang="en-US"/>
          </a:p>
        </p:txBody>
      </p:sp>
      <p:sp>
        <p:nvSpPr>
          <p:cNvPr id="215" name="Google Shape;215;p10"/>
          <p:cNvSpPr/>
          <p:nvPr/>
        </p:nvSpPr>
        <p:spPr>
          <a:xfrm>
            <a:off x="0" y="0"/>
            <a:ext cx="7131699" cy="10287000"/>
          </a:xfrm>
          <a:custGeom>
            <a:avLst/>
            <a:gdLst/>
            <a:ahLst/>
            <a:cxnLst/>
            <a:rect l="l" t="t" r="r" b="b"/>
            <a:pathLst>
              <a:path w="1104887" h="1593725" extrusionOk="0">
                <a:moveTo>
                  <a:pt x="0" y="0"/>
                </a:moveTo>
                <a:lnTo>
                  <a:pt x="1104887" y="0"/>
                </a:lnTo>
                <a:lnTo>
                  <a:pt x="1104887" y="1593725"/>
                </a:lnTo>
                <a:lnTo>
                  <a:pt x="0" y="1593725"/>
                </a:lnTo>
                <a:close/>
              </a:path>
            </a:pathLst>
          </a:custGeom>
          <a:blipFill rotWithShape="1">
            <a:blip r:embed="rId4">
              <a:alphaModFix/>
            </a:blip>
            <a:stretch>
              <a:fillRect t="-1994" b="-1993"/>
            </a:stretch>
          </a:blipFill>
          <a:ln>
            <a:noFill/>
          </a:ln>
        </p:spPr>
        <p:txBody>
          <a:bodyPr/>
          <a:lstStyle/>
          <a:p>
            <a:endParaRPr lang="en-US"/>
          </a:p>
        </p:txBody>
      </p:sp>
      <p:sp>
        <p:nvSpPr>
          <p:cNvPr id="216" name="Google Shape;216;p10"/>
          <p:cNvSpPr txBox="1"/>
          <p:nvPr/>
        </p:nvSpPr>
        <p:spPr>
          <a:xfrm>
            <a:off x="7617379" y="6137910"/>
            <a:ext cx="9641921" cy="3126105"/>
          </a:xfrm>
          <a:prstGeom prst="rect">
            <a:avLst/>
          </a:prstGeom>
          <a:noFill/>
          <a:ln>
            <a:noFill/>
          </a:ln>
        </p:spPr>
        <p:txBody>
          <a:bodyPr spcFirstLastPara="1" wrap="square" lIns="0" tIns="0" rIns="0" bIns="0" anchor="t" anchorCtr="0">
            <a:spAutoFit/>
          </a:bodyPr>
          <a:lstStyle/>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A robust feedback mechanism fostering a positive and safe work environment</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Cultural sensitivity training for managers and project supervisors (Rishi and Kacker, 2021)</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Integrating new communication styles in the workplace</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·Initiate inclusion programs for cross-cultural collaboration (Rishi and Kacker, 2021)</a:t>
            </a:r>
            <a:endParaRPr/>
          </a:p>
          <a:p>
            <a:pPr marL="388623" marR="0" lvl="1" indent="-194312" algn="l" rtl="0">
              <a:lnSpc>
                <a:spcPct val="140000"/>
              </a:lnSpc>
              <a:spcBef>
                <a:spcPts val="0"/>
              </a:spcBef>
              <a:spcAft>
                <a:spcPts val="0"/>
              </a:spcAft>
              <a:buClr>
                <a:srgbClr val="FFFFFF"/>
              </a:buClr>
              <a:buSzPts val="1800"/>
              <a:buFont typeface="Arial"/>
              <a:buChar char="•"/>
            </a:pPr>
            <a:r>
              <a:rPr lang="en-US" sz="1800" b="0" i="0" u="none" strike="noStrike" cap="none">
                <a:solidFill>
                  <a:srgbClr val="FFFFFF"/>
                </a:solidFill>
                <a:latin typeface="Arial"/>
                <a:ea typeface="Arial"/>
                <a:cs typeface="Arial"/>
                <a:sym typeface="Arial"/>
              </a:rPr>
              <a:t>Clear communication channels through various project management tools with regular meetings should be initiated</a:t>
            </a:r>
            <a:endParaRPr/>
          </a:p>
          <a:p>
            <a:pPr marL="0" marR="0" lvl="0" indent="0" algn="l" rtl="0">
              <a:lnSpc>
                <a:spcPct val="140000"/>
              </a:lnSpc>
              <a:spcBef>
                <a:spcPts val="0"/>
              </a:spcBef>
              <a:spcAft>
                <a:spcPts val="0"/>
              </a:spcAft>
              <a:buNone/>
            </a:pPr>
            <a:endParaRPr sz="1800" b="0" i="0" u="none" strike="noStrike" cap="none">
              <a:solidFill>
                <a:srgbClr val="FFFFFF"/>
              </a:solidFill>
              <a:latin typeface="Arial"/>
              <a:ea typeface="Arial"/>
              <a:cs typeface="Arial"/>
              <a:sym typeface="Arial"/>
            </a:endParaRPr>
          </a:p>
        </p:txBody>
      </p:sp>
      <p:sp>
        <p:nvSpPr>
          <p:cNvPr id="217" name="Google Shape;217;p10"/>
          <p:cNvSpPr txBox="1"/>
          <p:nvPr/>
        </p:nvSpPr>
        <p:spPr>
          <a:xfrm>
            <a:off x="8132158" y="1257300"/>
            <a:ext cx="9127142" cy="2628900"/>
          </a:xfrm>
          <a:prstGeom prst="rect">
            <a:avLst/>
          </a:prstGeom>
          <a:noFill/>
          <a:ln>
            <a:noFill/>
          </a:ln>
        </p:spPr>
        <p:txBody>
          <a:bodyPr spcFirstLastPara="1" wrap="square" lIns="0" tIns="0" rIns="0" bIns="0" anchor="t" anchorCtr="0">
            <a:spAutoFit/>
          </a:bodyPr>
          <a:lstStyle/>
          <a:p>
            <a:pPr marL="0" marR="0" lvl="0" indent="0" algn="l" rtl="0">
              <a:lnSpc>
                <a:spcPct val="120003"/>
              </a:lnSpc>
              <a:spcBef>
                <a:spcPts val="0"/>
              </a:spcBef>
              <a:spcAft>
                <a:spcPts val="0"/>
              </a:spcAft>
              <a:buNone/>
            </a:pPr>
            <a:r>
              <a:rPr lang="en-US" sz="5799" b="1" i="0" u="none" strike="noStrike" cap="none">
                <a:solidFill>
                  <a:srgbClr val="FFFFFF"/>
                </a:solidFill>
                <a:latin typeface="Ultra"/>
                <a:ea typeface="Ultra"/>
                <a:cs typeface="Ultra"/>
                <a:sym typeface="Ultra"/>
              </a:rPr>
              <a:t>Recommendations on Business Communication Solutions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1"/>
          <p:cNvSpPr/>
          <p:nvPr/>
        </p:nvSpPr>
        <p:spPr>
          <a:xfrm>
            <a:off x="7720793" y="1952666"/>
            <a:ext cx="10567207" cy="8334334"/>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11"/>
          <p:cNvSpPr/>
          <p:nvPr/>
        </p:nvSpPr>
        <p:spPr>
          <a:xfrm>
            <a:off x="199361" y="8229600"/>
            <a:ext cx="7521432" cy="20574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a:off x="0" y="1952666"/>
            <a:ext cx="7720793" cy="6276934"/>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txBox="1"/>
          <p:nvPr/>
        </p:nvSpPr>
        <p:spPr>
          <a:xfrm>
            <a:off x="8306015" y="2915986"/>
            <a:ext cx="8953285" cy="5486400"/>
          </a:xfrm>
          <a:prstGeom prst="rect">
            <a:avLst/>
          </a:prstGeom>
          <a:noFill/>
          <a:ln>
            <a:noFill/>
          </a:ln>
        </p:spPr>
        <p:txBody>
          <a:bodyPr spcFirstLastPara="1" wrap="square" lIns="0" tIns="0" rIns="0" bIns="0" anchor="t" anchorCtr="0">
            <a:spAutoFit/>
          </a:bodyPr>
          <a:lstStyle/>
          <a:p>
            <a:pPr marL="647700" marR="0" lvl="1" indent="-323850" algn="l" rtl="0">
              <a:lnSpc>
                <a:spcPct val="120000"/>
              </a:lnSpc>
              <a:spcBef>
                <a:spcPts val="0"/>
              </a:spcBef>
              <a:spcAft>
                <a:spcPts val="0"/>
              </a:spcAft>
              <a:buClr>
                <a:srgbClr val="FFFFFF"/>
              </a:buClr>
              <a:buSzPts val="3000"/>
              <a:buFont typeface="Arial"/>
              <a:buChar char="•"/>
            </a:pPr>
            <a:r>
              <a:rPr lang="en-US" sz="3000" b="0" i="0" u="none" strike="noStrike" cap="none">
                <a:solidFill>
                  <a:srgbClr val="FFFFFF"/>
                </a:solidFill>
                <a:latin typeface="Arial"/>
                <a:ea typeface="Arial"/>
                <a:cs typeface="Arial"/>
                <a:sym typeface="Arial"/>
              </a:rPr>
              <a:t>The German market is a potential success for Kingfisher</a:t>
            </a:r>
            <a:endParaRPr/>
          </a:p>
          <a:p>
            <a:pPr marL="647700" marR="0" lvl="1" indent="-323850" algn="l" rtl="0">
              <a:lnSpc>
                <a:spcPct val="120000"/>
              </a:lnSpc>
              <a:spcBef>
                <a:spcPts val="0"/>
              </a:spcBef>
              <a:spcAft>
                <a:spcPts val="0"/>
              </a:spcAft>
              <a:buClr>
                <a:srgbClr val="FFFFFF"/>
              </a:buClr>
              <a:buSzPts val="3000"/>
              <a:buFont typeface="Arial"/>
              <a:buChar char="•"/>
            </a:pPr>
            <a:r>
              <a:rPr lang="en-US" sz="3000" b="0" i="0" u="none" strike="noStrike" cap="none">
                <a:solidFill>
                  <a:srgbClr val="FFFFFF"/>
                </a:solidFill>
                <a:latin typeface="Arial"/>
                <a:ea typeface="Arial"/>
                <a:cs typeface="Arial"/>
                <a:sym typeface="Arial"/>
              </a:rPr>
              <a:t>Kingfisher can create a high-performing work environment (Jones and Comfort, 2021)</a:t>
            </a:r>
            <a:endParaRPr/>
          </a:p>
          <a:p>
            <a:pPr marL="647700" marR="0" lvl="1" indent="-323850" algn="l" rtl="0">
              <a:lnSpc>
                <a:spcPct val="120000"/>
              </a:lnSpc>
              <a:spcBef>
                <a:spcPts val="0"/>
              </a:spcBef>
              <a:spcAft>
                <a:spcPts val="0"/>
              </a:spcAft>
              <a:buClr>
                <a:srgbClr val="FFFFFF"/>
              </a:buClr>
              <a:buSzPts val="3000"/>
              <a:buFont typeface="Arial"/>
              <a:buChar char="•"/>
            </a:pPr>
            <a:r>
              <a:rPr lang="en-US" sz="3000" b="0" i="0" u="none" strike="noStrike" cap="none">
                <a:solidFill>
                  <a:srgbClr val="FFFFFF"/>
                </a:solidFill>
                <a:latin typeface="Arial"/>
                <a:ea typeface="Arial"/>
                <a:cs typeface="Arial"/>
                <a:sym typeface="Arial"/>
              </a:rPr>
              <a:t>Kingfisher can position itself as a leader in the retail market of Germany</a:t>
            </a:r>
            <a:endParaRPr/>
          </a:p>
          <a:p>
            <a:pPr marL="647700" marR="0" lvl="1" indent="-323850" algn="l" rtl="0">
              <a:lnSpc>
                <a:spcPct val="120000"/>
              </a:lnSpc>
              <a:spcBef>
                <a:spcPts val="0"/>
              </a:spcBef>
              <a:spcAft>
                <a:spcPts val="0"/>
              </a:spcAft>
              <a:buClr>
                <a:srgbClr val="FFFFFF"/>
              </a:buClr>
              <a:buSzPts val="3000"/>
              <a:buFont typeface="Arial"/>
              <a:buChar char="•"/>
            </a:pPr>
            <a:r>
              <a:rPr lang="en-US" sz="3000" b="0" i="0" u="none" strike="noStrike" cap="none">
                <a:solidFill>
                  <a:srgbClr val="FFFFFF"/>
                </a:solidFill>
                <a:latin typeface="Arial"/>
                <a:ea typeface="Arial"/>
                <a:cs typeface="Arial"/>
                <a:sym typeface="Arial"/>
              </a:rPr>
              <a:t>This expansion will strengthen its position in the EU market (Jones and Comfort, 2021)</a:t>
            </a:r>
            <a:endParaRPr/>
          </a:p>
          <a:p>
            <a:pPr marL="647700" marR="0" lvl="1" indent="-323850" algn="l" rtl="0">
              <a:lnSpc>
                <a:spcPct val="120000"/>
              </a:lnSpc>
              <a:spcBef>
                <a:spcPts val="0"/>
              </a:spcBef>
              <a:spcAft>
                <a:spcPts val="0"/>
              </a:spcAft>
              <a:buClr>
                <a:srgbClr val="FFFFFF"/>
              </a:buClr>
              <a:buSzPts val="3000"/>
              <a:buFont typeface="Arial"/>
              <a:buChar char="•"/>
            </a:pPr>
            <a:r>
              <a:rPr lang="en-US" sz="3000" b="0" i="0" u="none" strike="noStrike" cap="none">
                <a:solidFill>
                  <a:srgbClr val="FFFFFF"/>
                </a:solidFill>
                <a:latin typeface="Arial"/>
                <a:ea typeface="Arial"/>
                <a:cs typeface="Arial"/>
                <a:sym typeface="Arial"/>
              </a:rPr>
              <a:t>Germany is pertinent for the expansion as it is a hub of operational efficiencies, trade activities and competitiveness in both regional and global market</a:t>
            </a:r>
            <a:endParaRPr/>
          </a:p>
        </p:txBody>
      </p:sp>
      <p:grpSp>
        <p:nvGrpSpPr>
          <p:cNvPr id="227" name="Google Shape;227;p11"/>
          <p:cNvGrpSpPr/>
          <p:nvPr/>
        </p:nvGrpSpPr>
        <p:grpSpPr>
          <a:xfrm>
            <a:off x="16205942" y="0"/>
            <a:ext cx="2106717" cy="1952666"/>
            <a:chOff x="0" y="0"/>
            <a:chExt cx="2808955" cy="2603555"/>
          </a:xfrm>
        </p:grpSpPr>
        <p:sp>
          <p:nvSpPr>
            <p:cNvPr id="228" name="Google Shape;228;p11"/>
            <p:cNvSpPr/>
            <p:nvPr/>
          </p:nvSpPr>
          <p:spPr>
            <a:xfrm>
              <a:off x="0" y="0"/>
              <a:ext cx="2808955" cy="2603555"/>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11"/>
            <p:cNvSpPr/>
            <p:nvPr/>
          </p:nvSpPr>
          <p:spPr>
            <a:xfrm>
              <a:off x="650605" y="566506"/>
              <a:ext cx="1507746" cy="1470542"/>
            </a:xfrm>
            <a:custGeom>
              <a:avLst/>
              <a:gdLst/>
              <a:ahLst/>
              <a:cxnLst/>
              <a:rect l="l" t="t" r="r" b="b"/>
              <a:pathLst>
                <a:path w="1507746" h="1470542" extrusionOk="0">
                  <a:moveTo>
                    <a:pt x="0" y="0"/>
                  </a:moveTo>
                  <a:lnTo>
                    <a:pt x="1507746" y="0"/>
                  </a:lnTo>
                  <a:lnTo>
                    <a:pt x="1507746" y="1470542"/>
                  </a:lnTo>
                  <a:lnTo>
                    <a:pt x="0" y="1470542"/>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230" name="Google Shape;230;p11"/>
          <p:cNvGrpSpPr/>
          <p:nvPr/>
        </p:nvGrpSpPr>
        <p:grpSpPr>
          <a:xfrm>
            <a:off x="0" y="8229600"/>
            <a:ext cx="2303148" cy="2079606"/>
            <a:chOff x="0" y="0"/>
            <a:chExt cx="3070863" cy="2772807"/>
          </a:xfrm>
        </p:grpSpPr>
        <p:sp>
          <p:nvSpPr>
            <p:cNvPr id="231" name="Google Shape;231;p11"/>
            <p:cNvSpPr/>
            <p:nvPr/>
          </p:nvSpPr>
          <p:spPr>
            <a:xfrm>
              <a:off x="0" y="0"/>
              <a:ext cx="3070863" cy="2772807"/>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860440" y="848865"/>
              <a:ext cx="1349984" cy="1075078"/>
            </a:xfrm>
            <a:custGeom>
              <a:avLst/>
              <a:gdLst/>
              <a:ahLst/>
              <a:cxnLst/>
              <a:rect l="l" t="t" r="r" b="b"/>
              <a:pathLst>
                <a:path w="1349984" h="1075078" extrusionOk="0">
                  <a:moveTo>
                    <a:pt x="1349984" y="0"/>
                  </a:moveTo>
                  <a:lnTo>
                    <a:pt x="0" y="0"/>
                  </a:lnTo>
                  <a:lnTo>
                    <a:pt x="0" y="1075078"/>
                  </a:lnTo>
                  <a:lnTo>
                    <a:pt x="1349984" y="1075078"/>
                  </a:lnTo>
                  <a:lnTo>
                    <a:pt x="1349984" y="0"/>
                  </a:lnTo>
                  <a:close/>
                </a:path>
              </a:pathLst>
            </a:custGeom>
            <a:blipFill rotWithShape="1">
              <a:blip r:embed="rId4">
                <a:alphaModFix/>
              </a:blip>
              <a:stretch>
                <a:fillRect/>
              </a:stretch>
            </a:blipFill>
            <a:ln>
              <a:noFill/>
            </a:ln>
          </p:spPr>
          <p:txBody>
            <a:bodyPr/>
            <a:lstStyle/>
            <a:p>
              <a:endParaRPr lang="en-US"/>
            </a:p>
          </p:txBody>
        </p:sp>
      </p:grpSp>
      <p:sp>
        <p:nvSpPr>
          <p:cNvPr id="233" name="Google Shape;233;p11"/>
          <p:cNvSpPr/>
          <p:nvPr/>
        </p:nvSpPr>
        <p:spPr>
          <a:xfrm>
            <a:off x="13615731" y="686198"/>
            <a:ext cx="1747370" cy="685003"/>
          </a:xfrm>
          <a:custGeom>
            <a:avLst/>
            <a:gdLst/>
            <a:ahLst/>
            <a:cxnLst/>
            <a:rect l="l" t="t" r="r" b="b"/>
            <a:pathLst>
              <a:path w="1747370" h="685003" extrusionOk="0">
                <a:moveTo>
                  <a:pt x="0" y="0"/>
                </a:moveTo>
                <a:lnTo>
                  <a:pt x="1747369" y="0"/>
                </a:lnTo>
                <a:lnTo>
                  <a:pt x="1747369" y="685004"/>
                </a:lnTo>
                <a:lnTo>
                  <a:pt x="0" y="685004"/>
                </a:lnTo>
                <a:lnTo>
                  <a:pt x="0" y="0"/>
                </a:lnTo>
                <a:close/>
              </a:path>
            </a:pathLst>
          </a:custGeom>
          <a:blipFill rotWithShape="1">
            <a:blip r:embed="rId5">
              <a:alphaModFix/>
            </a:blip>
            <a:stretch>
              <a:fillRect t="-83893" r="-5996" b="-86486"/>
            </a:stretch>
          </a:blipFill>
          <a:ln>
            <a:noFill/>
          </a:ln>
        </p:spPr>
        <p:txBody>
          <a:bodyPr/>
          <a:lstStyle/>
          <a:p>
            <a:endParaRPr lang="en-US"/>
          </a:p>
        </p:txBody>
      </p:sp>
      <p:sp>
        <p:nvSpPr>
          <p:cNvPr id="234" name="Google Shape;234;p11"/>
          <p:cNvSpPr txBox="1"/>
          <p:nvPr/>
        </p:nvSpPr>
        <p:spPr>
          <a:xfrm>
            <a:off x="707987" y="4474042"/>
            <a:ext cx="6504180" cy="923925"/>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6000" b="1" i="0" u="none" strike="noStrike" cap="none">
                <a:solidFill>
                  <a:srgbClr val="FFFFFF"/>
                </a:solidFill>
                <a:latin typeface="Ultra"/>
                <a:ea typeface="Ultra"/>
                <a:cs typeface="Ultra"/>
                <a:sym typeface="Ultra"/>
              </a:rPr>
              <a:t>Conclusion</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2"/>
          <p:cNvSpPr/>
          <p:nvPr/>
        </p:nvSpPr>
        <p:spPr>
          <a:xfrm>
            <a:off x="0" y="-157174"/>
            <a:ext cx="13952045" cy="4745275"/>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2"/>
          <p:cNvSpPr txBox="1"/>
          <p:nvPr/>
        </p:nvSpPr>
        <p:spPr>
          <a:xfrm>
            <a:off x="1028700" y="2134498"/>
            <a:ext cx="11212177" cy="1086748"/>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7200" b="1" i="0" u="none" strike="noStrike" cap="none">
                <a:solidFill>
                  <a:srgbClr val="FFFFFF"/>
                </a:solidFill>
                <a:latin typeface="Ultra"/>
                <a:ea typeface="Ultra"/>
                <a:cs typeface="Ultra"/>
                <a:sym typeface="Ultra"/>
              </a:rPr>
              <a:t>References</a:t>
            </a:r>
            <a:endParaRPr/>
          </a:p>
        </p:txBody>
      </p:sp>
      <p:sp>
        <p:nvSpPr>
          <p:cNvPr id="242" name="Google Shape;242;p12"/>
          <p:cNvSpPr txBox="1"/>
          <p:nvPr/>
        </p:nvSpPr>
        <p:spPr>
          <a:xfrm>
            <a:off x="1028700" y="4767435"/>
            <a:ext cx="12307034" cy="4895850"/>
          </a:xfrm>
          <a:prstGeom prst="rect">
            <a:avLst/>
          </a:prstGeom>
          <a:noFill/>
          <a:ln>
            <a:noFill/>
          </a:ln>
        </p:spPr>
        <p:txBody>
          <a:bodyPr spcFirstLastPara="1" wrap="square" lIns="0" tIns="0" rIns="0" bIns="0" anchor="t" anchorCtr="0">
            <a:spAutoFit/>
          </a:bodyPr>
          <a:lstStyle/>
          <a:p>
            <a:pPr marL="453388" marR="0" lvl="1" indent="-226694" algn="l" rtl="0">
              <a:lnSpc>
                <a:spcPct val="170033"/>
              </a:lnSpc>
              <a:spcBef>
                <a:spcPts val="0"/>
              </a:spcBef>
              <a:spcAft>
                <a:spcPts val="0"/>
              </a:spcAft>
              <a:buClr>
                <a:srgbClr val="141414"/>
              </a:buClr>
              <a:buSzPts val="2099"/>
              <a:buFont typeface="Arial"/>
              <a:buChar char="•"/>
            </a:pPr>
            <a:r>
              <a:rPr lang="en-US" sz="2099" b="0" i="0" u="none" strike="noStrike" cap="none">
                <a:solidFill>
                  <a:srgbClr val="141414"/>
                </a:solidFill>
                <a:latin typeface="Arial"/>
                <a:ea typeface="Arial"/>
                <a:cs typeface="Arial"/>
                <a:sym typeface="Arial"/>
              </a:rPr>
              <a:t>Ameen, N., Tarhini, A., Shah, M.H., Madichie, N., Paul, J. and Choudrie, J., 2021. Keeping customers' data secure: A cross-cultural study of cybersecurity compliance among the Gen-Mobile workforce. Computers in Human Behavior, 114, p.106531.</a:t>
            </a:r>
            <a:endParaRPr/>
          </a:p>
          <a:p>
            <a:pPr marL="453388" marR="0" lvl="1" indent="-226694" algn="l" rtl="0">
              <a:lnSpc>
                <a:spcPct val="170033"/>
              </a:lnSpc>
              <a:spcBef>
                <a:spcPts val="0"/>
              </a:spcBef>
              <a:spcAft>
                <a:spcPts val="0"/>
              </a:spcAft>
              <a:buClr>
                <a:srgbClr val="141414"/>
              </a:buClr>
              <a:buSzPts val="2099"/>
              <a:buFont typeface="Arial"/>
              <a:buChar char="•"/>
            </a:pPr>
            <a:r>
              <a:rPr lang="en-US" sz="2099" b="0" i="0" u="none" strike="noStrike" cap="none">
                <a:solidFill>
                  <a:srgbClr val="141414"/>
                </a:solidFill>
                <a:latin typeface="Arial"/>
                <a:ea typeface="Arial"/>
                <a:cs typeface="Arial"/>
                <a:sym typeface="Arial"/>
              </a:rPr>
              <a:t>Bryant, C. and Barnett, J., 2020. Consumer acceptance of cultured meat: An updated review (2018–2020). Applied Sciences, 10(15), p.5201.</a:t>
            </a:r>
            <a:endParaRPr/>
          </a:p>
          <a:p>
            <a:pPr marL="453388" marR="0" lvl="1" indent="-226694" algn="l" rtl="0">
              <a:lnSpc>
                <a:spcPct val="170033"/>
              </a:lnSpc>
              <a:spcBef>
                <a:spcPts val="0"/>
              </a:spcBef>
              <a:spcAft>
                <a:spcPts val="0"/>
              </a:spcAft>
              <a:buClr>
                <a:srgbClr val="141414"/>
              </a:buClr>
              <a:buSzPts val="2099"/>
              <a:buFont typeface="Arial"/>
              <a:buChar char="•"/>
            </a:pPr>
            <a:r>
              <a:rPr lang="en-US" sz="2099" b="0" i="0" u="none" strike="noStrike" cap="none">
                <a:solidFill>
                  <a:srgbClr val="141414"/>
                </a:solidFill>
                <a:latin typeface="Arial"/>
                <a:ea typeface="Arial"/>
                <a:cs typeface="Arial"/>
                <a:sym typeface="Arial"/>
              </a:rPr>
              <a:t>Bryant, C., van Nek, L. and Rolland, N.C., 2020. European markets for cultured meat: A comparison of Germany and France. Foods, 9(9), p.1152.</a:t>
            </a:r>
            <a:endParaRPr/>
          </a:p>
          <a:p>
            <a:pPr marL="453388" marR="0" lvl="1" indent="-226694" algn="l" rtl="0">
              <a:lnSpc>
                <a:spcPct val="170033"/>
              </a:lnSpc>
              <a:spcBef>
                <a:spcPts val="0"/>
              </a:spcBef>
              <a:spcAft>
                <a:spcPts val="0"/>
              </a:spcAft>
              <a:buClr>
                <a:srgbClr val="141414"/>
              </a:buClr>
              <a:buSzPts val="2099"/>
              <a:buFont typeface="Arial"/>
              <a:buChar char="•"/>
            </a:pPr>
            <a:r>
              <a:rPr lang="en-US" sz="2099" b="0" i="0" u="none" strike="noStrike" cap="none">
                <a:solidFill>
                  <a:srgbClr val="141414"/>
                </a:solidFill>
                <a:latin typeface="Arial"/>
                <a:ea typeface="Arial"/>
                <a:cs typeface="Arial"/>
                <a:sym typeface="Arial"/>
              </a:rPr>
              <a:t>Chouaibi, S., Chouaibi, J. and Rossi, M., 2022. ESG and corporate financial performance: the mediating role of green innovation: UK common law versus Germany civil law. EuroMed Journal of Business, 17(1), pp.46-71.</a:t>
            </a:r>
            <a:endParaRPr/>
          </a:p>
          <a:p>
            <a:pPr marL="0" marR="0" lvl="0" indent="0" algn="l" rtl="0">
              <a:lnSpc>
                <a:spcPct val="170033"/>
              </a:lnSpc>
              <a:spcBef>
                <a:spcPts val="0"/>
              </a:spcBef>
              <a:spcAft>
                <a:spcPts val="0"/>
              </a:spcAft>
              <a:buNone/>
            </a:pPr>
            <a:endParaRPr sz="2099" b="0" i="0" u="none" strike="noStrike" cap="none">
              <a:solidFill>
                <a:srgbClr val="141414"/>
              </a:solidFill>
              <a:latin typeface="Arial"/>
              <a:ea typeface="Arial"/>
              <a:cs typeface="Arial"/>
              <a:sym typeface="Arial"/>
            </a:endParaRPr>
          </a:p>
        </p:txBody>
      </p:sp>
      <p:sp>
        <p:nvSpPr>
          <p:cNvPr id="243" name="Google Shape;243;p12"/>
          <p:cNvSpPr/>
          <p:nvPr/>
        </p:nvSpPr>
        <p:spPr>
          <a:xfrm>
            <a:off x="13952045" y="-263500"/>
            <a:ext cx="4335955" cy="10579396"/>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 name="Google Shape;244;p12"/>
          <p:cNvGrpSpPr/>
          <p:nvPr/>
        </p:nvGrpSpPr>
        <p:grpSpPr>
          <a:xfrm>
            <a:off x="16009445" y="8258496"/>
            <a:ext cx="2278555" cy="2057400"/>
            <a:chOff x="0" y="0"/>
            <a:chExt cx="3038073" cy="2743200"/>
          </a:xfrm>
        </p:grpSpPr>
        <p:sp>
          <p:nvSpPr>
            <p:cNvPr id="245" name="Google Shape;245;p12"/>
            <p:cNvSpPr/>
            <p:nvPr/>
          </p:nvSpPr>
          <p:spPr>
            <a:xfrm>
              <a:off x="0" y="0"/>
              <a:ext cx="3038073" cy="2743200"/>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2"/>
            <p:cNvSpPr/>
            <p:nvPr/>
          </p:nvSpPr>
          <p:spPr>
            <a:xfrm flipH="1">
              <a:off x="851252" y="839801"/>
              <a:ext cx="1335569" cy="1063598"/>
            </a:xfrm>
            <a:custGeom>
              <a:avLst/>
              <a:gdLst/>
              <a:ahLst/>
              <a:cxnLst/>
              <a:rect l="l" t="t" r="r" b="b"/>
              <a:pathLst>
                <a:path w="1335569" h="1063598" extrusionOk="0">
                  <a:moveTo>
                    <a:pt x="1335569" y="0"/>
                  </a:moveTo>
                  <a:lnTo>
                    <a:pt x="0" y="0"/>
                  </a:lnTo>
                  <a:lnTo>
                    <a:pt x="0" y="1063598"/>
                  </a:lnTo>
                  <a:lnTo>
                    <a:pt x="1335569" y="1063598"/>
                  </a:lnTo>
                  <a:lnTo>
                    <a:pt x="1335569" y="0"/>
                  </a:lnTo>
                  <a:close/>
                </a:path>
              </a:pathLst>
            </a:custGeom>
            <a:blipFill rotWithShape="1">
              <a:blip r:embed="rId3">
                <a:alphaModFix/>
              </a:blip>
              <a:stretch>
                <a:fillRect/>
              </a:stretch>
            </a:blipFill>
            <a:ln>
              <a:noFill/>
            </a:ln>
          </p:spPr>
          <p:txBody>
            <a:bodyPr/>
            <a:lstStyle/>
            <a:p>
              <a:endParaRPr lang="en-US"/>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13"/>
          <p:cNvSpPr/>
          <p:nvPr/>
        </p:nvSpPr>
        <p:spPr>
          <a:xfrm>
            <a:off x="0" y="6050017"/>
            <a:ext cx="9103508" cy="4236983"/>
          </a:xfrm>
          <a:custGeom>
            <a:avLst/>
            <a:gdLst/>
            <a:ahLst/>
            <a:cxnLst/>
            <a:rect l="l" t="t" r="r" b="b"/>
            <a:pathLst>
              <a:path w="9103508" h="4236983" extrusionOk="0">
                <a:moveTo>
                  <a:pt x="0" y="0"/>
                </a:moveTo>
                <a:lnTo>
                  <a:pt x="9103508" y="0"/>
                </a:lnTo>
                <a:lnTo>
                  <a:pt x="9103508" y="4236983"/>
                </a:lnTo>
                <a:lnTo>
                  <a:pt x="0" y="4236983"/>
                </a:lnTo>
                <a:lnTo>
                  <a:pt x="0" y="0"/>
                </a:lnTo>
                <a:close/>
              </a:path>
            </a:pathLst>
          </a:custGeom>
          <a:blipFill rotWithShape="1">
            <a:blip r:embed="rId3">
              <a:alphaModFix/>
            </a:blip>
            <a:stretch>
              <a:fillRect t="-68400" b="-153878"/>
            </a:stretch>
          </a:blipFill>
          <a:ln>
            <a:noFill/>
          </a:ln>
        </p:spPr>
        <p:txBody>
          <a:bodyPr/>
          <a:lstStyle/>
          <a:p>
            <a:endParaRPr lang="en-US"/>
          </a:p>
        </p:txBody>
      </p:sp>
      <p:sp>
        <p:nvSpPr>
          <p:cNvPr id="252" name="Google Shape;252;p13"/>
          <p:cNvSpPr/>
          <p:nvPr/>
        </p:nvSpPr>
        <p:spPr>
          <a:xfrm>
            <a:off x="9103508" y="6050017"/>
            <a:ext cx="9184492" cy="4236983"/>
          </a:xfrm>
          <a:prstGeom prst="rect">
            <a:avLst/>
          </a:prstGeom>
          <a:solidFill>
            <a:srgbClr val="FF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3"/>
          <p:cNvSpPr/>
          <p:nvPr/>
        </p:nvSpPr>
        <p:spPr>
          <a:xfrm>
            <a:off x="0" y="1952666"/>
            <a:ext cx="14339757" cy="4097351"/>
          </a:xfrm>
          <a:prstGeom prst="rect">
            <a:avLst/>
          </a:prstGeom>
          <a:solidFill>
            <a:srgbClr val="38BF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3"/>
          <p:cNvSpPr/>
          <p:nvPr/>
        </p:nvSpPr>
        <p:spPr>
          <a:xfrm>
            <a:off x="14339757" y="0"/>
            <a:ext cx="3948243" cy="6050017"/>
          </a:xfrm>
          <a:prstGeom prst="rect">
            <a:avLst/>
          </a:prstGeom>
          <a:solidFill>
            <a:srgbClr val="FFBB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3"/>
          <p:cNvSpPr txBox="1"/>
          <p:nvPr/>
        </p:nvSpPr>
        <p:spPr>
          <a:xfrm>
            <a:off x="2516992" y="3462730"/>
            <a:ext cx="9305773" cy="1086748"/>
          </a:xfrm>
          <a:prstGeom prst="rect">
            <a:avLst/>
          </a:prstGeom>
          <a:no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7200" b="1" i="0" u="none" strike="noStrike" cap="none">
                <a:solidFill>
                  <a:srgbClr val="FFFFFF"/>
                </a:solidFill>
                <a:latin typeface="Ultra"/>
                <a:ea typeface="Ultra"/>
                <a:cs typeface="Ultra"/>
                <a:sym typeface="Ultra"/>
              </a:rPr>
              <a:t>Thank you!</a:t>
            </a:r>
            <a:endParaRPr/>
          </a:p>
        </p:txBody>
      </p:sp>
      <p:grpSp>
        <p:nvGrpSpPr>
          <p:cNvPr id="256" name="Google Shape;256;p13"/>
          <p:cNvGrpSpPr/>
          <p:nvPr/>
        </p:nvGrpSpPr>
        <p:grpSpPr>
          <a:xfrm>
            <a:off x="0" y="0"/>
            <a:ext cx="2106717" cy="1952666"/>
            <a:chOff x="0" y="0"/>
            <a:chExt cx="2808955" cy="2603555"/>
          </a:xfrm>
        </p:grpSpPr>
        <p:sp>
          <p:nvSpPr>
            <p:cNvPr id="257" name="Google Shape;257;p13"/>
            <p:cNvSpPr/>
            <p:nvPr/>
          </p:nvSpPr>
          <p:spPr>
            <a:xfrm>
              <a:off x="0" y="0"/>
              <a:ext cx="2808955" cy="2603555"/>
            </a:xfrm>
            <a:prstGeom prst="rect">
              <a:avLst/>
            </a:prstGeom>
            <a:solidFill>
              <a:srgbClr val="1A336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3"/>
            <p:cNvSpPr/>
            <p:nvPr/>
          </p:nvSpPr>
          <p:spPr>
            <a:xfrm>
              <a:off x="650605" y="566506"/>
              <a:ext cx="1507746" cy="1470542"/>
            </a:xfrm>
            <a:custGeom>
              <a:avLst/>
              <a:gdLst/>
              <a:ahLst/>
              <a:cxnLst/>
              <a:rect l="l" t="t" r="r" b="b"/>
              <a:pathLst>
                <a:path w="1507746" h="1470542" extrusionOk="0">
                  <a:moveTo>
                    <a:pt x="0" y="0"/>
                  </a:moveTo>
                  <a:lnTo>
                    <a:pt x="1507746" y="0"/>
                  </a:lnTo>
                  <a:lnTo>
                    <a:pt x="1507746" y="1470542"/>
                  </a:lnTo>
                  <a:lnTo>
                    <a:pt x="0" y="1470542"/>
                  </a:lnTo>
                  <a:lnTo>
                    <a:pt x="0" y="0"/>
                  </a:lnTo>
                  <a:close/>
                </a:path>
              </a:pathLst>
            </a:custGeom>
            <a:blipFill rotWithShape="1">
              <a:blip r:embed="rId4">
                <a:alphaModFix/>
              </a:blip>
              <a:stretch>
                <a:fillRect/>
              </a:stretch>
            </a:blipFill>
            <a:ln>
              <a:noFill/>
            </a:ln>
          </p:spPr>
          <p:txBody>
            <a:bodyPr/>
            <a:lstStyle/>
            <a:p>
              <a:endParaRPr lang="en-US"/>
            </a:p>
          </p:txBody>
        </p:sp>
      </p:grpSp>
      <p:sp>
        <p:nvSpPr>
          <p:cNvPr id="259" name="Google Shape;259;p13"/>
          <p:cNvSpPr/>
          <p:nvPr/>
        </p:nvSpPr>
        <p:spPr>
          <a:xfrm>
            <a:off x="11968630" y="686198"/>
            <a:ext cx="1747370" cy="685003"/>
          </a:xfrm>
          <a:custGeom>
            <a:avLst/>
            <a:gdLst/>
            <a:ahLst/>
            <a:cxnLst/>
            <a:rect l="l" t="t" r="r" b="b"/>
            <a:pathLst>
              <a:path w="1747370" h="685003" extrusionOk="0">
                <a:moveTo>
                  <a:pt x="0" y="0"/>
                </a:moveTo>
                <a:lnTo>
                  <a:pt x="1747370" y="0"/>
                </a:lnTo>
                <a:lnTo>
                  <a:pt x="1747370" y="685004"/>
                </a:lnTo>
                <a:lnTo>
                  <a:pt x="0" y="685004"/>
                </a:lnTo>
                <a:lnTo>
                  <a:pt x="0" y="0"/>
                </a:lnTo>
                <a:close/>
              </a:path>
            </a:pathLst>
          </a:custGeom>
          <a:blipFill rotWithShape="1">
            <a:blip r:embed="rId5">
              <a:alphaModFix/>
            </a:blip>
            <a:stretch>
              <a:fillRect t="-83893" r="-5996" b="-86486"/>
            </a:stretch>
          </a:blipFill>
          <a:ln>
            <a:noFill/>
          </a:ln>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2215</Words>
  <Application>Microsoft Macintosh PowerPoint</Application>
  <PresentationFormat>Custom</PresentationFormat>
  <Paragraphs>97</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Times New Roman</vt:lpstr>
      <vt:lpstr>DM Serif Display</vt:lpstr>
      <vt:lpstr>Calibri</vt:lpstr>
      <vt:lpstr>Ultra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Constantin Marian Grigoras</cp:lastModifiedBy>
  <cp:revision>1</cp:revision>
  <dcterms:created xsi:type="dcterms:W3CDTF">2006-08-16T00:00:00Z</dcterms:created>
  <dcterms:modified xsi:type="dcterms:W3CDTF">2024-03-30T14:57:02Z</dcterms:modified>
</cp:coreProperties>
</file>