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5"/>
  </p:notesMasterIdLst>
  <p:sldIdLst>
    <p:sldId id="258" r:id="rId2"/>
    <p:sldId id="256" r:id="rId3"/>
    <p:sldId id="257" r:id="rId4"/>
  </p:sldIdLst>
  <p:sldSz cx="12192000" cy="6858000"/>
  <p:notesSz cx="6858000" cy="9144000"/>
  <p:embeddedFontLst>
    <p:embeddedFont>
      <p:font typeface="Montserrat" pitchFamily="2" charset="0"/>
      <p:regular r:id="rId6"/>
      <p:bold r:id="rId7"/>
      <p:italic r:id="rId8"/>
      <p:boldItalic r:id="rId9"/>
    </p:embeddedFont>
    <p:embeddedFont>
      <p:font typeface="Open Sans" panose="020B0606030504020204" pitchFamily="34" charset="0"/>
      <p:regular r:id="rId10"/>
      <p:bold r:id="rId11"/>
      <p:italic r:id="rId12"/>
      <p:boldItalic r:id="rId13"/>
    </p:embeddedFont>
    <p:embeddedFont>
      <p:font typeface="Russo One" panose="02000503050000020004" pitchFamily="2" charset="0"/>
      <p:regular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83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 /><Relationship Id="rId13" Type="http://schemas.openxmlformats.org/officeDocument/2006/relationships/font" Target="fonts/font8.fntdata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font" Target="fonts/font2.fntdata" /><Relationship Id="rId12" Type="http://schemas.openxmlformats.org/officeDocument/2006/relationships/font" Target="fonts/font7.fntdata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font" Target="fonts/font1.fntdata" /><Relationship Id="rId11" Type="http://schemas.openxmlformats.org/officeDocument/2006/relationships/font" Target="fonts/font6.fntdata" /><Relationship Id="rId5" Type="http://schemas.openxmlformats.org/officeDocument/2006/relationships/notesMaster" Target="notesMasters/notesMaster1.xml" /><Relationship Id="rId15" Type="http://schemas.openxmlformats.org/officeDocument/2006/relationships/presProps" Target="presProps.xml" /><Relationship Id="rId10" Type="http://schemas.openxmlformats.org/officeDocument/2006/relationships/font" Target="fonts/font5.fntdata" /><Relationship Id="rId4" Type="http://schemas.openxmlformats.org/officeDocument/2006/relationships/slide" Target="slides/slide3.xml" /><Relationship Id="rId9" Type="http://schemas.openxmlformats.org/officeDocument/2006/relationships/font" Target="fonts/font4.fntdata" /><Relationship Id="rId14" Type="http://schemas.openxmlformats.org/officeDocument/2006/relationships/font" Target="fonts/font9.fntdata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13" Type="http://schemas.openxmlformats.org/officeDocument/2006/relationships/image" Target="../media/image12.png" /><Relationship Id="rId18" Type="http://schemas.openxmlformats.org/officeDocument/2006/relationships/image" Target="../media/image17.png" /><Relationship Id="rId26" Type="http://schemas.openxmlformats.org/officeDocument/2006/relationships/image" Target="../media/image25.png" /><Relationship Id="rId3" Type="http://schemas.openxmlformats.org/officeDocument/2006/relationships/image" Target="../media/image2.png" /><Relationship Id="rId21" Type="http://schemas.openxmlformats.org/officeDocument/2006/relationships/image" Target="../media/image20.png" /><Relationship Id="rId7" Type="http://schemas.openxmlformats.org/officeDocument/2006/relationships/image" Target="../media/image6.png" /><Relationship Id="rId12" Type="http://schemas.openxmlformats.org/officeDocument/2006/relationships/image" Target="../media/image11.png" /><Relationship Id="rId17" Type="http://schemas.openxmlformats.org/officeDocument/2006/relationships/image" Target="../media/image16.png" /><Relationship Id="rId25" Type="http://schemas.openxmlformats.org/officeDocument/2006/relationships/image" Target="../media/image24.png" /><Relationship Id="rId2" Type="http://schemas.openxmlformats.org/officeDocument/2006/relationships/notesSlide" Target="../notesSlides/notesSlide1.xml" /><Relationship Id="rId16" Type="http://schemas.openxmlformats.org/officeDocument/2006/relationships/image" Target="../media/image15.png" /><Relationship Id="rId20" Type="http://schemas.openxmlformats.org/officeDocument/2006/relationships/image" Target="../media/image19.png" /><Relationship Id="rId29" Type="http://schemas.openxmlformats.org/officeDocument/2006/relationships/image" Target="../media/image28.pn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5.png" /><Relationship Id="rId11" Type="http://schemas.openxmlformats.org/officeDocument/2006/relationships/image" Target="../media/image10.png" /><Relationship Id="rId24" Type="http://schemas.openxmlformats.org/officeDocument/2006/relationships/image" Target="../media/image23.png" /><Relationship Id="rId5" Type="http://schemas.openxmlformats.org/officeDocument/2006/relationships/image" Target="../media/image4.png" /><Relationship Id="rId15" Type="http://schemas.openxmlformats.org/officeDocument/2006/relationships/image" Target="../media/image14.png" /><Relationship Id="rId23" Type="http://schemas.openxmlformats.org/officeDocument/2006/relationships/image" Target="../media/image22.png" /><Relationship Id="rId28" Type="http://schemas.openxmlformats.org/officeDocument/2006/relationships/image" Target="../media/image27.png" /><Relationship Id="rId10" Type="http://schemas.openxmlformats.org/officeDocument/2006/relationships/image" Target="../media/image9.png" /><Relationship Id="rId19" Type="http://schemas.openxmlformats.org/officeDocument/2006/relationships/image" Target="../media/image18.png" /><Relationship Id="rId4" Type="http://schemas.openxmlformats.org/officeDocument/2006/relationships/image" Target="../media/image3.png" /><Relationship Id="rId9" Type="http://schemas.openxmlformats.org/officeDocument/2006/relationships/image" Target="../media/image8.png" /><Relationship Id="rId14" Type="http://schemas.openxmlformats.org/officeDocument/2006/relationships/image" Target="../media/image13.png" /><Relationship Id="rId22" Type="http://schemas.openxmlformats.org/officeDocument/2006/relationships/image" Target="../media/image21.png" /><Relationship Id="rId27" Type="http://schemas.openxmlformats.org/officeDocument/2006/relationships/image" Target="../media/image26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 /><Relationship Id="rId2" Type="http://schemas.openxmlformats.org/officeDocument/2006/relationships/image" Target="../media/image29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42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FC0E9D1-72BC-83BF-F284-7925A3F0F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3647" y="2376527"/>
            <a:ext cx="4730214" cy="2104945"/>
          </a:xfrm>
          <a:prstGeom prst="rect">
            <a:avLst/>
          </a:pr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3BD1057E-5F18-A22B-0F45-F760F7DDC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708" y="3640633"/>
            <a:ext cx="5631417" cy="2487212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 Master of Business Administration </a:t>
            </a:r>
          </a:p>
          <a:p>
            <a:pPr algn="l">
              <a:lnSpc>
                <a:spcPct val="90000"/>
              </a:lnSpc>
            </a:pPr>
            <a:r>
              <a:rPr lang="en-GB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 LCMB7024</a:t>
            </a:r>
          </a:p>
          <a:p>
            <a:pPr algn="l">
              <a:lnSpc>
                <a:spcPct val="90000"/>
              </a:lnSpc>
            </a:pPr>
            <a:r>
              <a:rPr lang="en-GB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Module:  Marketing Management</a:t>
            </a:r>
          </a:p>
          <a:p>
            <a:pPr algn="l">
              <a:lnSpc>
                <a:spcPct val="90000"/>
              </a:lnSpc>
            </a:pPr>
            <a:r>
              <a:rPr lang="en-GB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 Title:  Assessment component 2:   Marketing Portfolio </a:t>
            </a:r>
          </a:p>
          <a:p>
            <a:pPr algn="l">
              <a:lnSpc>
                <a:spcPct val="90000"/>
              </a:lnSpc>
            </a:pPr>
            <a:r>
              <a:rPr lang="en-GB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 Dr. JAYA GOPALKRISHHAN (London) </a:t>
            </a:r>
          </a:p>
          <a:p>
            <a:pPr algn="l">
              <a:lnSpc>
                <a:spcPct val="90000"/>
              </a:lnSpc>
            </a:pPr>
            <a:r>
              <a:rPr lang="en-GB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Imam Hossen </a:t>
            </a:r>
          </a:p>
          <a:p>
            <a:pPr algn="l">
              <a:lnSpc>
                <a:spcPct val="90000"/>
              </a:lnSpc>
            </a:pPr>
            <a:r>
              <a:rPr lang="en-GB" sz="15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2505843</a:t>
            </a:r>
          </a:p>
          <a:p>
            <a:pPr algn="l">
              <a:lnSpc>
                <a:spcPct val="90000"/>
              </a:lnSpc>
            </a:pPr>
            <a:endParaRPr lang="en-GB" sz="15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569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67437" y="238125"/>
            <a:ext cx="5786437" cy="2177057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38125" y="2558057"/>
            <a:ext cx="2821781" cy="248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202781" y="2558057"/>
            <a:ext cx="2821781" cy="248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167437" y="4043958"/>
            <a:ext cx="5786437" cy="102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3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38125" y="5186957"/>
            <a:ext cx="5786437" cy="1013817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3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238125" y="6391275"/>
            <a:ext cx="117157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3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238125" y="993278"/>
            <a:ext cx="666750" cy="666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3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8584406" y="1310282"/>
            <a:ext cx="952500" cy="952500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3"/>
          <p:cNvSpPr txBox="1"/>
          <p:nvPr/>
        </p:nvSpPr>
        <p:spPr>
          <a:xfrm>
            <a:off x="581025" y="2710457"/>
            <a:ext cx="2326481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00F0FF"/>
                </a:solidFill>
                <a:latin typeface="Open Sans"/>
                <a:ea typeface="Open Sans"/>
                <a:cs typeface="Open Sans"/>
                <a:sym typeface="Open Sans"/>
              </a:rPr>
              <a:t>ABOUT NIKEFUEL</a:t>
            </a:r>
            <a:endParaRPr/>
          </a:p>
        </p:txBody>
      </p:sp>
      <p:sp>
        <p:nvSpPr>
          <p:cNvPr id="94" name="Google Shape;94;p13"/>
          <p:cNvSpPr txBox="1"/>
          <p:nvPr/>
        </p:nvSpPr>
        <p:spPr>
          <a:xfrm>
            <a:off x="3602831" y="2710457"/>
            <a:ext cx="2269331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00F0FF"/>
                </a:solidFill>
                <a:latin typeface="Open Sans"/>
                <a:ea typeface="Open Sans"/>
                <a:cs typeface="Open Sans"/>
                <a:sym typeface="Open Sans"/>
              </a:rPr>
              <a:t>TARGET AUDIENCE</a:t>
            </a:r>
            <a:endParaRPr/>
          </a:p>
        </p:txBody>
      </p:sp>
      <p:pic>
        <p:nvPicPr>
          <p:cNvPr id="95" name="Google Shape;95;p13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348412" y="2710457"/>
            <a:ext cx="5453062" cy="28575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3"/>
          <p:cNvSpPr txBox="1"/>
          <p:nvPr/>
        </p:nvSpPr>
        <p:spPr>
          <a:xfrm>
            <a:off x="6538912" y="3091457"/>
            <a:ext cx="5072062" cy="628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1" u="none" strike="noStrike" cap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“NikeFuel is positioned as a premium, sustainable, performance-enhancing hydration solution designed for athletes and active lifestyles (Aaker, 2012).” </a:t>
            </a:r>
            <a:endParaRPr/>
          </a:p>
        </p:txBody>
      </p:sp>
      <p:sp>
        <p:nvSpPr>
          <p:cNvPr id="97" name="Google Shape;97;p13"/>
          <p:cNvSpPr txBox="1"/>
          <p:nvPr/>
        </p:nvSpPr>
        <p:spPr>
          <a:xfrm>
            <a:off x="1095375" y="696217"/>
            <a:ext cx="4810601" cy="8227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i="0" u="none" strike="noStrike" cap="none" dirty="0">
                <a:solidFill>
                  <a:srgbClr val="FFFFFF"/>
                </a:solidFill>
                <a:latin typeface="Russo One"/>
                <a:ea typeface="Russo One"/>
                <a:cs typeface="Russo One"/>
                <a:sym typeface="Russo One"/>
              </a:rPr>
              <a:t>NIKEFUEL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600" b="1" i="0" u="none" strike="noStrike" cap="none" dirty="0">
                <a:solidFill>
                  <a:srgbClr val="FFFFFF"/>
                </a:solidFill>
                <a:latin typeface="Russo One"/>
                <a:ea typeface="Russo One"/>
                <a:cs typeface="Russo One"/>
                <a:sym typeface="Russo One"/>
              </a:rPr>
              <a:t> ENERGY DRINK</a:t>
            </a:r>
            <a:endParaRPr dirty="0"/>
          </a:p>
        </p:txBody>
      </p:sp>
      <p:sp>
        <p:nvSpPr>
          <p:cNvPr id="98" name="Google Shape;98;p13"/>
          <p:cNvSpPr txBox="1"/>
          <p:nvPr/>
        </p:nvSpPr>
        <p:spPr>
          <a:xfrm>
            <a:off x="1095375" y="1638004"/>
            <a:ext cx="4581525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9FF14"/>
                </a:solidFill>
                <a:latin typeface="Open Sans"/>
                <a:ea typeface="Open Sans"/>
                <a:cs typeface="Open Sans"/>
                <a:sym typeface="Open Sans"/>
              </a:rPr>
              <a:t>FUEL PERFORMANCE. REDUCE SUGAR. ELEVATE ENERGY.</a:t>
            </a:r>
            <a:endParaRPr dirty="0"/>
          </a:p>
        </p:txBody>
      </p:sp>
      <p:sp>
        <p:nvSpPr>
          <p:cNvPr id="99" name="Google Shape;99;p13"/>
          <p:cNvSpPr txBox="1"/>
          <p:nvPr/>
        </p:nvSpPr>
        <p:spPr>
          <a:xfrm>
            <a:off x="1095375" y="1880891"/>
            <a:ext cx="4581525" cy="133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 b="0" i="1" u="none" strike="noStrike" cap="none" dirty="0">
                <a:solidFill>
                  <a:srgbClr val="94A3B8"/>
                </a:solidFill>
                <a:latin typeface="Open Sans"/>
                <a:ea typeface="Open Sans"/>
                <a:cs typeface="Open Sans"/>
                <a:sym typeface="Open Sans"/>
              </a:rPr>
              <a:t> “The global shift toward cleaner sports drinks continues to grow (Statista, 2024).” </a:t>
            </a:r>
            <a:endParaRPr dirty="0"/>
          </a:p>
        </p:txBody>
      </p:sp>
      <p:sp>
        <p:nvSpPr>
          <p:cNvPr id="100" name="Google Shape;100;p13"/>
          <p:cNvSpPr txBox="1"/>
          <p:nvPr/>
        </p:nvSpPr>
        <p:spPr>
          <a:xfrm>
            <a:off x="6529387" y="390525"/>
            <a:ext cx="5272087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00F0FF"/>
                </a:solidFill>
                <a:latin typeface="Open Sans"/>
                <a:ea typeface="Open Sans"/>
                <a:cs typeface="Open Sans"/>
                <a:sym typeface="Open Sans"/>
              </a:rPr>
              <a:t>THE PROBLEM</a:t>
            </a:r>
            <a:endParaRPr/>
          </a:p>
        </p:txBody>
      </p:sp>
      <p:sp>
        <p:nvSpPr>
          <p:cNvPr id="101" name="Google Shape;101;p13"/>
          <p:cNvSpPr txBox="1"/>
          <p:nvPr/>
        </p:nvSpPr>
        <p:spPr>
          <a:xfrm>
            <a:off x="6319837" y="647700"/>
            <a:ext cx="5481637" cy="519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“Traditional energy drinks contain excessive sugar and artificial additives (Blythe, 2013). Fitness consumers now prefer cleaner, functional performance beverages (Mintel, 2023). Athletes demand ethical, responsible brands they can trust (Wang &amp; Wu, 2022).”</a:t>
            </a:r>
            <a:endParaRPr/>
          </a:p>
        </p:txBody>
      </p:sp>
      <p:pic>
        <p:nvPicPr>
          <p:cNvPr id="102" name="Google Shape;102;p13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390525" y="2734270"/>
            <a:ext cx="114300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p13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3355181" y="2734270"/>
            <a:ext cx="171450" cy="133350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3"/>
          <p:cNvSpPr txBox="1"/>
          <p:nvPr/>
        </p:nvSpPr>
        <p:spPr>
          <a:xfrm>
            <a:off x="3879056" y="3110507"/>
            <a:ext cx="1993106" cy="173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Fitness consumers 18–35</a:t>
            </a:r>
            <a:endParaRPr/>
          </a:p>
        </p:txBody>
      </p:sp>
      <p:sp>
        <p:nvSpPr>
          <p:cNvPr id="105" name="Google Shape;105;p13"/>
          <p:cNvSpPr txBox="1"/>
          <p:nvPr/>
        </p:nvSpPr>
        <p:spPr>
          <a:xfrm>
            <a:off x="3879056" y="3359943"/>
            <a:ext cx="1993106" cy="173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Gym users, runners, athletes</a:t>
            </a:r>
            <a:endParaRPr/>
          </a:p>
        </p:txBody>
      </p:sp>
      <p:sp>
        <p:nvSpPr>
          <p:cNvPr id="106" name="Google Shape;106;p13"/>
          <p:cNvSpPr txBox="1"/>
          <p:nvPr/>
        </p:nvSpPr>
        <p:spPr>
          <a:xfrm>
            <a:off x="3879056" y="3609379"/>
            <a:ext cx="1993106" cy="3464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Health-driven users seeking clean energy</a:t>
            </a:r>
            <a:endParaRPr/>
          </a:p>
        </p:txBody>
      </p:sp>
      <p:pic>
        <p:nvPicPr>
          <p:cNvPr id="110" name="Google Shape;110;p13" descr="image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6319837" y="4172545"/>
            <a:ext cx="3048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3"/>
          <p:cNvSpPr txBox="1"/>
          <p:nvPr/>
        </p:nvSpPr>
        <p:spPr>
          <a:xfrm>
            <a:off x="6719887" y="4167782"/>
            <a:ext cx="1419225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Clean-energy + Vitamins</a:t>
            </a:r>
            <a:endParaRPr dirty="0"/>
          </a:p>
        </p:txBody>
      </p:sp>
      <p:pic>
        <p:nvPicPr>
          <p:cNvPr id="112" name="Google Shape;112;p13" descr="image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9108281" y="4172545"/>
            <a:ext cx="3048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13"/>
          <p:cNvSpPr txBox="1"/>
          <p:nvPr/>
        </p:nvSpPr>
        <p:spPr>
          <a:xfrm>
            <a:off x="9508331" y="4167782"/>
            <a:ext cx="1438275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Premium but Affordable</a:t>
            </a:r>
            <a:endParaRPr/>
          </a:p>
        </p:txBody>
      </p:sp>
      <p:pic>
        <p:nvPicPr>
          <p:cNvPr id="114" name="Google Shape;114;p13" descr="image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6319837" y="4582120"/>
            <a:ext cx="3048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13"/>
          <p:cNvSpPr txBox="1"/>
          <p:nvPr/>
        </p:nvSpPr>
        <p:spPr>
          <a:xfrm>
            <a:off x="6719887" y="4577357"/>
            <a:ext cx="1219200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Gyms, Stores, Online</a:t>
            </a:r>
            <a:endParaRPr/>
          </a:p>
        </p:txBody>
      </p:sp>
      <p:pic>
        <p:nvPicPr>
          <p:cNvPr id="116" name="Google Shape;116;p13" descr="image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9108281" y="4582120"/>
            <a:ext cx="3048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13"/>
          <p:cNvSpPr txBox="1"/>
          <p:nvPr/>
        </p:nvSpPr>
        <p:spPr>
          <a:xfrm>
            <a:off x="9508331" y="4577357"/>
            <a:ext cx="1066800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Digital &amp; NRC App</a:t>
            </a:r>
            <a:endParaRPr/>
          </a:p>
        </p:txBody>
      </p:sp>
      <p:sp>
        <p:nvSpPr>
          <p:cNvPr id="118" name="Google Shape;118;p13"/>
          <p:cNvSpPr txBox="1"/>
          <p:nvPr/>
        </p:nvSpPr>
        <p:spPr>
          <a:xfrm>
            <a:off x="523875" y="5165228"/>
            <a:ext cx="3128962" cy="64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rgbClr val="020617"/>
                </a:solidFill>
                <a:latin typeface="Russo One"/>
                <a:ea typeface="Russo One"/>
                <a:cs typeface="Russo One"/>
                <a:sym typeface="Russo One"/>
              </a:rPr>
              <a:t>FUEL. PERFORM. REPEAT.</a:t>
            </a:r>
            <a:endParaRPr/>
          </a:p>
        </p:txBody>
      </p:sp>
      <p:sp>
        <p:nvSpPr>
          <p:cNvPr id="119" name="Google Shape;119;p13"/>
          <p:cNvSpPr txBox="1"/>
          <p:nvPr/>
        </p:nvSpPr>
        <p:spPr>
          <a:xfrm>
            <a:off x="523875" y="5860553"/>
            <a:ext cx="3128962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0F172A"/>
                </a:solidFill>
                <a:latin typeface="Open Sans"/>
                <a:ea typeface="Open Sans"/>
                <a:cs typeface="Open Sans"/>
                <a:sym typeface="Open Sans"/>
              </a:rPr>
              <a:t>“Join the clean-energy movement. Find your nearest NikeFuel station.”</a:t>
            </a:r>
            <a:endParaRPr/>
          </a:p>
        </p:txBody>
      </p:sp>
      <p:pic>
        <p:nvPicPr>
          <p:cNvPr id="120" name="Google Shape;120;p13" descr="image.png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3995737" y="5550991"/>
            <a:ext cx="247650" cy="285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13" descr="image.png"/>
          <p:cNvPicPr preferRelativeResize="0"/>
          <p:nvPr/>
        </p:nvPicPr>
        <p:blipFill rotWithShape="1">
          <a:blip r:embed="rId17">
            <a:alphaModFix/>
          </a:blip>
          <a:srcRect/>
          <a:stretch/>
        </p:blipFill>
        <p:spPr>
          <a:xfrm>
            <a:off x="6319837" y="414337"/>
            <a:ext cx="133350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13" descr="image.png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390525" y="3062882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13"/>
          <p:cNvSpPr txBox="1"/>
          <p:nvPr/>
        </p:nvSpPr>
        <p:spPr>
          <a:xfrm>
            <a:off x="714375" y="3062882"/>
            <a:ext cx="148590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Natural caffeine, zero sugar</a:t>
            </a:r>
            <a:endParaRPr/>
          </a:p>
        </p:txBody>
      </p:sp>
      <p:pic>
        <p:nvPicPr>
          <p:cNvPr id="124" name="Google Shape;124;p13" descr="image.png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390525" y="3405782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3"/>
          <p:cNvSpPr txBox="1"/>
          <p:nvPr/>
        </p:nvSpPr>
        <p:spPr>
          <a:xfrm>
            <a:off x="714375" y="3405782"/>
            <a:ext cx="1724025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Electrolytes + Vitamin B complex</a:t>
            </a:r>
            <a:endParaRPr/>
          </a:p>
        </p:txBody>
      </p:sp>
      <p:pic>
        <p:nvPicPr>
          <p:cNvPr id="126" name="Google Shape;126;p13" descr="image.png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390525" y="3748682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3"/>
          <p:cNvSpPr txBox="1"/>
          <p:nvPr/>
        </p:nvSpPr>
        <p:spPr>
          <a:xfrm>
            <a:off x="714375" y="3748682"/>
            <a:ext cx="2066925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Enhances endurance, focus &amp; recovery</a:t>
            </a:r>
            <a:endParaRPr/>
          </a:p>
        </p:txBody>
      </p:sp>
      <p:pic>
        <p:nvPicPr>
          <p:cNvPr id="128" name="Google Shape;128;p13" descr="image.png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390525" y="4091582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13"/>
          <p:cNvSpPr txBox="1"/>
          <p:nvPr/>
        </p:nvSpPr>
        <p:spPr>
          <a:xfrm>
            <a:off x="714375" y="4091582"/>
            <a:ext cx="2193131" cy="3199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Recyclable packaging aligned with Move To Zero (Nike, 2024)</a:t>
            </a:r>
            <a:endParaRPr/>
          </a:p>
        </p:txBody>
      </p:sp>
      <p:pic>
        <p:nvPicPr>
          <p:cNvPr id="130" name="Google Shape;130;p13" descr="image.png"/>
          <p:cNvPicPr preferRelativeResize="0"/>
          <p:nvPr/>
        </p:nvPicPr>
        <p:blipFill rotWithShape="1">
          <a:blip r:embed="rId18">
            <a:alphaModFix/>
          </a:blip>
          <a:srcRect/>
          <a:stretch/>
        </p:blipFill>
        <p:spPr>
          <a:xfrm>
            <a:off x="390525" y="4525863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3"/>
          <p:cNvSpPr txBox="1"/>
          <p:nvPr/>
        </p:nvSpPr>
        <p:spPr>
          <a:xfrm>
            <a:off x="714375" y="4525863"/>
            <a:ext cx="15811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BD5E1"/>
                </a:solidFill>
                <a:latin typeface="Open Sans"/>
                <a:ea typeface="Open Sans"/>
                <a:cs typeface="Open Sans"/>
                <a:sym typeface="Open Sans"/>
              </a:rPr>
              <a:t>Nike Run Club App integration</a:t>
            </a:r>
            <a:endParaRPr/>
          </a:p>
        </p:txBody>
      </p:sp>
      <p:sp>
        <p:nvSpPr>
          <p:cNvPr id="132" name="Google Shape;132;p13"/>
          <p:cNvSpPr txBox="1"/>
          <p:nvPr/>
        </p:nvSpPr>
        <p:spPr>
          <a:xfrm>
            <a:off x="3736181" y="3110507"/>
            <a:ext cx="47625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>
                <a:solidFill>
                  <a:srgbClr val="00F0FF"/>
                </a:solidFill>
                <a:latin typeface="Open Sans"/>
                <a:ea typeface="Open Sans"/>
                <a:cs typeface="Open Sans"/>
                <a:sym typeface="Open Sans"/>
              </a:rPr>
              <a:t>•</a:t>
            </a:r>
            <a:endParaRPr/>
          </a:p>
        </p:txBody>
      </p:sp>
      <p:sp>
        <p:nvSpPr>
          <p:cNvPr id="133" name="Google Shape;133;p13"/>
          <p:cNvSpPr txBox="1"/>
          <p:nvPr/>
        </p:nvSpPr>
        <p:spPr>
          <a:xfrm>
            <a:off x="3736181" y="3359943"/>
            <a:ext cx="47625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>
                <a:solidFill>
                  <a:srgbClr val="00F0FF"/>
                </a:solidFill>
                <a:latin typeface="Open Sans"/>
                <a:ea typeface="Open Sans"/>
                <a:cs typeface="Open Sans"/>
                <a:sym typeface="Open Sans"/>
              </a:rPr>
              <a:t>•</a:t>
            </a:r>
            <a:endParaRPr/>
          </a:p>
        </p:txBody>
      </p:sp>
      <p:sp>
        <p:nvSpPr>
          <p:cNvPr id="134" name="Google Shape;134;p13"/>
          <p:cNvSpPr txBox="1"/>
          <p:nvPr/>
        </p:nvSpPr>
        <p:spPr>
          <a:xfrm>
            <a:off x="3736181" y="3609379"/>
            <a:ext cx="47625" cy="17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>
                <a:solidFill>
                  <a:srgbClr val="00F0FF"/>
                </a:solidFill>
                <a:latin typeface="Open Sans"/>
                <a:ea typeface="Open Sans"/>
                <a:cs typeface="Open Sans"/>
                <a:sym typeface="Open Sans"/>
              </a:rPr>
              <a:t>•</a:t>
            </a:r>
            <a:endParaRPr/>
          </a:p>
        </p:txBody>
      </p:sp>
      <p:pic>
        <p:nvPicPr>
          <p:cNvPr id="135" name="Google Shape;135;p13" descr="image.png"/>
          <p:cNvPicPr preferRelativeResize="0"/>
          <p:nvPr/>
        </p:nvPicPr>
        <p:blipFill rotWithShape="1">
          <a:blip r:embed="rId19">
            <a:alphaModFix/>
          </a:blip>
          <a:srcRect/>
          <a:stretch/>
        </p:blipFill>
        <p:spPr>
          <a:xfrm>
            <a:off x="6396037" y="4248745"/>
            <a:ext cx="152400" cy="15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3"/>
          <p:cNvSpPr txBox="1"/>
          <p:nvPr/>
        </p:nvSpPr>
        <p:spPr>
          <a:xfrm>
            <a:off x="7905766" y="4267798"/>
            <a:ext cx="1490186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94A3B8"/>
                </a:solidFill>
                <a:latin typeface="Montserrat"/>
                <a:ea typeface="Montserrat"/>
                <a:cs typeface="Montserrat"/>
                <a:sym typeface="Montserrat"/>
              </a:rPr>
              <a:t>Product</a:t>
            </a:r>
            <a:endParaRPr dirty="0"/>
          </a:p>
        </p:txBody>
      </p:sp>
      <p:pic>
        <p:nvPicPr>
          <p:cNvPr id="137" name="Google Shape;137;p13" descr="image.png"/>
          <p:cNvPicPr preferRelativeResize="0"/>
          <p:nvPr/>
        </p:nvPicPr>
        <p:blipFill rotWithShape="1">
          <a:blip r:embed="rId20">
            <a:alphaModFix/>
          </a:blip>
          <a:srcRect/>
          <a:stretch/>
        </p:blipFill>
        <p:spPr>
          <a:xfrm>
            <a:off x="9184481" y="4248745"/>
            <a:ext cx="152400" cy="15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3"/>
          <p:cNvSpPr txBox="1"/>
          <p:nvPr/>
        </p:nvSpPr>
        <p:spPr>
          <a:xfrm>
            <a:off x="10679916" y="4167782"/>
            <a:ext cx="1510188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94A3B8"/>
                </a:solidFill>
                <a:latin typeface="Montserrat"/>
                <a:ea typeface="Montserrat"/>
                <a:cs typeface="Montserrat"/>
                <a:sym typeface="Montserrat"/>
              </a:rPr>
              <a:t>Price</a:t>
            </a:r>
            <a:endParaRPr dirty="0"/>
          </a:p>
        </p:txBody>
      </p:sp>
      <p:pic>
        <p:nvPicPr>
          <p:cNvPr id="139" name="Google Shape;139;p13" descr="image.png"/>
          <p:cNvPicPr preferRelativeResize="0"/>
          <p:nvPr/>
        </p:nvPicPr>
        <p:blipFill rotWithShape="1">
          <a:blip r:embed="rId21">
            <a:alphaModFix/>
          </a:blip>
          <a:srcRect/>
          <a:stretch/>
        </p:blipFill>
        <p:spPr>
          <a:xfrm>
            <a:off x="6386512" y="4658320"/>
            <a:ext cx="171450" cy="15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3"/>
          <p:cNvSpPr txBox="1"/>
          <p:nvPr/>
        </p:nvSpPr>
        <p:spPr>
          <a:xfrm>
            <a:off x="7877175" y="4677375"/>
            <a:ext cx="1280160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94A3B8"/>
                </a:solidFill>
                <a:latin typeface="Montserrat"/>
                <a:ea typeface="Montserrat"/>
                <a:cs typeface="Montserrat"/>
                <a:sym typeface="Montserrat"/>
              </a:rPr>
              <a:t>Place</a:t>
            </a:r>
            <a:endParaRPr dirty="0"/>
          </a:p>
        </p:txBody>
      </p:sp>
      <p:pic>
        <p:nvPicPr>
          <p:cNvPr id="141" name="Google Shape;141;p13" descr="image.png"/>
          <p:cNvPicPr preferRelativeResize="0"/>
          <p:nvPr/>
        </p:nvPicPr>
        <p:blipFill rotWithShape="1">
          <a:blip r:embed="rId22">
            <a:alphaModFix/>
          </a:blip>
          <a:srcRect/>
          <a:stretch/>
        </p:blipFill>
        <p:spPr>
          <a:xfrm>
            <a:off x="9184481" y="4658320"/>
            <a:ext cx="152400" cy="15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13"/>
          <p:cNvSpPr txBox="1"/>
          <p:nvPr/>
        </p:nvSpPr>
        <p:spPr>
          <a:xfrm>
            <a:off x="10679911" y="4577357"/>
            <a:ext cx="1120140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 dirty="0">
                <a:solidFill>
                  <a:srgbClr val="94A3B8"/>
                </a:solidFill>
                <a:latin typeface="Montserrat"/>
                <a:ea typeface="Montserrat"/>
                <a:cs typeface="Montserrat"/>
                <a:sym typeface="Montserrat"/>
              </a:rPr>
              <a:t>Promotion</a:t>
            </a:r>
            <a:endParaRPr dirty="0"/>
          </a:p>
        </p:txBody>
      </p:sp>
      <p:pic>
        <p:nvPicPr>
          <p:cNvPr id="143" name="Google Shape;143;p13" descr="image.png"/>
          <p:cNvPicPr preferRelativeResize="0"/>
          <p:nvPr/>
        </p:nvPicPr>
        <p:blipFill rotWithShape="1">
          <a:blip r:embed="rId23">
            <a:alphaModFix/>
          </a:blip>
          <a:srcRect/>
          <a:stretch/>
        </p:blipFill>
        <p:spPr>
          <a:xfrm>
            <a:off x="447675" y="3120032"/>
            <a:ext cx="114300" cy="11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3" descr="image.png"/>
          <p:cNvPicPr preferRelativeResize="0"/>
          <p:nvPr/>
        </p:nvPicPr>
        <p:blipFill rotWithShape="1">
          <a:blip r:embed="rId24">
            <a:alphaModFix/>
          </a:blip>
          <a:srcRect/>
          <a:stretch/>
        </p:blipFill>
        <p:spPr>
          <a:xfrm>
            <a:off x="452437" y="3462932"/>
            <a:ext cx="104775" cy="11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3" descr="image.png"/>
          <p:cNvPicPr preferRelativeResize="0"/>
          <p:nvPr/>
        </p:nvPicPr>
        <p:blipFill rotWithShape="1">
          <a:blip r:embed="rId25">
            <a:alphaModFix/>
          </a:blip>
          <a:srcRect/>
          <a:stretch/>
        </p:blipFill>
        <p:spPr>
          <a:xfrm>
            <a:off x="452437" y="3805832"/>
            <a:ext cx="104775" cy="11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3" descr="image.png"/>
          <p:cNvPicPr preferRelativeResize="0"/>
          <p:nvPr/>
        </p:nvPicPr>
        <p:blipFill rotWithShape="1">
          <a:blip r:embed="rId26">
            <a:alphaModFix/>
          </a:blip>
          <a:srcRect/>
          <a:stretch/>
        </p:blipFill>
        <p:spPr>
          <a:xfrm>
            <a:off x="447675" y="4148732"/>
            <a:ext cx="114300" cy="11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13" descr="image.png"/>
          <p:cNvPicPr preferRelativeResize="0"/>
          <p:nvPr/>
        </p:nvPicPr>
        <p:blipFill rotWithShape="1">
          <a:blip r:embed="rId27">
            <a:alphaModFix/>
          </a:blip>
          <a:srcRect/>
          <a:stretch/>
        </p:blipFill>
        <p:spPr>
          <a:xfrm>
            <a:off x="461962" y="4583013"/>
            <a:ext cx="85725" cy="114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13" descr="image.png"/>
          <p:cNvPicPr preferRelativeResize="0"/>
          <p:nvPr/>
        </p:nvPicPr>
        <p:blipFill rotWithShape="1">
          <a:blip r:embed="rId28">
            <a:alphaModFix/>
          </a:blip>
          <a:srcRect/>
          <a:stretch/>
        </p:blipFill>
        <p:spPr>
          <a:xfrm>
            <a:off x="4029707" y="4586920"/>
            <a:ext cx="1986631" cy="1986631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435D6CD-2ADE-FC16-5EEF-5F6B1F460CC4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6183063" y="5223562"/>
            <a:ext cx="5620534" cy="138200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9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1" name="Group 380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382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3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8" name="Graphic 7" descr="Books">
            <a:extLst>
              <a:ext uri="{FF2B5EF4-FFF2-40B4-BE49-F238E27FC236}">
                <a16:creationId xmlns:a16="http://schemas.microsoft.com/office/drawing/2014/main" id="{09F85204-6683-C840-A275-66E24A87B3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385" name="Group 38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DCC063-6EC2-C4E1-72C2-AD57EC1058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1014574"/>
            <a:ext cx="5633531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Bef>
                <a:spcPct val="0"/>
              </a:spcBef>
            </a:pPr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E082DB7-0EED-7A37-8775-13881CF4075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789708" y="3640633"/>
            <a:ext cx="5631417" cy="24872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Aaker, D.A. (2012). </a:t>
            </a:r>
            <a:r>
              <a:rPr kumimoji="0" lang="en-US" altLang="en-US" sz="1500" b="0" i="1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Building Strong Brands</a:t>
            </a: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Blythe, J. (2013). </a:t>
            </a:r>
            <a:r>
              <a:rPr kumimoji="0" lang="en-US" altLang="en-US" sz="1500" b="0" i="1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Principles and Practice of Marketing</a:t>
            </a: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Mintel. (2023). </a:t>
            </a:r>
            <a:r>
              <a:rPr kumimoji="0" lang="en-US" altLang="en-US" sz="1500" b="0" i="1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Sports and Performance Drinks Market Report UK</a:t>
            </a: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Statista. (2024). </a:t>
            </a:r>
            <a:r>
              <a:rPr kumimoji="0" lang="en-US" altLang="en-US" sz="1500" b="0" i="1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Energy Drink Market Size and Forecast</a:t>
            </a: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Nike, Inc. (2024). </a:t>
            </a:r>
            <a:r>
              <a:rPr kumimoji="0" lang="en-US" altLang="en-US" sz="1500" b="0" i="1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Move To Zero: Sustainability Strategy Report</a:t>
            </a:r>
            <a:r>
              <a:rPr kumimoji="0" lang="en-US" altLang="en-US" sz="1500" b="0" i="0" u="none" strike="noStrike" kern="1200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0862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299</Words>
  <Application>Microsoft Office PowerPoint</Application>
  <PresentationFormat>Widescreen</PresentationFormat>
  <Paragraphs>42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Imam Hossen (2505843)</cp:lastModifiedBy>
  <cp:revision>1</cp:revision>
  <dcterms:modified xsi:type="dcterms:W3CDTF">2025-11-30T11:58:55Z</dcterms:modified>
</cp:coreProperties>
</file>