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6"/>
  </p:notesMasterIdLst>
  <p:sldIdLst>
    <p:sldId id="568" r:id="rId5"/>
    <p:sldId id="309" r:id="rId6"/>
    <p:sldId id="308" r:id="rId7"/>
    <p:sldId id="310" r:id="rId8"/>
    <p:sldId id="311" r:id="rId9"/>
    <p:sldId id="312" r:id="rId10"/>
    <p:sldId id="313" r:id="rId11"/>
    <p:sldId id="314" r:id="rId12"/>
    <p:sldId id="315" r:id="rId13"/>
    <p:sldId id="316" r:id="rId14"/>
    <p:sldId id="317" r:id="rId15"/>
    <p:sldId id="318" r:id="rId16"/>
    <p:sldId id="319" r:id="rId17"/>
    <p:sldId id="320" r:id="rId18"/>
    <p:sldId id="321" r:id="rId19"/>
    <p:sldId id="322" r:id="rId20"/>
    <p:sldId id="323" r:id="rId21"/>
    <p:sldId id="324" r:id="rId22"/>
    <p:sldId id="325" r:id="rId23"/>
    <p:sldId id="326" r:id="rId24"/>
    <p:sldId id="32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ian Muliro (1251720)" initials="S(" lastIdx="1" clrIdx="0">
    <p:extLst>
      <p:ext uri="{19B8F6BF-5375-455C-9EA6-DF929625EA0E}">
        <p15:presenceInfo xmlns:p15="http://schemas.microsoft.com/office/powerpoint/2012/main" userId="S::1251720@student.uwtsd.ac.uk::cba48d30-e90b-46d6-8c18-e20a15aea76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FDEF40-06B8-40E6-9839-F9715CE2D4A0}" v="2" dt="2026-01-06T15:17:29.7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30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commentAuthors" Target="commentAuthors.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AB3324-4A68-404A-9F07-600881F3B11F}" type="datetimeFigureOut">
              <a:rPr lang="en-GB" smtClean="0"/>
              <a:t>06/01/2026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AEE69E-EEFA-4A4F-BA41-CF6EA19B4615}" type="slidenum">
              <a:rPr lang="en-GB" smtClean="0"/>
              <a:t>‹#›</a:t>
            </a:fld>
            <a:endParaRPr lang="en-GB"/>
          </a:p>
        </p:txBody>
      </p:sp>
    </p:spTree>
    <p:extLst>
      <p:ext uri="{BB962C8B-B14F-4D97-AF65-F5344CB8AC3E}">
        <p14:creationId xmlns:p14="http://schemas.microsoft.com/office/powerpoint/2010/main" val="30985072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Iaith</a:t>
            </a:r>
            <a:r>
              <a:rPr lang="en-GB"/>
              <a:t> – Language – what languages are spoken? What</a:t>
            </a:r>
            <a:r>
              <a:rPr lang="en-GB" baseline="0"/>
              <a:t> percentage of children come from homes where English or Welsh is a second language? What impact does this have on links between the school and the community? Any other information you might have about the school’s linguistic make up.</a:t>
            </a:r>
          </a:p>
          <a:p>
            <a:endParaRPr lang="en-GB" baseline="0"/>
          </a:p>
          <a:p>
            <a:r>
              <a:rPr lang="en-GB" baseline="0" err="1"/>
              <a:t>Ardal</a:t>
            </a:r>
            <a:r>
              <a:rPr lang="en-GB" baseline="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a:p>
          <a:p>
            <a:r>
              <a:rPr lang="en-GB" baseline="0" err="1"/>
              <a:t>Gweithgareddau</a:t>
            </a:r>
            <a:r>
              <a:rPr lang="en-GB" baseline="0"/>
              <a:t> </a:t>
            </a:r>
            <a:r>
              <a:rPr lang="en-GB" baseline="0" err="1"/>
              <a:t>cymunedol</a:t>
            </a:r>
            <a:r>
              <a:rPr lang="en-GB" baseline="0"/>
              <a:t> – Community activities – what activities does the school undertake to develop and strengthen links with the local community?</a:t>
            </a:r>
          </a:p>
          <a:p>
            <a:endParaRPr lang="en-GB" baseline="0"/>
          </a:p>
          <a:p>
            <a:r>
              <a:rPr lang="en-GB" baseline="0" err="1"/>
              <a:t>Diwylliant</a:t>
            </a:r>
            <a:r>
              <a:rPr lang="en-GB" baseline="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35475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Iaith</a:t>
            </a:r>
            <a:r>
              <a:rPr lang="en-GB"/>
              <a:t> – Language – what languages are spoken? What</a:t>
            </a:r>
            <a:r>
              <a:rPr lang="en-GB" baseline="0"/>
              <a:t> percentage of children come from homes where English or Welsh is a second language? What impact does this have on links between the school and the community? Any other information you might have about the school’s linguistic make up.</a:t>
            </a:r>
          </a:p>
          <a:p>
            <a:endParaRPr lang="en-GB" baseline="0"/>
          </a:p>
          <a:p>
            <a:r>
              <a:rPr lang="en-GB" baseline="0" err="1"/>
              <a:t>Ardal</a:t>
            </a:r>
            <a:r>
              <a:rPr lang="en-GB" baseline="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a:p>
          <a:p>
            <a:r>
              <a:rPr lang="en-GB" baseline="0" err="1"/>
              <a:t>Gweithgareddau</a:t>
            </a:r>
            <a:r>
              <a:rPr lang="en-GB" baseline="0"/>
              <a:t> </a:t>
            </a:r>
            <a:r>
              <a:rPr lang="en-GB" baseline="0" err="1"/>
              <a:t>cymunedol</a:t>
            </a:r>
            <a:r>
              <a:rPr lang="en-GB" baseline="0"/>
              <a:t> – Community activities – what activities does the school undertake to develop and strengthen links with the local community?</a:t>
            </a:r>
          </a:p>
          <a:p>
            <a:endParaRPr lang="en-GB" baseline="0"/>
          </a:p>
          <a:p>
            <a:r>
              <a:rPr lang="en-GB" baseline="0" err="1"/>
              <a:t>Diwylliant</a:t>
            </a:r>
            <a:r>
              <a:rPr lang="en-GB" baseline="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74789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Iaith</a:t>
            </a:r>
            <a:r>
              <a:rPr lang="en-GB"/>
              <a:t> – Language – what languages are spoken? What</a:t>
            </a:r>
            <a:r>
              <a:rPr lang="en-GB" baseline="0"/>
              <a:t> percentage of children come from homes where English or Welsh is a second language? What impact does this have on links between the school and the community? Any other information you might have about the school’s linguistic make up.</a:t>
            </a:r>
          </a:p>
          <a:p>
            <a:endParaRPr lang="en-GB" baseline="0"/>
          </a:p>
          <a:p>
            <a:r>
              <a:rPr lang="en-GB" baseline="0" err="1"/>
              <a:t>Ardal</a:t>
            </a:r>
            <a:r>
              <a:rPr lang="en-GB" baseline="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a:p>
          <a:p>
            <a:r>
              <a:rPr lang="en-GB" baseline="0" err="1"/>
              <a:t>Gweithgareddau</a:t>
            </a:r>
            <a:r>
              <a:rPr lang="en-GB" baseline="0"/>
              <a:t> </a:t>
            </a:r>
            <a:r>
              <a:rPr lang="en-GB" baseline="0" err="1"/>
              <a:t>cymunedol</a:t>
            </a:r>
            <a:r>
              <a:rPr lang="en-GB" baseline="0"/>
              <a:t> – Community activities – what activities does the school undertake to develop and strengthen links with the local community?</a:t>
            </a:r>
          </a:p>
          <a:p>
            <a:endParaRPr lang="en-GB" baseline="0"/>
          </a:p>
          <a:p>
            <a:r>
              <a:rPr lang="en-GB" baseline="0" err="1"/>
              <a:t>Diwylliant</a:t>
            </a:r>
            <a:r>
              <a:rPr lang="en-GB" baseline="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03761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Iaith</a:t>
            </a:r>
            <a:r>
              <a:rPr lang="en-GB"/>
              <a:t> – Language – what languages are spoken? What</a:t>
            </a:r>
            <a:r>
              <a:rPr lang="en-GB" baseline="0"/>
              <a:t> percentage of children come from homes where English or Welsh is a second language? What impact does this have on links between the school and the community? Any other information you might have about the school’s linguistic make up.</a:t>
            </a:r>
          </a:p>
          <a:p>
            <a:endParaRPr lang="en-GB" baseline="0"/>
          </a:p>
          <a:p>
            <a:r>
              <a:rPr lang="en-GB" baseline="0" err="1"/>
              <a:t>Ardal</a:t>
            </a:r>
            <a:r>
              <a:rPr lang="en-GB" baseline="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a:p>
          <a:p>
            <a:r>
              <a:rPr lang="en-GB" baseline="0" err="1"/>
              <a:t>Gweithgareddau</a:t>
            </a:r>
            <a:r>
              <a:rPr lang="en-GB" baseline="0"/>
              <a:t> </a:t>
            </a:r>
            <a:r>
              <a:rPr lang="en-GB" baseline="0" err="1"/>
              <a:t>cymunedol</a:t>
            </a:r>
            <a:r>
              <a:rPr lang="en-GB" baseline="0"/>
              <a:t> – Community activities – what activities does the school undertake to develop and strengthen links with the local community?</a:t>
            </a:r>
          </a:p>
          <a:p>
            <a:endParaRPr lang="en-GB" baseline="0"/>
          </a:p>
          <a:p>
            <a:r>
              <a:rPr lang="en-GB" baseline="0" err="1"/>
              <a:t>Diwylliant</a:t>
            </a:r>
            <a:r>
              <a:rPr lang="en-GB" baseline="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8787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Iaith</a:t>
            </a:r>
            <a:r>
              <a:rPr lang="en-GB"/>
              <a:t> – Language – what languages are spoken? What</a:t>
            </a:r>
            <a:r>
              <a:rPr lang="en-GB" baseline="0"/>
              <a:t> percentage of children come from homes where English or Welsh is a second language? What impact does this have on links between the school and the community? Any other information you might have about the school’s linguistic make up.</a:t>
            </a:r>
          </a:p>
          <a:p>
            <a:endParaRPr lang="en-GB" baseline="0"/>
          </a:p>
          <a:p>
            <a:r>
              <a:rPr lang="en-GB" baseline="0" err="1"/>
              <a:t>Ardal</a:t>
            </a:r>
            <a:r>
              <a:rPr lang="en-GB" baseline="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a:p>
          <a:p>
            <a:r>
              <a:rPr lang="en-GB" baseline="0" err="1"/>
              <a:t>Gweithgareddau</a:t>
            </a:r>
            <a:r>
              <a:rPr lang="en-GB" baseline="0"/>
              <a:t> </a:t>
            </a:r>
            <a:r>
              <a:rPr lang="en-GB" baseline="0" err="1"/>
              <a:t>cymunedol</a:t>
            </a:r>
            <a:r>
              <a:rPr lang="en-GB" baseline="0"/>
              <a:t> – Community activities – what activities does the school undertake to develop and strengthen links with the local community?</a:t>
            </a:r>
          </a:p>
          <a:p>
            <a:endParaRPr lang="en-GB" baseline="0"/>
          </a:p>
          <a:p>
            <a:r>
              <a:rPr lang="en-GB" baseline="0" err="1"/>
              <a:t>Diwylliant</a:t>
            </a:r>
            <a:r>
              <a:rPr lang="en-GB" baseline="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39625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Iaith</a:t>
            </a:r>
            <a:r>
              <a:rPr lang="en-GB"/>
              <a:t> – Language – what languages are spoken? What</a:t>
            </a:r>
            <a:r>
              <a:rPr lang="en-GB" baseline="0"/>
              <a:t> percentage of children come from homes where English or Welsh is a second language? What impact does this have on links between the school and the community? Any other information you might have about the school’s linguistic make up.</a:t>
            </a:r>
          </a:p>
          <a:p>
            <a:endParaRPr lang="en-GB" baseline="0"/>
          </a:p>
          <a:p>
            <a:r>
              <a:rPr lang="en-GB" baseline="0" err="1"/>
              <a:t>Ardal</a:t>
            </a:r>
            <a:r>
              <a:rPr lang="en-GB" baseline="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a:p>
          <a:p>
            <a:r>
              <a:rPr lang="en-GB" baseline="0" err="1"/>
              <a:t>Gweithgareddau</a:t>
            </a:r>
            <a:r>
              <a:rPr lang="en-GB" baseline="0"/>
              <a:t> </a:t>
            </a:r>
            <a:r>
              <a:rPr lang="en-GB" baseline="0" err="1"/>
              <a:t>cymunedol</a:t>
            </a:r>
            <a:r>
              <a:rPr lang="en-GB" baseline="0"/>
              <a:t> – Community activities – what activities does the school undertake to develop and strengthen links with the local community?</a:t>
            </a:r>
          </a:p>
          <a:p>
            <a:endParaRPr lang="en-GB" baseline="0"/>
          </a:p>
          <a:p>
            <a:r>
              <a:rPr lang="en-GB" baseline="0" err="1"/>
              <a:t>Diwylliant</a:t>
            </a:r>
            <a:r>
              <a:rPr lang="en-GB" baseline="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665133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Iaith</a:t>
            </a:r>
            <a:r>
              <a:rPr lang="en-GB"/>
              <a:t> – Language – what languages are spoken? What</a:t>
            </a:r>
            <a:r>
              <a:rPr lang="en-GB" baseline="0"/>
              <a:t> percentage of children come from homes where English or Welsh is a second language? What impact does this have on links between the school and the community? Any other information you might have about the school’s linguistic make up.</a:t>
            </a:r>
          </a:p>
          <a:p>
            <a:endParaRPr lang="en-GB" baseline="0"/>
          </a:p>
          <a:p>
            <a:r>
              <a:rPr lang="en-GB" baseline="0" err="1"/>
              <a:t>Ardal</a:t>
            </a:r>
            <a:r>
              <a:rPr lang="en-GB" baseline="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a:p>
          <a:p>
            <a:r>
              <a:rPr lang="en-GB" baseline="0" err="1"/>
              <a:t>Gweithgareddau</a:t>
            </a:r>
            <a:r>
              <a:rPr lang="en-GB" baseline="0"/>
              <a:t> </a:t>
            </a:r>
            <a:r>
              <a:rPr lang="en-GB" baseline="0" err="1"/>
              <a:t>cymunedol</a:t>
            </a:r>
            <a:r>
              <a:rPr lang="en-GB" baseline="0"/>
              <a:t> – Community activities – what activities does the school undertake to develop and strengthen links with the local community?</a:t>
            </a:r>
          </a:p>
          <a:p>
            <a:endParaRPr lang="en-GB" baseline="0"/>
          </a:p>
          <a:p>
            <a:r>
              <a:rPr lang="en-GB" baseline="0" err="1"/>
              <a:t>Diwylliant</a:t>
            </a:r>
            <a:r>
              <a:rPr lang="en-GB" baseline="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680233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Iaith</a:t>
            </a:r>
            <a:r>
              <a:rPr lang="en-GB"/>
              <a:t> – Language – what languages are spoken? What</a:t>
            </a:r>
            <a:r>
              <a:rPr lang="en-GB" baseline="0"/>
              <a:t> percentage of children come from homes where English or Welsh is a second language? What impact does this have on links between the school and the community? Any other information you might have about the school’s linguistic make up.</a:t>
            </a:r>
          </a:p>
          <a:p>
            <a:endParaRPr lang="en-GB" baseline="0"/>
          </a:p>
          <a:p>
            <a:r>
              <a:rPr lang="en-GB" baseline="0" err="1"/>
              <a:t>Ardal</a:t>
            </a:r>
            <a:r>
              <a:rPr lang="en-GB" baseline="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a:p>
          <a:p>
            <a:r>
              <a:rPr lang="en-GB" baseline="0" err="1"/>
              <a:t>Gweithgareddau</a:t>
            </a:r>
            <a:r>
              <a:rPr lang="en-GB" baseline="0"/>
              <a:t> </a:t>
            </a:r>
            <a:r>
              <a:rPr lang="en-GB" baseline="0" err="1"/>
              <a:t>cymunedol</a:t>
            </a:r>
            <a:r>
              <a:rPr lang="en-GB" baseline="0"/>
              <a:t> – Community activities – what activities does the school undertake to develop and strengthen links with the local community?</a:t>
            </a:r>
          </a:p>
          <a:p>
            <a:endParaRPr lang="en-GB" baseline="0"/>
          </a:p>
          <a:p>
            <a:r>
              <a:rPr lang="en-GB" baseline="0" err="1"/>
              <a:t>Diwylliant</a:t>
            </a:r>
            <a:r>
              <a:rPr lang="en-GB" baseline="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18104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Iaith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a:p>
          <a:p>
            <a:r>
              <a:rPr lang="en-GB" baseline="0" dirty="0"/>
              <a:t>Ardal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706896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Iaith</a:t>
            </a:r>
            <a:r>
              <a:rPr lang="en-GB"/>
              <a:t> – Language – what languages are spoken? What</a:t>
            </a:r>
            <a:r>
              <a:rPr lang="en-GB" baseline="0"/>
              <a:t> percentage of children come from homes where English or Welsh is a second language? What impact does this have on links between the school and the community? Any other information you might have about the school’s linguistic make up.</a:t>
            </a:r>
          </a:p>
          <a:p>
            <a:endParaRPr lang="en-GB" baseline="0"/>
          </a:p>
          <a:p>
            <a:r>
              <a:rPr lang="en-GB" baseline="0" err="1"/>
              <a:t>Ardal</a:t>
            </a:r>
            <a:r>
              <a:rPr lang="en-GB" baseline="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a:p>
          <a:p>
            <a:r>
              <a:rPr lang="en-GB" baseline="0" err="1"/>
              <a:t>Gweithgareddau</a:t>
            </a:r>
            <a:r>
              <a:rPr lang="en-GB" baseline="0"/>
              <a:t> </a:t>
            </a:r>
            <a:r>
              <a:rPr lang="en-GB" baseline="0" err="1"/>
              <a:t>cymunedol</a:t>
            </a:r>
            <a:r>
              <a:rPr lang="en-GB" baseline="0"/>
              <a:t> – Community activities – what activities does the school undertake to develop and strengthen links with the local community?</a:t>
            </a:r>
          </a:p>
          <a:p>
            <a:endParaRPr lang="en-GB" baseline="0"/>
          </a:p>
          <a:p>
            <a:r>
              <a:rPr lang="en-GB" baseline="0" err="1"/>
              <a:t>Diwylliant</a:t>
            </a:r>
            <a:r>
              <a:rPr lang="en-GB" baseline="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49238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Iaith</a:t>
            </a:r>
            <a:r>
              <a:rPr lang="en-GB"/>
              <a:t> – Language – what languages are spoken? What</a:t>
            </a:r>
            <a:r>
              <a:rPr lang="en-GB" baseline="0"/>
              <a:t> percentage of children come from homes where English or Welsh is a second language? What impact does this have on links between the school and the community? Any other information you might have about the school’s linguistic make up.</a:t>
            </a:r>
          </a:p>
          <a:p>
            <a:endParaRPr lang="en-GB" baseline="0"/>
          </a:p>
          <a:p>
            <a:r>
              <a:rPr lang="en-GB" baseline="0" err="1"/>
              <a:t>Ardal</a:t>
            </a:r>
            <a:r>
              <a:rPr lang="en-GB" baseline="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a:p>
          <a:p>
            <a:r>
              <a:rPr lang="en-GB" baseline="0" err="1"/>
              <a:t>Gweithgareddau</a:t>
            </a:r>
            <a:r>
              <a:rPr lang="en-GB" baseline="0"/>
              <a:t> </a:t>
            </a:r>
            <a:r>
              <a:rPr lang="en-GB" baseline="0" err="1"/>
              <a:t>cymunedol</a:t>
            </a:r>
            <a:r>
              <a:rPr lang="en-GB" baseline="0"/>
              <a:t> – Community activities – what activities does the school undertake to develop and strengthen links with the local community?</a:t>
            </a:r>
          </a:p>
          <a:p>
            <a:endParaRPr lang="en-GB" baseline="0"/>
          </a:p>
          <a:p>
            <a:r>
              <a:rPr lang="en-GB" baseline="0" err="1"/>
              <a:t>Diwylliant</a:t>
            </a:r>
            <a:r>
              <a:rPr lang="en-GB" baseline="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99340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Iaith</a:t>
            </a:r>
            <a:r>
              <a:rPr lang="en-GB"/>
              <a:t> – Language – what languages are spoken? What</a:t>
            </a:r>
            <a:r>
              <a:rPr lang="en-GB" baseline="0"/>
              <a:t> percentage of children come from homes where English or Welsh is a second language? What impact does this have on links between the school and the community? Any other information you might have about the school’s linguistic make up.</a:t>
            </a:r>
          </a:p>
          <a:p>
            <a:endParaRPr lang="en-GB" baseline="0"/>
          </a:p>
          <a:p>
            <a:r>
              <a:rPr lang="en-GB" baseline="0" err="1"/>
              <a:t>Ardal</a:t>
            </a:r>
            <a:r>
              <a:rPr lang="en-GB" baseline="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a:p>
          <a:p>
            <a:r>
              <a:rPr lang="en-GB" baseline="0" err="1"/>
              <a:t>Gweithgareddau</a:t>
            </a:r>
            <a:r>
              <a:rPr lang="en-GB" baseline="0"/>
              <a:t> </a:t>
            </a:r>
            <a:r>
              <a:rPr lang="en-GB" baseline="0" err="1"/>
              <a:t>cymunedol</a:t>
            </a:r>
            <a:r>
              <a:rPr lang="en-GB" baseline="0"/>
              <a:t> – Community activities – what activities does the school undertake to develop and strengthen links with the local community?</a:t>
            </a:r>
          </a:p>
          <a:p>
            <a:endParaRPr lang="en-GB" baseline="0"/>
          </a:p>
          <a:p>
            <a:r>
              <a:rPr lang="en-GB" baseline="0" err="1"/>
              <a:t>Diwylliant</a:t>
            </a:r>
            <a:r>
              <a:rPr lang="en-GB" baseline="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054655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Iaith</a:t>
            </a:r>
            <a:r>
              <a:rPr lang="en-GB"/>
              <a:t> – Language – what languages are spoken? What</a:t>
            </a:r>
            <a:r>
              <a:rPr lang="en-GB" baseline="0"/>
              <a:t> percentage of children come from homes where English or Welsh is a second language? What impact does this have on links between the school and the community? Any other information you might have about the school’s linguistic make up.</a:t>
            </a:r>
          </a:p>
          <a:p>
            <a:endParaRPr lang="en-GB" baseline="0"/>
          </a:p>
          <a:p>
            <a:r>
              <a:rPr lang="en-GB" baseline="0" err="1"/>
              <a:t>Ardal</a:t>
            </a:r>
            <a:r>
              <a:rPr lang="en-GB" baseline="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a:p>
          <a:p>
            <a:r>
              <a:rPr lang="en-GB" baseline="0" err="1"/>
              <a:t>Gweithgareddau</a:t>
            </a:r>
            <a:r>
              <a:rPr lang="en-GB" baseline="0"/>
              <a:t> </a:t>
            </a:r>
            <a:r>
              <a:rPr lang="en-GB" baseline="0" err="1"/>
              <a:t>cymunedol</a:t>
            </a:r>
            <a:r>
              <a:rPr lang="en-GB" baseline="0"/>
              <a:t> – Community activities – what activities does the school undertake to develop and strengthen links with the local community?</a:t>
            </a:r>
          </a:p>
          <a:p>
            <a:endParaRPr lang="en-GB" baseline="0"/>
          </a:p>
          <a:p>
            <a:r>
              <a:rPr lang="en-GB" baseline="0" err="1"/>
              <a:t>Diwylliant</a:t>
            </a:r>
            <a:r>
              <a:rPr lang="en-GB" baseline="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31194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Iaith</a:t>
            </a:r>
            <a:r>
              <a:rPr lang="en-GB"/>
              <a:t> – Language – what languages are spoken? What</a:t>
            </a:r>
            <a:r>
              <a:rPr lang="en-GB" baseline="0"/>
              <a:t> percentage of children come from homes where English or Welsh is a second language? What impact does this have on links between the school and the community? Any other information you might have about the school’s linguistic make up.</a:t>
            </a:r>
          </a:p>
          <a:p>
            <a:endParaRPr lang="en-GB" baseline="0"/>
          </a:p>
          <a:p>
            <a:r>
              <a:rPr lang="en-GB" baseline="0" err="1"/>
              <a:t>Ardal</a:t>
            </a:r>
            <a:r>
              <a:rPr lang="en-GB" baseline="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a:p>
          <a:p>
            <a:r>
              <a:rPr lang="en-GB" baseline="0" err="1"/>
              <a:t>Gweithgareddau</a:t>
            </a:r>
            <a:r>
              <a:rPr lang="en-GB" baseline="0"/>
              <a:t> </a:t>
            </a:r>
            <a:r>
              <a:rPr lang="en-GB" baseline="0" err="1"/>
              <a:t>cymunedol</a:t>
            </a:r>
            <a:r>
              <a:rPr lang="en-GB" baseline="0"/>
              <a:t> – Community activities – what activities does the school undertake to develop and strengthen links with the local community?</a:t>
            </a:r>
          </a:p>
          <a:p>
            <a:endParaRPr lang="en-GB" baseline="0"/>
          </a:p>
          <a:p>
            <a:r>
              <a:rPr lang="en-GB" baseline="0" err="1"/>
              <a:t>Diwylliant</a:t>
            </a:r>
            <a:r>
              <a:rPr lang="en-GB" baseline="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08542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Iaith</a:t>
            </a:r>
            <a:r>
              <a:rPr lang="en-GB"/>
              <a:t> – Language – what languages are spoken? What</a:t>
            </a:r>
            <a:r>
              <a:rPr lang="en-GB" baseline="0"/>
              <a:t> percentage of children come from homes where English or Welsh is a second language? What impact does this have on links between the school and the community? Any other information you might have about the school’s linguistic make up.</a:t>
            </a:r>
          </a:p>
          <a:p>
            <a:endParaRPr lang="en-GB" baseline="0"/>
          </a:p>
          <a:p>
            <a:r>
              <a:rPr lang="en-GB" baseline="0" err="1"/>
              <a:t>Ardal</a:t>
            </a:r>
            <a:r>
              <a:rPr lang="en-GB" baseline="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a:p>
          <a:p>
            <a:r>
              <a:rPr lang="en-GB" baseline="0" err="1"/>
              <a:t>Gweithgareddau</a:t>
            </a:r>
            <a:r>
              <a:rPr lang="en-GB" baseline="0"/>
              <a:t> </a:t>
            </a:r>
            <a:r>
              <a:rPr lang="en-GB" baseline="0" err="1"/>
              <a:t>cymunedol</a:t>
            </a:r>
            <a:r>
              <a:rPr lang="en-GB" baseline="0"/>
              <a:t> – Community activities – what activities does the school undertake to develop and strengthen links with the local community?</a:t>
            </a:r>
          </a:p>
          <a:p>
            <a:endParaRPr lang="en-GB" baseline="0"/>
          </a:p>
          <a:p>
            <a:r>
              <a:rPr lang="en-GB" baseline="0" err="1"/>
              <a:t>Diwylliant</a:t>
            </a:r>
            <a:r>
              <a:rPr lang="en-GB" baseline="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26689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Iaith</a:t>
            </a:r>
            <a:r>
              <a:rPr lang="en-GB"/>
              <a:t> – Language – what languages are spoken? What</a:t>
            </a:r>
            <a:r>
              <a:rPr lang="en-GB" baseline="0"/>
              <a:t> percentage of children come from homes where English or Welsh is a second language? What impact does this have on links between the school and the community? Any other information you might have about the school’s linguistic make up.</a:t>
            </a:r>
          </a:p>
          <a:p>
            <a:endParaRPr lang="en-GB" baseline="0"/>
          </a:p>
          <a:p>
            <a:r>
              <a:rPr lang="en-GB" baseline="0" err="1"/>
              <a:t>Ardal</a:t>
            </a:r>
            <a:r>
              <a:rPr lang="en-GB" baseline="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a:p>
          <a:p>
            <a:r>
              <a:rPr lang="en-GB" baseline="0" err="1"/>
              <a:t>Gweithgareddau</a:t>
            </a:r>
            <a:r>
              <a:rPr lang="en-GB" baseline="0"/>
              <a:t> </a:t>
            </a:r>
            <a:r>
              <a:rPr lang="en-GB" baseline="0" err="1"/>
              <a:t>cymunedol</a:t>
            </a:r>
            <a:r>
              <a:rPr lang="en-GB" baseline="0"/>
              <a:t> – Community activities – what activities does the school undertake to develop and strengthen links with the local community?</a:t>
            </a:r>
          </a:p>
          <a:p>
            <a:endParaRPr lang="en-GB" baseline="0"/>
          </a:p>
          <a:p>
            <a:r>
              <a:rPr lang="en-GB" baseline="0" err="1"/>
              <a:t>Diwylliant</a:t>
            </a:r>
            <a:r>
              <a:rPr lang="en-GB" baseline="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55655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Iaith</a:t>
            </a:r>
            <a:r>
              <a:rPr lang="en-GB"/>
              <a:t> – Language – what languages are spoken? What</a:t>
            </a:r>
            <a:r>
              <a:rPr lang="en-GB" baseline="0"/>
              <a:t> percentage of children come from homes where English or Welsh is a second language? What impact does this have on links between the school and the community? Any other information you might have about the school’s linguistic make up.</a:t>
            </a:r>
          </a:p>
          <a:p>
            <a:endParaRPr lang="en-GB" baseline="0"/>
          </a:p>
          <a:p>
            <a:r>
              <a:rPr lang="en-GB" baseline="0" err="1"/>
              <a:t>Ardal</a:t>
            </a:r>
            <a:r>
              <a:rPr lang="en-GB" baseline="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a:p>
          <a:p>
            <a:r>
              <a:rPr lang="en-GB" baseline="0" err="1"/>
              <a:t>Gweithgareddau</a:t>
            </a:r>
            <a:r>
              <a:rPr lang="en-GB" baseline="0"/>
              <a:t> </a:t>
            </a:r>
            <a:r>
              <a:rPr lang="en-GB" baseline="0" err="1"/>
              <a:t>cymunedol</a:t>
            </a:r>
            <a:r>
              <a:rPr lang="en-GB" baseline="0"/>
              <a:t> – Community activities – what activities does the school undertake to develop and strengthen links with the local community?</a:t>
            </a:r>
          </a:p>
          <a:p>
            <a:endParaRPr lang="en-GB" baseline="0"/>
          </a:p>
          <a:p>
            <a:r>
              <a:rPr lang="en-GB" baseline="0" err="1"/>
              <a:t>Diwylliant</a:t>
            </a:r>
            <a:r>
              <a:rPr lang="en-GB" baseline="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69910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Iaith</a:t>
            </a:r>
            <a:r>
              <a:rPr lang="en-GB"/>
              <a:t> – Language – what languages are spoken? What</a:t>
            </a:r>
            <a:r>
              <a:rPr lang="en-GB" baseline="0"/>
              <a:t> percentage of children come from homes where English or Welsh is a second language? What impact does this have on links between the school and the community? Any other information you might have about the school’s linguistic make up.</a:t>
            </a:r>
          </a:p>
          <a:p>
            <a:endParaRPr lang="en-GB" baseline="0"/>
          </a:p>
          <a:p>
            <a:r>
              <a:rPr lang="en-GB" baseline="0" err="1"/>
              <a:t>Ardal</a:t>
            </a:r>
            <a:r>
              <a:rPr lang="en-GB" baseline="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a:p>
          <a:p>
            <a:r>
              <a:rPr lang="en-GB" baseline="0" err="1"/>
              <a:t>Gweithgareddau</a:t>
            </a:r>
            <a:r>
              <a:rPr lang="en-GB" baseline="0"/>
              <a:t> </a:t>
            </a:r>
            <a:r>
              <a:rPr lang="en-GB" baseline="0" err="1"/>
              <a:t>cymunedol</a:t>
            </a:r>
            <a:r>
              <a:rPr lang="en-GB" baseline="0"/>
              <a:t> – Community activities – what activities does the school undertake to develop and strengthen links with the local community?</a:t>
            </a:r>
          </a:p>
          <a:p>
            <a:endParaRPr lang="en-GB" baseline="0"/>
          </a:p>
          <a:p>
            <a:r>
              <a:rPr lang="en-GB" baseline="0" err="1"/>
              <a:t>Diwylliant</a:t>
            </a:r>
            <a:r>
              <a:rPr lang="en-GB" baseline="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709635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Iaith</a:t>
            </a:r>
            <a:r>
              <a:rPr lang="en-GB"/>
              <a:t> – Language – what languages are spoken? What</a:t>
            </a:r>
            <a:r>
              <a:rPr lang="en-GB" baseline="0"/>
              <a:t> percentage of children come from homes where English or Welsh is a second language? What impact does this have on links between the school and the community? Any other information you might have about the school’s linguistic make up.</a:t>
            </a:r>
          </a:p>
          <a:p>
            <a:endParaRPr lang="en-GB" baseline="0"/>
          </a:p>
          <a:p>
            <a:r>
              <a:rPr lang="en-GB" baseline="0" err="1"/>
              <a:t>Ardal</a:t>
            </a:r>
            <a:r>
              <a:rPr lang="en-GB" baseline="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a:p>
          <a:p>
            <a:r>
              <a:rPr lang="en-GB" baseline="0" err="1"/>
              <a:t>Gweithgareddau</a:t>
            </a:r>
            <a:r>
              <a:rPr lang="en-GB" baseline="0"/>
              <a:t> </a:t>
            </a:r>
            <a:r>
              <a:rPr lang="en-GB" baseline="0" err="1"/>
              <a:t>cymunedol</a:t>
            </a:r>
            <a:r>
              <a:rPr lang="en-GB" baseline="0"/>
              <a:t> – Community activities – what activities does the school undertake to develop and strengthen links with the local community?</a:t>
            </a:r>
          </a:p>
          <a:p>
            <a:endParaRPr lang="en-GB" baseline="0"/>
          </a:p>
          <a:p>
            <a:r>
              <a:rPr lang="en-GB" baseline="0" err="1"/>
              <a:t>Diwylliant</a:t>
            </a:r>
            <a:r>
              <a:rPr lang="en-GB" baseline="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39310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Iaith</a:t>
            </a:r>
            <a:r>
              <a:rPr lang="en-GB"/>
              <a:t> – Language – what languages are spoken? What</a:t>
            </a:r>
            <a:r>
              <a:rPr lang="en-GB" baseline="0"/>
              <a:t> percentage of children come from homes where English or Welsh is a second language? What impact does this have on links between the school and the community? Any other information you might have about the school’s linguistic make up.</a:t>
            </a:r>
          </a:p>
          <a:p>
            <a:endParaRPr lang="en-GB" baseline="0"/>
          </a:p>
          <a:p>
            <a:r>
              <a:rPr lang="en-GB" baseline="0" err="1"/>
              <a:t>Ardal</a:t>
            </a:r>
            <a:r>
              <a:rPr lang="en-GB" baseline="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a:p>
          <a:p>
            <a:r>
              <a:rPr lang="en-GB" baseline="0" err="1"/>
              <a:t>Gweithgareddau</a:t>
            </a:r>
            <a:r>
              <a:rPr lang="en-GB" baseline="0"/>
              <a:t> </a:t>
            </a:r>
            <a:r>
              <a:rPr lang="en-GB" baseline="0" err="1"/>
              <a:t>cymunedol</a:t>
            </a:r>
            <a:r>
              <a:rPr lang="en-GB" baseline="0"/>
              <a:t> – Community activities – what activities does the school undertake to develop and strengthen links with the local community?</a:t>
            </a:r>
          </a:p>
          <a:p>
            <a:endParaRPr lang="en-GB" baseline="0"/>
          </a:p>
          <a:p>
            <a:r>
              <a:rPr lang="en-GB" baseline="0" err="1"/>
              <a:t>Diwylliant</a:t>
            </a:r>
            <a:r>
              <a:rPr lang="en-GB" baseline="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56567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082BE39C-262D-40F2-90E2-40ED796CD594}" type="datetimeFigureOut">
              <a:rPr lang="en-GB" smtClean="0"/>
              <a:t>06/01/2026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4523634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06/01/2026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362985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82BE39C-262D-40F2-90E2-40ED796CD594}" type="datetimeFigureOut">
              <a:rPr lang="en-GB" smtClean="0"/>
              <a:t>06/01/2026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6610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82BE39C-262D-40F2-90E2-40ED796CD594}" type="datetimeFigureOut">
              <a:rPr lang="en-GB" smtClean="0"/>
              <a:t>06/01/2026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9885047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82BE39C-262D-40F2-90E2-40ED796CD594}" type="datetimeFigureOut">
              <a:rPr lang="en-GB" smtClean="0"/>
              <a:t>06/01/2026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591296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82BE39C-262D-40F2-90E2-40ED796CD594}" type="datetimeFigureOut">
              <a:rPr lang="en-GB" smtClean="0"/>
              <a:t>06/01/2026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5372942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2BE39C-262D-40F2-90E2-40ED796CD594}" type="datetimeFigureOut">
              <a:rPr lang="en-GB" smtClean="0"/>
              <a:t>06/01/2026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7160431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06/01/2026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500362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06/01/2026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908180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06/01/2026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4227776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06/01/2026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7816279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209023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18035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2BE39C-262D-40F2-90E2-40ED796CD594}" type="datetimeFigureOut">
              <a:rPr lang="en-GB" smtClean="0"/>
              <a:t>06/01/2026</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29D4CE-4856-4D83-A982-D440EABDFEE3}" type="slidenum">
              <a:rPr lang="en-GB" smtClean="0"/>
              <a:t>‹#›</a:t>
            </a:fld>
            <a:endParaRPr lang="en-GB"/>
          </a:p>
        </p:txBody>
      </p:sp>
    </p:spTree>
    <p:extLst>
      <p:ext uri="{BB962C8B-B14F-4D97-AF65-F5344CB8AC3E}">
        <p14:creationId xmlns:p14="http://schemas.microsoft.com/office/powerpoint/2010/main" val="17269174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estyn.gov.wales/" TargetMode="External"/><Relationship Id="rId1" Type="http://schemas.openxmlformats.org/officeDocument/2006/relationships/slideLayout" Target="../slideLayouts/slideLayout6.xml"/><Relationship Id="rId5" Type="http://schemas.openxmlformats.org/officeDocument/2006/relationships/image" Target="../media/image5.jpe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Image result for Estyn">
            <a:hlinkClick r:id="rId2"/>
            <a:extLst>
              <a:ext uri="{FF2B5EF4-FFF2-40B4-BE49-F238E27FC236}">
                <a16:creationId xmlns:a16="http://schemas.microsoft.com/office/drawing/2014/main" id="{88195B4F-A268-67CF-FF42-33953C3B1FE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337" r="10825" b="-2"/>
          <a:stretch/>
        </p:blipFill>
        <p:spPr bwMode="auto">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3" descr="Magnifying glass on clear background">
            <a:extLst>
              <a:ext uri="{FF2B5EF4-FFF2-40B4-BE49-F238E27FC236}">
                <a16:creationId xmlns:a16="http://schemas.microsoft.com/office/drawing/2014/main" id="{349D36F0-63DA-5D02-12C6-02367A2BE9AB}"/>
              </a:ext>
            </a:extLst>
          </p:cNvPr>
          <p:cNvPicPr>
            <a:picLocks noChangeAspect="1"/>
          </p:cNvPicPr>
          <p:nvPr/>
        </p:nvPicPr>
        <p:blipFill rotWithShape="1">
          <a:blip r:embed="rId4"/>
          <a:srcRect l="19189" r="1" b="1"/>
          <a:stretch/>
        </p:blipFill>
        <p:spPr>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p:spPr>
      </p:pic>
      <p:pic>
        <p:nvPicPr>
          <p:cNvPr id="1026" name="Picture 2" descr="School Gates – Manual, Electric &amp; Automated Entrance Gates for Schools">
            <a:extLst>
              <a:ext uri="{FF2B5EF4-FFF2-40B4-BE49-F238E27FC236}">
                <a16:creationId xmlns:a16="http://schemas.microsoft.com/office/drawing/2014/main" id="{2CBD8DE8-AE17-0CDE-C96A-89CBE34DCE6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687" r="1263" b="-2"/>
          <a:stretch/>
        </p:blipFill>
        <p:spPr bwMode="auto">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DDD5D54B-7575-4240-BC79-C8E68B1FD9C9}"/>
              </a:ext>
            </a:extLst>
          </p:cNvPr>
          <p:cNvSpPr>
            <a:spLocks/>
          </p:cNvSpPr>
          <p:nvPr/>
        </p:nvSpPr>
        <p:spPr>
          <a:xfrm>
            <a:off x="102347" y="828583"/>
            <a:ext cx="5885246" cy="4865584"/>
          </a:xfrm>
          <a:prstGeom prst="rect">
            <a:avLst/>
          </a:prstGeom>
        </p:spPr>
        <p:txBody>
          <a:bodyPr vert="horz" lIns="91440" tIns="45720" rIns="91440" bIns="45720" rtlCol="0" anchor="t">
            <a:normAutofit fontScale="925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94944">
              <a:spcAft>
                <a:spcPts val="600"/>
              </a:spcAft>
            </a:pPr>
            <a:r>
              <a:rPr lang="cy-GB" sz="2600" kern="1200">
                <a:latin typeface="+mn-lt"/>
                <a:ea typeface="+mn-ea"/>
                <a:cs typeface="+mn-cs"/>
              </a:rPr>
              <a:t>Treuliwch </a:t>
            </a:r>
            <a:r>
              <a:rPr lang="cy-GB" sz="2600"/>
              <a:t>20</a:t>
            </a:r>
            <a:r>
              <a:rPr lang="cy-GB" sz="2600" kern="1200">
                <a:latin typeface="+mn-lt"/>
                <a:ea typeface="+mn-ea"/>
                <a:cs typeface="+mn-cs"/>
              </a:rPr>
              <a:t> munud yn meddwl am ysgol </a:t>
            </a:r>
            <a:r>
              <a:rPr lang="cy-GB" sz="2600" kern="1200" dirty="0">
                <a:latin typeface="+mn-lt"/>
                <a:ea typeface="+mn-ea"/>
                <a:cs typeface="+mn-cs"/>
              </a:rPr>
              <a:t>PAP1.  </a:t>
            </a:r>
          </a:p>
          <a:p>
            <a:pPr defTabSz="694944">
              <a:spcAft>
                <a:spcPts val="600"/>
              </a:spcAft>
            </a:pPr>
            <a:r>
              <a:rPr lang="cy-GB" sz="2600" kern="1200" dirty="0">
                <a:solidFill>
                  <a:schemeClr val="tx1"/>
                </a:solidFill>
                <a:latin typeface="+mn-lt"/>
                <a:ea typeface="+mn-ea"/>
                <a:cs typeface="+mn-cs"/>
              </a:rPr>
              <a:t>Meddwl am</a:t>
            </a:r>
          </a:p>
          <a:p>
            <a:pPr defTabSz="694944">
              <a:spcAft>
                <a:spcPts val="600"/>
              </a:spcAft>
            </a:pPr>
            <a:r>
              <a:rPr lang="en-US" sz="2600" b="1" kern="1200" dirty="0">
                <a:latin typeface="+mn-lt"/>
                <a:ea typeface="+mn-ea"/>
                <a:cs typeface="+mn-cs"/>
              </a:rPr>
              <a:t>Ardal</a:t>
            </a:r>
            <a:br>
              <a:rPr lang="en-US" sz="2600" kern="1200" dirty="0">
                <a:solidFill>
                  <a:schemeClr val="tx1"/>
                </a:solidFill>
                <a:latin typeface="+mn-lt"/>
                <a:ea typeface="+mn-ea"/>
                <a:cs typeface="+mn-cs"/>
              </a:rPr>
            </a:br>
            <a:r>
              <a:rPr lang="en-US" sz="2600" b="1" kern="1200" dirty="0" err="1">
                <a:latin typeface="+mn-lt"/>
                <a:ea typeface="+mn-ea"/>
                <a:cs typeface="+mn-cs"/>
              </a:rPr>
              <a:t>Diwylliant</a:t>
            </a:r>
            <a:br>
              <a:rPr lang="en-US" sz="2600" kern="1200" dirty="0">
                <a:solidFill>
                  <a:schemeClr val="tx1"/>
                </a:solidFill>
                <a:latin typeface="+mn-lt"/>
                <a:ea typeface="+mn-ea"/>
                <a:cs typeface="+mn-cs"/>
              </a:rPr>
            </a:br>
            <a:r>
              <a:rPr lang="en-US" sz="2600" b="1" kern="1200" dirty="0">
                <a:latin typeface="+mn-lt"/>
                <a:ea typeface="+mn-ea"/>
                <a:cs typeface="+mn-cs"/>
              </a:rPr>
              <a:t>Iaith</a:t>
            </a:r>
            <a:br>
              <a:rPr lang="en-US" sz="2600" b="1" kern="1200" dirty="0">
                <a:solidFill>
                  <a:schemeClr val="tx1"/>
                </a:solidFill>
                <a:latin typeface="+mn-lt"/>
                <a:ea typeface="+mn-ea"/>
                <a:cs typeface="+mn-cs"/>
              </a:rPr>
            </a:br>
            <a:r>
              <a:rPr lang="en-US" sz="2600" b="1" kern="1200" dirty="0" err="1">
                <a:latin typeface="+mn-lt"/>
                <a:ea typeface="+mn-ea"/>
                <a:cs typeface="+mn-cs"/>
              </a:rPr>
              <a:t>Gweithgareddu</a:t>
            </a:r>
            <a:r>
              <a:rPr lang="en-US" sz="2600" b="1" dirty="0"/>
              <a:t>*/</a:t>
            </a:r>
            <a:r>
              <a:rPr lang="en-US" sz="2600" b="1" kern="1200" dirty="0">
                <a:latin typeface="+mn-lt"/>
                <a:ea typeface="+mn-ea"/>
                <a:cs typeface="+mn-cs"/>
              </a:rPr>
              <a:t> </a:t>
            </a:r>
            <a:r>
              <a:rPr lang="en-US" sz="2600" b="1" kern="1200" dirty="0" err="1">
                <a:latin typeface="+mn-lt"/>
                <a:ea typeface="+mn-ea"/>
                <a:cs typeface="+mn-cs"/>
              </a:rPr>
              <a:t>cysylltiadau</a:t>
            </a:r>
            <a:r>
              <a:rPr lang="en-US" sz="2600" b="1" kern="1200" dirty="0">
                <a:latin typeface="+mn-lt"/>
                <a:ea typeface="+mn-ea"/>
                <a:cs typeface="+mn-cs"/>
              </a:rPr>
              <a:t> </a:t>
            </a:r>
            <a:r>
              <a:rPr lang="en-US" sz="2600" b="1" kern="1200" dirty="0" err="1">
                <a:latin typeface="+mn-lt"/>
                <a:ea typeface="+mn-ea"/>
                <a:cs typeface="+mn-cs"/>
              </a:rPr>
              <a:t>cymunedol</a:t>
            </a:r>
            <a:endParaRPr lang="en-GB" sz="2600" kern="1200" dirty="0">
              <a:latin typeface="+mn-lt"/>
              <a:ea typeface="+mn-ea"/>
              <a:cs typeface="+mn-cs"/>
            </a:endParaRPr>
          </a:p>
          <a:p>
            <a:pPr defTabSz="694944">
              <a:spcAft>
                <a:spcPts val="600"/>
              </a:spcAft>
            </a:pPr>
            <a:r>
              <a:rPr lang="cy-GB" sz="2600" dirty="0">
                <a:ea typeface="Calibri"/>
                <a:cs typeface="Calibri"/>
              </a:rPr>
              <a:t>*rhieni</a:t>
            </a:r>
            <a:endParaRPr lang="cy-GB" sz="2600" kern="1200" dirty="0">
              <a:latin typeface="+mn-lt"/>
              <a:ea typeface="Calibri"/>
              <a:cs typeface="Calibri"/>
            </a:endParaRPr>
          </a:p>
          <a:p>
            <a:pPr defTabSz="694944">
              <a:spcAft>
                <a:spcPts val="600"/>
              </a:spcAft>
            </a:pPr>
            <a:r>
              <a:rPr lang="cy-GB" sz="2200">
                <a:ea typeface="Calibri"/>
                <a:cs typeface="Calibri"/>
              </a:rPr>
              <a:t>Defnyddiwch y templed "Fy Ysgol PAP" i wneud nodyn o’ch atgofion.</a:t>
            </a:r>
            <a:endParaRPr lang="en-GB" sz="2200">
              <a:ea typeface="Calibri"/>
              <a:cs typeface="Calibri"/>
            </a:endParaRPr>
          </a:p>
          <a:p>
            <a:pPr defTabSz="694944">
              <a:spcAft>
                <a:spcPts val="600"/>
              </a:spcAft>
            </a:pPr>
            <a:r>
              <a:rPr lang="cy-GB" sz="2200">
                <a:ea typeface="Calibri"/>
                <a:cs typeface="Calibri"/>
              </a:rPr>
              <a:t>Ystyriwch yr effaith a gafodd y pedwar maes yma ar eich arfer.</a:t>
            </a:r>
            <a:endParaRPr lang="en-GB" sz="2200">
              <a:ea typeface="Calibri"/>
              <a:cs typeface="Calibri"/>
            </a:endParaRPr>
          </a:p>
          <a:p>
            <a:pPr defTabSz="694944">
              <a:spcAft>
                <a:spcPts val="600"/>
              </a:spcAft>
            </a:pPr>
            <a:endParaRPr lang="cy-GB" sz="2600" dirty="0">
              <a:ea typeface="Calibri"/>
              <a:cs typeface="Calibri"/>
            </a:endParaRPr>
          </a:p>
          <a:p>
            <a:pPr defTabSz="694944">
              <a:spcAft>
                <a:spcPts val="600"/>
              </a:spcAft>
            </a:pPr>
            <a:endParaRPr lang="en-GB" sz="1400" dirty="0">
              <a:ea typeface="Calibri" panose="020F0502020204030204"/>
              <a:cs typeface="Calibri" panose="020F0502020204030204"/>
            </a:endParaRPr>
          </a:p>
        </p:txBody>
      </p:sp>
    </p:spTree>
    <p:extLst>
      <p:ext uri="{BB962C8B-B14F-4D97-AF65-F5344CB8AC3E}">
        <p14:creationId xmlns:p14="http://schemas.microsoft.com/office/powerpoint/2010/main" val="29396753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algn="ctr">
              <a:defRPr/>
            </a:pPr>
            <a:r>
              <a:rPr lang="en-GB" sz="2000" b="1" err="1">
                <a:solidFill>
                  <a:prstClr val="black"/>
                </a:solidFill>
                <a:latin typeface="Calibri" panose="020F0502020204030204"/>
              </a:rPr>
              <a:t>Bathodyn</a:t>
            </a:r>
            <a:r>
              <a:rPr lang="en-GB" sz="2000" b="1">
                <a:solidFill>
                  <a:prstClr val="black"/>
                </a:solidFill>
                <a:latin typeface="Calibri" panose="020F0502020204030204"/>
              </a:rPr>
              <a:t> </a:t>
            </a:r>
            <a:r>
              <a:rPr lang="en-GB" sz="2000" b="1" err="1">
                <a:solidFill>
                  <a:prstClr val="black"/>
                </a:solidFill>
                <a:latin typeface="Calibri" panose="020F0502020204030204"/>
              </a:rPr>
              <a:t>ysgol</a:t>
            </a:r>
            <a:r>
              <a:rPr lang="en-GB">
                <a:solidFill>
                  <a:prstClr val="black"/>
                </a:solidFill>
                <a:latin typeface="Calibri" panose="020F0502020204030204"/>
              </a:rPr>
              <a:t> </a:t>
            </a:r>
          </a:p>
          <a:p>
            <a:pPr>
              <a:defRPr/>
            </a:pPr>
            <a:endParaRPr lang="en-GB" b="1">
              <a:solidFill>
                <a:srgbClr val="00B050"/>
              </a:solidFill>
              <a:latin typeface="Calibri" panose="020F0502020204030204"/>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algn="ctr"/>
            <a:r>
              <a:rPr lang="en-GB" err="1">
                <a:solidFill>
                  <a:srgbClr val="FF0000"/>
                </a:solidFill>
                <a:latin typeface="Calibri" panose="020F0502020204030204"/>
              </a:rPr>
              <a:t>Iaith</a:t>
            </a:r>
            <a:endParaRPr lang="en-GB">
              <a:solidFill>
                <a:srgbClr val="FF0000"/>
              </a:solidFill>
              <a:latin typeface="Calibri" panose="020F0502020204030204"/>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a:defRPr/>
            </a:pPr>
            <a:r>
              <a:rPr lang="en-GB">
                <a:solidFill>
                  <a:prstClr val="black"/>
                </a:solidFill>
                <a:latin typeface="Calibri" panose="020F0502020204030204"/>
              </a:rPr>
              <a:t>       </a:t>
            </a:r>
            <a:r>
              <a:rPr lang="en-GB" err="1">
                <a:solidFill>
                  <a:srgbClr val="00B050"/>
                </a:solidFill>
                <a:latin typeface="Calibri" panose="020F0502020204030204"/>
              </a:rPr>
              <a:t>Ardal</a:t>
            </a:r>
            <a:endParaRPr lang="en-GB">
              <a:solidFill>
                <a:srgbClr val="00B050"/>
              </a:solidFill>
              <a:latin typeface="Calibri" panose="020F0502020204030204"/>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r>
              <a:rPr lang="en-GB">
                <a:solidFill>
                  <a:srgbClr val="7030A0"/>
                </a:solidFill>
                <a:latin typeface="Calibri" panose="020F0502020204030204"/>
              </a:rPr>
              <a:t> </a:t>
            </a:r>
            <a:r>
              <a:rPr lang="en-GB" err="1">
                <a:solidFill>
                  <a:srgbClr val="7030A0"/>
                </a:solidFill>
                <a:latin typeface="Calibri" panose="020F0502020204030204"/>
              </a:rPr>
              <a:t>Gweithgareddau</a:t>
            </a:r>
            <a:r>
              <a:rPr lang="en-GB">
                <a:solidFill>
                  <a:srgbClr val="7030A0"/>
                </a:solidFill>
                <a:latin typeface="Calibri" panose="020F0502020204030204"/>
              </a:rPr>
              <a:t> </a:t>
            </a:r>
            <a:r>
              <a:rPr lang="en-GB" err="1">
                <a:solidFill>
                  <a:srgbClr val="7030A0"/>
                </a:solidFill>
                <a:latin typeface="Calibri" panose="020F0502020204030204"/>
              </a:rPr>
              <a:t>cymunedol</a:t>
            </a:r>
            <a:endParaRPr lang="en-GB">
              <a:solidFill>
                <a:srgbClr val="7030A0"/>
              </a:solidFill>
              <a:latin typeface="Calibri" panose="020F0502020204030204"/>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r>
              <a:rPr lang="en-GB" err="1">
                <a:solidFill>
                  <a:srgbClr val="00B0F0"/>
                </a:solidFill>
                <a:latin typeface="Calibri" panose="020F0502020204030204"/>
              </a:rPr>
              <a:t>Diwylliant</a:t>
            </a:r>
            <a:endParaRPr lang="en-GB">
              <a:solidFill>
                <a:srgbClr val="00B0F0"/>
              </a:solidFill>
              <a:latin typeface="Calibri" panose="020F0502020204030204"/>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algn="ctr">
              <a:defRPr/>
            </a:pPr>
            <a:r>
              <a:rPr lang="cy-GB">
                <a:solidFill>
                  <a:srgbClr val="FF0000"/>
                </a:solidFill>
                <a:latin typeface="Calibri" panose="020F0502020204030204"/>
              </a:rPr>
              <a:t>Effaith ar arfer</a:t>
            </a:r>
            <a:endParaRPr lang="en-GB">
              <a:solidFill>
                <a:srgbClr val="FF0000"/>
              </a:solidFill>
              <a:latin typeface="Calibri" panose="020F0502020204030204"/>
            </a:endParaRPr>
          </a:p>
          <a:p>
            <a:pPr algn="ctr">
              <a:defRPr/>
            </a:pPr>
            <a:endParaRPr lang="en-GB">
              <a:solidFill>
                <a:srgbClr val="FF0000"/>
              </a:solidFill>
              <a:latin typeface="Calibri" panose="020F0502020204030204"/>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a:defRPr/>
            </a:pPr>
            <a:r>
              <a:rPr lang="en-GB">
                <a:solidFill>
                  <a:prstClr val="black"/>
                </a:solidFill>
                <a:latin typeface="Calibri" panose="020F0502020204030204"/>
              </a:rPr>
              <a:t>       </a:t>
            </a:r>
            <a:r>
              <a:rPr lang="cy-GB">
                <a:solidFill>
                  <a:srgbClr val="7030A0"/>
                </a:solidFill>
                <a:latin typeface="Calibri" panose="020F0502020204030204"/>
              </a:rPr>
              <a:t>Effaith ar arfer</a:t>
            </a:r>
            <a:endParaRPr lang="en-GB">
              <a:solidFill>
                <a:srgbClr val="7030A0"/>
              </a:solidFill>
              <a:latin typeface="Calibri" panose="020F0502020204030204"/>
            </a:endParaRPr>
          </a:p>
          <a:p>
            <a:pPr>
              <a:defRPr/>
            </a:pPr>
            <a:endParaRPr lang="en-GB">
              <a:solidFill>
                <a:srgbClr val="7030A0"/>
              </a:solidFill>
              <a:latin typeface="Calibri" panose="020F0502020204030204"/>
            </a:endParaRPr>
          </a:p>
          <a:p>
            <a:pPr>
              <a:defRPr/>
            </a:pPr>
            <a:endParaRPr lang="en-GB">
              <a:solidFill>
                <a:prstClr val="black"/>
              </a:solidFill>
              <a:latin typeface="Calibri" panose="020F0502020204030204"/>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a:defRPr/>
            </a:pPr>
            <a:r>
              <a:rPr lang="cy-GB">
                <a:solidFill>
                  <a:srgbClr val="00B0F0"/>
                </a:solidFill>
                <a:latin typeface="Calibri" panose="020F0502020204030204"/>
              </a:rPr>
              <a:t>Effaith ar arfer</a:t>
            </a:r>
            <a:endParaRPr lang="en-GB">
              <a:solidFill>
                <a:srgbClr val="00B0F0"/>
              </a:solidFill>
              <a:latin typeface="Calibri" panose="020F0502020204030204"/>
            </a:endParaRPr>
          </a:p>
          <a:p>
            <a:pPr>
              <a:defRPr/>
            </a:pPr>
            <a:endParaRPr lang="en-GB">
              <a:solidFill>
                <a:srgbClr val="00B0F0"/>
              </a:solidFill>
              <a:latin typeface="Calibri" panose="020F0502020204030204"/>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a:defRPr/>
            </a:pPr>
            <a:r>
              <a:rPr lang="cy-GB">
                <a:solidFill>
                  <a:srgbClr val="00B050"/>
                </a:solidFill>
                <a:latin typeface="Calibri" panose="020F0502020204030204"/>
              </a:rPr>
              <a:t>Effaith ar arfer</a:t>
            </a:r>
            <a:endParaRPr lang="en-GB">
              <a:solidFill>
                <a:srgbClr val="00B050"/>
              </a:solidFill>
              <a:latin typeface="Calibri" panose="020F0502020204030204"/>
            </a:endParaRPr>
          </a:p>
          <a:p>
            <a:pPr>
              <a:defRPr/>
            </a:pPr>
            <a:endParaRPr lang="en-GB">
              <a:solidFill>
                <a:srgbClr val="00B050"/>
              </a:solidFill>
              <a:latin typeface="Calibri" panose="020F0502020204030204"/>
            </a:endParaRPr>
          </a:p>
          <a:p>
            <a:pPr>
              <a:defRPr/>
            </a:pPr>
            <a:endParaRPr lang="en-GB">
              <a:solidFill>
                <a:prstClr val="black"/>
              </a:solidFill>
              <a:latin typeface="Calibri" panose="020F0502020204030204"/>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algn="ctr">
              <a:defRPr/>
            </a:pPr>
            <a:r>
              <a:rPr lang="en-GB" sz="2400" b="1" err="1">
                <a:solidFill>
                  <a:prstClr val="black"/>
                </a:solidFill>
                <a:latin typeface="Calibri" panose="020F0502020204030204"/>
              </a:rPr>
              <a:t>F'ysgol</a:t>
            </a:r>
            <a:r>
              <a:rPr lang="en-GB" sz="2400" b="1">
                <a:solidFill>
                  <a:prstClr val="black"/>
                </a:solidFill>
                <a:latin typeface="Calibri" panose="020F0502020204030204"/>
              </a:rPr>
              <a:t> PAP1</a:t>
            </a:r>
          </a:p>
          <a:p>
            <a:pPr algn="ctr">
              <a:defRPr/>
            </a:pPr>
            <a:endParaRPr lang="en-GB" sz="2400" b="1">
              <a:solidFill>
                <a:srgbClr val="00B050"/>
              </a:solidFill>
              <a:latin typeface="Calibri" panose="020F0502020204030204"/>
            </a:endParaRPr>
          </a:p>
        </p:txBody>
      </p:sp>
    </p:spTree>
    <p:extLst>
      <p:ext uri="{BB962C8B-B14F-4D97-AF65-F5344CB8AC3E}">
        <p14:creationId xmlns:p14="http://schemas.microsoft.com/office/powerpoint/2010/main" val="16364227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algn="ctr">
              <a:defRPr/>
            </a:pPr>
            <a:r>
              <a:rPr lang="en-GB" sz="2000" b="1" err="1">
                <a:solidFill>
                  <a:prstClr val="black"/>
                </a:solidFill>
                <a:latin typeface="Calibri" panose="020F0502020204030204"/>
              </a:rPr>
              <a:t>Bathodyn</a:t>
            </a:r>
            <a:r>
              <a:rPr lang="en-GB" sz="2000" b="1">
                <a:solidFill>
                  <a:prstClr val="black"/>
                </a:solidFill>
                <a:latin typeface="Calibri" panose="020F0502020204030204"/>
              </a:rPr>
              <a:t> </a:t>
            </a:r>
            <a:r>
              <a:rPr lang="en-GB" sz="2000" b="1" err="1">
                <a:solidFill>
                  <a:prstClr val="black"/>
                </a:solidFill>
                <a:latin typeface="Calibri" panose="020F0502020204030204"/>
              </a:rPr>
              <a:t>ysgol</a:t>
            </a:r>
            <a:r>
              <a:rPr lang="en-GB">
                <a:solidFill>
                  <a:prstClr val="black"/>
                </a:solidFill>
                <a:latin typeface="Calibri" panose="020F0502020204030204"/>
              </a:rPr>
              <a:t> </a:t>
            </a:r>
          </a:p>
          <a:p>
            <a:pPr>
              <a:defRPr/>
            </a:pPr>
            <a:endParaRPr lang="en-GB" b="1">
              <a:solidFill>
                <a:srgbClr val="00B050"/>
              </a:solidFill>
              <a:latin typeface="Calibri" panose="020F0502020204030204"/>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algn="ctr"/>
            <a:r>
              <a:rPr lang="en-GB" err="1">
                <a:solidFill>
                  <a:srgbClr val="FF0000"/>
                </a:solidFill>
                <a:latin typeface="Calibri" panose="020F0502020204030204"/>
              </a:rPr>
              <a:t>Iaith</a:t>
            </a:r>
            <a:endParaRPr lang="en-GB">
              <a:solidFill>
                <a:srgbClr val="FF0000"/>
              </a:solidFill>
              <a:latin typeface="Calibri" panose="020F0502020204030204"/>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a:defRPr/>
            </a:pPr>
            <a:r>
              <a:rPr lang="en-GB">
                <a:solidFill>
                  <a:prstClr val="black"/>
                </a:solidFill>
                <a:latin typeface="Calibri" panose="020F0502020204030204"/>
              </a:rPr>
              <a:t>       </a:t>
            </a:r>
            <a:r>
              <a:rPr lang="en-GB" err="1">
                <a:solidFill>
                  <a:srgbClr val="00B050"/>
                </a:solidFill>
                <a:latin typeface="Calibri" panose="020F0502020204030204"/>
              </a:rPr>
              <a:t>Ardal</a:t>
            </a:r>
            <a:endParaRPr lang="en-GB">
              <a:solidFill>
                <a:srgbClr val="00B050"/>
              </a:solidFill>
              <a:latin typeface="Calibri" panose="020F0502020204030204"/>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r>
              <a:rPr lang="en-GB">
                <a:solidFill>
                  <a:srgbClr val="7030A0"/>
                </a:solidFill>
                <a:latin typeface="Calibri" panose="020F0502020204030204"/>
              </a:rPr>
              <a:t> </a:t>
            </a:r>
            <a:r>
              <a:rPr lang="en-GB" err="1">
                <a:solidFill>
                  <a:srgbClr val="7030A0"/>
                </a:solidFill>
                <a:latin typeface="Calibri" panose="020F0502020204030204"/>
              </a:rPr>
              <a:t>Gweithgareddau</a:t>
            </a:r>
            <a:r>
              <a:rPr lang="en-GB">
                <a:solidFill>
                  <a:srgbClr val="7030A0"/>
                </a:solidFill>
                <a:latin typeface="Calibri" panose="020F0502020204030204"/>
              </a:rPr>
              <a:t> </a:t>
            </a:r>
            <a:r>
              <a:rPr lang="en-GB" err="1">
                <a:solidFill>
                  <a:srgbClr val="7030A0"/>
                </a:solidFill>
                <a:latin typeface="Calibri" panose="020F0502020204030204"/>
              </a:rPr>
              <a:t>cymunedol</a:t>
            </a:r>
            <a:endParaRPr lang="en-GB">
              <a:solidFill>
                <a:srgbClr val="7030A0"/>
              </a:solidFill>
              <a:latin typeface="Calibri" panose="020F0502020204030204"/>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r>
              <a:rPr lang="en-GB" err="1">
                <a:solidFill>
                  <a:srgbClr val="00B0F0"/>
                </a:solidFill>
                <a:latin typeface="Calibri" panose="020F0502020204030204"/>
              </a:rPr>
              <a:t>Diwylliant</a:t>
            </a:r>
            <a:endParaRPr lang="en-GB">
              <a:solidFill>
                <a:srgbClr val="00B0F0"/>
              </a:solidFill>
              <a:latin typeface="Calibri" panose="020F0502020204030204"/>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algn="ctr">
              <a:defRPr/>
            </a:pPr>
            <a:r>
              <a:rPr lang="cy-GB">
                <a:solidFill>
                  <a:srgbClr val="FF0000"/>
                </a:solidFill>
                <a:latin typeface="Calibri" panose="020F0502020204030204"/>
              </a:rPr>
              <a:t>Effaith ar arfer</a:t>
            </a:r>
            <a:endParaRPr lang="en-GB">
              <a:solidFill>
                <a:srgbClr val="FF0000"/>
              </a:solidFill>
              <a:latin typeface="Calibri" panose="020F0502020204030204"/>
            </a:endParaRPr>
          </a:p>
          <a:p>
            <a:pPr algn="ctr">
              <a:defRPr/>
            </a:pPr>
            <a:endParaRPr lang="en-GB">
              <a:solidFill>
                <a:srgbClr val="FF0000"/>
              </a:solidFill>
              <a:latin typeface="Calibri" panose="020F0502020204030204"/>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a:defRPr/>
            </a:pPr>
            <a:r>
              <a:rPr lang="en-GB">
                <a:solidFill>
                  <a:prstClr val="black"/>
                </a:solidFill>
                <a:latin typeface="Calibri" panose="020F0502020204030204"/>
              </a:rPr>
              <a:t>       </a:t>
            </a:r>
            <a:r>
              <a:rPr lang="cy-GB">
                <a:solidFill>
                  <a:srgbClr val="7030A0"/>
                </a:solidFill>
                <a:latin typeface="Calibri" panose="020F0502020204030204"/>
              </a:rPr>
              <a:t>Effaith ar arfer</a:t>
            </a:r>
            <a:endParaRPr lang="en-GB">
              <a:solidFill>
                <a:srgbClr val="7030A0"/>
              </a:solidFill>
              <a:latin typeface="Calibri" panose="020F0502020204030204"/>
            </a:endParaRPr>
          </a:p>
          <a:p>
            <a:pPr>
              <a:defRPr/>
            </a:pPr>
            <a:endParaRPr lang="en-GB">
              <a:solidFill>
                <a:srgbClr val="7030A0"/>
              </a:solidFill>
              <a:latin typeface="Calibri" panose="020F0502020204030204"/>
            </a:endParaRPr>
          </a:p>
          <a:p>
            <a:pPr>
              <a:defRPr/>
            </a:pPr>
            <a:endParaRPr lang="en-GB">
              <a:solidFill>
                <a:prstClr val="black"/>
              </a:solidFill>
              <a:latin typeface="Calibri" panose="020F0502020204030204"/>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a:defRPr/>
            </a:pPr>
            <a:r>
              <a:rPr lang="cy-GB">
                <a:solidFill>
                  <a:srgbClr val="00B0F0"/>
                </a:solidFill>
                <a:latin typeface="Calibri" panose="020F0502020204030204"/>
              </a:rPr>
              <a:t>Effaith ar arfer</a:t>
            </a:r>
            <a:endParaRPr lang="en-GB">
              <a:solidFill>
                <a:srgbClr val="00B0F0"/>
              </a:solidFill>
              <a:latin typeface="Calibri" panose="020F0502020204030204"/>
            </a:endParaRPr>
          </a:p>
          <a:p>
            <a:pPr>
              <a:defRPr/>
            </a:pPr>
            <a:endParaRPr lang="en-GB">
              <a:solidFill>
                <a:srgbClr val="00B0F0"/>
              </a:solidFill>
              <a:latin typeface="Calibri" panose="020F0502020204030204"/>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a:defRPr/>
            </a:pPr>
            <a:r>
              <a:rPr lang="cy-GB">
                <a:solidFill>
                  <a:srgbClr val="00B050"/>
                </a:solidFill>
                <a:latin typeface="Calibri" panose="020F0502020204030204"/>
              </a:rPr>
              <a:t>Effaith ar arfer</a:t>
            </a:r>
            <a:endParaRPr lang="en-GB">
              <a:solidFill>
                <a:srgbClr val="00B050"/>
              </a:solidFill>
              <a:latin typeface="Calibri" panose="020F0502020204030204"/>
            </a:endParaRPr>
          </a:p>
          <a:p>
            <a:pPr>
              <a:defRPr/>
            </a:pPr>
            <a:endParaRPr lang="en-GB">
              <a:solidFill>
                <a:srgbClr val="00B050"/>
              </a:solidFill>
              <a:latin typeface="Calibri" panose="020F0502020204030204"/>
            </a:endParaRPr>
          </a:p>
          <a:p>
            <a:pPr>
              <a:defRPr/>
            </a:pPr>
            <a:endParaRPr lang="en-GB">
              <a:solidFill>
                <a:prstClr val="black"/>
              </a:solidFill>
              <a:latin typeface="Calibri" panose="020F0502020204030204"/>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algn="ctr">
              <a:defRPr/>
            </a:pPr>
            <a:r>
              <a:rPr lang="en-GB" sz="2400" b="1" err="1">
                <a:solidFill>
                  <a:prstClr val="black"/>
                </a:solidFill>
                <a:latin typeface="Calibri" panose="020F0502020204030204"/>
              </a:rPr>
              <a:t>F'ysgol</a:t>
            </a:r>
            <a:r>
              <a:rPr lang="en-GB" sz="2400" b="1">
                <a:solidFill>
                  <a:prstClr val="black"/>
                </a:solidFill>
                <a:latin typeface="Calibri" panose="020F0502020204030204"/>
              </a:rPr>
              <a:t> PAP1</a:t>
            </a:r>
          </a:p>
          <a:p>
            <a:pPr algn="ctr">
              <a:defRPr/>
            </a:pPr>
            <a:endParaRPr lang="en-GB" sz="2400" b="1">
              <a:solidFill>
                <a:srgbClr val="00B050"/>
              </a:solidFill>
              <a:latin typeface="Calibri" panose="020F0502020204030204"/>
            </a:endParaRPr>
          </a:p>
        </p:txBody>
      </p:sp>
    </p:spTree>
    <p:extLst>
      <p:ext uri="{BB962C8B-B14F-4D97-AF65-F5344CB8AC3E}">
        <p14:creationId xmlns:p14="http://schemas.microsoft.com/office/powerpoint/2010/main" val="3240913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algn="ctr">
              <a:defRPr/>
            </a:pPr>
            <a:r>
              <a:rPr lang="en-GB" sz="2000" b="1" err="1">
                <a:solidFill>
                  <a:prstClr val="black"/>
                </a:solidFill>
                <a:latin typeface="Calibri" panose="020F0502020204030204"/>
              </a:rPr>
              <a:t>Bathodyn</a:t>
            </a:r>
            <a:r>
              <a:rPr lang="en-GB" sz="2000" b="1">
                <a:solidFill>
                  <a:prstClr val="black"/>
                </a:solidFill>
                <a:latin typeface="Calibri" panose="020F0502020204030204"/>
              </a:rPr>
              <a:t> </a:t>
            </a:r>
            <a:r>
              <a:rPr lang="en-GB" sz="2000" b="1" err="1">
                <a:solidFill>
                  <a:prstClr val="black"/>
                </a:solidFill>
                <a:latin typeface="Calibri" panose="020F0502020204030204"/>
              </a:rPr>
              <a:t>ysgol</a:t>
            </a:r>
            <a:r>
              <a:rPr lang="en-GB">
                <a:solidFill>
                  <a:prstClr val="black"/>
                </a:solidFill>
                <a:latin typeface="Calibri" panose="020F0502020204030204"/>
              </a:rPr>
              <a:t> </a:t>
            </a:r>
          </a:p>
          <a:p>
            <a:pPr>
              <a:defRPr/>
            </a:pPr>
            <a:endParaRPr lang="en-GB" b="1">
              <a:solidFill>
                <a:srgbClr val="00B050"/>
              </a:solidFill>
              <a:latin typeface="Calibri" panose="020F0502020204030204"/>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algn="ctr"/>
            <a:r>
              <a:rPr lang="en-GB" err="1">
                <a:solidFill>
                  <a:srgbClr val="FF0000"/>
                </a:solidFill>
                <a:latin typeface="Calibri" panose="020F0502020204030204"/>
              </a:rPr>
              <a:t>Iaith</a:t>
            </a:r>
            <a:endParaRPr lang="en-GB">
              <a:solidFill>
                <a:srgbClr val="FF0000"/>
              </a:solidFill>
              <a:latin typeface="Calibri" panose="020F0502020204030204"/>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a:defRPr/>
            </a:pPr>
            <a:r>
              <a:rPr lang="en-GB">
                <a:solidFill>
                  <a:prstClr val="black"/>
                </a:solidFill>
                <a:latin typeface="Calibri" panose="020F0502020204030204"/>
              </a:rPr>
              <a:t>       </a:t>
            </a:r>
            <a:r>
              <a:rPr lang="en-GB" err="1">
                <a:solidFill>
                  <a:srgbClr val="00B050"/>
                </a:solidFill>
                <a:latin typeface="Calibri" panose="020F0502020204030204"/>
              </a:rPr>
              <a:t>Ardal</a:t>
            </a:r>
            <a:endParaRPr lang="en-GB">
              <a:solidFill>
                <a:srgbClr val="00B050"/>
              </a:solidFill>
              <a:latin typeface="Calibri" panose="020F0502020204030204"/>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r>
              <a:rPr lang="en-GB">
                <a:solidFill>
                  <a:srgbClr val="7030A0"/>
                </a:solidFill>
                <a:latin typeface="Calibri" panose="020F0502020204030204"/>
              </a:rPr>
              <a:t> </a:t>
            </a:r>
            <a:r>
              <a:rPr lang="en-GB" err="1">
                <a:solidFill>
                  <a:srgbClr val="7030A0"/>
                </a:solidFill>
                <a:latin typeface="Calibri" panose="020F0502020204030204"/>
              </a:rPr>
              <a:t>Gweithgareddau</a:t>
            </a:r>
            <a:r>
              <a:rPr lang="en-GB">
                <a:solidFill>
                  <a:srgbClr val="7030A0"/>
                </a:solidFill>
                <a:latin typeface="Calibri" panose="020F0502020204030204"/>
              </a:rPr>
              <a:t> </a:t>
            </a:r>
            <a:r>
              <a:rPr lang="en-GB" err="1">
                <a:solidFill>
                  <a:srgbClr val="7030A0"/>
                </a:solidFill>
                <a:latin typeface="Calibri" panose="020F0502020204030204"/>
              </a:rPr>
              <a:t>cymunedol</a:t>
            </a:r>
            <a:endParaRPr lang="en-GB">
              <a:solidFill>
                <a:srgbClr val="7030A0"/>
              </a:solidFill>
              <a:latin typeface="Calibri" panose="020F0502020204030204"/>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r>
              <a:rPr lang="en-GB" err="1">
                <a:solidFill>
                  <a:srgbClr val="00B0F0"/>
                </a:solidFill>
                <a:latin typeface="Calibri" panose="020F0502020204030204"/>
              </a:rPr>
              <a:t>Diwylliant</a:t>
            </a:r>
            <a:endParaRPr lang="en-GB">
              <a:solidFill>
                <a:srgbClr val="00B0F0"/>
              </a:solidFill>
              <a:latin typeface="Calibri" panose="020F0502020204030204"/>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algn="ctr">
              <a:defRPr/>
            </a:pPr>
            <a:r>
              <a:rPr lang="cy-GB">
                <a:solidFill>
                  <a:srgbClr val="FF0000"/>
                </a:solidFill>
                <a:latin typeface="Calibri" panose="020F0502020204030204"/>
              </a:rPr>
              <a:t>Effaith ar arfer</a:t>
            </a:r>
            <a:endParaRPr lang="en-GB">
              <a:solidFill>
                <a:srgbClr val="FF0000"/>
              </a:solidFill>
              <a:latin typeface="Calibri" panose="020F0502020204030204"/>
            </a:endParaRPr>
          </a:p>
          <a:p>
            <a:pPr algn="ctr">
              <a:defRPr/>
            </a:pPr>
            <a:endParaRPr lang="en-GB">
              <a:solidFill>
                <a:srgbClr val="FF0000"/>
              </a:solidFill>
              <a:latin typeface="Calibri" panose="020F0502020204030204"/>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a:defRPr/>
            </a:pPr>
            <a:r>
              <a:rPr lang="en-GB">
                <a:solidFill>
                  <a:prstClr val="black"/>
                </a:solidFill>
                <a:latin typeface="Calibri" panose="020F0502020204030204"/>
              </a:rPr>
              <a:t>       </a:t>
            </a:r>
            <a:r>
              <a:rPr lang="cy-GB">
                <a:solidFill>
                  <a:srgbClr val="7030A0"/>
                </a:solidFill>
                <a:latin typeface="Calibri" panose="020F0502020204030204"/>
              </a:rPr>
              <a:t>Effaith ar arfer</a:t>
            </a:r>
            <a:endParaRPr lang="en-GB">
              <a:solidFill>
                <a:srgbClr val="7030A0"/>
              </a:solidFill>
              <a:latin typeface="Calibri" panose="020F0502020204030204"/>
            </a:endParaRPr>
          </a:p>
          <a:p>
            <a:pPr>
              <a:defRPr/>
            </a:pPr>
            <a:endParaRPr lang="en-GB">
              <a:solidFill>
                <a:srgbClr val="7030A0"/>
              </a:solidFill>
              <a:latin typeface="Calibri" panose="020F0502020204030204"/>
            </a:endParaRPr>
          </a:p>
          <a:p>
            <a:pPr>
              <a:defRPr/>
            </a:pPr>
            <a:endParaRPr lang="en-GB">
              <a:solidFill>
                <a:prstClr val="black"/>
              </a:solidFill>
              <a:latin typeface="Calibri" panose="020F0502020204030204"/>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a:defRPr/>
            </a:pPr>
            <a:r>
              <a:rPr lang="cy-GB">
                <a:solidFill>
                  <a:srgbClr val="00B0F0"/>
                </a:solidFill>
                <a:latin typeface="Calibri" panose="020F0502020204030204"/>
              </a:rPr>
              <a:t>Effaith ar arfer</a:t>
            </a:r>
            <a:endParaRPr lang="en-GB">
              <a:solidFill>
                <a:srgbClr val="00B0F0"/>
              </a:solidFill>
              <a:latin typeface="Calibri" panose="020F0502020204030204"/>
            </a:endParaRPr>
          </a:p>
          <a:p>
            <a:pPr>
              <a:defRPr/>
            </a:pPr>
            <a:endParaRPr lang="en-GB">
              <a:solidFill>
                <a:srgbClr val="00B0F0"/>
              </a:solidFill>
              <a:latin typeface="Calibri" panose="020F0502020204030204"/>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a:defRPr/>
            </a:pPr>
            <a:r>
              <a:rPr lang="cy-GB">
                <a:solidFill>
                  <a:srgbClr val="00B050"/>
                </a:solidFill>
                <a:latin typeface="Calibri" panose="020F0502020204030204"/>
              </a:rPr>
              <a:t>Effaith ar arfer</a:t>
            </a:r>
            <a:endParaRPr lang="en-GB">
              <a:solidFill>
                <a:srgbClr val="00B050"/>
              </a:solidFill>
              <a:latin typeface="Calibri" panose="020F0502020204030204"/>
            </a:endParaRPr>
          </a:p>
          <a:p>
            <a:pPr>
              <a:defRPr/>
            </a:pPr>
            <a:endParaRPr lang="en-GB">
              <a:solidFill>
                <a:srgbClr val="00B050"/>
              </a:solidFill>
              <a:latin typeface="Calibri" panose="020F0502020204030204"/>
            </a:endParaRPr>
          </a:p>
          <a:p>
            <a:pPr>
              <a:defRPr/>
            </a:pPr>
            <a:endParaRPr lang="en-GB">
              <a:solidFill>
                <a:prstClr val="black"/>
              </a:solidFill>
              <a:latin typeface="Calibri" panose="020F0502020204030204"/>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algn="ctr">
              <a:defRPr/>
            </a:pPr>
            <a:r>
              <a:rPr lang="en-GB" sz="2400" b="1" err="1">
                <a:solidFill>
                  <a:prstClr val="black"/>
                </a:solidFill>
                <a:latin typeface="Calibri" panose="020F0502020204030204"/>
              </a:rPr>
              <a:t>F'ysgol</a:t>
            </a:r>
            <a:r>
              <a:rPr lang="en-GB" sz="2400" b="1">
                <a:solidFill>
                  <a:prstClr val="black"/>
                </a:solidFill>
                <a:latin typeface="Calibri" panose="020F0502020204030204"/>
              </a:rPr>
              <a:t> PAP1</a:t>
            </a:r>
          </a:p>
          <a:p>
            <a:pPr algn="ctr">
              <a:defRPr/>
            </a:pPr>
            <a:endParaRPr lang="en-GB" sz="2400" b="1">
              <a:solidFill>
                <a:srgbClr val="00B050"/>
              </a:solidFill>
              <a:latin typeface="Calibri" panose="020F0502020204030204"/>
            </a:endParaRPr>
          </a:p>
        </p:txBody>
      </p:sp>
    </p:spTree>
    <p:extLst>
      <p:ext uri="{BB962C8B-B14F-4D97-AF65-F5344CB8AC3E}">
        <p14:creationId xmlns:p14="http://schemas.microsoft.com/office/powerpoint/2010/main" val="3429180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algn="ctr">
              <a:defRPr/>
            </a:pPr>
            <a:r>
              <a:rPr lang="en-GB" sz="2000" b="1" err="1">
                <a:solidFill>
                  <a:prstClr val="black"/>
                </a:solidFill>
                <a:latin typeface="Calibri" panose="020F0502020204030204"/>
              </a:rPr>
              <a:t>Bathodyn</a:t>
            </a:r>
            <a:r>
              <a:rPr lang="en-GB" sz="2000" b="1">
                <a:solidFill>
                  <a:prstClr val="black"/>
                </a:solidFill>
                <a:latin typeface="Calibri" panose="020F0502020204030204"/>
              </a:rPr>
              <a:t> </a:t>
            </a:r>
            <a:r>
              <a:rPr lang="en-GB" sz="2000" b="1" err="1">
                <a:solidFill>
                  <a:prstClr val="black"/>
                </a:solidFill>
                <a:latin typeface="Calibri" panose="020F0502020204030204"/>
              </a:rPr>
              <a:t>ysgol</a:t>
            </a:r>
            <a:r>
              <a:rPr lang="en-GB">
                <a:solidFill>
                  <a:prstClr val="black"/>
                </a:solidFill>
                <a:latin typeface="Calibri" panose="020F0502020204030204"/>
              </a:rPr>
              <a:t> </a:t>
            </a:r>
          </a:p>
          <a:p>
            <a:pPr>
              <a:defRPr/>
            </a:pPr>
            <a:endParaRPr lang="en-GB" b="1">
              <a:solidFill>
                <a:srgbClr val="00B050"/>
              </a:solidFill>
              <a:latin typeface="Calibri" panose="020F0502020204030204"/>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algn="ctr"/>
            <a:r>
              <a:rPr lang="en-GB" err="1">
                <a:solidFill>
                  <a:srgbClr val="FF0000"/>
                </a:solidFill>
                <a:latin typeface="Calibri" panose="020F0502020204030204"/>
              </a:rPr>
              <a:t>Iaith</a:t>
            </a:r>
            <a:endParaRPr lang="en-GB">
              <a:solidFill>
                <a:srgbClr val="FF0000"/>
              </a:solidFill>
              <a:latin typeface="Calibri" panose="020F0502020204030204"/>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a:defRPr/>
            </a:pPr>
            <a:r>
              <a:rPr lang="en-GB">
                <a:solidFill>
                  <a:prstClr val="black"/>
                </a:solidFill>
                <a:latin typeface="Calibri" panose="020F0502020204030204"/>
              </a:rPr>
              <a:t>       </a:t>
            </a:r>
            <a:r>
              <a:rPr lang="en-GB" err="1">
                <a:solidFill>
                  <a:srgbClr val="00B050"/>
                </a:solidFill>
                <a:latin typeface="Calibri" panose="020F0502020204030204"/>
              </a:rPr>
              <a:t>Ardal</a:t>
            </a:r>
            <a:endParaRPr lang="en-GB">
              <a:solidFill>
                <a:srgbClr val="00B050"/>
              </a:solidFill>
              <a:latin typeface="Calibri" panose="020F0502020204030204"/>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r>
              <a:rPr lang="en-GB">
                <a:solidFill>
                  <a:srgbClr val="7030A0"/>
                </a:solidFill>
                <a:latin typeface="Calibri" panose="020F0502020204030204"/>
              </a:rPr>
              <a:t> </a:t>
            </a:r>
            <a:r>
              <a:rPr lang="en-GB" err="1">
                <a:solidFill>
                  <a:srgbClr val="7030A0"/>
                </a:solidFill>
                <a:latin typeface="Calibri" panose="020F0502020204030204"/>
              </a:rPr>
              <a:t>Gweithgareddau</a:t>
            </a:r>
            <a:r>
              <a:rPr lang="en-GB">
                <a:solidFill>
                  <a:srgbClr val="7030A0"/>
                </a:solidFill>
                <a:latin typeface="Calibri" panose="020F0502020204030204"/>
              </a:rPr>
              <a:t> </a:t>
            </a:r>
            <a:r>
              <a:rPr lang="en-GB" err="1">
                <a:solidFill>
                  <a:srgbClr val="7030A0"/>
                </a:solidFill>
                <a:latin typeface="Calibri" panose="020F0502020204030204"/>
              </a:rPr>
              <a:t>cymunedol</a:t>
            </a:r>
            <a:endParaRPr lang="en-GB">
              <a:solidFill>
                <a:srgbClr val="7030A0"/>
              </a:solidFill>
              <a:latin typeface="Calibri" panose="020F0502020204030204"/>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r>
              <a:rPr lang="en-GB" err="1">
                <a:solidFill>
                  <a:srgbClr val="00B0F0"/>
                </a:solidFill>
                <a:latin typeface="Calibri" panose="020F0502020204030204"/>
              </a:rPr>
              <a:t>Diwylliant</a:t>
            </a:r>
            <a:endParaRPr lang="en-GB">
              <a:solidFill>
                <a:srgbClr val="00B0F0"/>
              </a:solidFill>
              <a:latin typeface="Calibri" panose="020F0502020204030204"/>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algn="ctr">
              <a:defRPr/>
            </a:pPr>
            <a:r>
              <a:rPr lang="cy-GB">
                <a:solidFill>
                  <a:srgbClr val="FF0000"/>
                </a:solidFill>
                <a:latin typeface="Calibri" panose="020F0502020204030204"/>
              </a:rPr>
              <a:t>Effaith ar arfer</a:t>
            </a:r>
            <a:endParaRPr lang="en-GB">
              <a:solidFill>
                <a:srgbClr val="FF0000"/>
              </a:solidFill>
              <a:latin typeface="Calibri" panose="020F0502020204030204"/>
            </a:endParaRPr>
          </a:p>
          <a:p>
            <a:pPr algn="ctr">
              <a:defRPr/>
            </a:pPr>
            <a:endParaRPr lang="en-GB">
              <a:solidFill>
                <a:srgbClr val="FF0000"/>
              </a:solidFill>
              <a:latin typeface="Calibri" panose="020F0502020204030204"/>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a:defRPr/>
            </a:pPr>
            <a:r>
              <a:rPr lang="en-GB">
                <a:solidFill>
                  <a:prstClr val="black"/>
                </a:solidFill>
                <a:latin typeface="Calibri" panose="020F0502020204030204"/>
              </a:rPr>
              <a:t>       </a:t>
            </a:r>
            <a:r>
              <a:rPr lang="cy-GB">
                <a:solidFill>
                  <a:srgbClr val="7030A0"/>
                </a:solidFill>
                <a:latin typeface="Calibri" panose="020F0502020204030204"/>
              </a:rPr>
              <a:t>Effaith ar arfer</a:t>
            </a:r>
            <a:endParaRPr lang="en-GB">
              <a:solidFill>
                <a:srgbClr val="7030A0"/>
              </a:solidFill>
              <a:latin typeface="Calibri" panose="020F0502020204030204"/>
            </a:endParaRPr>
          </a:p>
          <a:p>
            <a:pPr>
              <a:defRPr/>
            </a:pPr>
            <a:endParaRPr lang="en-GB">
              <a:solidFill>
                <a:srgbClr val="7030A0"/>
              </a:solidFill>
              <a:latin typeface="Calibri" panose="020F0502020204030204"/>
            </a:endParaRPr>
          </a:p>
          <a:p>
            <a:pPr>
              <a:defRPr/>
            </a:pPr>
            <a:endParaRPr lang="en-GB">
              <a:solidFill>
                <a:prstClr val="black"/>
              </a:solidFill>
              <a:latin typeface="Calibri" panose="020F0502020204030204"/>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a:defRPr/>
            </a:pPr>
            <a:r>
              <a:rPr lang="cy-GB">
                <a:solidFill>
                  <a:srgbClr val="00B0F0"/>
                </a:solidFill>
                <a:latin typeface="Calibri" panose="020F0502020204030204"/>
              </a:rPr>
              <a:t>Effaith ar arfer</a:t>
            </a:r>
            <a:endParaRPr lang="en-GB">
              <a:solidFill>
                <a:srgbClr val="00B0F0"/>
              </a:solidFill>
              <a:latin typeface="Calibri" panose="020F0502020204030204"/>
            </a:endParaRPr>
          </a:p>
          <a:p>
            <a:pPr>
              <a:defRPr/>
            </a:pPr>
            <a:endParaRPr lang="en-GB">
              <a:solidFill>
                <a:srgbClr val="00B0F0"/>
              </a:solidFill>
              <a:latin typeface="Calibri" panose="020F0502020204030204"/>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a:defRPr/>
            </a:pPr>
            <a:r>
              <a:rPr lang="cy-GB">
                <a:solidFill>
                  <a:srgbClr val="00B050"/>
                </a:solidFill>
                <a:latin typeface="Calibri" panose="020F0502020204030204"/>
              </a:rPr>
              <a:t>Effaith ar arfer</a:t>
            </a:r>
            <a:endParaRPr lang="en-GB">
              <a:solidFill>
                <a:srgbClr val="00B050"/>
              </a:solidFill>
              <a:latin typeface="Calibri" panose="020F0502020204030204"/>
            </a:endParaRPr>
          </a:p>
          <a:p>
            <a:pPr>
              <a:defRPr/>
            </a:pPr>
            <a:endParaRPr lang="en-GB">
              <a:solidFill>
                <a:srgbClr val="00B050"/>
              </a:solidFill>
              <a:latin typeface="Calibri" panose="020F0502020204030204"/>
            </a:endParaRPr>
          </a:p>
          <a:p>
            <a:pPr>
              <a:defRPr/>
            </a:pPr>
            <a:endParaRPr lang="en-GB">
              <a:solidFill>
                <a:prstClr val="black"/>
              </a:solidFill>
              <a:latin typeface="Calibri" panose="020F0502020204030204"/>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algn="ctr">
              <a:defRPr/>
            </a:pPr>
            <a:r>
              <a:rPr lang="en-GB" sz="2400" b="1" err="1">
                <a:solidFill>
                  <a:prstClr val="black"/>
                </a:solidFill>
                <a:latin typeface="Calibri" panose="020F0502020204030204"/>
              </a:rPr>
              <a:t>F'ysgol</a:t>
            </a:r>
            <a:r>
              <a:rPr lang="en-GB" sz="2400" b="1">
                <a:solidFill>
                  <a:prstClr val="black"/>
                </a:solidFill>
                <a:latin typeface="Calibri" panose="020F0502020204030204"/>
              </a:rPr>
              <a:t> PAP1</a:t>
            </a:r>
          </a:p>
          <a:p>
            <a:pPr algn="ctr">
              <a:defRPr/>
            </a:pPr>
            <a:endParaRPr lang="en-GB" sz="2400" b="1">
              <a:solidFill>
                <a:srgbClr val="00B050"/>
              </a:solidFill>
              <a:latin typeface="Calibri" panose="020F0502020204030204"/>
            </a:endParaRPr>
          </a:p>
        </p:txBody>
      </p:sp>
    </p:spTree>
    <p:extLst>
      <p:ext uri="{BB962C8B-B14F-4D97-AF65-F5344CB8AC3E}">
        <p14:creationId xmlns:p14="http://schemas.microsoft.com/office/powerpoint/2010/main" val="2492102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algn="ctr">
              <a:defRPr/>
            </a:pPr>
            <a:r>
              <a:rPr lang="en-GB" sz="2000" b="1" err="1">
                <a:solidFill>
                  <a:prstClr val="black"/>
                </a:solidFill>
                <a:latin typeface="Calibri" panose="020F0502020204030204"/>
              </a:rPr>
              <a:t>Bathodyn</a:t>
            </a:r>
            <a:r>
              <a:rPr lang="en-GB" sz="2000" b="1">
                <a:solidFill>
                  <a:prstClr val="black"/>
                </a:solidFill>
                <a:latin typeface="Calibri" panose="020F0502020204030204"/>
              </a:rPr>
              <a:t> </a:t>
            </a:r>
            <a:r>
              <a:rPr lang="en-GB" sz="2000" b="1" err="1">
                <a:solidFill>
                  <a:prstClr val="black"/>
                </a:solidFill>
                <a:latin typeface="Calibri" panose="020F0502020204030204"/>
              </a:rPr>
              <a:t>ysgol</a:t>
            </a:r>
            <a:r>
              <a:rPr lang="en-GB">
                <a:solidFill>
                  <a:prstClr val="black"/>
                </a:solidFill>
                <a:latin typeface="Calibri" panose="020F0502020204030204"/>
              </a:rPr>
              <a:t> </a:t>
            </a:r>
          </a:p>
          <a:p>
            <a:pPr>
              <a:defRPr/>
            </a:pPr>
            <a:endParaRPr lang="en-GB" b="1">
              <a:solidFill>
                <a:srgbClr val="00B050"/>
              </a:solidFill>
              <a:latin typeface="Calibri" panose="020F0502020204030204"/>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algn="ctr"/>
            <a:r>
              <a:rPr lang="en-GB" err="1">
                <a:solidFill>
                  <a:srgbClr val="FF0000"/>
                </a:solidFill>
                <a:latin typeface="Calibri" panose="020F0502020204030204"/>
              </a:rPr>
              <a:t>Iaith</a:t>
            </a:r>
            <a:endParaRPr lang="en-GB">
              <a:solidFill>
                <a:srgbClr val="FF0000"/>
              </a:solidFill>
              <a:latin typeface="Calibri" panose="020F0502020204030204"/>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a:defRPr/>
            </a:pPr>
            <a:r>
              <a:rPr lang="en-GB">
                <a:solidFill>
                  <a:prstClr val="black"/>
                </a:solidFill>
                <a:latin typeface="Calibri" panose="020F0502020204030204"/>
              </a:rPr>
              <a:t>       </a:t>
            </a:r>
            <a:r>
              <a:rPr lang="en-GB" err="1">
                <a:solidFill>
                  <a:srgbClr val="00B050"/>
                </a:solidFill>
                <a:latin typeface="Calibri" panose="020F0502020204030204"/>
              </a:rPr>
              <a:t>Ardal</a:t>
            </a:r>
            <a:endParaRPr lang="en-GB">
              <a:solidFill>
                <a:srgbClr val="00B050"/>
              </a:solidFill>
              <a:latin typeface="Calibri" panose="020F0502020204030204"/>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r>
              <a:rPr lang="en-GB">
                <a:solidFill>
                  <a:srgbClr val="7030A0"/>
                </a:solidFill>
                <a:latin typeface="Calibri" panose="020F0502020204030204"/>
              </a:rPr>
              <a:t> </a:t>
            </a:r>
            <a:r>
              <a:rPr lang="en-GB" err="1">
                <a:solidFill>
                  <a:srgbClr val="7030A0"/>
                </a:solidFill>
                <a:latin typeface="Calibri" panose="020F0502020204030204"/>
              </a:rPr>
              <a:t>Gweithgareddau</a:t>
            </a:r>
            <a:r>
              <a:rPr lang="en-GB">
                <a:solidFill>
                  <a:srgbClr val="7030A0"/>
                </a:solidFill>
                <a:latin typeface="Calibri" panose="020F0502020204030204"/>
              </a:rPr>
              <a:t> </a:t>
            </a:r>
            <a:r>
              <a:rPr lang="en-GB" err="1">
                <a:solidFill>
                  <a:srgbClr val="7030A0"/>
                </a:solidFill>
                <a:latin typeface="Calibri" panose="020F0502020204030204"/>
              </a:rPr>
              <a:t>cymunedol</a:t>
            </a:r>
            <a:endParaRPr lang="en-GB">
              <a:solidFill>
                <a:srgbClr val="7030A0"/>
              </a:solidFill>
              <a:latin typeface="Calibri" panose="020F0502020204030204"/>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r>
              <a:rPr lang="en-GB" err="1">
                <a:solidFill>
                  <a:srgbClr val="00B0F0"/>
                </a:solidFill>
                <a:latin typeface="Calibri" panose="020F0502020204030204"/>
              </a:rPr>
              <a:t>Diwylliant</a:t>
            </a:r>
            <a:endParaRPr lang="en-GB">
              <a:solidFill>
                <a:srgbClr val="00B0F0"/>
              </a:solidFill>
              <a:latin typeface="Calibri" panose="020F0502020204030204"/>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algn="ctr">
              <a:defRPr/>
            </a:pPr>
            <a:r>
              <a:rPr lang="cy-GB">
                <a:solidFill>
                  <a:srgbClr val="FF0000"/>
                </a:solidFill>
                <a:latin typeface="Calibri" panose="020F0502020204030204"/>
              </a:rPr>
              <a:t>Effaith ar arfer</a:t>
            </a:r>
            <a:endParaRPr lang="en-GB">
              <a:solidFill>
                <a:srgbClr val="FF0000"/>
              </a:solidFill>
              <a:latin typeface="Calibri" panose="020F0502020204030204"/>
            </a:endParaRPr>
          </a:p>
          <a:p>
            <a:pPr algn="ctr">
              <a:defRPr/>
            </a:pPr>
            <a:endParaRPr lang="en-GB">
              <a:solidFill>
                <a:srgbClr val="FF0000"/>
              </a:solidFill>
              <a:latin typeface="Calibri" panose="020F0502020204030204"/>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a:defRPr/>
            </a:pPr>
            <a:r>
              <a:rPr lang="en-GB">
                <a:solidFill>
                  <a:prstClr val="black"/>
                </a:solidFill>
                <a:latin typeface="Calibri" panose="020F0502020204030204"/>
              </a:rPr>
              <a:t>       </a:t>
            </a:r>
            <a:r>
              <a:rPr lang="cy-GB">
                <a:solidFill>
                  <a:srgbClr val="7030A0"/>
                </a:solidFill>
                <a:latin typeface="Calibri" panose="020F0502020204030204"/>
              </a:rPr>
              <a:t>Effaith ar arfer</a:t>
            </a:r>
            <a:endParaRPr lang="en-GB">
              <a:solidFill>
                <a:srgbClr val="7030A0"/>
              </a:solidFill>
              <a:latin typeface="Calibri" panose="020F0502020204030204"/>
            </a:endParaRPr>
          </a:p>
          <a:p>
            <a:pPr>
              <a:defRPr/>
            </a:pPr>
            <a:endParaRPr lang="en-GB">
              <a:solidFill>
                <a:srgbClr val="7030A0"/>
              </a:solidFill>
              <a:latin typeface="Calibri" panose="020F0502020204030204"/>
            </a:endParaRPr>
          </a:p>
          <a:p>
            <a:pPr>
              <a:defRPr/>
            </a:pPr>
            <a:endParaRPr lang="en-GB">
              <a:solidFill>
                <a:prstClr val="black"/>
              </a:solidFill>
              <a:latin typeface="Calibri" panose="020F0502020204030204"/>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a:defRPr/>
            </a:pPr>
            <a:r>
              <a:rPr lang="cy-GB">
                <a:solidFill>
                  <a:srgbClr val="00B0F0"/>
                </a:solidFill>
                <a:latin typeface="Calibri" panose="020F0502020204030204"/>
              </a:rPr>
              <a:t>Effaith ar arfer</a:t>
            </a:r>
            <a:endParaRPr lang="en-GB">
              <a:solidFill>
                <a:srgbClr val="00B0F0"/>
              </a:solidFill>
              <a:latin typeface="Calibri" panose="020F0502020204030204"/>
            </a:endParaRPr>
          </a:p>
          <a:p>
            <a:pPr>
              <a:defRPr/>
            </a:pPr>
            <a:endParaRPr lang="en-GB">
              <a:solidFill>
                <a:srgbClr val="00B0F0"/>
              </a:solidFill>
              <a:latin typeface="Calibri" panose="020F0502020204030204"/>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a:defRPr/>
            </a:pPr>
            <a:r>
              <a:rPr lang="cy-GB">
                <a:solidFill>
                  <a:srgbClr val="00B050"/>
                </a:solidFill>
                <a:latin typeface="Calibri" panose="020F0502020204030204"/>
              </a:rPr>
              <a:t>Effaith ar arfer</a:t>
            </a:r>
            <a:endParaRPr lang="en-GB">
              <a:solidFill>
                <a:srgbClr val="00B050"/>
              </a:solidFill>
              <a:latin typeface="Calibri" panose="020F0502020204030204"/>
            </a:endParaRPr>
          </a:p>
          <a:p>
            <a:pPr>
              <a:defRPr/>
            </a:pPr>
            <a:endParaRPr lang="en-GB">
              <a:solidFill>
                <a:srgbClr val="00B050"/>
              </a:solidFill>
              <a:latin typeface="Calibri" panose="020F0502020204030204"/>
            </a:endParaRPr>
          </a:p>
          <a:p>
            <a:pPr>
              <a:defRPr/>
            </a:pPr>
            <a:endParaRPr lang="en-GB">
              <a:solidFill>
                <a:prstClr val="black"/>
              </a:solidFill>
              <a:latin typeface="Calibri" panose="020F0502020204030204"/>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algn="ctr">
              <a:defRPr/>
            </a:pPr>
            <a:r>
              <a:rPr lang="en-GB" sz="2400" b="1" err="1">
                <a:solidFill>
                  <a:prstClr val="black"/>
                </a:solidFill>
                <a:latin typeface="Calibri" panose="020F0502020204030204"/>
              </a:rPr>
              <a:t>F'ysgol</a:t>
            </a:r>
            <a:r>
              <a:rPr lang="en-GB" sz="2400" b="1">
                <a:solidFill>
                  <a:prstClr val="black"/>
                </a:solidFill>
                <a:latin typeface="Calibri" panose="020F0502020204030204"/>
              </a:rPr>
              <a:t> PAP1</a:t>
            </a:r>
          </a:p>
          <a:p>
            <a:pPr algn="ctr">
              <a:defRPr/>
            </a:pPr>
            <a:endParaRPr lang="en-GB" sz="2400" b="1">
              <a:solidFill>
                <a:srgbClr val="00B050"/>
              </a:solidFill>
              <a:latin typeface="Calibri" panose="020F0502020204030204"/>
            </a:endParaRPr>
          </a:p>
        </p:txBody>
      </p:sp>
    </p:spTree>
    <p:extLst>
      <p:ext uri="{BB962C8B-B14F-4D97-AF65-F5344CB8AC3E}">
        <p14:creationId xmlns:p14="http://schemas.microsoft.com/office/powerpoint/2010/main" val="18526386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algn="ctr">
              <a:defRPr/>
            </a:pPr>
            <a:r>
              <a:rPr lang="en-GB" sz="2000" b="1" err="1">
                <a:solidFill>
                  <a:prstClr val="black"/>
                </a:solidFill>
                <a:latin typeface="Calibri" panose="020F0502020204030204"/>
              </a:rPr>
              <a:t>Bathodyn</a:t>
            </a:r>
            <a:r>
              <a:rPr lang="en-GB" sz="2000" b="1">
                <a:solidFill>
                  <a:prstClr val="black"/>
                </a:solidFill>
                <a:latin typeface="Calibri" panose="020F0502020204030204"/>
              </a:rPr>
              <a:t> </a:t>
            </a:r>
            <a:r>
              <a:rPr lang="en-GB" sz="2000" b="1" err="1">
                <a:solidFill>
                  <a:prstClr val="black"/>
                </a:solidFill>
                <a:latin typeface="Calibri" panose="020F0502020204030204"/>
              </a:rPr>
              <a:t>ysgol</a:t>
            </a:r>
            <a:r>
              <a:rPr lang="en-GB">
                <a:solidFill>
                  <a:prstClr val="black"/>
                </a:solidFill>
                <a:latin typeface="Calibri" panose="020F0502020204030204"/>
              </a:rPr>
              <a:t> </a:t>
            </a:r>
          </a:p>
          <a:p>
            <a:pPr>
              <a:defRPr/>
            </a:pPr>
            <a:endParaRPr lang="en-GB" b="1">
              <a:solidFill>
                <a:srgbClr val="00B050"/>
              </a:solidFill>
              <a:latin typeface="Calibri" panose="020F0502020204030204"/>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algn="ctr"/>
            <a:r>
              <a:rPr lang="en-GB" err="1">
                <a:solidFill>
                  <a:srgbClr val="FF0000"/>
                </a:solidFill>
                <a:latin typeface="Calibri" panose="020F0502020204030204"/>
              </a:rPr>
              <a:t>Iaith</a:t>
            </a:r>
            <a:endParaRPr lang="en-GB">
              <a:solidFill>
                <a:srgbClr val="FF0000"/>
              </a:solidFill>
              <a:latin typeface="Calibri" panose="020F0502020204030204"/>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a:defRPr/>
            </a:pPr>
            <a:r>
              <a:rPr lang="en-GB">
                <a:solidFill>
                  <a:prstClr val="black"/>
                </a:solidFill>
                <a:latin typeface="Calibri" panose="020F0502020204030204"/>
              </a:rPr>
              <a:t>       </a:t>
            </a:r>
            <a:r>
              <a:rPr lang="en-GB" err="1">
                <a:solidFill>
                  <a:srgbClr val="00B050"/>
                </a:solidFill>
                <a:latin typeface="Calibri" panose="020F0502020204030204"/>
              </a:rPr>
              <a:t>Ardal</a:t>
            </a:r>
            <a:endParaRPr lang="en-GB">
              <a:solidFill>
                <a:srgbClr val="00B050"/>
              </a:solidFill>
              <a:latin typeface="Calibri" panose="020F0502020204030204"/>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r>
              <a:rPr lang="en-GB">
                <a:solidFill>
                  <a:srgbClr val="7030A0"/>
                </a:solidFill>
                <a:latin typeface="Calibri" panose="020F0502020204030204"/>
              </a:rPr>
              <a:t> </a:t>
            </a:r>
            <a:r>
              <a:rPr lang="en-GB" err="1">
                <a:solidFill>
                  <a:srgbClr val="7030A0"/>
                </a:solidFill>
                <a:latin typeface="Calibri" panose="020F0502020204030204"/>
              </a:rPr>
              <a:t>Gweithgareddau</a:t>
            </a:r>
            <a:r>
              <a:rPr lang="en-GB">
                <a:solidFill>
                  <a:srgbClr val="7030A0"/>
                </a:solidFill>
                <a:latin typeface="Calibri" panose="020F0502020204030204"/>
              </a:rPr>
              <a:t> </a:t>
            </a:r>
            <a:r>
              <a:rPr lang="en-GB" err="1">
                <a:solidFill>
                  <a:srgbClr val="7030A0"/>
                </a:solidFill>
                <a:latin typeface="Calibri" panose="020F0502020204030204"/>
              </a:rPr>
              <a:t>cymunedol</a:t>
            </a:r>
            <a:endParaRPr lang="en-GB">
              <a:solidFill>
                <a:srgbClr val="7030A0"/>
              </a:solidFill>
              <a:latin typeface="Calibri" panose="020F0502020204030204"/>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r>
              <a:rPr lang="en-GB" err="1">
                <a:solidFill>
                  <a:srgbClr val="00B0F0"/>
                </a:solidFill>
                <a:latin typeface="Calibri" panose="020F0502020204030204"/>
              </a:rPr>
              <a:t>Diwylliant</a:t>
            </a:r>
            <a:endParaRPr lang="en-GB">
              <a:solidFill>
                <a:srgbClr val="00B0F0"/>
              </a:solidFill>
              <a:latin typeface="Calibri" panose="020F0502020204030204"/>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algn="ctr">
              <a:defRPr/>
            </a:pPr>
            <a:r>
              <a:rPr lang="cy-GB">
                <a:solidFill>
                  <a:srgbClr val="FF0000"/>
                </a:solidFill>
                <a:latin typeface="Calibri" panose="020F0502020204030204"/>
              </a:rPr>
              <a:t>Effaith ar arfer</a:t>
            </a:r>
            <a:endParaRPr lang="en-GB">
              <a:solidFill>
                <a:srgbClr val="FF0000"/>
              </a:solidFill>
              <a:latin typeface="Calibri" panose="020F0502020204030204"/>
            </a:endParaRPr>
          </a:p>
          <a:p>
            <a:pPr algn="ctr">
              <a:defRPr/>
            </a:pPr>
            <a:endParaRPr lang="en-GB">
              <a:solidFill>
                <a:srgbClr val="FF0000"/>
              </a:solidFill>
              <a:latin typeface="Calibri" panose="020F0502020204030204"/>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a:defRPr/>
            </a:pPr>
            <a:r>
              <a:rPr lang="en-GB">
                <a:solidFill>
                  <a:prstClr val="black"/>
                </a:solidFill>
                <a:latin typeface="Calibri" panose="020F0502020204030204"/>
              </a:rPr>
              <a:t>       </a:t>
            </a:r>
            <a:r>
              <a:rPr lang="cy-GB">
                <a:solidFill>
                  <a:srgbClr val="7030A0"/>
                </a:solidFill>
                <a:latin typeface="Calibri" panose="020F0502020204030204"/>
              </a:rPr>
              <a:t>Effaith ar arfer</a:t>
            </a:r>
            <a:endParaRPr lang="en-GB">
              <a:solidFill>
                <a:srgbClr val="7030A0"/>
              </a:solidFill>
              <a:latin typeface="Calibri" panose="020F0502020204030204"/>
            </a:endParaRPr>
          </a:p>
          <a:p>
            <a:pPr>
              <a:defRPr/>
            </a:pPr>
            <a:endParaRPr lang="en-GB">
              <a:solidFill>
                <a:srgbClr val="7030A0"/>
              </a:solidFill>
              <a:latin typeface="Calibri" panose="020F0502020204030204"/>
            </a:endParaRPr>
          </a:p>
          <a:p>
            <a:pPr>
              <a:defRPr/>
            </a:pPr>
            <a:endParaRPr lang="en-GB">
              <a:solidFill>
                <a:prstClr val="black"/>
              </a:solidFill>
              <a:latin typeface="Calibri" panose="020F0502020204030204"/>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a:defRPr/>
            </a:pPr>
            <a:r>
              <a:rPr lang="cy-GB">
                <a:solidFill>
                  <a:srgbClr val="00B0F0"/>
                </a:solidFill>
                <a:latin typeface="Calibri" panose="020F0502020204030204"/>
              </a:rPr>
              <a:t>Effaith ar arfer</a:t>
            </a:r>
            <a:endParaRPr lang="en-GB">
              <a:solidFill>
                <a:srgbClr val="00B0F0"/>
              </a:solidFill>
              <a:latin typeface="Calibri" panose="020F0502020204030204"/>
            </a:endParaRPr>
          </a:p>
          <a:p>
            <a:pPr>
              <a:defRPr/>
            </a:pPr>
            <a:endParaRPr lang="en-GB">
              <a:solidFill>
                <a:srgbClr val="00B0F0"/>
              </a:solidFill>
              <a:latin typeface="Calibri" panose="020F0502020204030204"/>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a:defRPr/>
            </a:pPr>
            <a:r>
              <a:rPr lang="cy-GB">
                <a:solidFill>
                  <a:srgbClr val="00B050"/>
                </a:solidFill>
                <a:latin typeface="Calibri" panose="020F0502020204030204"/>
              </a:rPr>
              <a:t>Effaith ar arfer</a:t>
            </a:r>
            <a:endParaRPr lang="en-GB">
              <a:solidFill>
                <a:srgbClr val="00B050"/>
              </a:solidFill>
              <a:latin typeface="Calibri" panose="020F0502020204030204"/>
            </a:endParaRPr>
          </a:p>
          <a:p>
            <a:pPr>
              <a:defRPr/>
            </a:pPr>
            <a:endParaRPr lang="en-GB">
              <a:solidFill>
                <a:srgbClr val="00B050"/>
              </a:solidFill>
              <a:latin typeface="Calibri" panose="020F0502020204030204"/>
            </a:endParaRPr>
          </a:p>
          <a:p>
            <a:pPr>
              <a:defRPr/>
            </a:pPr>
            <a:endParaRPr lang="en-GB">
              <a:solidFill>
                <a:prstClr val="black"/>
              </a:solidFill>
              <a:latin typeface="Calibri" panose="020F0502020204030204"/>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algn="ctr">
              <a:defRPr/>
            </a:pPr>
            <a:r>
              <a:rPr lang="en-GB" sz="2400" b="1" err="1">
                <a:solidFill>
                  <a:prstClr val="black"/>
                </a:solidFill>
                <a:latin typeface="Calibri" panose="020F0502020204030204"/>
              </a:rPr>
              <a:t>F'ysgol</a:t>
            </a:r>
            <a:r>
              <a:rPr lang="en-GB" sz="2400" b="1">
                <a:solidFill>
                  <a:prstClr val="black"/>
                </a:solidFill>
                <a:latin typeface="Calibri" panose="020F0502020204030204"/>
              </a:rPr>
              <a:t> PAP1</a:t>
            </a:r>
          </a:p>
          <a:p>
            <a:pPr algn="ctr">
              <a:defRPr/>
            </a:pPr>
            <a:endParaRPr lang="en-GB" sz="2400" b="1">
              <a:solidFill>
                <a:srgbClr val="00B050"/>
              </a:solidFill>
              <a:latin typeface="Calibri" panose="020F0502020204030204"/>
            </a:endParaRPr>
          </a:p>
        </p:txBody>
      </p:sp>
    </p:spTree>
    <p:extLst>
      <p:ext uri="{BB962C8B-B14F-4D97-AF65-F5344CB8AC3E}">
        <p14:creationId xmlns:p14="http://schemas.microsoft.com/office/powerpoint/2010/main" val="2810525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algn="ctr">
              <a:defRPr/>
            </a:pPr>
            <a:r>
              <a:rPr lang="en-GB" sz="2000" b="1" err="1">
                <a:solidFill>
                  <a:prstClr val="black"/>
                </a:solidFill>
                <a:latin typeface="Calibri" panose="020F0502020204030204"/>
              </a:rPr>
              <a:t>Bathodyn</a:t>
            </a:r>
            <a:r>
              <a:rPr lang="en-GB" sz="2000" b="1">
                <a:solidFill>
                  <a:prstClr val="black"/>
                </a:solidFill>
                <a:latin typeface="Calibri" panose="020F0502020204030204"/>
              </a:rPr>
              <a:t> </a:t>
            </a:r>
            <a:r>
              <a:rPr lang="en-GB" sz="2000" b="1" err="1">
                <a:solidFill>
                  <a:prstClr val="black"/>
                </a:solidFill>
                <a:latin typeface="Calibri" panose="020F0502020204030204"/>
              </a:rPr>
              <a:t>ysgol</a:t>
            </a:r>
            <a:r>
              <a:rPr lang="en-GB">
                <a:solidFill>
                  <a:prstClr val="black"/>
                </a:solidFill>
                <a:latin typeface="Calibri" panose="020F0502020204030204"/>
              </a:rPr>
              <a:t> </a:t>
            </a:r>
          </a:p>
          <a:p>
            <a:pPr>
              <a:defRPr/>
            </a:pPr>
            <a:endParaRPr lang="en-GB" b="1">
              <a:solidFill>
                <a:srgbClr val="00B050"/>
              </a:solidFill>
              <a:latin typeface="Calibri" panose="020F0502020204030204"/>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algn="ctr"/>
            <a:r>
              <a:rPr lang="en-GB" err="1">
                <a:solidFill>
                  <a:srgbClr val="FF0000"/>
                </a:solidFill>
                <a:latin typeface="Calibri" panose="020F0502020204030204"/>
              </a:rPr>
              <a:t>Iaith</a:t>
            </a:r>
            <a:endParaRPr lang="en-GB">
              <a:solidFill>
                <a:srgbClr val="FF0000"/>
              </a:solidFill>
              <a:latin typeface="Calibri" panose="020F0502020204030204"/>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a:defRPr/>
            </a:pPr>
            <a:r>
              <a:rPr lang="en-GB">
                <a:solidFill>
                  <a:prstClr val="black"/>
                </a:solidFill>
                <a:latin typeface="Calibri" panose="020F0502020204030204"/>
              </a:rPr>
              <a:t>       </a:t>
            </a:r>
            <a:r>
              <a:rPr lang="en-GB" err="1">
                <a:solidFill>
                  <a:srgbClr val="00B050"/>
                </a:solidFill>
                <a:latin typeface="Calibri" panose="020F0502020204030204"/>
              </a:rPr>
              <a:t>Ardal</a:t>
            </a:r>
            <a:endParaRPr lang="en-GB">
              <a:solidFill>
                <a:srgbClr val="00B050"/>
              </a:solidFill>
              <a:latin typeface="Calibri" panose="020F0502020204030204"/>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r>
              <a:rPr lang="en-GB">
                <a:solidFill>
                  <a:srgbClr val="7030A0"/>
                </a:solidFill>
                <a:latin typeface="Calibri" panose="020F0502020204030204"/>
              </a:rPr>
              <a:t> </a:t>
            </a:r>
            <a:r>
              <a:rPr lang="en-GB" err="1">
                <a:solidFill>
                  <a:srgbClr val="7030A0"/>
                </a:solidFill>
                <a:latin typeface="Calibri" panose="020F0502020204030204"/>
              </a:rPr>
              <a:t>Gweithgareddau</a:t>
            </a:r>
            <a:r>
              <a:rPr lang="en-GB">
                <a:solidFill>
                  <a:srgbClr val="7030A0"/>
                </a:solidFill>
                <a:latin typeface="Calibri" panose="020F0502020204030204"/>
              </a:rPr>
              <a:t> </a:t>
            </a:r>
            <a:r>
              <a:rPr lang="en-GB" err="1">
                <a:solidFill>
                  <a:srgbClr val="7030A0"/>
                </a:solidFill>
                <a:latin typeface="Calibri" panose="020F0502020204030204"/>
              </a:rPr>
              <a:t>cymunedol</a:t>
            </a:r>
            <a:endParaRPr lang="en-GB">
              <a:solidFill>
                <a:srgbClr val="7030A0"/>
              </a:solidFill>
              <a:latin typeface="Calibri" panose="020F0502020204030204"/>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r>
              <a:rPr lang="en-GB" err="1">
                <a:solidFill>
                  <a:srgbClr val="00B0F0"/>
                </a:solidFill>
                <a:latin typeface="Calibri" panose="020F0502020204030204"/>
              </a:rPr>
              <a:t>Diwylliant</a:t>
            </a:r>
            <a:endParaRPr lang="en-GB">
              <a:solidFill>
                <a:srgbClr val="00B0F0"/>
              </a:solidFill>
              <a:latin typeface="Calibri" panose="020F0502020204030204"/>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algn="ctr">
              <a:defRPr/>
            </a:pPr>
            <a:r>
              <a:rPr lang="cy-GB">
                <a:solidFill>
                  <a:srgbClr val="FF0000"/>
                </a:solidFill>
                <a:latin typeface="Calibri" panose="020F0502020204030204"/>
              </a:rPr>
              <a:t>Effaith ar arfer</a:t>
            </a:r>
            <a:endParaRPr lang="en-GB">
              <a:solidFill>
                <a:srgbClr val="FF0000"/>
              </a:solidFill>
              <a:latin typeface="Calibri" panose="020F0502020204030204"/>
            </a:endParaRPr>
          </a:p>
          <a:p>
            <a:pPr algn="ctr">
              <a:defRPr/>
            </a:pPr>
            <a:endParaRPr lang="en-GB">
              <a:solidFill>
                <a:srgbClr val="FF0000"/>
              </a:solidFill>
              <a:latin typeface="Calibri" panose="020F0502020204030204"/>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a:defRPr/>
            </a:pPr>
            <a:r>
              <a:rPr lang="en-GB">
                <a:solidFill>
                  <a:prstClr val="black"/>
                </a:solidFill>
                <a:latin typeface="Calibri" panose="020F0502020204030204"/>
              </a:rPr>
              <a:t>       </a:t>
            </a:r>
            <a:r>
              <a:rPr lang="cy-GB">
                <a:solidFill>
                  <a:srgbClr val="7030A0"/>
                </a:solidFill>
                <a:latin typeface="Calibri" panose="020F0502020204030204"/>
              </a:rPr>
              <a:t>Effaith ar arfer</a:t>
            </a:r>
            <a:endParaRPr lang="en-GB">
              <a:solidFill>
                <a:srgbClr val="7030A0"/>
              </a:solidFill>
              <a:latin typeface="Calibri" panose="020F0502020204030204"/>
            </a:endParaRPr>
          </a:p>
          <a:p>
            <a:pPr>
              <a:defRPr/>
            </a:pPr>
            <a:endParaRPr lang="en-GB">
              <a:solidFill>
                <a:srgbClr val="7030A0"/>
              </a:solidFill>
              <a:latin typeface="Calibri" panose="020F0502020204030204"/>
            </a:endParaRPr>
          </a:p>
          <a:p>
            <a:pPr>
              <a:defRPr/>
            </a:pPr>
            <a:endParaRPr lang="en-GB">
              <a:solidFill>
                <a:prstClr val="black"/>
              </a:solidFill>
              <a:latin typeface="Calibri" panose="020F0502020204030204"/>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a:defRPr/>
            </a:pPr>
            <a:r>
              <a:rPr lang="cy-GB">
                <a:solidFill>
                  <a:srgbClr val="00B0F0"/>
                </a:solidFill>
                <a:latin typeface="Calibri" panose="020F0502020204030204"/>
              </a:rPr>
              <a:t>Effaith ar arfer</a:t>
            </a:r>
            <a:endParaRPr lang="en-GB">
              <a:solidFill>
                <a:srgbClr val="00B0F0"/>
              </a:solidFill>
              <a:latin typeface="Calibri" panose="020F0502020204030204"/>
            </a:endParaRPr>
          </a:p>
          <a:p>
            <a:pPr>
              <a:defRPr/>
            </a:pPr>
            <a:endParaRPr lang="en-GB">
              <a:solidFill>
                <a:srgbClr val="00B0F0"/>
              </a:solidFill>
              <a:latin typeface="Calibri" panose="020F0502020204030204"/>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a:defRPr/>
            </a:pPr>
            <a:r>
              <a:rPr lang="cy-GB">
                <a:solidFill>
                  <a:srgbClr val="00B050"/>
                </a:solidFill>
                <a:latin typeface="Calibri" panose="020F0502020204030204"/>
              </a:rPr>
              <a:t>Effaith ar arfer</a:t>
            </a:r>
            <a:endParaRPr lang="en-GB">
              <a:solidFill>
                <a:srgbClr val="00B050"/>
              </a:solidFill>
              <a:latin typeface="Calibri" panose="020F0502020204030204"/>
            </a:endParaRPr>
          </a:p>
          <a:p>
            <a:pPr>
              <a:defRPr/>
            </a:pPr>
            <a:endParaRPr lang="en-GB">
              <a:solidFill>
                <a:srgbClr val="00B050"/>
              </a:solidFill>
              <a:latin typeface="Calibri" panose="020F0502020204030204"/>
            </a:endParaRPr>
          </a:p>
          <a:p>
            <a:pPr>
              <a:defRPr/>
            </a:pPr>
            <a:endParaRPr lang="en-GB">
              <a:solidFill>
                <a:prstClr val="black"/>
              </a:solidFill>
              <a:latin typeface="Calibri" panose="020F0502020204030204"/>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algn="ctr">
              <a:defRPr/>
            </a:pPr>
            <a:r>
              <a:rPr lang="en-GB" sz="2400" b="1" err="1">
                <a:solidFill>
                  <a:prstClr val="black"/>
                </a:solidFill>
                <a:latin typeface="Calibri" panose="020F0502020204030204"/>
              </a:rPr>
              <a:t>F'ysgol</a:t>
            </a:r>
            <a:r>
              <a:rPr lang="en-GB" sz="2400" b="1">
                <a:solidFill>
                  <a:prstClr val="black"/>
                </a:solidFill>
                <a:latin typeface="Calibri" panose="020F0502020204030204"/>
              </a:rPr>
              <a:t> PAP1</a:t>
            </a:r>
          </a:p>
          <a:p>
            <a:pPr algn="ctr">
              <a:defRPr/>
            </a:pPr>
            <a:endParaRPr lang="en-GB" sz="2400" b="1">
              <a:solidFill>
                <a:srgbClr val="00B050"/>
              </a:solidFill>
              <a:latin typeface="Calibri" panose="020F0502020204030204"/>
            </a:endParaRPr>
          </a:p>
        </p:txBody>
      </p:sp>
    </p:spTree>
    <p:extLst>
      <p:ext uri="{BB962C8B-B14F-4D97-AF65-F5344CB8AC3E}">
        <p14:creationId xmlns:p14="http://schemas.microsoft.com/office/powerpoint/2010/main" val="18612169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algn="ctr">
              <a:defRPr/>
            </a:pPr>
            <a:r>
              <a:rPr lang="en-GB" sz="2000" b="1" err="1">
                <a:solidFill>
                  <a:prstClr val="black"/>
                </a:solidFill>
                <a:latin typeface="Calibri" panose="020F0502020204030204"/>
              </a:rPr>
              <a:t>Bathodyn</a:t>
            </a:r>
            <a:r>
              <a:rPr lang="en-GB" sz="2000" b="1">
                <a:solidFill>
                  <a:prstClr val="black"/>
                </a:solidFill>
                <a:latin typeface="Calibri" panose="020F0502020204030204"/>
              </a:rPr>
              <a:t> </a:t>
            </a:r>
            <a:r>
              <a:rPr lang="en-GB" sz="2000" b="1" err="1">
                <a:solidFill>
                  <a:prstClr val="black"/>
                </a:solidFill>
                <a:latin typeface="Calibri" panose="020F0502020204030204"/>
              </a:rPr>
              <a:t>ysgol</a:t>
            </a:r>
            <a:r>
              <a:rPr lang="en-GB">
                <a:solidFill>
                  <a:prstClr val="black"/>
                </a:solidFill>
                <a:latin typeface="Calibri" panose="020F0502020204030204"/>
              </a:rPr>
              <a:t> </a:t>
            </a:r>
          </a:p>
          <a:p>
            <a:pPr>
              <a:defRPr/>
            </a:pPr>
            <a:endParaRPr lang="en-GB" b="1">
              <a:solidFill>
                <a:srgbClr val="00B050"/>
              </a:solidFill>
              <a:latin typeface="Calibri" panose="020F0502020204030204"/>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algn="ctr"/>
            <a:r>
              <a:rPr lang="en-GB" err="1">
                <a:solidFill>
                  <a:srgbClr val="FF0000"/>
                </a:solidFill>
                <a:latin typeface="Calibri" panose="020F0502020204030204"/>
              </a:rPr>
              <a:t>Iaith</a:t>
            </a:r>
            <a:endParaRPr lang="en-GB">
              <a:solidFill>
                <a:srgbClr val="FF0000"/>
              </a:solidFill>
              <a:latin typeface="Calibri" panose="020F0502020204030204"/>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a:defRPr/>
            </a:pPr>
            <a:r>
              <a:rPr lang="en-GB">
                <a:solidFill>
                  <a:prstClr val="black"/>
                </a:solidFill>
                <a:latin typeface="Calibri" panose="020F0502020204030204"/>
              </a:rPr>
              <a:t>       </a:t>
            </a:r>
            <a:r>
              <a:rPr lang="en-GB" err="1">
                <a:solidFill>
                  <a:srgbClr val="00B050"/>
                </a:solidFill>
                <a:latin typeface="Calibri" panose="020F0502020204030204"/>
              </a:rPr>
              <a:t>Ardal</a:t>
            </a:r>
            <a:endParaRPr lang="en-GB">
              <a:solidFill>
                <a:srgbClr val="00B050"/>
              </a:solidFill>
              <a:latin typeface="Calibri" panose="020F0502020204030204"/>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r>
              <a:rPr lang="en-GB">
                <a:solidFill>
                  <a:srgbClr val="7030A0"/>
                </a:solidFill>
                <a:latin typeface="Calibri" panose="020F0502020204030204"/>
              </a:rPr>
              <a:t> </a:t>
            </a:r>
            <a:r>
              <a:rPr lang="en-GB" err="1">
                <a:solidFill>
                  <a:srgbClr val="7030A0"/>
                </a:solidFill>
                <a:latin typeface="Calibri" panose="020F0502020204030204"/>
              </a:rPr>
              <a:t>Gweithgareddau</a:t>
            </a:r>
            <a:r>
              <a:rPr lang="en-GB">
                <a:solidFill>
                  <a:srgbClr val="7030A0"/>
                </a:solidFill>
                <a:latin typeface="Calibri" panose="020F0502020204030204"/>
              </a:rPr>
              <a:t> </a:t>
            </a:r>
            <a:r>
              <a:rPr lang="en-GB" err="1">
                <a:solidFill>
                  <a:srgbClr val="7030A0"/>
                </a:solidFill>
                <a:latin typeface="Calibri" panose="020F0502020204030204"/>
              </a:rPr>
              <a:t>cymunedol</a:t>
            </a:r>
            <a:endParaRPr lang="en-GB">
              <a:solidFill>
                <a:srgbClr val="7030A0"/>
              </a:solidFill>
              <a:latin typeface="Calibri" panose="020F0502020204030204"/>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r>
              <a:rPr lang="en-GB" err="1">
                <a:solidFill>
                  <a:srgbClr val="00B0F0"/>
                </a:solidFill>
                <a:latin typeface="Calibri" panose="020F0502020204030204"/>
              </a:rPr>
              <a:t>Diwylliant</a:t>
            </a:r>
            <a:endParaRPr lang="en-GB">
              <a:solidFill>
                <a:srgbClr val="00B0F0"/>
              </a:solidFill>
              <a:latin typeface="Calibri" panose="020F0502020204030204"/>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algn="ctr">
              <a:defRPr/>
            </a:pPr>
            <a:r>
              <a:rPr lang="cy-GB">
                <a:solidFill>
                  <a:srgbClr val="FF0000"/>
                </a:solidFill>
                <a:latin typeface="Calibri" panose="020F0502020204030204"/>
              </a:rPr>
              <a:t>Effaith ar arfer</a:t>
            </a:r>
            <a:endParaRPr lang="en-GB">
              <a:solidFill>
                <a:srgbClr val="FF0000"/>
              </a:solidFill>
              <a:latin typeface="Calibri" panose="020F0502020204030204"/>
            </a:endParaRPr>
          </a:p>
          <a:p>
            <a:pPr algn="ctr">
              <a:defRPr/>
            </a:pPr>
            <a:endParaRPr lang="en-GB">
              <a:solidFill>
                <a:srgbClr val="FF0000"/>
              </a:solidFill>
              <a:latin typeface="Calibri" panose="020F0502020204030204"/>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a:defRPr/>
            </a:pPr>
            <a:r>
              <a:rPr lang="en-GB">
                <a:solidFill>
                  <a:prstClr val="black"/>
                </a:solidFill>
                <a:latin typeface="Calibri" panose="020F0502020204030204"/>
              </a:rPr>
              <a:t>       </a:t>
            </a:r>
            <a:r>
              <a:rPr lang="cy-GB">
                <a:solidFill>
                  <a:srgbClr val="7030A0"/>
                </a:solidFill>
                <a:latin typeface="Calibri" panose="020F0502020204030204"/>
              </a:rPr>
              <a:t>Effaith ar arfer</a:t>
            </a:r>
            <a:endParaRPr lang="en-GB">
              <a:solidFill>
                <a:srgbClr val="7030A0"/>
              </a:solidFill>
              <a:latin typeface="Calibri" panose="020F0502020204030204"/>
            </a:endParaRPr>
          </a:p>
          <a:p>
            <a:pPr>
              <a:defRPr/>
            </a:pPr>
            <a:endParaRPr lang="en-GB">
              <a:solidFill>
                <a:srgbClr val="7030A0"/>
              </a:solidFill>
              <a:latin typeface="Calibri" panose="020F0502020204030204"/>
            </a:endParaRPr>
          </a:p>
          <a:p>
            <a:pPr>
              <a:defRPr/>
            </a:pPr>
            <a:endParaRPr lang="en-GB">
              <a:solidFill>
                <a:prstClr val="black"/>
              </a:solidFill>
              <a:latin typeface="Calibri" panose="020F0502020204030204"/>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a:defRPr/>
            </a:pPr>
            <a:r>
              <a:rPr lang="cy-GB">
                <a:solidFill>
                  <a:srgbClr val="00B0F0"/>
                </a:solidFill>
                <a:latin typeface="Calibri" panose="020F0502020204030204"/>
              </a:rPr>
              <a:t>Effaith ar arfer</a:t>
            </a:r>
            <a:endParaRPr lang="en-GB">
              <a:solidFill>
                <a:srgbClr val="00B0F0"/>
              </a:solidFill>
              <a:latin typeface="Calibri" panose="020F0502020204030204"/>
            </a:endParaRPr>
          </a:p>
          <a:p>
            <a:pPr>
              <a:defRPr/>
            </a:pPr>
            <a:endParaRPr lang="en-GB">
              <a:solidFill>
                <a:srgbClr val="00B0F0"/>
              </a:solidFill>
              <a:latin typeface="Calibri" panose="020F0502020204030204"/>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a:defRPr/>
            </a:pPr>
            <a:r>
              <a:rPr lang="cy-GB">
                <a:solidFill>
                  <a:srgbClr val="00B050"/>
                </a:solidFill>
                <a:latin typeface="Calibri" panose="020F0502020204030204"/>
              </a:rPr>
              <a:t>Effaith ar arfer</a:t>
            </a:r>
            <a:endParaRPr lang="en-GB">
              <a:solidFill>
                <a:srgbClr val="00B050"/>
              </a:solidFill>
              <a:latin typeface="Calibri" panose="020F0502020204030204"/>
            </a:endParaRPr>
          </a:p>
          <a:p>
            <a:pPr>
              <a:defRPr/>
            </a:pPr>
            <a:endParaRPr lang="en-GB">
              <a:solidFill>
                <a:srgbClr val="00B050"/>
              </a:solidFill>
              <a:latin typeface="Calibri" panose="020F0502020204030204"/>
            </a:endParaRPr>
          </a:p>
          <a:p>
            <a:pPr>
              <a:defRPr/>
            </a:pPr>
            <a:endParaRPr lang="en-GB">
              <a:solidFill>
                <a:prstClr val="black"/>
              </a:solidFill>
              <a:latin typeface="Calibri" panose="020F0502020204030204"/>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algn="ctr">
              <a:defRPr/>
            </a:pPr>
            <a:r>
              <a:rPr lang="en-GB" sz="2400" b="1" err="1">
                <a:solidFill>
                  <a:prstClr val="black"/>
                </a:solidFill>
                <a:latin typeface="Calibri" panose="020F0502020204030204"/>
              </a:rPr>
              <a:t>F'ysgol</a:t>
            </a:r>
            <a:r>
              <a:rPr lang="en-GB" sz="2400" b="1">
                <a:solidFill>
                  <a:prstClr val="black"/>
                </a:solidFill>
                <a:latin typeface="Calibri" panose="020F0502020204030204"/>
              </a:rPr>
              <a:t> PAP1</a:t>
            </a:r>
          </a:p>
          <a:p>
            <a:pPr algn="ctr">
              <a:defRPr/>
            </a:pPr>
            <a:endParaRPr lang="en-GB" sz="2400" b="1">
              <a:solidFill>
                <a:srgbClr val="00B050"/>
              </a:solidFill>
              <a:latin typeface="Calibri" panose="020F0502020204030204"/>
            </a:endParaRPr>
          </a:p>
        </p:txBody>
      </p:sp>
    </p:spTree>
    <p:extLst>
      <p:ext uri="{BB962C8B-B14F-4D97-AF65-F5344CB8AC3E}">
        <p14:creationId xmlns:p14="http://schemas.microsoft.com/office/powerpoint/2010/main" val="6662899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algn="ctr">
              <a:defRPr/>
            </a:pPr>
            <a:r>
              <a:rPr lang="en-GB" sz="2000" b="1" err="1">
                <a:solidFill>
                  <a:prstClr val="black"/>
                </a:solidFill>
                <a:latin typeface="Calibri" panose="020F0502020204030204"/>
              </a:rPr>
              <a:t>Bathodyn</a:t>
            </a:r>
            <a:r>
              <a:rPr lang="en-GB" sz="2000" b="1">
                <a:solidFill>
                  <a:prstClr val="black"/>
                </a:solidFill>
                <a:latin typeface="Calibri" panose="020F0502020204030204"/>
              </a:rPr>
              <a:t> </a:t>
            </a:r>
            <a:r>
              <a:rPr lang="en-GB" sz="2000" b="1" err="1">
                <a:solidFill>
                  <a:prstClr val="black"/>
                </a:solidFill>
                <a:latin typeface="Calibri" panose="020F0502020204030204"/>
              </a:rPr>
              <a:t>ysgol</a:t>
            </a:r>
            <a:r>
              <a:rPr lang="en-GB">
                <a:solidFill>
                  <a:prstClr val="black"/>
                </a:solidFill>
                <a:latin typeface="Calibri" panose="020F0502020204030204"/>
              </a:rPr>
              <a:t> </a:t>
            </a:r>
          </a:p>
          <a:p>
            <a:pPr>
              <a:defRPr/>
            </a:pPr>
            <a:endParaRPr lang="en-GB" b="1">
              <a:solidFill>
                <a:srgbClr val="00B050"/>
              </a:solidFill>
              <a:latin typeface="Calibri" panose="020F0502020204030204"/>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algn="ctr"/>
            <a:r>
              <a:rPr lang="en-GB" err="1">
                <a:solidFill>
                  <a:srgbClr val="FF0000"/>
                </a:solidFill>
                <a:latin typeface="Calibri" panose="020F0502020204030204"/>
              </a:rPr>
              <a:t>Iaith</a:t>
            </a:r>
            <a:endParaRPr lang="en-GB">
              <a:solidFill>
                <a:srgbClr val="FF0000"/>
              </a:solidFill>
              <a:latin typeface="Calibri" panose="020F0502020204030204"/>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a:defRPr/>
            </a:pPr>
            <a:r>
              <a:rPr lang="en-GB">
                <a:solidFill>
                  <a:prstClr val="black"/>
                </a:solidFill>
                <a:latin typeface="Calibri" panose="020F0502020204030204"/>
              </a:rPr>
              <a:t>       </a:t>
            </a:r>
            <a:r>
              <a:rPr lang="en-GB" err="1">
                <a:solidFill>
                  <a:srgbClr val="00B050"/>
                </a:solidFill>
                <a:latin typeface="Calibri" panose="020F0502020204030204"/>
              </a:rPr>
              <a:t>Ardal</a:t>
            </a:r>
            <a:endParaRPr lang="en-GB">
              <a:solidFill>
                <a:srgbClr val="00B050"/>
              </a:solidFill>
              <a:latin typeface="Calibri" panose="020F0502020204030204"/>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r>
              <a:rPr lang="en-GB">
                <a:solidFill>
                  <a:srgbClr val="7030A0"/>
                </a:solidFill>
                <a:latin typeface="Calibri" panose="020F0502020204030204"/>
              </a:rPr>
              <a:t> </a:t>
            </a:r>
            <a:r>
              <a:rPr lang="en-GB" err="1">
                <a:solidFill>
                  <a:srgbClr val="7030A0"/>
                </a:solidFill>
                <a:latin typeface="Calibri" panose="020F0502020204030204"/>
              </a:rPr>
              <a:t>Gweithgareddau</a:t>
            </a:r>
            <a:r>
              <a:rPr lang="en-GB">
                <a:solidFill>
                  <a:srgbClr val="7030A0"/>
                </a:solidFill>
                <a:latin typeface="Calibri" panose="020F0502020204030204"/>
              </a:rPr>
              <a:t> </a:t>
            </a:r>
            <a:r>
              <a:rPr lang="en-GB" err="1">
                <a:solidFill>
                  <a:srgbClr val="7030A0"/>
                </a:solidFill>
                <a:latin typeface="Calibri" panose="020F0502020204030204"/>
              </a:rPr>
              <a:t>cymunedol</a:t>
            </a:r>
            <a:endParaRPr lang="en-GB">
              <a:solidFill>
                <a:srgbClr val="7030A0"/>
              </a:solidFill>
              <a:latin typeface="Calibri" panose="020F0502020204030204"/>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r>
              <a:rPr lang="en-GB" err="1">
                <a:solidFill>
                  <a:srgbClr val="00B0F0"/>
                </a:solidFill>
                <a:latin typeface="Calibri" panose="020F0502020204030204"/>
              </a:rPr>
              <a:t>Diwylliant</a:t>
            </a:r>
            <a:endParaRPr lang="en-GB">
              <a:solidFill>
                <a:srgbClr val="00B0F0"/>
              </a:solidFill>
              <a:latin typeface="Calibri" panose="020F0502020204030204"/>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algn="ctr">
              <a:defRPr/>
            </a:pPr>
            <a:r>
              <a:rPr lang="cy-GB">
                <a:solidFill>
                  <a:srgbClr val="FF0000"/>
                </a:solidFill>
                <a:latin typeface="Calibri" panose="020F0502020204030204"/>
              </a:rPr>
              <a:t>Effaith ar arfer</a:t>
            </a:r>
            <a:endParaRPr lang="en-GB">
              <a:solidFill>
                <a:srgbClr val="FF0000"/>
              </a:solidFill>
              <a:latin typeface="Calibri" panose="020F0502020204030204"/>
            </a:endParaRPr>
          </a:p>
          <a:p>
            <a:pPr algn="ctr">
              <a:defRPr/>
            </a:pPr>
            <a:endParaRPr lang="en-GB">
              <a:solidFill>
                <a:srgbClr val="FF0000"/>
              </a:solidFill>
              <a:latin typeface="Calibri" panose="020F0502020204030204"/>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a:defRPr/>
            </a:pPr>
            <a:r>
              <a:rPr lang="en-GB">
                <a:solidFill>
                  <a:prstClr val="black"/>
                </a:solidFill>
                <a:latin typeface="Calibri" panose="020F0502020204030204"/>
              </a:rPr>
              <a:t>       </a:t>
            </a:r>
            <a:r>
              <a:rPr lang="cy-GB">
                <a:solidFill>
                  <a:srgbClr val="7030A0"/>
                </a:solidFill>
                <a:latin typeface="Calibri" panose="020F0502020204030204"/>
              </a:rPr>
              <a:t>Effaith ar arfer</a:t>
            </a:r>
            <a:endParaRPr lang="en-GB">
              <a:solidFill>
                <a:srgbClr val="7030A0"/>
              </a:solidFill>
              <a:latin typeface="Calibri" panose="020F0502020204030204"/>
            </a:endParaRPr>
          </a:p>
          <a:p>
            <a:pPr>
              <a:defRPr/>
            </a:pPr>
            <a:endParaRPr lang="en-GB">
              <a:solidFill>
                <a:srgbClr val="7030A0"/>
              </a:solidFill>
              <a:latin typeface="Calibri" panose="020F0502020204030204"/>
            </a:endParaRPr>
          </a:p>
          <a:p>
            <a:pPr>
              <a:defRPr/>
            </a:pPr>
            <a:endParaRPr lang="en-GB">
              <a:solidFill>
                <a:prstClr val="black"/>
              </a:solidFill>
              <a:latin typeface="Calibri" panose="020F0502020204030204"/>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a:defRPr/>
            </a:pPr>
            <a:r>
              <a:rPr lang="cy-GB">
                <a:solidFill>
                  <a:srgbClr val="00B0F0"/>
                </a:solidFill>
                <a:latin typeface="Calibri" panose="020F0502020204030204"/>
              </a:rPr>
              <a:t>Effaith ar arfer</a:t>
            </a:r>
            <a:endParaRPr lang="en-GB">
              <a:solidFill>
                <a:srgbClr val="00B0F0"/>
              </a:solidFill>
              <a:latin typeface="Calibri" panose="020F0502020204030204"/>
            </a:endParaRPr>
          </a:p>
          <a:p>
            <a:pPr>
              <a:defRPr/>
            </a:pPr>
            <a:endParaRPr lang="en-GB">
              <a:solidFill>
                <a:srgbClr val="00B0F0"/>
              </a:solidFill>
              <a:latin typeface="Calibri" panose="020F0502020204030204"/>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a:defRPr/>
            </a:pPr>
            <a:r>
              <a:rPr lang="cy-GB">
                <a:solidFill>
                  <a:srgbClr val="00B050"/>
                </a:solidFill>
                <a:latin typeface="Calibri" panose="020F0502020204030204"/>
              </a:rPr>
              <a:t>Effaith ar arfer</a:t>
            </a:r>
            <a:endParaRPr lang="en-GB">
              <a:solidFill>
                <a:srgbClr val="00B050"/>
              </a:solidFill>
              <a:latin typeface="Calibri" panose="020F0502020204030204"/>
            </a:endParaRPr>
          </a:p>
          <a:p>
            <a:pPr>
              <a:defRPr/>
            </a:pPr>
            <a:endParaRPr lang="en-GB">
              <a:solidFill>
                <a:srgbClr val="00B050"/>
              </a:solidFill>
              <a:latin typeface="Calibri" panose="020F0502020204030204"/>
            </a:endParaRPr>
          </a:p>
          <a:p>
            <a:pPr>
              <a:defRPr/>
            </a:pPr>
            <a:endParaRPr lang="en-GB">
              <a:solidFill>
                <a:prstClr val="black"/>
              </a:solidFill>
              <a:latin typeface="Calibri" panose="020F0502020204030204"/>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algn="ctr">
              <a:defRPr/>
            </a:pPr>
            <a:r>
              <a:rPr lang="en-GB" sz="2400" b="1" err="1">
                <a:solidFill>
                  <a:prstClr val="black"/>
                </a:solidFill>
                <a:latin typeface="Calibri" panose="020F0502020204030204"/>
              </a:rPr>
              <a:t>F'ysgol</a:t>
            </a:r>
            <a:r>
              <a:rPr lang="en-GB" sz="2400" b="1">
                <a:solidFill>
                  <a:prstClr val="black"/>
                </a:solidFill>
                <a:latin typeface="Calibri" panose="020F0502020204030204"/>
              </a:rPr>
              <a:t> PAP1</a:t>
            </a:r>
          </a:p>
          <a:p>
            <a:pPr algn="ctr">
              <a:defRPr/>
            </a:pPr>
            <a:endParaRPr lang="en-GB" sz="2400" b="1">
              <a:solidFill>
                <a:srgbClr val="00B050"/>
              </a:solidFill>
              <a:latin typeface="Calibri" panose="020F0502020204030204"/>
            </a:endParaRPr>
          </a:p>
        </p:txBody>
      </p:sp>
    </p:spTree>
    <p:extLst>
      <p:ext uri="{BB962C8B-B14F-4D97-AF65-F5344CB8AC3E}">
        <p14:creationId xmlns:p14="http://schemas.microsoft.com/office/powerpoint/2010/main" val="618677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algn="ctr">
              <a:defRPr/>
            </a:pPr>
            <a:r>
              <a:rPr lang="en-GB" sz="2000" b="1" err="1">
                <a:solidFill>
                  <a:prstClr val="black"/>
                </a:solidFill>
                <a:latin typeface="Calibri" panose="020F0502020204030204"/>
              </a:rPr>
              <a:t>Bathodyn</a:t>
            </a:r>
            <a:r>
              <a:rPr lang="en-GB" sz="2000" b="1">
                <a:solidFill>
                  <a:prstClr val="black"/>
                </a:solidFill>
                <a:latin typeface="Calibri" panose="020F0502020204030204"/>
              </a:rPr>
              <a:t> </a:t>
            </a:r>
            <a:r>
              <a:rPr lang="en-GB" sz="2000" b="1" err="1">
                <a:solidFill>
                  <a:prstClr val="black"/>
                </a:solidFill>
                <a:latin typeface="Calibri" panose="020F0502020204030204"/>
              </a:rPr>
              <a:t>ysgol</a:t>
            </a:r>
            <a:r>
              <a:rPr lang="en-GB">
                <a:solidFill>
                  <a:prstClr val="black"/>
                </a:solidFill>
                <a:latin typeface="Calibri" panose="020F0502020204030204"/>
              </a:rPr>
              <a:t> </a:t>
            </a:r>
          </a:p>
          <a:p>
            <a:pPr>
              <a:defRPr/>
            </a:pPr>
            <a:endParaRPr lang="en-GB" b="1">
              <a:solidFill>
                <a:srgbClr val="00B050"/>
              </a:solidFill>
              <a:latin typeface="Calibri" panose="020F0502020204030204"/>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algn="ctr"/>
            <a:r>
              <a:rPr lang="en-GB" err="1">
                <a:solidFill>
                  <a:srgbClr val="FF0000"/>
                </a:solidFill>
                <a:latin typeface="Calibri" panose="020F0502020204030204"/>
              </a:rPr>
              <a:t>Iaith</a:t>
            </a:r>
            <a:endParaRPr lang="en-GB">
              <a:solidFill>
                <a:srgbClr val="FF0000"/>
              </a:solidFill>
              <a:latin typeface="Calibri" panose="020F0502020204030204"/>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a:defRPr/>
            </a:pPr>
            <a:r>
              <a:rPr lang="en-GB">
                <a:solidFill>
                  <a:prstClr val="black"/>
                </a:solidFill>
                <a:latin typeface="Calibri" panose="020F0502020204030204"/>
              </a:rPr>
              <a:t>       </a:t>
            </a:r>
            <a:r>
              <a:rPr lang="en-GB" err="1">
                <a:solidFill>
                  <a:srgbClr val="00B050"/>
                </a:solidFill>
                <a:latin typeface="Calibri" panose="020F0502020204030204"/>
              </a:rPr>
              <a:t>Ardal</a:t>
            </a:r>
            <a:endParaRPr lang="en-GB">
              <a:solidFill>
                <a:srgbClr val="00B050"/>
              </a:solidFill>
              <a:latin typeface="Calibri" panose="020F0502020204030204"/>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r>
              <a:rPr lang="en-GB">
                <a:solidFill>
                  <a:srgbClr val="7030A0"/>
                </a:solidFill>
                <a:latin typeface="Calibri" panose="020F0502020204030204"/>
              </a:rPr>
              <a:t> </a:t>
            </a:r>
            <a:r>
              <a:rPr lang="en-GB" err="1">
                <a:solidFill>
                  <a:srgbClr val="7030A0"/>
                </a:solidFill>
                <a:latin typeface="Calibri" panose="020F0502020204030204"/>
              </a:rPr>
              <a:t>Gweithgareddau</a:t>
            </a:r>
            <a:r>
              <a:rPr lang="en-GB">
                <a:solidFill>
                  <a:srgbClr val="7030A0"/>
                </a:solidFill>
                <a:latin typeface="Calibri" panose="020F0502020204030204"/>
              </a:rPr>
              <a:t> </a:t>
            </a:r>
            <a:r>
              <a:rPr lang="en-GB" err="1">
                <a:solidFill>
                  <a:srgbClr val="7030A0"/>
                </a:solidFill>
                <a:latin typeface="Calibri" panose="020F0502020204030204"/>
              </a:rPr>
              <a:t>cymunedol</a:t>
            </a:r>
            <a:endParaRPr lang="en-GB">
              <a:solidFill>
                <a:srgbClr val="7030A0"/>
              </a:solidFill>
              <a:latin typeface="Calibri" panose="020F0502020204030204"/>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r>
              <a:rPr lang="en-GB" err="1">
                <a:solidFill>
                  <a:srgbClr val="00B0F0"/>
                </a:solidFill>
                <a:latin typeface="Calibri" panose="020F0502020204030204"/>
              </a:rPr>
              <a:t>Diwylliant</a:t>
            </a:r>
            <a:endParaRPr lang="en-GB">
              <a:solidFill>
                <a:srgbClr val="00B0F0"/>
              </a:solidFill>
              <a:latin typeface="Calibri" panose="020F0502020204030204"/>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algn="ctr">
              <a:defRPr/>
            </a:pPr>
            <a:r>
              <a:rPr lang="cy-GB">
                <a:solidFill>
                  <a:srgbClr val="FF0000"/>
                </a:solidFill>
                <a:latin typeface="Calibri" panose="020F0502020204030204"/>
              </a:rPr>
              <a:t>Effaith ar arfer</a:t>
            </a:r>
            <a:endParaRPr lang="en-GB">
              <a:solidFill>
                <a:srgbClr val="FF0000"/>
              </a:solidFill>
              <a:latin typeface="Calibri" panose="020F0502020204030204"/>
            </a:endParaRPr>
          </a:p>
          <a:p>
            <a:pPr algn="ctr">
              <a:defRPr/>
            </a:pPr>
            <a:endParaRPr lang="en-GB">
              <a:solidFill>
                <a:srgbClr val="FF0000"/>
              </a:solidFill>
              <a:latin typeface="Calibri" panose="020F0502020204030204"/>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a:defRPr/>
            </a:pPr>
            <a:r>
              <a:rPr lang="en-GB">
                <a:solidFill>
                  <a:prstClr val="black"/>
                </a:solidFill>
                <a:latin typeface="Calibri" panose="020F0502020204030204"/>
              </a:rPr>
              <a:t>       </a:t>
            </a:r>
            <a:r>
              <a:rPr lang="cy-GB">
                <a:solidFill>
                  <a:srgbClr val="7030A0"/>
                </a:solidFill>
                <a:latin typeface="Calibri" panose="020F0502020204030204"/>
              </a:rPr>
              <a:t>Effaith ar arfer</a:t>
            </a:r>
            <a:endParaRPr lang="en-GB">
              <a:solidFill>
                <a:srgbClr val="7030A0"/>
              </a:solidFill>
              <a:latin typeface="Calibri" panose="020F0502020204030204"/>
            </a:endParaRPr>
          </a:p>
          <a:p>
            <a:pPr>
              <a:defRPr/>
            </a:pPr>
            <a:endParaRPr lang="en-GB">
              <a:solidFill>
                <a:srgbClr val="7030A0"/>
              </a:solidFill>
              <a:latin typeface="Calibri" panose="020F0502020204030204"/>
            </a:endParaRPr>
          </a:p>
          <a:p>
            <a:pPr>
              <a:defRPr/>
            </a:pPr>
            <a:endParaRPr lang="en-GB">
              <a:solidFill>
                <a:prstClr val="black"/>
              </a:solidFill>
              <a:latin typeface="Calibri" panose="020F0502020204030204"/>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a:defRPr/>
            </a:pPr>
            <a:r>
              <a:rPr lang="cy-GB">
                <a:solidFill>
                  <a:srgbClr val="00B0F0"/>
                </a:solidFill>
                <a:latin typeface="Calibri" panose="020F0502020204030204"/>
              </a:rPr>
              <a:t>Effaith ar arfer</a:t>
            </a:r>
            <a:endParaRPr lang="en-GB">
              <a:solidFill>
                <a:srgbClr val="00B0F0"/>
              </a:solidFill>
              <a:latin typeface="Calibri" panose="020F0502020204030204"/>
            </a:endParaRPr>
          </a:p>
          <a:p>
            <a:pPr>
              <a:defRPr/>
            </a:pPr>
            <a:endParaRPr lang="en-GB">
              <a:solidFill>
                <a:srgbClr val="00B0F0"/>
              </a:solidFill>
              <a:latin typeface="Calibri" panose="020F0502020204030204"/>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a:defRPr/>
            </a:pPr>
            <a:r>
              <a:rPr lang="cy-GB">
                <a:solidFill>
                  <a:srgbClr val="00B050"/>
                </a:solidFill>
                <a:latin typeface="Calibri" panose="020F0502020204030204"/>
              </a:rPr>
              <a:t>Effaith ar arfer</a:t>
            </a:r>
            <a:endParaRPr lang="en-GB">
              <a:solidFill>
                <a:srgbClr val="00B050"/>
              </a:solidFill>
              <a:latin typeface="Calibri" panose="020F0502020204030204"/>
            </a:endParaRPr>
          </a:p>
          <a:p>
            <a:pPr>
              <a:defRPr/>
            </a:pPr>
            <a:endParaRPr lang="en-GB">
              <a:solidFill>
                <a:srgbClr val="00B050"/>
              </a:solidFill>
              <a:latin typeface="Calibri" panose="020F0502020204030204"/>
            </a:endParaRPr>
          </a:p>
          <a:p>
            <a:pPr>
              <a:defRPr/>
            </a:pPr>
            <a:endParaRPr lang="en-GB">
              <a:solidFill>
                <a:prstClr val="black"/>
              </a:solidFill>
              <a:latin typeface="Calibri" panose="020F0502020204030204"/>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algn="ctr">
              <a:defRPr/>
            </a:pPr>
            <a:r>
              <a:rPr lang="en-GB" sz="2400" b="1" err="1">
                <a:solidFill>
                  <a:prstClr val="black"/>
                </a:solidFill>
                <a:latin typeface="Calibri" panose="020F0502020204030204"/>
              </a:rPr>
              <a:t>F'ysgol</a:t>
            </a:r>
            <a:r>
              <a:rPr lang="en-GB" sz="2400" b="1">
                <a:solidFill>
                  <a:prstClr val="black"/>
                </a:solidFill>
                <a:latin typeface="Calibri" panose="020F0502020204030204"/>
              </a:rPr>
              <a:t> PAP1</a:t>
            </a:r>
          </a:p>
          <a:p>
            <a:pPr algn="ctr">
              <a:defRPr/>
            </a:pPr>
            <a:endParaRPr lang="en-GB" sz="2400" b="1">
              <a:solidFill>
                <a:srgbClr val="00B050"/>
              </a:solidFill>
              <a:latin typeface="Calibri" panose="020F0502020204030204"/>
            </a:endParaRPr>
          </a:p>
        </p:txBody>
      </p:sp>
    </p:spTree>
    <p:extLst>
      <p:ext uri="{BB962C8B-B14F-4D97-AF65-F5344CB8AC3E}">
        <p14:creationId xmlns:p14="http://schemas.microsoft.com/office/powerpoint/2010/main" val="15034183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algn="ctr">
              <a:defRPr/>
            </a:pPr>
            <a:r>
              <a:rPr lang="en-GB" sz="2000" b="1" err="1">
                <a:solidFill>
                  <a:prstClr val="black"/>
                </a:solidFill>
                <a:latin typeface="Calibri" panose="020F0502020204030204"/>
              </a:rPr>
              <a:t>Bathodyn</a:t>
            </a:r>
            <a:r>
              <a:rPr lang="en-GB" sz="2000" b="1">
                <a:solidFill>
                  <a:prstClr val="black"/>
                </a:solidFill>
                <a:latin typeface="Calibri" panose="020F0502020204030204"/>
              </a:rPr>
              <a:t> </a:t>
            </a:r>
            <a:r>
              <a:rPr lang="en-GB" sz="2000" b="1" err="1">
                <a:solidFill>
                  <a:prstClr val="black"/>
                </a:solidFill>
                <a:latin typeface="Calibri" panose="020F0502020204030204"/>
              </a:rPr>
              <a:t>ysgol</a:t>
            </a:r>
            <a:r>
              <a:rPr lang="en-GB">
                <a:solidFill>
                  <a:prstClr val="black"/>
                </a:solidFill>
                <a:latin typeface="Calibri" panose="020F0502020204030204"/>
              </a:rPr>
              <a:t> </a:t>
            </a:r>
          </a:p>
          <a:p>
            <a:pPr>
              <a:defRPr/>
            </a:pPr>
            <a:endParaRPr lang="en-GB" b="1">
              <a:solidFill>
                <a:srgbClr val="00B050"/>
              </a:solidFill>
              <a:latin typeface="Calibri" panose="020F0502020204030204"/>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algn="ctr"/>
            <a:r>
              <a:rPr lang="en-GB" err="1">
                <a:solidFill>
                  <a:srgbClr val="FF0000"/>
                </a:solidFill>
                <a:latin typeface="Calibri" panose="020F0502020204030204"/>
              </a:rPr>
              <a:t>Iaith</a:t>
            </a:r>
            <a:endParaRPr lang="en-GB">
              <a:solidFill>
                <a:srgbClr val="FF0000"/>
              </a:solidFill>
              <a:latin typeface="Calibri" panose="020F0502020204030204"/>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a:defRPr/>
            </a:pPr>
            <a:r>
              <a:rPr lang="en-GB">
                <a:solidFill>
                  <a:prstClr val="black"/>
                </a:solidFill>
                <a:latin typeface="Calibri" panose="020F0502020204030204"/>
              </a:rPr>
              <a:t>       </a:t>
            </a:r>
            <a:r>
              <a:rPr lang="en-GB" err="1">
                <a:solidFill>
                  <a:srgbClr val="00B050"/>
                </a:solidFill>
                <a:latin typeface="Calibri" panose="020F0502020204030204"/>
              </a:rPr>
              <a:t>Ardal</a:t>
            </a:r>
            <a:endParaRPr lang="en-GB">
              <a:solidFill>
                <a:srgbClr val="00B050"/>
              </a:solidFill>
              <a:latin typeface="Calibri" panose="020F0502020204030204"/>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r>
              <a:rPr lang="en-GB">
                <a:solidFill>
                  <a:srgbClr val="7030A0"/>
                </a:solidFill>
                <a:latin typeface="Calibri" panose="020F0502020204030204"/>
              </a:rPr>
              <a:t> </a:t>
            </a:r>
            <a:r>
              <a:rPr lang="en-GB" err="1">
                <a:solidFill>
                  <a:srgbClr val="7030A0"/>
                </a:solidFill>
                <a:latin typeface="Calibri" panose="020F0502020204030204"/>
              </a:rPr>
              <a:t>Gweithgareddau</a:t>
            </a:r>
            <a:r>
              <a:rPr lang="en-GB">
                <a:solidFill>
                  <a:srgbClr val="7030A0"/>
                </a:solidFill>
                <a:latin typeface="Calibri" panose="020F0502020204030204"/>
              </a:rPr>
              <a:t> </a:t>
            </a:r>
            <a:r>
              <a:rPr lang="en-GB" err="1">
                <a:solidFill>
                  <a:srgbClr val="7030A0"/>
                </a:solidFill>
                <a:latin typeface="Calibri" panose="020F0502020204030204"/>
              </a:rPr>
              <a:t>cymunedol</a:t>
            </a:r>
            <a:endParaRPr lang="en-GB">
              <a:solidFill>
                <a:srgbClr val="7030A0"/>
              </a:solidFill>
              <a:latin typeface="Calibri" panose="020F0502020204030204"/>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r>
              <a:rPr lang="en-GB" err="1">
                <a:solidFill>
                  <a:srgbClr val="00B0F0"/>
                </a:solidFill>
                <a:latin typeface="Calibri" panose="020F0502020204030204"/>
              </a:rPr>
              <a:t>Diwylliant</a:t>
            </a:r>
            <a:endParaRPr lang="en-GB">
              <a:solidFill>
                <a:srgbClr val="00B0F0"/>
              </a:solidFill>
              <a:latin typeface="Calibri" panose="020F0502020204030204"/>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algn="ctr">
              <a:defRPr/>
            </a:pPr>
            <a:r>
              <a:rPr lang="cy-GB">
                <a:solidFill>
                  <a:srgbClr val="FF0000"/>
                </a:solidFill>
                <a:latin typeface="Calibri" panose="020F0502020204030204"/>
              </a:rPr>
              <a:t>Effaith ar arfer</a:t>
            </a:r>
            <a:endParaRPr lang="en-GB">
              <a:solidFill>
                <a:srgbClr val="FF0000"/>
              </a:solidFill>
              <a:latin typeface="Calibri" panose="020F0502020204030204"/>
            </a:endParaRPr>
          </a:p>
          <a:p>
            <a:pPr algn="ctr">
              <a:defRPr/>
            </a:pPr>
            <a:endParaRPr lang="en-GB">
              <a:solidFill>
                <a:srgbClr val="FF0000"/>
              </a:solidFill>
              <a:latin typeface="Calibri" panose="020F0502020204030204"/>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a:defRPr/>
            </a:pPr>
            <a:r>
              <a:rPr lang="en-GB">
                <a:solidFill>
                  <a:prstClr val="black"/>
                </a:solidFill>
                <a:latin typeface="Calibri" panose="020F0502020204030204"/>
              </a:rPr>
              <a:t>       </a:t>
            </a:r>
            <a:r>
              <a:rPr lang="cy-GB">
                <a:solidFill>
                  <a:srgbClr val="7030A0"/>
                </a:solidFill>
                <a:latin typeface="Calibri" panose="020F0502020204030204"/>
              </a:rPr>
              <a:t>Effaith ar arfer</a:t>
            </a:r>
            <a:endParaRPr lang="en-GB">
              <a:solidFill>
                <a:srgbClr val="7030A0"/>
              </a:solidFill>
              <a:latin typeface="Calibri" panose="020F0502020204030204"/>
            </a:endParaRPr>
          </a:p>
          <a:p>
            <a:pPr>
              <a:defRPr/>
            </a:pPr>
            <a:endParaRPr lang="en-GB">
              <a:solidFill>
                <a:srgbClr val="7030A0"/>
              </a:solidFill>
              <a:latin typeface="Calibri" panose="020F0502020204030204"/>
            </a:endParaRPr>
          </a:p>
          <a:p>
            <a:pPr>
              <a:defRPr/>
            </a:pPr>
            <a:endParaRPr lang="en-GB">
              <a:solidFill>
                <a:prstClr val="black"/>
              </a:solidFill>
              <a:latin typeface="Calibri" panose="020F0502020204030204"/>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a:defRPr/>
            </a:pPr>
            <a:r>
              <a:rPr lang="cy-GB">
                <a:solidFill>
                  <a:srgbClr val="00B0F0"/>
                </a:solidFill>
                <a:latin typeface="Calibri" panose="020F0502020204030204"/>
              </a:rPr>
              <a:t>Effaith ar arfer</a:t>
            </a:r>
            <a:endParaRPr lang="en-GB">
              <a:solidFill>
                <a:srgbClr val="00B0F0"/>
              </a:solidFill>
              <a:latin typeface="Calibri" panose="020F0502020204030204"/>
            </a:endParaRPr>
          </a:p>
          <a:p>
            <a:pPr>
              <a:defRPr/>
            </a:pPr>
            <a:endParaRPr lang="en-GB">
              <a:solidFill>
                <a:srgbClr val="00B0F0"/>
              </a:solidFill>
              <a:latin typeface="Calibri" panose="020F0502020204030204"/>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a:defRPr/>
            </a:pPr>
            <a:r>
              <a:rPr lang="cy-GB">
                <a:solidFill>
                  <a:srgbClr val="00B050"/>
                </a:solidFill>
                <a:latin typeface="Calibri" panose="020F0502020204030204"/>
              </a:rPr>
              <a:t>Effaith ar arfer</a:t>
            </a:r>
            <a:endParaRPr lang="en-GB">
              <a:solidFill>
                <a:srgbClr val="00B050"/>
              </a:solidFill>
              <a:latin typeface="Calibri" panose="020F0502020204030204"/>
            </a:endParaRPr>
          </a:p>
          <a:p>
            <a:pPr>
              <a:defRPr/>
            </a:pPr>
            <a:endParaRPr lang="en-GB">
              <a:solidFill>
                <a:srgbClr val="00B050"/>
              </a:solidFill>
              <a:latin typeface="Calibri" panose="020F0502020204030204"/>
            </a:endParaRPr>
          </a:p>
          <a:p>
            <a:pPr>
              <a:defRPr/>
            </a:pPr>
            <a:endParaRPr lang="en-GB">
              <a:solidFill>
                <a:prstClr val="black"/>
              </a:solidFill>
              <a:latin typeface="Calibri" panose="020F0502020204030204"/>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algn="ctr">
              <a:defRPr/>
            </a:pPr>
            <a:r>
              <a:rPr lang="en-GB" sz="2400" b="1" err="1">
                <a:solidFill>
                  <a:prstClr val="black"/>
                </a:solidFill>
                <a:latin typeface="Calibri" panose="020F0502020204030204"/>
              </a:rPr>
              <a:t>F'ysgol</a:t>
            </a:r>
            <a:r>
              <a:rPr lang="en-GB" sz="2400" b="1">
                <a:solidFill>
                  <a:prstClr val="black"/>
                </a:solidFill>
                <a:latin typeface="Calibri" panose="020F0502020204030204"/>
              </a:rPr>
              <a:t> PAP1</a:t>
            </a:r>
          </a:p>
          <a:p>
            <a:pPr algn="ctr">
              <a:defRPr/>
            </a:pPr>
            <a:endParaRPr lang="en-GB" sz="2400" b="1">
              <a:solidFill>
                <a:srgbClr val="00B050"/>
              </a:solidFill>
              <a:latin typeface="Calibri" panose="020F0502020204030204"/>
            </a:endParaRPr>
          </a:p>
        </p:txBody>
      </p:sp>
    </p:spTree>
    <p:extLst>
      <p:ext uri="{BB962C8B-B14F-4D97-AF65-F5344CB8AC3E}">
        <p14:creationId xmlns:p14="http://schemas.microsoft.com/office/powerpoint/2010/main" val="36256799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algn="ctr">
              <a:defRPr/>
            </a:pPr>
            <a:r>
              <a:rPr lang="en-GB" sz="2000" b="1" err="1">
                <a:solidFill>
                  <a:prstClr val="black"/>
                </a:solidFill>
                <a:latin typeface="Calibri" panose="020F0502020204030204"/>
              </a:rPr>
              <a:t>Bathodyn</a:t>
            </a:r>
            <a:r>
              <a:rPr lang="en-GB" sz="2000" b="1">
                <a:solidFill>
                  <a:prstClr val="black"/>
                </a:solidFill>
                <a:latin typeface="Calibri" panose="020F0502020204030204"/>
              </a:rPr>
              <a:t> </a:t>
            </a:r>
            <a:r>
              <a:rPr lang="en-GB" sz="2000" b="1" err="1">
                <a:solidFill>
                  <a:prstClr val="black"/>
                </a:solidFill>
                <a:latin typeface="Calibri" panose="020F0502020204030204"/>
              </a:rPr>
              <a:t>ysgol</a:t>
            </a:r>
            <a:r>
              <a:rPr lang="en-GB">
                <a:solidFill>
                  <a:prstClr val="black"/>
                </a:solidFill>
                <a:latin typeface="Calibri" panose="020F0502020204030204"/>
              </a:rPr>
              <a:t> </a:t>
            </a:r>
          </a:p>
          <a:p>
            <a:pPr>
              <a:defRPr/>
            </a:pPr>
            <a:endParaRPr lang="en-GB" b="1">
              <a:solidFill>
                <a:srgbClr val="00B050"/>
              </a:solidFill>
              <a:latin typeface="Calibri" panose="020F0502020204030204"/>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algn="ctr"/>
            <a:r>
              <a:rPr lang="en-GB" err="1">
                <a:solidFill>
                  <a:srgbClr val="FF0000"/>
                </a:solidFill>
                <a:latin typeface="Calibri" panose="020F0502020204030204"/>
              </a:rPr>
              <a:t>Iaith</a:t>
            </a:r>
            <a:endParaRPr lang="en-GB">
              <a:solidFill>
                <a:srgbClr val="FF0000"/>
              </a:solidFill>
              <a:latin typeface="Calibri" panose="020F0502020204030204"/>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a:defRPr/>
            </a:pPr>
            <a:r>
              <a:rPr lang="en-GB">
                <a:solidFill>
                  <a:prstClr val="black"/>
                </a:solidFill>
                <a:latin typeface="Calibri" panose="020F0502020204030204"/>
              </a:rPr>
              <a:t>       </a:t>
            </a:r>
            <a:r>
              <a:rPr lang="en-GB" err="1">
                <a:solidFill>
                  <a:srgbClr val="00B050"/>
                </a:solidFill>
                <a:latin typeface="Calibri" panose="020F0502020204030204"/>
              </a:rPr>
              <a:t>Ardal</a:t>
            </a:r>
            <a:endParaRPr lang="en-GB">
              <a:solidFill>
                <a:srgbClr val="00B050"/>
              </a:solidFill>
              <a:latin typeface="Calibri" panose="020F0502020204030204"/>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r>
              <a:rPr lang="en-GB">
                <a:solidFill>
                  <a:srgbClr val="7030A0"/>
                </a:solidFill>
                <a:latin typeface="Calibri" panose="020F0502020204030204"/>
              </a:rPr>
              <a:t> </a:t>
            </a:r>
            <a:r>
              <a:rPr lang="en-GB" err="1">
                <a:solidFill>
                  <a:srgbClr val="7030A0"/>
                </a:solidFill>
                <a:latin typeface="Calibri" panose="020F0502020204030204"/>
              </a:rPr>
              <a:t>Gweithgareddau</a:t>
            </a:r>
            <a:r>
              <a:rPr lang="en-GB">
                <a:solidFill>
                  <a:srgbClr val="7030A0"/>
                </a:solidFill>
                <a:latin typeface="Calibri" panose="020F0502020204030204"/>
              </a:rPr>
              <a:t> </a:t>
            </a:r>
            <a:r>
              <a:rPr lang="en-GB" err="1">
                <a:solidFill>
                  <a:srgbClr val="7030A0"/>
                </a:solidFill>
                <a:latin typeface="Calibri" panose="020F0502020204030204"/>
              </a:rPr>
              <a:t>cymunedol</a:t>
            </a:r>
            <a:endParaRPr lang="en-GB">
              <a:solidFill>
                <a:srgbClr val="7030A0"/>
              </a:solidFill>
              <a:latin typeface="Calibri" panose="020F0502020204030204"/>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r>
              <a:rPr lang="en-GB" err="1">
                <a:solidFill>
                  <a:srgbClr val="00B0F0"/>
                </a:solidFill>
                <a:latin typeface="Calibri" panose="020F0502020204030204"/>
              </a:rPr>
              <a:t>Diwylliant</a:t>
            </a:r>
            <a:endParaRPr lang="en-GB">
              <a:solidFill>
                <a:srgbClr val="00B0F0"/>
              </a:solidFill>
              <a:latin typeface="Calibri" panose="020F0502020204030204"/>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algn="ctr">
              <a:defRPr/>
            </a:pPr>
            <a:r>
              <a:rPr lang="cy-GB">
                <a:solidFill>
                  <a:srgbClr val="FF0000"/>
                </a:solidFill>
                <a:latin typeface="Calibri" panose="020F0502020204030204"/>
              </a:rPr>
              <a:t>Effaith ar arfer</a:t>
            </a:r>
            <a:endParaRPr lang="en-GB">
              <a:solidFill>
                <a:srgbClr val="FF0000"/>
              </a:solidFill>
              <a:latin typeface="Calibri" panose="020F0502020204030204"/>
            </a:endParaRPr>
          </a:p>
          <a:p>
            <a:pPr algn="ctr">
              <a:defRPr/>
            </a:pPr>
            <a:endParaRPr lang="en-GB">
              <a:solidFill>
                <a:srgbClr val="FF0000"/>
              </a:solidFill>
              <a:latin typeface="Calibri" panose="020F0502020204030204"/>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a:defRPr/>
            </a:pPr>
            <a:r>
              <a:rPr lang="en-GB">
                <a:solidFill>
                  <a:prstClr val="black"/>
                </a:solidFill>
                <a:latin typeface="Calibri" panose="020F0502020204030204"/>
              </a:rPr>
              <a:t>       </a:t>
            </a:r>
            <a:r>
              <a:rPr lang="cy-GB">
                <a:solidFill>
                  <a:srgbClr val="7030A0"/>
                </a:solidFill>
                <a:latin typeface="Calibri" panose="020F0502020204030204"/>
              </a:rPr>
              <a:t>Effaith ar arfer</a:t>
            </a:r>
            <a:endParaRPr lang="en-GB">
              <a:solidFill>
                <a:srgbClr val="7030A0"/>
              </a:solidFill>
              <a:latin typeface="Calibri" panose="020F0502020204030204"/>
            </a:endParaRPr>
          </a:p>
          <a:p>
            <a:pPr>
              <a:defRPr/>
            </a:pPr>
            <a:endParaRPr lang="en-GB">
              <a:solidFill>
                <a:srgbClr val="7030A0"/>
              </a:solidFill>
              <a:latin typeface="Calibri" panose="020F0502020204030204"/>
            </a:endParaRPr>
          </a:p>
          <a:p>
            <a:pPr>
              <a:defRPr/>
            </a:pPr>
            <a:endParaRPr lang="en-GB">
              <a:solidFill>
                <a:prstClr val="black"/>
              </a:solidFill>
              <a:latin typeface="Calibri" panose="020F0502020204030204"/>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a:defRPr/>
            </a:pPr>
            <a:r>
              <a:rPr lang="cy-GB">
                <a:solidFill>
                  <a:srgbClr val="00B0F0"/>
                </a:solidFill>
                <a:latin typeface="Calibri" panose="020F0502020204030204"/>
              </a:rPr>
              <a:t>Effaith ar arfer</a:t>
            </a:r>
            <a:endParaRPr lang="en-GB">
              <a:solidFill>
                <a:srgbClr val="00B0F0"/>
              </a:solidFill>
              <a:latin typeface="Calibri" panose="020F0502020204030204"/>
            </a:endParaRPr>
          </a:p>
          <a:p>
            <a:pPr>
              <a:defRPr/>
            </a:pPr>
            <a:endParaRPr lang="en-GB">
              <a:solidFill>
                <a:srgbClr val="00B0F0"/>
              </a:solidFill>
              <a:latin typeface="Calibri" panose="020F0502020204030204"/>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a:defRPr/>
            </a:pPr>
            <a:r>
              <a:rPr lang="cy-GB">
                <a:solidFill>
                  <a:srgbClr val="00B050"/>
                </a:solidFill>
                <a:latin typeface="Calibri" panose="020F0502020204030204"/>
              </a:rPr>
              <a:t>Effaith ar arfer</a:t>
            </a:r>
            <a:endParaRPr lang="en-GB">
              <a:solidFill>
                <a:srgbClr val="00B050"/>
              </a:solidFill>
              <a:latin typeface="Calibri" panose="020F0502020204030204"/>
            </a:endParaRPr>
          </a:p>
          <a:p>
            <a:pPr>
              <a:defRPr/>
            </a:pPr>
            <a:endParaRPr lang="en-GB">
              <a:solidFill>
                <a:srgbClr val="00B050"/>
              </a:solidFill>
              <a:latin typeface="Calibri" panose="020F0502020204030204"/>
            </a:endParaRPr>
          </a:p>
          <a:p>
            <a:pPr>
              <a:defRPr/>
            </a:pPr>
            <a:endParaRPr lang="en-GB">
              <a:solidFill>
                <a:prstClr val="black"/>
              </a:solidFill>
              <a:latin typeface="Calibri" panose="020F0502020204030204"/>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algn="ctr">
              <a:defRPr/>
            </a:pPr>
            <a:r>
              <a:rPr lang="en-GB" sz="2400" b="1" err="1">
                <a:solidFill>
                  <a:prstClr val="black"/>
                </a:solidFill>
                <a:latin typeface="Calibri" panose="020F0502020204030204"/>
              </a:rPr>
              <a:t>F'ysgol</a:t>
            </a:r>
            <a:r>
              <a:rPr lang="en-GB" sz="2400" b="1">
                <a:solidFill>
                  <a:prstClr val="black"/>
                </a:solidFill>
                <a:latin typeface="Calibri" panose="020F0502020204030204"/>
              </a:rPr>
              <a:t> PAP1</a:t>
            </a:r>
          </a:p>
          <a:p>
            <a:pPr algn="ctr">
              <a:defRPr/>
            </a:pPr>
            <a:endParaRPr lang="en-GB" sz="2400" b="1">
              <a:solidFill>
                <a:srgbClr val="00B050"/>
              </a:solidFill>
              <a:latin typeface="Calibri" panose="020F0502020204030204"/>
            </a:endParaRPr>
          </a:p>
        </p:txBody>
      </p:sp>
    </p:spTree>
    <p:extLst>
      <p:ext uri="{BB962C8B-B14F-4D97-AF65-F5344CB8AC3E}">
        <p14:creationId xmlns:p14="http://schemas.microsoft.com/office/powerpoint/2010/main" val="20901374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algn="ctr">
              <a:defRPr/>
            </a:pPr>
            <a:r>
              <a:rPr lang="en-GB" sz="2000" b="1" err="1">
                <a:solidFill>
                  <a:prstClr val="black"/>
                </a:solidFill>
                <a:latin typeface="Calibri" panose="020F0502020204030204"/>
              </a:rPr>
              <a:t>Bathodyn</a:t>
            </a:r>
            <a:r>
              <a:rPr lang="en-GB" sz="2000" b="1">
                <a:solidFill>
                  <a:prstClr val="black"/>
                </a:solidFill>
                <a:latin typeface="Calibri" panose="020F0502020204030204"/>
              </a:rPr>
              <a:t> </a:t>
            </a:r>
            <a:r>
              <a:rPr lang="en-GB" sz="2000" b="1" err="1">
                <a:solidFill>
                  <a:prstClr val="black"/>
                </a:solidFill>
                <a:latin typeface="Calibri" panose="020F0502020204030204"/>
              </a:rPr>
              <a:t>ysgol</a:t>
            </a:r>
            <a:r>
              <a:rPr lang="en-GB">
                <a:solidFill>
                  <a:prstClr val="black"/>
                </a:solidFill>
                <a:latin typeface="Calibri" panose="020F0502020204030204"/>
              </a:rPr>
              <a:t> </a:t>
            </a:r>
          </a:p>
          <a:p>
            <a:pPr>
              <a:defRPr/>
            </a:pPr>
            <a:endParaRPr lang="en-GB" b="1">
              <a:solidFill>
                <a:srgbClr val="00B050"/>
              </a:solidFill>
              <a:latin typeface="Calibri" panose="020F0502020204030204"/>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algn="ctr"/>
            <a:r>
              <a:rPr lang="en-GB" err="1">
                <a:solidFill>
                  <a:srgbClr val="FF0000"/>
                </a:solidFill>
                <a:latin typeface="Calibri" panose="020F0502020204030204"/>
              </a:rPr>
              <a:t>Iaith</a:t>
            </a:r>
            <a:endParaRPr lang="en-GB">
              <a:solidFill>
                <a:srgbClr val="FF0000"/>
              </a:solidFill>
              <a:latin typeface="Calibri" panose="020F0502020204030204"/>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a:defRPr/>
            </a:pPr>
            <a:r>
              <a:rPr lang="en-GB">
                <a:solidFill>
                  <a:prstClr val="black"/>
                </a:solidFill>
                <a:latin typeface="Calibri" panose="020F0502020204030204"/>
              </a:rPr>
              <a:t>       </a:t>
            </a:r>
            <a:r>
              <a:rPr lang="en-GB" err="1">
                <a:solidFill>
                  <a:srgbClr val="00B050"/>
                </a:solidFill>
                <a:latin typeface="Calibri" panose="020F0502020204030204"/>
              </a:rPr>
              <a:t>Ardal</a:t>
            </a:r>
            <a:endParaRPr lang="en-GB">
              <a:solidFill>
                <a:srgbClr val="00B050"/>
              </a:solidFill>
              <a:latin typeface="Calibri" panose="020F0502020204030204"/>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r>
              <a:rPr lang="en-GB">
                <a:solidFill>
                  <a:srgbClr val="7030A0"/>
                </a:solidFill>
                <a:latin typeface="Calibri" panose="020F0502020204030204"/>
              </a:rPr>
              <a:t> </a:t>
            </a:r>
            <a:r>
              <a:rPr lang="en-GB" err="1">
                <a:solidFill>
                  <a:srgbClr val="7030A0"/>
                </a:solidFill>
                <a:latin typeface="Calibri" panose="020F0502020204030204"/>
              </a:rPr>
              <a:t>Gweithgareddau</a:t>
            </a:r>
            <a:r>
              <a:rPr lang="en-GB">
                <a:solidFill>
                  <a:srgbClr val="7030A0"/>
                </a:solidFill>
                <a:latin typeface="Calibri" panose="020F0502020204030204"/>
              </a:rPr>
              <a:t> </a:t>
            </a:r>
            <a:r>
              <a:rPr lang="en-GB" err="1">
                <a:solidFill>
                  <a:srgbClr val="7030A0"/>
                </a:solidFill>
                <a:latin typeface="Calibri" panose="020F0502020204030204"/>
              </a:rPr>
              <a:t>cymunedol</a:t>
            </a:r>
            <a:endParaRPr lang="en-GB">
              <a:solidFill>
                <a:srgbClr val="7030A0"/>
              </a:solidFill>
              <a:latin typeface="Calibri" panose="020F0502020204030204"/>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r>
              <a:rPr lang="en-GB" err="1">
                <a:solidFill>
                  <a:srgbClr val="00B0F0"/>
                </a:solidFill>
                <a:latin typeface="Calibri" panose="020F0502020204030204"/>
              </a:rPr>
              <a:t>Diwylliant</a:t>
            </a:r>
            <a:endParaRPr lang="en-GB">
              <a:solidFill>
                <a:srgbClr val="00B0F0"/>
              </a:solidFill>
              <a:latin typeface="Calibri" panose="020F0502020204030204"/>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algn="ctr">
              <a:defRPr/>
            </a:pPr>
            <a:r>
              <a:rPr lang="cy-GB">
                <a:solidFill>
                  <a:srgbClr val="FF0000"/>
                </a:solidFill>
                <a:latin typeface="Calibri" panose="020F0502020204030204"/>
              </a:rPr>
              <a:t>Effaith ar arfer</a:t>
            </a:r>
            <a:endParaRPr lang="en-GB">
              <a:solidFill>
                <a:srgbClr val="FF0000"/>
              </a:solidFill>
              <a:latin typeface="Calibri" panose="020F0502020204030204"/>
            </a:endParaRPr>
          </a:p>
          <a:p>
            <a:pPr algn="ctr">
              <a:defRPr/>
            </a:pPr>
            <a:endParaRPr lang="en-GB">
              <a:solidFill>
                <a:srgbClr val="FF0000"/>
              </a:solidFill>
              <a:latin typeface="Calibri" panose="020F0502020204030204"/>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a:defRPr/>
            </a:pPr>
            <a:r>
              <a:rPr lang="en-GB">
                <a:solidFill>
                  <a:prstClr val="black"/>
                </a:solidFill>
                <a:latin typeface="Calibri" panose="020F0502020204030204"/>
              </a:rPr>
              <a:t>       </a:t>
            </a:r>
            <a:r>
              <a:rPr lang="cy-GB">
                <a:solidFill>
                  <a:srgbClr val="7030A0"/>
                </a:solidFill>
                <a:latin typeface="Calibri" panose="020F0502020204030204"/>
              </a:rPr>
              <a:t>Effaith ar arfer</a:t>
            </a:r>
            <a:endParaRPr lang="en-GB">
              <a:solidFill>
                <a:srgbClr val="7030A0"/>
              </a:solidFill>
              <a:latin typeface="Calibri" panose="020F0502020204030204"/>
            </a:endParaRPr>
          </a:p>
          <a:p>
            <a:pPr>
              <a:defRPr/>
            </a:pPr>
            <a:endParaRPr lang="en-GB">
              <a:solidFill>
                <a:srgbClr val="7030A0"/>
              </a:solidFill>
              <a:latin typeface="Calibri" panose="020F0502020204030204"/>
            </a:endParaRPr>
          </a:p>
          <a:p>
            <a:pPr>
              <a:defRPr/>
            </a:pPr>
            <a:endParaRPr lang="en-GB">
              <a:solidFill>
                <a:prstClr val="black"/>
              </a:solidFill>
              <a:latin typeface="Calibri" panose="020F0502020204030204"/>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a:defRPr/>
            </a:pPr>
            <a:r>
              <a:rPr lang="cy-GB">
                <a:solidFill>
                  <a:srgbClr val="00B0F0"/>
                </a:solidFill>
                <a:latin typeface="Calibri" panose="020F0502020204030204"/>
              </a:rPr>
              <a:t>Effaith ar arfer</a:t>
            </a:r>
            <a:endParaRPr lang="en-GB">
              <a:solidFill>
                <a:srgbClr val="00B0F0"/>
              </a:solidFill>
              <a:latin typeface="Calibri" panose="020F0502020204030204"/>
            </a:endParaRPr>
          </a:p>
          <a:p>
            <a:pPr>
              <a:defRPr/>
            </a:pPr>
            <a:endParaRPr lang="en-GB">
              <a:solidFill>
                <a:srgbClr val="00B0F0"/>
              </a:solidFill>
              <a:latin typeface="Calibri" panose="020F0502020204030204"/>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a:defRPr/>
            </a:pPr>
            <a:r>
              <a:rPr lang="cy-GB">
                <a:solidFill>
                  <a:srgbClr val="00B050"/>
                </a:solidFill>
                <a:latin typeface="Calibri" panose="020F0502020204030204"/>
              </a:rPr>
              <a:t>Effaith ar arfer</a:t>
            </a:r>
            <a:endParaRPr lang="en-GB">
              <a:solidFill>
                <a:srgbClr val="00B050"/>
              </a:solidFill>
              <a:latin typeface="Calibri" panose="020F0502020204030204"/>
            </a:endParaRPr>
          </a:p>
          <a:p>
            <a:pPr>
              <a:defRPr/>
            </a:pPr>
            <a:endParaRPr lang="en-GB">
              <a:solidFill>
                <a:srgbClr val="00B050"/>
              </a:solidFill>
              <a:latin typeface="Calibri" panose="020F0502020204030204"/>
            </a:endParaRPr>
          </a:p>
          <a:p>
            <a:pPr>
              <a:defRPr/>
            </a:pPr>
            <a:endParaRPr lang="en-GB">
              <a:solidFill>
                <a:prstClr val="black"/>
              </a:solidFill>
              <a:latin typeface="Calibri" panose="020F0502020204030204"/>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algn="ctr">
              <a:defRPr/>
            </a:pPr>
            <a:r>
              <a:rPr lang="en-GB" sz="2400" b="1" err="1">
                <a:solidFill>
                  <a:prstClr val="black"/>
                </a:solidFill>
                <a:latin typeface="Calibri" panose="020F0502020204030204"/>
              </a:rPr>
              <a:t>F'ysgol</a:t>
            </a:r>
            <a:r>
              <a:rPr lang="en-GB" sz="2400" b="1">
                <a:solidFill>
                  <a:prstClr val="black"/>
                </a:solidFill>
                <a:latin typeface="Calibri" panose="020F0502020204030204"/>
              </a:rPr>
              <a:t> PAP1</a:t>
            </a:r>
          </a:p>
          <a:p>
            <a:pPr algn="ctr">
              <a:defRPr/>
            </a:pPr>
            <a:endParaRPr lang="en-GB" sz="2400" b="1">
              <a:solidFill>
                <a:srgbClr val="00B050"/>
              </a:solidFill>
              <a:latin typeface="Calibri" panose="020F0502020204030204"/>
            </a:endParaRPr>
          </a:p>
        </p:txBody>
      </p:sp>
    </p:spTree>
    <p:extLst>
      <p:ext uri="{BB962C8B-B14F-4D97-AF65-F5344CB8AC3E}">
        <p14:creationId xmlns:p14="http://schemas.microsoft.com/office/powerpoint/2010/main" val="29080175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algn="ctr">
              <a:defRPr/>
            </a:pPr>
            <a:r>
              <a:rPr lang="en-GB" sz="2000" b="1" err="1">
                <a:solidFill>
                  <a:prstClr val="black"/>
                </a:solidFill>
                <a:latin typeface="Calibri" panose="020F0502020204030204"/>
              </a:rPr>
              <a:t>Bathodyn</a:t>
            </a:r>
            <a:r>
              <a:rPr lang="en-GB" sz="2000" b="1">
                <a:solidFill>
                  <a:prstClr val="black"/>
                </a:solidFill>
                <a:latin typeface="Calibri" panose="020F0502020204030204"/>
              </a:rPr>
              <a:t> </a:t>
            </a:r>
            <a:r>
              <a:rPr lang="en-GB" sz="2000" b="1" err="1">
                <a:solidFill>
                  <a:prstClr val="black"/>
                </a:solidFill>
                <a:latin typeface="Calibri" panose="020F0502020204030204"/>
              </a:rPr>
              <a:t>ysgol</a:t>
            </a:r>
            <a:r>
              <a:rPr lang="en-GB">
                <a:solidFill>
                  <a:prstClr val="black"/>
                </a:solidFill>
                <a:latin typeface="Calibri" panose="020F0502020204030204"/>
              </a:rPr>
              <a:t> </a:t>
            </a:r>
          </a:p>
          <a:p>
            <a:pPr>
              <a:defRPr/>
            </a:pPr>
            <a:endParaRPr lang="en-GB" b="1">
              <a:solidFill>
                <a:srgbClr val="00B050"/>
              </a:solidFill>
              <a:latin typeface="Calibri" panose="020F0502020204030204"/>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algn="ctr"/>
            <a:r>
              <a:rPr lang="en-GB" err="1">
                <a:solidFill>
                  <a:srgbClr val="FF0000"/>
                </a:solidFill>
                <a:latin typeface="Calibri" panose="020F0502020204030204"/>
              </a:rPr>
              <a:t>Iaith</a:t>
            </a:r>
            <a:endParaRPr lang="en-GB">
              <a:solidFill>
                <a:srgbClr val="FF0000"/>
              </a:solidFill>
              <a:latin typeface="Calibri" panose="020F0502020204030204"/>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a:defRPr/>
            </a:pPr>
            <a:r>
              <a:rPr lang="en-GB">
                <a:solidFill>
                  <a:prstClr val="black"/>
                </a:solidFill>
                <a:latin typeface="Calibri" panose="020F0502020204030204"/>
              </a:rPr>
              <a:t>       </a:t>
            </a:r>
            <a:r>
              <a:rPr lang="en-GB" err="1">
                <a:solidFill>
                  <a:srgbClr val="00B050"/>
                </a:solidFill>
                <a:latin typeface="Calibri" panose="020F0502020204030204"/>
              </a:rPr>
              <a:t>Ardal</a:t>
            </a:r>
            <a:endParaRPr lang="en-GB">
              <a:solidFill>
                <a:srgbClr val="00B050"/>
              </a:solidFill>
              <a:latin typeface="Calibri" panose="020F0502020204030204"/>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r>
              <a:rPr lang="en-GB">
                <a:solidFill>
                  <a:srgbClr val="7030A0"/>
                </a:solidFill>
                <a:latin typeface="Calibri" panose="020F0502020204030204"/>
              </a:rPr>
              <a:t> </a:t>
            </a:r>
            <a:r>
              <a:rPr lang="en-GB" err="1">
                <a:solidFill>
                  <a:srgbClr val="7030A0"/>
                </a:solidFill>
                <a:latin typeface="Calibri" panose="020F0502020204030204"/>
              </a:rPr>
              <a:t>Gweithgareddau</a:t>
            </a:r>
            <a:r>
              <a:rPr lang="en-GB">
                <a:solidFill>
                  <a:srgbClr val="7030A0"/>
                </a:solidFill>
                <a:latin typeface="Calibri" panose="020F0502020204030204"/>
              </a:rPr>
              <a:t> </a:t>
            </a:r>
            <a:r>
              <a:rPr lang="en-GB" err="1">
                <a:solidFill>
                  <a:srgbClr val="7030A0"/>
                </a:solidFill>
                <a:latin typeface="Calibri" panose="020F0502020204030204"/>
              </a:rPr>
              <a:t>cymunedol</a:t>
            </a:r>
            <a:endParaRPr lang="en-GB">
              <a:solidFill>
                <a:srgbClr val="7030A0"/>
              </a:solidFill>
              <a:latin typeface="Calibri" panose="020F0502020204030204"/>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r>
              <a:rPr lang="en-GB" err="1">
                <a:solidFill>
                  <a:srgbClr val="00B0F0"/>
                </a:solidFill>
                <a:latin typeface="Calibri" panose="020F0502020204030204"/>
              </a:rPr>
              <a:t>Diwylliant</a:t>
            </a:r>
            <a:endParaRPr lang="en-GB">
              <a:solidFill>
                <a:srgbClr val="00B0F0"/>
              </a:solidFill>
              <a:latin typeface="Calibri" panose="020F0502020204030204"/>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algn="ctr">
              <a:defRPr/>
            </a:pPr>
            <a:r>
              <a:rPr lang="cy-GB">
                <a:solidFill>
                  <a:srgbClr val="FF0000"/>
                </a:solidFill>
                <a:latin typeface="Calibri" panose="020F0502020204030204"/>
              </a:rPr>
              <a:t>Effaith ar arfer</a:t>
            </a:r>
            <a:endParaRPr lang="en-GB">
              <a:solidFill>
                <a:srgbClr val="FF0000"/>
              </a:solidFill>
              <a:latin typeface="Calibri" panose="020F0502020204030204"/>
            </a:endParaRPr>
          </a:p>
          <a:p>
            <a:pPr algn="ctr">
              <a:defRPr/>
            </a:pPr>
            <a:endParaRPr lang="en-GB">
              <a:solidFill>
                <a:srgbClr val="FF0000"/>
              </a:solidFill>
              <a:latin typeface="Calibri" panose="020F0502020204030204"/>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a:defRPr/>
            </a:pPr>
            <a:r>
              <a:rPr lang="en-GB">
                <a:solidFill>
                  <a:prstClr val="black"/>
                </a:solidFill>
                <a:latin typeface="Calibri" panose="020F0502020204030204"/>
              </a:rPr>
              <a:t>       </a:t>
            </a:r>
            <a:r>
              <a:rPr lang="cy-GB">
                <a:solidFill>
                  <a:srgbClr val="7030A0"/>
                </a:solidFill>
                <a:latin typeface="Calibri" panose="020F0502020204030204"/>
              </a:rPr>
              <a:t>Effaith ar arfer</a:t>
            </a:r>
            <a:endParaRPr lang="en-GB">
              <a:solidFill>
                <a:srgbClr val="7030A0"/>
              </a:solidFill>
              <a:latin typeface="Calibri" panose="020F0502020204030204"/>
            </a:endParaRPr>
          </a:p>
          <a:p>
            <a:pPr>
              <a:defRPr/>
            </a:pPr>
            <a:endParaRPr lang="en-GB">
              <a:solidFill>
                <a:srgbClr val="7030A0"/>
              </a:solidFill>
              <a:latin typeface="Calibri" panose="020F0502020204030204"/>
            </a:endParaRPr>
          </a:p>
          <a:p>
            <a:pPr>
              <a:defRPr/>
            </a:pPr>
            <a:endParaRPr lang="en-GB">
              <a:solidFill>
                <a:prstClr val="black"/>
              </a:solidFill>
              <a:latin typeface="Calibri" panose="020F0502020204030204"/>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a:defRPr/>
            </a:pPr>
            <a:r>
              <a:rPr lang="cy-GB">
                <a:solidFill>
                  <a:srgbClr val="00B0F0"/>
                </a:solidFill>
                <a:latin typeface="Calibri" panose="020F0502020204030204"/>
              </a:rPr>
              <a:t>Effaith ar arfer</a:t>
            </a:r>
            <a:endParaRPr lang="en-GB">
              <a:solidFill>
                <a:srgbClr val="00B0F0"/>
              </a:solidFill>
              <a:latin typeface="Calibri" panose="020F0502020204030204"/>
            </a:endParaRPr>
          </a:p>
          <a:p>
            <a:pPr>
              <a:defRPr/>
            </a:pPr>
            <a:endParaRPr lang="en-GB">
              <a:solidFill>
                <a:srgbClr val="00B0F0"/>
              </a:solidFill>
              <a:latin typeface="Calibri" panose="020F0502020204030204"/>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a:defRPr/>
            </a:pPr>
            <a:r>
              <a:rPr lang="cy-GB">
                <a:solidFill>
                  <a:srgbClr val="00B050"/>
                </a:solidFill>
                <a:latin typeface="Calibri" panose="020F0502020204030204"/>
              </a:rPr>
              <a:t>Effaith ar arfer</a:t>
            </a:r>
            <a:endParaRPr lang="en-GB">
              <a:solidFill>
                <a:srgbClr val="00B050"/>
              </a:solidFill>
              <a:latin typeface="Calibri" panose="020F0502020204030204"/>
            </a:endParaRPr>
          </a:p>
          <a:p>
            <a:pPr>
              <a:defRPr/>
            </a:pPr>
            <a:endParaRPr lang="en-GB">
              <a:solidFill>
                <a:srgbClr val="00B050"/>
              </a:solidFill>
              <a:latin typeface="Calibri" panose="020F0502020204030204"/>
            </a:endParaRPr>
          </a:p>
          <a:p>
            <a:pPr>
              <a:defRPr/>
            </a:pPr>
            <a:endParaRPr lang="en-GB">
              <a:solidFill>
                <a:prstClr val="black"/>
              </a:solidFill>
              <a:latin typeface="Calibri" panose="020F0502020204030204"/>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algn="ctr">
              <a:defRPr/>
            </a:pPr>
            <a:r>
              <a:rPr lang="en-GB" sz="2400" b="1" err="1">
                <a:solidFill>
                  <a:prstClr val="black"/>
                </a:solidFill>
                <a:latin typeface="Calibri" panose="020F0502020204030204"/>
              </a:rPr>
              <a:t>F'ysgol</a:t>
            </a:r>
            <a:r>
              <a:rPr lang="en-GB" sz="2400" b="1">
                <a:solidFill>
                  <a:prstClr val="black"/>
                </a:solidFill>
                <a:latin typeface="Calibri" panose="020F0502020204030204"/>
              </a:rPr>
              <a:t> PAP1</a:t>
            </a:r>
          </a:p>
          <a:p>
            <a:pPr algn="ctr">
              <a:defRPr/>
            </a:pPr>
            <a:endParaRPr lang="en-GB" sz="2400" b="1">
              <a:solidFill>
                <a:srgbClr val="00B050"/>
              </a:solidFill>
              <a:latin typeface="Calibri" panose="020F0502020204030204"/>
            </a:endParaRPr>
          </a:p>
        </p:txBody>
      </p:sp>
    </p:spTree>
    <p:extLst>
      <p:ext uri="{BB962C8B-B14F-4D97-AF65-F5344CB8AC3E}">
        <p14:creationId xmlns:p14="http://schemas.microsoft.com/office/powerpoint/2010/main" val="34597442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algn="ctr">
              <a:defRPr/>
            </a:pPr>
            <a:r>
              <a:rPr lang="en-GB" sz="2000" b="1" err="1">
                <a:solidFill>
                  <a:prstClr val="black"/>
                </a:solidFill>
                <a:latin typeface="Calibri" panose="020F0502020204030204"/>
              </a:rPr>
              <a:t>Bathodyn</a:t>
            </a:r>
            <a:r>
              <a:rPr lang="en-GB" sz="2000" b="1">
                <a:solidFill>
                  <a:prstClr val="black"/>
                </a:solidFill>
                <a:latin typeface="Calibri" panose="020F0502020204030204"/>
              </a:rPr>
              <a:t> </a:t>
            </a:r>
            <a:r>
              <a:rPr lang="en-GB" sz="2000" b="1" err="1">
                <a:solidFill>
                  <a:prstClr val="black"/>
                </a:solidFill>
                <a:latin typeface="Calibri" panose="020F0502020204030204"/>
              </a:rPr>
              <a:t>ysgol</a:t>
            </a:r>
            <a:r>
              <a:rPr lang="en-GB">
                <a:solidFill>
                  <a:prstClr val="black"/>
                </a:solidFill>
                <a:latin typeface="Calibri" panose="020F0502020204030204"/>
              </a:rPr>
              <a:t> </a:t>
            </a:r>
          </a:p>
          <a:p>
            <a:pPr>
              <a:defRPr/>
            </a:pPr>
            <a:endParaRPr lang="en-GB" b="1">
              <a:solidFill>
                <a:srgbClr val="00B050"/>
              </a:solidFill>
              <a:latin typeface="Calibri" panose="020F0502020204030204"/>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algn="ctr"/>
            <a:r>
              <a:rPr lang="en-GB" err="1">
                <a:solidFill>
                  <a:srgbClr val="FF0000"/>
                </a:solidFill>
                <a:latin typeface="Calibri" panose="020F0502020204030204"/>
              </a:rPr>
              <a:t>Iaith</a:t>
            </a:r>
            <a:endParaRPr lang="en-GB">
              <a:solidFill>
                <a:srgbClr val="FF0000"/>
              </a:solidFill>
              <a:latin typeface="Calibri" panose="020F0502020204030204"/>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a:defRPr/>
            </a:pPr>
            <a:r>
              <a:rPr lang="en-GB">
                <a:solidFill>
                  <a:prstClr val="black"/>
                </a:solidFill>
                <a:latin typeface="Calibri" panose="020F0502020204030204"/>
              </a:rPr>
              <a:t>       </a:t>
            </a:r>
            <a:r>
              <a:rPr lang="en-GB" err="1">
                <a:solidFill>
                  <a:srgbClr val="00B050"/>
                </a:solidFill>
                <a:latin typeface="Calibri" panose="020F0502020204030204"/>
              </a:rPr>
              <a:t>Ardal</a:t>
            </a:r>
            <a:endParaRPr lang="en-GB">
              <a:solidFill>
                <a:srgbClr val="00B050"/>
              </a:solidFill>
              <a:latin typeface="Calibri" panose="020F0502020204030204"/>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r>
              <a:rPr lang="en-GB">
                <a:solidFill>
                  <a:srgbClr val="7030A0"/>
                </a:solidFill>
                <a:latin typeface="Calibri" panose="020F0502020204030204"/>
              </a:rPr>
              <a:t> </a:t>
            </a:r>
            <a:r>
              <a:rPr lang="en-GB" err="1">
                <a:solidFill>
                  <a:srgbClr val="7030A0"/>
                </a:solidFill>
                <a:latin typeface="Calibri" panose="020F0502020204030204"/>
              </a:rPr>
              <a:t>Gweithgareddau</a:t>
            </a:r>
            <a:r>
              <a:rPr lang="en-GB">
                <a:solidFill>
                  <a:srgbClr val="7030A0"/>
                </a:solidFill>
                <a:latin typeface="Calibri" panose="020F0502020204030204"/>
              </a:rPr>
              <a:t> </a:t>
            </a:r>
            <a:r>
              <a:rPr lang="en-GB" err="1">
                <a:solidFill>
                  <a:srgbClr val="7030A0"/>
                </a:solidFill>
                <a:latin typeface="Calibri" panose="020F0502020204030204"/>
              </a:rPr>
              <a:t>cymunedol</a:t>
            </a:r>
            <a:endParaRPr lang="en-GB">
              <a:solidFill>
                <a:srgbClr val="7030A0"/>
              </a:solidFill>
              <a:latin typeface="Calibri" panose="020F0502020204030204"/>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r>
              <a:rPr lang="en-GB" err="1">
                <a:solidFill>
                  <a:srgbClr val="00B0F0"/>
                </a:solidFill>
                <a:latin typeface="Calibri" panose="020F0502020204030204"/>
              </a:rPr>
              <a:t>Diwylliant</a:t>
            </a:r>
            <a:endParaRPr lang="en-GB">
              <a:solidFill>
                <a:srgbClr val="00B0F0"/>
              </a:solidFill>
              <a:latin typeface="Calibri" panose="020F0502020204030204"/>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algn="ctr">
              <a:defRPr/>
            </a:pPr>
            <a:r>
              <a:rPr lang="cy-GB">
                <a:solidFill>
                  <a:srgbClr val="FF0000"/>
                </a:solidFill>
                <a:latin typeface="Calibri" panose="020F0502020204030204"/>
              </a:rPr>
              <a:t>Effaith ar arfer</a:t>
            </a:r>
            <a:endParaRPr lang="en-GB">
              <a:solidFill>
                <a:srgbClr val="FF0000"/>
              </a:solidFill>
              <a:latin typeface="Calibri" panose="020F0502020204030204"/>
            </a:endParaRPr>
          </a:p>
          <a:p>
            <a:pPr algn="ctr">
              <a:defRPr/>
            </a:pPr>
            <a:endParaRPr lang="en-GB">
              <a:solidFill>
                <a:srgbClr val="FF0000"/>
              </a:solidFill>
              <a:latin typeface="Calibri" panose="020F0502020204030204"/>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a:defRPr/>
            </a:pPr>
            <a:r>
              <a:rPr lang="en-GB">
                <a:solidFill>
                  <a:prstClr val="black"/>
                </a:solidFill>
                <a:latin typeface="Calibri" panose="020F0502020204030204"/>
              </a:rPr>
              <a:t>       </a:t>
            </a:r>
            <a:r>
              <a:rPr lang="cy-GB">
                <a:solidFill>
                  <a:srgbClr val="7030A0"/>
                </a:solidFill>
                <a:latin typeface="Calibri" panose="020F0502020204030204"/>
              </a:rPr>
              <a:t>Effaith ar arfer</a:t>
            </a:r>
            <a:endParaRPr lang="en-GB">
              <a:solidFill>
                <a:srgbClr val="7030A0"/>
              </a:solidFill>
              <a:latin typeface="Calibri" panose="020F0502020204030204"/>
            </a:endParaRPr>
          </a:p>
          <a:p>
            <a:pPr>
              <a:defRPr/>
            </a:pPr>
            <a:endParaRPr lang="en-GB">
              <a:solidFill>
                <a:srgbClr val="7030A0"/>
              </a:solidFill>
              <a:latin typeface="Calibri" panose="020F0502020204030204"/>
            </a:endParaRPr>
          </a:p>
          <a:p>
            <a:pPr>
              <a:defRPr/>
            </a:pPr>
            <a:endParaRPr lang="en-GB">
              <a:solidFill>
                <a:prstClr val="black"/>
              </a:solidFill>
              <a:latin typeface="Calibri" panose="020F0502020204030204"/>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a:defRPr/>
            </a:pPr>
            <a:r>
              <a:rPr lang="cy-GB">
                <a:solidFill>
                  <a:srgbClr val="00B0F0"/>
                </a:solidFill>
                <a:latin typeface="Calibri" panose="020F0502020204030204"/>
              </a:rPr>
              <a:t>Effaith ar arfer</a:t>
            </a:r>
            <a:endParaRPr lang="en-GB">
              <a:solidFill>
                <a:srgbClr val="00B0F0"/>
              </a:solidFill>
              <a:latin typeface="Calibri" panose="020F0502020204030204"/>
            </a:endParaRPr>
          </a:p>
          <a:p>
            <a:pPr>
              <a:defRPr/>
            </a:pPr>
            <a:endParaRPr lang="en-GB">
              <a:solidFill>
                <a:srgbClr val="00B0F0"/>
              </a:solidFill>
              <a:latin typeface="Calibri" panose="020F0502020204030204"/>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a:defRPr/>
            </a:pPr>
            <a:r>
              <a:rPr lang="cy-GB">
                <a:solidFill>
                  <a:srgbClr val="00B050"/>
                </a:solidFill>
                <a:latin typeface="Calibri" panose="020F0502020204030204"/>
              </a:rPr>
              <a:t>Effaith ar arfer</a:t>
            </a:r>
            <a:endParaRPr lang="en-GB">
              <a:solidFill>
                <a:srgbClr val="00B050"/>
              </a:solidFill>
              <a:latin typeface="Calibri" panose="020F0502020204030204"/>
            </a:endParaRPr>
          </a:p>
          <a:p>
            <a:pPr>
              <a:defRPr/>
            </a:pPr>
            <a:endParaRPr lang="en-GB">
              <a:solidFill>
                <a:srgbClr val="00B050"/>
              </a:solidFill>
              <a:latin typeface="Calibri" panose="020F0502020204030204"/>
            </a:endParaRPr>
          </a:p>
          <a:p>
            <a:pPr>
              <a:defRPr/>
            </a:pPr>
            <a:endParaRPr lang="en-GB">
              <a:solidFill>
                <a:prstClr val="black"/>
              </a:solidFill>
              <a:latin typeface="Calibri" panose="020F0502020204030204"/>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algn="ctr">
              <a:defRPr/>
            </a:pPr>
            <a:r>
              <a:rPr lang="en-GB" sz="2400" b="1" err="1">
                <a:solidFill>
                  <a:prstClr val="black"/>
                </a:solidFill>
                <a:latin typeface="Calibri" panose="020F0502020204030204"/>
              </a:rPr>
              <a:t>F'ysgol</a:t>
            </a:r>
            <a:r>
              <a:rPr lang="en-GB" sz="2400" b="1">
                <a:solidFill>
                  <a:prstClr val="black"/>
                </a:solidFill>
                <a:latin typeface="Calibri" panose="020F0502020204030204"/>
              </a:rPr>
              <a:t> PAP1</a:t>
            </a:r>
          </a:p>
          <a:p>
            <a:pPr algn="ctr">
              <a:defRPr/>
            </a:pPr>
            <a:endParaRPr lang="en-GB" sz="2400" b="1">
              <a:solidFill>
                <a:srgbClr val="00B050"/>
              </a:solidFill>
              <a:latin typeface="Calibri" panose="020F0502020204030204"/>
            </a:endParaRPr>
          </a:p>
        </p:txBody>
      </p:sp>
    </p:spTree>
    <p:extLst>
      <p:ext uri="{BB962C8B-B14F-4D97-AF65-F5344CB8AC3E}">
        <p14:creationId xmlns:p14="http://schemas.microsoft.com/office/powerpoint/2010/main" val="20936788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algn="ctr">
              <a:defRPr/>
            </a:pPr>
            <a:r>
              <a:rPr lang="en-GB" sz="2000" b="1" err="1">
                <a:solidFill>
                  <a:prstClr val="black"/>
                </a:solidFill>
                <a:latin typeface="Calibri" panose="020F0502020204030204"/>
              </a:rPr>
              <a:t>Bathodyn</a:t>
            </a:r>
            <a:r>
              <a:rPr lang="en-GB" sz="2000" b="1">
                <a:solidFill>
                  <a:prstClr val="black"/>
                </a:solidFill>
                <a:latin typeface="Calibri" panose="020F0502020204030204"/>
              </a:rPr>
              <a:t> </a:t>
            </a:r>
            <a:r>
              <a:rPr lang="en-GB" sz="2000" b="1" err="1">
                <a:solidFill>
                  <a:prstClr val="black"/>
                </a:solidFill>
                <a:latin typeface="Calibri" panose="020F0502020204030204"/>
              </a:rPr>
              <a:t>ysgol</a:t>
            </a:r>
            <a:r>
              <a:rPr lang="en-GB">
                <a:solidFill>
                  <a:prstClr val="black"/>
                </a:solidFill>
                <a:latin typeface="Calibri" panose="020F0502020204030204"/>
              </a:rPr>
              <a:t> </a:t>
            </a:r>
          </a:p>
          <a:p>
            <a:pPr>
              <a:defRPr/>
            </a:pPr>
            <a:endParaRPr lang="en-GB" b="1">
              <a:solidFill>
                <a:srgbClr val="00B050"/>
              </a:solidFill>
              <a:latin typeface="Calibri" panose="020F0502020204030204"/>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algn="ctr"/>
            <a:r>
              <a:rPr lang="en-GB" err="1">
                <a:solidFill>
                  <a:srgbClr val="FF0000"/>
                </a:solidFill>
                <a:latin typeface="Calibri" panose="020F0502020204030204"/>
              </a:rPr>
              <a:t>Iaith</a:t>
            </a:r>
            <a:endParaRPr lang="en-GB">
              <a:solidFill>
                <a:srgbClr val="FF0000"/>
              </a:solidFill>
              <a:latin typeface="Calibri" panose="020F0502020204030204"/>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a:defRPr/>
            </a:pPr>
            <a:r>
              <a:rPr lang="en-GB">
                <a:solidFill>
                  <a:prstClr val="black"/>
                </a:solidFill>
                <a:latin typeface="Calibri" panose="020F0502020204030204"/>
              </a:rPr>
              <a:t>       </a:t>
            </a:r>
            <a:r>
              <a:rPr lang="en-GB" err="1">
                <a:solidFill>
                  <a:srgbClr val="00B050"/>
                </a:solidFill>
                <a:latin typeface="Calibri" panose="020F0502020204030204"/>
              </a:rPr>
              <a:t>Ardal</a:t>
            </a:r>
            <a:endParaRPr lang="en-GB">
              <a:solidFill>
                <a:srgbClr val="00B050"/>
              </a:solidFill>
              <a:latin typeface="Calibri" panose="020F0502020204030204"/>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r>
              <a:rPr lang="en-GB">
                <a:solidFill>
                  <a:srgbClr val="7030A0"/>
                </a:solidFill>
                <a:latin typeface="Calibri" panose="020F0502020204030204"/>
              </a:rPr>
              <a:t> </a:t>
            </a:r>
            <a:r>
              <a:rPr lang="en-GB" err="1">
                <a:solidFill>
                  <a:srgbClr val="7030A0"/>
                </a:solidFill>
                <a:latin typeface="Calibri" panose="020F0502020204030204"/>
              </a:rPr>
              <a:t>Gweithgareddau</a:t>
            </a:r>
            <a:r>
              <a:rPr lang="en-GB">
                <a:solidFill>
                  <a:srgbClr val="7030A0"/>
                </a:solidFill>
                <a:latin typeface="Calibri" panose="020F0502020204030204"/>
              </a:rPr>
              <a:t> </a:t>
            </a:r>
            <a:r>
              <a:rPr lang="en-GB" err="1">
                <a:solidFill>
                  <a:srgbClr val="7030A0"/>
                </a:solidFill>
                <a:latin typeface="Calibri" panose="020F0502020204030204"/>
              </a:rPr>
              <a:t>cymunedol</a:t>
            </a:r>
            <a:endParaRPr lang="en-GB">
              <a:solidFill>
                <a:srgbClr val="7030A0"/>
              </a:solidFill>
              <a:latin typeface="Calibri" panose="020F0502020204030204"/>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r>
              <a:rPr lang="en-GB" err="1">
                <a:solidFill>
                  <a:srgbClr val="00B0F0"/>
                </a:solidFill>
                <a:latin typeface="Calibri" panose="020F0502020204030204"/>
              </a:rPr>
              <a:t>Diwylliant</a:t>
            </a:r>
            <a:endParaRPr lang="en-GB">
              <a:solidFill>
                <a:srgbClr val="00B0F0"/>
              </a:solidFill>
              <a:latin typeface="Calibri" panose="020F0502020204030204"/>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algn="ctr">
              <a:defRPr/>
            </a:pPr>
            <a:r>
              <a:rPr lang="cy-GB">
                <a:solidFill>
                  <a:srgbClr val="FF0000"/>
                </a:solidFill>
                <a:latin typeface="Calibri" panose="020F0502020204030204"/>
              </a:rPr>
              <a:t>Effaith ar arfer</a:t>
            </a:r>
            <a:endParaRPr lang="en-GB">
              <a:solidFill>
                <a:srgbClr val="FF0000"/>
              </a:solidFill>
              <a:latin typeface="Calibri" panose="020F0502020204030204"/>
            </a:endParaRPr>
          </a:p>
          <a:p>
            <a:pPr algn="ctr">
              <a:defRPr/>
            </a:pPr>
            <a:endParaRPr lang="en-GB">
              <a:solidFill>
                <a:srgbClr val="FF0000"/>
              </a:solidFill>
              <a:latin typeface="Calibri" panose="020F0502020204030204"/>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a:defRPr/>
            </a:pPr>
            <a:r>
              <a:rPr lang="en-GB">
                <a:solidFill>
                  <a:prstClr val="black"/>
                </a:solidFill>
                <a:latin typeface="Calibri" panose="020F0502020204030204"/>
              </a:rPr>
              <a:t>       </a:t>
            </a:r>
            <a:r>
              <a:rPr lang="cy-GB">
                <a:solidFill>
                  <a:srgbClr val="7030A0"/>
                </a:solidFill>
                <a:latin typeface="Calibri" panose="020F0502020204030204"/>
              </a:rPr>
              <a:t>Effaith ar arfer</a:t>
            </a:r>
            <a:endParaRPr lang="en-GB">
              <a:solidFill>
                <a:srgbClr val="7030A0"/>
              </a:solidFill>
              <a:latin typeface="Calibri" panose="020F0502020204030204"/>
            </a:endParaRPr>
          </a:p>
          <a:p>
            <a:pPr>
              <a:defRPr/>
            </a:pPr>
            <a:endParaRPr lang="en-GB">
              <a:solidFill>
                <a:srgbClr val="7030A0"/>
              </a:solidFill>
              <a:latin typeface="Calibri" panose="020F0502020204030204"/>
            </a:endParaRPr>
          </a:p>
          <a:p>
            <a:pPr>
              <a:defRPr/>
            </a:pPr>
            <a:endParaRPr lang="en-GB">
              <a:solidFill>
                <a:prstClr val="black"/>
              </a:solidFill>
              <a:latin typeface="Calibri" panose="020F0502020204030204"/>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a:defRPr/>
            </a:pPr>
            <a:r>
              <a:rPr lang="cy-GB">
                <a:solidFill>
                  <a:srgbClr val="00B0F0"/>
                </a:solidFill>
                <a:latin typeface="Calibri" panose="020F0502020204030204"/>
              </a:rPr>
              <a:t>Effaith ar arfer</a:t>
            </a:r>
            <a:endParaRPr lang="en-GB">
              <a:solidFill>
                <a:srgbClr val="00B0F0"/>
              </a:solidFill>
              <a:latin typeface="Calibri" panose="020F0502020204030204"/>
            </a:endParaRPr>
          </a:p>
          <a:p>
            <a:pPr>
              <a:defRPr/>
            </a:pPr>
            <a:endParaRPr lang="en-GB">
              <a:solidFill>
                <a:srgbClr val="00B0F0"/>
              </a:solidFill>
              <a:latin typeface="Calibri" panose="020F0502020204030204"/>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a:defRPr/>
            </a:pPr>
            <a:r>
              <a:rPr lang="cy-GB">
                <a:solidFill>
                  <a:srgbClr val="00B050"/>
                </a:solidFill>
                <a:latin typeface="Calibri" panose="020F0502020204030204"/>
              </a:rPr>
              <a:t>Effaith ar arfer</a:t>
            </a:r>
            <a:endParaRPr lang="en-GB">
              <a:solidFill>
                <a:srgbClr val="00B050"/>
              </a:solidFill>
              <a:latin typeface="Calibri" panose="020F0502020204030204"/>
            </a:endParaRPr>
          </a:p>
          <a:p>
            <a:pPr>
              <a:defRPr/>
            </a:pPr>
            <a:endParaRPr lang="en-GB">
              <a:solidFill>
                <a:srgbClr val="00B050"/>
              </a:solidFill>
              <a:latin typeface="Calibri" panose="020F0502020204030204"/>
            </a:endParaRPr>
          </a:p>
          <a:p>
            <a:pPr>
              <a:defRPr/>
            </a:pPr>
            <a:endParaRPr lang="en-GB">
              <a:solidFill>
                <a:prstClr val="black"/>
              </a:solidFill>
              <a:latin typeface="Calibri" panose="020F0502020204030204"/>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algn="ctr">
              <a:defRPr/>
            </a:pPr>
            <a:r>
              <a:rPr lang="en-GB" sz="2400" b="1" err="1">
                <a:solidFill>
                  <a:prstClr val="black"/>
                </a:solidFill>
                <a:latin typeface="Calibri" panose="020F0502020204030204"/>
              </a:rPr>
              <a:t>F'ysgol</a:t>
            </a:r>
            <a:r>
              <a:rPr lang="en-GB" sz="2400" b="1">
                <a:solidFill>
                  <a:prstClr val="black"/>
                </a:solidFill>
                <a:latin typeface="Calibri" panose="020F0502020204030204"/>
              </a:rPr>
              <a:t> PAP1</a:t>
            </a:r>
          </a:p>
          <a:p>
            <a:pPr algn="ctr">
              <a:defRPr/>
            </a:pPr>
            <a:endParaRPr lang="en-GB" sz="2400" b="1">
              <a:solidFill>
                <a:srgbClr val="00B050"/>
              </a:solidFill>
              <a:latin typeface="Calibri" panose="020F0502020204030204"/>
            </a:endParaRPr>
          </a:p>
        </p:txBody>
      </p:sp>
    </p:spTree>
    <p:extLst>
      <p:ext uri="{BB962C8B-B14F-4D97-AF65-F5344CB8AC3E}">
        <p14:creationId xmlns:p14="http://schemas.microsoft.com/office/powerpoint/2010/main" val="12061620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algn="ctr">
              <a:defRPr/>
            </a:pPr>
            <a:r>
              <a:rPr lang="en-GB" sz="2000" b="1" err="1">
                <a:solidFill>
                  <a:prstClr val="black"/>
                </a:solidFill>
                <a:latin typeface="Calibri" panose="020F0502020204030204"/>
              </a:rPr>
              <a:t>Bathodyn</a:t>
            </a:r>
            <a:r>
              <a:rPr lang="en-GB" sz="2000" b="1">
                <a:solidFill>
                  <a:prstClr val="black"/>
                </a:solidFill>
                <a:latin typeface="Calibri" panose="020F0502020204030204"/>
              </a:rPr>
              <a:t> </a:t>
            </a:r>
            <a:r>
              <a:rPr lang="en-GB" sz="2000" b="1" err="1">
                <a:solidFill>
                  <a:prstClr val="black"/>
                </a:solidFill>
                <a:latin typeface="Calibri" panose="020F0502020204030204"/>
              </a:rPr>
              <a:t>ysgol</a:t>
            </a:r>
            <a:r>
              <a:rPr lang="en-GB">
                <a:solidFill>
                  <a:prstClr val="black"/>
                </a:solidFill>
                <a:latin typeface="Calibri" panose="020F0502020204030204"/>
              </a:rPr>
              <a:t> </a:t>
            </a:r>
          </a:p>
          <a:p>
            <a:pPr>
              <a:defRPr/>
            </a:pPr>
            <a:endParaRPr lang="en-GB" b="1">
              <a:solidFill>
                <a:srgbClr val="00B050"/>
              </a:solidFill>
              <a:latin typeface="Calibri" panose="020F0502020204030204"/>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algn="ctr"/>
            <a:r>
              <a:rPr lang="en-GB" err="1">
                <a:solidFill>
                  <a:srgbClr val="FF0000"/>
                </a:solidFill>
                <a:latin typeface="Calibri" panose="020F0502020204030204"/>
              </a:rPr>
              <a:t>Iaith</a:t>
            </a:r>
            <a:endParaRPr lang="en-GB">
              <a:solidFill>
                <a:srgbClr val="FF0000"/>
              </a:solidFill>
              <a:latin typeface="Calibri" panose="020F0502020204030204"/>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a:defRPr/>
            </a:pPr>
            <a:r>
              <a:rPr lang="en-GB">
                <a:solidFill>
                  <a:prstClr val="black"/>
                </a:solidFill>
                <a:latin typeface="Calibri" panose="020F0502020204030204"/>
              </a:rPr>
              <a:t>       </a:t>
            </a:r>
            <a:r>
              <a:rPr lang="en-GB" err="1">
                <a:solidFill>
                  <a:srgbClr val="00B050"/>
                </a:solidFill>
                <a:latin typeface="Calibri" panose="020F0502020204030204"/>
              </a:rPr>
              <a:t>Ardal</a:t>
            </a:r>
            <a:endParaRPr lang="en-GB">
              <a:solidFill>
                <a:srgbClr val="00B050"/>
              </a:solidFill>
              <a:latin typeface="Calibri" panose="020F0502020204030204"/>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r>
              <a:rPr lang="en-GB">
                <a:solidFill>
                  <a:srgbClr val="7030A0"/>
                </a:solidFill>
                <a:latin typeface="Calibri" panose="020F0502020204030204"/>
              </a:rPr>
              <a:t> </a:t>
            </a:r>
            <a:r>
              <a:rPr lang="en-GB" err="1">
                <a:solidFill>
                  <a:srgbClr val="7030A0"/>
                </a:solidFill>
                <a:latin typeface="Calibri" panose="020F0502020204030204"/>
              </a:rPr>
              <a:t>Gweithgareddau</a:t>
            </a:r>
            <a:r>
              <a:rPr lang="en-GB">
                <a:solidFill>
                  <a:srgbClr val="7030A0"/>
                </a:solidFill>
                <a:latin typeface="Calibri" panose="020F0502020204030204"/>
              </a:rPr>
              <a:t> </a:t>
            </a:r>
            <a:r>
              <a:rPr lang="en-GB" err="1">
                <a:solidFill>
                  <a:srgbClr val="7030A0"/>
                </a:solidFill>
                <a:latin typeface="Calibri" panose="020F0502020204030204"/>
              </a:rPr>
              <a:t>cymunedol</a:t>
            </a:r>
            <a:endParaRPr lang="en-GB">
              <a:solidFill>
                <a:srgbClr val="7030A0"/>
              </a:solidFill>
              <a:latin typeface="Calibri" panose="020F0502020204030204"/>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r>
              <a:rPr lang="en-GB" err="1">
                <a:solidFill>
                  <a:srgbClr val="00B0F0"/>
                </a:solidFill>
                <a:latin typeface="Calibri" panose="020F0502020204030204"/>
              </a:rPr>
              <a:t>Diwylliant</a:t>
            </a:r>
            <a:endParaRPr lang="en-GB">
              <a:solidFill>
                <a:srgbClr val="00B0F0"/>
              </a:solidFill>
              <a:latin typeface="Calibri" panose="020F0502020204030204"/>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algn="ctr">
              <a:defRPr/>
            </a:pPr>
            <a:r>
              <a:rPr lang="cy-GB">
                <a:solidFill>
                  <a:srgbClr val="FF0000"/>
                </a:solidFill>
                <a:latin typeface="Calibri" panose="020F0502020204030204"/>
              </a:rPr>
              <a:t>Effaith ar arfer</a:t>
            </a:r>
            <a:endParaRPr lang="en-GB">
              <a:solidFill>
                <a:srgbClr val="FF0000"/>
              </a:solidFill>
              <a:latin typeface="Calibri" panose="020F0502020204030204"/>
            </a:endParaRPr>
          </a:p>
          <a:p>
            <a:pPr algn="ctr">
              <a:defRPr/>
            </a:pPr>
            <a:endParaRPr lang="en-GB">
              <a:solidFill>
                <a:srgbClr val="FF0000"/>
              </a:solidFill>
              <a:latin typeface="Calibri" panose="020F0502020204030204"/>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a:defRPr/>
            </a:pPr>
            <a:r>
              <a:rPr lang="en-GB">
                <a:solidFill>
                  <a:prstClr val="black"/>
                </a:solidFill>
                <a:latin typeface="Calibri" panose="020F0502020204030204"/>
              </a:rPr>
              <a:t>       </a:t>
            </a:r>
            <a:r>
              <a:rPr lang="cy-GB">
                <a:solidFill>
                  <a:srgbClr val="7030A0"/>
                </a:solidFill>
                <a:latin typeface="Calibri" panose="020F0502020204030204"/>
              </a:rPr>
              <a:t>Effaith ar arfer</a:t>
            </a:r>
            <a:endParaRPr lang="en-GB">
              <a:solidFill>
                <a:srgbClr val="7030A0"/>
              </a:solidFill>
              <a:latin typeface="Calibri" panose="020F0502020204030204"/>
            </a:endParaRPr>
          </a:p>
          <a:p>
            <a:pPr>
              <a:defRPr/>
            </a:pPr>
            <a:endParaRPr lang="en-GB">
              <a:solidFill>
                <a:srgbClr val="7030A0"/>
              </a:solidFill>
              <a:latin typeface="Calibri" panose="020F0502020204030204"/>
            </a:endParaRPr>
          </a:p>
          <a:p>
            <a:pPr>
              <a:defRPr/>
            </a:pPr>
            <a:endParaRPr lang="en-GB">
              <a:solidFill>
                <a:prstClr val="black"/>
              </a:solidFill>
              <a:latin typeface="Calibri" panose="020F0502020204030204"/>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a:defRPr/>
            </a:pPr>
            <a:r>
              <a:rPr lang="cy-GB">
                <a:solidFill>
                  <a:srgbClr val="00B0F0"/>
                </a:solidFill>
                <a:latin typeface="Calibri" panose="020F0502020204030204"/>
              </a:rPr>
              <a:t>Effaith ar arfer</a:t>
            </a:r>
            <a:endParaRPr lang="en-GB">
              <a:solidFill>
                <a:srgbClr val="00B0F0"/>
              </a:solidFill>
              <a:latin typeface="Calibri" panose="020F0502020204030204"/>
            </a:endParaRPr>
          </a:p>
          <a:p>
            <a:pPr>
              <a:defRPr/>
            </a:pPr>
            <a:endParaRPr lang="en-GB">
              <a:solidFill>
                <a:srgbClr val="00B0F0"/>
              </a:solidFill>
              <a:latin typeface="Calibri" panose="020F0502020204030204"/>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a:defRPr/>
            </a:pPr>
            <a:r>
              <a:rPr lang="cy-GB">
                <a:solidFill>
                  <a:srgbClr val="00B050"/>
                </a:solidFill>
                <a:latin typeface="Calibri" panose="020F0502020204030204"/>
              </a:rPr>
              <a:t>Effaith ar arfer</a:t>
            </a:r>
            <a:endParaRPr lang="en-GB">
              <a:solidFill>
                <a:srgbClr val="00B050"/>
              </a:solidFill>
              <a:latin typeface="Calibri" panose="020F0502020204030204"/>
            </a:endParaRPr>
          </a:p>
          <a:p>
            <a:pPr>
              <a:defRPr/>
            </a:pPr>
            <a:endParaRPr lang="en-GB">
              <a:solidFill>
                <a:srgbClr val="00B050"/>
              </a:solidFill>
              <a:latin typeface="Calibri" panose="020F0502020204030204"/>
            </a:endParaRPr>
          </a:p>
          <a:p>
            <a:pPr>
              <a:defRPr/>
            </a:pPr>
            <a:endParaRPr lang="en-GB">
              <a:solidFill>
                <a:prstClr val="black"/>
              </a:solidFill>
              <a:latin typeface="Calibri" panose="020F0502020204030204"/>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algn="ctr">
              <a:defRPr/>
            </a:pPr>
            <a:r>
              <a:rPr lang="en-GB" sz="2400" b="1" err="1">
                <a:solidFill>
                  <a:prstClr val="black"/>
                </a:solidFill>
                <a:latin typeface="Calibri" panose="020F0502020204030204"/>
              </a:rPr>
              <a:t>F'ysgol</a:t>
            </a:r>
            <a:r>
              <a:rPr lang="en-GB" sz="2400" b="1">
                <a:solidFill>
                  <a:prstClr val="black"/>
                </a:solidFill>
                <a:latin typeface="Calibri" panose="020F0502020204030204"/>
              </a:rPr>
              <a:t> PAP1</a:t>
            </a:r>
          </a:p>
          <a:p>
            <a:pPr algn="ctr">
              <a:defRPr/>
            </a:pPr>
            <a:endParaRPr lang="en-GB" sz="2400" b="1">
              <a:solidFill>
                <a:srgbClr val="00B050"/>
              </a:solidFill>
              <a:latin typeface="Calibri" panose="020F0502020204030204"/>
            </a:endParaRPr>
          </a:p>
        </p:txBody>
      </p:sp>
    </p:spTree>
    <p:extLst>
      <p:ext uri="{BB962C8B-B14F-4D97-AF65-F5344CB8AC3E}">
        <p14:creationId xmlns:p14="http://schemas.microsoft.com/office/powerpoint/2010/main" val="20720104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algn="ctr">
              <a:defRPr/>
            </a:pPr>
            <a:r>
              <a:rPr lang="en-GB" sz="2000" b="1" err="1">
                <a:solidFill>
                  <a:prstClr val="black"/>
                </a:solidFill>
                <a:latin typeface="Calibri" panose="020F0502020204030204"/>
              </a:rPr>
              <a:t>Bathodyn</a:t>
            </a:r>
            <a:r>
              <a:rPr lang="en-GB" sz="2000" b="1">
                <a:solidFill>
                  <a:prstClr val="black"/>
                </a:solidFill>
                <a:latin typeface="Calibri" panose="020F0502020204030204"/>
              </a:rPr>
              <a:t> </a:t>
            </a:r>
            <a:r>
              <a:rPr lang="en-GB" sz="2000" b="1" err="1">
                <a:solidFill>
                  <a:prstClr val="black"/>
                </a:solidFill>
                <a:latin typeface="Calibri" panose="020F0502020204030204"/>
              </a:rPr>
              <a:t>ysgol</a:t>
            </a:r>
            <a:r>
              <a:rPr lang="en-GB">
                <a:solidFill>
                  <a:prstClr val="black"/>
                </a:solidFill>
                <a:latin typeface="Calibri" panose="020F0502020204030204"/>
              </a:rPr>
              <a:t> </a:t>
            </a:r>
          </a:p>
          <a:p>
            <a:pPr>
              <a:defRPr/>
            </a:pPr>
            <a:endParaRPr lang="en-GB" b="1">
              <a:solidFill>
                <a:srgbClr val="00B050"/>
              </a:solidFill>
              <a:latin typeface="Calibri" panose="020F0502020204030204"/>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algn="ctr"/>
            <a:r>
              <a:rPr lang="en-GB" err="1">
                <a:solidFill>
                  <a:srgbClr val="FF0000"/>
                </a:solidFill>
                <a:latin typeface="Calibri" panose="020F0502020204030204"/>
              </a:rPr>
              <a:t>Iaith</a:t>
            </a:r>
            <a:endParaRPr lang="en-GB">
              <a:solidFill>
                <a:srgbClr val="FF0000"/>
              </a:solidFill>
              <a:latin typeface="Calibri" panose="020F0502020204030204"/>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a:defRPr/>
            </a:pPr>
            <a:r>
              <a:rPr lang="en-GB">
                <a:solidFill>
                  <a:prstClr val="black"/>
                </a:solidFill>
                <a:latin typeface="Calibri" panose="020F0502020204030204"/>
              </a:rPr>
              <a:t>       </a:t>
            </a:r>
            <a:r>
              <a:rPr lang="en-GB" err="1">
                <a:solidFill>
                  <a:srgbClr val="00B050"/>
                </a:solidFill>
                <a:latin typeface="Calibri" panose="020F0502020204030204"/>
              </a:rPr>
              <a:t>Ardal</a:t>
            </a:r>
            <a:endParaRPr lang="en-GB">
              <a:solidFill>
                <a:srgbClr val="00B050"/>
              </a:solidFill>
              <a:latin typeface="Calibri" panose="020F0502020204030204"/>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r>
              <a:rPr lang="en-GB">
                <a:solidFill>
                  <a:srgbClr val="7030A0"/>
                </a:solidFill>
                <a:latin typeface="Calibri" panose="020F0502020204030204"/>
              </a:rPr>
              <a:t> </a:t>
            </a:r>
            <a:r>
              <a:rPr lang="en-GB" err="1">
                <a:solidFill>
                  <a:srgbClr val="7030A0"/>
                </a:solidFill>
                <a:latin typeface="Calibri" panose="020F0502020204030204"/>
              </a:rPr>
              <a:t>Gweithgareddau</a:t>
            </a:r>
            <a:r>
              <a:rPr lang="en-GB">
                <a:solidFill>
                  <a:srgbClr val="7030A0"/>
                </a:solidFill>
                <a:latin typeface="Calibri" panose="020F0502020204030204"/>
              </a:rPr>
              <a:t> </a:t>
            </a:r>
            <a:r>
              <a:rPr lang="en-GB" err="1">
                <a:solidFill>
                  <a:srgbClr val="7030A0"/>
                </a:solidFill>
                <a:latin typeface="Calibri" panose="020F0502020204030204"/>
              </a:rPr>
              <a:t>cymunedol</a:t>
            </a:r>
            <a:endParaRPr lang="en-GB">
              <a:solidFill>
                <a:srgbClr val="7030A0"/>
              </a:solidFill>
              <a:latin typeface="Calibri" panose="020F0502020204030204"/>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r>
              <a:rPr lang="en-GB" err="1">
                <a:solidFill>
                  <a:srgbClr val="00B0F0"/>
                </a:solidFill>
                <a:latin typeface="Calibri" panose="020F0502020204030204"/>
              </a:rPr>
              <a:t>Diwylliant</a:t>
            </a:r>
            <a:endParaRPr lang="en-GB">
              <a:solidFill>
                <a:srgbClr val="00B0F0"/>
              </a:solidFill>
              <a:latin typeface="Calibri" panose="020F0502020204030204"/>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algn="ctr">
              <a:defRPr/>
            </a:pPr>
            <a:r>
              <a:rPr lang="cy-GB">
                <a:solidFill>
                  <a:srgbClr val="FF0000"/>
                </a:solidFill>
                <a:latin typeface="Calibri" panose="020F0502020204030204"/>
              </a:rPr>
              <a:t>Effaith ar arfer</a:t>
            </a:r>
            <a:endParaRPr lang="en-GB">
              <a:solidFill>
                <a:srgbClr val="FF0000"/>
              </a:solidFill>
              <a:latin typeface="Calibri" panose="020F0502020204030204"/>
            </a:endParaRPr>
          </a:p>
          <a:p>
            <a:pPr algn="ctr">
              <a:defRPr/>
            </a:pPr>
            <a:endParaRPr lang="en-GB">
              <a:solidFill>
                <a:srgbClr val="FF0000"/>
              </a:solidFill>
              <a:latin typeface="Calibri" panose="020F0502020204030204"/>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a:defRPr/>
            </a:pPr>
            <a:r>
              <a:rPr lang="en-GB">
                <a:solidFill>
                  <a:prstClr val="black"/>
                </a:solidFill>
                <a:latin typeface="Calibri" panose="020F0502020204030204"/>
              </a:rPr>
              <a:t>       </a:t>
            </a:r>
            <a:r>
              <a:rPr lang="cy-GB">
                <a:solidFill>
                  <a:srgbClr val="7030A0"/>
                </a:solidFill>
                <a:latin typeface="Calibri" panose="020F0502020204030204"/>
              </a:rPr>
              <a:t>Effaith ar arfer</a:t>
            </a:r>
            <a:endParaRPr lang="en-GB">
              <a:solidFill>
                <a:srgbClr val="7030A0"/>
              </a:solidFill>
              <a:latin typeface="Calibri" panose="020F0502020204030204"/>
            </a:endParaRPr>
          </a:p>
          <a:p>
            <a:pPr>
              <a:defRPr/>
            </a:pPr>
            <a:endParaRPr lang="en-GB">
              <a:solidFill>
                <a:srgbClr val="7030A0"/>
              </a:solidFill>
              <a:latin typeface="Calibri" panose="020F0502020204030204"/>
            </a:endParaRPr>
          </a:p>
          <a:p>
            <a:pPr>
              <a:defRPr/>
            </a:pPr>
            <a:endParaRPr lang="en-GB">
              <a:solidFill>
                <a:prstClr val="black"/>
              </a:solidFill>
              <a:latin typeface="Calibri" panose="020F0502020204030204"/>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a:defRPr/>
            </a:pPr>
            <a:r>
              <a:rPr lang="cy-GB">
                <a:solidFill>
                  <a:srgbClr val="00B0F0"/>
                </a:solidFill>
                <a:latin typeface="Calibri" panose="020F0502020204030204"/>
              </a:rPr>
              <a:t>Effaith ar arfer</a:t>
            </a:r>
            <a:endParaRPr lang="en-GB">
              <a:solidFill>
                <a:srgbClr val="00B0F0"/>
              </a:solidFill>
              <a:latin typeface="Calibri" panose="020F0502020204030204"/>
            </a:endParaRPr>
          </a:p>
          <a:p>
            <a:pPr>
              <a:defRPr/>
            </a:pPr>
            <a:endParaRPr lang="en-GB">
              <a:solidFill>
                <a:srgbClr val="00B0F0"/>
              </a:solidFill>
              <a:latin typeface="Calibri" panose="020F0502020204030204"/>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a:defRPr/>
            </a:pPr>
            <a:r>
              <a:rPr lang="cy-GB">
                <a:solidFill>
                  <a:srgbClr val="00B050"/>
                </a:solidFill>
                <a:latin typeface="Calibri" panose="020F0502020204030204"/>
              </a:rPr>
              <a:t>Effaith ar arfer</a:t>
            </a:r>
            <a:endParaRPr lang="en-GB">
              <a:solidFill>
                <a:srgbClr val="00B050"/>
              </a:solidFill>
              <a:latin typeface="Calibri" panose="020F0502020204030204"/>
            </a:endParaRPr>
          </a:p>
          <a:p>
            <a:pPr>
              <a:defRPr/>
            </a:pPr>
            <a:endParaRPr lang="en-GB">
              <a:solidFill>
                <a:srgbClr val="00B050"/>
              </a:solidFill>
              <a:latin typeface="Calibri" panose="020F0502020204030204"/>
            </a:endParaRPr>
          </a:p>
          <a:p>
            <a:pPr>
              <a:defRPr/>
            </a:pPr>
            <a:endParaRPr lang="en-GB">
              <a:solidFill>
                <a:prstClr val="black"/>
              </a:solidFill>
              <a:latin typeface="Calibri" panose="020F0502020204030204"/>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algn="ctr">
              <a:defRPr/>
            </a:pPr>
            <a:r>
              <a:rPr lang="en-GB" sz="2400" b="1" err="1">
                <a:solidFill>
                  <a:prstClr val="black"/>
                </a:solidFill>
                <a:latin typeface="Calibri" panose="020F0502020204030204"/>
              </a:rPr>
              <a:t>F'ysgol</a:t>
            </a:r>
            <a:r>
              <a:rPr lang="en-GB" sz="2400" b="1">
                <a:solidFill>
                  <a:prstClr val="black"/>
                </a:solidFill>
                <a:latin typeface="Calibri" panose="020F0502020204030204"/>
              </a:rPr>
              <a:t> PAP1</a:t>
            </a:r>
          </a:p>
          <a:p>
            <a:pPr algn="ctr">
              <a:defRPr/>
            </a:pPr>
            <a:endParaRPr lang="en-GB" sz="2400" b="1">
              <a:solidFill>
                <a:srgbClr val="00B050"/>
              </a:solidFill>
              <a:latin typeface="Calibri" panose="020F0502020204030204"/>
            </a:endParaRPr>
          </a:p>
        </p:txBody>
      </p:sp>
    </p:spTree>
    <p:extLst>
      <p:ext uri="{BB962C8B-B14F-4D97-AF65-F5344CB8AC3E}">
        <p14:creationId xmlns:p14="http://schemas.microsoft.com/office/powerpoint/2010/main" val="17382502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algn="ctr">
              <a:defRPr/>
            </a:pPr>
            <a:r>
              <a:rPr lang="en-GB" sz="2000" b="1" err="1">
                <a:solidFill>
                  <a:prstClr val="black"/>
                </a:solidFill>
                <a:latin typeface="Calibri" panose="020F0502020204030204"/>
              </a:rPr>
              <a:t>Bathodyn</a:t>
            </a:r>
            <a:r>
              <a:rPr lang="en-GB" sz="2000" b="1">
                <a:solidFill>
                  <a:prstClr val="black"/>
                </a:solidFill>
                <a:latin typeface="Calibri" panose="020F0502020204030204"/>
              </a:rPr>
              <a:t> </a:t>
            </a:r>
            <a:r>
              <a:rPr lang="en-GB" sz="2000" b="1" err="1">
                <a:solidFill>
                  <a:prstClr val="black"/>
                </a:solidFill>
                <a:latin typeface="Calibri" panose="020F0502020204030204"/>
              </a:rPr>
              <a:t>ysgol</a:t>
            </a:r>
            <a:r>
              <a:rPr lang="en-GB">
                <a:solidFill>
                  <a:prstClr val="black"/>
                </a:solidFill>
                <a:latin typeface="Calibri" panose="020F0502020204030204"/>
              </a:rPr>
              <a:t> </a:t>
            </a:r>
          </a:p>
          <a:p>
            <a:pPr>
              <a:defRPr/>
            </a:pPr>
            <a:endParaRPr lang="en-GB" b="1">
              <a:solidFill>
                <a:srgbClr val="00B050"/>
              </a:solidFill>
              <a:latin typeface="Calibri" panose="020F0502020204030204"/>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algn="ctr"/>
            <a:r>
              <a:rPr lang="en-GB" err="1">
                <a:solidFill>
                  <a:srgbClr val="FF0000"/>
                </a:solidFill>
                <a:latin typeface="Calibri" panose="020F0502020204030204"/>
              </a:rPr>
              <a:t>Iaith</a:t>
            </a:r>
            <a:endParaRPr lang="en-GB">
              <a:solidFill>
                <a:srgbClr val="FF0000"/>
              </a:solidFill>
              <a:latin typeface="Calibri" panose="020F0502020204030204"/>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a:defRPr/>
            </a:pPr>
            <a:r>
              <a:rPr lang="en-GB">
                <a:solidFill>
                  <a:prstClr val="black"/>
                </a:solidFill>
                <a:latin typeface="Calibri" panose="020F0502020204030204"/>
              </a:rPr>
              <a:t>       </a:t>
            </a:r>
            <a:r>
              <a:rPr lang="en-GB" err="1">
                <a:solidFill>
                  <a:srgbClr val="00B050"/>
                </a:solidFill>
                <a:latin typeface="Calibri" panose="020F0502020204030204"/>
              </a:rPr>
              <a:t>Ardal</a:t>
            </a:r>
            <a:endParaRPr lang="en-GB">
              <a:solidFill>
                <a:srgbClr val="00B050"/>
              </a:solidFill>
              <a:latin typeface="Calibri" panose="020F0502020204030204"/>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r>
              <a:rPr lang="en-GB">
                <a:solidFill>
                  <a:srgbClr val="7030A0"/>
                </a:solidFill>
                <a:latin typeface="Calibri" panose="020F0502020204030204"/>
              </a:rPr>
              <a:t> </a:t>
            </a:r>
            <a:r>
              <a:rPr lang="en-GB" err="1">
                <a:solidFill>
                  <a:srgbClr val="7030A0"/>
                </a:solidFill>
                <a:latin typeface="Calibri" panose="020F0502020204030204"/>
              </a:rPr>
              <a:t>Gweithgareddau</a:t>
            </a:r>
            <a:r>
              <a:rPr lang="en-GB">
                <a:solidFill>
                  <a:srgbClr val="7030A0"/>
                </a:solidFill>
                <a:latin typeface="Calibri" panose="020F0502020204030204"/>
              </a:rPr>
              <a:t> </a:t>
            </a:r>
            <a:r>
              <a:rPr lang="en-GB" err="1">
                <a:solidFill>
                  <a:srgbClr val="7030A0"/>
                </a:solidFill>
                <a:latin typeface="Calibri" panose="020F0502020204030204"/>
              </a:rPr>
              <a:t>cymunedol</a:t>
            </a:r>
            <a:endParaRPr lang="en-GB">
              <a:solidFill>
                <a:srgbClr val="7030A0"/>
              </a:solidFill>
              <a:latin typeface="Calibri" panose="020F0502020204030204"/>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r>
              <a:rPr lang="en-GB" err="1">
                <a:solidFill>
                  <a:srgbClr val="00B0F0"/>
                </a:solidFill>
                <a:latin typeface="Calibri" panose="020F0502020204030204"/>
              </a:rPr>
              <a:t>Diwylliant</a:t>
            </a:r>
            <a:endParaRPr lang="en-GB">
              <a:solidFill>
                <a:srgbClr val="00B0F0"/>
              </a:solidFill>
              <a:latin typeface="Calibri" panose="020F0502020204030204"/>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algn="ctr">
              <a:defRPr/>
            </a:pPr>
            <a:r>
              <a:rPr lang="cy-GB">
                <a:solidFill>
                  <a:srgbClr val="FF0000"/>
                </a:solidFill>
                <a:latin typeface="Calibri" panose="020F0502020204030204"/>
              </a:rPr>
              <a:t>Effaith ar arfer</a:t>
            </a:r>
            <a:endParaRPr lang="en-GB">
              <a:solidFill>
                <a:srgbClr val="FF0000"/>
              </a:solidFill>
              <a:latin typeface="Calibri" panose="020F0502020204030204"/>
            </a:endParaRPr>
          </a:p>
          <a:p>
            <a:pPr algn="ctr">
              <a:defRPr/>
            </a:pPr>
            <a:endParaRPr lang="en-GB">
              <a:solidFill>
                <a:srgbClr val="FF0000"/>
              </a:solidFill>
              <a:latin typeface="Calibri" panose="020F0502020204030204"/>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a:defRPr/>
            </a:pPr>
            <a:r>
              <a:rPr lang="en-GB">
                <a:solidFill>
                  <a:prstClr val="black"/>
                </a:solidFill>
                <a:latin typeface="Calibri" panose="020F0502020204030204"/>
              </a:rPr>
              <a:t>       </a:t>
            </a:r>
            <a:r>
              <a:rPr lang="cy-GB">
                <a:solidFill>
                  <a:srgbClr val="7030A0"/>
                </a:solidFill>
                <a:latin typeface="Calibri" panose="020F0502020204030204"/>
              </a:rPr>
              <a:t>Effaith ar arfer</a:t>
            </a:r>
            <a:endParaRPr lang="en-GB">
              <a:solidFill>
                <a:srgbClr val="7030A0"/>
              </a:solidFill>
              <a:latin typeface="Calibri" panose="020F0502020204030204"/>
            </a:endParaRPr>
          </a:p>
          <a:p>
            <a:pPr>
              <a:defRPr/>
            </a:pPr>
            <a:endParaRPr lang="en-GB">
              <a:solidFill>
                <a:srgbClr val="7030A0"/>
              </a:solidFill>
              <a:latin typeface="Calibri" panose="020F0502020204030204"/>
            </a:endParaRPr>
          </a:p>
          <a:p>
            <a:pPr>
              <a:defRPr/>
            </a:pPr>
            <a:endParaRPr lang="en-GB">
              <a:solidFill>
                <a:prstClr val="black"/>
              </a:solidFill>
              <a:latin typeface="Calibri" panose="020F0502020204030204"/>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a:defRPr/>
            </a:pPr>
            <a:r>
              <a:rPr lang="cy-GB">
                <a:solidFill>
                  <a:srgbClr val="00B0F0"/>
                </a:solidFill>
                <a:latin typeface="Calibri" panose="020F0502020204030204"/>
              </a:rPr>
              <a:t>Effaith ar arfer</a:t>
            </a:r>
            <a:endParaRPr lang="en-GB">
              <a:solidFill>
                <a:srgbClr val="00B0F0"/>
              </a:solidFill>
              <a:latin typeface="Calibri" panose="020F0502020204030204"/>
            </a:endParaRPr>
          </a:p>
          <a:p>
            <a:pPr>
              <a:defRPr/>
            </a:pPr>
            <a:endParaRPr lang="en-GB">
              <a:solidFill>
                <a:srgbClr val="00B0F0"/>
              </a:solidFill>
              <a:latin typeface="Calibri" panose="020F0502020204030204"/>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a:defRPr/>
            </a:pPr>
            <a:r>
              <a:rPr lang="cy-GB">
                <a:solidFill>
                  <a:srgbClr val="00B050"/>
                </a:solidFill>
                <a:latin typeface="Calibri" panose="020F0502020204030204"/>
              </a:rPr>
              <a:t>Effaith ar arfer</a:t>
            </a:r>
            <a:endParaRPr lang="en-GB">
              <a:solidFill>
                <a:srgbClr val="00B050"/>
              </a:solidFill>
              <a:latin typeface="Calibri" panose="020F0502020204030204"/>
            </a:endParaRPr>
          </a:p>
          <a:p>
            <a:pPr>
              <a:defRPr/>
            </a:pPr>
            <a:endParaRPr lang="en-GB">
              <a:solidFill>
                <a:srgbClr val="00B050"/>
              </a:solidFill>
              <a:latin typeface="Calibri" panose="020F0502020204030204"/>
            </a:endParaRPr>
          </a:p>
          <a:p>
            <a:pPr>
              <a:defRPr/>
            </a:pPr>
            <a:endParaRPr lang="en-GB">
              <a:solidFill>
                <a:prstClr val="black"/>
              </a:solidFill>
              <a:latin typeface="Calibri" panose="020F0502020204030204"/>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algn="ctr">
              <a:defRPr/>
            </a:pPr>
            <a:r>
              <a:rPr lang="en-GB" sz="2400" b="1" err="1">
                <a:solidFill>
                  <a:prstClr val="black"/>
                </a:solidFill>
                <a:latin typeface="Calibri" panose="020F0502020204030204"/>
              </a:rPr>
              <a:t>F'ysgol</a:t>
            </a:r>
            <a:r>
              <a:rPr lang="en-GB" sz="2400" b="1">
                <a:solidFill>
                  <a:prstClr val="black"/>
                </a:solidFill>
                <a:latin typeface="Calibri" panose="020F0502020204030204"/>
              </a:rPr>
              <a:t> PAP1</a:t>
            </a:r>
          </a:p>
          <a:p>
            <a:pPr algn="ctr">
              <a:defRPr/>
            </a:pPr>
            <a:endParaRPr lang="en-GB" sz="2400" b="1">
              <a:solidFill>
                <a:srgbClr val="00B050"/>
              </a:solidFill>
              <a:latin typeface="Calibri" panose="020F0502020204030204"/>
            </a:endParaRPr>
          </a:p>
        </p:txBody>
      </p:sp>
    </p:spTree>
    <p:extLst>
      <p:ext uri="{BB962C8B-B14F-4D97-AF65-F5344CB8AC3E}">
        <p14:creationId xmlns:p14="http://schemas.microsoft.com/office/powerpoint/2010/main" val="39645651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algn="ctr">
              <a:defRPr/>
            </a:pPr>
            <a:r>
              <a:rPr lang="en-GB" sz="2000" b="1" err="1">
                <a:solidFill>
                  <a:prstClr val="black"/>
                </a:solidFill>
                <a:latin typeface="Calibri" panose="020F0502020204030204"/>
              </a:rPr>
              <a:t>Bathodyn</a:t>
            </a:r>
            <a:r>
              <a:rPr lang="en-GB" sz="2000" b="1">
                <a:solidFill>
                  <a:prstClr val="black"/>
                </a:solidFill>
                <a:latin typeface="Calibri" panose="020F0502020204030204"/>
              </a:rPr>
              <a:t> </a:t>
            </a:r>
            <a:r>
              <a:rPr lang="en-GB" sz="2000" b="1" err="1">
                <a:solidFill>
                  <a:prstClr val="black"/>
                </a:solidFill>
                <a:latin typeface="Calibri" panose="020F0502020204030204"/>
              </a:rPr>
              <a:t>ysgol</a:t>
            </a:r>
            <a:r>
              <a:rPr lang="en-GB">
                <a:solidFill>
                  <a:prstClr val="black"/>
                </a:solidFill>
                <a:latin typeface="Calibri" panose="020F0502020204030204"/>
              </a:rPr>
              <a:t> </a:t>
            </a:r>
          </a:p>
          <a:p>
            <a:pPr>
              <a:defRPr/>
            </a:pPr>
            <a:endParaRPr lang="en-GB" b="1">
              <a:solidFill>
                <a:srgbClr val="00B050"/>
              </a:solidFill>
              <a:latin typeface="Calibri" panose="020F0502020204030204"/>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algn="ctr"/>
            <a:r>
              <a:rPr lang="en-GB" err="1">
                <a:solidFill>
                  <a:srgbClr val="FF0000"/>
                </a:solidFill>
                <a:latin typeface="Calibri" panose="020F0502020204030204"/>
              </a:rPr>
              <a:t>Iaith</a:t>
            </a:r>
            <a:endParaRPr lang="en-GB">
              <a:solidFill>
                <a:srgbClr val="FF0000"/>
              </a:solidFill>
              <a:latin typeface="Calibri" panose="020F0502020204030204"/>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a:defRPr/>
            </a:pPr>
            <a:r>
              <a:rPr lang="en-GB">
                <a:solidFill>
                  <a:prstClr val="black"/>
                </a:solidFill>
                <a:latin typeface="Calibri" panose="020F0502020204030204"/>
              </a:rPr>
              <a:t>       </a:t>
            </a:r>
            <a:r>
              <a:rPr lang="en-GB" err="1">
                <a:solidFill>
                  <a:srgbClr val="00B050"/>
                </a:solidFill>
                <a:latin typeface="Calibri" panose="020F0502020204030204"/>
              </a:rPr>
              <a:t>Ardal</a:t>
            </a:r>
            <a:endParaRPr lang="en-GB">
              <a:solidFill>
                <a:srgbClr val="00B050"/>
              </a:solidFill>
              <a:latin typeface="Calibri" panose="020F0502020204030204"/>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r>
              <a:rPr lang="en-GB">
                <a:solidFill>
                  <a:srgbClr val="7030A0"/>
                </a:solidFill>
                <a:latin typeface="Calibri" panose="020F0502020204030204"/>
              </a:rPr>
              <a:t> </a:t>
            </a:r>
            <a:r>
              <a:rPr lang="en-GB" err="1">
                <a:solidFill>
                  <a:srgbClr val="7030A0"/>
                </a:solidFill>
                <a:latin typeface="Calibri" panose="020F0502020204030204"/>
              </a:rPr>
              <a:t>Gweithgareddau</a:t>
            </a:r>
            <a:r>
              <a:rPr lang="en-GB">
                <a:solidFill>
                  <a:srgbClr val="7030A0"/>
                </a:solidFill>
                <a:latin typeface="Calibri" panose="020F0502020204030204"/>
              </a:rPr>
              <a:t> </a:t>
            </a:r>
            <a:r>
              <a:rPr lang="en-GB" err="1">
                <a:solidFill>
                  <a:srgbClr val="7030A0"/>
                </a:solidFill>
                <a:latin typeface="Calibri" panose="020F0502020204030204"/>
              </a:rPr>
              <a:t>cymunedol</a:t>
            </a:r>
            <a:endParaRPr lang="en-GB">
              <a:solidFill>
                <a:srgbClr val="7030A0"/>
              </a:solidFill>
              <a:latin typeface="Calibri" panose="020F0502020204030204"/>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r>
              <a:rPr lang="en-GB" err="1">
                <a:solidFill>
                  <a:srgbClr val="00B0F0"/>
                </a:solidFill>
                <a:latin typeface="Calibri" panose="020F0502020204030204"/>
              </a:rPr>
              <a:t>Diwylliant</a:t>
            </a:r>
            <a:endParaRPr lang="en-GB">
              <a:solidFill>
                <a:srgbClr val="00B0F0"/>
              </a:solidFill>
              <a:latin typeface="Calibri" panose="020F0502020204030204"/>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algn="ctr">
              <a:defRPr/>
            </a:pPr>
            <a:r>
              <a:rPr lang="cy-GB">
                <a:solidFill>
                  <a:srgbClr val="FF0000"/>
                </a:solidFill>
                <a:latin typeface="Calibri" panose="020F0502020204030204"/>
              </a:rPr>
              <a:t>Effaith ar arfer</a:t>
            </a:r>
            <a:endParaRPr lang="en-GB">
              <a:solidFill>
                <a:srgbClr val="FF0000"/>
              </a:solidFill>
              <a:latin typeface="Calibri" panose="020F0502020204030204"/>
            </a:endParaRPr>
          </a:p>
          <a:p>
            <a:pPr algn="ctr">
              <a:defRPr/>
            </a:pPr>
            <a:endParaRPr lang="en-GB">
              <a:solidFill>
                <a:srgbClr val="FF0000"/>
              </a:solidFill>
              <a:latin typeface="Calibri" panose="020F0502020204030204"/>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a:defRPr/>
            </a:pPr>
            <a:r>
              <a:rPr lang="en-GB">
                <a:solidFill>
                  <a:prstClr val="black"/>
                </a:solidFill>
                <a:latin typeface="Calibri" panose="020F0502020204030204"/>
              </a:rPr>
              <a:t>       </a:t>
            </a:r>
            <a:r>
              <a:rPr lang="cy-GB">
                <a:solidFill>
                  <a:srgbClr val="7030A0"/>
                </a:solidFill>
                <a:latin typeface="Calibri" panose="020F0502020204030204"/>
              </a:rPr>
              <a:t>Effaith ar arfer</a:t>
            </a:r>
            <a:endParaRPr lang="en-GB">
              <a:solidFill>
                <a:srgbClr val="7030A0"/>
              </a:solidFill>
              <a:latin typeface="Calibri" panose="020F0502020204030204"/>
            </a:endParaRPr>
          </a:p>
          <a:p>
            <a:pPr>
              <a:defRPr/>
            </a:pPr>
            <a:endParaRPr lang="en-GB">
              <a:solidFill>
                <a:srgbClr val="7030A0"/>
              </a:solidFill>
              <a:latin typeface="Calibri" panose="020F0502020204030204"/>
            </a:endParaRPr>
          </a:p>
          <a:p>
            <a:pPr>
              <a:defRPr/>
            </a:pPr>
            <a:endParaRPr lang="en-GB">
              <a:solidFill>
                <a:prstClr val="black"/>
              </a:solidFill>
              <a:latin typeface="Calibri" panose="020F0502020204030204"/>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a:defRPr/>
            </a:pPr>
            <a:r>
              <a:rPr lang="cy-GB">
                <a:solidFill>
                  <a:srgbClr val="00B0F0"/>
                </a:solidFill>
                <a:latin typeface="Calibri" panose="020F0502020204030204"/>
              </a:rPr>
              <a:t>Effaith ar arfer</a:t>
            </a:r>
            <a:endParaRPr lang="en-GB">
              <a:solidFill>
                <a:srgbClr val="00B0F0"/>
              </a:solidFill>
              <a:latin typeface="Calibri" panose="020F0502020204030204"/>
            </a:endParaRPr>
          </a:p>
          <a:p>
            <a:pPr>
              <a:defRPr/>
            </a:pPr>
            <a:endParaRPr lang="en-GB">
              <a:solidFill>
                <a:srgbClr val="00B0F0"/>
              </a:solidFill>
              <a:latin typeface="Calibri" panose="020F0502020204030204"/>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a:defRPr/>
            </a:pPr>
            <a:r>
              <a:rPr lang="cy-GB">
                <a:solidFill>
                  <a:srgbClr val="00B050"/>
                </a:solidFill>
                <a:latin typeface="Calibri" panose="020F0502020204030204"/>
              </a:rPr>
              <a:t>Effaith ar arfer</a:t>
            </a:r>
            <a:endParaRPr lang="en-GB">
              <a:solidFill>
                <a:srgbClr val="00B050"/>
              </a:solidFill>
              <a:latin typeface="Calibri" panose="020F0502020204030204"/>
            </a:endParaRPr>
          </a:p>
          <a:p>
            <a:pPr>
              <a:defRPr/>
            </a:pPr>
            <a:endParaRPr lang="en-GB">
              <a:solidFill>
                <a:srgbClr val="00B050"/>
              </a:solidFill>
              <a:latin typeface="Calibri" panose="020F0502020204030204"/>
            </a:endParaRPr>
          </a:p>
          <a:p>
            <a:pPr>
              <a:defRPr/>
            </a:pPr>
            <a:endParaRPr lang="en-GB">
              <a:solidFill>
                <a:prstClr val="black"/>
              </a:solidFill>
              <a:latin typeface="Calibri" panose="020F0502020204030204"/>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algn="ctr">
              <a:defRPr/>
            </a:pPr>
            <a:r>
              <a:rPr lang="en-GB" sz="2400" b="1" err="1">
                <a:solidFill>
                  <a:prstClr val="black"/>
                </a:solidFill>
                <a:latin typeface="Calibri" panose="020F0502020204030204"/>
              </a:rPr>
              <a:t>F'ysgol</a:t>
            </a:r>
            <a:r>
              <a:rPr lang="en-GB" sz="2400" b="1">
                <a:solidFill>
                  <a:prstClr val="black"/>
                </a:solidFill>
                <a:latin typeface="Calibri" panose="020F0502020204030204"/>
              </a:rPr>
              <a:t> PAP1</a:t>
            </a:r>
          </a:p>
          <a:p>
            <a:pPr algn="ctr">
              <a:defRPr/>
            </a:pPr>
            <a:endParaRPr lang="en-GB" sz="2400" b="1">
              <a:solidFill>
                <a:srgbClr val="00B050"/>
              </a:solidFill>
              <a:latin typeface="Calibri" panose="020F0502020204030204"/>
            </a:endParaRPr>
          </a:p>
        </p:txBody>
      </p:sp>
    </p:spTree>
    <p:extLst>
      <p:ext uri="{BB962C8B-B14F-4D97-AF65-F5344CB8AC3E}">
        <p14:creationId xmlns:p14="http://schemas.microsoft.com/office/powerpoint/2010/main" val="1980151875"/>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92c24619-d6d5-42cf-b618-23d930ad9f20">
      <Terms xmlns="http://schemas.microsoft.com/office/infopath/2007/PartnerControls"/>
    </lcf76f155ced4ddcb4097134ff3c332f>
    <TaxCatchAll xmlns="8ee9550b-f5f4-4dde-bce5-39f4ba45c2f1" xsi:nil="true"/>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Updatedfor2526 xmlns="92c24619-d6d5-42cf-b618-23d930ad9f20">false</Updatedfor2526>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41" ma:contentTypeDescription="Create a new document." ma:contentTypeScope="" ma:versionID="bf806b92f60bd7e027de61aabf5b5a2d">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12a90f21a49cd90fbf34ade4de1c71f"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element ref="ns2:Updatedfor2526"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element name="Updatedfor2526" ma:index="46" nillable="true" ma:displayName="Updated for 2526" ma:default="0" ma:format="Dropdown" ma:internalName="Updatedfor2526">
      <xsd:simpleType>
        <xsd:restriction base="dms:Boolean"/>
      </xsd:simpleType>
    </xsd:element>
    <xsd:element name="MediaServiceBillingMetadata" ma:index="4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843A345-D48D-4B61-B897-1E2801D24437}">
  <ds:schemaRefs>
    <ds:schemaRef ds:uri="http://schemas.microsoft.com/office/2006/metadata/properties"/>
    <ds:schemaRef ds:uri="http://schemas.microsoft.com/office/infopath/2007/PartnerControls"/>
    <ds:schemaRef ds:uri="http://www.w3.org/2000/xmlns/"/>
    <ds:schemaRef ds:uri="920a86f2-4e7f-4c35-b78c-004ab25ef739"/>
    <ds:schemaRef ds:uri="00876e07-ceca-4387-ad41-c2f73250e1e2"/>
    <ds:schemaRef ds:uri="92c24619-d6d5-42cf-b618-23d930ad9f20"/>
    <ds:schemaRef ds:uri="8ee9550b-f5f4-4dde-bce5-39f4ba45c2f1"/>
  </ds:schemaRefs>
</ds:datastoreItem>
</file>

<file path=customXml/itemProps2.xml><?xml version="1.0" encoding="utf-8"?>
<ds:datastoreItem xmlns:ds="http://schemas.openxmlformats.org/officeDocument/2006/customXml" ds:itemID="{B35376D0-957A-4368-B4B6-65B8E989A9CA}">
  <ds:schemaRefs>
    <ds:schemaRef ds:uri="http://schemas.microsoft.com/sharepoint/v3/contenttype/forms"/>
  </ds:schemaRefs>
</ds:datastoreItem>
</file>

<file path=customXml/itemProps3.xml><?xml version="1.0" encoding="utf-8"?>
<ds:datastoreItem xmlns:ds="http://schemas.openxmlformats.org/officeDocument/2006/customXml" ds:itemID="{2E30C975-AC13-45C8-B0FE-1C92B332FA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4250</Words>
  <Application>Microsoft Office PowerPoint</Application>
  <PresentationFormat>Widescreen</PresentationFormat>
  <Paragraphs>366</Paragraphs>
  <Slides>21</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Kelly Gipson</dc:creator>
  <cp:lastModifiedBy>Jessica Roberts</cp:lastModifiedBy>
  <cp:revision>20</cp:revision>
  <dcterms:created xsi:type="dcterms:W3CDTF">2021-01-29T17:54:07Z</dcterms:created>
  <dcterms:modified xsi:type="dcterms:W3CDTF">2026-01-06T15:21:47Z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