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17"/>
  </p:notesMasterIdLst>
  <p:sldIdLst>
    <p:sldId id="256" r:id="rId2"/>
    <p:sldId id="257" r:id="rId3"/>
    <p:sldId id="258" r:id="rId4"/>
    <p:sldId id="259" r:id="rId5"/>
    <p:sldId id="260" r:id="rId6"/>
    <p:sldId id="265" r:id="rId7"/>
    <p:sldId id="269" r:id="rId8"/>
    <p:sldId id="261" r:id="rId9"/>
    <p:sldId id="262" r:id="rId10"/>
    <p:sldId id="266" r:id="rId11"/>
    <p:sldId id="267" r:id="rId12"/>
    <p:sldId id="270" r:id="rId13"/>
    <p:sldId id="271" r:id="rId14"/>
    <p:sldId id="275" r:id="rId15"/>
    <p:sldId id="27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5560" autoAdjust="0"/>
  </p:normalViewPr>
  <p:slideViewPr>
    <p:cSldViewPr>
      <p:cViewPr varScale="1">
        <p:scale>
          <a:sx n="62" d="100"/>
          <a:sy n="62" d="100"/>
        </p:scale>
        <p:origin x="1416" y="5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753032-C026-49AD-8794-B357F40E3F28}" type="datetimeFigureOut">
              <a:rPr lang="en-US" smtClean="0"/>
              <a:t>12/10/2020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8F9B75-802F-4DE2-AF11-1D241BA9699C}" type="slidenum">
              <a:rPr lang="en-US" smtClean="0"/>
              <a:t>‹#›</a:t>
            </a:fld>
            <a:endParaRPr lang="en-US"/>
          </a:p>
        </p:txBody>
      </p:sp>
    </p:spTree>
    <p:extLst>
      <p:ext uri="{BB962C8B-B14F-4D97-AF65-F5344CB8AC3E}">
        <p14:creationId xmlns:p14="http://schemas.microsoft.com/office/powerpoint/2010/main" val="1267150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8F9B75-802F-4DE2-AF11-1D241BA9699C}" type="slidenum">
              <a:rPr lang="en-US" smtClean="0"/>
              <a:t>2</a:t>
            </a:fld>
            <a:endParaRPr lang="en-US"/>
          </a:p>
        </p:txBody>
      </p:sp>
    </p:spTree>
    <p:extLst>
      <p:ext uri="{BB962C8B-B14F-4D97-AF65-F5344CB8AC3E}">
        <p14:creationId xmlns:p14="http://schemas.microsoft.com/office/powerpoint/2010/main" val="2987919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8F9B75-802F-4DE2-AF11-1D241BA9699C}" type="slidenum">
              <a:rPr lang="en-US" smtClean="0"/>
              <a:t>3</a:t>
            </a:fld>
            <a:endParaRPr lang="en-US"/>
          </a:p>
        </p:txBody>
      </p:sp>
    </p:spTree>
    <p:extLst>
      <p:ext uri="{BB962C8B-B14F-4D97-AF65-F5344CB8AC3E}">
        <p14:creationId xmlns:p14="http://schemas.microsoft.com/office/powerpoint/2010/main" val="3222191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308F9B75-802F-4DE2-AF11-1D241BA9699C}" type="slidenum">
              <a:rPr lang="en-US" smtClean="0"/>
              <a:t>9</a:t>
            </a:fld>
            <a:endParaRPr lang="en-US"/>
          </a:p>
        </p:txBody>
      </p:sp>
    </p:spTree>
    <p:extLst>
      <p:ext uri="{BB962C8B-B14F-4D97-AF65-F5344CB8AC3E}">
        <p14:creationId xmlns:p14="http://schemas.microsoft.com/office/powerpoint/2010/main" val="1741460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8DD8EDA0-DC7D-422E-8175-CF10BA881359}" type="datetimeFigureOut">
              <a:rPr lang="en-US" smtClean="0"/>
              <a:t>12/10/2020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7A1FD84-9EA0-4109-9AF4-B8EB9147ED59}"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D8EDA0-DC7D-422E-8175-CF10BA881359}" type="datetimeFigureOut">
              <a:rPr lang="en-US" smtClean="0"/>
              <a:t>12/10/2020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DD8EDA0-DC7D-422E-8175-CF10BA881359}" type="datetimeFigureOut">
              <a:rPr lang="en-US" smtClean="0"/>
              <a:t>12/10/2020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A1FD84-9EA0-4109-9AF4-B8EB9147ED59}"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DD8EDA0-DC7D-422E-8175-CF10BA881359}" type="datetimeFigureOut">
              <a:rPr lang="en-US" smtClean="0"/>
              <a:t>12/10/2020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DD8EDA0-DC7D-422E-8175-CF10BA881359}" type="datetimeFigureOut">
              <a:rPr lang="en-US" smtClean="0"/>
              <a:t>12/10/2020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8DD8EDA0-DC7D-422E-8175-CF10BA881359}" type="datetimeFigureOut">
              <a:rPr lang="en-US" smtClean="0"/>
              <a:t>12/10/2020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8EDA0-DC7D-422E-8175-CF10BA881359}" type="datetimeFigureOut">
              <a:rPr lang="en-US" smtClean="0"/>
              <a:t>12/10/2020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DD8EDA0-DC7D-422E-8175-CF10BA881359}" type="datetimeFigureOut">
              <a:rPr lang="en-US" smtClean="0"/>
              <a:t>12/10/2020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DD8EDA0-DC7D-422E-8175-CF10BA881359}" type="datetimeFigureOut">
              <a:rPr lang="en-US" smtClean="0"/>
              <a:t>12/10/2020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7A1FD84-9EA0-4109-9AF4-B8EB9147ED59}"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D8EDA0-DC7D-422E-8175-CF10BA881359}" type="datetimeFigureOut">
              <a:rPr lang="en-US" smtClean="0"/>
              <a:t>12/10/2020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D8EDA0-DC7D-422E-8175-CF10BA881359}" type="datetimeFigureOut">
              <a:rPr lang="en-US" smtClean="0"/>
              <a:t>12/10/2020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A1FD84-9EA0-4109-9AF4-B8EB9147ED59}" type="slidenum">
              <a:rPr lang="en-US" smtClean="0"/>
              <a:t>‹#›</a:t>
            </a:fld>
            <a:endParaRPr 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DD8EDA0-DC7D-422E-8175-CF10BA881359}" type="datetimeFigureOut">
              <a:rPr lang="en-US" smtClean="0"/>
              <a:t>12/10/2020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7A1FD84-9EA0-4109-9AF4-B8EB9147ED59}"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spd="slow">
    <p:wipe/>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2040" y="2276872"/>
            <a:ext cx="3561020" cy="923528"/>
          </a:xfrm>
        </p:spPr>
        <p:txBody>
          <a:bodyPr/>
          <a:lstStyle/>
          <a:p>
            <a:r>
              <a:rPr lang="en-US" dirty="0">
                <a:solidFill>
                  <a:schemeClr val="tx1"/>
                </a:solidFill>
                <a:latin typeface="Arial" pitchFamily="34" charset="0"/>
                <a:cs typeface="Arial" pitchFamily="34" charset="0"/>
              </a:rPr>
              <a:t>AMAZON</a:t>
            </a:r>
          </a:p>
        </p:txBody>
      </p:sp>
      <p:sp>
        <p:nvSpPr>
          <p:cNvPr id="3" name="Subtitle 2"/>
          <p:cNvSpPr>
            <a:spLocks noGrp="1"/>
          </p:cNvSpPr>
          <p:nvPr>
            <p:ph type="subTitle" idx="1"/>
          </p:nvPr>
        </p:nvSpPr>
        <p:spPr>
          <a:xfrm>
            <a:off x="1043608" y="3861048"/>
            <a:ext cx="7520880" cy="936104"/>
          </a:xfrm>
        </p:spPr>
        <p:txBody>
          <a:bodyPr>
            <a:normAutofit/>
          </a:bodyPr>
          <a:lstStyle/>
          <a:p>
            <a:r>
              <a:rPr lang="en-US" sz="2800" b="1" dirty="0">
                <a:solidFill>
                  <a:schemeClr val="tx1"/>
                </a:solidFill>
                <a:latin typeface="Arial" pitchFamily="34" charset="0"/>
                <a:cs typeface="Arial" pitchFamily="34" charset="0"/>
              </a:rPr>
              <a:t>Global company – global technology</a:t>
            </a:r>
          </a:p>
        </p:txBody>
      </p:sp>
      <p:sp>
        <p:nvSpPr>
          <p:cNvPr id="4" name="TextBox 3"/>
          <p:cNvSpPr txBox="1"/>
          <p:nvPr/>
        </p:nvSpPr>
        <p:spPr>
          <a:xfrm>
            <a:off x="179512" y="5013176"/>
            <a:ext cx="8424936" cy="1323439"/>
          </a:xfrm>
          <a:prstGeom prst="rect">
            <a:avLst/>
          </a:prstGeom>
          <a:noFill/>
        </p:spPr>
        <p:txBody>
          <a:bodyPr wrap="square" rtlCol="0">
            <a:spAutoFit/>
          </a:bodyPr>
          <a:lstStyle/>
          <a:p>
            <a:pPr algn="r"/>
            <a:r>
              <a:rPr lang="en-US" sz="2000" dirty="0">
                <a:latin typeface="Arial" pitchFamily="34" charset="0"/>
                <a:cs typeface="Arial" pitchFamily="34" charset="0"/>
              </a:rPr>
              <a:t>Team project by:</a:t>
            </a:r>
          </a:p>
          <a:p>
            <a:pPr algn="r"/>
            <a:r>
              <a:rPr lang="en-US" sz="2000" dirty="0">
                <a:latin typeface="Arial" pitchFamily="34" charset="0"/>
                <a:cs typeface="Arial" pitchFamily="34" charset="0"/>
              </a:rPr>
              <a:t>Paul </a:t>
            </a:r>
            <a:r>
              <a:rPr lang="en-US" sz="2000" dirty="0" err="1">
                <a:latin typeface="Arial" pitchFamily="34" charset="0"/>
                <a:cs typeface="Arial" pitchFamily="34" charset="0"/>
              </a:rPr>
              <a:t>Husanu</a:t>
            </a:r>
            <a:r>
              <a:rPr lang="en-US" sz="2000" dirty="0">
                <a:latin typeface="Arial" pitchFamily="34" charset="0"/>
                <a:cs typeface="Arial" pitchFamily="34" charset="0"/>
              </a:rPr>
              <a:t>, student reference 2012161</a:t>
            </a:r>
          </a:p>
          <a:p>
            <a:pPr algn="r"/>
            <a:r>
              <a:rPr lang="en-US" sz="2000" dirty="0">
                <a:latin typeface="Arial" pitchFamily="34" charset="0"/>
                <a:cs typeface="Arial" pitchFamily="34" charset="0"/>
              </a:rPr>
              <a:t>		 </a:t>
            </a:r>
            <a:r>
              <a:rPr lang="en-US" sz="2000" dirty="0" err="1">
                <a:latin typeface="Arial" pitchFamily="34" charset="0"/>
                <a:cs typeface="Arial" pitchFamily="34" charset="0"/>
              </a:rPr>
              <a:t>Sorin</a:t>
            </a:r>
            <a:r>
              <a:rPr lang="en-US" sz="2000" dirty="0">
                <a:latin typeface="Arial" pitchFamily="34" charset="0"/>
                <a:cs typeface="Arial" pitchFamily="34" charset="0"/>
              </a:rPr>
              <a:t> </a:t>
            </a:r>
            <a:r>
              <a:rPr lang="en-US" sz="2000" dirty="0" err="1">
                <a:latin typeface="Arial" pitchFamily="34" charset="0"/>
                <a:cs typeface="Arial" pitchFamily="34" charset="0"/>
              </a:rPr>
              <a:t>Petrut</a:t>
            </a:r>
            <a:r>
              <a:rPr lang="en-US" sz="2000" dirty="0">
                <a:latin typeface="Arial" pitchFamily="34" charset="0"/>
                <a:cs typeface="Arial" pitchFamily="34" charset="0"/>
              </a:rPr>
              <a:t> </a:t>
            </a:r>
            <a:r>
              <a:rPr lang="en-US" sz="2000" dirty="0" err="1">
                <a:latin typeface="Arial" pitchFamily="34" charset="0"/>
                <a:cs typeface="Arial" pitchFamily="34" charset="0"/>
              </a:rPr>
              <a:t>Marica</a:t>
            </a:r>
            <a:r>
              <a:rPr lang="en-US" sz="2000" dirty="0">
                <a:latin typeface="Arial" pitchFamily="34" charset="0"/>
                <a:cs typeface="Arial" pitchFamily="34" charset="0"/>
              </a:rPr>
              <a:t>, student reference  2014041</a:t>
            </a:r>
          </a:p>
          <a:p>
            <a:pPr algn="r"/>
            <a:r>
              <a:rPr lang="en-US" sz="2000" dirty="0">
                <a:latin typeface="Arial" pitchFamily="34" charset="0"/>
                <a:cs typeface="Arial" pitchFamily="34" charset="0"/>
              </a:rPr>
              <a:t>		 </a:t>
            </a:r>
            <a:r>
              <a:rPr lang="en-US" sz="2000" dirty="0" err="1">
                <a:latin typeface="Arial" pitchFamily="34" charset="0"/>
                <a:cs typeface="Arial" pitchFamily="34" charset="0"/>
              </a:rPr>
              <a:t>Lucerito</a:t>
            </a:r>
            <a:r>
              <a:rPr lang="en-US" sz="2000" dirty="0">
                <a:latin typeface="Arial" pitchFamily="34" charset="0"/>
                <a:cs typeface="Arial" pitchFamily="34" charset="0"/>
              </a:rPr>
              <a:t> </a:t>
            </a:r>
            <a:r>
              <a:rPr lang="en-US" sz="2000" dirty="0" err="1">
                <a:latin typeface="Arial" pitchFamily="34" charset="0"/>
                <a:cs typeface="Arial" pitchFamily="34" charset="0"/>
              </a:rPr>
              <a:t>Novas</a:t>
            </a:r>
            <a:r>
              <a:rPr lang="en-US" sz="2000" dirty="0">
                <a:latin typeface="Arial" pitchFamily="34" charset="0"/>
                <a:cs typeface="Arial" pitchFamily="34" charset="0"/>
              </a:rPr>
              <a:t> Gonzales, student reference 2013752</a:t>
            </a:r>
          </a:p>
        </p:txBody>
      </p:sp>
    </p:spTree>
    <p:extLst>
      <p:ext uri="{BB962C8B-B14F-4D97-AF65-F5344CB8AC3E}">
        <p14:creationId xmlns:p14="http://schemas.microsoft.com/office/powerpoint/2010/main" val="103223948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706519"/>
            <a:ext cx="8568952" cy="5386090"/>
          </a:xfrm>
          <a:prstGeom prst="rect">
            <a:avLst/>
          </a:prstGeom>
          <a:noFill/>
        </p:spPr>
        <p:txBody>
          <a:bodyPr wrap="square" rtlCol="0">
            <a:spAutoFit/>
          </a:bodyPr>
          <a:lstStyle/>
          <a:p>
            <a:pPr algn="ctr"/>
            <a:r>
              <a:rPr lang="en-US" sz="4000" dirty="0">
                <a:latin typeface="Arial" pitchFamily="34" charset="0"/>
                <a:cs typeface="Arial" pitchFamily="34" charset="0"/>
              </a:rPr>
              <a:t>Company beginnings</a:t>
            </a:r>
          </a:p>
          <a:p>
            <a:pPr algn="ctr"/>
            <a:endParaRPr lang="en-US" sz="3200" dirty="0">
              <a:latin typeface="Arial" pitchFamily="34" charset="0"/>
              <a:cs typeface="Arial" pitchFamily="34" charset="0"/>
            </a:endParaRPr>
          </a:p>
          <a:p>
            <a:endParaRPr lang="en-US"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The company Amazon was launched on 16</a:t>
            </a:r>
            <a:r>
              <a:rPr lang="en-US" sz="2000" baseline="30000" dirty="0">
                <a:latin typeface="Arial" pitchFamily="34" charset="0"/>
                <a:cs typeface="Arial" pitchFamily="34" charset="0"/>
              </a:rPr>
              <a:t>th</a:t>
            </a:r>
            <a:r>
              <a:rPr lang="en-US" sz="2000" dirty="0">
                <a:latin typeface="Arial" pitchFamily="34" charset="0"/>
                <a:cs typeface="Arial" pitchFamily="34" charset="0"/>
              </a:rPr>
              <a:t> July 1995</a:t>
            </a:r>
          </a:p>
          <a:p>
            <a:pPr marL="354013" indent="-265113"/>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Amazon was a website that sold only books in its early stages</a:t>
            </a:r>
          </a:p>
          <a:p>
            <a:pPr marL="354013" indent="-265113"/>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The founder of Amazon was Jeff Bezos</a:t>
            </a:r>
          </a:p>
          <a:p>
            <a:pPr marL="354013" indent="-265113"/>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He had a vision for the company's explosive growth </a:t>
            </a:r>
          </a:p>
          <a:p>
            <a:pPr marL="354013" indent="-265113"/>
            <a:endParaRPr lang="en-US"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He wanted Amazon to be a store that would sell everything</a:t>
            </a:r>
          </a:p>
          <a:p>
            <a:pPr marL="88900"/>
            <a:endParaRPr lang="en-US" sz="2000" dirty="0">
              <a:latin typeface="Arial" pitchFamily="34" charset="0"/>
              <a:cs typeface="Arial" pitchFamily="34" charset="0"/>
            </a:endParaRPr>
          </a:p>
          <a:p>
            <a:pPr marL="88900"/>
            <a:r>
              <a:rPr lang="en-US" sz="2000" dirty="0">
                <a:latin typeface="Arial" pitchFamily="34" charset="0"/>
                <a:cs typeface="Arial" pitchFamily="34" charset="0"/>
              </a:rPr>
              <a:t>(Avery </a:t>
            </a:r>
            <a:r>
              <a:rPr lang="en-US" sz="2000" dirty="0" err="1">
                <a:latin typeface="Arial" pitchFamily="34" charset="0"/>
                <a:cs typeface="Arial" pitchFamily="34" charset="0"/>
              </a:rPr>
              <a:t>Hartmans</a:t>
            </a:r>
            <a:r>
              <a:rPr lang="en-US" sz="2000" dirty="0">
                <a:latin typeface="Arial" pitchFamily="34" charset="0"/>
                <a:cs typeface="Arial" pitchFamily="34" charset="0"/>
              </a:rPr>
              <a:t> 2020)</a:t>
            </a:r>
          </a:p>
          <a:p>
            <a:endParaRPr lang="en-US" dirty="0"/>
          </a:p>
          <a:p>
            <a:endParaRPr lang="en-US" dirty="0"/>
          </a:p>
        </p:txBody>
      </p:sp>
    </p:spTree>
    <p:extLst>
      <p:ext uri="{BB962C8B-B14F-4D97-AF65-F5344CB8AC3E}">
        <p14:creationId xmlns:p14="http://schemas.microsoft.com/office/powerpoint/2010/main" val="2568596797"/>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692696"/>
            <a:ext cx="8424936" cy="5324535"/>
          </a:xfrm>
          <a:prstGeom prst="rect">
            <a:avLst/>
          </a:prstGeom>
          <a:noFill/>
        </p:spPr>
        <p:txBody>
          <a:bodyPr wrap="square" rtlCol="0">
            <a:spAutoFit/>
          </a:bodyPr>
          <a:lstStyle/>
          <a:p>
            <a:pPr algn="ctr"/>
            <a:r>
              <a:rPr lang="en-US" sz="4000" dirty="0">
                <a:latin typeface="Arial" pitchFamily="34" charset="0"/>
                <a:cs typeface="Arial" pitchFamily="34" charset="0"/>
              </a:rPr>
              <a:t>Company views</a:t>
            </a:r>
          </a:p>
          <a:p>
            <a:pPr algn="ctr"/>
            <a:endParaRPr lang="en-US" sz="4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Amazon aims to be the most customer focused company in the world</a:t>
            </a:r>
          </a:p>
          <a:p>
            <a:pPr marL="88900"/>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The company wishes to consistently improve the customer experience</a:t>
            </a:r>
          </a:p>
          <a:p>
            <a:pPr marL="354013" indent="-265113"/>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It helps consumers find, discover and buy anything by using the internet and technology </a:t>
            </a:r>
          </a:p>
          <a:p>
            <a:pPr marL="354013" indent="-265113"/>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It empowers businesses and content creators</a:t>
            </a:r>
          </a:p>
          <a:p>
            <a:pPr marL="354013" indent="-265113"/>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It drives the boundaries of technology continuously</a:t>
            </a:r>
          </a:p>
          <a:p>
            <a:pPr marL="354013" indent="-265113">
              <a:buFont typeface="Arial" pitchFamily="34" charset="0"/>
              <a:buChar char="•"/>
            </a:pPr>
            <a:endParaRPr lang="en-US" sz="2000" dirty="0">
              <a:latin typeface="Arial" pitchFamily="34" charset="0"/>
              <a:cs typeface="Arial" pitchFamily="34" charset="0"/>
            </a:endParaRPr>
          </a:p>
          <a:p>
            <a:pPr marL="88900"/>
            <a:r>
              <a:rPr lang="en-US" sz="2000" dirty="0">
                <a:latin typeface="Arial" pitchFamily="34" charset="0"/>
                <a:cs typeface="Arial" pitchFamily="34" charset="0"/>
              </a:rPr>
              <a:t>(About Amazon Staff 2019c)</a:t>
            </a:r>
          </a:p>
          <a:p>
            <a:endParaRPr lang="en-US" sz="1000" dirty="0">
              <a:latin typeface="Arial" pitchFamily="34" charset="0"/>
              <a:cs typeface="Arial" pitchFamily="34" charset="0"/>
            </a:endParaRPr>
          </a:p>
          <a:p>
            <a:endParaRPr lang="en-US" sz="1000" dirty="0">
              <a:latin typeface="Arial" pitchFamily="34" charset="0"/>
              <a:cs typeface="Arial" pitchFamily="34" charset="0"/>
            </a:endParaRPr>
          </a:p>
        </p:txBody>
      </p:sp>
    </p:spTree>
    <p:extLst>
      <p:ext uri="{BB962C8B-B14F-4D97-AF65-F5344CB8AC3E}">
        <p14:creationId xmlns:p14="http://schemas.microsoft.com/office/powerpoint/2010/main" val="2236725191"/>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8397" y="620688"/>
            <a:ext cx="8280920" cy="5447645"/>
          </a:xfrm>
          <a:prstGeom prst="rect">
            <a:avLst/>
          </a:prstGeom>
          <a:noFill/>
        </p:spPr>
        <p:txBody>
          <a:bodyPr wrap="square" rtlCol="0">
            <a:spAutoFit/>
          </a:bodyPr>
          <a:lstStyle/>
          <a:p>
            <a:pPr algn="ctr"/>
            <a:r>
              <a:rPr lang="en-US" sz="4000" dirty="0">
                <a:latin typeface="Arial" pitchFamily="34" charset="0"/>
                <a:cs typeface="Arial" pitchFamily="34" charset="0"/>
              </a:rPr>
              <a:t>Company principles</a:t>
            </a:r>
          </a:p>
          <a:p>
            <a:pPr algn="ctr"/>
            <a:endParaRPr lang="en-US" sz="4000" dirty="0">
              <a:latin typeface="Arial" pitchFamily="34" charset="0"/>
              <a:cs typeface="Arial" pitchFamily="34" charset="0"/>
            </a:endParaRPr>
          </a:p>
          <a:p>
            <a:pPr marL="88900"/>
            <a:r>
              <a:rPr lang="en-US" sz="2000" dirty="0">
                <a:latin typeface="Arial" pitchFamily="34" charset="0"/>
                <a:cs typeface="Arial" pitchFamily="34" charset="0"/>
              </a:rPr>
              <a:t>Amazon has four core principles:</a:t>
            </a:r>
          </a:p>
          <a:p>
            <a:pPr marL="88900"/>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customer obsession instead of competitor focus</a:t>
            </a:r>
          </a:p>
          <a:p>
            <a:pPr marL="354013" indent="-265113">
              <a:buFont typeface="Arial" pitchFamily="34" charset="0"/>
              <a:buChar char="•"/>
            </a:pPr>
            <a:r>
              <a:rPr lang="en-US" sz="2000" dirty="0">
                <a:latin typeface="Arial" pitchFamily="34" charset="0"/>
                <a:cs typeface="Arial" pitchFamily="34" charset="0"/>
              </a:rPr>
              <a:t>nurturing a passion for invention</a:t>
            </a:r>
          </a:p>
          <a:p>
            <a:pPr marL="354013" indent="-265113">
              <a:buFont typeface="Arial" pitchFamily="34" charset="0"/>
              <a:buChar char="•"/>
            </a:pPr>
            <a:r>
              <a:rPr lang="en-US" sz="2000" dirty="0">
                <a:latin typeface="Arial" pitchFamily="34" charset="0"/>
                <a:cs typeface="Arial" pitchFamily="34" charset="0"/>
              </a:rPr>
              <a:t>maintaining operational excellence</a:t>
            </a:r>
          </a:p>
          <a:p>
            <a:pPr marL="354013" indent="-265113">
              <a:buFont typeface="Arial" pitchFamily="34" charset="0"/>
              <a:buChar char="•"/>
            </a:pPr>
            <a:r>
              <a:rPr lang="en-US" sz="2000" dirty="0">
                <a:latin typeface="Arial" pitchFamily="34" charset="0"/>
                <a:cs typeface="Arial" pitchFamily="34" charset="0"/>
              </a:rPr>
              <a:t>long-term development</a:t>
            </a:r>
          </a:p>
          <a:p>
            <a:pPr marL="88900"/>
            <a:endParaRPr lang="en-US" sz="2000" dirty="0">
              <a:latin typeface="Arial" pitchFamily="34" charset="0"/>
              <a:cs typeface="Arial" pitchFamily="34" charset="0"/>
            </a:endParaRPr>
          </a:p>
          <a:p>
            <a:pPr marL="88900"/>
            <a:r>
              <a:rPr lang="en-US" sz="2000" dirty="0">
                <a:latin typeface="Arial" pitchFamily="34" charset="0"/>
                <a:cs typeface="Arial" pitchFamily="34" charset="0"/>
              </a:rPr>
              <a:t>The company wants to do the best for their customers.</a:t>
            </a:r>
          </a:p>
          <a:p>
            <a:pPr marL="88900"/>
            <a:r>
              <a:rPr lang="en-US" sz="2000" dirty="0">
                <a:latin typeface="Arial" pitchFamily="34" charset="0"/>
                <a:cs typeface="Arial" pitchFamily="34" charset="0"/>
              </a:rPr>
              <a:t>It advocates for their clients and earns their trust. This drives Amazon’s ambition to continuously improve the customer and employee experience (About Amazon Staff 2019a).</a:t>
            </a:r>
          </a:p>
          <a:p>
            <a:pPr marL="88900"/>
            <a:endParaRPr lang="en-US" sz="2000" dirty="0">
              <a:latin typeface="Arial" pitchFamily="34" charset="0"/>
              <a:cs typeface="Arial" pitchFamily="34" charset="0"/>
            </a:endParaRPr>
          </a:p>
          <a:p>
            <a:pPr marL="88900"/>
            <a:endParaRPr lang="en-US" dirty="0"/>
          </a:p>
        </p:txBody>
      </p:sp>
    </p:spTree>
    <p:extLst>
      <p:ext uri="{BB962C8B-B14F-4D97-AF65-F5344CB8AC3E}">
        <p14:creationId xmlns:p14="http://schemas.microsoft.com/office/powerpoint/2010/main" val="57653905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620688"/>
            <a:ext cx="8712968" cy="5262979"/>
          </a:xfrm>
          <a:prstGeom prst="rect">
            <a:avLst/>
          </a:prstGeom>
          <a:noFill/>
        </p:spPr>
        <p:txBody>
          <a:bodyPr wrap="square" rtlCol="0">
            <a:spAutoFit/>
          </a:bodyPr>
          <a:lstStyle/>
          <a:p>
            <a:pPr algn="ctr"/>
            <a:r>
              <a:rPr lang="en-US" sz="4000" dirty="0">
                <a:latin typeface="Arial" pitchFamily="34" charset="0"/>
                <a:cs typeface="Arial" pitchFamily="34" charset="0"/>
              </a:rPr>
              <a:t>Company principles</a:t>
            </a:r>
          </a:p>
          <a:p>
            <a:endParaRPr lang="en-US" dirty="0">
              <a:latin typeface="Arial" pitchFamily="34" charset="0"/>
              <a:cs typeface="Arial" pitchFamily="34" charset="0"/>
            </a:endParaRPr>
          </a:p>
          <a:p>
            <a:endParaRPr lang="en-US"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Amazon promotes innovation and invention within</a:t>
            </a:r>
          </a:p>
          <a:p>
            <a:pPr marL="88900" indent="265113"/>
            <a:r>
              <a:rPr lang="en-US" sz="2000" dirty="0">
                <a:latin typeface="Arial" pitchFamily="34" charset="0"/>
                <a:cs typeface="Arial" pitchFamily="34" charset="0"/>
              </a:rPr>
              <a:t>the business.</a:t>
            </a:r>
          </a:p>
          <a:p>
            <a:pPr marL="88900"/>
            <a:endParaRPr lang="en-US" sz="2000"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Amazon </a:t>
            </a:r>
            <a:r>
              <a:rPr lang="en-US" sz="2000" dirty="0" err="1">
                <a:latin typeface="Arial" pitchFamily="34" charset="0"/>
                <a:cs typeface="Arial" pitchFamily="34" charset="0"/>
              </a:rPr>
              <a:t>prioritises</a:t>
            </a:r>
            <a:r>
              <a:rPr lang="en-US" sz="2000" dirty="0">
                <a:latin typeface="Arial" pitchFamily="34" charset="0"/>
                <a:cs typeface="Arial" pitchFamily="34" charset="0"/>
              </a:rPr>
              <a:t> operational performance, critical to ensuring </a:t>
            </a:r>
          </a:p>
          <a:p>
            <a:pPr marL="88900" indent="265113"/>
            <a:r>
              <a:rPr lang="en-US" sz="2000" dirty="0">
                <a:latin typeface="Arial" pitchFamily="34" charset="0"/>
                <a:cs typeface="Arial" pitchFamily="34" charset="0"/>
              </a:rPr>
              <a:t>that the company maintains trust from their customers.</a:t>
            </a:r>
          </a:p>
          <a:p>
            <a:pPr marL="88900" indent="265113"/>
            <a:endParaRPr lang="en-US" sz="2000"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Amazon maintains a relentless focus on having effective</a:t>
            </a:r>
          </a:p>
          <a:p>
            <a:pPr marL="88900" indent="265113"/>
            <a:r>
              <a:rPr lang="en-US" sz="2000" dirty="0">
                <a:latin typeface="Arial" pitchFamily="34" charset="0"/>
                <a:cs typeface="Arial" pitchFamily="34" charset="0"/>
              </a:rPr>
              <a:t>and efficient operations</a:t>
            </a:r>
          </a:p>
          <a:p>
            <a:pPr marL="88900" indent="265113"/>
            <a:endParaRPr lang="en-US" sz="2000"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Amazon works to improve the quality of the digital infrastructure,</a:t>
            </a:r>
          </a:p>
          <a:p>
            <a:pPr marL="88900" indent="265113"/>
            <a:r>
              <a:rPr lang="en-US" sz="2000" dirty="0">
                <a:latin typeface="Arial" pitchFamily="34" charset="0"/>
                <a:cs typeface="Arial" pitchFamily="34" charset="0"/>
              </a:rPr>
              <a:t>products and services</a:t>
            </a:r>
            <a:endParaRPr lang="en-US" dirty="0"/>
          </a:p>
          <a:p>
            <a:pPr marL="88900" indent="265113"/>
            <a:endParaRPr lang="en-US" sz="2000" dirty="0">
              <a:latin typeface="Arial" pitchFamily="34" charset="0"/>
              <a:cs typeface="Arial" pitchFamily="34" charset="0"/>
            </a:endParaRPr>
          </a:p>
          <a:p>
            <a:pPr marL="88900" indent="85725"/>
            <a:r>
              <a:rPr lang="en-US" sz="2000" dirty="0">
                <a:latin typeface="Arial" pitchFamily="34" charset="0"/>
                <a:cs typeface="Arial" pitchFamily="34" charset="0"/>
              </a:rPr>
              <a:t>(About Amazon Staff 2019a)</a:t>
            </a:r>
          </a:p>
        </p:txBody>
      </p:sp>
    </p:spTree>
    <p:extLst>
      <p:ext uri="{BB962C8B-B14F-4D97-AF65-F5344CB8AC3E}">
        <p14:creationId xmlns:p14="http://schemas.microsoft.com/office/powerpoint/2010/main" val="169443853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620688"/>
            <a:ext cx="8712968" cy="5047536"/>
          </a:xfrm>
          <a:prstGeom prst="rect">
            <a:avLst/>
          </a:prstGeom>
          <a:noFill/>
        </p:spPr>
        <p:txBody>
          <a:bodyPr wrap="square" rtlCol="0">
            <a:spAutoFit/>
          </a:bodyPr>
          <a:lstStyle/>
          <a:p>
            <a:pPr algn="ctr"/>
            <a:r>
              <a:rPr lang="en-US" sz="4000" dirty="0">
                <a:latin typeface="Arial" pitchFamily="34" charset="0"/>
                <a:cs typeface="Arial" pitchFamily="34" charset="0"/>
              </a:rPr>
              <a:t>Amazon Fulfillment Centre</a:t>
            </a:r>
          </a:p>
          <a:p>
            <a:endParaRPr lang="en-US" dirty="0"/>
          </a:p>
          <a:p>
            <a:endParaRPr lang="en-US" dirty="0"/>
          </a:p>
          <a:p>
            <a:pPr marL="88900" indent="265113">
              <a:buFont typeface="Arial" pitchFamily="34" charset="0"/>
              <a:buChar char="•"/>
            </a:pPr>
            <a:r>
              <a:rPr lang="en-US" sz="2000" dirty="0">
                <a:latin typeface="Arial" pitchFamily="34" charset="0"/>
                <a:cs typeface="Arial" pitchFamily="34" charset="0"/>
              </a:rPr>
              <a:t>Many Amazon </a:t>
            </a:r>
            <a:r>
              <a:rPr lang="en-US" sz="2000" dirty="0" err="1">
                <a:latin typeface="Arial" pitchFamily="34" charset="0"/>
                <a:cs typeface="Arial" pitchFamily="34" charset="0"/>
              </a:rPr>
              <a:t>centres</a:t>
            </a:r>
            <a:r>
              <a:rPr lang="en-US" sz="2000" dirty="0">
                <a:latin typeface="Arial" pitchFamily="34" charset="0"/>
                <a:cs typeface="Arial" pitchFamily="34" charset="0"/>
              </a:rPr>
              <a:t> are as big as the equivalent of around 10 to 28 football pitches and can hold tens of millions of items on any given day</a:t>
            </a:r>
          </a:p>
          <a:p>
            <a:pPr marL="88900" indent="265113"/>
            <a:endParaRPr lang="en-US" sz="2000"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Employees pick, pack, and ship customer orders</a:t>
            </a:r>
          </a:p>
          <a:p>
            <a:pPr marL="88900"/>
            <a:endParaRPr lang="en-US" sz="2000"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Fulfillment </a:t>
            </a:r>
            <a:r>
              <a:rPr lang="en-US" sz="2000" dirty="0" err="1">
                <a:latin typeface="Arial" pitchFamily="34" charset="0"/>
                <a:cs typeface="Arial" pitchFamily="34" charset="0"/>
              </a:rPr>
              <a:t>Centres</a:t>
            </a:r>
            <a:r>
              <a:rPr lang="en-US" sz="2000" dirty="0">
                <a:latin typeface="Arial" pitchFamily="34" charset="0"/>
                <a:cs typeface="Arial" pitchFamily="34" charset="0"/>
              </a:rPr>
              <a:t> run smoothly due to a combination of human input and technology</a:t>
            </a:r>
          </a:p>
          <a:p>
            <a:pPr marL="88900" indent="265113"/>
            <a:endParaRPr lang="en-US" sz="2000" dirty="0">
              <a:latin typeface="Arial" pitchFamily="34" charset="0"/>
              <a:cs typeface="Arial" pitchFamily="34" charset="0"/>
            </a:endParaRPr>
          </a:p>
          <a:p>
            <a:pPr marL="88900" indent="265113">
              <a:buFont typeface="Arial" pitchFamily="34" charset="0"/>
              <a:buChar char="•"/>
            </a:pPr>
            <a:r>
              <a:rPr lang="en-US" sz="2000" dirty="0">
                <a:latin typeface="Arial" pitchFamily="34" charset="0"/>
                <a:cs typeface="Arial" pitchFamily="34" charset="0"/>
              </a:rPr>
              <a:t>At more than 175 similar facilities worldwide, employees pick, pack and ship millions of customer orders per year</a:t>
            </a:r>
            <a:endParaRPr lang="en-US" dirty="0">
              <a:latin typeface="Arial" pitchFamily="34" charset="0"/>
              <a:cs typeface="Arial" pitchFamily="34" charset="0"/>
            </a:endParaRPr>
          </a:p>
          <a:p>
            <a:pPr marL="88900" indent="265113"/>
            <a:endParaRPr lang="en-US" dirty="0"/>
          </a:p>
          <a:p>
            <a:r>
              <a:rPr lang="en-US" sz="2000" dirty="0">
                <a:latin typeface="Arial" pitchFamily="34" charset="0"/>
                <a:cs typeface="Arial" pitchFamily="34" charset="0"/>
              </a:rPr>
              <a:t>(Day One Team 2020)</a:t>
            </a:r>
          </a:p>
        </p:txBody>
      </p:sp>
    </p:spTree>
    <p:extLst>
      <p:ext uri="{BB962C8B-B14F-4D97-AF65-F5344CB8AC3E}">
        <p14:creationId xmlns:p14="http://schemas.microsoft.com/office/powerpoint/2010/main" val="1527700933"/>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620688"/>
            <a:ext cx="8568952" cy="6186309"/>
          </a:xfrm>
          <a:prstGeom prst="rect">
            <a:avLst/>
          </a:prstGeom>
          <a:noFill/>
        </p:spPr>
        <p:txBody>
          <a:bodyPr wrap="square" rtlCol="0">
            <a:spAutoFit/>
          </a:bodyPr>
          <a:lstStyle/>
          <a:p>
            <a:pPr algn="ctr"/>
            <a:r>
              <a:rPr lang="en-US" sz="4000" dirty="0">
                <a:latin typeface="Arial" pitchFamily="34" charset="0"/>
                <a:cs typeface="Arial" pitchFamily="34" charset="0"/>
              </a:rPr>
              <a:t>Challenges before</a:t>
            </a:r>
          </a:p>
          <a:p>
            <a:pPr algn="ctr"/>
            <a:r>
              <a:rPr lang="en-US" sz="4000" dirty="0">
                <a:latin typeface="Arial" pitchFamily="34" charset="0"/>
                <a:cs typeface="Arial" pitchFamily="34" charset="0"/>
              </a:rPr>
              <a:t>the introduction of technology</a:t>
            </a:r>
          </a:p>
          <a:p>
            <a:endParaRPr lang="en-US" dirty="0"/>
          </a:p>
          <a:p>
            <a:endParaRPr lang="en-US" dirty="0"/>
          </a:p>
          <a:p>
            <a:pPr marL="342900" indent="-254000">
              <a:buFont typeface="Arial" pitchFamily="34" charset="0"/>
              <a:buChar char="•"/>
            </a:pPr>
            <a:r>
              <a:rPr lang="en-US" sz="2000" dirty="0">
                <a:latin typeface="Arial" pitchFamily="34" charset="0"/>
                <a:cs typeface="Arial" pitchFamily="34" charset="0"/>
              </a:rPr>
              <a:t>Items from different businesses are received by the Fulfillment Centre and they go through to the stowing process</a:t>
            </a:r>
          </a:p>
          <a:p>
            <a:pPr marL="342900" indent="-254000">
              <a:buFont typeface="Arial" pitchFamily="34" charset="0"/>
              <a:buChar char="•"/>
            </a:pPr>
            <a:endParaRPr lang="en-US" sz="2000" dirty="0">
              <a:latin typeface="Arial" pitchFamily="34" charset="0"/>
              <a:cs typeface="Arial" pitchFamily="34" charset="0"/>
            </a:endParaRPr>
          </a:p>
          <a:p>
            <a:pPr marL="342900" indent="-254000">
              <a:buFont typeface="Arial" pitchFamily="34" charset="0"/>
              <a:buChar char="•"/>
            </a:pPr>
            <a:r>
              <a:rPr lang="en-US" sz="2000" dirty="0">
                <a:latin typeface="Arial" pitchFamily="34" charset="0"/>
                <a:cs typeface="Arial" pitchFamily="34" charset="0"/>
              </a:rPr>
              <a:t>Before the introduction of technology, these processes were very laborious and time consuming</a:t>
            </a:r>
          </a:p>
          <a:p>
            <a:pPr marL="88900"/>
            <a:endParaRPr lang="en-US" sz="2000" dirty="0">
              <a:latin typeface="Arial" pitchFamily="34" charset="0"/>
              <a:cs typeface="Arial" pitchFamily="34" charset="0"/>
            </a:endParaRPr>
          </a:p>
          <a:p>
            <a:pPr marL="342900" indent="-254000">
              <a:buFont typeface="Arial" pitchFamily="34" charset="0"/>
              <a:buChar char="•"/>
            </a:pPr>
            <a:r>
              <a:rPr lang="en-US" sz="2000" dirty="0">
                <a:latin typeface="Arial" pitchFamily="34" charset="0"/>
                <a:cs typeface="Arial" pitchFamily="34" charset="0"/>
              </a:rPr>
              <a:t>Products were not </a:t>
            </a:r>
            <a:r>
              <a:rPr lang="en-US" sz="2000" dirty="0" err="1">
                <a:latin typeface="Arial" pitchFamily="34" charset="0"/>
                <a:cs typeface="Arial" pitchFamily="34" charset="0"/>
              </a:rPr>
              <a:t>categorised</a:t>
            </a:r>
            <a:r>
              <a:rPr lang="en-US" sz="2000" dirty="0">
                <a:latin typeface="Arial" pitchFamily="34" charset="0"/>
                <a:cs typeface="Arial" pitchFamily="34" charset="0"/>
              </a:rPr>
              <a:t> immediately and they would pile up for long periods of time</a:t>
            </a:r>
          </a:p>
          <a:p>
            <a:pPr marL="342900" indent="-254000">
              <a:buFont typeface="Arial" pitchFamily="34" charset="0"/>
              <a:buChar char="•"/>
            </a:pPr>
            <a:endParaRPr lang="en-US" sz="2000" dirty="0">
              <a:latin typeface="Arial" pitchFamily="34" charset="0"/>
              <a:cs typeface="Arial" pitchFamily="34" charset="0"/>
            </a:endParaRPr>
          </a:p>
          <a:p>
            <a:pPr marL="342900" indent="-254000">
              <a:buFont typeface="Arial" pitchFamily="34" charset="0"/>
              <a:buChar char="•"/>
            </a:pPr>
            <a:r>
              <a:rPr lang="en-US" sz="2000" dirty="0">
                <a:latin typeface="Arial" pitchFamily="34" charset="0"/>
                <a:cs typeface="Arial" pitchFamily="34" charset="0"/>
              </a:rPr>
              <a:t>Products were difficult to find, as a result employees would spend a long time trying to pack and ship orders</a:t>
            </a:r>
          </a:p>
          <a:p>
            <a:pPr marL="88900"/>
            <a:endParaRPr lang="en-US" sz="2000" dirty="0">
              <a:latin typeface="Arial" pitchFamily="34" charset="0"/>
              <a:cs typeface="Arial" pitchFamily="34" charset="0"/>
            </a:endParaRPr>
          </a:p>
          <a:p>
            <a:pPr marL="88900"/>
            <a:r>
              <a:rPr lang="en-US" sz="2000" dirty="0">
                <a:latin typeface="Arial" pitchFamily="34" charset="0"/>
                <a:cs typeface="Arial" pitchFamily="34" charset="0"/>
              </a:rPr>
              <a:t>(Day One Team 2020)</a:t>
            </a:r>
          </a:p>
          <a:p>
            <a:pPr marL="88900"/>
            <a:endParaRPr lang="en-US" sz="2000" dirty="0">
              <a:latin typeface="Arial" pitchFamily="34" charset="0"/>
              <a:cs typeface="Arial" pitchFamily="34" charset="0"/>
            </a:endParaRPr>
          </a:p>
        </p:txBody>
      </p:sp>
    </p:spTree>
    <p:extLst>
      <p:ext uri="{BB962C8B-B14F-4D97-AF65-F5344CB8AC3E}">
        <p14:creationId xmlns:p14="http://schemas.microsoft.com/office/powerpoint/2010/main" val="1909631448"/>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4156" y="620688"/>
            <a:ext cx="8280920" cy="5909310"/>
          </a:xfrm>
          <a:prstGeom prst="rect">
            <a:avLst/>
          </a:prstGeom>
          <a:noFill/>
        </p:spPr>
        <p:txBody>
          <a:bodyPr wrap="square" rtlCol="0">
            <a:spAutoFit/>
          </a:bodyPr>
          <a:lstStyle/>
          <a:p>
            <a:pPr algn="ctr"/>
            <a:r>
              <a:rPr lang="en-US" sz="4000" dirty="0">
                <a:latin typeface="Arial" pitchFamily="34" charset="0"/>
                <a:cs typeface="Arial" pitchFamily="34" charset="0"/>
              </a:rPr>
              <a:t>Amazon Robotics</a:t>
            </a:r>
          </a:p>
          <a:p>
            <a:endParaRPr lang="en-US"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Amazon has a rich history of developing and using cutting-edge technology into their </a:t>
            </a:r>
            <a:r>
              <a:rPr lang="en-US" sz="2000" dirty="0" err="1">
                <a:latin typeface="Arial" pitchFamily="34" charset="0"/>
                <a:cs typeface="Arial" pitchFamily="34" charset="0"/>
              </a:rPr>
              <a:t>centres</a:t>
            </a:r>
            <a:endParaRPr lang="en-US" sz="2000" dirty="0">
              <a:latin typeface="Arial" pitchFamily="34" charset="0"/>
              <a:cs typeface="Arial" pitchFamily="34" charset="0"/>
            </a:endParaRPr>
          </a:p>
          <a:p>
            <a:pPr marL="354013" indent="-265113">
              <a:buFont typeface="Arial" pitchFamily="34" charset="0"/>
              <a:buChar char="•"/>
            </a:pPr>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Today, employees work in environments where the technology is used to assist them in their daily role</a:t>
            </a:r>
          </a:p>
          <a:p>
            <a:pPr marL="354013" indent="-265113">
              <a:buFont typeface="Arial" pitchFamily="34" charset="0"/>
              <a:buChar char="•"/>
            </a:pPr>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The technology ranges from stow and pick software, box sizing algorithms, software that determines the most efficient walking route in the Fulfillment Centre and the SLAM process (Scan, Label, Apply, Manifest)</a:t>
            </a:r>
          </a:p>
          <a:p>
            <a:pPr marL="88900"/>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The company is also looking at how it can make the technologies better in the future</a:t>
            </a:r>
          </a:p>
          <a:p>
            <a:pPr marL="88900"/>
            <a:endParaRPr lang="en-US" sz="2000" dirty="0">
              <a:latin typeface="Arial" pitchFamily="34" charset="0"/>
              <a:cs typeface="Arial" pitchFamily="34" charset="0"/>
            </a:endParaRPr>
          </a:p>
          <a:p>
            <a:pPr marL="88900"/>
            <a:r>
              <a:rPr lang="en-US" sz="2000" dirty="0">
                <a:latin typeface="Arial" pitchFamily="34" charset="0"/>
                <a:cs typeface="Arial" pitchFamily="34" charset="0"/>
              </a:rPr>
              <a:t>(About Amazon Staff 2019d)</a:t>
            </a:r>
          </a:p>
          <a:p>
            <a:pPr marL="88900"/>
            <a:endParaRPr lang="en-US" sz="2000" dirty="0">
              <a:latin typeface="Arial" pitchFamily="34" charset="0"/>
              <a:cs typeface="Arial" pitchFamily="34" charset="0"/>
            </a:endParaRPr>
          </a:p>
        </p:txBody>
      </p:sp>
    </p:spTree>
    <p:extLst>
      <p:ext uri="{BB962C8B-B14F-4D97-AF65-F5344CB8AC3E}">
        <p14:creationId xmlns:p14="http://schemas.microsoft.com/office/powerpoint/2010/main" val="323425962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620688"/>
            <a:ext cx="8280920" cy="5878532"/>
          </a:xfrm>
          <a:prstGeom prst="rect">
            <a:avLst/>
          </a:prstGeom>
          <a:noFill/>
        </p:spPr>
        <p:txBody>
          <a:bodyPr wrap="square" rtlCol="0">
            <a:spAutoFit/>
          </a:bodyPr>
          <a:lstStyle/>
          <a:p>
            <a:pPr algn="ctr"/>
            <a:r>
              <a:rPr lang="en-US" sz="4000" dirty="0">
                <a:latin typeface="Arial" pitchFamily="34" charset="0"/>
                <a:cs typeface="Arial" pitchFamily="34" charset="0"/>
              </a:rPr>
              <a:t>Amazon Robotics</a:t>
            </a:r>
          </a:p>
          <a:p>
            <a:endParaRPr lang="en-US" dirty="0">
              <a:latin typeface="Arial" pitchFamily="34" charset="0"/>
              <a:cs typeface="Arial" pitchFamily="34" charset="0"/>
            </a:endParaRPr>
          </a:p>
          <a:p>
            <a:endParaRPr lang="en-US"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The robots slide under a tower of shelves where products are stowed, lift it and move it through the fulfillment </a:t>
            </a:r>
            <a:r>
              <a:rPr lang="en-US" sz="2000" dirty="0" err="1">
                <a:latin typeface="Arial" pitchFamily="34" charset="0"/>
                <a:cs typeface="Arial" pitchFamily="34" charset="0"/>
              </a:rPr>
              <a:t>centre</a:t>
            </a:r>
            <a:endParaRPr lang="en-US" sz="2000" dirty="0">
              <a:latin typeface="Arial" pitchFamily="34" charset="0"/>
              <a:cs typeface="Arial" pitchFamily="34" charset="0"/>
            </a:endParaRPr>
          </a:p>
          <a:p>
            <a:pPr marL="88900"/>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Robots move these towers at stow stations based on product size, navigating 2D barcodes on the floor and giving way to one another according to which has more urgent business</a:t>
            </a:r>
          </a:p>
          <a:p>
            <a:pPr marL="354013" indent="-265113">
              <a:buFont typeface="Arial" pitchFamily="34" charset="0"/>
              <a:buChar char="•"/>
            </a:pPr>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Robots help speed order processing time by moving the shelves to the employees, reducing the necessary time to stow items for sale or to pick them for incoming orders</a:t>
            </a:r>
          </a:p>
          <a:p>
            <a:pPr marL="88900"/>
            <a:endParaRPr lang="en-US" sz="2000" dirty="0">
              <a:latin typeface="Arial" pitchFamily="34" charset="0"/>
              <a:cs typeface="Arial" pitchFamily="34" charset="0"/>
            </a:endParaRPr>
          </a:p>
          <a:p>
            <a:pPr marL="354013" indent="-265113">
              <a:buFont typeface="Arial" pitchFamily="34" charset="0"/>
              <a:buChar char="•"/>
            </a:pPr>
            <a:r>
              <a:rPr lang="en-US" sz="2000" dirty="0">
                <a:latin typeface="Arial" pitchFamily="34" charset="0"/>
                <a:cs typeface="Arial" pitchFamily="34" charset="0"/>
              </a:rPr>
              <a:t>Robots save space, 50% more items can be stowed per square foot </a:t>
            </a:r>
          </a:p>
          <a:p>
            <a:pPr marL="88900"/>
            <a:endParaRPr lang="en-US" sz="2000" dirty="0">
              <a:latin typeface="Arial" pitchFamily="34" charset="0"/>
              <a:cs typeface="Arial" pitchFamily="34" charset="0"/>
            </a:endParaRPr>
          </a:p>
          <a:p>
            <a:pPr marL="88900"/>
            <a:r>
              <a:rPr lang="en-US" sz="2000" dirty="0">
                <a:latin typeface="Arial" pitchFamily="34" charset="0"/>
                <a:cs typeface="Arial" pitchFamily="34" charset="0"/>
              </a:rPr>
              <a:t>(About Amazon Staff 2019d)</a:t>
            </a:r>
          </a:p>
          <a:p>
            <a:pPr marL="88900"/>
            <a:endParaRPr lang="en-US" sz="2000" dirty="0">
              <a:latin typeface="Arial" pitchFamily="34" charset="0"/>
              <a:cs typeface="Arial" pitchFamily="34" charset="0"/>
            </a:endParaRPr>
          </a:p>
        </p:txBody>
      </p:sp>
    </p:spTree>
    <p:extLst>
      <p:ext uri="{BB962C8B-B14F-4D97-AF65-F5344CB8AC3E}">
        <p14:creationId xmlns:p14="http://schemas.microsoft.com/office/powerpoint/2010/main" val="4257405169"/>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620688"/>
            <a:ext cx="8568952" cy="6247864"/>
          </a:xfrm>
          <a:prstGeom prst="rect">
            <a:avLst/>
          </a:prstGeom>
          <a:noFill/>
        </p:spPr>
        <p:txBody>
          <a:bodyPr wrap="square" rtlCol="0">
            <a:spAutoFit/>
          </a:bodyPr>
          <a:lstStyle/>
          <a:p>
            <a:pPr algn="ctr"/>
            <a:r>
              <a:rPr lang="en-US" sz="4000" dirty="0">
                <a:latin typeface="Arial" pitchFamily="34" charset="0"/>
                <a:cs typeface="Arial" pitchFamily="34" charset="0"/>
              </a:rPr>
              <a:t>Amazon</a:t>
            </a:r>
          </a:p>
          <a:p>
            <a:pPr algn="ctr"/>
            <a:r>
              <a:rPr lang="en-US" sz="4000" dirty="0">
                <a:latin typeface="Arial" pitchFamily="34" charset="0"/>
                <a:cs typeface="Arial" pitchFamily="34" charset="0"/>
              </a:rPr>
              <a:t>Ripeness detection system </a:t>
            </a:r>
          </a:p>
          <a:p>
            <a:pPr algn="ctr"/>
            <a:endParaRPr lang="en-US" sz="4000" dirty="0">
              <a:latin typeface="Arial" pitchFamily="34" charset="0"/>
              <a:cs typeface="Arial" pitchFamily="34" charset="0"/>
            </a:endParaRPr>
          </a:p>
          <a:p>
            <a:pPr marL="342900" indent="-342900">
              <a:buFont typeface="Arial" pitchFamily="34" charset="0"/>
              <a:buChar char="•"/>
            </a:pPr>
            <a:r>
              <a:rPr lang="en-US" sz="2000" dirty="0">
                <a:latin typeface="Arial" pitchFamily="34" charset="0"/>
                <a:cs typeface="Arial" pitchFamily="34" charset="0"/>
              </a:rPr>
              <a:t>Amazon has developed the first automated ripeness detection system for fruit and vegetables in the world</a:t>
            </a:r>
          </a:p>
          <a:p>
            <a:pPr marL="342900" indent="-342900">
              <a:buFont typeface="Arial" pitchFamily="34" charset="0"/>
              <a:buChar char="•"/>
            </a:pPr>
            <a:endParaRPr lang="en-US" sz="2000" dirty="0">
              <a:latin typeface="Arial" pitchFamily="34" charset="0"/>
              <a:cs typeface="Arial" pitchFamily="34" charset="0"/>
            </a:endParaRPr>
          </a:p>
          <a:p>
            <a:pPr marL="342900" indent="-342900">
              <a:buFont typeface="Arial" pitchFamily="34" charset="0"/>
              <a:buChar char="•"/>
            </a:pPr>
            <a:r>
              <a:rPr lang="en-US" sz="2000" dirty="0">
                <a:latin typeface="Arial" pitchFamily="34" charset="0"/>
                <a:cs typeface="Arial" pitchFamily="34" charset="0"/>
              </a:rPr>
              <a:t>The unique technology uses machine learning and algorithms to determine the quality of fruits and vegetables</a:t>
            </a:r>
          </a:p>
          <a:p>
            <a:endParaRPr lang="en-US" sz="2000" dirty="0">
              <a:latin typeface="Arial" pitchFamily="34" charset="0"/>
              <a:cs typeface="Arial" pitchFamily="34" charset="0"/>
            </a:endParaRPr>
          </a:p>
          <a:p>
            <a:pPr marL="342900" indent="-342900">
              <a:buFont typeface="Arial" pitchFamily="34" charset="0"/>
              <a:buChar char="•"/>
            </a:pPr>
            <a:r>
              <a:rPr lang="en-US" sz="2000" dirty="0">
                <a:latin typeface="Arial" pitchFamily="34" charset="0"/>
                <a:cs typeface="Arial" pitchFamily="34" charset="0"/>
              </a:rPr>
              <a:t>Good fruit being thrown away by mistake, or expired produce being delivered to the customer, will no longer be a problem for companies</a:t>
            </a:r>
          </a:p>
          <a:p>
            <a:endParaRPr lang="en-US" sz="2000" dirty="0">
              <a:latin typeface="Arial" pitchFamily="34" charset="0"/>
              <a:cs typeface="Arial" pitchFamily="34" charset="0"/>
            </a:endParaRPr>
          </a:p>
          <a:p>
            <a:pPr marL="342900" indent="-342900">
              <a:buFont typeface="Arial" pitchFamily="34" charset="0"/>
              <a:buChar char="•"/>
            </a:pPr>
            <a:r>
              <a:rPr lang="en-US" sz="2000" dirty="0">
                <a:latin typeface="Arial" pitchFamily="34" charset="0"/>
                <a:cs typeface="Arial" pitchFamily="34" charset="0"/>
              </a:rPr>
              <a:t>Amazon employees teach the machine what products look like by inputting new product variants on a daily basis. This way, the computer gradually understands the quality standards</a:t>
            </a:r>
          </a:p>
          <a:p>
            <a:pPr marL="342900" indent="-342900">
              <a:buFont typeface="Arial" pitchFamily="34" charset="0"/>
              <a:buChar char="•"/>
            </a:pPr>
            <a:endParaRPr lang="en-US" sz="2000" dirty="0">
              <a:latin typeface="Arial" pitchFamily="34" charset="0"/>
              <a:cs typeface="Arial" pitchFamily="34" charset="0"/>
            </a:endParaRPr>
          </a:p>
          <a:p>
            <a:r>
              <a:rPr lang="en-US" sz="2000" dirty="0">
                <a:latin typeface="Arial" pitchFamily="34" charset="0"/>
                <a:cs typeface="Arial" pitchFamily="34" charset="0"/>
              </a:rPr>
              <a:t>(About Amazon Staff 2019b)</a:t>
            </a:r>
          </a:p>
        </p:txBody>
      </p:sp>
    </p:spTree>
    <p:extLst>
      <p:ext uri="{BB962C8B-B14F-4D97-AF65-F5344CB8AC3E}">
        <p14:creationId xmlns:p14="http://schemas.microsoft.com/office/powerpoint/2010/main" val="3783951641"/>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620688"/>
            <a:ext cx="8712968" cy="5262979"/>
          </a:xfrm>
          <a:prstGeom prst="rect">
            <a:avLst/>
          </a:prstGeom>
          <a:noFill/>
        </p:spPr>
        <p:txBody>
          <a:bodyPr wrap="square" rtlCol="0">
            <a:spAutoFit/>
          </a:bodyPr>
          <a:lstStyle/>
          <a:p>
            <a:pPr algn="ctr"/>
            <a:r>
              <a:rPr lang="en-US" sz="4000" dirty="0">
                <a:latin typeface="Arial" pitchFamily="34" charset="0"/>
                <a:cs typeface="Arial" pitchFamily="34" charset="0"/>
              </a:rPr>
              <a:t>Amazon</a:t>
            </a:r>
          </a:p>
          <a:p>
            <a:pPr algn="ctr"/>
            <a:r>
              <a:rPr lang="en-US" sz="4000" dirty="0">
                <a:latin typeface="Arial" pitchFamily="34" charset="0"/>
                <a:cs typeface="Arial" pitchFamily="34" charset="0"/>
              </a:rPr>
              <a:t>Ripeness detection system </a:t>
            </a:r>
          </a:p>
          <a:p>
            <a:endParaRPr lang="en-US" dirty="0"/>
          </a:p>
          <a:p>
            <a:endParaRPr lang="en-US" dirty="0"/>
          </a:p>
          <a:p>
            <a:pPr marL="374650" indent="-285750">
              <a:buFont typeface="Arial" pitchFamily="34" charset="0"/>
              <a:buChar char="•"/>
            </a:pPr>
            <a:r>
              <a:rPr lang="en-US" sz="2000" dirty="0">
                <a:latin typeface="Arial" pitchFamily="34" charset="0"/>
                <a:cs typeface="Arial" pitchFamily="34" charset="0"/>
              </a:rPr>
              <a:t>This detection system consists of a conveyor belt that transports the food in containers to a particular sensor</a:t>
            </a:r>
          </a:p>
          <a:p>
            <a:pPr marL="88900"/>
            <a:endParaRPr lang="en-US" sz="2000" dirty="0">
              <a:latin typeface="Arial" pitchFamily="34" charset="0"/>
              <a:cs typeface="Arial" pitchFamily="34" charset="0"/>
            </a:endParaRPr>
          </a:p>
          <a:p>
            <a:pPr marL="374650" indent="-285750">
              <a:buFont typeface="Arial" pitchFamily="34" charset="0"/>
              <a:buChar char="•"/>
            </a:pPr>
            <a:r>
              <a:rPr lang="en-US" sz="2000" dirty="0">
                <a:latin typeface="Arial" pitchFamily="34" charset="0"/>
                <a:cs typeface="Arial" pitchFamily="34" charset="0"/>
              </a:rPr>
              <a:t>The fresh produce is divided into four categories: OK, Damaged, Badly damaged and Expired</a:t>
            </a:r>
          </a:p>
          <a:p>
            <a:pPr marL="374650" indent="-285750">
              <a:buFont typeface="Arial" pitchFamily="34" charset="0"/>
              <a:buChar char="•"/>
            </a:pPr>
            <a:endParaRPr lang="en-US" sz="2000" dirty="0">
              <a:latin typeface="Arial" pitchFamily="34" charset="0"/>
              <a:cs typeface="Arial" pitchFamily="34" charset="0"/>
            </a:endParaRPr>
          </a:p>
          <a:p>
            <a:pPr marL="374650" indent="-285750">
              <a:buFont typeface="Arial" pitchFamily="34" charset="0"/>
              <a:buChar char="•"/>
            </a:pPr>
            <a:r>
              <a:rPr lang="en-US" sz="2000" dirty="0">
                <a:latin typeface="Arial" pitchFamily="34" charset="0"/>
                <a:cs typeface="Arial" pitchFamily="34" charset="0"/>
              </a:rPr>
              <a:t>This conveyor belt is still in the early stages of development and needs further improvements in the future</a:t>
            </a:r>
          </a:p>
          <a:p>
            <a:pPr marL="88900"/>
            <a:endParaRPr lang="en-US" sz="2000" dirty="0">
              <a:latin typeface="Arial" pitchFamily="34" charset="0"/>
              <a:cs typeface="Arial" pitchFamily="34" charset="0"/>
            </a:endParaRPr>
          </a:p>
          <a:p>
            <a:pPr marL="88900"/>
            <a:r>
              <a:rPr lang="en-US" sz="2000" dirty="0">
                <a:latin typeface="Arial" pitchFamily="34" charset="0"/>
                <a:cs typeface="Arial" pitchFamily="34" charset="0"/>
              </a:rPr>
              <a:t>(About Amazon Staff 2019b)</a:t>
            </a:r>
          </a:p>
          <a:p>
            <a:pPr marL="88900"/>
            <a:endParaRPr lang="en-US" sz="2000" dirty="0">
              <a:latin typeface="Arial" pitchFamily="34" charset="0"/>
              <a:cs typeface="Arial" pitchFamily="34" charset="0"/>
            </a:endParaRPr>
          </a:p>
        </p:txBody>
      </p:sp>
    </p:spTree>
    <p:extLst>
      <p:ext uri="{BB962C8B-B14F-4D97-AF65-F5344CB8AC3E}">
        <p14:creationId xmlns:p14="http://schemas.microsoft.com/office/powerpoint/2010/main" val="2975850678"/>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620688"/>
            <a:ext cx="8496944" cy="5539978"/>
          </a:xfrm>
          <a:prstGeom prst="rect">
            <a:avLst/>
          </a:prstGeom>
          <a:noFill/>
        </p:spPr>
        <p:txBody>
          <a:bodyPr wrap="square" rtlCol="0">
            <a:spAutoFit/>
          </a:bodyPr>
          <a:lstStyle/>
          <a:p>
            <a:pPr algn="ctr"/>
            <a:r>
              <a:rPr lang="en-US" sz="4000" dirty="0">
                <a:latin typeface="Arial" pitchFamily="34" charset="0"/>
                <a:cs typeface="Arial" pitchFamily="34" charset="0"/>
              </a:rPr>
              <a:t>Impact of the technologies introduced by Amazon</a:t>
            </a:r>
          </a:p>
          <a:p>
            <a:endParaRPr lang="en-US" dirty="0"/>
          </a:p>
          <a:p>
            <a:endParaRPr lang="en-US" dirty="0">
              <a:latin typeface="Arial" pitchFamily="34" charset="0"/>
              <a:cs typeface="Arial" pitchFamily="34" charset="0"/>
            </a:endParaRPr>
          </a:p>
          <a:p>
            <a:r>
              <a:rPr lang="en-US" sz="2000" dirty="0">
                <a:latin typeface="Arial" pitchFamily="34" charset="0"/>
                <a:cs typeface="Arial" pitchFamily="34" charset="0"/>
              </a:rPr>
              <a:t>The Amazon fulfillment teams are dedicated to innovating the fulfillment </a:t>
            </a:r>
            <a:r>
              <a:rPr lang="en-US" sz="2000" dirty="0" err="1">
                <a:latin typeface="Arial" pitchFamily="34" charset="0"/>
                <a:cs typeface="Arial" pitchFamily="34" charset="0"/>
              </a:rPr>
              <a:t>centres</a:t>
            </a:r>
            <a:r>
              <a:rPr lang="en-US" sz="2000" dirty="0">
                <a:latin typeface="Arial" pitchFamily="34" charset="0"/>
                <a:cs typeface="Arial" pitchFamily="34" charset="0"/>
              </a:rPr>
              <a:t>.</a:t>
            </a:r>
          </a:p>
          <a:p>
            <a:endParaRPr lang="en-US" sz="2000" dirty="0">
              <a:latin typeface="Arial" pitchFamily="34" charset="0"/>
              <a:cs typeface="Arial" pitchFamily="34" charset="0"/>
            </a:endParaRPr>
          </a:p>
          <a:p>
            <a:pPr marL="342900" indent="-255588">
              <a:buFont typeface="Arial" pitchFamily="34" charset="0"/>
              <a:buChar char="•"/>
            </a:pPr>
            <a:r>
              <a:rPr lang="en-US" sz="2000" dirty="0">
                <a:latin typeface="Arial" pitchFamily="34" charset="0"/>
                <a:cs typeface="Arial" pitchFamily="34" charset="0"/>
              </a:rPr>
              <a:t>The speed of delivery has increased </a:t>
            </a:r>
          </a:p>
          <a:p>
            <a:pPr marL="342900" indent="-255588">
              <a:buFont typeface="Arial" pitchFamily="34" charset="0"/>
              <a:buChar char="•"/>
            </a:pPr>
            <a:r>
              <a:rPr lang="en-US" sz="2000" dirty="0">
                <a:latin typeface="Arial" pitchFamily="34" charset="0"/>
                <a:cs typeface="Arial" pitchFamily="34" charset="0"/>
              </a:rPr>
              <a:t>Larger selection of products is available for customers</a:t>
            </a:r>
          </a:p>
          <a:p>
            <a:pPr marL="342900" indent="-255588">
              <a:buFont typeface="Arial" pitchFamily="34" charset="0"/>
              <a:buChar char="•"/>
            </a:pPr>
            <a:r>
              <a:rPr lang="en-US" sz="2000" dirty="0">
                <a:latin typeface="Arial" pitchFamily="34" charset="0"/>
                <a:cs typeface="Arial" pitchFamily="34" charset="0"/>
              </a:rPr>
              <a:t>Lower running costs for the business</a:t>
            </a:r>
          </a:p>
          <a:p>
            <a:pPr marL="342900" indent="-255588">
              <a:buFont typeface="Arial" pitchFamily="34" charset="0"/>
              <a:buChar char="•"/>
            </a:pPr>
            <a:r>
              <a:rPr lang="en-US" sz="2000" dirty="0">
                <a:latin typeface="Arial" pitchFamily="34" charset="0"/>
                <a:cs typeface="Arial" pitchFamily="34" charset="0"/>
              </a:rPr>
              <a:t>Great work environment for employees</a:t>
            </a:r>
          </a:p>
          <a:p>
            <a:endParaRPr lang="en-US" sz="2000" dirty="0">
              <a:latin typeface="Arial" pitchFamily="34" charset="0"/>
              <a:cs typeface="Arial" pitchFamily="34" charset="0"/>
            </a:endParaRPr>
          </a:p>
          <a:p>
            <a:r>
              <a:rPr lang="en-US" sz="2000" dirty="0">
                <a:latin typeface="Arial" pitchFamily="34" charset="0"/>
                <a:cs typeface="Arial" pitchFamily="34" charset="0"/>
              </a:rPr>
              <a:t>Even more exciting insights will be possible in the future as Amazon teams are constantly developing the algorithms (About Amazon Staff 2019d).</a:t>
            </a:r>
          </a:p>
          <a:p>
            <a:endParaRPr lang="en-US" dirty="0">
              <a:latin typeface="Arial" pitchFamily="34" charset="0"/>
              <a:cs typeface="Arial" pitchFamily="34" charset="0"/>
            </a:endParaRPr>
          </a:p>
        </p:txBody>
      </p:sp>
    </p:spTree>
    <p:extLst>
      <p:ext uri="{BB962C8B-B14F-4D97-AF65-F5344CB8AC3E}">
        <p14:creationId xmlns:p14="http://schemas.microsoft.com/office/powerpoint/2010/main" val="230208929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620688"/>
            <a:ext cx="8640960" cy="5139869"/>
          </a:xfrm>
          <a:prstGeom prst="rect">
            <a:avLst/>
          </a:prstGeom>
          <a:noFill/>
        </p:spPr>
        <p:txBody>
          <a:bodyPr wrap="square" rtlCol="0">
            <a:spAutoFit/>
          </a:bodyPr>
          <a:lstStyle/>
          <a:p>
            <a:pPr algn="ctr"/>
            <a:r>
              <a:rPr lang="en-US" sz="4000" dirty="0">
                <a:latin typeface="Arial" pitchFamily="34" charset="0"/>
                <a:cs typeface="Arial" pitchFamily="34" charset="0"/>
              </a:rPr>
              <a:t>Lessons learned from the study</a:t>
            </a:r>
          </a:p>
          <a:p>
            <a:endParaRPr lang="en-US" dirty="0"/>
          </a:p>
          <a:p>
            <a:endParaRPr lang="en-US" dirty="0">
              <a:latin typeface="Arial" pitchFamily="34" charset="0"/>
              <a:cs typeface="Arial" pitchFamily="34" charset="0"/>
            </a:endParaRPr>
          </a:p>
          <a:p>
            <a:endParaRPr lang="en-US" dirty="0">
              <a:latin typeface="Arial" pitchFamily="34" charset="0"/>
              <a:cs typeface="Arial" pitchFamily="34" charset="0"/>
            </a:endParaRPr>
          </a:p>
          <a:p>
            <a:pPr marL="342900" indent="-255588">
              <a:buFont typeface="Arial" pitchFamily="34" charset="0"/>
              <a:buChar char="•"/>
            </a:pPr>
            <a:r>
              <a:rPr lang="en-US" sz="2000" dirty="0">
                <a:latin typeface="Arial" pitchFamily="34" charset="0"/>
                <a:cs typeface="Arial" pitchFamily="34" charset="0"/>
              </a:rPr>
              <a:t>Long-term thinking is an important value cemented in Amazon’s history since its inception</a:t>
            </a:r>
          </a:p>
          <a:p>
            <a:pPr marL="342900" indent="-255588">
              <a:buFont typeface="Arial" pitchFamily="34" charset="0"/>
              <a:buChar char="•"/>
            </a:pPr>
            <a:endParaRPr lang="en-US" sz="2000" dirty="0">
              <a:latin typeface="Arial" pitchFamily="34" charset="0"/>
              <a:cs typeface="Arial" pitchFamily="34" charset="0"/>
            </a:endParaRPr>
          </a:p>
          <a:p>
            <a:pPr marL="342900" indent="-255588">
              <a:buFont typeface="Arial" pitchFamily="34" charset="0"/>
              <a:buChar char="•"/>
            </a:pPr>
            <a:r>
              <a:rPr lang="en-US" sz="2000" dirty="0">
                <a:latin typeface="Arial" pitchFamily="34" charset="0"/>
                <a:cs typeface="Arial" pitchFamily="34" charset="0"/>
              </a:rPr>
              <a:t>The company invests for the long term and will continually refine and improve based on customer feedback</a:t>
            </a:r>
          </a:p>
          <a:p>
            <a:pPr marL="342900" indent="-255588">
              <a:buFont typeface="Arial" pitchFamily="34" charset="0"/>
              <a:buChar char="•"/>
            </a:pPr>
            <a:endParaRPr lang="en-US" sz="2000" dirty="0">
              <a:latin typeface="Arial" pitchFamily="34" charset="0"/>
              <a:cs typeface="Arial" pitchFamily="34" charset="0"/>
            </a:endParaRPr>
          </a:p>
          <a:p>
            <a:pPr marL="342900" indent="-255588">
              <a:buFont typeface="Arial" pitchFamily="34" charset="0"/>
              <a:buChar char="•"/>
            </a:pPr>
            <a:r>
              <a:rPr lang="en-US" sz="2000" dirty="0">
                <a:latin typeface="Arial" pitchFamily="34" charset="0"/>
                <a:cs typeface="Arial" pitchFamily="34" charset="0"/>
              </a:rPr>
              <a:t>Amazon will continue to push at the boundaries of how technology can improve the customer experience and help make the economies of the countries where we operate more competitive on the global stage</a:t>
            </a:r>
          </a:p>
          <a:p>
            <a:endParaRPr lang="en-US" dirty="0">
              <a:latin typeface="Arial" pitchFamily="34" charset="0"/>
              <a:cs typeface="Arial" pitchFamily="34" charset="0"/>
            </a:endParaRPr>
          </a:p>
          <a:p>
            <a:endParaRPr lang="en-US" dirty="0">
              <a:latin typeface="Arial" pitchFamily="34" charset="0"/>
              <a:cs typeface="Arial" pitchFamily="34" charset="0"/>
            </a:endParaRPr>
          </a:p>
          <a:p>
            <a:endParaRPr lang="en-US" dirty="0">
              <a:latin typeface="Arial" pitchFamily="34" charset="0"/>
              <a:cs typeface="Arial" pitchFamily="34" charset="0"/>
            </a:endParaRPr>
          </a:p>
        </p:txBody>
      </p:sp>
    </p:spTree>
    <p:extLst>
      <p:ext uri="{BB962C8B-B14F-4D97-AF65-F5344CB8AC3E}">
        <p14:creationId xmlns:p14="http://schemas.microsoft.com/office/powerpoint/2010/main" val="1170265107"/>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764704"/>
            <a:ext cx="8640960" cy="5693866"/>
          </a:xfrm>
          <a:prstGeom prst="rect">
            <a:avLst/>
          </a:prstGeom>
          <a:noFill/>
        </p:spPr>
        <p:txBody>
          <a:bodyPr wrap="square" rtlCol="0">
            <a:spAutoFit/>
          </a:bodyPr>
          <a:lstStyle/>
          <a:p>
            <a:pPr algn="ctr"/>
            <a:r>
              <a:rPr lang="en-US" sz="4000" dirty="0">
                <a:latin typeface="Arial" pitchFamily="34" charset="0"/>
                <a:cs typeface="Arial" pitchFamily="34" charset="0"/>
              </a:rPr>
              <a:t>Bibliography</a:t>
            </a:r>
          </a:p>
          <a:p>
            <a:endParaRPr lang="en-US" dirty="0"/>
          </a:p>
          <a:p>
            <a:endParaRPr lang="en-US" dirty="0">
              <a:latin typeface="Arial" pitchFamily="34" charset="0"/>
              <a:cs typeface="Arial" pitchFamily="34" charset="0"/>
            </a:endParaRPr>
          </a:p>
          <a:p>
            <a:endParaRPr lang="en-US" dirty="0">
              <a:latin typeface="Arial" pitchFamily="34" charset="0"/>
              <a:cs typeface="Arial" pitchFamily="34" charset="0"/>
            </a:endParaRPr>
          </a:p>
          <a:p>
            <a:r>
              <a:rPr lang="en-US" dirty="0">
                <a:latin typeface="Arial" pitchFamily="34" charset="0"/>
                <a:cs typeface="Arial" pitchFamily="34" charset="0"/>
              </a:rPr>
              <a:t>About Amazon Staff 2019a, </a:t>
            </a:r>
            <a:r>
              <a:rPr lang="en-US" i="1" dirty="0">
                <a:latin typeface="Arial" pitchFamily="34" charset="0"/>
                <a:cs typeface="Arial" pitchFamily="34" charset="0"/>
              </a:rPr>
              <a:t>How we operate, </a:t>
            </a:r>
            <a:r>
              <a:rPr lang="en-US" dirty="0">
                <a:latin typeface="Arial" pitchFamily="34" charset="0"/>
                <a:cs typeface="Arial" pitchFamily="34" charset="0"/>
              </a:rPr>
              <a:t>Amazon.com, </a:t>
            </a:r>
            <a:r>
              <a:rPr lang="en-US" dirty="0" err="1">
                <a:latin typeface="Arial" pitchFamily="34" charset="0"/>
                <a:cs typeface="Arial" pitchFamily="34" charset="0"/>
              </a:rPr>
              <a:t>Inc</a:t>
            </a:r>
            <a:r>
              <a:rPr lang="en-US" dirty="0">
                <a:latin typeface="Arial" pitchFamily="34" charset="0"/>
                <a:cs typeface="Arial" pitchFamily="34" charset="0"/>
              </a:rPr>
              <a:t>, viewed 1 December 2020, &lt;https://www.aboutamazon.co.uk/uk-investment/our-principles-for-how-we-operate&gt;</a:t>
            </a:r>
          </a:p>
          <a:p>
            <a:endParaRPr lang="en-US" dirty="0">
              <a:latin typeface="Arial" pitchFamily="34" charset="0"/>
              <a:cs typeface="Arial" pitchFamily="34" charset="0"/>
            </a:endParaRPr>
          </a:p>
          <a:p>
            <a:r>
              <a:rPr lang="en-US" dirty="0">
                <a:latin typeface="Arial" pitchFamily="34" charset="0"/>
                <a:cs typeface="Arial" pitchFamily="34" charset="0"/>
              </a:rPr>
              <a:t>About Amazon Staff 2019b, </a:t>
            </a:r>
            <a:r>
              <a:rPr lang="en-US" i="1" dirty="0">
                <a:latin typeface="Arial" pitchFamily="34" charset="0"/>
                <a:cs typeface="Arial" pitchFamily="34" charset="0"/>
              </a:rPr>
              <a:t>Machine Learning: Using Algorithms to Sort Fruit</a:t>
            </a:r>
            <a:r>
              <a:rPr lang="en-US" dirty="0">
                <a:latin typeface="Arial" pitchFamily="34" charset="0"/>
                <a:cs typeface="Arial" pitchFamily="34" charset="0"/>
              </a:rPr>
              <a:t>, Amazon.com, </a:t>
            </a:r>
            <a:r>
              <a:rPr lang="en-US" dirty="0" err="1">
                <a:latin typeface="Arial" pitchFamily="34" charset="0"/>
                <a:cs typeface="Arial" pitchFamily="34" charset="0"/>
              </a:rPr>
              <a:t>Inc</a:t>
            </a:r>
            <a:r>
              <a:rPr lang="en-US" dirty="0">
                <a:latin typeface="Arial" pitchFamily="34" charset="0"/>
                <a:cs typeface="Arial" pitchFamily="34" charset="0"/>
              </a:rPr>
              <a:t>, viewed 4 December 2020, &lt;https://www.aboutamazon.co.uk/innovation/machine-learning-using-algorithms-to-sort-fruit&gt;</a:t>
            </a:r>
          </a:p>
          <a:p>
            <a:endParaRPr lang="en-US" dirty="0">
              <a:latin typeface="Arial" pitchFamily="34" charset="0"/>
              <a:cs typeface="Arial" pitchFamily="34" charset="0"/>
            </a:endParaRPr>
          </a:p>
          <a:p>
            <a:r>
              <a:rPr lang="en-US" dirty="0">
                <a:latin typeface="Arial" pitchFamily="34" charset="0"/>
                <a:cs typeface="Arial" pitchFamily="34" charset="0"/>
              </a:rPr>
              <a:t>About Amazon Staff 2019c, </a:t>
            </a:r>
            <a:r>
              <a:rPr lang="en-US" i="1" dirty="0">
                <a:latin typeface="Arial" pitchFamily="34" charset="0"/>
                <a:cs typeface="Arial" pitchFamily="34" charset="0"/>
              </a:rPr>
              <a:t>Our mission, </a:t>
            </a:r>
            <a:r>
              <a:rPr lang="en-US" dirty="0">
                <a:latin typeface="Arial" pitchFamily="34" charset="0"/>
                <a:cs typeface="Arial" pitchFamily="34" charset="0"/>
              </a:rPr>
              <a:t>Amazon.com, </a:t>
            </a:r>
            <a:r>
              <a:rPr lang="en-US" dirty="0" err="1">
                <a:latin typeface="Arial" pitchFamily="34" charset="0"/>
                <a:cs typeface="Arial" pitchFamily="34" charset="0"/>
              </a:rPr>
              <a:t>Inc</a:t>
            </a:r>
            <a:r>
              <a:rPr lang="en-US" dirty="0">
                <a:latin typeface="Arial" pitchFamily="34" charset="0"/>
                <a:cs typeface="Arial" pitchFamily="34" charset="0"/>
              </a:rPr>
              <a:t>, viewed 2 December 2020, &lt;https://www.aboutamazon.co.uk/uk-investment/our-mission&gt;</a:t>
            </a:r>
          </a:p>
          <a:p>
            <a:endParaRPr lang="en-US" dirty="0">
              <a:latin typeface="Arial" pitchFamily="34" charset="0"/>
              <a:cs typeface="Arial" pitchFamily="34" charset="0"/>
            </a:endParaRPr>
          </a:p>
          <a:p>
            <a:r>
              <a:rPr lang="en-US" dirty="0">
                <a:latin typeface="Arial" pitchFamily="34" charset="0"/>
                <a:cs typeface="Arial" pitchFamily="34" charset="0"/>
              </a:rPr>
              <a:t>About Amazon Staff 2019d, </a:t>
            </a:r>
            <a:r>
              <a:rPr lang="en-US" i="1" dirty="0">
                <a:latin typeface="Arial" pitchFamily="34" charset="0"/>
                <a:cs typeface="Arial" pitchFamily="34" charset="0"/>
              </a:rPr>
              <a:t>Technology at work</a:t>
            </a:r>
            <a:r>
              <a:rPr lang="en-US" dirty="0">
                <a:latin typeface="Arial" pitchFamily="34" charset="0"/>
                <a:cs typeface="Arial" pitchFamily="34" charset="0"/>
              </a:rPr>
              <a:t>, Amazon.com, </a:t>
            </a:r>
            <a:r>
              <a:rPr lang="en-US" dirty="0" err="1">
                <a:latin typeface="Arial" pitchFamily="34" charset="0"/>
                <a:cs typeface="Arial" pitchFamily="34" charset="0"/>
              </a:rPr>
              <a:t>Inc</a:t>
            </a:r>
            <a:r>
              <a:rPr lang="en-US" dirty="0">
                <a:latin typeface="Arial" pitchFamily="34" charset="0"/>
                <a:cs typeface="Arial" pitchFamily="34" charset="0"/>
              </a:rPr>
              <a:t>, viewed 1 December 2020, &lt;https://www.aboutamazon.co.uk/innovation/technology-at-work&gt;</a:t>
            </a:r>
          </a:p>
          <a:p>
            <a:endParaRPr lang="en-US" dirty="0">
              <a:latin typeface="Arial" pitchFamily="34" charset="0"/>
              <a:cs typeface="Arial" pitchFamily="34" charset="0"/>
            </a:endParaRPr>
          </a:p>
        </p:txBody>
      </p:sp>
    </p:spTree>
    <p:extLst>
      <p:ext uri="{BB962C8B-B14F-4D97-AF65-F5344CB8AC3E}">
        <p14:creationId xmlns:p14="http://schemas.microsoft.com/office/powerpoint/2010/main" val="2278016027"/>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764704"/>
            <a:ext cx="8640960" cy="5139869"/>
          </a:xfrm>
          <a:prstGeom prst="rect">
            <a:avLst/>
          </a:prstGeom>
          <a:noFill/>
        </p:spPr>
        <p:txBody>
          <a:bodyPr wrap="square" rtlCol="0">
            <a:spAutoFit/>
          </a:bodyPr>
          <a:lstStyle/>
          <a:p>
            <a:pPr algn="ctr"/>
            <a:r>
              <a:rPr lang="en-US" sz="4000" dirty="0">
                <a:latin typeface="Arial" pitchFamily="34" charset="0"/>
                <a:cs typeface="Arial" pitchFamily="34" charset="0"/>
              </a:rPr>
              <a:t>Bibliography</a:t>
            </a:r>
          </a:p>
          <a:p>
            <a:endParaRPr lang="en-US" dirty="0"/>
          </a:p>
          <a:p>
            <a:endParaRPr lang="en-US" dirty="0">
              <a:latin typeface="Arial" pitchFamily="34" charset="0"/>
              <a:cs typeface="Arial" pitchFamily="34" charset="0"/>
            </a:endParaRPr>
          </a:p>
          <a:p>
            <a:endParaRPr lang="en-US" dirty="0">
              <a:latin typeface="Arial" pitchFamily="34" charset="0"/>
              <a:cs typeface="Arial" pitchFamily="34" charset="0"/>
            </a:endParaRPr>
          </a:p>
          <a:p>
            <a:r>
              <a:rPr lang="en-US" dirty="0">
                <a:latin typeface="Arial" pitchFamily="34" charset="0"/>
                <a:cs typeface="Arial" pitchFamily="34" charset="0"/>
              </a:rPr>
              <a:t>Avery </a:t>
            </a:r>
            <a:r>
              <a:rPr lang="en-US" dirty="0" err="1">
                <a:latin typeface="Arial" pitchFamily="34" charset="0"/>
                <a:cs typeface="Arial" pitchFamily="34" charset="0"/>
              </a:rPr>
              <a:t>Hartmans</a:t>
            </a:r>
            <a:r>
              <a:rPr lang="en-US" dirty="0">
                <a:latin typeface="Arial" pitchFamily="34" charset="0"/>
                <a:cs typeface="Arial" pitchFamily="34" charset="0"/>
              </a:rPr>
              <a:t> 2020, </a:t>
            </a:r>
            <a:r>
              <a:rPr lang="en-US" i="1" dirty="0">
                <a:latin typeface="Arial" pitchFamily="34" charset="0"/>
                <a:cs typeface="Arial" pitchFamily="34" charset="0"/>
              </a:rPr>
              <a:t>'Amazon' wasn't the original name of Jeff Bezos' company, and 14 other little-known facts about the early days of Amazon</a:t>
            </a:r>
            <a:r>
              <a:rPr lang="en-US" dirty="0">
                <a:latin typeface="Arial" pitchFamily="34" charset="0"/>
                <a:cs typeface="Arial" pitchFamily="34" charset="0"/>
              </a:rPr>
              <a:t>, Insider Inc., viewed 1 December 2020, &lt;https://www.businessinsider.com/jeff-bezos-amazon-history-facts-2017-4?r=US&amp;IR=T#amazon-wasnt-the-companys-original-name-1&gt;</a:t>
            </a:r>
          </a:p>
          <a:p>
            <a:endParaRPr lang="en-US" dirty="0">
              <a:latin typeface="Arial" pitchFamily="34" charset="0"/>
              <a:cs typeface="Arial" pitchFamily="34" charset="0"/>
            </a:endParaRPr>
          </a:p>
          <a:p>
            <a:r>
              <a:rPr lang="en-US" dirty="0">
                <a:latin typeface="Arial" pitchFamily="34" charset="0"/>
                <a:cs typeface="Arial" pitchFamily="34" charset="0"/>
              </a:rPr>
              <a:t>Day One Team 2020, </a:t>
            </a:r>
            <a:r>
              <a:rPr lang="en-US" i="1" dirty="0">
                <a:latin typeface="Arial" pitchFamily="34" charset="0"/>
                <a:cs typeface="Arial" pitchFamily="34" charset="0"/>
              </a:rPr>
              <a:t>Look inside an Amazon </a:t>
            </a:r>
            <a:r>
              <a:rPr lang="en-US" i="1" dirty="0" err="1">
                <a:latin typeface="Arial" pitchFamily="34" charset="0"/>
                <a:cs typeface="Arial" pitchFamily="34" charset="0"/>
              </a:rPr>
              <a:t>Fulfilment</a:t>
            </a:r>
            <a:r>
              <a:rPr lang="en-US" i="1" dirty="0">
                <a:latin typeface="Arial" pitchFamily="34" charset="0"/>
                <a:cs typeface="Arial" pitchFamily="34" charset="0"/>
              </a:rPr>
              <a:t> Centre with a guided video tour, </a:t>
            </a:r>
            <a:r>
              <a:rPr lang="en-US" dirty="0">
                <a:latin typeface="Arial" pitchFamily="34" charset="0"/>
                <a:cs typeface="Arial" pitchFamily="34" charset="0"/>
              </a:rPr>
              <a:t>Amazon.com, </a:t>
            </a:r>
            <a:r>
              <a:rPr lang="en-US" dirty="0" err="1">
                <a:latin typeface="Arial" pitchFamily="34" charset="0"/>
                <a:cs typeface="Arial" pitchFamily="34" charset="0"/>
              </a:rPr>
              <a:t>Inc</a:t>
            </a:r>
            <a:r>
              <a:rPr lang="en-US" dirty="0">
                <a:latin typeface="Arial" pitchFamily="34" charset="0"/>
                <a:cs typeface="Arial" pitchFamily="34" charset="0"/>
              </a:rPr>
              <a:t>, viewed 3 December 2020, &lt;https://blog.aboutamazon.co.uk/look-inside-an-amazon-fulfilment-centre-with-a-guided-video-tour&gt;</a:t>
            </a:r>
          </a:p>
          <a:p>
            <a:endParaRPr lang="en-US" dirty="0">
              <a:latin typeface="Arial" pitchFamily="34" charset="0"/>
              <a:cs typeface="Arial" pitchFamily="34" charset="0"/>
            </a:endParaRPr>
          </a:p>
          <a:p>
            <a:endParaRPr lang="en-US" dirty="0">
              <a:latin typeface="Arial" pitchFamily="34" charset="0"/>
              <a:cs typeface="Arial" pitchFamily="34" charset="0"/>
            </a:endParaRPr>
          </a:p>
          <a:p>
            <a:endParaRPr lang="en-US" dirty="0">
              <a:latin typeface="Arial" pitchFamily="34" charset="0"/>
              <a:cs typeface="Arial" pitchFamily="34" charset="0"/>
            </a:endParaRPr>
          </a:p>
          <a:p>
            <a:endParaRPr lang="en-US" dirty="0">
              <a:latin typeface="Arial" pitchFamily="34" charset="0"/>
              <a:cs typeface="Arial" pitchFamily="34" charset="0"/>
            </a:endParaRPr>
          </a:p>
        </p:txBody>
      </p:sp>
    </p:spTree>
    <p:extLst>
      <p:ext uri="{BB962C8B-B14F-4D97-AF65-F5344CB8AC3E}">
        <p14:creationId xmlns:p14="http://schemas.microsoft.com/office/powerpoint/2010/main" val="2460616175"/>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477</TotalTime>
  <Words>1170</Words>
  <Application>Microsoft Office PowerPoint</Application>
  <PresentationFormat>On-screen Show (4:3)</PresentationFormat>
  <Paragraphs>175</Paragraphs>
  <Slides>15</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Constantia</vt:lpstr>
      <vt:lpstr>Wingdings 2</vt:lpstr>
      <vt:lpstr>Flow</vt:lpstr>
      <vt:lpstr>AMAZON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HUSANU</dc:creator>
  <cp:lastModifiedBy>Paul Husanu (2012161)</cp:lastModifiedBy>
  <cp:revision>93</cp:revision>
  <dcterms:created xsi:type="dcterms:W3CDTF">2020-12-01T10:44:48Z</dcterms:created>
  <dcterms:modified xsi:type="dcterms:W3CDTF">2020-12-10T09:24:18Z</dcterms:modified>
</cp:coreProperties>
</file>