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59FF48-C06A-4C30-9D29-37D2B39895DC}" v="145" dt="2023-10-01T15:18:56.8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6" d="100"/>
          <a:sy n="66" d="100"/>
        </p:scale>
        <p:origin x="668" y="32"/>
      </p:cViewPr>
      <p:guideLst/>
    </p:cSldViewPr>
  </p:slideViewPr>
  <p:notesTextViewPr>
    <p:cViewPr>
      <p:scale>
        <a:sx n="1" d="1"/>
        <a:sy n="1" d="1"/>
      </p:scale>
      <p:origin x="0" y="0"/>
    </p:cViewPr>
  </p:notesTextViewPr>
  <p:notesViewPr>
    <p:cSldViewPr snapToGrid="0">
      <p:cViewPr varScale="1">
        <p:scale>
          <a:sx n="48" d="100"/>
          <a:sy n="48" d="100"/>
        </p:scale>
        <p:origin x="2752" y="3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slett, Sarah" userId="116a3d35-b491-42b0-8b13-c0d502f662fe" providerId="ADAL" clId="{AD59FF48-C06A-4C30-9D29-37D2B39895DC}"/>
    <pc:docChg chg="custSel modSld">
      <pc:chgData name="Chislett, Sarah" userId="116a3d35-b491-42b0-8b13-c0d502f662fe" providerId="ADAL" clId="{AD59FF48-C06A-4C30-9D29-37D2B39895DC}" dt="2023-10-01T15:18:56.826" v="1171" actId="20577"/>
      <pc:docMkLst>
        <pc:docMk/>
      </pc:docMkLst>
      <pc:sldChg chg="addSp delSp modSp mod modAnim">
        <pc:chgData name="Chislett, Sarah" userId="116a3d35-b491-42b0-8b13-c0d502f662fe" providerId="ADAL" clId="{AD59FF48-C06A-4C30-9D29-37D2B39895DC}" dt="2023-10-01T15:18:56.826" v="1171" actId="20577"/>
        <pc:sldMkLst>
          <pc:docMk/>
          <pc:sldMk cId="1420398572" sldId="256"/>
        </pc:sldMkLst>
        <pc:spChg chg="mod">
          <ac:chgData name="Chislett, Sarah" userId="116a3d35-b491-42b0-8b13-c0d502f662fe" providerId="ADAL" clId="{AD59FF48-C06A-4C30-9D29-37D2B39895DC}" dt="2023-10-01T15:18:56.826" v="1171" actId="20577"/>
          <ac:spMkLst>
            <pc:docMk/>
            <pc:sldMk cId="1420398572" sldId="256"/>
            <ac:spMk id="2" creationId="{1B4BB975-ECBA-C328-A687-BAA0C77F7A0F}"/>
          </ac:spMkLst>
        </pc:spChg>
        <pc:spChg chg="mod">
          <ac:chgData name="Chislett, Sarah" userId="116a3d35-b491-42b0-8b13-c0d502f662fe" providerId="ADAL" clId="{AD59FF48-C06A-4C30-9D29-37D2B39895DC}" dt="2023-10-01T15:18:50.266" v="1164" actId="27636"/>
          <ac:spMkLst>
            <pc:docMk/>
            <pc:sldMk cId="1420398572" sldId="256"/>
            <ac:spMk id="3" creationId="{5F25C935-D33A-3FD3-0F8D-2EA6FD531959}"/>
          </ac:spMkLst>
        </pc:spChg>
        <pc:spChg chg="add del mod">
          <ac:chgData name="Chislett, Sarah" userId="116a3d35-b491-42b0-8b13-c0d502f662fe" providerId="ADAL" clId="{AD59FF48-C06A-4C30-9D29-37D2B39895DC}" dt="2023-10-01T15:17:14.926" v="1081"/>
          <ac:spMkLst>
            <pc:docMk/>
            <pc:sldMk cId="1420398572" sldId="256"/>
            <ac:spMk id="4" creationId="{702FB96D-20DC-84E2-F828-106ECC7EC625}"/>
          </ac:spMkLst>
        </pc:spChg>
      </pc:sldChg>
      <pc:sldChg chg="modSp mod modNotes">
        <pc:chgData name="Chislett, Sarah" userId="116a3d35-b491-42b0-8b13-c0d502f662fe" providerId="ADAL" clId="{AD59FF48-C06A-4C30-9D29-37D2B39895DC}" dt="2023-10-01T15:06:13.300" v="1000" actId="255"/>
        <pc:sldMkLst>
          <pc:docMk/>
          <pc:sldMk cId="2783320219" sldId="257"/>
        </pc:sldMkLst>
        <pc:spChg chg="mod">
          <ac:chgData name="Chislett, Sarah" userId="116a3d35-b491-42b0-8b13-c0d502f662fe" providerId="ADAL" clId="{AD59FF48-C06A-4C30-9D29-37D2B39895DC}" dt="2023-10-01T15:04:20.364" v="987" actId="20577"/>
          <ac:spMkLst>
            <pc:docMk/>
            <pc:sldMk cId="2783320219" sldId="257"/>
            <ac:spMk id="4" creationId="{56B6DA95-EAE1-6DF8-7C7E-298F7F3124CC}"/>
          </ac:spMkLst>
        </pc:spChg>
      </pc:sldChg>
      <pc:sldChg chg="modSp mod modNotes">
        <pc:chgData name="Chislett, Sarah" userId="116a3d35-b491-42b0-8b13-c0d502f662fe" providerId="ADAL" clId="{AD59FF48-C06A-4C30-9D29-37D2B39895DC}" dt="2023-10-01T14:55:22.243" v="508" actId="21"/>
        <pc:sldMkLst>
          <pc:docMk/>
          <pc:sldMk cId="4044562896" sldId="258"/>
        </pc:sldMkLst>
        <pc:spChg chg="mod">
          <ac:chgData name="Chislett, Sarah" userId="116a3d35-b491-42b0-8b13-c0d502f662fe" providerId="ADAL" clId="{AD59FF48-C06A-4C30-9D29-37D2B39895DC}" dt="2023-10-01T14:45:23.523" v="47" actId="255"/>
          <ac:spMkLst>
            <pc:docMk/>
            <pc:sldMk cId="4044562896" sldId="258"/>
            <ac:spMk id="2" creationId="{23E9B9B8-2FED-C711-0771-FE5A41BA9A24}"/>
          </ac:spMkLst>
        </pc:spChg>
      </pc:sldChg>
      <pc:sldChg chg="modNotes">
        <pc:chgData name="Chislett, Sarah" userId="116a3d35-b491-42b0-8b13-c0d502f662fe" providerId="ADAL" clId="{AD59FF48-C06A-4C30-9D29-37D2B39895DC}" dt="2023-10-01T15:06:35.726" v="1002" actId="20577"/>
        <pc:sldMkLst>
          <pc:docMk/>
          <pc:sldMk cId="4124917710" sldId="259"/>
        </pc:sldMkLst>
      </pc:sldChg>
      <pc:sldChg chg="modSp mod modNotes">
        <pc:chgData name="Chislett, Sarah" userId="116a3d35-b491-42b0-8b13-c0d502f662fe" providerId="ADAL" clId="{AD59FF48-C06A-4C30-9D29-37D2B39895DC}" dt="2023-10-01T15:06:52.006" v="1006" actId="255"/>
        <pc:sldMkLst>
          <pc:docMk/>
          <pc:sldMk cId="908551008" sldId="260"/>
        </pc:sldMkLst>
        <pc:spChg chg="mod">
          <ac:chgData name="Chislett, Sarah" userId="116a3d35-b491-42b0-8b13-c0d502f662fe" providerId="ADAL" clId="{AD59FF48-C06A-4C30-9D29-37D2B39895DC}" dt="2023-10-01T14:45:32.597" v="55" actId="20577"/>
          <ac:spMkLst>
            <pc:docMk/>
            <pc:sldMk cId="908551008" sldId="260"/>
            <ac:spMk id="2" creationId="{0D892D0E-F772-1E45-2BF0-556F4D3F8924}"/>
          </ac:spMkLst>
        </pc:spChg>
      </pc:sldChg>
      <pc:sldChg chg="modSp mod modNotes">
        <pc:chgData name="Chislett, Sarah" userId="116a3d35-b491-42b0-8b13-c0d502f662fe" providerId="ADAL" clId="{AD59FF48-C06A-4C30-9D29-37D2B39895DC}" dt="2023-10-01T15:05:07.189" v="999" actId="20577"/>
        <pc:sldMkLst>
          <pc:docMk/>
          <pc:sldMk cId="2804274305" sldId="261"/>
        </pc:sldMkLst>
        <pc:spChg chg="mod">
          <ac:chgData name="Chislett, Sarah" userId="116a3d35-b491-42b0-8b13-c0d502f662fe" providerId="ADAL" clId="{AD59FF48-C06A-4C30-9D29-37D2B39895DC}" dt="2023-10-01T15:05:07.189" v="999" actId="20577"/>
          <ac:spMkLst>
            <pc:docMk/>
            <pc:sldMk cId="2804274305" sldId="261"/>
            <ac:spMk id="3" creationId="{3E3B72B3-D73D-04BE-95AA-2875E8C38864}"/>
          </ac:spMkLst>
        </pc:spChg>
      </pc:sldChg>
      <pc:sldChg chg="modSp mod modNotes">
        <pc:chgData name="Chislett, Sarah" userId="116a3d35-b491-42b0-8b13-c0d502f662fe" providerId="ADAL" clId="{AD59FF48-C06A-4C30-9D29-37D2B39895DC}" dt="2023-10-01T14:59:08.367" v="832" actId="255"/>
        <pc:sldMkLst>
          <pc:docMk/>
          <pc:sldMk cId="817383707" sldId="262"/>
        </pc:sldMkLst>
        <pc:spChg chg="mod">
          <ac:chgData name="Chislett, Sarah" userId="116a3d35-b491-42b0-8b13-c0d502f662fe" providerId="ADAL" clId="{AD59FF48-C06A-4C30-9D29-37D2B39895DC}" dt="2023-10-01T14:44:52.943" v="7" actId="20577"/>
          <ac:spMkLst>
            <pc:docMk/>
            <pc:sldMk cId="817383707" sldId="262"/>
            <ac:spMk id="3" creationId="{3E3B72B3-D73D-04BE-95AA-2875E8C38864}"/>
          </ac:spMkLst>
        </pc:spChg>
      </pc:sldChg>
      <pc:sldChg chg="modSp mod modNotes">
        <pc:chgData name="Chislett, Sarah" userId="116a3d35-b491-42b0-8b13-c0d502f662fe" providerId="ADAL" clId="{AD59FF48-C06A-4C30-9D29-37D2B39895DC}" dt="2023-10-01T15:03:46.516" v="975" actId="255"/>
        <pc:sldMkLst>
          <pc:docMk/>
          <pc:sldMk cId="4038972221" sldId="263"/>
        </pc:sldMkLst>
        <pc:spChg chg="mod">
          <ac:chgData name="Chislett, Sarah" userId="116a3d35-b491-42b0-8b13-c0d502f662fe" providerId="ADAL" clId="{AD59FF48-C06A-4C30-9D29-37D2B39895DC}" dt="2023-10-01T14:45:57.166" v="82" actId="255"/>
          <ac:spMkLst>
            <pc:docMk/>
            <pc:sldMk cId="4038972221" sldId="263"/>
            <ac:spMk id="3" creationId="{3E3B72B3-D73D-04BE-95AA-2875E8C38864}"/>
          </ac:spMkLst>
        </pc:spChg>
      </pc:sldChg>
      <pc:sldChg chg="modSp mod modNotes">
        <pc:chgData name="Chislett, Sarah" userId="116a3d35-b491-42b0-8b13-c0d502f662fe" providerId="ADAL" clId="{AD59FF48-C06A-4C30-9D29-37D2B39895DC}" dt="2023-10-01T15:07:16.337" v="1008" actId="255"/>
        <pc:sldMkLst>
          <pc:docMk/>
          <pc:sldMk cId="1199414479" sldId="264"/>
        </pc:sldMkLst>
        <pc:spChg chg="mod">
          <ac:chgData name="Chislett, Sarah" userId="116a3d35-b491-42b0-8b13-c0d502f662fe" providerId="ADAL" clId="{AD59FF48-C06A-4C30-9D29-37D2B39895DC}" dt="2023-10-01T14:46:07.182" v="93" actId="255"/>
          <ac:spMkLst>
            <pc:docMk/>
            <pc:sldMk cId="1199414479" sldId="264"/>
            <ac:spMk id="2" creationId="{245BBB26-D3F1-E9E6-ADBA-45D87A3D3A9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7FB87C-B703-47FC-B2CF-7A03C1BA1E2A}" type="datetimeFigureOut">
              <a:rPr lang="en-GB" smtClean="0"/>
              <a:t>01/10/2023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5C8A2A-7831-454D-BF5D-40AA0480B084}" type="slidenum">
              <a:rPr lang="en-GB" smtClean="0"/>
              <a:t>‹#›</a:t>
            </a:fld>
            <a:endParaRPr lang="en-GB"/>
          </a:p>
        </p:txBody>
      </p:sp>
    </p:spTree>
    <p:extLst>
      <p:ext uri="{BB962C8B-B14F-4D97-AF65-F5344CB8AC3E}">
        <p14:creationId xmlns:p14="http://schemas.microsoft.com/office/powerpoint/2010/main" val="19139955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mailto:Yourvoice@alungriffiths.co.uk"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5C8A2A-7831-454D-BF5D-40AA0480B084}" type="slidenum">
              <a:rPr lang="en-GB" smtClean="0"/>
              <a:t>1</a:t>
            </a:fld>
            <a:endParaRPr lang="en-GB"/>
          </a:p>
        </p:txBody>
      </p:sp>
    </p:spTree>
    <p:extLst>
      <p:ext uri="{BB962C8B-B14F-4D97-AF65-F5344CB8AC3E}">
        <p14:creationId xmlns:p14="http://schemas.microsoft.com/office/powerpoint/2010/main" val="33237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From the research that has been completed and the literature reviewed there is an opportunity to make a change for the better at AGC.</a:t>
            </a:r>
          </a:p>
          <a:p>
            <a:endParaRPr lang="en-GB" sz="1000" kern="100" dirty="0">
              <a:solidFill>
                <a:srgbClr val="3A3A3A"/>
              </a:solidFill>
              <a:latin typeface="Arial" panose="020B0604020202020204" pitchFamily="34" charset="0"/>
              <a:ea typeface="Calibri" panose="020F0502020204030204" pitchFamily="34" charset="0"/>
              <a:cs typeface="Arial" panose="020B0604020202020204" pitchFamily="34" charset="0"/>
            </a:endParaRPr>
          </a:p>
          <a:p>
            <a:r>
              <a:rPr lang="en-GB" sz="10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Findings suggest that since the </a:t>
            </a:r>
            <a:r>
              <a:rPr lang="en-GB" sz="1000" kern="100" dirty="0">
                <a:solidFill>
                  <a:srgbClr val="3A3A3A"/>
                </a:solidFill>
                <a:latin typeface="Arial" panose="020B0604020202020204" pitchFamily="34" charset="0"/>
                <a:ea typeface="Calibri" panose="020F0502020204030204" pitchFamily="34" charset="0"/>
                <a:cs typeface="Arial" panose="020B0604020202020204" pitchFamily="34" charset="0"/>
              </a:rPr>
              <a:t>accusation of the business by Tarmac in 2018 employees have been struggling to adapt to the change and AGC has been struggling to retain its greatest assist its employees.</a:t>
            </a:r>
            <a:endPar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sz="1000" dirty="0">
                <a:latin typeface="Arial" panose="020B0604020202020204" pitchFamily="34" charset="0"/>
                <a:cs typeface="Arial" panose="020B0604020202020204" pitchFamily="34" charset="0"/>
              </a:rPr>
              <a:t>From the results AGC now know that they are not competitive employers in the Local market.  </a:t>
            </a:r>
          </a:p>
        </p:txBody>
      </p:sp>
      <p:sp>
        <p:nvSpPr>
          <p:cNvPr id="4" name="Slide Number Placeholder 3"/>
          <p:cNvSpPr>
            <a:spLocks noGrp="1"/>
          </p:cNvSpPr>
          <p:nvPr>
            <p:ph type="sldNum" sz="quarter" idx="5"/>
          </p:nvPr>
        </p:nvSpPr>
        <p:spPr/>
        <p:txBody>
          <a:bodyPr/>
          <a:lstStyle/>
          <a:p>
            <a:fld id="{4E5C8A2A-7831-454D-BF5D-40AA0480B084}" type="slidenum">
              <a:rPr lang="en-GB" smtClean="0"/>
              <a:t>2</a:t>
            </a:fld>
            <a:endParaRPr lang="en-GB"/>
          </a:p>
        </p:txBody>
      </p:sp>
    </p:spTree>
    <p:extLst>
      <p:ext uri="{BB962C8B-B14F-4D97-AF65-F5344CB8AC3E}">
        <p14:creationId xmlns:p14="http://schemas.microsoft.com/office/powerpoint/2010/main" val="3014722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spcBef>
                <a:spcPts val="600"/>
              </a:spcBef>
              <a:spcAft>
                <a:spcPts val="300"/>
              </a:spcAft>
            </a:pPr>
            <a:r>
              <a:rPr lang="en-GB" sz="10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Following on from the Primary and Secondary research that has been collated from a variety of sources (</a:t>
            </a:r>
            <a:r>
              <a:rPr lang="en-GB" sz="1000" kern="100" dirty="0" err="1">
                <a:solidFill>
                  <a:srgbClr val="3A3A3A"/>
                </a:solidFill>
                <a:effectLst/>
                <a:latin typeface="Arial" panose="020B0604020202020204" pitchFamily="34" charset="0"/>
                <a:ea typeface="Calibri" panose="020F0502020204030204" pitchFamily="34" charset="0"/>
                <a:cs typeface="Arial" panose="020B0604020202020204" pitchFamily="34" charset="0"/>
              </a:rPr>
              <a:t>Streefkerk</a:t>
            </a:r>
            <a:r>
              <a:rPr lang="en-GB" sz="10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2023) there is enough evidence to suggest the need to improve communication at AGC. With a varying age in workforce and currently only one direct communication from the business out to the wider team without a change there is little or no doubt that employees will feel disengaged and potential look to leave the business. </a:t>
            </a:r>
            <a:endPar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E5C8A2A-7831-454D-BF5D-40AA0480B084}" type="slidenum">
              <a:rPr lang="en-GB" smtClean="0"/>
              <a:t>3</a:t>
            </a:fld>
            <a:endParaRPr lang="en-GB"/>
          </a:p>
        </p:txBody>
      </p:sp>
    </p:spTree>
    <p:extLst>
      <p:ext uri="{BB962C8B-B14F-4D97-AF65-F5344CB8AC3E}">
        <p14:creationId xmlns:p14="http://schemas.microsoft.com/office/powerpoint/2010/main" val="3329083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If this change is executed effectively   the business could look at varying methods of communication such as texts, posters, using the Griffiths Intranet and could also launch </a:t>
            </a:r>
            <a:r>
              <a:rPr lang="en-US" sz="10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Yourvoice@alungriffiths.co.uk</a:t>
            </a:r>
            <a:r>
              <a:rPr lang="en-US"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dedicated email address, where employees could send business improvement ideas. </a:t>
            </a:r>
          </a:p>
          <a:p>
            <a:endParaRPr lang="en-US" sz="1000" kern="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r>
              <a:rPr lang="en-US"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findings could then be discussed in the monthly SLT meetings, ahead of quarterly employee voice meetings where dedicated nominated employees would represent areas of the business. This would improve employee satisfaction and potentially morale as the workforce will feel engaged with the wider business and there would be an open respectful communication channel for effective communication within the business (Indeed, 2023). </a:t>
            </a:r>
            <a:endPar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E5C8A2A-7831-454D-BF5D-40AA0480B084}" type="slidenum">
              <a:rPr lang="en-GB" smtClean="0"/>
              <a:t>4</a:t>
            </a:fld>
            <a:endParaRPr lang="en-GB"/>
          </a:p>
        </p:txBody>
      </p:sp>
    </p:spTree>
    <p:extLst>
      <p:ext uri="{BB962C8B-B14F-4D97-AF65-F5344CB8AC3E}">
        <p14:creationId xmlns:p14="http://schemas.microsoft.com/office/powerpoint/2010/main" val="3087674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62000" y="4400550"/>
            <a:ext cx="5486400" cy="3600450"/>
          </a:xfrm>
        </p:spPr>
        <p:txBody>
          <a:bodyPr/>
          <a:lstStyle/>
          <a:p>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Employees want to feel </a:t>
            </a:r>
            <a:r>
              <a:rPr lang="en-GB" sz="1000" kern="100" dirty="0">
                <a:solidFill>
                  <a:srgbClr val="000000"/>
                </a:solidFill>
                <a:latin typeface="Arial" panose="020B0604020202020204" pitchFamily="34" charset="0"/>
                <a:ea typeface="Calibri" panose="020F0502020204030204" pitchFamily="34" charset="0"/>
                <a:cs typeface="Arial" panose="020B0604020202020204" pitchFamily="34" charset="0"/>
              </a:rPr>
              <a:t>empowered within a business and to do this they want to have their say. Not all employees feel that they can do this though so may benefit from an Employee representative. </a:t>
            </a:r>
            <a:r>
              <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employee ballet process for election of employees reps could be supported by the Hr team to ensure it is fair and ethical with 9 Employees reps one for each member of the SLT. </a:t>
            </a:r>
            <a:endParaRPr lang="en-GB" sz="1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E5C8A2A-7831-454D-BF5D-40AA0480B084}" type="slidenum">
              <a:rPr lang="en-GB" smtClean="0"/>
              <a:t>5</a:t>
            </a:fld>
            <a:endParaRPr lang="en-GB"/>
          </a:p>
        </p:txBody>
      </p:sp>
    </p:spTree>
    <p:extLst>
      <p:ext uri="{BB962C8B-B14F-4D97-AF65-F5344CB8AC3E}">
        <p14:creationId xmlns:p14="http://schemas.microsoft.com/office/powerpoint/2010/main" val="1229995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solidFill>
                  <a:srgbClr val="3A3A3A"/>
                </a:solidFill>
                <a:effectLst/>
                <a:latin typeface="Arial" panose="020B0604020202020204" pitchFamily="34" charset="0"/>
                <a:ea typeface="Calibri" panose="020F0502020204030204" pitchFamily="34" charset="0"/>
                <a:cs typeface="Arial" panose="020B0604020202020204" pitchFamily="34" charset="0"/>
              </a:rPr>
              <a:t>Aligning sick pay for weekly and salaried paid colleagues would be a huge move towards employees feeling values at work. As with most illness’ they cannot be helped however for weekly paid employees if they are unwell not only o thy have to deal with the issue of dealing with the illness they have to worry about how they are going to pay their bills if they are not well enough to attend work.</a:t>
            </a:r>
            <a:endParaRPr lang="en-GB" sz="1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E5C8A2A-7831-454D-BF5D-40AA0480B084}" type="slidenum">
              <a:rPr lang="en-GB" smtClean="0"/>
              <a:t>6</a:t>
            </a:fld>
            <a:endParaRPr lang="en-GB"/>
          </a:p>
        </p:txBody>
      </p:sp>
    </p:spTree>
    <p:extLst>
      <p:ext uri="{BB962C8B-B14F-4D97-AF65-F5344CB8AC3E}">
        <p14:creationId xmlns:p14="http://schemas.microsoft.com/office/powerpoint/2010/main" val="3581071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As mentioned in the main body of the research AGC are also behind them times in relation to what it can offer its employees as a business. Cotton (2023) confirm that employee benefits are key in attracting and retaining employees Implementing a Health Care policy for all employees this would  help attrition rates as employees may not want to leave if they feel they are being looked after by their employer. </a:t>
            </a:r>
            <a:endParaRPr lang="en-GB"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E5C8A2A-7831-454D-BF5D-40AA0480B084}" type="slidenum">
              <a:rPr lang="en-GB" smtClean="0"/>
              <a:t>7</a:t>
            </a:fld>
            <a:endParaRPr lang="en-GB"/>
          </a:p>
        </p:txBody>
      </p:sp>
    </p:spTree>
    <p:extLst>
      <p:ext uri="{BB962C8B-B14F-4D97-AF65-F5344CB8AC3E}">
        <p14:creationId xmlns:p14="http://schemas.microsoft.com/office/powerpoint/2010/main" val="75471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solidFill>
                  <a:srgbClr val="3A3A3A"/>
                </a:solidFill>
                <a:latin typeface="Arial" panose="020B0604020202020204" pitchFamily="34" charset="0"/>
                <a:ea typeface="Calibri" panose="020F0502020204030204" pitchFamily="34" charset="0"/>
                <a:cs typeface="Arial" panose="020B0604020202020204" pitchFamily="34" charset="0"/>
              </a:rPr>
              <a:t>A</a:t>
            </a:r>
            <a:r>
              <a:rPr lang="en-GB" sz="1000" dirty="0">
                <a:solidFill>
                  <a:srgbClr val="3A3A3A"/>
                </a:solidFill>
                <a:effectLst/>
                <a:latin typeface="Arial" panose="020B0604020202020204" pitchFamily="34" charset="0"/>
                <a:ea typeface="Calibri" panose="020F0502020204030204" pitchFamily="34" charset="0"/>
                <a:cs typeface="Arial" panose="020B0604020202020204" pitchFamily="34" charset="0"/>
              </a:rPr>
              <a:t>lignment to values how can AGC seen to be doing the right thing and not just saying it. This is key to what employees are asking for </a:t>
            </a:r>
            <a:r>
              <a:rPr lang="en-GB" sz="1000" dirty="0">
                <a:solidFill>
                  <a:srgbClr val="3A3A3A"/>
                </a:solidFill>
                <a:latin typeface="Arial" panose="020B0604020202020204" pitchFamily="34" charset="0"/>
                <a:ea typeface="Calibri" panose="020F0502020204030204" pitchFamily="34" charset="0"/>
                <a:cs typeface="Arial" panose="020B0604020202020204" pitchFamily="34" charset="0"/>
              </a:rPr>
              <a:t>- </a:t>
            </a:r>
            <a:r>
              <a:rPr lang="en-GB" sz="1000" dirty="0">
                <a:solidFill>
                  <a:srgbClr val="3A3A3A"/>
                </a:solidFill>
                <a:effectLst/>
                <a:latin typeface="Arial" panose="020B0604020202020204" pitchFamily="34" charset="0"/>
                <a:ea typeface="Calibri" panose="020F0502020204030204" pitchFamily="34" charset="0"/>
                <a:cs typeface="Arial" panose="020B0604020202020204" pitchFamily="34" charset="0"/>
              </a:rPr>
              <a:t>time. Senior members of the business taking time to come to site to talk to employees, update them in what is going on in the business. To listen to their ideas and get to know more about them on a personal level. </a:t>
            </a:r>
            <a:endParaRPr lang="en-GB" sz="1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E5C8A2A-7831-454D-BF5D-40AA0480B084}" type="slidenum">
              <a:rPr lang="en-GB" smtClean="0"/>
              <a:t>8</a:t>
            </a:fld>
            <a:endParaRPr lang="en-GB"/>
          </a:p>
        </p:txBody>
      </p:sp>
    </p:spTree>
    <p:extLst>
      <p:ext uri="{BB962C8B-B14F-4D97-AF65-F5344CB8AC3E}">
        <p14:creationId xmlns:p14="http://schemas.microsoft.com/office/powerpoint/2010/main" val="2911735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solidFill>
                  <a:srgbClr val="3A3A3A"/>
                </a:solidFill>
                <a:effectLst/>
                <a:latin typeface="Arial" panose="020B0604020202020204" pitchFamily="34" charset="0"/>
                <a:ea typeface="Calibri" panose="020F0502020204030204" pitchFamily="34" charset="0"/>
                <a:cs typeface="Arial" panose="020B0604020202020204" pitchFamily="34" charset="0"/>
              </a:rPr>
              <a:t>When you think of the AGC values what better way to implement your values of proud, driver, respectful and collaborative than by living them through your employees.</a:t>
            </a:r>
            <a:endParaRPr lang="en-GB" sz="10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E5C8A2A-7831-454D-BF5D-40AA0480B084}" type="slidenum">
              <a:rPr lang="en-GB" smtClean="0"/>
              <a:t>9</a:t>
            </a:fld>
            <a:endParaRPr lang="en-GB"/>
          </a:p>
        </p:txBody>
      </p:sp>
    </p:spTree>
    <p:extLst>
      <p:ext uri="{BB962C8B-B14F-4D97-AF65-F5344CB8AC3E}">
        <p14:creationId xmlns:p14="http://schemas.microsoft.com/office/powerpoint/2010/main" val="16286585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737FA-ED9C-8510-9245-A184A28A55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26C3CF-57A3-BAD9-FDE6-0B594674F8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D0A764-966F-B7FD-49C6-8DA6635408CE}"/>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5" name="Footer Placeholder 4">
            <a:extLst>
              <a:ext uri="{FF2B5EF4-FFF2-40B4-BE49-F238E27FC236}">
                <a16:creationId xmlns:a16="http://schemas.microsoft.com/office/drawing/2014/main" id="{ABB04923-1816-F666-F65A-3BFD35ED58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61A8E-E4F4-F723-6538-8274E63AC613}"/>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1493611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6F82-2091-67F8-9A5D-4824ADE40C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D4E79F-FC79-D22E-8DA9-7B361F10D4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F56065-8D1C-08D9-5102-170CC1FEFEBE}"/>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5" name="Footer Placeholder 4">
            <a:extLst>
              <a:ext uri="{FF2B5EF4-FFF2-40B4-BE49-F238E27FC236}">
                <a16:creationId xmlns:a16="http://schemas.microsoft.com/office/drawing/2014/main" id="{64A97608-53EA-68E5-7064-47A638C8FE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180AEB-DE62-7839-5B10-383B55E66EED}"/>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3245639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A0D2-3260-84ED-5C65-0A96C2DDD3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DB1629-7C19-8B46-32A5-2E0F109C20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0F7873F-BC44-A82F-9611-18CFA505A29C}"/>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5" name="Footer Placeholder 4">
            <a:extLst>
              <a:ext uri="{FF2B5EF4-FFF2-40B4-BE49-F238E27FC236}">
                <a16:creationId xmlns:a16="http://schemas.microsoft.com/office/drawing/2014/main" id="{E46418D3-FA3C-D126-2F96-248E95E2B3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8A352B-9424-BBF8-C805-F5B83BEC64C5}"/>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613785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E11F9-44B3-F9C0-7D59-4A1D0B6DA5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0E79F1-333F-8501-6200-8EBC8250027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0508A6-8BAF-46F9-B2C5-587C153E05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C412D4A-4F2F-0640-895C-F5163C53EF64}"/>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6" name="Footer Placeholder 5">
            <a:extLst>
              <a:ext uri="{FF2B5EF4-FFF2-40B4-BE49-F238E27FC236}">
                <a16:creationId xmlns:a16="http://schemas.microsoft.com/office/drawing/2014/main" id="{DC7E8FCB-7F61-C633-B598-8942ED6804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E444D4-74C6-3294-544A-51BDF53E578D}"/>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1014034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0FB4B-9DD2-F68D-A767-C0D1506A47A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F4BDF6-F3EA-E557-42F5-06A8B318A3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56C489-1FB6-B460-6135-C1C17EB802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D3BAC9E-985D-58A3-19CE-F7B86EB8871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0EE559-A645-A08C-233B-F7E64ACD659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AECC25-FCCA-A238-D4CA-671382672F1D}"/>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8" name="Footer Placeholder 7">
            <a:extLst>
              <a:ext uri="{FF2B5EF4-FFF2-40B4-BE49-F238E27FC236}">
                <a16:creationId xmlns:a16="http://schemas.microsoft.com/office/drawing/2014/main" id="{EF6291A7-505F-4177-BD4C-BA76584B4C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FB07876-2008-7EEA-21C6-478540DEEF08}"/>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4122097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75D4E-DE8F-6CD0-EAB1-0058497948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9D4F990-5183-358B-E55C-51C1BD7B2545}"/>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4" name="Footer Placeholder 3">
            <a:extLst>
              <a:ext uri="{FF2B5EF4-FFF2-40B4-BE49-F238E27FC236}">
                <a16:creationId xmlns:a16="http://schemas.microsoft.com/office/drawing/2014/main" id="{C2C6F033-B154-CDF7-92DD-7E4273490AD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DCD5FF-4D23-2F2F-C2F0-4FD605CD1365}"/>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2844121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FC3E2-2F76-F940-BEC4-94FAD20DBCCC}"/>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3" name="Footer Placeholder 2">
            <a:extLst>
              <a:ext uri="{FF2B5EF4-FFF2-40B4-BE49-F238E27FC236}">
                <a16:creationId xmlns:a16="http://schemas.microsoft.com/office/drawing/2014/main" id="{72414A36-0320-7577-71A5-D42BA5955A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7F4E08-0D31-8A0A-E41F-460F7FE51DA1}"/>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1262463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B278-FE71-CBFD-A153-1CAACBA799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8634D91-48DB-697F-360E-937DF58E5CC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C7D7F8B-6194-BE5C-E324-1F3C8C817F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16F00D-3499-E784-E57B-408DC5CEDE87}"/>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6" name="Footer Placeholder 5">
            <a:extLst>
              <a:ext uri="{FF2B5EF4-FFF2-40B4-BE49-F238E27FC236}">
                <a16:creationId xmlns:a16="http://schemas.microsoft.com/office/drawing/2014/main" id="{45B12A5B-1E45-AC88-C2B7-8A6B5A8B54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296920-031A-9E08-81C3-262F4DFCD0CD}"/>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917081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0CE1-A108-984D-3610-D7CA158194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EF5E67D-C537-B626-6384-D3B4BE86E1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3FE28E-7A4B-4F7F-3BE8-DAF176E607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39B73B-7CFE-1446-BA81-75B879ED7D7D}"/>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6" name="Footer Placeholder 5">
            <a:extLst>
              <a:ext uri="{FF2B5EF4-FFF2-40B4-BE49-F238E27FC236}">
                <a16:creationId xmlns:a16="http://schemas.microsoft.com/office/drawing/2014/main" id="{2DC418C6-90C0-273A-FD79-494382597E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581688-E120-2FE3-C188-3411959E0F8D}"/>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4228499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069ED-F0A4-5DDB-32C6-72DBCA64D85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486653-4F8D-723D-E40C-F34BB20A3D0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F4C00A-6F18-D21F-3C70-58AA941B320B}"/>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5" name="Footer Placeholder 4">
            <a:extLst>
              <a:ext uri="{FF2B5EF4-FFF2-40B4-BE49-F238E27FC236}">
                <a16:creationId xmlns:a16="http://schemas.microsoft.com/office/drawing/2014/main" id="{17BBE814-F34C-FF3B-7369-5604B21FE7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A86B11-F25E-9557-2DF0-923944AF8786}"/>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359214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D520F7-E312-E963-4124-C72EE7F1FD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1E7CD1-7232-8597-567C-FCB7570AD3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4799B-D14E-A42C-4FEB-0E4377F4E0AB}"/>
              </a:ext>
            </a:extLst>
          </p:cNvPr>
          <p:cNvSpPr>
            <a:spLocks noGrp="1"/>
          </p:cNvSpPr>
          <p:nvPr>
            <p:ph type="dt" sz="half" idx="10"/>
          </p:nvPr>
        </p:nvSpPr>
        <p:spPr/>
        <p:txBody>
          <a:bodyPr/>
          <a:lstStyle/>
          <a:p>
            <a:fld id="{481E6494-3884-41F3-84F5-05723434172C}" type="datetimeFigureOut">
              <a:rPr lang="en-GB" smtClean="0"/>
              <a:t>01/10/2023</a:t>
            </a:fld>
            <a:endParaRPr lang="en-GB"/>
          </a:p>
        </p:txBody>
      </p:sp>
      <p:sp>
        <p:nvSpPr>
          <p:cNvPr id="5" name="Footer Placeholder 4">
            <a:extLst>
              <a:ext uri="{FF2B5EF4-FFF2-40B4-BE49-F238E27FC236}">
                <a16:creationId xmlns:a16="http://schemas.microsoft.com/office/drawing/2014/main" id="{E4F94A05-4685-A09D-C025-3616B4C811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375336-39CB-5092-79AF-F9D4DF967DDF}"/>
              </a:ext>
            </a:extLst>
          </p:cNvPr>
          <p:cNvSpPr>
            <a:spLocks noGrp="1"/>
          </p:cNvSpPr>
          <p:nvPr>
            <p:ph type="sldNum" sz="quarter" idx="12"/>
          </p:nvPr>
        </p:nvSpPr>
        <p:spPr/>
        <p:txBody>
          <a:bodyPr/>
          <a:lstStyle/>
          <a:p>
            <a:fld id="{A33D348A-B76F-412E-952A-EDEC8D1A45C9}" type="slidenum">
              <a:rPr lang="en-GB" smtClean="0"/>
              <a:t>‹#›</a:t>
            </a:fld>
            <a:endParaRPr lang="en-GB"/>
          </a:p>
        </p:txBody>
      </p:sp>
    </p:spTree>
    <p:extLst>
      <p:ext uri="{BB962C8B-B14F-4D97-AF65-F5344CB8AC3E}">
        <p14:creationId xmlns:p14="http://schemas.microsoft.com/office/powerpoint/2010/main" val="3905440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ADFD9E-4127-54FB-014C-7525F9C9B7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D864F1-D171-11BA-2ABF-BD48FBABEA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699AAA-E49E-5DF6-87BF-3BFB94FF98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1E6494-3884-41F3-84F5-05723434172C}" type="datetimeFigureOut">
              <a:rPr lang="en-GB" smtClean="0"/>
              <a:t>01/10/2023</a:t>
            </a:fld>
            <a:endParaRPr lang="en-GB"/>
          </a:p>
        </p:txBody>
      </p:sp>
      <p:sp>
        <p:nvSpPr>
          <p:cNvPr id="5" name="Footer Placeholder 4">
            <a:extLst>
              <a:ext uri="{FF2B5EF4-FFF2-40B4-BE49-F238E27FC236}">
                <a16:creationId xmlns:a16="http://schemas.microsoft.com/office/drawing/2014/main" id="{1D3713AB-A3AF-8866-089F-E246057B40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20AF3A8-E38D-AD04-1840-AE95235812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3D348A-B76F-412E-952A-EDEC8D1A45C9}" type="slidenum">
              <a:rPr lang="en-GB" smtClean="0"/>
              <a:t>‹#›</a:t>
            </a:fld>
            <a:endParaRPr lang="en-GB"/>
          </a:p>
        </p:txBody>
      </p:sp>
    </p:spTree>
    <p:extLst>
      <p:ext uri="{BB962C8B-B14F-4D97-AF65-F5344CB8AC3E}">
        <p14:creationId xmlns:p14="http://schemas.microsoft.com/office/powerpoint/2010/main" val="3210111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BB975-ECBA-C328-A687-BAA0C77F7A0F}"/>
              </a:ext>
            </a:extLst>
          </p:cNvPr>
          <p:cNvSpPr>
            <a:spLocks noGrp="1"/>
          </p:cNvSpPr>
          <p:nvPr>
            <p:ph type="ctrTitle"/>
          </p:nvPr>
        </p:nvSpPr>
        <p:spPr>
          <a:xfrm>
            <a:off x="838200" y="451381"/>
            <a:ext cx="10512552" cy="4066540"/>
          </a:xfrm>
        </p:spPr>
        <p:txBody>
          <a:bodyPr anchor="b">
            <a:normAutofit fontScale="90000"/>
          </a:bodyPr>
          <a:lstStyle/>
          <a:p>
            <a:pPr algn="l"/>
            <a:br>
              <a:rPr lang="en-US" sz="9600" dirty="0"/>
            </a:br>
            <a:br>
              <a:rPr lang="en-US" sz="9600" dirty="0"/>
            </a:br>
            <a:br>
              <a:rPr lang="en-US" sz="9600" dirty="0"/>
            </a:br>
            <a:br>
              <a:rPr lang="en-US" sz="9600" dirty="0"/>
            </a:br>
            <a:br>
              <a:rPr lang="en-US" sz="9600" dirty="0"/>
            </a:br>
            <a:br>
              <a:rPr lang="en-US" sz="9600" dirty="0"/>
            </a:br>
            <a:r>
              <a:rPr lang="en-US" sz="9600" dirty="0"/>
              <a:t>Sarah Chislett</a:t>
            </a:r>
            <a:br>
              <a:rPr lang="en-US" sz="9600" dirty="0"/>
            </a:br>
            <a:r>
              <a:rPr lang="en-US" sz="9600" dirty="0"/>
              <a:t> </a:t>
            </a:r>
            <a:endParaRPr lang="en-GB" sz="9600" dirty="0"/>
          </a:p>
        </p:txBody>
      </p:sp>
      <p:sp>
        <p:nvSpPr>
          <p:cNvPr id="3" name="Subtitle 2">
            <a:extLst>
              <a:ext uri="{FF2B5EF4-FFF2-40B4-BE49-F238E27FC236}">
                <a16:creationId xmlns:a16="http://schemas.microsoft.com/office/drawing/2014/main" id="{5F25C935-D33A-3FD3-0F8D-2EA6FD531959}"/>
              </a:ext>
            </a:extLst>
          </p:cNvPr>
          <p:cNvSpPr>
            <a:spLocks noGrp="1"/>
          </p:cNvSpPr>
          <p:nvPr>
            <p:ph type="subTitle" idx="1"/>
          </p:nvPr>
        </p:nvSpPr>
        <p:spPr>
          <a:xfrm>
            <a:off x="838199" y="4983276"/>
            <a:ext cx="10512552" cy="1126680"/>
          </a:xfrm>
        </p:spPr>
        <p:txBody>
          <a:bodyPr>
            <a:normAutofit fontScale="47500" lnSpcReduction="20000"/>
          </a:bodyPr>
          <a:lstStyle/>
          <a:p>
            <a:pPr algn="l"/>
            <a:r>
              <a:rPr lang="en-US" sz="3600" dirty="0"/>
              <a:t>Improving Employee satisfaction at Griffiths</a:t>
            </a:r>
          </a:p>
          <a:p>
            <a:pPr algn="l"/>
            <a:endParaRPr lang="en-US" sz="1100" dirty="0"/>
          </a:p>
          <a:p>
            <a:pPr algn="l"/>
            <a:endParaRPr lang="en-US" sz="1100" dirty="0"/>
          </a:p>
          <a:p>
            <a:pPr algn="l"/>
            <a:r>
              <a:rPr lang="en-US" sz="1700" dirty="0"/>
              <a:t> 1810559 </a:t>
            </a:r>
          </a:p>
          <a:p>
            <a:pPr algn="l"/>
            <a:r>
              <a:rPr lang="en-US" sz="1700" dirty="0"/>
              <a:t>Word count for Power point and Implementation plan 1099</a:t>
            </a:r>
            <a:endParaRPr lang="en-GB" sz="1700" dirty="0"/>
          </a:p>
        </p:txBody>
      </p:sp>
      <p:sp>
        <p:nvSpPr>
          <p:cNvPr id="1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0398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700"/>
                                        <p:tgtEl>
                                          <p:spTgt spid="3">
                                            <p:txEl>
                                              <p:pRg st="3" end="3"/>
                                            </p:txEl>
                                          </p:spTgt>
                                        </p:tgtEl>
                                      </p:cBhvr>
                                    </p:animEffect>
                                  </p:childTnLst>
                                </p:cTn>
                              </p:par>
                              <p:par>
                                <p:cTn id="11" presetID="10" presetClass="entr" presetSubtype="0" fill="hold" grpId="0" nodeType="withEffect">
                                  <p:stCondLst>
                                    <p:cond delay="1000"/>
                                  </p:stCondLst>
                                  <p:iterate>
                                    <p:tmPct val="10000"/>
                                  </p:iterate>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700"/>
                                        <p:tgtEl>
                                          <p:spTgt spid="3">
                                            <p:txEl>
                                              <p:pRg st="4" end="4"/>
                                            </p:txEl>
                                          </p:spTgt>
                                        </p:tgtEl>
                                      </p:cBhvr>
                                    </p:animEffect>
                                  </p:childTnLst>
                                </p:cTn>
                              </p:par>
                              <p:par>
                                <p:cTn id="14" presetID="10" presetClass="entr" presetSubtype="0" fill="hold" grpId="0" nodeType="withEffect">
                                  <p:stCondLst>
                                    <p:cond delay="500"/>
                                  </p:stCondLst>
                                  <p:iterate>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B6DA95-EAE1-6DF8-7C7E-298F7F3124CC}"/>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Understanding the need for </a:t>
            </a:r>
            <a:r>
              <a:rPr lang="en-US" sz="9600" dirty="0">
                <a:latin typeface="+mj-lt"/>
                <a:ea typeface="+mj-ea"/>
                <a:cs typeface="+mj-cs"/>
              </a:rPr>
              <a:t> CHANGE</a:t>
            </a:r>
            <a:r>
              <a:rPr lang="en-US" sz="8100" kern="1200" dirty="0">
                <a:solidFill>
                  <a:schemeClr val="tx1"/>
                </a:solidFill>
                <a:latin typeface="+mj-lt"/>
                <a:ea typeface="+mj-ea"/>
                <a:cs typeface="+mj-cs"/>
              </a:rPr>
              <a:t> </a:t>
            </a:r>
            <a:endParaRPr lang="en-US" sz="2000" kern="1200" dirty="0">
              <a:solidFill>
                <a:schemeClr val="tx1"/>
              </a:solidFill>
              <a:latin typeface="+mj-lt"/>
              <a:ea typeface="+mj-ea"/>
              <a:cs typeface="+mj-cs"/>
            </a:endParaRPr>
          </a:p>
        </p:txBody>
      </p:sp>
    </p:spTree>
    <p:extLst>
      <p:ext uri="{BB962C8B-B14F-4D97-AF65-F5344CB8AC3E}">
        <p14:creationId xmlns:p14="http://schemas.microsoft.com/office/powerpoint/2010/main" val="2783320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E9B9B8-2FED-C711-0771-FE5A41BA9A24}"/>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Communication why is it </a:t>
            </a:r>
            <a:r>
              <a:rPr lang="en-US" sz="9600" kern="1200" dirty="0">
                <a:solidFill>
                  <a:schemeClr val="tx1"/>
                </a:solidFill>
                <a:latin typeface="+mj-lt"/>
                <a:ea typeface="+mj-ea"/>
                <a:cs typeface="+mj-cs"/>
              </a:rPr>
              <a:t>IMPORTANT?</a:t>
            </a:r>
          </a:p>
        </p:txBody>
      </p:sp>
    </p:spTree>
    <p:extLst>
      <p:ext uri="{BB962C8B-B14F-4D97-AF65-F5344CB8AC3E}">
        <p14:creationId xmlns:p14="http://schemas.microsoft.com/office/powerpoint/2010/main" val="4044562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D6AB6C-450E-6950-533D-4E3BC53ABB2B}"/>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9600" kern="1200" dirty="0">
                <a:solidFill>
                  <a:schemeClr val="tx1"/>
                </a:solidFill>
                <a:latin typeface="+mj-lt"/>
                <a:ea typeface="+mj-ea"/>
                <a:cs typeface="+mj-cs"/>
              </a:rPr>
              <a:t>Ways</a:t>
            </a:r>
            <a:r>
              <a:rPr lang="en-US" sz="11500" kern="1200" dirty="0">
                <a:solidFill>
                  <a:schemeClr val="tx1"/>
                </a:solidFill>
                <a:latin typeface="+mj-lt"/>
                <a:ea typeface="+mj-ea"/>
                <a:cs typeface="+mj-cs"/>
              </a:rPr>
              <a:t> </a:t>
            </a:r>
            <a:r>
              <a:rPr lang="en-US" sz="2000" kern="1200" dirty="0">
                <a:solidFill>
                  <a:schemeClr val="tx1"/>
                </a:solidFill>
                <a:latin typeface="+mj-lt"/>
                <a:ea typeface="+mj-ea"/>
                <a:cs typeface="+mj-cs"/>
              </a:rPr>
              <a:t>to communicate at Griffiths</a:t>
            </a:r>
          </a:p>
        </p:txBody>
      </p:sp>
    </p:spTree>
    <p:extLst>
      <p:ext uri="{BB962C8B-B14F-4D97-AF65-F5344CB8AC3E}">
        <p14:creationId xmlns:p14="http://schemas.microsoft.com/office/powerpoint/2010/main" val="4124917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892D0E-F772-1E45-2BF0-556F4D3F8924}"/>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Employee</a:t>
            </a:r>
            <a:r>
              <a:rPr lang="en-US" sz="9600" kern="1200" dirty="0">
                <a:solidFill>
                  <a:schemeClr val="tx1"/>
                </a:solidFill>
                <a:latin typeface="+mj-lt"/>
                <a:ea typeface="+mj-ea"/>
                <a:cs typeface="+mj-cs"/>
              </a:rPr>
              <a:t> VOICE </a:t>
            </a:r>
            <a:r>
              <a:rPr lang="en-US" sz="2000" kern="1200" dirty="0">
                <a:solidFill>
                  <a:schemeClr val="tx1"/>
                </a:solidFill>
                <a:latin typeface="+mj-lt"/>
                <a:ea typeface="+mj-ea"/>
                <a:cs typeface="+mj-cs"/>
              </a:rPr>
              <a:t>at Griffiths</a:t>
            </a:r>
          </a:p>
        </p:txBody>
      </p:sp>
    </p:spTree>
    <p:extLst>
      <p:ext uri="{BB962C8B-B14F-4D97-AF65-F5344CB8AC3E}">
        <p14:creationId xmlns:p14="http://schemas.microsoft.com/office/powerpoint/2010/main" val="908551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3B72B3-D73D-04BE-95AA-2875E8C38864}"/>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Alignment of </a:t>
            </a:r>
            <a:r>
              <a:rPr lang="en-US" sz="11500" kern="1200" dirty="0">
                <a:solidFill>
                  <a:schemeClr val="tx1"/>
                </a:solidFill>
                <a:latin typeface="+mj-lt"/>
                <a:ea typeface="+mj-ea"/>
                <a:cs typeface="+mj-cs"/>
              </a:rPr>
              <a:t>BENEFITS </a:t>
            </a:r>
            <a:endParaRPr lang="en-US" sz="2000" kern="1200" dirty="0">
              <a:solidFill>
                <a:schemeClr val="tx1"/>
              </a:solidFill>
              <a:latin typeface="+mj-lt"/>
              <a:ea typeface="+mj-ea"/>
              <a:cs typeface="+mj-cs"/>
            </a:endParaRPr>
          </a:p>
        </p:txBody>
      </p:sp>
    </p:spTree>
    <p:extLst>
      <p:ext uri="{BB962C8B-B14F-4D97-AF65-F5344CB8AC3E}">
        <p14:creationId xmlns:p14="http://schemas.microsoft.com/office/powerpoint/2010/main" val="2804274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3B72B3-D73D-04BE-95AA-2875E8C38864}"/>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Health Care for </a:t>
            </a:r>
            <a:r>
              <a:rPr lang="en-US" sz="9600" dirty="0">
                <a:latin typeface="+mj-lt"/>
                <a:ea typeface="+mj-ea"/>
                <a:cs typeface="+mj-cs"/>
              </a:rPr>
              <a:t>ALL</a:t>
            </a:r>
            <a:r>
              <a:rPr lang="en-US" sz="9600" kern="1200" dirty="0">
                <a:solidFill>
                  <a:schemeClr val="tx1"/>
                </a:solidFill>
                <a:latin typeface="+mj-lt"/>
                <a:ea typeface="+mj-ea"/>
                <a:cs typeface="+mj-cs"/>
              </a:rPr>
              <a:t> </a:t>
            </a:r>
            <a:r>
              <a:rPr lang="en-US" sz="2000" kern="1200" dirty="0">
                <a:solidFill>
                  <a:schemeClr val="tx1"/>
                </a:solidFill>
                <a:latin typeface="+mj-lt"/>
                <a:ea typeface="+mj-ea"/>
                <a:cs typeface="+mj-cs"/>
              </a:rPr>
              <a:t>employees</a:t>
            </a:r>
          </a:p>
        </p:txBody>
      </p:sp>
    </p:spTree>
    <p:extLst>
      <p:ext uri="{BB962C8B-B14F-4D97-AF65-F5344CB8AC3E}">
        <p14:creationId xmlns:p14="http://schemas.microsoft.com/office/powerpoint/2010/main" val="817383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3B72B3-D73D-04BE-95AA-2875E8C38864}"/>
              </a:ext>
            </a:extLst>
          </p:cNvPr>
          <p:cNvSpPr txBox="1"/>
          <p:nvPr/>
        </p:nvSpPr>
        <p:spPr>
          <a:xfrm>
            <a:off x="1285241" y="1008993"/>
            <a:ext cx="9231410" cy="354204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Live by Griffiths </a:t>
            </a:r>
            <a:r>
              <a:rPr lang="en-US" sz="9600" kern="1200" dirty="0">
                <a:solidFill>
                  <a:schemeClr val="tx1"/>
                </a:solidFill>
                <a:latin typeface="+mj-lt"/>
                <a:ea typeface="+mj-ea"/>
                <a:cs typeface="+mj-cs"/>
              </a:rPr>
              <a:t>VALUES</a:t>
            </a:r>
            <a:r>
              <a:rPr lang="en-US" sz="11500" kern="1200" dirty="0">
                <a:solidFill>
                  <a:schemeClr val="tx1"/>
                </a:solidFill>
                <a:latin typeface="+mj-lt"/>
                <a:ea typeface="+mj-ea"/>
                <a:cs typeface="+mj-cs"/>
              </a:rPr>
              <a:t> </a:t>
            </a:r>
          </a:p>
        </p:txBody>
      </p:sp>
    </p:spTree>
    <p:extLst>
      <p:ext uri="{BB962C8B-B14F-4D97-AF65-F5344CB8AC3E}">
        <p14:creationId xmlns:p14="http://schemas.microsoft.com/office/powerpoint/2010/main" val="4038972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45BBB26-D3F1-E9E6-ADBA-45D87A3D3A92}"/>
              </a:ext>
            </a:extLst>
          </p:cNvPr>
          <p:cNvSpPr txBox="1"/>
          <p:nvPr/>
        </p:nvSpPr>
        <p:spPr>
          <a:xfrm>
            <a:off x="838200" y="451381"/>
            <a:ext cx="10512552" cy="406654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2000" kern="1200" dirty="0">
                <a:solidFill>
                  <a:schemeClr val="tx1"/>
                </a:solidFill>
                <a:latin typeface="+mj-lt"/>
                <a:ea typeface="+mj-ea"/>
                <a:cs typeface="+mj-cs"/>
              </a:rPr>
              <a:t>We build</a:t>
            </a:r>
            <a:r>
              <a:rPr lang="en-US" sz="9600" kern="1200" dirty="0">
                <a:solidFill>
                  <a:schemeClr val="tx1"/>
                </a:solidFill>
                <a:latin typeface="+mj-lt"/>
                <a:ea typeface="+mj-ea"/>
                <a:cs typeface="+mj-cs"/>
              </a:rPr>
              <a:t> BETTER </a:t>
            </a:r>
            <a:r>
              <a:rPr lang="en-US" sz="2000" kern="1200" dirty="0">
                <a:solidFill>
                  <a:schemeClr val="tx1"/>
                </a:solidFill>
                <a:latin typeface="+mj-lt"/>
                <a:ea typeface="+mj-ea"/>
                <a:cs typeface="+mj-cs"/>
              </a:rPr>
              <a:t>People</a:t>
            </a: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994144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671</Words>
  <Application>Microsoft Office PowerPoint</Application>
  <PresentationFormat>Widescreen</PresentationFormat>
  <Paragraphs>37</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Sarah Chislett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Sarah Chislett</dc:title>
  <dc:creator>Chislett, Sarah</dc:creator>
  <cp:lastModifiedBy>Chislett, Sarah</cp:lastModifiedBy>
  <cp:revision>1</cp:revision>
  <dcterms:created xsi:type="dcterms:W3CDTF">2023-10-01T14:32:46Z</dcterms:created>
  <dcterms:modified xsi:type="dcterms:W3CDTF">2023-10-01T15:18:59Z</dcterms:modified>
</cp:coreProperties>
</file>