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261" r:id="rId4"/>
    <p:sldId id="258" r:id="rId5"/>
    <p:sldId id="259" r:id="rId6"/>
    <p:sldId id="260"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7" r:id="rId20"/>
    <p:sldId id="276" r:id="rId21"/>
    <p:sldId id="283" r:id="rId22"/>
    <p:sldId id="284" r:id="rId23"/>
    <p:sldId id="285" r:id="rId24"/>
    <p:sldId id="286" r:id="rId25"/>
    <p:sldId id="278" r:id="rId26"/>
    <p:sldId id="279" r:id="rId27"/>
    <p:sldId id="280" r:id="rId28"/>
    <p:sldId id="281" r:id="rId29"/>
    <p:sldId id="282" r:id="rId30"/>
    <p:sldId id="288" r:id="rId31"/>
    <p:sldId id="291" r:id="rId32"/>
    <p:sldId id="287" r:id="rId33"/>
    <p:sldId id="290" r:id="rId34"/>
    <p:sldId id="289" r:id="rId35"/>
    <p:sldId id="27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484" autoAdjust="0"/>
  </p:normalViewPr>
  <p:slideViewPr>
    <p:cSldViewPr snapToGrid="0">
      <p:cViewPr varScale="1">
        <p:scale>
          <a:sx n="61" d="100"/>
          <a:sy n="61" d="100"/>
        </p:scale>
        <p:origin x="63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CFC440-043E-4175-ABDA-85CB987CAD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5CF696-089A-4C7C-8D1F-DCE439DD6BED}">
      <dgm:prSet/>
      <dgm:spPr/>
      <dgm:t>
        <a:bodyPr/>
        <a:lstStyle/>
        <a:p>
          <a:r>
            <a:rPr lang="en-GB"/>
            <a:t>This means that there should be an unbroken chain of events between the force being used and the theft. </a:t>
          </a:r>
          <a:endParaRPr lang="en-US"/>
        </a:p>
      </dgm:t>
    </dgm:pt>
    <dgm:pt modelId="{65F052B8-F68B-41C9-B14D-FD71381DD653}" type="parTrans" cxnId="{7BE8D7D9-5077-4112-95B6-1BA4603611B9}">
      <dgm:prSet/>
      <dgm:spPr/>
      <dgm:t>
        <a:bodyPr/>
        <a:lstStyle/>
        <a:p>
          <a:endParaRPr lang="en-US"/>
        </a:p>
      </dgm:t>
    </dgm:pt>
    <dgm:pt modelId="{F5B4D926-7698-420B-96DC-20678A9B7F51}" type="sibTrans" cxnId="{7BE8D7D9-5077-4112-95B6-1BA4603611B9}">
      <dgm:prSet/>
      <dgm:spPr/>
      <dgm:t>
        <a:bodyPr/>
        <a:lstStyle/>
        <a:p>
          <a:endParaRPr lang="en-US"/>
        </a:p>
      </dgm:t>
    </dgm:pt>
    <dgm:pt modelId="{A0FD7F6D-A189-4075-AC98-2AAE41D519AA}">
      <dgm:prSet/>
      <dgm:spPr/>
      <dgm:t>
        <a:bodyPr/>
        <a:lstStyle/>
        <a:p>
          <a:r>
            <a:rPr lang="en-GB"/>
            <a:t>If a person is pushed over, then their mobile taken. The force was used immediately before the appropriation of the mobile phone. </a:t>
          </a:r>
          <a:endParaRPr lang="en-US"/>
        </a:p>
      </dgm:t>
    </dgm:pt>
    <dgm:pt modelId="{1BC4853B-849C-4C33-9219-7AFADB313951}" type="parTrans" cxnId="{42932543-732D-4019-82AC-92CE7243AB89}">
      <dgm:prSet/>
      <dgm:spPr/>
      <dgm:t>
        <a:bodyPr/>
        <a:lstStyle/>
        <a:p>
          <a:endParaRPr lang="en-US"/>
        </a:p>
      </dgm:t>
    </dgm:pt>
    <dgm:pt modelId="{BEE8515B-A83D-43D7-B7C4-260EED6737DD}" type="sibTrans" cxnId="{42932543-732D-4019-82AC-92CE7243AB89}">
      <dgm:prSet/>
      <dgm:spPr/>
      <dgm:t>
        <a:bodyPr/>
        <a:lstStyle/>
        <a:p>
          <a:endParaRPr lang="en-US"/>
        </a:p>
      </dgm:t>
    </dgm:pt>
    <dgm:pt modelId="{26854DA9-CBDE-4795-BDED-316F6FC05C0B}">
      <dgm:prSet/>
      <dgm:spPr/>
      <dgm:t>
        <a:bodyPr/>
        <a:lstStyle/>
        <a:p>
          <a:r>
            <a:rPr lang="en-GB"/>
            <a:t>Or there could be several hours between the force being used and the appropriation – this could still be an unbroken chain of events. </a:t>
          </a:r>
          <a:endParaRPr lang="en-US"/>
        </a:p>
      </dgm:t>
    </dgm:pt>
    <dgm:pt modelId="{F4F746AC-1C60-4D0C-879B-8D7E8DED8304}" type="parTrans" cxnId="{EF9509D8-3C72-4B3E-B50D-3859FC5CB7CF}">
      <dgm:prSet/>
      <dgm:spPr/>
      <dgm:t>
        <a:bodyPr/>
        <a:lstStyle/>
        <a:p>
          <a:endParaRPr lang="en-US"/>
        </a:p>
      </dgm:t>
    </dgm:pt>
    <dgm:pt modelId="{ED2906A4-C661-414B-A778-C2E3EDC6FA93}" type="sibTrans" cxnId="{EF9509D8-3C72-4B3E-B50D-3859FC5CB7CF}">
      <dgm:prSet/>
      <dgm:spPr/>
      <dgm:t>
        <a:bodyPr/>
        <a:lstStyle/>
        <a:p>
          <a:endParaRPr lang="en-US"/>
        </a:p>
      </dgm:t>
    </dgm:pt>
    <dgm:pt modelId="{7F10421C-FC21-4F32-A299-50E6B62EADC4}">
      <dgm:prSet/>
      <dgm:spPr/>
      <dgm:t>
        <a:bodyPr/>
        <a:lstStyle/>
        <a:p>
          <a:r>
            <a:rPr lang="en-GB"/>
            <a:t>R v DESMOND &amp; Hall 1965 – Case example</a:t>
          </a:r>
          <a:endParaRPr lang="en-US"/>
        </a:p>
      </dgm:t>
    </dgm:pt>
    <dgm:pt modelId="{1F67095C-7758-496C-B986-C0BF8E83EBFC}" type="parTrans" cxnId="{A83B9E69-D04B-4B05-AE6B-208331961DF1}">
      <dgm:prSet/>
      <dgm:spPr/>
      <dgm:t>
        <a:bodyPr/>
        <a:lstStyle/>
        <a:p>
          <a:endParaRPr lang="en-US"/>
        </a:p>
      </dgm:t>
    </dgm:pt>
    <dgm:pt modelId="{25BE6AA9-5212-4D7E-AFF9-3A66A6E5F736}" type="sibTrans" cxnId="{A83B9E69-D04B-4B05-AE6B-208331961DF1}">
      <dgm:prSet/>
      <dgm:spPr/>
      <dgm:t>
        <a:bodyPr/>
        <a:lstStyle/>
        <a:p>
          <a:endParaRPr lang="en-US"/>
        </a:p>
      </dgm:t>
    </dgm:pt>
    <dgm:pt modelId="{38C21ABB-0243-47EC-BD8A-9515560C69D4}" type="pres">
      <dgm:prSet presAssocID="{7DCFC440-043E-4175-ABDA-85CB987CAD84}" presName="linear" presStyleCnt="0">
        <dgm:presLayoutVars>
          <dgm:animLvl val="lvl"/>
          <dgm:resizeHandles val="exact"/>
        </dgm:presLayoutVars>
      </dgm:prSet>
      <dgm:spPr/>
    </dgm:pt>
    <dgm:pt modelId="{E533338E-2DA1-456D-A2B4-964B5F4724FE}" type="pres">
      <dgm:prSet presAssocID="{495CF696-089A-4C7C-8D1F-DCE439DD6BED}" presName="parentText" presStyleLbl="node1" presStyleIdx="0" presStyleCnt="4">
        <dgm:presLayoutVars>
          <dgm:chMax val="0"/>
          <dgm:bulletEnabled val="1"/>
        </dgm:presLayoutVars>
      </dgm:prSet>
      <dgm:spPr/>
    </dgm:pt>
    <dgm:pt modelId="{82C4A1A3-0009-4FA5-98AD-ADF9540FEC4B}" type="pres">
      <dgm:prSet presAssocID="{F5B4D926-7698-420B-96DC-20678A9B7F51}" presName="spacer" presStyleCnt="0"/>
      <dgm:spPr/>
    </dgm:pt>
    <dgm:pt modelId="{C8010567-9255-48D4-BDC2-28836B74799A}" type="pres">
      <dgm:prSet presAssocID="{A0FD7F6D-A189-4075-AC98-2AAE41D519AA}" presName="parentText" presStyleLbl="node1" presStyleIdx="1" presStyleCnt="4">
        <dgm:presLayoutVars>
          <dgm:chMax val="0"/>
          <dgm:bulletEnabled val="1"/>
        </dgm:presLayoutVars>
      </dgm:prSet>
      <dgm:spPr/>
    </dgm:pt>
    <dgm:pt modelId="{35FFD467-5509-4096-83AF-6B409E862D0D}" type="pres">
      <dgm:prSet presAssocID="{BEE8515B-A83D-43D7-B7C4-260EED6737DD}" presName="spacer" presStyleCnt="0"/>
      <dgm:spPr/>
    </dgm:pt>
    <dgm:pt modelId="{5A44B62F-B36D-4280-BAE7-B75F89E3EB0A}" type="pres">
      <dgm:prSet presAssocID="{26854DA9-CBDE-4795-BDED-316F6FC05C0B}" presName="parentText" presStyleLbl="node1" presStyleIdx="2" presStyleCnt="4">
        <dgm:presLayoutVars>
          <dgm:chMax val="0"/>
          <dgm:bulletEnabled val="1"/>
        </dgm:presLayoutVars>
      </dgm:prSet>
      <dgm:spPr/>
    </dgm:pt>
    <dgm:pt modelId="{20B8686A-3F9D-4E57-A573-72C2DB53D9D6}" type="pres">
      <dgm:prSet presAssocID="{ED2906A4-C661-414B-A778-C2E3EDC6FA93}" presName="spacer" presStyleCnt="0"/>
      <dgm:spPr/>
    </dgm:pt>
    <dgm:pt modelId="{B3285405-7146-42D0-B167-FF4215298E74}" type="pres">
      <dgm:prSet presAssocID="{7F10421C-FC21-4F32-A299-50E6B62EADC4}" presName="parentText" presStyleLbl="node1" presStyleIdx="3" presStyleCnt="4">
        <dgm:presLayoutVars>
          <dgm:chMax val="0"/>
          <dgm:bulletEnabled val="1"/>
        </dgm:presLayoutVars>
      </dgm:prSet>
      <dgm:spPr/>
    </dgm:pt>
  </dgm:ptLst>
  <dgm:cxnLst>
    <dgm:cxn modelId="{453B170C-F9D2-4FB1-A833-EFE05A6EC28A}" type="presOf" srcId="{A0FD7F6D-A189-4075-AC98-2AAE41D519AA}" destId="{C8010567-9255-48D4-BDC2-28836B74799A}" srcOrd="0" destOrd="0" presId="urn:microsoft.com/office/officeart/2005/8/layout/vList2"/>
    <dgm:cxn modelId="{FB411D0C-0595-4999-A90F-6D5F4C7A23EE}" type="presOf" srcId="{495CF696-089A-4C7C-8D1F-DCE439DD6BED}" destId="{E533338E-2DA1-456D-A2B4-964B5F4724FE}" srcOrd="0" destOrd="0" presId="urn:microsoft.com/office/officeart/2005/8/layout/vList2"/>
    <dgm:cxn modelId="{F838F821-C736-47A3-8B8E-A8EAEC6D6A98}" type="presOf" srcId="{26854DA9-CBDE-4795-BDED-316F6FC05C0B}" destId="{5A44B62F-B36D-4280-BAE7-B75F89E3EB0A}" srcOrd="0" destOrd="0" presId="urn:microsoft.com/office/officeart/2005/8/layout/vList2"/>
    <dgm:cxn modelId="{42932543-732D-4019-82AC-92CE7243AB89}" srcId="{7DCFC440-043E-4175-ABDA-85CB987CAD84}" destId="{A0FD7F6D-A189-4075-AC98-2AAE41D519AA}" srcOrd="1" destOrd="0" parTransId="{1BC4853B-849C-4C33-9219-7AFADB313951}" sibTransId="{BEE8515B-A83D-43D7-B7C4-260EED6737DD}"/>
    <dgm:cxn modelId="{A83B9E69-D04B-4B05-AE6B-208331961DF1}" srcId="{7DCFC440-043E-4175-ABDA-85CB987CAD84}" destId="{7F10421C-FC21-4F32-A299-50E6B62EADC4}" srcOrd="3" destOrd="0" parTransId="{1F67095C-7758-496C-B986-C0BF8E83EBFC}" sibTransId="{25BE6AA9-5212-4D7E-AFF9-3A66A6E5F736}"/>
    <dgm:cxn modelId="{D8FE23A4-4B62-4683-8657-452BBBAA5099}" type="presOf" srcId="{7F10421C-FC21-4F32-A299-50E6B62EADC4}" destId="{B3285405-7146-42D0-B167-FF4215298E74}" srcOrd="0" destOrd="0" presId="urn:microsoft.com/office/officeart/2005/8/layout/vList2"/>
    <dgm:cxn modelId="{EF9509D8-3C72-4B3E-B50D-3859FC5CB7CF}" srcId="{7DCFC440-043E-4175-ABDA-85CB987CAD84}" destId="{26854DA9-CBDE-4795-BDED-316F6FC05C0B}" srcOrd="2" destOrd="0" parTransId="{F4F746AC-1C60-4D0C-879B-8D7E8DED8304}" sibTransId="{ED2906A4-C661-414B-A778-C2E3EDC6FA93}"/>
    <dgm:cxn modelId="{7BE8D7D9-5077-4112-95B6-1BA4603611B9}" srcId="{7DCFC440-043E-4175-ABDA-85CB987CAD84}" destId="{495CF696-089A-4C7C-8D1F-DCE439DD6BED}" srcOrd="0" destOrd="0" parTransId="{65F052B8-F68B-41C9-B14D-FD71381DD653}" sibTransId="{F5B4D926-7698-420B-96DC-20678A9B7F51}"/>
    <dgm:cxn modelId="{970C89E3-FFA7-4407-A636-FBCE84F25DC5}" type="presOf" srcId="{7DCFC440-043E-4175-ABDA-85CB987CAD84}" destId="{38C21ABB-0243-47EC-BD8A-9515560C69D4}" srcOrd="0" destOrd="0" presId="urn:microsoft.com/office/officeart/2005/8/layout/vList2"/>
    <dgm:cxn modelId="{64435A72-634E-4DCA-94AA-724F0BBD819B}" type="presParOf" srcId="{38C21ABB-0243-47EC-BD8A-9515560C69D4}" destId="{E533338E-2DA1-456D-A2B4-964B5F4724FE}" srcOrd="0" destOrd="0" presId="urn:microsoft.com/office/officeart/2005/8/layout/vList2"/>
    <dgm:cxn modelId="{1EFAEE84-0059-48F1-8890-0BA0B5B8E123}" type="presParOf" srcId="{38C21ABB-0243-47EC-BD8A-9515560C69D4}" destId="{82C4A1A3-0009-4FA5-98AD-ADF9540FEC4B}" srcOrd="1" destOrd="0" presId="urn:microsoft.com/office/officeart/2005/8/layout/vList2"/>
    <dgm:cxn modelId="{DCA1AC88-5696-4174-AE7C-09939E119349}" type="presParOf" srcId="{38C21ABB-0243-47EC-BD8A-9515560C69D4}" destId="{C8010567-9255-48D4-BDC2-28836B74799A}" srcOrd="2" destOrd="0" presId="urn:microsoft.com/office/officeart/2005/8/layout/vList2"/>
    <dgm:cxn modelId="{45D00219-E968-490C-BC98-B64CA57DEC3D}" type="presParOf" srcId="{38C21ABB-0243-47EC-BD8A-9515560C69D4}" destId="{35FFD467-5509-4096-83AF-6B409E862D0D}" srcOrd="3" destOrd="0" presId="urn:microsoft.com/office/officeart/2005/8/layout/vList2"/>
    <dgm:cxn modelId="{F9F0FF8F-696F-436E-81A9-A2F59DB9C26D}" type="presParOf" srcId="{38C21ABB-0243-47EC-BD8A-9515560C69D4}" destId="{5A44B62F-B36D-4280-BAE7-B75F89E3EB0A}" srcOrd="4" destOrd="0" presId="urn:microsoft.com/office/officeart/2005/8/layout/vList2"/>
    <dgm:cxn modelId="{5AA6A580-0E5E-44D7-8F8F-5C7C58BB83AC}" type="presParOf" srcId="{38C21ABB-0243-47EC-BD8A-9515560C69D4}" destId="{20B8686A-3F9D-4E57-A573-72C2DB53D9D6}" srcOrd="5" destOrd="0" presId="urn:microsoft.com/office/officeart/2005/8/layout/vList2"/>
    <dgm:cxn modelId="{2048D864-5023-4CFC-B6E4-F6E443385A1D}" type="presParOf" srcId="{38C21ABB-0243-47EC-BD8A-9515560C69D4}" destId="{B3285405-7146-42D0-B167-FF4215298E7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FAA0AE-9436-4D4B-ADE2-7792378BF8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6B92928-9E33-4FA8-9F8D-D8CDA431C22D}">
      <dgm:prSet/>
      <dgm:spPr/>
      <dgm:t>
        <a:bodyPr/>
        <a:lstStyle/>
        <a:p>
          <a:r>
            <a:rPr lang="en-GB"/>
            <a:t>In order to do so…</a:t>
          </a:r>
          <a:endParaRPr lang="en-US"/>
        </a:p>
      </dgm:t>
    </dgm:pt>
    <dgm:pt modelId="{A4068847-9CC1-43D2-81BB-737D182ECE83}" type="parTrans" cxnId="{36827144-EFBC-4F5A-9F18-E5CC722F86FF}">
      <dgm:prSet/>
      <dgm:spPr/>
      <dgm:t>
        <a:bodyPr/>
        <a:lstStyle/>
        <a:p>
          <a:endParaRPr lang="en-US"/>
        </a:p>
      </dgm:t>
    </dgm:pt>
    <dgm:pt modelId="{31E49F1C-5F6E-4795-A61F-3E2A75EF6F63}" type="sibTrans" cxnId="{36827144-EFBC-4F5A-9F18-E5CC722F86FF}">
      <dgm:prSet/>
      <dgm:spPr/>
      <dgm:t>
        <a:bodyPr/>
        <a:lstStyle/>
        <a:p>
          <a:endParaRPr lang="en-US"/>
        </a:p>
      </dgm:t>
    </dgm:pt>
    <dgm:pt modelId="{5FD40F91-55D0-4E97-813D-93C05B9F37C3}">
      <dgm:prSet/>
      <dgm:spPr/>
      <dgm:t>
        <a:bodyPr/>
        <a:lstStyle/>
        <a:p>
          <a:r>
            <a:rPr lang="en-GB"/>
            <a:t>The force “ used” or the “putting or seeking to put in fear” must be in order to commit the theft. </a:t>
          </a:r>
          <a:endParaRPr lang="en-US"/>
        </a:p>
      </dgm:t>
    </dgm:pt>
    <dgm:pt modelId="{27EB4322-21EF-468B-8A4C-FB611986F188}" type="parTrans" cxnId="{30669811-12E5-49CF-9006-8169335BA663}">
      <dgm:prSet/>
      <dgm:spPr/>
      <dgm:t>
        <a:bodyPr/>
        <a:lstStyle/>
        <a:p>
          <a:endParaRPr lang="en-US"/>
        </a:p>
      </dgm:t>
    </dgm:pt>
    <dgm:pt modelId="{EFDC5CDE-AD8E-4BEA-B9E2-0B3C54127B59}" type="sibTrans" cxnId="{30669811-12E5-49CF-9006-8169335BA663}">
      <dgm:prSet/>
      <dgm:spPr/>
      <dgm:t>
        <a:bodyPr/>
        <a:lstStyle/>
        <a:p>
          <a:endParaRPr lang="en-US"/>
        </a:p>
      </dgm:t>
    </dgm:pt>
    <dgm:pt modelId="{C49B94EB-D968-4008-96D8-80B4E00C7EC9}">
      <dgm:prSet/>
      <dgm:spPr/>
      <dgm:t>
        <a:bodyPr/>
        <a:lstStyle/>
        <a:p>
          <a:r>
            <a:rPr lang="en-GB"/>
            <a:t>If the force is used for another purpose such as escaping and not to carry out the theft, then there cannot be a robbery. </a:t>
          </a:r>
          <a:endParaRPr lang="en-US"/>
        </a:p>
      </dgm:t>
    </dgm:pt>
    <dgm:pt modelId="{DB669029-BC00-4937-82AB-844F71B545FC}" type="parTrans" cxnId="{B422354D-1A2D-472F-8FA7-8ADB63886EB9}">
      <dgm:prSet/>
      <dgm:spPr/>
      <dgm:t>
        <a:bodyPr/>
        <a:lstStyle/>
        <a:p>
          <a:endParaRPr lang="en-US"/>
        </a:p>
      </dgm:t>
    </dgm:pt>
    <dgm:pt modelId="{7DD99E17-5F5D-4408-B2A8-D69647A3247F}" type="sibTrans" cxnId="{B422354D-1A2D-472F-8FA7-8ADB63886EB9}">
      <dgm:prSet/>
      <dgm:spPr/>
      <dgm:t>
        <a:bodyPr/>
        <a:lstStyle/>
        <a:p>
          <a:endParaRPr lang="en-US"/>
        </a:p>
      </dgm:t>
    </dgm:pt>
    <dgm:pt modelId="{8D436736-74D3-44FE-B69F-0EB51952F2F8}" type="pres">
      <dgm:prSet presAssocID="{9DFAA0AE-9436-4D4B-ADE2-7792378BF84F}" presName="linear" presStyleCnt="0">
        <dgm:presLayoutVars>
          <dgm:animLvl val="lvl"/>
          <dgm:resizeHandles val="exact"/>
        </dgm:presLayoutVars>
      </dgm:prSet>
      <dgm:spPr/>
    </dgm:pt>
    <dgm:pt modelId="{D9B0FFAF-FF4D-44A4-9367-C4A48174BA51}" type="pres">
      <dgm:prSet presAssocID="{46B92928-9E33-4FA8-9F8D-D8CDA431C22D}" presName="parentText" presStyleLbl="node1" presStyleIdx="0" presStyleCnt="3">
        <dgm:presLayoutVars>
          <dgm:chMax val="0"/>
          <dgm:bulletEnabled val="1"/>
        </dgm:presLayoutVars>
      </dgm:prSet>
      <dgm:spPr/>
    </dgm:pt>
    <dgm:pt modelId="{E7F89AE0-2BD3-43DC-8E5A-D41A02CA0AD5}" type="pres">
      <dgm:prSet presAssocID="{31E49F1C-5F6E-4795-A61F-3E2A75EF6F63}" presName="spacer" presStyleCnt="0"/>
      <dgm:spPr/>
    </dgm:pt>
    <dgm:pt modelId="{E0B049B4-7C38-4686-B21D-FF4937AB4A26}" type="pres">
      <dgm:prSet presAssocID="{5FD40F91-55D0-4E97-813D-93C05B9F37C3}" presName="parentText" presStyleLbl="node1" presStyleIdx="1" presStyleCnt="3">
        <dgm:presLayoutVars>
          <dgm:chMax val="0"/>
          <dgm:bulletEnabled val="1"/>
        </dgm:presLayoutVars>
      </dgm:prSet>
      <dgm:spPr/>
    </dgm:pt>
    <dgm:pt modelId="{FA484B0D-0018-4B1D-B211-0DEC781A72D7}" type="pres">
      <dgm:prSet presAssocID="{EFDC5CDE-AD8E-4BEA-B9E2-0B3C54127B59}" presName="spacer" presStyleCnt="0"/>
      <dgm:spPr/>
    </dgm:pt>
    <dgm:pt modelId="{C2676945-978E-4335-ACB9-A8FE2F393B4C}" type="pres">
      <dgm:prSet presAssocID="{C49B94EB-D968-4008-96D8-80B4E00C7EC9}" presName="parentText" presStyleLbl="node1" presStyleIdx="2" presStyleCnt="3">
        <dgm:presLayoutVars>
          <dgm:chMax val="0"/>
          <dgm:bulletEnabled val="1"/>
        </dgm:presLayoutVars>
      </dgm:prSet>
      <dgm:spPr/>
    </dgm:pt>
  </dgm:ptLst>
  <dgm:cxnLst>
    <dgm:cxn modelId="{30669811-12E5-49CF-9006-8169335BA663}" srcId="{9DFAA0AE-9436-4D4B-ADE2-7792378BF84F}" destId="{5FD40F91-55D0-4E97-813D-93C05B9F37C3}" srcOrd="1" destOrd="0" parTransId="{27EB4322-21EF-468B-8A4C-FB611986F188}" sibTransId="{EFDC5CDE-AD8E-4BEA-B9E2-0B3C54127B59}"/>
    <dgm:cxn modelId="{3F3AC33F-1154-4E24-9C5C-CB2CB7EE3901}" type="presOf" srcId="{9DFAA0AE-9436-4D4B-ADE2-7792378BF84F}" destId="{8D436736-74D3-44FE-B69F-0EB51952F2F8}" srcOrd="0" destOrd="0" presId="urn:microsoft.com/office/officeart/2005/8/layout/vList2"/>
    <dgm:cxn modelId="{36827144-EFBC-4F5A-9F18-E5CC722F86FF}" srcId="{9DFAA0AE-9436-4D4B-ADE2-7792378BF84F}" destId="{46B92928-9E33-4FA8-9F8D-D8CDA431C22D}" srcOrd="0" destOrd="0" parTransId="{A4068847-9CC1-43D2-81BB-737D182ECE83}" sibTransId="{31E49F1C-5F6E-4795-A61F-3E2A75EF6F63}"/>
    <dgm:cxn modelId="{B422354D-1A2D-472F-8FA7-8ADB63886EB9}" srcId="{9DFAA0AE-9436-4D4B-ADE2-7792378BF84F}" destId="{C49B94EB-D968-4008-96D8-80B4E00C7EC9}" srcOrd="2" destOrd="0" parTransId="{DB669029-BC00-4937-82AB-844F71B545FC}" sibTransId="{7DD99E17-5F5D-4408-B2A8-D69647A3247F}"/>
    <dgm:cxn modelId="{A6C2046E-8A68-422B-88E6-E986031BEA70}" type="presOf" srcId="{46B92928-9E33-4FA8-9F8D-D8CDA431C22D}" destId="{D9B0FFAF-FF4D-44A4-9367-C4A48174BA51}" srcOrd="0" destOrd="0" presId="urn:microsoft.com/office/officeart/2005/8/layout/vList2"/>
    <dgm:cxn modelId="{EADD9A73-87F2-4F81-8818-C9F560AC1F81}" type="presOf" srcId="{5FD40F91-55D0-4E97-813D-93C05B9F37C3}" destId="{E0B049B4-7C38-4686-B21D-FF4937AB4A26}" srcOrd="0" destOrd="0" presId="urn:microsoft.com/office/officeart/2005/8/layout/vList2"/>
    <dgm:cxn modelId="{872F8CA8-1F08-49C1-89A5-CB252652EF39}" type="presOf" srcId="{C49B94EB-D968-4008-96D8-80B4E00C7EC9}" destId="{C2676945-978E-4335-ACB9-A8FE2F393B4C}" srcOrd="0" destOrd="0" presId="urn:microsoft.com/office/officeart/2005/8/layout/vList2"/>
    <dgm:cxn modelId="{21AEEDD3-DEBF-4C5F-91D3-A81D687C8A14}" type="presParOf" srcId="{8D436736-74D3-44FE-B69F-0EB51952F2F8}" destId="{D9B0FFAF-FF4D-44A4-9367-C4A48174BA51}" srcOrd="0" destOrd="0" presId="urn:microsoft.com/office/officeart/2005/8/layout/vList2"/>
    <dgm:cxn modelId="{5C182534-0195-4440-9CC2-FEA72BF32627}" type="presParOf" srcId="{8D436736-74D3-44FE-B69F-0EB51952F2F8}" destId="{E7F89AE0-2BD3-43DC-8E5A-D41A02CA0AD5}" srcOrd="1" destOrd="0" presId="urn:microsoft.com/office/officeart/2005/8/layout/vList2"/>
    <dgm:cxn modelId="{FD55E37C-D3D7-4478-A73B-89D471935B41}" type="presParOf" srcId="{8D436736-74D3-44FE-B69F-0EB51952F2F8}" destId="{E0B049B4-7C38-4686-B21D-FF4937AB4A26}" srcOrd="2" destOrd="0" presId="urn:microsoft.com/office/officeart/2005/8/layout/vList2"/>
    <dgm:cxn modelId="{0E556920-444E-4395-8DFD-2BB1951A8F25}" type="presParOf" srcId="{8D436736-74D3-44FE-B69F-0EB51952F2F8}" destId="{FA484B0D-0018-4B1D-B211-0DEC781A72D7}" srcOrd="3" destOrd="0" presId="urn:microsoft.com/office/officeart/2005/8/layout/vList2"/>
    <dgm:cxn modelId="{2CF13262-33AD-4EC3-9708-310E00FFCBCF}" type="presParOf" srcId="{8D436736-74D3-44FE-B69F-0EB51952F2F8}" destId="{C2676945-978E-4335-ACB9-A8FE2F393B4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C42B0C-4FC6-426A-88AD-9777AA1224A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F8B5931-CA10-47A1-9B0F-B07079939FC8}">
      <dgm:prSet/>
      <dgm:spPr/>
      <dgm:t>
        <a:bodyPr/>
        <a:lstStyle/>
        <a:p>
          <a:r>
            <a:rPr lang="en-GB"/>
            <a:t>Force can include pulling property from someone’s hands. </a:t>
          </a:r>
          <a:endParaRPr lang="en-US"/>
        </a:p>
      </dgm:t>
    </dgm:pt>
    <dgm:pt modelId="{969595B3-97D6-4F24-B8F2-4937E94823F7}" type="parTrans" cxnId="{5979438B-7A99-4D3E-8DA7-D7B82A0AB47F}">
      <dgm:prSet/>
      <dgm:spPr/>
      <dgm:t>
        <a:bodyPr/>
        <a:lstStyle/>
        <a:p>
          <a:endParaRPr lang="en-US"/>
        </a:p>
      </dgm:t>
    </dgm:pt>
    <dgm:pt modelId="{D0D3AAE8-FEE1-4F14-8F9D-FBD1F3438340}" type="sibTrans" cxnId="{5979438B-7A99-4D3E-8DA7-D7B82A0AB47F}">
      <dgm:prSet/>
      <dgm:spPr/>
      <dgm:t>
        <a:bodyPr/>
        <a:lstStyle/>
        <a:p>
          <a:endParaRPr lang="en-US"/>
        </a:p>
      </dgm:t>
    </dgm:pt>
    <dgm:pt modelId="{3F687605-ACC8-46F6-AC1C-D85B177B264F}">
      <dgm:prSet/>
      <dgm:spPr/>
      <dgm:t>
        <a:bodyPr/>
        <a:lstStyle/>
        <a:p>
          <a:r>
            <a:rPr lang="en-GB"/>
            <a:t>A small amount of force used to accomplish a theft may change that theft into a robbery. </a:t>
          </a:r>
          <a:endParaRPr lang="en-US"/>
        </a:p>
      </dgm:t>
    </dgm:pt>
    <dgm:pt modelId="{75EDA92A-FFF9-4E28-A875-8AD6C59B6A7E}" type="parTrans" cxnId="{C358D545-2F9D-49B6-9331-3E1E491C5CA3}">
      <dgm:prSet/>
      <dgm:spPr/>
      <dgm:t>
        <a:bodyPr/>
        <a:lstStyle/>
        <a:p>
          <a:endParaRPr lang="en-US"/>
        </a:p>
      </dgm:t>
    </dgm:pt>
    <dgm:pt modelId="{11F491E9-DFE9-4C51-A4EF-569C53F9A0C4}" type="sibTrans" cxnId="{C358D545-2F9D-49B6-9331-3E1E491C5CA3}">
      <dgm:prSet/>
      <dgm:spPr/>
      <dgm:t>
        <a:bodyPr/>
        <a:lstStyle/>
        <a:p>
          <a:endParaRPr lang="en-US"/>
        </a:p>
      </dgm:t>
    </dgm:pt>
    <dgm:pt modelId="{AEE221AC-9197-4056-8F03-0C2DB7FD1971}">
      <dgm:prSet/>
      <dgm:spPr/>
      <dgm:t>
        <a:bodyPr/>
        <a:lstStyle/>
        <a:p>
          <a:r>
            <a:rPr lang="en-GB"/>
            <a:t>Example: R V Cloudon 1987 – Defendant pulled a shopping basket from the victim's hand. </a:t>
          </a:r>
          <a:endParaRPr lang="en-US"/>
        </a:p>
      </dgm:t>
    </dgm:pt>
    <dgm:pt modelId="{158814E5-1F8F-48E7-A5BD-8CB46EEC25FD}" type="parTrans" cxnId="{A77B58CD-17D3-453B-AC2A-F6C265B264D1}">
      <dgm:prSet/>
      <dgm:spPr/>
      <dgm:t>
        <a:bodyPr/>
        <a:lstStyle/>
        <a:p>
          <a:endParaRPr lang="en-US"/>
        </a:p>
      </dgm:t>
    </dgm:pt>
    <dgm:pt modelId="{B968E9F0-1BE8-40C6-8803-CBC6DF73CF28}" type="sibTrans" cxnId="{A77B58CD-17D3-453B-AC2A-F6C265B264D1}">
      <dgm:prSet/>
      <dgm:spPr/>
      <dgm:t>
        <a:bodyPr/>
        <a:lstStyle/>
        <a:p>
          <a:endParaRPr lang="en-US"/>
        </a:p>
      </dgm:t>
    </dgm:pt>
    <dgm:pt modelId="{C6C07F54-6DEA-44FC-A286-89BAAC8CB7A4}">
      <dgm:prSet/>
      <dgm:spPr/>
      <dgm:t>
        <a:bodyPr/>
        <a:lstStyle/>
        <a:p>
          <a:r>
            <a:rPr lang="en-GB"/>
            <a:t>However, in contrast: </a:t>
          </a:r>
          <a:endParaRPr lang="en-US"/>
        </a:p>
      </dgm:t>
    </dgm:pt>
    <dgm:pt modelId="{D1F02572-42AD-40F6-AEE3-DE5F2986A746}" type="parTrans" cxnId="{3A7F0DB4-56D0-4025-AA8C-220B19F7880C}">
      <dgm:prSet/>
      <dgm:spPr/>
      <dgm:t>
        <a:bodyPr/>
        <a:lstStyle/>
        <a:p>
          <a:endParaRPr lang="en-US"/>
        </a:p>
      </dgm:t>
    </dgm:pt>
    <dgm:pt modelId="{04AB9762-2017-4366-B747-0AE61C90EA35}" type="sibTrans" cxnId="{3A7F0DB4-56D0-4025-AA8C-220B19F7880C}">
      <dgm:prSet/>
      <dgm:spPr/>
      <dgm:t>
        <a:bodyPr/>
        <a:lstStyle/>
        <a:p>
          <a:endParaRPr lang="en-US"/>
        </a:p>
      </dgm:t>
    </dgm:pt>
    <dgm:pt modelId="{7E887B1B-91C1-45C8-8CBB-C456EAB57E8D}">
      <dgm:prSet/>
      <dgm:spPr/>
      <dgm:t>
        <a:bodyPr/>
        <a:lstStyle/>
        <a:p>
          <a:r>
            <a:rPr lang="en-GB"/>
            <a:t>P V DPPP 2012	 - the decision was made that taking a cigarette from the hand of a victim was incapable of amounting to robbery. </a:t>
          </a:r>
          <a:endParaRPr lang="en-US"/>
        </a:p>
      </dgm:t>
    </dgm:pt>
    <dgm:pt modelId="{E5DA2C01-99BF-4645-B541-F259BCBA51D7}" type="parTrans" cxnId="{6AB3E2CE-1FEC-4AA8-97DB-BB324245B5FB}">
      <dgm:prSet/>
      <dgm:spPr/>
      <dgm:t>
        <a:bodyPr/>
        <a:lstStyle/>
        <a:p>
          <a:endParaRPr lang="en-US"/>
        </a:p>
      </dgm:t>
    </dgm:pt>
    <dgm:pt modelId="{72CE8DB7-5AB3-485C-A9F2-30BA2641289D}" type="sibTrans" cxnId="{6AB3E2CE-1FEC-4AA8-97DB-BB324245B5FB}">
      <dgm:prSet/>
      <dgm:spPr/>
      <dgm:t>
        <a:bodyPr/>
        <a:lstStyle/>
        <a:p>
          <a:endParaRPr lang="en-US"/>
        </a:p>
      </dgm:t>
    </dgm:pt>
    <dgm:pt modelId="{F9F7B0E7-BFA7-4908-AD72-2EFF2978D796}" type="pres">
      <dgm:prSet presAssocID="{1DC42B0C-4FC6-426A-88AD-9777AA1224AC}" presName="linear" presStyleCnt="0">
        <dgm:presLayoutVars>
          <dgm:animLvl val="lvl"/>
          <dgm:resizeHandles val="exact"/>
        </dgm:presLayoutVars>
      </dgm:prSet>
      <dgm:spPr/>
    </dgm:pt>
    <dgm:pt modelId="{76C7C86D-23E7-476D-B000-6D8F881B778F}" type="pres">
      <dgm:prSet presAssocID="{4F8B5931-CA10-47A1-9B0F-B07079939FC8}" presName="parentText" presStyleLbl="node1" presStyleIdx="0" presStyleCnt="5">
        <dgm:presLayoutVars>
          <dgm:chMax val="0"/>
          <dgm:bulletEnabled val="1"/>
        </dgm:presLayoutVars>
      </dgm:prSet>
      <dgm:spPr/>
    </dgm:pt>
    <dgm:pt modelId="{C6A7D22E-F36F-4923-A764-035A1AB6EBB3}" type="pres">
      <dgm:prSet presAssocID="{D0D3AAE8-FEE1-4F14-8F9D-FBD1F3438340}" presName="spacer" presStyleCnt="0"/>
      <dgm:spPr/>
    </dgm:pt>
    <dgm:pt modelId="{ED7D5EA3-EBC2-4756-9EE8-5FBAE102BA0C}" type="pres">
      <dgm:prSet presAssocID="{3F687605-ACC8-46F6-AC1C-D85B177B264F}" presName="parentText" presStyleLbl="node1" presStyleIdx="1" presStyleCnt="5">
        <dgm:presLayoutVars>
          <dgm:chMax val="0"/>
          <dgm:bulletEnabled val="1"/>
        </dgm:presLayoutVars>
      </dgm:prSet>
      <dgm:spPr/>
    </dgm:pt>
    <dgm:pt modelId="{C289CDC4-0DC4-4E96-8468-13636B51D870}" type="pres">
      <dgm:prSet presAssocID="{11F491E9-DFE9-4C51-A4EF-569C53F9A0C4}" presName="spacer" presStyleCnt="0"/>
      <dgm:spPr/>
    </dgm:pt>
    <dgm:pt modelId="{7A618E0B-841F-4A8D-8273-A63DFD977656}" type="pres">
      <dgm:prSet presAssocID="{AEE221AC-9197-4056-8F03-0C2DB7FD1971}" presName="parentText" presStyleLbl="node1" presStyleIdx="2" presStyleCnt="5">
        <dgm:presLayoutVars>
          <dgm:chMax val="0"/>
          <dgm:bulletEnabled val="1"/>
        </dgm:presLayoutVars>
      </dgm:prSet>
      <dgm:spPr/>
    </dgm:pt>
    <dgm:pt modelId="{16A5C3C2-429A-4D5A-8DBE-BA8619AD4F39}" type="pres">
      <dgm:prSet presAssocID="{B968E9F0-1BE8-40C6-8803-CBC6DF73CF28}" presName="spacer" presStyleCnt="0"/>
      <dgm:spPr/>
    </dgm:pt>
    <dgm:pt modelId="{95107118-1C75-4795-B8DD-D4384CBE53F5}" type="pres">
      <dgm:prSet presAssocID="{C6C07F54-6DEA-44FC-A286-89BAAC8CB7A4}" presName="parentText" presStyleLbl="node1" presStyleIdx="3" presStyleCnt="5">
        <dgm:presLayoutVars>
          <dgm:chMax val="0"/>
          <dgm:bulletEnabled val="1"/>
        </dgm:presLayoutVars>
      </dgm:prSet>
      <dgm:spPr/>
    </dgm:pt>
    <dgm:pt modelId="{E0EAA10A-8403-4B9E-B45E-2165CBF6E963}" type="pres">
      <dgm:prSet presAssocID="{04AB9762-2017-4366-B747-0AE61C90EA35}" presName="spacer" presStyleCnt="0"/>
      <dgm:spPr/>
    </dgm:pt>
    <dgm:pt modelId="{6D77A895-7E82-4EF8-A08E-94B544361675}" type="pres">
      <dgm:prSet presAssocID="{7E887B1B-91C1-45C8-8CBB-C456EAB57E8D}" presName="parentText" presStyleLbl="node1" presStyleIdx="4" presStyleCnt="5">
        <dgm:presLayoutVars>
          <dgm:chMax val="0"/>
          <dgm:bulletEnabled val="1"/>
        </dgm:presLayoutVars>
      </dgm:prSet>
      <dgm:spPr/>
    </dgm:pt>
  </dgm:ptLst>
  <dgm:cxnLst>
    <dgm:cxn modelId="{9F283A1D-4EA6-4390-8EB8-53AF7177A52A}" type="presOf" srcId="{C6C07F54-6DEA-44FC-A286-89BAAC8CB7A4}" destId="{95107118-1C75-4795-B8DD-D4384CBE53F5}" srcOrd="0" destOrd="0" presId="urn:microsoft.com/office/officeart/2005/8/layout/vList2"/>
    <dgm:cxn modelId="{699ADC2B-CCC5-426B-8D5F-15E0846A6FE5}" type="presOf" srcId="{7E887B1B-91C1-45C8-8CBB-C456EAB57E8D}" destId="{6D77A895-7E82-4EF8-A08E-94B544361675}" srcOrd="0" destOrd="0" presId="urn:microsoft.com/office/officeart/2005/8/layout/vList2"/>
    <dgm:cxn modelId="{C358D545-2F9D-49B6-9331-3E1E491C5CA3}" srcId="{1DC42B0C-4FC6-426A-88AD-9777AA1224AC}" destId="{3F687605-ACC8-46F6-AC1C-D85B177B264F}" srcOrd="1" destOrd="0" parTransId="{75EDA92A-FFF9-4E28-A875-8AD6C59B6A7E}" sibTransId="{11F491E9-DFE9-4C51-A4EF-569C53F9A0C4}"/>
    <dgm:cxn modelId="{ECFB9579-6379-4E96-BFAB-3A3AB519FFF9}" type="presOf" srcId="{3F687605-ACC8-46F6-AC1C-D85B177B264F}" destId="{ED7D5EA3-EBC2-4756-9EE8-5FBAE102BA0C}" srcOrd="0" destOrd="0" presId="urn:microsoft.com/office/officeart/2005/8/layout/vList2"/>
    <dgm:cxn modelId="{5979438B-7A99-4D3E-8DA7-D7B82A0AB47F}" srcId="{1DC42B0C-4FC6-426A-88AD-9777AA1224AC}" destId="{4F8B5931-CA10-47A1-9B0F-B07079939FC8}" srcOrd="0" destOrd="0" parTransId="{969595B3-97D6-4F24-B8F2-4937E94823F7}" sibTransId="{D0D3AAE8-FEE1-4F14-8F9D-FBD1F3438340}"/>
    <dgm:cxn modelId="{18663E8E-0E40-4140-BD55-96F3557C700F}" type="presOf" srcId="{1DC42B0C-4FC6-426A-88AD-9777AA1224AC}" destId="{F9F7B0E7-BFA7-4908-AD72-2EFF2978D796}" srcOrd="0" destOrd="0" presId="urn:microsoft.com/office/officeart/2005/8/layout/vList2"/>
    <dgm:cxn modelId="{3A7F0DB4-56D0-4025-AA8C-220B19F7880C}" srcId="{1DC42B0C-4FC6-426A-88AD-9777AA1224AC}" destId="{C6C07F54-6DEA-44FC-A286-89BAAC8CB7A4}" srcOrd="3" destOrd="0" parTransId="{D1F02572-42AD-40F6-AEE3-DE5F2986A746}" sibTransId="{04AB9762-2017-4366-B747-0AE61C90EA35}"/>
    <dgm:cxn modelId="{A77B58CD-17D3-453B-AC2A-F6C265B264D1}" srcId="{1DC42B0C-4FC6-426A-88AD-9777AA1224AC}" destId="{AEE221AC-9197-4056-8F03-0C2DB7FD1971}" srcOrd="2" destOrd="0" parTransId="{158814E5-1F8F-48E7-A5BD-8CB46EEC25FD}" sibTransId="{B968E9F0-1BE8-40C6-8803-CBC6DF73CF28}"/>
    <dgm:cxn modelId="{6AB3E2CE-1FEC-4AA8-97DB-BB324245B5FB}" srcId="{1DC42B0C-4FC6-426A-88AD-9777AA1224AC}" destId="{7E887B1B-91C1-45C8-8CBB-C456EAB57E8D}" srcOrd="4" destOrd="0" parTransId="{E5DA2C01-99BF-4645-B541-F259BCBA51D7}" sibTransId="{72CE8DB7-5AB3-485C-A9F2-30BA2641289D}"/>
    <dgm:cxn modelId="{83DA82F4-CEE2-4802-8383-2426D31937FA}" type="presOf" srcId="{4F8B5931-CA10-47A1-9B0F-B07079939FC8}" destId="{76C7C86D-23E7-476D-B000-6D8F881B778F}" srcOrd="0" destOrd="0" presId="urn:microsoft.com/office/officeart/2005/8/layout/vList2"/>
    <dgm:cxn modelId="{0B0B10FB-558C-4CFA-A649-58D489AF9FD4}" type="presOf" srcId="{AEE221AC-9197-4056-8F03-0C2DB7FD1971}" destId="{7A618E0B-841F-4A8D-8273-A63DFD977656}" srcOrd="0" destOrd="0" presId="urn:microsoft.com/office/officeart/2005/8/layout/vList2"/>
    <dgm:cxn modelId="{C7D5774B-EBD2-4F97-AC16-024EEF108AAB}" type="presParOf" srcId="{F9F7B0E7-BFA7-4908-AD72-2EFF2978D796}" destId="{76C7C86D-23E7-476D-B000-6D8F881B778F}" srcOrd="0" destOrd="0" presId="urn:microsoft.com/office/officeart/2005/8/layout/vList2"/>
    <dgm:cxn modelId="{0E1F1BBD-0935-4D50-A6D6-E76D877A9E9B}" type="presParOf" srcId="{F9F7B0E7-BFA7-4908-AD72-2EFF2978D796}" destId="{C6A7D22E-F36F-4923-A764-035A1AB6EBB3}" srcOrd="1" destOrd="0" presId="urn:microsoft.com/office/officeart/2005/8/layout/vList2"/>
    <dgm:cxn modelId="{D9C1F4F3-452A-465D-98A1-F58DAF0782CD}" type="presParOf" srcId="{F9F7B0E7-BFA7-4908-AD72-2EFF2978D796}" destId="{ED7D5EA3-EBC2-4756-9EE8-5FBAE102BA0C}" srcOrd="2" destOrd="0" presId="urn:microsoft.com/office/officeart/2005/8/layout/vList2"/>
    <dgm:cxn modelId="{AEA3025A-9574-4D71-A2DE-4B7DE08B458B}" type="presParOf" srcId="{F9F7B0E7-BFA7-4908-AD72-2EFF2978D796}" destId="{C289CDC4-0DC4-4E96-8468-13636B51D870}" srcOrd="3" destOrd="0" presId="urn:microsoft.com/office/officeart/2005/8/layout/vList2"/>
    <dgm:cxn modelId="{2791DC89-E829-4C6F-A877-7B587E3D0319}" type="presParOf" srcId="{F9F7B0E7-BFA7-4908-AD72-2EFF2978D796}" destId="{7A618E0B-841F-4A8D-8273-A63DFD977656}" srcOrd="4" destOrd="0" presId="urn:microsoft.com/office/officeart/2005/8/layout/vList2"/>
    <dgm:cxn modelId="{F5357D0F-0C4A-41A5-8638-36589BD16624}" type="presParOf" srcId="{F9F7B0E7-BFA7-4908-AD72-2EFF2978D796}" destId="{16A5C3C2-429A-4D5A-8DBE-BA8619AD4F39}" srcOrd="5" destOrd="0" presId="urn:microsoft.com/office/officeart/2005/8/layout/vList2"/>
    <dgm:cxn modelId="{C67177A3-6C35-46A6-AF93-DACF0A0952F9}" type="presParOf" srcId="{F9F7B0E7-BFA7-4908-AD72-2EFF2978D796}" destId="{95107118-1C75-4795-B8DD-D4384CBE53F5}" srcOrd="6" destOrd="0" presId="urn:microsoft.com/office/officeart/2005/8/layout/vList2"/>
    <dgm:cxn modelId="{FC319676-B3B3-4B10-BB86-DB6C996A3C1C}" type="presParOf" srcId="{F9F7B0E7-BFA7-4908-AD72-2EFF2978D796}" destId="{E0EAA10A-8403-4B9E-B45E-2165CBF6E963}" srcOrd="7" destOrd="0" presId="urn:microsoft.com/office/officeart/2005/8/layout/vList2"/>
    <dgm:cxn modelId="{D9898FC7-811E-45FA-8176-E88F5096B8A2}" type="presParOf" srcId="{F9F7B0E7-BFA7-4908-AD72-2EFF2978D796}" destId="{6D77A895-7E82-4EF8-A08E-94B54436167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4ACB33-FD95-4555-843E-5A9EDBF1615A}"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E5C3878C-53F9-4678-BB44-CDAE9B363083}">
      <dgm:prSet/>
      <dgm:spPr/>
      <dgm:t>
        <a:bodyPr/>
        <a:lstStyle/>
        <a:p>
          <a:r>
            <a:rPr lang="en-GB"/>
            <a:t>The force used must be VOLUNTARY!</a:t>
          </a:r>
          <a:endParaRPr lang="en-US"/>
        </a:p>
      </dgm:t>
    </dgm:pt>
    <dgm:pt modelId="{315A8AAA-D1D3-4E44-9FF4-83FB0451CD75}" type="parTrans" cxnId="{46A85EE7-9EC3-4A91-B2E7-12B44C6FEE3B}">
      <dgm:prSet/>
      <dgm:spPr/>
      <dgm:t>
        <a:bodyPr/>
        <a:lstStyle/>
        <a:p>
          <a:endParaRPr lang="en-US"/>
        </a:p>
      </dgm:t>
    </dgm:pt>
    <dgm:pt modelId="{45ECCE80-C75D-485C-9EED-B23C062D762A}" type="sibTrans" cxnId="{46A85EE7-9EC3-4A91-B2E7-12B44C6FEE3B}">
      <dgm:prSet/>
      <dgm:spPr/>
      <dgm:t>
        <a:bodyPr/>
        <a:lstStyle/>
        <a:p>
          <a:endParaRPr lang="en-US"/>
        </a:p>
      </dgm:t>
    </dgm:pt>
    <dgm:pt modelId="{8BB281DD-BCE1-4836-A26B-166EF51183C3}">
      <dgm:prSet/>
      <dgm:spPr/>
      <dgm:t>
        <a:bodyPr/>
        <a:lstStyle/>
        <a:p>
          <a:r>
            <a:rPr lang="en-GB"/>
            <a:t>Accidental use of force will not be deemed robbery. </a:t>
          </a:r>
          <a:endParaRPr lang="en-US"/>
        </a:p>
      </dgm:t>
    </dgm:pt>
    <dgm:pt modelId="{AD32F94B-F002-46E9-98BE-C8FCB624DB2B}" type="parTrans" cxnId="{8854B6C0-7595-44D9-9F2B-72D1E6F08F77}">
      <dgm:prSet/>
      <dgm:spPr/>
      <dgm:t>
        <a:bodyPr/>
        <a:lstStyle/>
        <a:p>
          <a:endParaRPr lang="en-US"/>
        </a:p>
      </dgm:t>
    </dgm:pt>
    <dgm:pt modelId="{3CB7E959-2325-4DCA-9AD5-72ECC6895BF7}" type="sibTrans" cxnId="{8854B6C0-7595-44D9-9F2B-72D1E6F08F77}">
      <dgm:prSet/>
      <dgm:spPr/>
      <dgm:t>
        <a:bodyPr/>
        <a:lstStyle/>
        <a:p>
          <a:endParaRPr lang="en-US"/>
        </a:p>
      </dgm:t>
    </dgm:pt>
    <dgm:pt modelId="{C6A0A3AC-CBE7-48A1-AF9D-F6E59788FE2B}" type="pres">
      <dgm:prSet presAssocID="{E14ACB33-FD95-4555-843E-5A9EDBF1615A}" presName="diagram" presStyleCnt="0">
        <dgm:presLayoutVars>
          <dgm:dir/>
          <dgm:resizeHandles val="exact"/>
        </dgm:presLayoutVars>
      </dgm:prSet>
      <dgm:spPr/>
    </dgm:pt>
    <dgm:pt modelId="{73025CD8-483C-43AE-A002-77E8232EDDCB}" type="pres">
      <dgm:prSet presAssocID="{E5C3878C-53F9-4678-BB44-CDAE9B363083}" presName="node" presStyleLbl="node1" presStyleIdx="0" presStyleCnt="2">
        <dgm:presLayoutVars>
          <dgm:bulletEnabled val="1"/>
        </dgm:presLayoutVars>
      </dgm:prSet>
      <dgm:spPr/>
    </dgm:pt>
    <dgm:pt modelId="{B97CDCCA-B78B-42AB-B202-2411EE75C0A6}" type="pres">
      <dgm:prSet presAssocID="{45ECCE80-C75D-485C-9EED-B23C062D762A}" presName="sibTrans" presStyleCnt="0"/>
      <dgm:spPr/>
    </dgm:pt>
    <dgm:pt modelId="{FFF9AB9C-CBF6-4189-8AA4-581B7544E14C}" type="pres">
      <dgm:prSet presAssocID="{8BB281DD-BCE1-4836-A26B-166EF51183C3}" presName="node" presStyleLbl="node1" presStyleIdx="1" presStyleCnt="2">
        <dgm:presLayoutVars>
          <dgm:bulletEnabled val="1"/>
        </dgm:presLayoutVars>
      </dgm:prSet>
      <dgm:spPr/>
    </dgm:pt>
  </dgm:ptLst>
  <dgm:cxnLst>
    <dgm:cxn modelId="{18E71515-BDF6-42A7-A596-89219D8FEE81}" type="presOf" srcId="{8BB281DD-BCE1-4836-A26B-166EF51183C3}" destId="{FFF9AB9C-CBF6-4189-8AA4-581B7544E14C}" srcOrd="0" destOrd="0" presId="urn:microsoft.com/office/officeart/2005/8/layout/default"/>
    <dgm:cxn modelId="{E878635B-7C62-4F3D-8292-43D8825BBDC1}" type="presOf" srcId="{E14ACB33-FD95-4555-843E-5A9EDBF1615A}" destId="{C6A0A3AC-CBE7-48A1-AF9D-F6E59788FE2B}" srcOrd="0" destOrd="0" presId="urn:microsoft.com/office/officeart/2005/8/layout/default"/>
    <dgm:cxn modelId="{8854B6C0-7595-44D9-9F2B-72D1E6F08F77}" srcId="{E14ACB33-FD95-4555-843E-5A9EDBF1615A}" destId="{8BB281DD-BCE1-4836-A26B-166EF51183C3}" srcOrd="1" destOrd="0" parTransId="{AD32F94B-F002-46E9-98BE-C8FCB624DB2B}" sibTransId="{3CB7E959-2325-4DCA-9AD5-72ECC6895BF7}"/>
    <dgm:cxn modelId="{D785A6E4-8D66-4CB6-8223-ED1D016F4F0F}" type="presOf" srcId="{E5C3878C-53F9-4678-BB44-CDAE9B363083}" destId="{73025CD8-483C-43AE-A002-77E8232EDDCB}" srcOrd="0" destOrd="0" presId="urn:microsoft.com/office/officeart/2005/8/layout/default"/>
    <dgm:cxn modelId="{46A85EE7-9EC3-4A91-B2E7-12B44C6FEE3B}" srcId="{E14ACB33-FD95-4555-843E-5A9EDBF1615A}" destId="{E5C3878C-53F9-4678-BB44-CDAE9B363083}" srcOrd="0" destOrd="0" parTransId="{315A8AAA-D1D3-4E44-9FF4-83FB0451CD75}" sibTransId="{45ECCE80-C75D-485C-9EED-B23C062D762A}"/>
    <dgm:cxn modelId="{8D453FCF-1412-49F7-9483-7700EC849AA2}" type="presParOf" srcId="{C6A0A3AC-CBE7-48A1-AF9D-F6E59788FE2B}" destId="{73025CD8-483C-43AE-A002-77E8232EDDCB}" srcOrd="0" destOrd="0" presId="urn:microsoft.com/office/officeart/2005/8/layout/default"/>
    <dgm:cxn modelId="{2BFE08E6-0117-4CE6-BFA1-929A742E79C3}" type="presParOf" srcId="{C6A0A3AC-CBE7-48A1-AF9D-F6E59788FE2B}" destId="{B97CDCCA-B78B-42AB-B202-2411EE75C0A6}" srcOrd="1" destOrd="0" presId="urn:microsoft.com/office/officeart/2005/8/layout/default"/>
    <dgm:cxn modelId="{5F2A98B3-7052-4C46-A3CD-28D1893A8140}" type="presParOf" srcId="{C6A0A3AC-CBE7-48A1-AF9D-F6E59788FE2B}" destId="{FFF9AB9C-CBF6-4189-8AA4-581B7544E14C}"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A0849C-C3EC-49C9-AA68-76DA5E8B4AE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B5E7E62-3E0C-4751-B529-FB7D38C3DA14}">
      <dgm:prSet/>
      <dgm:spPr/>
      <dgm:t>
        <a:bodyPr/>
        <a:lstStyle/>
        <a:p>
          <a:r>
            <a:rPr lang="en-GB"/>
            <a:t>The use of threat of force can be on ANY PERSON</a:t>
          </a:r>
          <a:endParaRPr lang="en-US"/>
        </a:p>
      </dgm:t>
    </dgm:pt>
    <dgm:pt modelId="{2974DEA4-CEEF-4AAA-87D8-76AB26F4E45B}" type="parTrans" cxnId="{BA22FA69-E68A-4F5B-8DA1-6C36B6E8A8F6}">
      <dgm:prSet/>
      <dgm:spPr/>
      <dgm:t>
        <a:bodyPr/>
        <a:lstStyle/>
        <a:p>
          <a:endParaRPr lang="en-US"/>
        </a:p>
      </dgm:t>
    </dgm:pt>
    <dgm:pt modelId="{5AA28639-D5DB-4790-8DA6-10D771EE4092}" type="sibTrans" cxnId="{BA22FA69-E68A-4F5B-8DA1-6C36B6E8A8F6}">
      <dgm:prSet/>
      <dgm:spPr/>
      <dgm:t>
        <a:bodyPr/>
        <a:lstStyle/>
        <a:p>
          <a:endParaRPr lang="en-US"/>
        </a:p>
      </dgm:t>
    </dgm:pt>
    <dgm:pt modelId="{F9FBC2DD-AC7D-4407-8ADA-F593393EA3D1}">
      <dgm:prSet/>
      <dgm:spPr/>
      <dgm:t>
        <a:bodyPr/>
        <a:lstStyle/>
        <a:p>
          <a:r>
            <a:rPr lang="en-GB"/>
            <a:t>It does not have to be the victim of the theft; it can be towards a 3</a:t>
          </a:r>
          <a:r>
            <a:rPr lang="en-GB" baseline="30000"/>
            <a:t>rd</a:t>
          </a:r>
          <a:r>
            <a:rPr lang="en-GB"/>
            <a:t> party. </a:t>
          </a:r>
          <a:endParaRPr lang="en-US"/>
        </a:p>
      </dgm:t>
    </dgm:pt>
    <dgm:pt modelId="{F7C3C18F-713F-4B8A-9E7F-A1751A9B55A5}" type="parTrans" cxnId="{555351ED-4B66-4D37-889A-16BD87D004A7}">
      <dgm:prSet/>
      <dgm:spPr/>
      <dgm:t>
        <a:bodyPr/>
        <a:lstStyle/>
        <a:p>
          <a:endParaRPr lang="en-US"/>
        </a:p>
      </dgm:t>
    </dgm:pt>
    <dgm:pt modelId="{70DB153B-DB1E-4603-B3F6-33261D86E04F}" type="sibTrans" cxnId="{555351ED-4B66-4D37-889A-16BD87D004A7}">
      <dgm:prSet/>
      <dgm:spPr/>
      <dgm:t>
        <a:bodyPr/>
        <a:lstStyle/>
        <a:p>
          <a:endParaRPr lang="en-US"/>
        </a:p>
      </dgm:t>
    </dgm:pt>
    <dgm:pt modelId="{DD47E48C-DCE8-4E7B-B926-0C04E7A6ACA3}">
      <dgm:prSet/>
      <dgm:spPr/>
      <dgm:t>
        <a:bodyPr/>
        <a:lstStyle/>
        <a:p>
          <a:r>
            <a:rPr lang="en-GB"/>
            <a:t>The third party must understand the threat.</a:t>
          </a:r>
          <a:endParaRPr lang="en-US"/>
        </a:p>
      </dgm:t>
    </dgm:pt>
    <dgm:pt modelId="{B07B2D92-C0DD-48E5-892B-59AAAE7580EC}" type="parTrans" cxnId="{C9ADC532-0FD7-4999-991C-E0C210E6F326}">
      <dgm:prSet/>
      <dgm:spPr/>
      <dgm:t>
        <a:bodyPr/>
        <a:lstStyle/>
        <a:p>
          <a:endParaRPr lang="en-US"/>
        </a:p>
      </dgm:t>
    </dgm:pt>
    <dgm:pt modelId="{E5CD4F9F-D817-4F66-ABF9-6E36066A3881}" type="sibTrans" cxnId="{C9ADC532-0FD7-4999-991C-E0C210E6F326}">
      <dgm:prSet/>
      <dgm:spPr/>
      <dgm:t>
        <a:bodyPr/>
        <a:lstStyle/>
        <a:p>
          <a:endParaRPr lang="en-US"/>
        </a:p>
      </dgm:t>
    </dgm:pt>
    <dgm:pt modelId="{3CE4EFB9-BA19-4DD3-8FDF-2840A4ABF508}" type="pres">
      <dgm:prSet presAssocID="{9BA0849C-C3EC-49C9-AA68-76DA5E8B4AEB}" presName="linear" presStyleCnt="0">
        <dgm:presLayoutVars>
          <dgm:animLvl val="lvl"/>
          <dgm:resizeHandles val="exact"/>
        </dgm:presLayoutVars>
      </dgm:prSet>
      <dgm:spPr/>
    </dgm:pt>
    <dgm:pt modelId="{CBD0E9E1-B454-4099-AB9A-C7A9ED193384}" type="pres">
      <dgm:prSet presAssocID="{AB5E7E62-3E0C-4751-B529-FB7D38C3DA14}" presName="parentText" presStyleLbl="node1" presStyleIdx="0" presStyleCnt="3">
        <dgm:presLayoutVars>
          <dgm:chMax val="0"/>
          <dgm:bulletEnabled val="1"/>
        </dgm:presLayoutVars>
      </dgm:prSet>
      <dgm:spPr/>
    </dgm:pt>
    <dgm:pt modelId="{BDD29093-7739-4547-B305-2498BDD94F2B}" type="pres">
      <dgm:prSet presAssocID="{5AA28639-D5DB-4790-8DA6-10D771EE4092}" presName="spacer" presStyleCnt="0"/>
      <dgm:spPr/>
    </dgm:pt>
    <dgm:pt modelId="{FA7C36B6-DC7B-4873-940D-467B64B4A2EF}" type="pres">
      <dgm:prSet presAssocID="{F9FBC2DD-AC7D-4407-8ADA-F593393EA3D1}" presName="parentText" presStyleLbl="node1" presStyleIdx="1" presStyleCnt="3">
        <dgm:presLayoutVars>
          <dgm:chMax val="0"/>
          <dgm:bulletEnabled val="1"/>
        </dgm:presLayoutVars>
      </dgm:prSet>
      <dgm:spPr/>
    </dgm:pt>
    <dgm:pt modelId="{3B0FD5BA-2C6F-43F8-ACD8-E66E87A82C76}" type="pres">
      <dgm:prSet presAssocID="{70DB153B-DB1E-4603-B3F6-33261D86E04F}" presName="spacer" presStyleCnt="0"/>
      <dgm:spPr/>
    </dgm:pt>
    <dgm:pt modelId="{95EAFA1D-43C5-49A8-9013-9D7CBDBCACF6}" type="pres">
      <dgm:prSet presAssocID="{DD47E48C-DCE8-4E7B-B926-0C04E7A6ACA3}" presName="parentText" presStyleLbl="node1" presStyleIdx="2" presStyleCnt="3">
        <dgm:presLayoutVars>
          <dgm:chMax val="0"/>
          <dgm:bulletEnabled val="1"/>
        </dgm:presLayoutVars>
      </dgm:prSet>
      <dgm:spPr/>
    </dgm:pt>
  </dgm:ptLst>
  <dgm:cxnLst>
    <dgm:cxn modelId="{1B1D631D-E138-46D2-BD0A-80CD5DADA88E}" type="presOf" srcId="{F9FBC2DD-AC7D-4407-8ADA-F593393EA3D1}" destId="{FA7C36B6-DC7B-4873-940D-467B64B4A2EF}" srcOrd="0" destOrd="0" presId="urn:microsoft.com/office/officeart/2005/8/layout/vList2"/>
    <dgm:cxn modelId="{22359632-5077-463A-9052-C3BF3225BD35}" type="presOf" srcId="{9BA0849C-C3EC-49C9-AA68-76DA5E8B4AEB}" destId="{3CE4EFB9-BA19-4DD3-8FDF-2840A4ABF508}" srcOrd="0" destOrd="0" presId="urn:microsoft.com/office/officeart/2005/8/layout/vList2"/>
    <dgm:cxn modelId="{C9ADC532-0FD7-4999-991C-E0C210E6F326}" srcId="{9BA0849C-C3EC-49C9-AA68-76DA5E8B4AEB}" destId="{DD47E48C-DCE8-4E7B-B926-0C04E7A6ACA3}" srcOrd="2" destOrd="0" parTransId="{B07B2D92-C0DD-48E5-892B-59AAAE7580EC}" sibTransId="{E5CD4F9F-D817-4F66-ABF9-6E36066A3881}"/>
    <dgm:cxn modelId="{BA22FA69-E68A-4F5B-8DA1-6C36B6E8A8F6}" srcId="{9BA0849C-C3EC-49C9-AA68-76DA5E8B4AEB}" destId="{AB5E7E62-3E0C-4751-B529-FB7D38C3DA14}" srcOrd="0" destOrd="0" parTransId="{2974DEA4-CEEF-4AAA-87D8-76AB26F4E45B}" sibTransId="{5AA28639-D5DB-4790-8DA6-10D771EE4092}"/>
    <dgm:cxn modelId="{45C9284A-58C1-4941-85ED-CD6F9B0515E2}" type="presOf" srcId="{DD47E48C-DCE8-4E7B-B926-0C04E7A6ACA3}" destId="{95EAFA1D-43C5-49A8-9013-9D7CBDBCACF6}" srcOrd="0" destOrd="0" presId="urn:microsoft.com/office/officeart/2005/8/layout/vList2"/>
    <dgm:cxn modelId="{A228CAB3-244B-42DB-8348-1D942FFACE4B}" type="presOf" srcId="{AB5E7E62-3E0C-4751-B529-FB7D38C3DA14}" destId="{CBD0E9E1-B454-4099-AB9A-C7A9ED193384}" srcOrd="0" destOrd="0" presId="urn:microsoft.com/office/officeart/2005/8/layout/vList2"/>
    <dgm:cxn modelId="{555351ED-4B66-4D37-889A-16BD87D004A7}" srcId="{9BA0849C-C3EC-49C9-AA68-76DA5E8B4AEB}" destId="{F9FBC2DD-AC7D-4407-8ADA-F593393EA3D1}" srcOrd="1" destOrd="0" parTransId="{F7C3C18F-713F-4B8A-9E7F-A1751A9B55A5}" sibTransId="{70DB153B-DB1E-4603-B3F6-33261D86E04F}"/>
    <dgm:cxn modelId="{65B70578-E005-4FBD-A8DC-AFB2178DEA01}" type="presParOf" srcId="{3CE4EFB9-BA19-4DD3-8FDF-2840A4ABF508}" destId="{CBD0E9E1-B454-4099-AB9A-C7A9ED193384}" srcOrd="0" destOrd="0" presId="urn:microsoft.com/office/officeart/2005/8/layout/vList2"/>
    <dgm:cxn modelId="{FF2B70D6-C86E-492B-8E7A-1CDA25D13B12}" type="presParOf" srcId="{3CE4EFB9-BA19-4DD3-8FDF-2840A4ABF508}" destId="{BDD29093-7739-4547-B305-2498BDD94F2B}" srcOrd="1" destOrd="0" presId="urn:microsoft.com/office/officeart/2005/8/layout/vList2"/>
    <dgm:cxn modelId="{6C9C0EC7-1614-43BB-8C34-2BD94CE5A19F}" type="presParOf" srcId="{3CE4EFB9-BA19-4DD3-8FDF-2840A4ABF508}" destId="{FA7C36B6-DC7B-4873-940D-467B64B4A2EF}" srcOrd="2" destOrd="0" presId="urn:microsoft.com/office/officeart/2005/8/layout/vList2"/>
    <dgm:cxn modelId="{ADF5E723-8BD9-41B8-872E-FE5054811FEE}" type="presParOf" srcId="{3CE4EFB9-BA19-4DD3-8FDF-2840A4ABF508}" destId="{3B0FD5BA-2C6F-43F8-ACD8-E66E87A82C76}" srcOrd="3" destOrd="0" presId="urn:microsoft.com/office/officeart/2005/8/layout/vList2"/>
    <dgm:cxn modelId="{18328F35-09DA-4CCF-9075-CC833D43B7D6}" type="presParOf" srcId="{3CE4EFB9-BA19-4DD3-8FDF-2840A4ABF508}" destId="{95EAFA1D-43C5-49A8-9013-9D7CBDBCACF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3338E-2DA1-456D-A2B4-964B5F4724FE}">
      <dsp:nvSpPr>
        <dsp:cNvPr id="0" name=""/>
        <dsp:cNvSpPr/>
      </dsp:nvSpPr>
      <dsp:spPr>
        <a:xfrm>
          <a:off x="0" y="78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means that there should be an unbroken chain of events between the force being used and the theft. </a:t>
          </a:r>
          <a:endParaRPr lang="en-US" sz="2500" kern="1200"/>
        </a:p>
      </dsp:txBody>
      <dsp:txXfrm>
        <a:off x="48547" y="127216"/>
        <a:ext cx="10418506" cy="897406"/>
      </dsp:txXfrm>
    </dsp:sp>
    <dsp:sp modelId="{C8010567-9255-48D4-BDC2-28836B74799A}">
      <dsp:nvSpPr>
        <dsp:cNvPr id="0" name=""/>
        <dsp:cNvSpPr/>
      </dsp:nvSpPr>
      <dsp:spPr>
        <a:xfrm>
          <a:off x="0" y="1145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If a person is pushed over, then their mobile taken. The force was used immediately before the appropriation of the mobile phone. </a:t>
          </a:r>
          <a:endParaRPr lang="en-US" sz="2500" kern="1200"/>
        </a:p>
      </dsp:txBody>
      <dsp:txXfrm>
        <a:off x="48547" y="1193716"/>
        <a:ext cx="10418506" cy="897406"/>
      </dsp:txXfrm>
    </dsp:sp>
    <dsp:sp modelId="{5A44B62F-B36D-4280-BAE7-B75F89E3EB0A}">
      <dsp:nvSpPr>
        <dsp:cNvPr id="0" name=""/>
        <dsp:cNvSpPr/>
      </dsp:nvSpPr>
      <dsp:spPr>
        <a:xfrm>
          <a:off x="0" y="2211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Or there could be several hours between the force being used and the appropriation – this could still be an unbroken chain of events. </a:t>
          </a:r>
          <a:endParaRPr lang="en-US" sz="2500" kern="1200"/>
        </a:p>
      </dsp:txBody>
      <dsp:txXfrm>
        <a:off x="48547" y="2260216"/>
        <a:ext cx="10418506" cy="897406"/>
      </dsp:txXfrm>
    </dsp:sp>
    <dsp:sp modelId="{B3285405-7146-42D0-B167-FF4215298E74}">
      <dsp:nvSpPr>
        <dsp:cNvPr id="0" name=""/>
        <dsp:cNvSpPr/>
      </dsp:nvSpPr>
      <dsp:spPr>
        <a:xfrm>
          <a:off x="0" y="3278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 v DESMOND &amp; Hall 1965 – Case example</a:t>
          </a:r>
          <a:endParaRPr lang="en-US" sz="2500" kern="1200"/>
        </a:p>
      </dsp:txBody>
      <dsp:txXfrm>
        <a:off x="48547" y="3326716"/>
        <a:ext cx="10418506" cy="89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0FFAF-FF4D-44A4-9367-C4A48174BA51}">
      <dsp:nvSpPr>
        <dsp:cNvPr id="0" name=""/>
        <dsp:cNvSpPr/>
      </dsp:nvSpPr>
      <dsp:spPr>
        <a:xfrm>
          <a:off x="0" y="292587"/>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 order to do so…</a:t>
          </a:r>
          <a:endParaRPr lang="en-US" sz="3000" kern="1200"/>
        </a:p>
      </dsp:txBody>
      <dsp:txXfrm>
        <a:off x="58471" y="351058"/>
        <a:ext cx="10398658" cy="1080845"/>
      </dsp:txXfrm>
    </dsp:sp>
    <dsp:sp modelId="{E0B049B4-7C38-4686-B21D-FF4937AB4A26}">
      <dsp:nvSpPr>
        <dsp:cNvPr id="0" name=""/>
        <dsp:cNvSpPr/>
      </dsp:nvSpPr>
      <dsp:spPr>
        <a:xfrm>
          <a:off x="0" y="1576775"/>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force “ used” or the “putting or seeking to put in fear” must be in order to commit the theft. </a:t>
          </a:r>
          <a:endParaRPr lang="en-US" sz="3000" kern="1200"/>
        </a:p>
      </dsp:txBody>
      <dsp:txXfrm>
        <a:off x="58471" y="1635246"/>
        <a:ext cx="10398658" cy="1080845"/>
      </dsp:txXfrm>
    </dsp:sp>
    <dsp:sp modelId="{C2676945-978E-4335-ACB9-A8FE2F393B4C}">
      <dsp:nvSpPr>
        <dsp:cNvPr id="0" name=""/>
        <dsp:cNvSpPr/>
      </dsp:nvSpPr>
      <dsp:spPr>
        <a:xfrm>
          <a:off x="0" y="2860962"/>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If the force is used for another purpose such as escaping and not to carry out the theft, then there cannot be a robbery. </a:t>
          </a:r>
          <a:endParaRPr lang="en-US" sz="3000" kern="1200"/>
        </a:p>
      </dsp:txBody>
      <dsp:txXfrm>
        <a:off x="58471" y="2919433"/>
        <a:ext cx="10398658" cy="10808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C7C86D-23E7-476D-B000-6D8F881B778F}">
      <dsp:nvSpPr>
        <dsp:cNvPr id="0" name=""/>
        <dsp:cNvSpPr/>
      </dsp:nvSpPr>
      <dsp:spPr>
        <a:xfrm>
          <a:off x="0" y="64156"/>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Force can include pulling property from someone’s hands. </a:t>
          </a:r>
          <a:endParaRPr lang="en-US" sz="2000" kern="1200"/>
        </a:p>
      </dsp:txBody>
      <dsp:txXfrm>
        <a:off x="38981" y="103137"/>
        <a:ext cx="10437638" cy="720563"/>
      </dsp:txXfrm>
    </dsp:sp>
    <dsp:sp modelId="{ED7D5EA3-EBC2-4756-9EE8-5FBAE102BA0C}">
      <dsp:nvSpPr>
        <dsp:cNvPr id="0" name=""/>
        <dsp:cNvSpPr/>
      </dsp:nvSpPr>
      <dsp:spPr>
        <a:xfrm>
          <a:off x="0" y="920281"/>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small amount of force used to accomplish a theft may change that theft into a robbery. </a:t>
          </a:r>
          <a:endParaRPr lang="en-US" sz="2000" kern="1200"/>
        </a:p>
      </dsp:txBody>
      <dsp:txXfrm>
        <a:off x="38981" y="959262"/>
        <a:ext cx="10437638" cy="720563"/>
      </dsp:txXfrm>
    </dsp:sp>
    <dsp:sp modelId="{7A618E0B-841F-4A8D-8273-A63DFD977656}">
      <dsp:nvSpPr>
        <dsp:cNvPr id="0" name=""/>
        <dsp:cNvSpPr/>
      </dsp:nvSpPr>
      <dsp:spPr>
        <a:xfrm>
          <a:off x="0" y="1776406"/>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Example: R V Cloudon 1987 – Defendant pulled a shopping basket from the victim's hand. </a:t>
          </a:r>
          <a:endParaRPr lang="en-US" sz="2000" kern="1200"/>
        </a:p>
      </dsp:txBody>
      <dsp:txXfrm>
        <a:off x="38981" y="1815387"/>
        <a:ext cx="10437638" cy="720563"/>
      </dsp:txXfrm>
    </dsp:sp>
    <dsp:sp modelId="{95107118-1C75-4795-B8DD-D4384CBE53F5}">
      <dsp:nvSpPr>
        <dsp:cNvPr id="0" name=""/>
        <dsp:cNvSpPr/>
      </dsp:nvSpPr>
      <dsp:spPr>
        <a:xfrm>
          <a:off x="0" y="2632531"/>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However, in contrast: </a:t>
          </a:r>
          <a:endParaRPr lang="en-US" sz="2000" kern="1200"/>
        </a:p>
      </dsp:txBody>
      <dsp:txXfrm>
        <a:off x="38981" y="2671512"/>
        <a:ext cx="10437638" cy="720563"/>
      </dsp:txXfrm>
    </dsp:sp>
    <dsp:sp modelId="{6D77A895-7E82-4EF8-A08E-94B544361675}">
      <dsp:nvSpPr>
        <dsp:cNvPr id="0" name=""/>
        <dsp:cNvSpPr/>
      </dsp:nvSpPr>
      <dsp:spPr>
        <a:xfrm>
          <a:off x="0" y="3488656"/>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 V DPPP 2012	 - the decision was made that taking a cigarette from the hand of a victim was incapable of amounting to robbery. </a:t>
          </a:r>
          <a:endParaRPr lang="en-US" sz="2000" kern="1200"/>
        </a:p>
      </dsp:txBody>
      <dsp:txXfrm>
        <a:off x="38981" y="3527637"/>
        <a:ext cx="10437638" cy="720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25CD8-483C-43AE-A002-77E8232EDDCB}">
      <dsp:nvSpPr>
        <dsp:cNvPr id="0" name=""/>
        <dsp:cNvSpPr/>
      </dsp:nvSpPr>
      <dsp:spPr>
        <a:xfrm>
          <a:off x="1283"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a:t>The force used must be VOLUNTARY!</a:t>
          </a:r>
          <a:endParaRPr lang="en-US" sz="4800" kern="1200"/>
        </a:p>
      </dsp:txBody>
      <dsp:txXfrm>
        <a:off x="1283" y="673807"/>
        <a:ext cx="5006206" cy="3003723"/>
      </dsp:txXfrm>
    </dsp:sp>
    <dsp:sp modelId="{FFF9AB9C-CBF6-4189-8AA4-581B7544E14C}">
      <dsp:nvSpPr>
        <dsp:cNvPr id="0" name=""/>
        <dsp:cNvSpPr/>
      </dsp:nvSpPr>
      <dsp:spPr>
        <a:xfrm>
          <a:off x="5508110"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a:t>Accidental use of force will not be deemed robbery. </a:t>
          </a:r>
          <a:endParaRPr lang="en-US" sz="4800" kern="1200"/>
        </a:p>
      </dsp:txBody>
      <dsp:txXfrm>
        <a:off x="5508110" y="673807"/>
        <a:ext cx="5006206" cy="30037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0E9E1-B454-4099-AB9A-C7A9ED193384}">
      <dsp:nvSpPr>
        <dsp:cNvPr id="0" name=""/>
        <dsp:cNvSpPr/>
      </dsp:nvSpPr>
      <dsp:spPr>
        <a:xfrm>
          <a:off x="0" y="41510"/>
          <a:ext cx="10515600" cy="135749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use of threat of force can be on ANY PERSON</a:t>
          </a:r>
          <a:endParaRPr lang="en-US" sz="3400" kern="1200"/>
        </a:p>
      </dsp:txBody>
      <dsp:txXfrm>
        <a:off x="66267" y="107777"/>
        <a:ext cx="10383066" cy="1224958"/>
      </dsp:txXfrm>
    </dsp:sp>
    <dsp:sp modelId="{FA7C36B6-DC7B-4873-940D-467B64B4A2EF}">
      <dsp:nvSpPr>
        <dsp:cNvPr id="0" name=""/>
        <dsp:cNvSpPr/>
      </dsp:nvSpPr>
      <dsp:spPr>
        <a:xfrm>
          <a:off x="0" y="1496922"/>
          <a:ext cx="10515600" cy="135749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It does not have to be the victim of the theft; it can be towards a 3</a:t>
          </a:r>
          <a:r>
            <a:rPr lang="en-GB" sz="3400" kern="1200" baseline="30000"/>
            <a:t>rd</a:t>
          </a:r>
          <a:r>
            <a:rPr lang="en-GB" sz="3400" kern="1200"/>
            <a:t> party. </a:t>
          </a:r>
          <a:endParaRPr lang="en-US" sz="3400" kern="1200"/>
        </a:p>
      </dsp:txBody>
      <dsp:txXfrm>
        <a:off x="66267" y="1563189"/>
        <a:ext cx="10383066" cy="1224958"/>
      </dsp:txXfrm>
    </dsp:sp>
    <dsp:sp modelId="{95EAFA1D-43C5-49A8-9013-9D7CBDBCACF6}">
      <dsp:nvSpPr>
        <dsp:cNvPr id="0" name=""/>
        <dsp:cNvSpPr/>
      </dsp:nvSpPr>
      <dsp:spPr>
        <a:xfrm>
          <a:off x="0" y="2952335"/>
          <a:ext cx="10515600" cy="135749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third party must understand the threat.</a:t>
          </a:r>
          <a:endParaRPr lang="en-US" sz="3400" kern="1200"/>
        </a:p>
      </dsp:txBody>
      <dsp:txXfrm>
        <a:off x="66267" y="3018602"/>
        <a:ext cx="10383066" cy="12249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B1515E-31F6-49CE-AD8C-320A86653B39}" type="datetimeFigureOut">
              <a:rPr lang="en-GB" smtClean="0"/>
              <a:t>22/01/2025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696194-C223-4268-9336-96678FAF3683}" type="slidenum">
              <a:rPr lang="en-GB" smtClean="0"/>
              <a:t>‹#›</a:t>
            </a:fld>
            <a:endParaRPr lang="en-GB"/>
          </a:p>
        </p:txBody>
      </p:sp>
    </p:spTree>
    <p:extLst>
      <p:ext uri="{BB962C8B-B14F-4D97-AF65-F5344CB8AC3E}">
        <p14:creationId xmlns:p14="http://schemas.microsoft.com/office/powerpoint/2010/main" val="403498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a:t>
            </a:fld>
            <a:endParaRPr lang="en-GB"/>
          </a:p>
        </p:txBody>
      </p:sp>
    </p:spTree>
    <p:extLst>
      <p:ext uri="{BB962C8B-B14F-4D97-AF65-F5344CB8AC3E}">
        <p14:creationId xmlns:p14="http://schemas.microsoft.com/office/powerpoint/2010/main" val="765838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2</a:t>
            </a:fld>
            <a:endParaRPr lang="en-GB"/>
          </a:p>
        </p:txBody>
      </p:sp>
    </p:spTree>
    <p:extLst>
      <p:ext uri="{BB962C8B-B14F-4D97-AF65-F5344CB8AC3E}">
        <p14:creationId xmlns:p14="http://schemas.microsoft.com/office/powerpoint/2010/main" val="2255950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minimum use of force required to take a cigarette from someone's hand – no evidence e </a:t>
            </a:r>
            <a:r>
              <a:rPr lang="en-GB" dirty="0" err="1"/>
              <a:t>ofg</a:t>
            </a:r>
            <a:r>
              <a:rPr lang="en-GB" dirty="0"/>
              <a:t> direct physical contact between the victim and the defendant. </a:t>
            </a:r>
          </a:p>
        </p:txBody>
      </p:sp>
      <p:sp>
        <p:nvSpPr>
          <p:cNvPr id="4" name="Slide Number Placeholder 3"/>
          <p:cNvSpPr>
            <a:spLocks noGrp="1"/>
          </p:cNvSpPr>
          <p:nvPr>
            <p:ph type="sldNum" sz="quarter" idx="5"/>
          </p:nvPr>
        </p:nvSpPr>
        <p:spPr/>
        <p:txBody>
          <a:bodyPr/>
          <a:lstStyle/>
          <a:p>
            <a:fld id="{2A696194-C223-4268-9336-96678FAF3683}" type="slidenum">
              <a:rPr lang="en-GB" smtClean="0"/>
              <a:t>9</a:t>
            </a:fld>
            <a:endParaRPr lang="en-GB"/>
          </a:p>
        </p:txBody>
      </p:sp>
    </p:spTree>
    <p:extLst>
      <p:ext uri="{BB962C8B-B14F-4D97-AF65-F5344CB8AC3E}">
        <p14:creationId xmlns:p14="http://schemas.microsoft.com/office/powerpoint/2010/main" val="352905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10</a:t>
            </a:fld>
            <a:endParaRPr lang="en-GB"/>
          </a:p>
        </p:txBody>
      </p:sp>
    </p:spTree>
    <p:extLst>
      <p:ext uri="{BB962C8B-B14F-4D97-AF65-F5344CB8AC3E}">
        <p14:creationId xmlns:p14="http://schemas.microsoft.com/office/powerpoint/2010/main" val="173524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example of a pick pocketing incident – no theft – only an attempt – the kick out at the end is force used but not to carry out the theft. </a:t>
            </a:r>
          </a:p>
        </p:txBody>
      </p:sp>
      <p:sp>
        <p:nvSpPr>
          <p:cNvPr id="4" name="Slide Number Placeholder 3"/>
          <p:cNvSpPr>
            <a:spLocks noGrp="1"/>
          </p:cNvSpPr>
          <p:nvPr>
            <p:ph type="sldNum" sz="quarter" idx="5"/>
          </p:nvPr>
        </p:nvSpPr>
        <p:spPr/>
        <p:txBody>
          <a:bodyPr/>
          <a:lstStyle/>
          <a:p>
            <a:fld id="{2A696194-C223-4268-9336-96678FAF3683}" type="slidenum">
              <a:rPr lang="en-GB" smtClean="0"/>
              <a:t>11</a:t>
            </a:fld>
            <a:endParaRPr lang="en-GB"/>
          </a:p>
        </p:txBody>
      </p:sp>
    </p:spTree>
    <p:extLst>
      <p:ext uri="{BB962C8B-B14F-4D97-AF65-F5344CB8AC3E}">
        <p14:creationId xmlns:p14="http://schemas.microsoft.com/office/powerpoint/2010/main" val="3533516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“Seeks to put “ it is irrelevant whether the threat did or did not have the result of causing the person threatened to be fearful of force being used against them.  R V Khan 2001 – conviction for robbery quashed no evidence the victim was put in fear of violence because the threat to violence was for another occasion. </a:t>
            </a:r>
          </a:p>
          <a:p>
            <a:endParaRPr lang="en-GB" dirty="0"/>
          </a:p>
          <a:p>
            <a:r>
              <a:rPr lang="en-GB" dirty="0"/>
              <a:t>The force threatened must be capable of being carried out there and then! Future force will not be classified as robbery. Threats to use force at some other place other than the location of the offence will not amount to robbery. </a:t>
            </a:r>
          </a:p>
        </p:txBody>
      </p:sp>
      <p:sp>
        <p:nvSpPr>
          <p:cNvPr id="4" name="Slide Number Placeholder 3"/>
          <p:cNvSpPr>
            <a:spLocks noGrp="1"/>
          </p:cNvSpPr>
          <p:nvPr>
            <p:ph type="sldNum" sz="quarter" idx="5"/>
          </p:nvPr>
        </p:nvSpPr>
        <p:spPr/>
        <p:txBody>
          <a:bodyPr/>
          <a:lstStyle/>
          <a:p>
            <a:fld id="{2A696194-C223-4268-9336-96678FAF3683}" type="slidenum">
              <a:rPr lang="en-GB" smtClean="0"/>
              <a:t>12</a:t>
            </a:fld>
            <a:endParaRPr lang="en-GB"/>
          </a:p>
        </p:txBody>
      </p:sp>
    </p:spTree>
    <p:extLst>
      <p:ext uri="{BB962C8B-B14F-4D97-AF65-F5344CB8AC3E}">
        <p14:creationId xmlns:p14="http://schemas.microsoft.com/office/powerpoint/2010/main" val="1894112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solidFill>
                  <a:srgbClr val="374151"/>
                </a:solidFill>
                <a:effectLst/>
                <a:highlight>
                  <a:srgbClr val="FFFFFF"/>
                </a:highlight>
                <a:latin typeface="Inter Variable"/>
              </a:rPr>
              <a:t>R v </a:t>
            </a:r>
            <a:r>
              <a:rPr lang="en-GB" b="1" i="1" dirty="0">
                <a:solidFill>
                  <a:srgbClr val="374151"/>
                </a:solidFill>
                <a:effectLst/>
                <a:highlight>
                  <a:srgbClr val="FFFFFF"/>
                </a:highlight>
                <a:latin typeface="Inter Variable"/>
              </a:rPr>
              <a:t>Taylor</a:t>
            </a:r>
            <a:r>
              <a:rPr lang="en-GB" b="0" i="0" dirty="0">
                <a:solidFill>
                  <a:srgbClr val="374151"/>
                </a:solidFill>
                <a:effectLst/>
                <a:highlight>
                  <a:srgbClr val="FFFFFF"/>
                </a:highlight>
                <a:latin typeface="Inter Variable"/>
              </a:rPr>
              <a:t>: re bank cashier, note demanded cashier hand over money otherwise D would hurt a customer; customer wasn’t put in fear, unaware of threat; glass partition between customers and cashier. </a:t>
            </a:r>
            <a:r>
              <a:rPr lang="en-GB" b="1" i="0" dirty="0">
                <a:solidFill>
                  <a:srgbClr val="374151"/>
                </a:solidFill>
                <a:effectLst/>
                <a:highlight>
                  <a:srgbClr val="FFFFFF"/>
                </a:highlight>
                <a:latin typeface="Inter Variable"/>
              </a:rPr>
              <a:t>Quashed conviction—person must be put in fear for their </a:t>
            </a:r>
            <a:r>
              <a:rPr lang="en-GB" b="1" i="1" dirty="0">
                <a:solidFill>
                  <a:srgbClr val="374151"/>
                </a:solidFill>
                <a:effectLst/>
                <a:highlight>
                  <a:srgbClr val="FFFFFF"/>
                </a:highlight>
                <a:latin typeface="Inter Variable"/>
              </a:rPr>
              <a:t>own</a:t>
            </a:r>
            <a:r>
              <a:rPr lang="en-GB" b="1" i="0" dirty="0">
                <a:solidFill>
                  <a:srgbClr val="374151"/>
                </a:solidFill>
                <a:effectLst/>
                <a:highlight>
                  <a:srgbClr val="FFFFFF"/>
                </a:highlight>
                <a:latin typeface="Inter Variable"/>
              </a:rPr>
              <a:t> safety, not safety of others</a:t>
            </a:r>
            <a:r>
              <a:rPr lang="en-GB" b="0" i="0" dirty="0">
                <a:solidFill>
                  <a:srgbClr val="374151"/>
                </a:solidFill>
                <a:effectLst/>
                <a:highlight>
                  <a:srgbClr val="FFFFFF"/>
                </a:highlight>
                <a:latin typeface="Inter Variable"/>
              </a:rPr>
              <a:t>. Neither customer nor cashier feared being there and then subjected to force.</a:t>
            </a:r>
          </a:p>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13</a:t>
            </a:fld>
            <a:endParaRPr lang="en-GB"/>
          </a:p>
        </p:txBody>
      </p:sp>
    </p:spTree>
    <p:extLst>
      <p:ext uri="{BB962C8B-B14F-4D97-AF65-F5344CB8AC3E}">
        <p14:creationId xmlns:p14="http://schemas.microsoft.com/office/powerpoint/2010/main" val="3672384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14</a:t>
            </a:fld>
            <a:endParaRPr lang="en-GB"/>
          </a:p>
        </p:txBody>
      </p:sp>
    </p:spTree>
    <p:extLst>
      <p:ext uri="{BB962C8B-B14F-4D97-AF65-F5344CB8AC3E}">
        <p14:creationId xmlns:p14="http://schemas.microsoft.com/office/powerpoint/2010/main" val="13835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15</a:t>
            </a:fld>
            <a:endParaRPr lang="en-GB"/>
          </a:p>
        </p:txBody>
      </p:sp>
    </p:spTree>
    <p:extLst>
      <p:ext uri="{BB962C8B-B14F-4D97-AF65-F5344CB8AC3E}">
        <p14:creationId xmlns:p14="http://schemas.microsoft.com/office/powerpoint/2010/main" val="1035980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16</a:t>
            </a:fld>
            <a:endParaRPr lang="en-GB"/>
          </a:p>
        </p:txBody>
      </p:sp>
    </p:spTree>
    <p:extLst>
      <p:ext uri="{BB962C8B-B14F-4D97-AF65-F5344CB8AC3E}">
        <p14:creationId xmlns:p14="http://schemas.microsoft.com/office/powerpoint/2010/main" val="34580514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theft – no robbery</a:t>
            </a:r>
          </a:p>
        </p:txBody>
      </p:sp>
      <p:sp>
        <p:nvSpPr>
          <p:cNvPr id="4" name="Slide Number Placeholder 3"/>
          <p:cNvSpPr>
            <a:spLocks noGrp="1"/>
          </p:cNvSpPr>
          <p:nvPr>
            <p:ph type="sldNum" sz="quarter" idx="5"/>
          </p:nvPr>
        </p:nvSpPr>
        <p:spPr/>
        <p:txBody>
          <a:bodyPr/>
          <a:lstStyle/>
          <a:p>
            <a:fld id="{2A696194-C223-4268-9336-96678FAF3683}" type="slidenum">
              <a:rPr lang="en-GB" smtClean="0"/>
              <a:t>17</a:t>
            </a:fld>
            <a:endParaRPr lang="en-GB"/>
          </a:p>
        </p:txBody>
      </p:sp>
    </p:spTree>
    <p:extLst>
      <p:ext uri="{BB962C8B-B14F-4D97-AF65-F5344CB8AC3E}">
        <p14:creationId xmlns:p14="http://schemas.microsoft.com/office/powerpoint/2010/main" val="1711533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Yes the force used – slight struggle is sufficient to satisfy this</a:t>
            </a:r>
          </a:p>
        </p:txBody>
      </p:sp>
      <p:sp>
        <p:nvSpPr>
          <p:cNvPr id="4" name="Slide Number Placeholder 3"/>
          <p:cNvSpPr>
            <a:spLocks noGrp="1"/>
          </p:cNvSpPr>
          <p:nvPr>
            <p:ph type="sldNum" sz="quarter" idx="5"/>
          </p:nvPr>
        </p:nvSpPr>
        <p:spPr/>
        <p:txBody>
          <a:bodyPr/>
          <a:lstStyle/>
          <a:p>
            <a:fld id="{2A696194-C223-4268-9336-96678FAF3683}" type="slidenum">
              <a:rPr lang="en-GB" smtClean="0"/>
              <a:t>18</a:t>
            </a:fld>
            <a:endParaRPr lang="en-GB"/>
          </a:p>
        </p:txBody>
      </p:sp>
    </p:spTree>
    <p:extLst>
      <p:ext uri="{BB962C8B-B14F-4D97-AF65-F5344CB8AC3E}">
        <p14:creationId xmlns:p14="http://schemas.microsoft.com/office/powerpoint/2010/main" val="3002937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chemeClr val="tx1">
                    <a:lumMod val="65000"/>
                    <a:lumOff val="35000"/>
                  </a:schemeClr>
                </a:solidFill>
              </a:rPr>
              <a:t>Going Equipped is a Statutory Preventative Measure.</a:t>
            </a:r>
          </a:p>
          <a:p>
            <a:endParaRPr lang="en-GB" sz="1200" dirty="0">
              <a:solidFill>
                <a:schemeClr val="tx1">
                  <a:lumMod val="65000"/>
                  <a:lumOff val="35000"/>
                </a:schemeClr>
              </a:solidFill>
            </a:endParaRPr>
          </a:p>
          <a:p>
            <a:pPr marL="0" indent="0">
              <a:buNone/>
            </a:pPr>
            <a:r>
              <a:rPr lang="en-GB" sz="1200" dirty="0">
                <a:solidFill>
                  <a:schemeClr val="tx1">
                    <a:lumMod val="65000"/>
                    <a:lumOff val="35000"/>
                  </a:schemeClr>
                </a:solidFill>
              </a:rPr>
              <a:t>Triable either way – 3 years maximum imprisonment. </a:t>
            </a:r>
          </a:p>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20</a:t>
            </a:fld>
            <a:endParaRPr lang="en-GB"/>
          </a:p>
        </p:txBody>
      </p:sp>
    </p:spTree>
    <p:extLst>
      <p:ext uri="{BB962C8B-B14F-4D97-AF65-F5344CB8AC3E}">
        <p14:creationId xmlns:p14="http://schemas.microsoft.com/office/powerpoint/2010/main" val="3656225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25</a:t>
            </a:fld>
            <a:endParaRPr lang="en-GB"/>
          </a:p>
        </p:txBody>
      </p:sp>
    </p:spTree>
    <p:extLst>
      <p:ext uri="{BB962C8B-B14F-4D97-AF65-F5344CB8AC3E}">
        <p14:creationId xmlns:p14="http://schemas.microsoft.com/office/powerpoint/2010/main" val="31754671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Summary offence – maximum 6 months imprisonment and/or fine) This offence, commonly referred to as TWOC, is a common one across forces within England &amp; Wales.</a:t>
            </a:r>
          </a:p>
        </p:txBody>
      </p:sp>
      <p:sp>
        <p:nvSpPr>
          <p:cNvPr id="4" name="Slide Number Placeholder 3"/>
          <p:cNvSpPr>
            <a:spLocks noGrp="1"/>
          </p:cNvSpPr>
          <p:nvPr>
            <p:ph type="sldNum" sz="quarter" idx="5"/>
          </p:nvPr>
        </p:nvSpPr>
        <p:spPr/>
        <p:txBody>
          <a:bodyPr/>
          <a:lstStyle/>
          <a:p>
            <a:fld id="{2A696194-C223-4268-9336-96678FAF3683}" type="slidenum">
              <a:rPr lang="en-GB" smtClean="0"/>
              <a:t>26</a:t>
            </a:fld>
            <a:endParaRPr lang="en-GB"/>
          </a:p>
        </p:txBody>
      </p:sp>
    </p:spTree>
    <p:extLst>
      <p:ext uri="{BB962C8B-B14F-4D97-AF65-F5344CB8AC3E}">
        <p14:creationId xmlns:p14="http://schemas.microsoft.com/office/powerpoint/2010/main" val="985145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Lawful Authority This covers those who are employed to: • Remove vehicles from restricted parking areas • Reclaim vehicles which are subject of a hire purchase agreement where the hirer has defaulted Emergency services - an example would be a constable's power to remove vehicles under regulation 4 of the Removal and Disposal of Vehicles Regulations 1986.</a:t>
            </a:r>
          </a:p>
          <a:p>
            <a:endParaRPr lang="en-GB" dirty="0"/>
          </a:p>
          <a:p>
            <a:r>
              <a:rPr lang="en-GB" dirty="0"/>
              <a:t>Consent is where the owner needs to provide permission for its use, and this permission is clear. Consent must be genuine and not obtained under duress. For the purposes of this legislation, a person who hires a vehicle is regarded as the owner during the hire period.</a:t>
            </a:r>
          </a:p>
        </p:txBody>
      </p:sp>
      <p:sp>
        <p:nvSpPr>
          <p:cNvPr id="4" name="Slide Number Placeholder 3"/>
          <p:cNvSpPr>
            <a:spLocks noGrp="1"/>
          </p:cNvSpPr>
          <p:nvPr>
            <p:ph type="sldNum" sz="quarter" idx="5"/>
          </p:nvPr>
        </p:nvSpPr>
        <p:spPr/>
        <p:txBody>
          <a:bodyPr/>
          <a:lstStyle/>
          <a:p>
            <a:fld id="{2A696194-C223-4268-9336-96678FAF3683}" type="slidenum">
              <a:rPr lang="en-GB" smtClean="0"/>
              <a:t>27</a:t>
            </a:fld>
            <a:endParaRPr lang="en-GB"/>
          </a:p>
        </p:txBody>
      </p:sp>
    </p:spTree>
    <p:extLst>
      <p:ext uri="{BB962C8B-B14F-4D97-AF65-F5344CB8AC3E}">
        <p14:creationId xmlns:p14="http://schemas.microsoft.com/office/powerpoint/2010/main" val="2003488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Theft Act 1968 provides that a conveyance is something constructed or adapted for the carriage of a person or persons whether by land, water or air The term does not include a conveyance constructed or adapted for use only under the control of a person or persons not carried on it. For example, a small domestic lawn mower is not a conveyance, but its larger brother upon which the operator sits, would be one. This definition does not include animals: E.g. A horse is an animal and is not 'constructed or adapted', so it is not a conveyance, A carriage towed by a horse could be a conveyance if someone was riding in/on the carriage rather than on the horse. A conveyance does not have to have an </a:t>
            </a:r>
            <a:r>
              <a:rPr lang="en-GB" dirty="0" err="1"/>
              <a:t>engin</a:t>
            </a:r>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28</a:t>
            </a:fld>
            <a:endParaRPr lang="en-GB"/>
          </a:p>
        </p:txBody>
      </p:sp>
    </p:spTree>
    <p:extLst>
      <p:ext uri="{BB962C8B-B14F-4D97-AF65-F5344CB8AC3E}">
        <p14:creationId xmlns:p14="http://schemas.microsoft.com/office/powerpoint/2010/main" val="31995918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 own or another’s use - The use or intended use as a means of transport must be proved. If it is not 'used' - e.g. simply pushing a car away from a drive entrance without any consent or authority to do so (obviously depending on the circumstances), then the offence is incomplete. If someone rides on a conveyance whilst it is being pushed, then there may be a taking. A dinghy moved on a trailer that is to be used as a dinghy at some future time, is still taken for the taker's or another's use. </a:t>
            </a:r>
          </a:p>
          <a:p>
            <a:endParaRPr lang="en-GB" dirty="0"/>
          </a:p>
          <a:p>
            <a:r>
              <a:rPr lang="en-GB" dirty="0"/>
              <a:t>The term 'use' has been held to mean 'use as a conveyance. Future intended use is sufficient (R v Marchant and McAllister 1985). Drives – normal meaning of being in control of the propulsion and movement of the vehicle Because the term conveyance is not restricted to cars, driving could include rowing, gliding, sailing or any other activity that causes movement Allows self to be carried – the suspect must know that the conveyance has been taken without consent. </a:t>
            </a:r>
          </a:p>
          <a:p>
            <a:endParaRPr lang="en-GB" dirty="0"/>
          </a:p>
          <a:p>
            <a:r>
              <a:rPr lang="en-GB" dirty="0"/>
              <a:t>The suspect might not know the vehicle has been taken without consent upon entering the vehicle, but once the suspects finds out they should make every attempt to leave the vehicle. The term 'carried in or on' requires some movement of the conveyance for the offence </a:t>
            </a:r>
          </a:p>
        </p:txBody>
      </p:sp>
      <p:sp>
        <p:nvSpPr>
          <p:cNvPr id="4" name="Slide Number Placeholder 3"/>
          <p:cNvSpPr>
            <a:spLocks noGrp="1"/>
          </p:cNvSpPr>
          <p:nvPr>
            <p:ph type="sldNum" sz="quarter" idx="5"/>
          </p:nvPr>
        </p:nvSpPr>
        <p:spPr/>
        <p:txBody>
          <a:bodyPr/>
          <a:lstStyle/>
          <a:p>
            <a:fld id="{2A696194-C223-4268-9336-96678FAF3683}" type="slidenum">
              <a:rPr lang="en-GB" smtClean="0"/>
              <a:t>29</a:t>
            </a:fld>
            <a:endParaRPr lang="en-GB"/>
          </a:p>
        </p:txBody>
      </p:sp>
    </p:spTree>
    <p:extLst>
      <p:ext uri="{BB962C8B-B14F-4D97-AF65-F5344CB8AC3E}">
        <p14:creationId xmlns:p14="http://schemas.microsoft.com/office/powerpoint/2010/main" val="1789661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defences are subjective tests – focus is on what was going on in the defendants head to determine whether they held the respective beliefs. This may be found out during interview. The accused must know for a fact that the conveyance had been taken without the owners consent or lawful authority – mere suspicion is insufficient If all persons deny driving – they are all charged with being carried Lawful authority This allows for a vehicle to be moved without the consent of an owner, so long as it is done lawfully.</a:t>
            </a:r>
          </a:p>
          <a:p>
            <a:endParaRPr lang="en-GB" dirty="0"/>
          </a:p>
          <a:p>
            <a:r>
              <a:rPr lang="en-GB" dirty="0"/>
              <a:t> An example would be a constable's power to remove vehicles under Regulation 4 of the Removal and Disposal of Vehicles Regulations 1986. The prosecution needs to be in a position to show that an accused did not believe he had lawful authority. Owner and Consent of the owner </a:t>
            </a:r>
            <a:r>
              <a:rPr lang="en-GB" dirty="0" err="1"/>
              <a:t>Owner</a:t>
            </a:r>
            <a:r>
              <a:rPr lang="en-GB" dirty="0"/>
              <a:t>, in relation to a conveyance which is the subject of a hiring agreement or hire</a:t>
            </a:r>
          </a:p>
          <a:p>
            <a:r>
              <a:rPr lang="en-GB" dirty="0"/>
              <a:t>purchase agreement, means the person in possession of the conveyance under that agreement. Problems tend to arise where the owner has given consent for the conveyance to be used for one purpose and the driver uses it for another. </a:t>
            </a:r>
          </a:p>
          <a:p>
            <a:endParaRPr lang="en-GB" dirty="0"/>
          </a:p>
          <a:p>
            <a:r>
              <a:rPr lang="en-GB" dirty="0"/>
              <a:t>The case law suggests that if the driver makes a reasonable detour to his journey, then that detour will still be with the implied consent of the owner. Example You have your friend's permission to borrow his car to go from Leeds to London, but on the journey you call in on relatives at Burton-on-Trent, a few miles off the main route. Even if the owner did not know of the detour, it is likely he will be deemed to have given his consent to the whole journey. On the other hand, someone who uses the conveyance for a different purpose will probably not have the consent of the owner.</a:t>
            </a:r>
            <a:endParaRPr lang="en-GB" b="1" dirty="0"/>
          </a:p>
        </p:txBody>
      </p:sp>
      <p:sp>
        <p:nvSpPr>
          <p:cNvPr id="4" name="Slide Number Placeholder 3"/>
          <p:cNvSpPr>
            <a:spLocks noGrp="1"/>
          </p:cNvSpPr>
          <p:nvPr>
            <p:ph type="sldNum" sz="quarter" idx="5"/>
          </p:nvPr>
        </p:nvSpPr>
        <p:spPr/>
        <p:txBody>
          <a:bodyPr/>
          <a:lstStyle/>
          <a:p>
            <a:fld id="{2A696194-C223-4268-9336-96678FAF3683}" type="slidenum">
              <a:rPr lang="en-GB" smtClean="0"/>
              <a:t>30</a:t>
            </a:fld>
            <a:endParaRPr lang="en-GB"/>
          </a:p>
        </p:txBody>
      </p:sp>
    </p:spTree>
    <p:extLst>
      <p:ext uri="{BB962C8B-B14F-4D97-AF65-F5344CB8AC3E}">
        <p14:creationId xmlns:p14="http://schemas.microsoft.com/office/powerpoint/2010/main" val="37365533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Mechanically propelled vehicle This term is not defined in the Road Traffic Acts. It is ultimately a matter of fact and degree for the court to decide. At its most basic level it is a vehicle which can be propelled by mechanical means and can include both electrical, steam and gas powered vehicles.</a:t>
            </a:r>
          </a:p>
          <a:p>
            <a:r>
              <a:rPr lang="en-GB" dirty="0"/>
              <a:t> For this offence this will exclude such things as boats and aircraft. Mechanically Propelled Scooters - 'GO PED' are mechanically propelled vehicles For the purposes of this section a vehicle is driven dangerously if: • it is driven in a way which falls far below what would be expected of a competent and careful driver; and • it would be obvious to a competent and careful driver that driving the vehicle in that way would be dangerous Road – Any highway and any other road to which the public has access, and includes bridges over which the road passes Public Place – </a:t>
            </a:r>
          </a:p>
          <a:p>
            <a:r>
              <a:rPr lang="en-GB" dirty="0"/>
              <a:t>Any place to which the public have access whether on payment or otherwise Accident: means 'any unintended occurrence which has an adverse physical result' and the legislation does not specify that it has to occur on a road or even in a public place. For example, off-roading a vehicle (that has been unlawfully taken) across private farm land, when a passenger is injured banging his head, would be an offence of aggravated vehicle taking.</a:t>
            </a:r>
          </a:p>
          <a:p>
            <a:r>
              <a:rPr lang="en-GB" dirty="0"/>
              <a:t> Damage: means any damage not just criminal damage The fact that the person who originally took the vehicle is not the person who caused the accident resulting in personal injury is irrelevant - the taker can still be prosecuted for the aggravated offence. Nor is there any requirement in the wording that the driver of the 'taken vehicle' has to be at fault when a personal injury accident occurs </a:t>
            </a:r>
          </a:p>
          <a:p>
            <a:r>
              <a:rPr lang="en-GB" dirty="0"/>
              <a:t>Either way - it is an either way offence (contrast with the lesser summary offence of ‘Taking a vehicle without consent’) </a:t>
            </a:r>
          </a:p>
          <a:p>
            <a:endParaRPr lang="en-GB" dirty="0"/>
          </a:p>
          <a:p>
            <a:r>
              <a:rPr lang="en-GB" dirty="0"/>
              <a:t>Summary: maximum 6 months imprisonment and/or fine Offence - no death Indictment: maximum 2 years imprisonment Offence and the accident caused the death of a person Indictment: maximum 14 years imprisonment Obligatory disqualification</a:t>
            </a:r>
          </a:p>
        </p:txBody>
      </p:sp>
      <p:sp>
        <p:nvSpPr>
          <p:cNvPr id="4" name="Slide Number Placeholder 3"/>
          <p:cNvSpPr>
            <a:spLocks noGrp="1"/>
          </p:cNvSpPr>
          <p:nvPr>
            <p:ph type="sldNum" sz="quarter" idx="5"/>
          </p:nvPr>
        </p:nvSpPr>
        <p:spPr/>
        <p:txBody>
          <a:bodyPr/>
          <a:lstStyle/>
          <a:p>
            <a:fld id="{2A696194-C223-4268-9336-96678FAF3683}" type="slidenum">
              <a:rPr lang="en-GB" smtClean="0"/>
              <a:t>33</a:t>
            </a:fld>
            <a:endParaRPr lang="en-GB"/>
          </a:p>
        </p:txBody>
      </p:sp>
    </p:spTree>
    <p:extLst>
      <p:ext uri="{BB962C8B-B14F-4D97-AF65-F5344CB8AC3E}">
        <p14:creationId xmlns:p14="http://schemas.microsoft.com/office/powerpoint/2010/main" val="18987441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Defences A person is not guilty of an offence under this section if he proves that, as regards any such proven driving, injury or damage either • the driving, accident or damage occurred before he committed the basic offence; or • he was neither in nor on nor in the immediate vicinity of the vehicle when that driving, accident or damage occurred. Note that the burden of proof lies with the defendant.</a:t>
            </a:r>
          </a:p>
        </p:txBody>
      </p:sp>
      <p:sp>
        <p:nvSpPr>
          <p:cNvPr id="4" name="Slide Number Placeholder 3"/>
          <p:cNvSpPr>
            <a:spLocks noGrp="1"/>
          </p:cNvSpPr>
          <p:nvPr>
            <p:ph type="sldNum" sz="quarter" idx="5"/>
          </p:nvPr>
        </p:nvSpPr>
        <p:spPr/>
        <p:txBody>
          <a:bodyPr/>
          <a:lstStyle/>
          <a:p>
            <a:fld id="{2A696194-C223-4268-9336-96678FAF3683}" type="slidenum">
              <a:rPr lang="en-GB" smtClean="0"/>
              <a:t>34</a:t>
            </a:fld>
            <a:endParaRPr lang="en-GB"/>
          </a:p>
        </p:txBody>
      </p:sp>
    </p:spTree>
    <p:extLst>
      <p:ext uri="{BB962C8B-B14F-4D97-AF65-F5344CB8AC3E}">
        <p14:creationId xmlns:p14="http://schemas.microsoft.com/office/powerpoint/2010/main" val="1888518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2F2C-5DF6-2A55-1C5D-4061EECF21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CA484C-4BDC-5416-4B98-2520E12783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633339-02DB-EC35-6820-6D6E1B777ACD}"/>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5" name="Footer Placeholder 4">
            <a:extLst>
              <a:ext uri="{FF2B5EF4-FFF2-40B4-BE49-F238E27FC236}">
                <a16:creationId xmlns:a16="http://schemas.microsoft.com/office/drawing/2014/main" id="{71D8C5AC-75C5-F484-6407-4B64B5D14B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D6544-73BD-47A2-158C-EF454D0FC04D}"/>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4031417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3EF62-7DFA-D1FE-8C14-739AD5D6A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088522-D53F-882C-A867-3B4CA63D34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1F3446-D5D5-C2AF-06F9-83D00860CDF9}"/>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5" name="Footer Placeholder 4">
            <a:extLst>
              <a:ext uri="{FF2B5EF4-FFF2-40B4-BE49-F238E27FC236}">
                <a16:creationId xmlns:a16="http://schemas.microsoft.com/office/drawing/2014/main" id="{D8BA63C4-36A2-7F58-952A-0711141E97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652556-D315-2284-0C6D-CE3DBB173592}"/>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3988024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7ACA-15B7-4B58-332B-4F7D0D1CD8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8F6A92-CF15-4E5B-CA0B-418E02FF3F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1A83E4-9C63-EC82-48F3-47A3EFF816EA}"/>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5" name="Footer Placeholder 4">
            <a:extLst>
              <a:ext uri="{FF2B5EF4-FFF2-40B4-BE49-F238E27FC236}">
                <a16:creationId xmlns:a16="http://schemas.microsoft.com/office/drawing/2014/main" id="{734D9561-F2AF-3DB0-AF2B-BD43AF1571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B61DC-2BB9-39DC-1A6C-2B5941C6F72E}"/>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1278899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9A6B2-9317-3779-9C02-C4A1F024BE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5187A4-2050-034F-A922-1F3826DBFB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B8C6B2-F1BE-1807-47FD-166E4BA346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752598-97C6-4630-BF0A-57D305707F23}"/>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6" name="Footer Placeholder 5">
            <a:extLst>
              <a:ext uri="{FF2B5EF4-FFF2-40B4-BE49-F238E27FC236}">
                <a16:creationId xmlns:a16="http://schemas.microsoft.com/office/drawing/2014/main" id="{09DD1E01-2EB2-E096-72DA-DA7C99C4A6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FC6062-77C3-FC67-5F7A-A0AFEEFCE543}"/>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426105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086D-C7B5-3294-058D-A9B2E94D97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299BDE-33A1-1D40-A2A0-6F5C0863AE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774E53-0287-05DF-60CF-C93C07241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720E07-633E-D8C7-3882-E2808AA82D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85E319-BD5E-EACB-4B17-E544EF9E6A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C2F7BE-F798-0BC5-55FA-1912F0F6A322}"/>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8" name="Footer Placeholder 7">
            <a:extLst>
              <a:ext uri="{FF2B5EF4-FFF2-40B4-BE49-F238E27FC236}">
                <a16:creationId xmlns:a16="http://schemas.microsoft.com/office/drawing/2014/main" id="{D597B0EE-35A4-E9D9-7B5F-3BDF7B8C74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E87C43-A408-4903-D84D-27DCC2D457BA}"/>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3793626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2A07B-4A94-A1C1-A931-5FE844481C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1963E9-4917-7DD3-FFA4-13939CF25022}"/>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4" name="Footer Placeholder 3">
            <a:extLst>
              <a:ext uri="{FF2B5EF4-FFF2-40B4-BE49-F238E27FC236}">
                <a16:creationId xmlns:a16="http://schemas.microsoft.com/office/drawing/2014/main" id="{B3E12C78-4001-C1F9-9471-C62A26999A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30F989-5969-992F-2BC9-1B9E02E8C284}"/>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3987235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A58E35-6091-EA41-24A6-26A69C83F659}"/>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3" name="Footer Placeholder 2">
            <a:extLst>
              <a:ext uri="{FF2B5EF4-FFF2-40B4-BE49-F238E27FC236}">
                <a16:creationId xmlns:a16="http://schemas.microsoft.com/office/drawing/2014/main" id="{F102F2EA-F941-66DD-5938-EE2DBE453C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2158C9-16C1-7350-382A-CB8430468EC1}"/>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2952455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28E7-9F90-B5C3-B935-D8B158E68E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7E849E-705E-078E-AE73-00B09C2D4A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EAF9BE-8552-B882-5CD0-263071A615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044D5-4844-BA57-BB5C-F31ADC2AF552}"/>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6" name="Footer Placeholder 5">
            <a:extLst>
              <a:ext uri="{FF2B5EF4-FFF2-40B4-BE49-F238E27FC236}">
                <a16:creationId xmlns:a16="http://schemas.microsoft.com/office/drawing/2014/main" id="{B66E2088-6C08-D371-CC04-CFB6DF8B6E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4C6D41-0477-282A-DB53-C50851243282}"/>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78151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92AFA-9986-C760-6CE4-3D75D0CF8A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E23CAF-C29D-DD39-7648-D8FBA58AC6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52293C-E3E5-D5D7-7E03-C32481C2A9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595CD6-4C12-AFA4-51EA-D016DD19AE66}"/>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6" name="Footer Placeholder 5">
            <a:extLst>
              <a:ext uri="{FF2B5EF4-FFF2-40B4-BE49-F238E27FC236}">
                <a16:creationId xmlns:a16="http://schemas.microsoft.com/office/drawing/2014/main" id="{4B2DDF5D-A10F-C999-46D3-3F4D309547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ED2FA2-F261-FADA-4DD5-A624A5C56696}"/>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3054382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E8324-9377-A527-2893-BF4B98EF90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DD57E2-90D3-E34D-E016-8971A76775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41ABB-EF98-D976-4DE2-705617232802}"/>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5" name="Footer Placeholder 4">
            <a:extLst>
              <a:ext uri="{FF2B5EF4-FFF2-40B4-BE49-F238E27FC236}">
                <a16:creationId xmlns:a16="http://schemas.microsoft.com/office/drawing/2014/main" id="{916D3C38-5A9B-60CB-907A-293137E78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B7EB9D-15D3-156B-661F-FEE0D704B4CE}"/>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993141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543BA4-3305-F2BA-69B5-50F6785F96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F5A4CA-EE5D-CBA1-C57B-1515575482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C57C68-2427-5648-D3AB-95435050E307}"/>
              </a:ext>
            </a:extLst>
          </p:cNvPr>
          <p:cNvSpPr>
            <a:spLocks noGrp="1"/>
          </p:cNvSpPr>
          <p:nvPr>
            <p:ph type="dt" sz="half" idx="10"/>
          </p:nvPr>
        </p:nvSpPr>
        <p:spPr/>
        <p:txBody>
          <a:bodyPr/>
          <a:lstStyle/>
          <a:p>
            <a:fld id="{77C5076D-C6B5-4841-B28A-31291758D1AA}" type="datetimeFigureOut">
              <a:rPr lang="en-GB" smtClean="0"/>
              <a:t>22/01/2025</a:t>
            </a:fld>
            <a:endParaRPr lang="en-GB"/>
          </a:p>
        </p:txBody>
      </p:sp>
      <p:sp>
        <p:nvSpPr>
          <p:cNvPr id="5" name="Footer Placeholder 4">
            <a:extLst>
              <a:ext uri="{FF2B5EF4-FFF2-40B4-BE49-F238E27FC236}">
                <a16:creationId xmlns:a16="http://schemas.microsoft.com/office/drawing/2014/main" id="{6FE6E245-AED7-E315-A900-89854D9D73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6F7507-FFB3-EFB5-AAB6-B7535C02D1E8}"/>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806039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A57B3C-54EB-F774-0E0F-41445DD0F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360BBD-52A2-CC06-DF0E-021CBBE33F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499BC2-690E-5C1A-8886-4B0C8B843C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7C5076D-C6B5-4841-B28A-31291758D1AA}" type="datetimeFigureOut">
              <a:rPr lang="en-GB" smtClean="0"/>
              <a:t>22/01/2025</a:t>
            </a:fld>
            <a:endParaRPr lang="en-GB"/>
          </a:p>
        </p:txBody>
      </p:sp>
      <p:sp>
        <p:nvSpPr>
          <p:cNvPr id="5" name="Footer Placeholder 4">
            <a:extLst>
              <a:ext uri="{FF2B5EF4-FFF2-40B4-BE49-F238E27FC236}">
                <a16:creationId xmlns:a16="http://schemas.microsoft.com/office/drawing/2014/main" id="{C8C862BE-61E7-8C33-8019-BCAD6CF7C9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14ADE4C-83E8-CC29-BF27-06079C606D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532F11-F73C-48E7-BFD0-761E42A5808D}" type="slidenum">
              <a:rPr lang="en-GB" smtClean="0"/>
              <a:t>‹#›</a:t>
            </a:fld>
            <a:endParaRPr lang="en-GB"/>
          </a:p>
        </p:txBody>
      </p:sp>
    </p:spTree>
    <p:extLst>
      <p:ext uri="{BB962C8B-B14F-4D97-AF65-F5344CB8AC3E}">
        <p14:creationId xmlns:p14="http://schemas.microsoft.com/office/powerpoint/2010/main" val="1296026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hjW8TUPEFL4?feature=oembed" TargetMode="Externa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descr="A close-up of a police line&#10;&#10;Description automatically generated">
            <a:extLst>
              <a:ext uri="{FF2B5EF4-FFF2-40B4-BE49-F238E27FC236}">
                <a16:creationId xmlns:a16="http://schemas.microsoft.com/office/drawing/2014/main" id="{A9905711-756C-5A26-8E14-649F44217A23}"/>
              </a:ext>
            </a:extLst>
          </p:cNvPr>
          <p:cNvPicPr>
            <a:picLocks noChangeAspect="1"/>
          </p:cNvPicPr>
          <p:nvPr/>
        </p:nvPicPr>
        <p:blipFill rotWithShape="1">
          <a:blip r:embed="rId3">
            <a:duotone>
              <a:prstClr val="black"/>
              <a:schemeClr val="bg1">
                <a:tint val="45000"/>
                <a:satMod val="400000"/>
              </a:schemeClr>
            </a:duotone>
            <a:alphaModFix amt="25000"/>
          </a:blip>
          <a:srcRect l="7216" r="10561" b="-1"/>
          <a:stretch/>
        </p:blipFill>
        <p:spPr>
          <a:xfrm>
            <a:off x="690721" y="380169"/>
            <a:ext cx="10691276" cy="6013845"/>
          </a:xfrm>
          <a:prstGeom prst="rect">
            <a:avLst/>
          </a:prstGeom>
        </p:spPr>
      </p:pic>
      <p:sp>
        <p:nvSpPr>
          <p:cNvPr id="2" name="Title 1">
            <a:extLst>
              <a:ext uri="{FF2B5EF4-FFF2-40B4-BE49-F238E27FC236}">
                <a16:creationId xmlns:a16="http://schemas.microsoft.com/office/drawing/2014/main" id="{6E03D8F0-9666-B931-A4C1-2C7351D150FF}"/>
              </a:ext>
            </a:extLst>
          </p:cNvPr>
          <p:cNvSpPr>
            <a:spLocks noGrp="1"/>
          </p:cNvSpPr>
          <p:nvPr>
            <p:ph type="ctrTitle"/>
          </p:nvPr>
        </p:nvSpPr>
        <p:spPr>
          <a:xfrm>
            <a:off x="2618173" y="630936"/>
            <a:ext cx="7315200" cy="2702018"/>
          </a:xfrm>
          <a:noFill/>
        </p:spPr>
        <p:txBody>
          <a:bodyPr anchor="b">
            <a:normAutofit fontScale="90000"/>
          </a:bodyPr>
          <a:lstStyle/>
          <a:p>
            <a:br>
              <a:rPr lang="en-GB" sz="4800" dirty="0">
                <a:solidFill>
                  <a:schemeClr val="bg1"/>
                </a:solidFill>
              </a:rPr>
            </a:br>
            <a:r>
              <a:rPr lang="en-GB" sz="4800" dirty="0">
                <a:solidFill>
                  <a:schemeClr val="bg1"/>
                </a:solidFill>
              </a:rPr>
              <a:t>Preparing for the Role of Constable</a:t>
            </a:r>
            <a:br>
              <a:rPr lang="en-GB" sz="4800" dirty="0">
                <a:solidFill>
                  <a:schemeClr val="bg1"/>
                </a:solidFill>
              </a:rPr>
            </a:br>
            <a:br>
              <a:rPr lang="en-GB" sz="4800" dirty="0">
                <a:solidFill>
                  <a:schemeClr val="bg1"/>
                </a:solidFill>
              </a:rPr>
            </a:br>
            <a:r>
              <a:rPr lang="en-GB" sz="4800" dirty="0">
                <a:solidFill>
                  <a:schemeClr val="bg1"/>
                </a:solidFill>
              </a:rPr>
              <a:t>Week 1 Part 2</a:t>
            </a:r>
          </a:p>
        </p:txBody>
      </p:sp>
    </p:spTree>
    <p:extLst>
      <p:ext uri="{BB962C8B-B14F-4D97-AF65-F5344CB8AC3E}">
        <p14:creationId xmlns:p14="http://schemas.microsoft.com/office/powerpoint/2010/main" val="377457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EC140-AB5D-A4A5-7F1B-D8AEC0C0930D}"/>
              </a:ext>
            </a:extLst>
          </p:cNvPr>
          <p:cNvSpPr>
            <a:spLocks noGrp="1"/>
          </p:cNvSpPr>
          <p:nvPr>
            <p:ph type="title"/>
          </p:nvPr>
        </p:nvSpPr>
        <p:spPr>
          <a:xfrm>
            <a:off x="804672" y="802955"/>
            <a:ext cx="4977976" cy="1454051"/>
          </a:xfrm>
        </p:spPr>
        <p:txBody>
          <a:bodyPr vert="horz" lIns="91440" tIns="45720" rIns="91440" bIns="45720" rtlCol="0">
            <a:normAutofit/>
          </a:bodyPr>
          <a:lstStyle/>
          <a:p>
            <a:r>
              <a:rPr lang="en-US" sz="3600" kern="1200">
                <a:solidFill>
                  <a:schemeClr val="tx2"/>
                </a:solidFill>
                <a:latin typeface="+mj-lt"/>
                <a:ea typeface="+mj-ea"/>
                <a:cs typeface="+mj-cs"/>
              </a:rPr>
              <a:t>Aims and Objectives</a:t>
            </a:r>
          </a:p>
        </p:txBody>
      </p:sp>
      <p:sp>
        <p:nvSpPr>
          <p:cNvPr id="3" name="Content Placeholder 2">
            <a:extLst>
              <a:ext uri="{FF2B5EF4-FFF2-40B4-BE49-F238E27FC236}">
                <a16:creationId xmlns:a16="http://schemas.microsoft.com/office/drawing/2014/main" id="{8459D15B-E31F-744B-3B2E-F8E29E0E218E}"/>
              </a:ext>
            </a:extLst>
          </p:cNvPr>
          <p:cNvSpPr>
            <a:spLocks noGrp="1"/>
          </p:cNvSpPr>
          <p:nvPr>
            <p:ph idx="1"/>
          </p:nvPr>
        </p:nvSpPr>
        <p:spPr>
          <a:xfrm>
            <a:off x="804672" y="2421682"/>
            <a:ext cx="4977578" cy="3639289"/>
          </a:xfrm>
        </p:spPr>
        <p:txBody>
          <a:bodyPr vert="horz" lIns="91440" tIns="45720" rIns="91440" bIns="45720" rtlCol="0" anchor="ctr">
            <a:normAutofit/>
          </a:bodyPr>
          <a:lstStyle/>
          <a:p>
            <a:pPr marL="0" indent="0">
              <a:buNone/>
            </a:pPr>
            <a:r>
              <a:rPr lang="en-US" sz="1800" kern="1200" dirty="0">
                <a:solidFill>
                  <a:schemeClr val="tx2"/>
                </a:solidFill>
                <a:latin typeface="+mn-lt"/>
                <a:ea typeface="+mn-ea"/>
                <a:cs typeface="+mn-cs"/>
              </a:rPr>
              <a:t>Explore and understand Section 8 of the Theft Act 1968 </a:t>
            </a:r>
          </a:p>
          <a:p>
            <a:pPr marL="0" indent="0">
              <a:buNone/>
            </a:pPr>
            <a:r>
              <a:rPr lang="en-US" sz="1800" dirty="0">
                <a:solidFill>
                  <a:schemeClr val="tx2"/>
                </a:solidFill>
              </a:rPr>
              <a:t>Recap Section 25 of the Theft Act – Going Equipped.</a:t>
            </a:r>
          </a:p>
          <a:p>
            <a:pPr marL="0" indent="0">
              <a:buNone/>
            </a:pPr>
            <a:r>
              <a:rPr lang="en-US" sz="1800" kern="1200" dirty="0">
                <a:solidFill>
                  <a:schemeClr val="tx2"/>
                </a:solidFill>
                <a:latin typeface="+mn-lt"/>
                <a:ea typeface="+mn-ea"/>
                <a:cs typeface="+mn-cs"/>
              </a:rPr>
              <a:t>Explore and Understand TWOCC</a:t>
            </a:r>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2" name="Freeform: Shape 21">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Graphic 13" descr="Bullseye">
            <a:extLst>
              <a:ext uri="{FF2B5EF4-FFF2-40B4-BE49-F238E27FC236}">
                <a16:creationId xmlns:a16="http://schemas.microsoft.com/office/drawing/2014/main" id="{F13004E4-ACEE-571A-7E17-973411810D0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197709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14"/>
                                        </p:tgtEl>
                                        <p:attrNameLst>
                                          <p:attrName>style.visibility</p:attrName>
                                        </p:attrNameLst>
                                      </p:cBhvr>
                                      <p:to>
                                        <p:strVal val="visible"/>
                                      </p:to>
                                    </p:set>
                                    <p:animEffect transition="in" filter="fade">
                                      <p:cBhvr>
                                        <p:cTn id="10" dur="7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white speech bubble with black text&#10;&#10;Description automatically generated">
            <a:extLst>
              <a:ext uri="{FF2B5EF4-FFF2-40B4-BE49-F238E27FC236}">
                <a16:creationId xmlns:a16="http://schemas.microsoft.com/office/drawing/2014/main" id="{966B4FF3-8DD3-C206-8BF3-B28698FF2C21}"/>
              </a:ext>
            </a:extLst>
          </p:cNvPr>
          <p:cNvPicPr>
            <a:picLocks noGrp="1" noChangeAspect="1"/>
          </p:cNvPicPr>
          <p:nvPr>
            <p:ph idx="1"/>
          </p:nvPr>
        </p:nvPicPr>
        <p:blipFill rotWithShape="1">
          <a:blip r:embed="rId2"/>
          <a:srcRect t="5464" b="930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E8CD4-9869-60CF-E937-FCADCD472D7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What is robbery?</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091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1BF77-6365-C886-509F-FB20227774B9}"/>
              </a:ext>
            </a:extLst>
          </p:cNvPr>
          <p:cNvSpPr>
            <a:spLocks noGrp="1"/>
          </p:cNvSpPr>
          <p:nvPr>
            <p:ph type="title"/>
          </p:nvPr>
        </p:nvSpPr>
        <p:spPr>
          <a:xfrm>
            <a:off x="630936" y="640080"/>
            <a:ext cx="4818888" cy="1481328"/>
          </a:xfrm>
        </p:spPr>
        <p:txBody>
          <a:bodyPr anchor="b">
            <a:normAutofit/>
          </a:bodyPr>
          <a:lstStyle/>
          <a:p>
            <a:r>
              <a:rPr lang="en-GB" sz="5000"/>
              <a:t>What is robbery?</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DE401B-C4A5-77D8-4EEA-D7C0683B4793}"/>
              </a:ext>
            </a:extLst>
          </p:cNvPr>
          <p:cNvSpPr>
            <a:spLocks noGrp="1"/>
          </p:cNvSpPr>
          <p:nvPr>
            <p:ph idx="1"/>
          </p:nvPr>
        </p:nvSpPr>
        <p:spPr>
          <a:xfrm>
            <a:off x="630936" y="2660904"/>
            <a:ext cx="4818888" cy="3547872"/>
          </a:xfrm>
        </p:spPr>
        <p:txBody>
          <a:bodyPr anchor="t">
            <a:normAutofit lnSpcReduction="10000"/>
          </a:bodyPr>
          <a:lstStyle/>
          <a:p>
            <a:r>
              <a:rPr lang="en-GB" sz="2200" dirty="0"/>
              <a:t>A </a:t>
            </a:r>
            <a:r>
              <a:rPr lang="en-GB" sz="2200" b="1" dirty="0"/>
              <a:t>theft </a:t>
            </a:r>
            <a:r>
              <a:rPr lang="en-GB" sz="2200" dirty="0"/>
              <a:t>that is aggravated by the </a:t>
            </a:r>
            <a:r>
              <a:rPr lang="en-GB" sz="2200" b="1" dirty="0"/>
              <a:t>use</a:t>
            </a:r>
            <a:r>
              <a:rPr lang="en-GB" sz="2200" dirty="0"/>
              <a:t> of </a:t>
            </a:r>
          </a:p>
          <a:p>
            <a:endParaRPr lang="en-GB" sz="2200" dirty="0"/>
          </a:p>
          <a:p>
            <a:r>
              <a:rPr lang="en-GB" sz="2200" dirty="0"/>
              <a:t>or</a:t>
            </a:r>
          </a:p>
          <a:p>
            <a:endParaRPr lang="en-GB" sz="2200" dirty="0"/>
          </a:p>
          <a:p>
            <a:r>
              <a:rPr lang="en-GB" sz="2200" b="1" dirty="0"/>
              <a:t>Threat</a:t>
            </a:r>
            <a:r>
              <a:rPr lang="en-GB" sz="2200" dirty="0"/>
              <a:t> of </a:t>
            </a:r>
            <a:r>
              <a:rPr lang="en-GB" sz="2200" b="1" dirty="0"/>
              <a:t>force</a:t>
            </a:r>
          </a:p>
          <a:p>
            <a:endParaRPr lang="en-GB" sz="2200" b="1" dirty="0"/>
          </a:p>
          <a:p>
            <a:r>
              <a:rPr lang="en-GB" sz="2200" dirty="0"/>
              <a:t>Triable on Indictment – Life Imprisonment.</a:t>
            </a:r>
          </a:p>
        </p:txBody>
      </p:sp>
      <p:pic>
        <p:nvPicPr>
          <p:cNvPr id="5" name="Picture 4">
            <a:extLst>
              <a:ext uri="{FF2B5EF4-FFF2-40B4-BE49-F238E27FC236}">
                <a16:creationId xmlns:a16="http://schemas.microsoft.com/office/drawing/2014/main" id="{2DE6403D-689F-6AAF-7375-2B71A4A7EAFA}"/>
              </a:ext>
            </a:extLst>
          </p:cNvPr>
          <p:cNvPicPr>
            <a:picLocks noChangeAspect="1"/>
          </p:cNvPicPr>
          <p:nvPr/>
        </p:nvPicPr>
        <p:blipFill>
          <a:blip r:embed="rId2"/>
          <a:stretch>
            <a:fillRect/>
          </a:stretch>
        </p:blipFill>
        <p:spPr>
          <a:xfrm>
            <a:off x="6099048" y="1634364"/>
            <a:ext cx="5458968" cy="3589271"/>
          </a:xfrm>
          <a:prstGeom prst="rect">
            <a:avLst/>
          </a:prstGeom>
        </p:spPr>
      </p:pic>
    </p:spTree>
    <p:extLst>
      <p:ext uri="{BB962C8B-B14F-4D97-AF65-F5344CB8AC3E}">
        <p14:creationId xmlns:p14="http://schemas.microsoft.com/office/powerpoint/2010/main" val="2499282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obber">
            <a:extLst>
              <a:ext uri="{FF2B5EF4-FFF2-40B4-BE49-F238E27FC236}">
                <a16:creationId xmlns:a16="http://schemas.microsoft.com/office/drawing/2014/main" id="{A977C535-2121-6CD1-93C8-935AF1ECD3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0B0E4E97-0428-C025-998F-7EC6781FD889}"/>
              </a:ext>
            </a:extLst>
          </p:cNvPr>
          <p:cNvSpPr>
            <a:spLocks noGrp="1"/>
          </p:cNvSpPr>
          <p:nvPr>
            <p:ph idx="1"/>
          </p:nvPr>
        </p:nvSpPr>
        <p:spPr>
          <a:xfrm>
            <a:off x="5596502" y="1099127"/>
            <a:ext cx="5754896" cy="4504231"/>
          </a:xfrm>
        </p:spPr>
        <p:txBody>
          <a:bodyPr anchor="t">
            <a:normAutofit fontScale="92500" lnSpcReduction="20000"/>
          </a:bodyPr>
          <a:lstStyle/>
          <a:p>
            <a:r>
              <a:rPr lang="en-GB" sz="2400" dirty="0">
                <a:latin typeface="Arial" panose="020B0604020202020204" pitchFamily="34" charset="0"/>
                <a:cs typeface="Arial" panose="020B0604020202020204" pitchFamily="34" charset="0"/>
              </a:rPr>
              <a:t>A robbery CANNOT be committed unless there is a theft.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Robbery can take anywhere for example, in a building or in the street. </a:t>
            </a:r>
          </a:p>
          <a:p>
            <a:endParaRPr lang="en-GB" sz="2400" dirty="0">
              <a:latin typeface="Arial" panose="020B0604020202020204" pitchFamily="34" charset="0"/>
              <a:cs typeface="Arial" panose="020B0604020202020204" pitchFamily="34" charset="0"/>
            </a:endParaRPr>
          </a:p>
          <a:p>
            <a:r>
              <a:rPr lang="en-GB" sz="2400" b="0" i="0" dirty="0">
                <a:effectLst/>
                <a:highlight>
                  <a:srgbClr val="FFFFFF"/>
                </a:highlight>
                <a:latin typeface="Arial" panose="020B0604020202020204" pitchFamily="34" charset="0"/>
                <a:cs typeface="Arial" panose="020B0604020202020204" pitchFamily="34" charset="0"/>
              </a:rPr>
              <a:t>The Office for National Statistics (2024) confirmed that Police recorded robbery increased by 13% (to 81,094 offences) in comparison with the year ending December 2022 (71,983 offences). </a:t>
            </a:r>
          </a:p>
          <a:p>
            <a:endParaRPr lang="en-GB" sz="2400" b="0" i="0" dirty="0">
              <a:effectLst/>
              <a:highlight>
                <a:srgbClr val="FFFFFF"/>
              </a:highlight>
              <a:latin typeface="Arial" panose="020B0604020202020204" pitchFamily="34" charset="0"/>
              <a:cs typeface="Arial" panose="020B0604020202020204" pitchFamily="34" charset="0"/>
            </a:endParaRPr>
          </a:p>
          <a:p>
            <a:r>
              <a:rPr lang="en-GB" sz="2400" b="0" i="0" dirty="0">
                <a:effectLst/>
                <a:highlight>
                  <a:srgbClr val="FFFFFF"/>
                </a:highlight>
                <a:latin typeface="Arial" panose="020B0604020202020204" pitchFamily="34" charset="0"/>
                <a:cs typeface="Arial" panose="020B0604020202020204" pitchFamily="34" charset="0"/>
              </a:rPr>
              <a:t>Examples include, street robberies and bank or building society incidents.  </a:t>
            </a:r>
            <a:endParaRPr lang="en-GB" sz="2400" dirty="0">
              <a:latin typeface="Arial" panose="020B0604020202020204" pitchFamily="34" charset="0"/>
              <a:cs typeface="Arial" panose="020B0604020202020204" pitchFamily="34" charset="0"/>
            </a:endParaRPr>
          </a:p>
          <a:p>
            <a:endParaRPr lang="en-GB" sz="1700" dirty="0"/>
          </a:p>
          <a:p>
            <a:endParaRPr lang="en-GB" sz="1700" dirty="0"/>
          </a:p>
        </p:txBody>
      </p:sp>
      <p:sp>
        <p:nvSpPr>
          <p:cNvPr id="25" name="Rectangle 24">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7110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286A-B91E-3F0A-FCFC-DD1A0B9E2EEF}"/>
              </a:ext>
            </a:extLst>
          </p:cNvPr>
          <p:cNvSpPr>
            <a:spLocks noGrp="1"/>
          </p:cNvSpPr>
          <p:nvPr>
            <p:ph type="title"/>
          </p:nvPr>
        </p:nvSpPr>
        <p:spPr/>
        <p:txBody>
          <a:bodyPr>
            <a:normAutofit/>
          </a:bodyPr>
          <a:lstStyle/>
          <a:p>
            <a:pPr algn="ctr"/>
            <a:r>
              <a:rPr lang="en-GB" sz="4000" dirty="0"/>
              <a:t>Robbery Section 8 Theft Act 1968</a:t>
            </a:r>
          </a:p>
        </p:txBody>
      </p:sp>
      <p:pic>
        <p:nvPicPr>
          <p:cNvPr id="5" name="Content Placeholder 4">
            <a:extLst>
              <a:ext uri="{FF2B5EF4-FFF2-40B4-BE49-F238E27FC236}">
                <a16:creationId xmlns:a16="http://schemas.microsoft.com/office/drawing/2014/main" id="{4AA4BB1D-21EF-27AC-7ECF-F86F93A3572F}"/>
              </a:ext>
            </a:extLst>
          </p:cNvPr>
          <p:cNvPicPr>
            <a:picLocks noGrp="1" noChangeAspect="1"/>
          </p:cNvPicPr>
          <p:nvPr>
            <p:ph idx="1"/>
          </p:nvPr>
        </p:nvPicPr>
        <p:blipFill>
          <a:blip r:embed="rId2"/>
          <a:stretch>
            <a:fillRect/>
          </a:stretch>
        </p:blipFill>
        <p:spPr>
          <a:xfrm>
            <a:off x="2938683" y="1803898"/>
            <a:ext cx="6528955" cy="4688977"/>
          </a:xfrm>
        </p:spPr>
      </p:pic>
    </p:spTree>
    <p:extLst>
      <p:ext uri="{BB962C8B-B14F-4D97-AF65-F5344CB8AC3E}">
        <p14:creationId xmlns:p14="http://schemas.microsoft.com/office/powerpoint/2010/main" val="3254552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F563-8275-01C2-93BC-B983CB418D87}"/>
              </a:ext>
            </a:extLst>
          </p:cNvPr>
          <p:cNvSpPr>
            <a:spLocks noGrp="1"/>
          </p:cNvSpPr>
          <p:nvPr>
            <p:ph type="title"/>
          </p:nvPr>
        </p:nvSpPr>
        <p:spPr/>
        <p:txBody>
          <a:bodyPr/>
          <a:lstStyle/>
          <a:p>
            <a:r>
              <a:rPr lang="en-GB" dirty="0"/>
              <a:t>Immediately before doing so….</a:t>
            </a:r>
          </a:p>
        </p:txBody>
      </p:sp>
      <p:graphicFrame>
        <p:nvGraphicFramePr>
          <p:cNvPr id="5" name="Content Placeholder 2">
            <a:extLst>
              <a:ext uri="{FF2B5EF4-FFF2-40B4-BE49-F238E27FC236}">
                <a16:creationId xmlns:a16="http://schemas.microsoft.com/office/drawing/2014/main" id="{8AFC3259-3A37-6C0D-1511-1F2C77B12C2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8343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EB8B-8C71-0DF4-4301-7642954880C5}"/>
              </a:ext>
            </a:extLst>
          </p:cNvPr>
          <p:cNvSpPr>
            <a:spLocks noGrp="1"/>
          </p:cNvSpPr>
          <p:nvPr>
            <p:ph type="title"/>
          </p:nvPr>
        </p:nvSpPr>
        <p:spPr/>
        <p:txBody>
          <a:bodyPr/>
          <a:lstStyle/>
          <a:p>
            <a:r>
              <a:rPr lang="en-GB" dirty="0"/>
              <a:t>Points to prove continued. </a:t>
            </a:r>
          </a:p>
        </p:txBody>
      </p:sp>
      <p:graphicFrame>
        <p:nvGraphicFramePr>
          <p:cNvPr id="5" name="Content Placeholder 2">
            <a:extLst>
              <a:ext uri="{FF2B5EF4-FFF2-40B4-BE49-F238E27FC236}">
                <a16:creationId xmlns:a16="http://schemas.microsoft.com/office/drawing/2014/main" id="{5F2F7C8D-0DD8-CE84-AF92-6BED3773E51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585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61878-949E-AA7A-64BE-75084C39D03D}"/>
              </a:ext>
            </a:extLst>
          </p:cNvPr>
          <p:cNvSpPr>
            <a:spLocks noGrp="1"/>
          </p:cNvSpPr>
          <p:nvPr>
            <p:ph type="title"/>
          </p:nvPr>
        </p:nvSpPr>
        <p:spPr/>
        <p:txBody>
          <a:bodyPr/>
          <a:lstStyle/>
          <a:p>
            <a:r>
              <a:rPr lang="en-GB" dirty="0"/>
              <a:t>Force used. </a:t>
            </a:r>
          </a:p>
        </p:txBody>
      </p:sp>
      <p:graphicFrame>
        <p:nvGraphicFramePr>
          <p:cNvPr id="5" name="Content Placeholder 2">
            <a:extLst>
              <a:ext uri="{FF2B5EF4-FFF2-40B4-BE49-F238E27FC236}">
                <a16:creationId xmlns:a16="http://schemas.microsoft.com/office/drawing/2014/main" id="{5B0D6888-9499-125C-D7DD-9115D69113B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6537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BB5CDC5-3EE7-63D6-D437-A0F96B866B52}"/>
              </a:ext>
            </a:extLst>
          </p:cNvPr>
          <p:cNvPicPr>
            <a:picLocks noChangeAspect="1"/>
          </p:cNvPicPr>
          <p:nvPr/>
        </p:nvPicPr>
        <p:blipFill rotWithShape="1">
          <a:blip r:embed="rId3">
            <a:duotone>
              <a:schemeClr val="bg2">
                <a:shade val="45000"/>
                <a:satMod val="135000"/>
              </a:schemeClr>
              <a:prstClr val="white"/>
            </a:duotone>
          </a:blip>
          <a:srcRect b="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E693F-88EF-6B58-7261-3F78AD5A8888}"/>
              </a:ext>
            </a:extLst>
          </p:cNvPr>
          <p:cNvSpPr>
            <a:spLocks noGrp="1"/>
          </p:cNvSpPr>
          <p:nvPr>
            <p:ph type="title"/>
          </p:nvPr>
        </p:nvSpPr>
        <p:spPr>
          <a:xfrm>
            <a:off x="838200" y="365125"/>
            <a:ext cx="10515600" cy="1325563"/>
          </a:xfrm>
        </p:spPr>
        <p:txBody>
          <a:bodyPr>
            <a:normAutofit/>
          </a:bodyPr>
          <a:lstStyle/>
          <a:p>
            <a:r>
              <a:rPr lang="en-GB" dirty="0"/>
              <a:t>Accidental use of force?</a:t>
            </a:r>
            <a:br>
              <a:rPr lang="en-GB" dirty="0"/>
            </a:br>
            <a:endParaRPr lang="en-GB" dirty="0"/>
          </a:p>
        </p:txBody>
      </p:sp>
      <p:graphicFrame>
        <p:nvGraphicFramePr>
          <p:cNvPr id="5" name="Content Placeholder 2">
            <a:extLst>
              <a:ext uri="{FF2B5EF4-FFF2-40B4-BE49-F238E27FC236}">
                <a16:creationId xmlns:a16="http://schemas.microsoft.com/office/drawing/2014/main" id="{8EF856DB-FB93-7422-2953-ACDBAA8A3E79}"/>
              </a:ext>
            </a:extLst>
          </p:cNvPr>
          <p:cNvGraphicFramePr>
            <a:graphicFrameLocks noGrp="1"/>
          </p:cNvGraphicFramePr>
          <p:nvPr>
            <p:ph idx="1"/>
            <p:extLst>
              <p:ext uri="{D42A27DB-BD31-4B8C-83A1-F6EECF244321}">
                <p14:modId xmlns:p14="http://schemas.microsoft.com/office/powerpoint/2010/main" val="31531826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6793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003EE-B091-7DF9-F116-1EABDB4E2FC5}"/>
              </a:ext>
            </a:extLst>
          </p:cNvPr>
          <p:cNvSpPr>
            <a:spLocks noGrp="1"/>
          </p:cNvSpPr>
          <p:nvPr>
            <p:ph type="title"/>
          </p:nvPr>
        </p:nvSpPr>
        <p:spPr/>
        <p:txBody>
          <a:bodyPr/>
          <a:lstStyle/>
          <a:p>
            <a:r>
              <a:rPr lang="en-GB" dirty="0"/>
              <a:t>Attempt theft – use of force</a:t>
            </a:r>
          </a:p>
        </p:txBody>
      </p:sp>
      <p:pic>
        <p:nvPicPr>
          <p:cNvPr id="4" name="Online Media 3" title="Brave pensioner 'fights off pick-pockets at bus stop' in London">
            <a:hlinkClick r:id="" action="ppaction://media"/>
            <a:extLst>
              <a:ext uri="{FF2B5EF4-FFF2-40B4-BE49-F238E27FC236}">
                <a16:creationId xmlns:a16="http://schemas.microsoft.com/office/drawing/2014/main" id="{B59DC4C1-B49A-E7DC-5BD9-591EC044A51F}"/>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4279837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8AA8D-7264-604C-03A5-9C82DA613537}"/>
              </a:ext>
            </a:extLst>
          </p:cNvPr>
          <p:cNvSpPr>
            <a:spLocks noGrp="1"/>
          </p:cNvSpPr>
          <p:nvPr>
            <p:ph type="title"/>
          </p:nvPr>
        </p:nvSpPr>
        <p:spPr>
          <a:xfrm>
            <a:off x="648929" y="557190"/>
            <a:ext cx="5181510" cy="792639"/>
          </a:xfrm>
        </p:spPr>
        <p:txBody>
          <a:bodyPr>
            <a:normAutofit/>
          </a:bodyPr>
          <a:lstStyle/>
          <a:p>
            <a:r>
              <a:rPr lang="en-GB" sz="4000" dirty="0"/>
              <a:t>Robbery</a:t>
            </a:r>
          </a:p>
        </p:txBody>
      </p:sp>
      <p:sp>
        <p:nvSpPr>
          <p:cNvPr id="3" name="Content Placeholder 2">
            <a:extLst>
              <a:ext uri="{FF2B5EF4-FFF2-40B4-BE49-F238E27FC236}">
                <a16:creationId xmlns:a16="http://schemas.microsoft.com/office/drawing/2014/main" id="{0130F77C-3E21-39A1-CFEB-8D235672E4AB}"/>
              </a:ext>
            </a:extLst>
          </p:cNvPr>
          <p:cNvSpPr>
            <a:spLocks noGrp="1"/>
          </p:cNvSpPr>
          <p:nvPr>
            <p:ph idx="1"/>
          </p:nvPr>
        </p:nvSpPr>
        <p:spPr>
          <a:xfrm>
            <a:off x="648930" y="1349829"/>
            <a:ext cx="5181508" cy="5297714"/>
          </a:xfrm>
        </p:spPr>
        <p:txBody>
          <a:bodyPr>
            <a:noAutofit/>
          </a:bodyPr>
          <a:lstStyle/>
          <a:p>
            <a:r>
              <a:rPr lang="en-GB" sz="2400" dirty="0"/>
              <a:t>Or – puts or seeks to put any person in fear of</a:t>
            </a:r>
          </a:p>
          <a:p>
            <a:endParaRPr lang="en-GB" sz="2400" dirty="0"/>
          </a:p>
          <a:p>
            <a:r>
              <a:rPr lang="en-GB" sz="2400" dirty="0"/>
              <a:t>Being then and there subjected to force</a:t>
            </a:r>
          </a:p>
          <a:p>
            <a:endParaRPr lang="en-GB" sz="2400" dirty="0"/>
          </a:p>
          <a:p>
            <a:r>
              <a:rPr lang="en-GB" sz="2400" dirty="0"/>
              <a:t>An intention to put someone in fear for another is not enough.</a:t>
            </a:r>
          </a:p>
          <a:p>
            <a:endParaRPr lang="en-GB" sz="2400" dirty="0"/>
          </a:p>
          <a:p>
            <a:r>
              <a:rPr lang="en-GB" sz="2400" dirty="0"/>
              <a:t>A victim cannot be put in fear of property being damaged. Force must be used towards a person not property. </a:t>
            </a:r>
          </a:p>
        </p:txBody>
      </p:sp>
      <p:pic>
        <p:nvPicPr>
          <p:cNvPr id="5" name="Picture 4">
            <a:extLst>
              <a:ext uri="{FF2B5EF4-FFF2-40B4-BE49-F238E27FC236}">
                <a16:creationId xmlns:a16="http://schemas.microsoft.com/office/drawing/2014/main" id="{AC58877D-E5A0-7316-5263-38AA56C2D302}"/>
              </a:ext>
            </a:extLst>
          </p:cNvPr>
          <p:cNvPicPr>
            <a:picLocks noChangeAspect="1"/>
          </p:cNvPicPr>
          <p:nvPr/>
        </p:nvPicPr>
        <p:blipFill rotWithShape="1">
          <a:blip r:embed="rId3"/>
          <a:srcRect l="11189" r="12221" b="-1"/>
          <a:stretch/>
        </p:blipFill>
        <p:spPr>
          <a:xfrm>
            <a:off x="6189155" y="10"/>
            <a:ext cx="6002844" cy="6857990"/>
          </a:xfrm>
          <a:prstGeom prst="rect">
            <a:avLst/>
          </a:prstGeom>
          <a:effectLst/>
        </p:spPr>
      </p:pic>
    </p:spTree>
    <p:extLst>
      <p:ext uri="{BB962C8B-B14F-4D97-AF65-F5344CB8AC3E}">
        <p14:creationId xmlns:p14="http://schemas.microsoft.com/office/powerpoint/2010/main" val="753648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39C1E-5930-1D9B-86C1-4BC92E330494}"/>
              </a:ext>
            </a:extLst>
          </p:cNvPr>
          <p:cNvSpPr>
            <a:spLocks noGrp="1"/>
          </p:cNvSpPr>
          <p:nvPr>
            <p:ph type="title"/>
          </p:nvPr>
        </p:nvSpPr>
        <p:spPr/>
        <p:txBody>
          <a:bodyPr/>
          <a:lstStyle/>
          <a:p>
            <a:r>
              <a:rPr lang="en-GB" dirty="0"/>
              <a:t>Robbery</a:t>
            </a:r>
          </a:p>
        </p:txBody>
      </p:sp>
      <p:pic>
        <p:nvPicPr>
          <p:cNvPr id="5" name="Content Placeholder 4">
            <a:extLst>
              <a:ext uri="{FF2B5EF4-FFF2-40B4-BE49-F238E27FC236}">
                <a16:creationId xmlns:a16="http://schemas.microsoft.com/office/drawing/2014/main" id="{A18A7426-1FD9-1827-C25F-FC9A8EE75C9F}"/>
              </a:ext>
            </a:extLst>
          </p:cNvPr>
          <p:cNvPicPr>
            <a:picLocks noGrp="1" noChangeAspect="1"/>
          </p:cNvPicPr>
          <p:nvPr>
            <p:ph idx="1"/>
          </p:nvPr>
        </p:nvPicPr>
        <p:blipFill>
          <a:blip r:embed="rId3"/>
          <a:stretch>
            <a:fillRect/>
          </a:stretch>
        </p:blipFill>
        <p:spPr>
          <a:xfrm>
            <a:off x="2073048" y="1451875"/>
            <a:ext cx="8045904" cy="4842676"/>
          </a:xfrm>
        </p:spPr>
      </p:pic>
    </p:spTree>
    <p:extLst>
      <p:ext uri="{BB962C8B-B14F-4D97-AF65-F5344CB8AC3E}">
        <p14:creationId xmlns:p14="http://schemas.microsoft.com/office/powerpoint/2010/main" val="2792540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42D92-4EEB-2FFC-E0D5-35C80000CD13}"/>
              </a:ext>
            </a:extLst>
          </p:cNvPr>
          <p:cNvSpPr>
            <a:spLocks noGrp="1"/>
          </p:cNvSpPr>
          <p:nvPr>
            <p:ph type="title"/>
          </p:nvPr>
        </p:nvSpPr>
        <p:spPr/>
        <p:txBody>
          <a:bodyPr/>
          <a:lstStyle/>
          <a:p>
            <a:r>
              <a:rPr lang="en-GB" dirty="0"/>
              <a:t>Point to note!</a:t>
            </a:r>
          </a:p>
        </p:txBody>
      </p:sp>
      <p:pic>
        <p:nvPicPr>
          <p:cNvPr id="5" name="Content Placeholder 4">
            <a:extLst>
              <a:ext uri="{FF2B5EF4-FFF2-40B4-BE49-F238E27FC236}">
                <a16:creationId xmlns:a16="http://schemas.microsoft.com/office/drawing/2014/main" id="{89DCE0B9-65C6-4C2E-D53F-2E83F8080EE9}"/>
              </a:ext>
            </a:extLst>
          </p:cNvPr>
          <p:cNvPicPr>
            <a:picLocks noGrp="1" noChangeAspect="1"/>
          </p:cNvPicPr>
          <p:nvPr>
            <p:ph idx="1"/>
          </p:nvPr>
        </p:nvPicPr>
        <p:blipFill>
          <a:blip r:embed="rId3"/>
          <a:stretch>
            <a:fillRect/>
          </a:stretch>
        </p:blipFill>
        <p:spPr>
          <a:xfrm>
            <a:off x="406400" y="1369208"/>
            <a:ext cx="8047111" cy="5123667"/>
          </a:xfrm>
        </p:spPr>
      </p:pic>
      <p:pic>
        <p:nvPicPr>
          <p:cNvPr id="7" name="Picture 6">
            <a:extLst>
              <a:ext uri="{FF2B5EF4-FFF2-40B4-BE49-F238E27FC236}">
                <a16:creationId xmlns:a16="http://schemas.microsoft.com/office/drawing/2014/main" id="{94536B2B-DED3-0E87-F753-162F99F4B2DA}"/>
              </a:ext>
            </a:extLst>
          </p:cNvPr>
          <p:cNvPicPr>
            <a:picLocks noChangeAspect="1"/>
          </p:cNvPicPr>
          <p:nvPr/>
        </p:nvPicPr>
        <p:blipFill>
          <a:blip r:embed="rId4"/>
          <a:stretch>
            <a:fillRect/>
          </a:stretch>
        </p:blipFill>
        <p:spPr>
          <a:xfrm>
            <a:off x="8453511" y="2694771"/>
            <a:ext cx="3455820" cy="2336016"/>
          </a:xfrm>
          <a:prstGeom prst="rect">
            <a:avLst/>
          </a:prstGeom>
        </p:spPr>
      </p:pic>
    </p:spTree>
    <p:extLst>
      <p:ext uri="{BB962C8B-B14F-4D97-AF65-F5344CB8AC3E}">
        <p14:creationId xmlns:p14="http://schemas.microsoft.com/office/powerpoint/2010/main" val="2061683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8E151-D5BE-5915-9C00-3FC41DB819A1}"/>
              </a:ext>
            </a:extLst>
          </p:cNvPr>
          <p:cNvSpPr>
            <a:spLocks noGrp="1"/>
          </p:cNvSpPr>
          <p:nvPr>
            <p:ph type="title"/>
          </p:nvPr>
        </p:nvSpPr>
        <p:spPr/>
        <p:txBody>
          <a:bodyPr/>
          <a:lstStyle/>
          <a:p>
            <a:r>
              <a:rPr lang="en-GB" dirty="0"/>
              <a:t>Any person</a:t>
            </a:r>
          </a:p>
        </p:txBody>
      </p:sp>
      <p:graphicFrame>
        <p:nvGraphicFramePr>
          <p:cNvPr id="5" name="Content Placeholder 2">
            <a:extLst>
              <a:ext uri="{FF2B5EF4-FFF2-40B4-BE49-F238E27FC236}">
                <a16:creationId xmlns:a16="http://schemas.microsoft.com/office/drawing/2014/main" id="{9968DD25-1319-EE64-0B4E-EC319456E4F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9209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F1DC112B-E605-6648-E19A-432585C3CD42}"/>
              </a:ext>
            </a:extLst>
          </p:cNvPr>
          <p:cNvPicPr>
            <a:picLocks noChangeAspect="1"/>
          </p:cNvPicPr>
          <p:nvPr/>
        </p:nvPicPr>
        <p:blipFill rotWithShape="1">
          <a:blip r:embed="rId3"/>
          <a:srcRect t="3582" b="2141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BDA204-2008-4B53-C204-C1A2B7BFA2D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Knowledge check</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4751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6758BB7-618F-332F-A08C-62F1B24AB4E2}"/>
              </a:ext>
            </a:extLst>
          </p:cNvPr>
          <p:cNvPicPr>
            <a:picLocks noGrp="1" noChangeAspect="1"/>
          </p:cNvPicPr>
          <p:nvPr>
            <p:ph idx="1"/>
          </p:nvPr>
        </p:nvPicPr>
        <p:blipFill rotWithShape="1">
          <a:blip r:embed="rId3"/>
          <a:srcRect b="16"/>
          <a:stretch/>
        </p:blipFill>
        <p:spPr>
          <a:xfrm>
            <a:off x="1165062" y="643467"/>
            <a:ext cx="9861876" cy="5571066"/>
          </a:xfrm>
          <a:prstGeom prst="rect">
            <a:avLst/>
          </a:prstGeom>
        </p:spPr>
      </p:pic>
    </p:spTree>
    <p:extLst>
      <p:ext uri="{BB962C8B-B14F-4D97-AF65-F5344CB8AC3E}">
        <p14:creationId xmlns:p14="http://schemas.microsoft.com/office/powerpoint/2010/main" val="3008086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452C139-54CD-6234-46BA-72D9E583EBBE}"/>
              </a:ext>
            </a:extLst>
          </p:cNvPr>
          <p:cNvPicPr>
            <a:picLocks noGrp="1" noChangeAspect="1"/>
          </p:cNvPicPr>
          <p:nvPr>
            <p:ph idx="1"/>
          </p:nvPr>
        </p:nvPicPr>
        <p:blipFill>
          <a:blip r:embed="rId3"/>
          <a:stretch>
            <a:fillRect/>
          </a:stretch>
        </p:blipFill>
        <p:spPr>
          <a:xfrm>
            <a:off x="643467" y="920834"/>
            <a:ext cx="10905066" cy="5016331"/>
          </a:xfrm>
          <a:prstGeom prst="rect">
            <a:avLst/>
          </a:prstGeom>
        </p:spPr>
      </p:pic>
    </p:spTree>
    <p:extLst>
      <p:ext uri="{BB962C8B-B14F-4D97-AF65-F5344CB8AC3E}">
        <p14:creationId xmlns:p14="http://schemas.microsoft.com/office/powerpoint/2010/main" val="2479925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560863-8EDA-8C98-699C-CBB7B3670526}"/>
              </a:ext>
            </a:extLst>
          </p:cNvPr>
          <p:cNvPicPr>
            <a:picLocks noChangeAspect="1"/>
          </p:cNvPicPr>
          <p:nvPr/>
        </p:nvPicPr>
        <p:blipFill rotWithShape="1">
          <a:blip r:embed="rId2">
            <a:alphaModFix amt="60000"/>
          </a:blip>
          <a:srcRect t="8431" b="35319"/>
          <a:stretch/>
        </p:blipFill>
        <p:spPr>
          <a:xfrm>
            <a:off x="-1" y="10"/>
            <a:ext cx="12192001" cy="6857990"/>
          </a:xfrm>
          <a:prstGeom prst="rect">
            <a:avLst/>
          </a:prstGeom>
        </p:spPr>
      </p:pic>
      <p:sp>
        <p:nvSpPr>
          <p:cNvPr id="2" name="Title 1">
            <a:extLst>
              <a:ext uri="{FF2B5EF4-FFF2-40B4-BE49-F238E27FC236}">
                <a16:creationId xmlns:a16="http://schemas.microsoft.com/office/drawing/2014/main" id="{B11C35C0-700D-EF78-327C-56C0C4F0F93D}"/>
              </a:ext>
            </a:extLst>
          </p:cNvPr>
          <p:cNvSpPr>
            <a:spLocks noGrp="1"/>
          </p:cNvSpPr>
          <p:nvPr>
            <p:ph type="ctrTitle"/>
          </p:nvPr>
        </p:nvSpPr>
        <p:spPr>
          <a:xfrm>
            <a:off x="838200" y="914402"/>
            <a:ext cx="10515600" cy="2985923"/>
          </a:xfrm>
        </p:spPr>
        <p:txBody>
          <a:bodyPr>
            <a:normAutofit/>
          </a:bodyPr>
          <a:lstStyle/>
          <a:p>
            <a:r>
              <a:rPr lang="en-GB" sz="5200">
                <a:solidFill>
                  <a:srgbClr val="FFFFFF"/>
                </a:solidFill>
              </a:rPr>
              <a:t>Going Equipped</a:t>
            </a:r>
          </a:p>
        </p:txBody>
      </p:sp>
      <p:sp>
        <p:nvSpPr>
          <p:cNvPr id="3" name="Subtitle 2">
            <a:extLst>
              <a:ext uri="{FF2B5EF4-FFF2-40B4-BE49-F238E27FC236}">
                <a16:creationId xmlns:a16="http://schemas.microsoft.com/office/drawing/2014/main" id="{E1D41C6C-3948-4659-4A8A-62CA54C859B2}"/>
              </a:ext>
            </a:extLst>
          </p:cNvPr>
          <p:cNvSpPr>
            <a:spLocks noGrp="1"/>
          </p:cNvSpPr>
          <p:nvPr>
            <p:ph type="subTitle" idx="1"/>
          </p:nvPr>
        </p:nvSpPr>
        <p:spPr>
          <a:xfrm>
            <a:off x="838200" y="4072040"/>
            <a:ext cx="10515600" cy="1384310"/>
          </a:xfrm>
        </p:spPr>
        <p:txBody>
          <a:bodyPr>
            <a:normAutofit/>
          </a:bodyPr>
          <a:lstStyle/>
          <a:p>
            <a:r>
              <a:rPr lang="en-GB">
                <a:solidFill>
                  <a:srgbClr val="FFFFFF"/>
                </a:solidFill>
              </a:rPr>
              <a:t>Section 25 Theft Act 1968</a:t>
            </a:r>
          </a:p>
        </p:txBody>
      </p:sp>
    </p:spTree>
    <p:extLst>
      <p:ext uri="{BB962C8B-B14F-4D97-AF65-F5344CB8AC3E}">
        <p14:creationId xmlns:p14="http://schemas.microsoft.com/office/powerpoint/2010/main" val="1213372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76602-EE05-5A59-2EF8-5E4DCF35D3D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728FC9E-7F9C-37CC-9102-3C3870775F43}"/>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03CF5C0F-8251-6428-FD8C-15B2B36A5768}"/>
              </a:ext>
            </a:extLst>
          </p:cNvPr>
          <p:cNvPicPr>
            <a:picLocks noChangeAspect="1"/>
          </p:cNvPicPr>
          <p:nvPr/>
        </p:nvPicPr>
        <p:blipFill>
          <a:blip r:embed="rId3"/>
          <a:stretch>
            <a:fillRect/>
          </a:stretch>
        </p:blipFill>
        <p:spPr>
          <a:xfrm>
            <a:off x="0" y="10682"/>
            <a:ext cx="12192000" cy="6836636"/>
          </a:xfrm>
          <a:prstGeom prst="rect">
            <a:avLst/>
          </a:prstGeom>
        </p:spPr>
      </p:pic>
    </p:spTree>
    <p:extLst>
      <p:ext uri="{BB962C8B-B14F-4D97-AF65-F5344CB8AC3E}">
        <p14:creationId xmlns:p14="http://schemas.microsoft.com/office/powerpoint/2010/main" val="636621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C0F24D6-64F5-8833-674F-045E3D78D7BE}"/>
              </a:ext>
            </a:extLst>
          </p:cNvPr>
          <p:cNvPicPr>
            <a:picLocks noChangeAspect="1"/>
          </p:cNvPicPr>
          <p:nvPr/>
        </p:nvPicPr>
        <p:blipFill rotWithShape="1">
          <a:blip r:embed="rId2"/>
          <a:srcRect r="1655" b="2"/>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CFE56E-C493-1071-867E-36888219D36D}"/>
              </a:ext>
            </a:extLst>
          </p:cNvPr>
          <p:cNvSpPr>
            <a:spLocks noGrp="1"/>
          </p:cNvSpPr>
          <p:nvPr>
            <p:ph type="title"/>
          </p:nvPr>
        </p:nvSpPr>
        <p:spPr>
          <a:xfrm>
            <a:off x="7531610" y="365125"/>
            <a:ext cx="3822189" cy="1899912"/>
          </a:xfrm>
        </p:spPr>
        <p:txBody>
          <a:bodyPr>
            <a:normAutofit/>
          </a:bodyPr>
          <a:lstStyle/>
          <a:p>
            <a:r>
              <a:rPr lang="en-GB" sz="4000"/>
              <a:t>Place of abode</a:t>
            </a:r>
          </a:p>
        </p:txBody>
      </p:sp>
      <p:sp>
        <p:nvSpPr>
          <p:cNvPr id="3" name="Content Placeholder 2">
            <a:extLst>
              <a:ext uri="{FF2B5EF4-FFF2-40B4-BE49-F238E27FC236}">
                <a16:creationId xmlns:a16="http://schemas.microsoft.com/office/drawing/2014/main" id="{654A9C05-2726-7BE7-A6D6-8640C2281817}"/>
              </a:ext>
            </a:extLst>
          </p:cNvPr>
          <p:cNvSpPr>
            <a:spLocks noGrp="1"/>
          </p:cNvSpPr>
          <p:nvPr>
            <p:ph idx="1"/>
          </p:nvPr>
        </p:nvSpPr>
        <p:spPr>
          <a:xfrm>
            <a:off x="7531610" y="2434201"/>
            <a:ext cx="3822189" cy="3742762"/>
          </a:xfrm>
        </p:spPr>
        <p:txBody>
          <a:bodyPr>
            <a:normAutofit/>
          </a:bodyPr>
          <a:lstStyle/>
          <a:p>
            <a:r>
              <a:rPr lang="en-GB" sz="2000" dirty="0"/>
              <a:t>Where they reside</a:t>
            </a:r>
          </a:p>
          <a:p>
            <a:r>
              <a:rPr lang="en-GB" sz="2000" dirty="0"/>
              <a:t>Includes a house or flat and can include a caravan or boat. </a:t>
            </a:r>
          </a:p>
          <a:p>
            <a:endParaRPr lang="en-GB" sz="2000" dirty="0"/>
          </a:p>
          <a:p>
            <a:r>
              <a:rPr lang="en-GB" sz="2000" dirty="0"/>
              <a:t>A vehicle can be regarded as a place of abode if it is where the person resides. </a:t>
            </a:r>
          </a:p>
        </p:txBody>
      </p:sp>
    </p:spTree>
    <p:extLst>
      <p:ext uri="{BB962C8B-B14F-4D97-AF65-F5344CB8AC3E}">
        <p14:creationId xmlns:p14="http://schemas.microsoft.com/office/powerpoint/2010/main" val="28665048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3E934-72D4-AD3C-5BAC-04DF7E119F22}"/>
              </a:ext>
            </a:extLst>
          </p:cNvPr>
          <p:cNvSpPr>
            <a:spLocks noGrp="1"/>
          </p:cNvSpPr>
          <p:nvPr>
            <p:ph type="title"/>
          </p:nvPr>
        </p:nvSpPr>
        <p:spPr>
          <a:xfrm>
            <a:off x="7320466" y="609600"/>
            <a:ext cx="4140014" cy="1330839"/>
          </a:xfrm>
        </p:spPr>
        <p:txBody>
          <a:bodyPr>
            <a:normAutofit/>
          </a:bodyPr>
          <a:lstStyle/>
          <a:p>
            <a:r>
              <a:rPr lang="en-GB" dirty="0"/>
              <a:t>Has with him…</a:t>
            </a:r>
          </a:p>
        </p:txBody>
      </p:sp>
      <p:pic>
        <p:nvPicPr>
          <p:cNvPr id="5" name="Picture 4">
            <a:extLst>
              <a:ext uri="{FF2B5EF4-FFF2-40B4-BE49-F238E27FC236}">
                <a16:creationId xmlns:a16="http://schemas.microsoft.com/office/drawing/2014/main" id="{36C9721F-CFF7-2035-ED3A-CFE6B3008A93}"/>
              </a:ext>
            </a:extLst>
          </p:cNvPr>
          <p:cNvPicPr>
            <a:picLocks noChangeAspect="1"/>
          </p:cNvPicPr>
          <p:nvPr/>
        </p:nvPicPr>
        <p:blipFill rotWithShape="1">
          <a:blip r:embed="rId2"/>
          <a:srcRect t="5390" r="-3" b="706"/>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007FBF14-F9F9-1250-4B54-A3EAB89AE202}"/>
              </a:ext>
            </a:extLst>
          </p:cNvPr>
          <p:cNvSpPr>
            <a:spLocks noGrp="1"/>
          </p:cNvSpPr>
          <p:nvPr>
            <p:ph idx="1"/>
          </p:nvPr>
        </p:nvSpPr>
        <p:spPr>
          <a:xfrm>
            <a:off x="7320465" y="1809345"/>
            <a:ext cx="4140013" cy="4293343"/>
          </a:xfrm>
        </p:spPr>
        <p:txBody>
          <a:bodyPr>
            <a:normAutofit/>
          </a:bodyPr>
          <a:lstStyle/>
          <a:p>
            <a:r>
              <a:rPr lang="en-GB" sz="2400" dirty="0"/>
              <a:t>Article must be readily available. </a:t>
            </a:r>
          </a:p>
          <a:p>
            <a:r>
              <a:rPr lang="en-GB" sz="2400" dirty="0"/>
              <a:t>Some degree of immediate control e.g. in a bag, in their hand or pocket or in a vehicle. </a:t>
            </a:r>
          </a:p>
          <a:p>
            <a:r>
              <a:rPr lang="en-GB" sz="2400" dirty="0"/>
              <a:t>Person must know of the presence of the article. </a:t>
            </a:r>
          </a:p>
          <a:p>
            <a:r>
              <a:rPr lang="en-GB" sz="2400" dirty="0"/>
              <a:t>If it is placed in their pocket without their knowledge, then no offence. </a:t>
            </a:r>
          </a:p>
          <a:p>
            <a:endParaRPr lang="en-GB" sz="2000" dirty="0"/>
          </a:p>
          <a:p>
            <a:endParaRPr lang="en-GB" sz="2000" dirty="0"/>
          </a:p>
        </p:txBody>
      </p:sp>
    </p:spTree>
    <p:extLst>
      <p:ext uri="{BB962C8B-B14F-4D97-AF65-F5344CB8AC3E}">
        <p14:creationId xmlns:p14="http://schemas.microsoft.com/office/powerpoint/2010/main" val="3933866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74C8F-E479-044C-6F74-C3F4DAC6F6EA}"/>
              </a:ext>
            </a:extLst>
          </p:cNvPr>
          <p:cNvSpPr>
            <a:spLocks noGrp="1"/>
          </p:cNvSpPr>
          <p:nvPr>
            <p:ph type="title"/>
          </p:nvPr>
        </p:nvSpPr>
        <p:spPr>
          <a:xfrm>
            <a:off x="838201" y="365125"/>
            <a:ext cx="5251316" cy="1807305"/>
          </a:xfrm>
        </p:spPr>
        <p:txBody>
          <a:bodyPr>
            <a:normAutofit/>
          </a:bodyPr>
          <a:lstStyle/>
          <a:p>
            <a:r>
              <a:rPr lang="en-GB"/>
              <a:t>Has with him continued…</a:t>
            </a:r>
          </a:p>
        </p:txBody>
      </p:sp>
      <p:sp>
        <p:nvSpPr>
          <p:cNvPr id="3" name="Content Placeholder 2">
            <a:extLst>
              <a:ext uri="{FF2B5EF4-FFF2-40B4-BE49-F238E27FC236}">
                <a16:creationId xmlns:a16="http://schemas.microsoft.com/office/drawing/2014/main" id="{5F596F49-BADF-B3D7-3757-E731E2E08964}"/>
              </a:ext>
            </a:extLst>
          </p:cNvPr>
          <p:cNvSpPr>
            <a:spLocks noGrp="1"/>
          </p:cNvSpPr>
          <p:nvPr>
            <p:ph idx="1"/>
          </p:nvPr>
        </p:nvSpPr>
        <p:spPr>
          <a:xfrm>
            <a:off x="838200" y="2333297"/>
            <a:ext cx="4619621" cy="3843666"/>
          </a:xfrm>
        </p:spPr>
        <p:txBody>
          <a:bodyPr>
            <a:normAutofit/>
          </a:bodyPr>
          <a:lstStyle/>
          <a:p>
            <a:r>
              <a:rPr lang="en-GB" sz="1900"/>
              <a:t>R v Ellames: </a:t>
            </a:r>
          </a:p>
          <a:p>
            <a:endParaRPr lang="en-GB" sz="1900"/>
          </a:p>
          <a:p>
            <a:r>
              <a:rPr lang="en-GB" sz="1900"/>
              <a:t>It is not necessary to prove that the accused intended the article to be used in a specific burglary or theft- it is enough to prove general intention that it could be used for such offence. </a:t>
            </a:r>
          </a:p>
          <a:p>
            <a:endParaRPr lang="en-GB" sz="1900"/>
          </a:p>
          <a:p>
            <a:r>
              <a:rPr lang="en-GB" sz="1900"/>
              <a:t>The defendant had a sawn-off shotgun, wig, three hats, two masks, gloves, ammonia and shot gun cartridges, boiler suit and a car. </a:t>
            </a:r>
          </a:p>
        </p:txBody>
      </p:sp>
      <p:pic>
        <p:nvPicPr>
          <p:cNvPr id="5" name="Picture 4">
            <a:extLst>
              <a:ext uri="{FF2B5EF4-FFF2-40B4-BE49-F238E27FC236}">
                <a16:creationId xmlns:a16="http://schemas.microsoft.com/office/drawing/2014/main" id="{EDBE66E0-0453-AA33-44F4-6F637EE0FF00}"/>
              </a:ext>
            </a:extLst>
          </p:cNvPr>
          <p:cNvPicPr>
            <a:picLocks noChangeAspect="1"/>
          </p:cNvPicPr>
          <p:nvPr/>
        </p:nvPicPr>
        <p:blipFill rotWithShape="1">
          <a:blip r:embed="rId2"/>
          <a:srcRect l="22356" r="2982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786893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56B02-A885-EB06-16B1-7F0EFFDD6EA1}"/>
              </a:ext>
            </a:extLst>
          </p:cNvPr>
          <p:cNvSpPr>
            <a:spLocks noGrp="1"/>
          </p:cNvSpPr>
          <p:nvPr>
            <p:ph type="title"/>
          </p:nvPr>
        </p:nvSpPr>
        <p:spPr>
          <a:xfrm>
            <a:off x="971368" y="371719"/>
            <a:ext cx="6125964" cy="1906863"/>
          </a:xfrm>
        </p:spPr>
        <p:txBody>
          <a:bodyPr anchor="b">
            <a:normAutofit/>
          </a:bodyPr>
          <a:lstStyle/>
          <a:p>
            <a:r>
              <a:rPr lang="en-GB" dirty="0"/>
              <a:t>Any article…</a:t>
            </a:r>
          </a:p>
        </p:txBody>
      </p:sp>
      <p:sp>
        <p:nvSpPr>
          <p:cNvPr id="3" name="Content Placeholder 2">
            <a:extLst>
              <a:ext uri="{FF2B5EF4-FFF2-40B4-BE49-F238E27FC236}">
                <a16:creationId xmlns:a16="http://schemas.microsoft.com/office/drawing/2014/main" id="{677260A0-51BB-C9B6-BCF9-DA7EAC479067}"/>
              </a:ext>
            </a:extLst>
          </p:cNvPr>
          <p:cNvSpPr>
            <a:spLocks noGrp="1"/>
          </p:cNvSpPr>
          <p:nvPr>
            <p:ph idx="1"/>
          </p:nvPr>
        </p:nvSpPr>
        <p:spPr>
          <a:xfrm>
            <a:off x="971368" y="2711395"/>
            <a:ext cx="4114801" cy="3465568"/>
          </a:xfrm>
        </p:spPr>
        <p:txBody>
          <a:bodyPr>
            <a:normAutofit/>
          </a:bodyPr>
          <a:lstStyle/>
          <a:p>
            <a:pPr marL="0" indent="0">
              <a:buNone/>
            </a:pPr>
            <a:r>
              <a:rPr lang="en-GB" sz="2400" dirty="0"/>
              <a:t>Almost any physical object, such as skeleton keys (R v Metcalfe 1971) or a torch and screwdriver (R v Harrison 1970). </a:t>
            </a:r>
          </a:p>
        </p:txBody>
      </p:sp>
      <p:pic>
        <p:nvPicPr>
          <p:cNvPr id="5" name="Picture 4">
            <a:extLst>
              <a:ext uri="{FF2B5EF4-FFF2-40B4-BE49-F238E27FC236}">
                <a16:creationId xmlns:a16="http://schemas.microsoft.com/office/drawing/2014/main" id="{3039A4E8-E158-FE67-4C20-843D6D403D39}"/>
              </a:ext>
            </a:extLst>
          </p:cNvPr>
          <p:cNvPicPr>
            <a:picLocks noChangeAspect="1"/>
          </p:cNvPicPr>
          <p:nvPr/>
        </p:nvPicPr>
        <p:blipFill rotWithShape="1">
          <a:blip r:embed="rId2"/>
          <a:srcRect l="12461" r="822" b="4"/>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9" name="Picture 8">
            <a:extLst>
              <a:ext uri="{FF2B5EF4-FFF2-40B4-BE49-F238E27FC236}">
                <a16:creationId xmlns:a16="http://schemas.microsoft.com/office/drawing/2014/main" id="{4647BA8B-AD84-584B-B686-9AAFF8D072DD}"/>
              </a:ext>
            </a:extLst>
          </p:cNvPr>
          <p:cNvPicPr>
            <a:picLocks noChangeAspect="1"/>
          </p:cNvPicPr>
          <p:nvPr/>
        </p:nvPicPr>
        <p:blipFill rotWithShape="1">
          <a:blip r:embed="rId3"/>
          <a:srcRect l="15687" r="-5" b="-5"/>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Picture 6">
            <a:extLst>
              <a:ext uri="{FF2B5EF4-FFF2-40B4-BE49-F238E27FC236}">
                <a16:creationId xmlns:a16="http://schemas.microsoft.com/office/drawing/2014/main" id="{144073AA-CEFA-09FB-6854-03CDF4D22219}"/>
              </a:ext>
            </a:extLst>
          </p:cNvPr>
          <p:cNvPicPr>
            <a:picLocks noChangeAspect="1"/>
          </p:cNvPicPr>
          <p:nvPr/>
        </p:nvPicPr>
        <p:blipFill rotWithShape="1">
          <a:blip r:embed="rId4"/>
          <a:srcRect l="557" r="9761" b="-1"/>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7268639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E6778-B3BE-533C-8E39-A863FA963775}"/>
              </a:ext>
            </a:extLst>
          </p:cNvPr>
          <p:cNvSpPr>
            <a:spLocks noGrp="1"/>
          </p:cNvSpPr>
          <p:nvPr>
            <p:ph type="title"/>
          </p:nvPr>
        </p:nvSpPr>
        <p:spPr/>
        <p:txBody>
          <a:bodyPr/>
          <a:lstStyle/>
          <a:p>
            <a:r>
              <a:rPr lang="en-GB" dirty="0"/>
              <a:t>TWOC</a:t>
            </a:r>
          </a:p>
        </p:txBody>
      </p:sp>
      <p:sp>
        <p:nvSpPr>
          <p:cNvPr id="3" name="Content Placeholder 2">
            <a:extLst>
              <a:ext uri="{FF2B5EF4-FFF2-40B4-BE49-F238E27FC236}">
                <a16:creationId xmlns:a16="http://schemas.microsoft.com/office/drawing/2014/main" id="{458D3090-4FEB-8CB1-9AD1-A5AC5743F525}"/>
              </a:ext>
            </a:extLst>
          </p:cNvPr>
          <p:cNvSpPr>
            <a:spLocks noGrp="1"/>
          </p:cNvSpPr>
          <p:nvPr>
            <p:ph idx="1"/>
          </p:nvPr>
        </p:nvSpPr>
        <p:spPr/>
        <p:txBody>
          <a:bodyPr/>
          <a:lstStyle/>
          <a:p>
            <a:r>
              <a:rPr lang="en-GB" dirty="0"/>
              <a:t>Theft Act 1968 – Taking a Conveyance</a:t>
            </a:r>
          </a:p>
          <a:p>
            <a:endParaRPr lang="en-GB" dirty="0"/>
          </a:p>
        </p:txBody>
      </p:sp>
    </p:spTree>
    <p:extLst>
      <p:ext uri="{BB962C8B-B14F-4D97-AF65-F5344CB8AC3E}">
        <p14:creationId xmlns:p14="http://schemas.microsoft.com/office/powerpoint/2010/main" val="40769996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4DFF025-E1CE-7278-1FFA-48BAD2ABF2B5}"/>
              </a:ext>
            </a:extLst>
          </p:cNvPr>
          <p:cNvPicPr>
            <a:picLocks noGrp="1" noChangeAspect="1"/>
          </p:cNvPicPr>
          <p:nvPr>
            <p:ph idx="1"/>
          </p:nvPr>
        </p:nvPicPr>
        <p:blipFill>
          <a:blip r:embed="rId3"/>
          <a:stretch>
            <a:fillRect/>
          </a:stretch>
        </p:blipFill>
        <p:spPr>
          <a:xfrm>
            <a:off x="457200" y="708279"/>
            <a:ext cx="11277600" cy="5441442"/>
          </a:xfrm>
          <a:prstGeom prst="rect">
            <a:avLst/>
          </a:prstGeom>
        </p:spPr>
      </p:pic>
    </p:spTree>
    <p:extLst>
      <p:ext uri="{BB962C8B-B14F-4D97-AF65-F5344CB8AC3E}">
        <p14:creationId xmlns:p14="http://schemas.microsoft.com/office/powerpoint/2010/main" val="321969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2D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8EB0F3C-2D56-D5CE-BE1F-CBFE871FBB75}"/>
              </a:ext>
            </a:extLst>
          </p:cNvPr>
          <p:cNvPicPr>
            <a:picLocks noGrp="1" noChangeAspect="1"/>
          </p:cNvPicPr>
          <p:nvPr>
            <p:ph idx="1"/>
          </p:nvPr>
        </p:nvPicPr>
        <p:blipFill>
          <a:blip r:embed="rId3"/>
          <a:stretch>
            <a:fillRect/>
          </a:stretch>
        </p:blipFill>
        <p:spPr>
          <a:xfrm>
            <a:off x="643467" y="776020"/>
            <a:ext cx="10905066" cy="5305959"/>
          </a:xfrm>
          <a:prstGeom prst="rect">
            <a:avLst/>
          </a:prstGeom>
        </p:spPr>
      </p:pic>
    </p:spTree>
    <p:extLst>
      <p:ext uri="{BB962C8B-B14F-4D97-AF65-F5344CB8AC3E}">
        <p14:creationId xmlns:p14="http://schemas.microsoft.com/office/powerpoint/2010/main" val="3969483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28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images of a plane and a boat&#10;&#10;Description automatically generated">
            <a:extLst>
              <a:ext uri="{FF2B5EF4-FFF2-40B4-BE49-F238E27FC236}">
                <a16:creationId xmlns:a16="http://schemas.microsoft.com/office/drawing/2014/main" id="{19ABE9CF-A974-059D-D662-A85FDEACE373}"/>
              </a:ext>
            </a:extLst>
          </p:cNvPr>
          <p:cNvPicPr>
            <a:picLocks noGrp="1" noChangeAspect="1"/>
          </p:cNvPicPr>
          <p:nvPr>
            <p:ph idx="1"/>
          </p:nvPr>
        </p:nvPicPr>
        <p:blipFill>
          <a:blip r:embed="rId3"/>
          <a:stretch>
            <a:fillRect/>
          </a:stretch>
        </p:blipFill>
        <p:spPr>
          <a:xfrm>
            <a:off x="643467" y="766950"/>
            <a:ext cx="10905066" cy="5324100"/>
          </a:xfrm>
          <a:prstGeom prst="rect">
            <a:avLst/>
          </a:prstGeom>
        </p:spPr>
      </p:pic>
    </p:spTree>
    <p:extLst>
      <p:ext uri="{BB962C8B-B14F-4D97-AF65-F5344CB8AC3E}">
        <p14:creationId xmlns:p14="http://schemas.microsoft.com/office/powerpoint/2010/main" val="38380332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A4089BE0-3DC9-5712-8CC4-CB51FDDAA13A}"/>
              </a:ext>
            </a:extLst>
          </p:cNvPr>
          <p:cNvPicPr>
            <a:picLocks noGrp="1" noChangeAspect="1"/>
          </p:cNvPicPr>
          <p:nvPr>
            <p:ph idx="1"/>
          </p:nvPr>
        </p:nvPicPr>
        <p:blipFill>
          <a:blip r:embed="rId3"/>
          <a:srcRect l="9382" r="3056" b="-1"/>
          <a:stretch/>
        </p:blipFill>
        <p:spPr>
          <a:xfrm>
            <a:off x="20" y="1282"/>
            <a:ext cx="12191980" cy="6856718"/>
          </a:xfrm>
          <a:prstGeom prst="rect">
            <a:avLst/>
          </a:prstGeom>
        </p:spPr>
      </p:pic>
    </p:spTree>
    <p:extLst>
      <p:ext uri="{BB962C8B-B14F-4D97-AF65-F5344CB8AC3E}">
        <p14:creationId xmlns:p14="http://schemas.microsoft.com/office/powerpoint/2010/main" val="1434210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diagram&#10;&#10;Description automatically generated">
            <a:extLst>
              <a:ext uri="{FF2B5EF4-FFF2-40B4-BE49-F238E27FC236}">
                <a16:creationId xmlns:a16="http://schemas.microsoft.com/office/drawing/2014/main" id="{470F5F20-5205-F305-3588-82BEE919BD50}"/>
              </a:ext>
            </a:extLst>
          </p:cNvPr>
          <p:cNvPicPr>
            <a:picLocks noGrp="1" noChangeAspect="1"/>
          </p:cNvPicPr>
          <p:nvPr>
            <p:ph idx="1"/>
          </p:nvPr>
        </p:nvPicPr>
        <p:blipFill>
          <a:blip r:embed="rId3"/>
          <a:stretch>
            <a:fillRect/>
          </a:stretch>
        </p:blipFill>
        <p:spPr>
          <a:xfrm>
            <a:off x="990600" y="927335"/>
            <a:ext cx="10134600" cy="4942949"/>
          </a:xfrm>
          <a:prstGeom prst="rect">
            <a:avLst/>
          </a:prstGeom>
        </p:spPr>
      </p:pic>
    </p:spTree>
    <p:extLst>
      <p:ext uri="{BB962C8B-B14F-4D97-AF65-F5344CB8AC3E}">
        <p14:creationId xmlns:p14="http://schemas.microsoft.com/office/powerpoint/2010/main" val="5929886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28E3605-555C-224E-BC29-036B2578098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a:solidFill>
                  <a:srgbClr val="FFFFFF"/>
                </a:solidFill>
                <a:latin typeface="+mj-lt"/>
                <a:ea typeface="+mj-ea"/>
                <a:cs typeface="+mj-cs"/>
              </a:rPr>
              <a:t>Please review the next three slides- directed learning. </a:t>
            </a:r>
          </a:p>
        </p:txBody>
      </p:sp>
      <p:pic>
        <p:nvPicPr>
          <p:cNvPr id="5" name="Content Placeholder 4">
            <a:extLst>
              <a:ext uri="{FF2B5EF4-FFF2-40B4-BE49-F238E27FC236}">
                <a16:creationId xmlns:a16="http://schemas.microsoft.com/office/drawing/2014/main" id="{DDA90926-A460-38B5-B0AB-0DBEBAE9D6D4}"/>
              </a:ext>
            </a:extLst>
          </p:cNvPr>
          <p:cNvPicPr>
            <a:picLocks noGrp="1" noChangeAspect="1"/>
          </p:cNvPicPr>
          <p:nvPr>
            <p:ph idx="1"/>
          </p:nvPr>
        </p:nvPicPr>
        <p:blipFill>
          <a:blip r:embed="rId2"/>
          <a:stretch>
            <a:fillRect/>
          </a:stretch>
        </p:blipFill>
        <p:spPr>
          <a:xfrm>
            <a:off x="4502428" y="1505145"/>
            <a:ext cx="7225748" cy="3847710"/>
          </a:xfrm>
          <a:prstGeom prst="rect">
            <a:avLst/>
          </a:prstGeom>
        </p:spPr>
      </p:pic>
    </p:spTree>
    <p:extLst>
      <p:ext uri="{BB962C8B-B14F-4D97-AF65-F5344CB8AC3E}">
        <p14:creationId xmlns:p14="http://schemas.microsoft.com/office/powerpoint/2010/main" val="21763210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ar with lights on&#10;&#10;Description automatically generated">
            <a:extLst>
              <a:ext uri="{FF2B5EF4-FFF2-40B4-BE49-F238E27FC236}">
                <a16:creationId xmlns:a16="http://schemas.microsoft.com/office/drawing/2014/main" id="{1086325C-FFA4-B2F3-90B7-FBD6E1F076B5}"/>
              </a:ext>
            </a:extLst>
          </p:cNvPr>
          <p:cNvPicPr>
            <a:picLocks noGrp="1" noChangeAspect="1"/>
          </p:cNvPicPr>
          <p:nvPr>
            <p:ph idx="1"/>
          </p:nvPr>
        </p:nvPicPr>
        <p:blipFill>
          <a:blip r:embed="rId2"/>
          <a:stretch>
            <a:fillRect/>
          </a:stretch>
        </p:blipFill>
        <p:spPr>
          <a:xfrm>
            <a:off x="990600" y="966506"/>
            <a:ext cx="10134600" cy="4864607"/>
          </a:xfrm>
          <a:prstGeom prst="rect">
            <a:avLst/>
          </a:prstGeom>
        </p:spPr>
      </p:pic>
    </p:spTree>
    <p:extLst>
      <p:ext uri="{BB962C8B-B14F-4D97-AF65-F5344CB8AC3E}">
        <p14:creationId xmlns:p14="http://schemas.microsoft.com/office/powerpoint/2010/main" val="3596255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7BD3EC19-CE8A-643E-7D04-F86A69F29F2D}"/>
              </a:ext>
            </a:extLst>
          </p:cNvPr>
          <p:cNvPicPr>
            <a:picLocks noGrp="1" noChangeAspect="1"/>
          </p:cNvPicPr>
          <p:nvPr>
            <p:ph idx="1"/>
          </p:nvPr>
        </p:nvPicPr>
        <p:blipFill>
          <a:blip r:embed="rId3"/>
          <a:stretch>
            <a:fillRect/>
          </a:stretch>
        </p:blipFill>
        <p:spPr>
          <a:xfrm>
            <a:off x="643467" y="732048"/>
            <a:ext cx="10905066" cy="5393903"/>
          </a:xfrm>
          <a:prstGeom prst="rect">
            <a:avLst/>
          </a:prstGeom>
        </p:spPr>
      </p:pic>
    </p:spTree>
    <p:extLst>
      <p:ext uri="{BB962C8B-B14F-4D97-AF65-F5344CB8AC3E}">
        <p14:creationId xmlns:p14="http://schemas.microsoft.com/office/powerpoint/2010/main" val="21236052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law enforcement process&#10;&#10;Description automatically generated with medium confidence">
            <a:extLst>
              <a:ext uri="{FF2B5EF4-FFF2-40B4-BE49-F238E27FC236}">
                <a16:creationId xmlns:a16="http://schemas.microsoft.com/office/drawing/2014/main" id="{7734DF19-37F4-AA59-C421-A7B3ED2438B5}"/>
              </a:ext>
            </a:extLst>
          </p:cNvPr>
          <p:cNvPicPr>
            <a:picLocks noGrp="1" noChangeAspect="1"/>
          </p:cNvPicPr>
          <p:nvPr>
            <p:ph idx="1"/>
          </p:nvPr>
        </p:nvPicPr>
        <p:blipFill>
          <a:blip r:embed="rId3"/>
          <a:stretch>
            <a:fillRect/>
          </a:stretch>
        </p:blipFill>
        <p:spPr>
          <a:xfrm>
            <a:off x="457200" y="670363"/>
            <a:ext cx="11277600" cy="5517274"/>
          </a:xfrm>
          <a:prstGeom prst="rect">
            <a:avLst/>
          </a:prstGeom>
        </p:spPr>
      </p:pic>
    </p:spTree>
    <p:extLst>
      <p:ext uri="{BB962C8B-B14F-4D97-AF65-F5344CB8AC3E}">
        <p14:creationId xmlns:p14="http://schemas.microsoft.com/office/powerpoint/2010/main" val="4742376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DCA75B88-F775-ACF7-7E54-EA7BCA2D9C99}"/>
              </a:ext>
            </a:extLst>
          </p:cNvPr>
          <p:cNvPicPr>
            <a:picLocks noChangeAspect="1"/>
          </p:cNvPicPr>
          <p:nvPr/>
        </p:nvPicPr>
        <p:blipFill>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10CCD-2AAE-AD7B-583C-F51CB7D88A5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p>
        </p:txBody>
      </p:sp>
    </p:spTree>
    <p:extLst>
      <p:ext uri="{BB962C8B-B14F-4D97-AF65-F5344CB8AC3E}">
        <p14:creationId xmlns:p14="http://schemas.microsoft.com/office/powerpoint/2010/main" val="2387324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431</TotalTime>
  <Words>2343</Words>
  <Application>Microsoft Office PowerPoint</Application>
  <PresentationFormat>Widescreen</PresentationFormat>
  <Paragraphs>136</Paragraphs>
  <Slides>35</Slides>
  <Notes>21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Aptos</vt:lpstr>
      <vt:lpstr>Aptos Display</vt:lpstr>
      <vt:lpstr>Arial</vt:lpstr>
      <vt:lpstr>Inter Variable</vt:lpstr>
      <vt:lpstr>Office Theme</vt:lpstr>
      <vt:lpstr> Preparing for the Role of Constable  Week 1 Part 2</vt:lpstr>
      <vt:lpstr>Aims and Objectives</vt:lpstr>
      <vt:lpstr>What is robbery?</vt:lpstr>
      <vt:lpstr>What is robbery?</vt:lpstr>
      <vt:lpstr>PowerPoint Presentation</vt:lpstr>
      <vt:lpstr>Robbery Section 8 Theft Act 1968</vt:lpstr>
      <vt:lpstr>Immediately before doing so….</vt:lpstr>
      <vt:lpstr>Points to prove continued. </vt:lpstr>
      <vt:lpstr>Force used. </vt:lpstr>
      <vt:lpstr>Accidental use of force? </vt:lpstr>
      <vt:lpstr>Attempt theft – use of force</vt:lpstr>
      <vt:lpstr>Robbery</vt:lpstr>
      <vt:lpstr>Robbery</vt:lpstr>
      <vt:lpstr>Point to note!</vt:lpstr>
      <vt:lpstr>Any person</vt:lpstr>
      <vt:lpstr>Knowledge check</vt:lpstr>
      <vt:lpstr>PowerPoint Presentation</vt:lpstr>
      <vt:lpstr>PowerPoint Presentation</vt:lpstr>
      <vt:lpstr>Going Equipped</vt:lpstr>
      <vt:lpstr>PowerPoint Presentation</vt:lpstr>
      <vt:lpstr>Place of abode</vt:lpstr>
      <vt:lpstr>Has with him…</vt:lpstr>
      <vt:lpstr>Has with him continued…</vt:lpstr>
      <vt:lpstr>Any article…</vt:lpstr>
      <vt:lpstr>TWOC</vt:lpstr>
      <vt:lpstr>PowerPoint Presentation</vt:lpstr>
      <vt:lpstr>PowerPoint Presentation</vt:lpstr>
      <vt:lpstr>PowerPoint Presentation</vt:lpstr>
      <vt:lpstr>PowerPoint Presentation</vt:lpstr>
      <vt:lpstr>PowerPoint Presentation</vt:lpstr>
      <vt:lpstr>Please review the next three slides- directed learning. </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6</cp:revision>
  <dcterms:created xsi:type="dcterms:W3CDTF">2024-06-18T10:53:51Z</dcterms:created>
  <dcterms:modified xsi:type="dcterms:W3CDTF">2025-01-22T11:36:19Z</dcterms:modified>
</cp:coreProperties>
</file>