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7"/>
  </p:notesMasterIdLst>
  <p:handoutMasterIdLst>
    <p:handoutMasterId r:id="rId38"/>
  </p:handoutMasterIdLst>
  <p:sldIdLst>
    <p:sldId id="363" r:id="rId2"/>
    <p:sldId id="350" r:id="rId3"/>
    <p:sldId id="351" r:id="rId4"/>
    <p:sldId id="361" r:id="rId5"/>
    <p:sldId id="352" r:id="rId6"/>
    <p:sldId id="353" r:id="rId7"/>
    <p:sldId id="354" r:id="rId8"/>
    <p:sldId id="355" r:id="rId9"/>
    <p:sldId id="356" r:id="rId10"/>
    <p:sldId id="357" r:id="rId11"/>
    <p:sldId id="358" r:id="rId12"/>
    <p:sldId id="359" r:id="rId13"/>
    <p:sldId id="360" r:id="rId14"/>
    <p:sldId id="362" r:id="rId15"/>
    <p:sldId id="364" r:id="rId16"/>
    <p:sldId id="256" r:id="rId17"/>
    <p:sldId id="291" r:id="rId18"/>
    <p:sldId id="340" r:id="rId19"/>
    <p:sldId id="337" r:id="rId20"/>
    <p:sldId id="338" r:id="rId21"/>
    <p:sldId id="295" r:id="rId22"/>
    <p:sldId id="342" r:id="rId23"/>
    <p:sldId id="287" r:id="rId24"/>
    <p:sldId id="339" r:id="rId25"/>
    <p:sldId id="289" r:id="rId26"/>
    <p:sldId id="322" r:id="rId27"/>
    <p:sldId id="323" r:id="rId28"/>
    <p:sldId id="263" r:id="rId29"/>
    <p:sldId id="262" r:id="rId30"/>
    <p:sldId id="328" r:id="rId31"/>
    <p:sldId id="334" r:id="rId32"/>
    <p:sldId id="346" r:id="rId33"/>
    <p:sldId id="348" r:id="rId34"/>
    <p:sldId id="347" r:id="rId35"/>
    <p:sldId id="345" r:id="rId36"/>
  </p:sldIdLst>
  <p:sldSz cx="9144000" cy="6858000" type="screen4x3"/>
  <p:notesSz cx="6724650" cy="97742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E0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4671" autoAdjust="0"/>
  </p:normalViewPr>
  <p:slideViewPr>
    <p:cSldViewPr>
      <p:cViewPr varScale="1">
        <p:scale>
          <a:sx n="63" d="100"/>
          <a:sy n="63" d="100"/>
        </p:scale>
        <p:origin x="907" y="19"/>
      </p:cViewPr>
      <p:guideLst>
        <p:guide orient="horz" pos="2160"/>
        <p:guide pos="2880"/>
      </p:guideLst>
    </p:cSldViewPr>
  </p:slideViewPr>
  <p:notesTextViewPr>
    <p:cViewPr>
      <p:scale>
        <a:sx n="1" d="1"/>
        <a:sy n="1" d="1"/>
      </p:scale>
      <p:origin x="0" y="0"/>
    </p:cViewPr>
  </p:notesTextViewPr>
  <p:sorterViewPr>
    <p:cViewPr>
      <p:scale>
        <a:sx n="100" d="100"/>
        <a:sy n="100" d="100"/>
      </p:scale>
      <p:origin x="0" y="36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887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09079" y="0"/>
            <a:ext cx="2914015" cy="488712"/>
          </a:xfrm>
          <a:prstGeom prst="rect">
            <a:avLst/>
          </a:prstGeom>
        </p:spPr>
        <p:txBody>
          <a:bodyPr vert="horz" lIns="91440" tIns="45720" rIns="91440" bIns="45720" rtlCol="0"/>
          <a:lstStyle>
            <a:lvl1pPr algn="r">
              <a:defRPr sz="1200"/>
            </a:lvl1pPr>
          </a:lstStyle>
          <a:p>
            <a:fld id="{1EB5EA0B-E860-45E0-A84B-06290614C642}" type="datetimeFigureOut">
              <a:rPr lang="en-GB" smtClean="0"/>
              <a:t>24/09/2018</a:t>
            </a:fld>
            <a:endParaRPr lang="en-GB"/>
          </a:p>
        </p:txBody>
      </p:sp>
      <p:sp>
        <p:nvSpPr>
          <p:cNvPr id="4" name="Footer Placeholder 3"/>
          <p:cNvSpPr>
            <a:spLocks noGrp="1"/>
          </p:cNvSpPr>
          <p:nvPr>
            <p:ph type="ftr" sz="quarter" idx="2"/>
          </p:nvPr>
        </p:nvSpPr>
        <p:spPr>
          <a:xfrm>
            <a:off x="0" y="9283830"/>
            <a:ext cx="2914015" cy="4887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09079" y="9283830"/>
            <a:ext cx="2914015" cy="488712"/>
          </a:xfrm>
          <a:prstGeom prst="rect">
            <a:avLst/>
          </a:prstGeom>
        </p:spPr>
        <p:txBody>
          <a:bodyPr vert="horz" lIns="91440" tIns="45720" rIns="91440" bIns="45720" rtlCol="0" anchor="b"/>
          <a:lstStyle>
            <a:lvl1pPr algn="r">
              <a:defRPr sz="1200"/>
            </a:lvl1pPr>
          </a:lstStyle>
          <a:p>
            <a:fld id="{7F2D9E3E-60CC-4274-9CF5-98ED60B49E2A}" type="slidenum">
              <a:rPr lang="en-GB" smtClean="0"/>
              <a:t>‹#›</a:t>
            </a:fld>
            <a:endParaRPr lang="en-GB"/>
          </a:p>
        </p:txBody>
      </p:sp>
    </p:spTree>
    <p:extLst>
      <p:ext uri="{BB962C8B-B14F-4D97-AF65-F5344CB8AC3E}">
        <p14:creationId xmlns:p14="http://schemas.microsoft.com/office/powerpoint/2010/main" val="24517159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37C3F9B8-9C1F-42C4-A6F6-EF3B3D28D4E0}" type="datetimeFigureOut">
              <a:rPr lang="en-GB" smtClean="0"/>
              <a:t>24/09/2018</a:t>
            </a:fld>
            <a:endParaRPr lang="en-GB"/>
          </a:p>
        </p:txBody>
      </p:sp>
      <p:sp>
        <p:nvSpPr>
          <p:cNvPr id="4" name="Slide Image Placeholder 3"/>
          <p:cNvSpPr>
            <a:spLocks noGrp="1" noRot="1" noChangeAspect="1"/>
          </p:cNvSpPr>
          <p:nvPr>
            <p:ph type="sldImg" idx="2"/>
          </p:nvPr>
        </p:nvSpPr>
        <p:spPr>
          <a:xfrm>
            <a:off x="1163638" y="1222375"/>
            <a:ext cx="439737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D0E828AD-DAD5-4AA8-9237-42E1CAFC7C18}" type="slidenum">
              <a:rPr lang="en-GB" smtClean="0"/>
              <a:t>‹#›</a:t>
            </a:fld>
            <a:endParaRPr lang="en-GB"/>
          </a:p>
        </p:txBody>
      </p:sp>
    </p:spTree>
    <p:extLst>
      <p:ext uri="{BB962C8B-B14F-4D97-AF65-F5344CB8AC3E}">
        <p14:creationId xmlns:p14="http://schemas.microsoft.com/office/powerpoint/2010/main" val="18220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C694137D-5ED1-4D2B-BBAD-EC86A663C996}" type="datetimeFigureOut">
              <a:rPr lang="en-GB" smtClean="0"/>
              <a:t>24/09/2018</a:t>
            </a:fld>
            <a:endParaRPr lang="en-GB"/>
          </a:p>
        </p:txBody>
      </p:sp>
      <p:sp>
        <p:nvSpPr>
          <p:cNvPr id="5" name="Footer Placeholder 4"/>
          <p:cNvSpPr>
            <a:spLocks noGrp="1"/>
          </p:cNvSpPr>
          <p:nvPr>
            <p:ph type="ftr" sz="quarter" idx="11"/>
          </p:nvPr>
        </p:nvSpPr>
        <p:spPr>
          <a:xfrm>
            <a:off x="1174044" y="5357592"/>
            <a:ext cx="5034845" cy="365125"/>
          </a:xfrm>
        </p:spPr>
        <p:txBody>
          <a:bodyPr/>
          <a:lstStyle/>
          <a:p>
            <a:endParaRPr lang="en-GB"/>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61932734-FC6F-4C98-9DA5-0BC02E37C3A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94137D-5ED1-4D2B-BBAD-EC86A663C996}"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694137D-5ED1-4D2B-BBAD-EC86A663C996}"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C694137D-5ED1-4D2B-BBAD-EC86A663C996}" type="datetimeFigureOut">
              <a:rPr lang="en-GB" smtClean="0"/>
              <a:t>24/09/2018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932734-FC6F-4C98-9DA5-0BC02E37C3AB}" type="slidenum">
              <a:rPr lang="en-GB" smtClean="0"/>
              <a:t>‹#›</a:t>
            </a:fld>
            <a:endParaRPr lang="en-GB"/>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C694137D-5ED1-4D2B-BBAD-EC86A663C996}" type="datetimeFigureOut">
              <a:rPr lang="en-GB" smtClean="0"/>
              <a:t>24/09/2018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932734-FC6F-4C98-9DA5-0BC02E37C3AB}" type="slidenum">
              <a:rPr lang="en-GB" smtClean="0"/>
              <a:t>‹#›</a:t>
            </a:fld>
            <a:endParaRPr lang="en-GB"/>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694137D-5ED1-4D2B-BBAD-EC86A663C996}" type="datetimeFigureOut">
              <a:rPr lang="en-GB" smtClean="0"/>
              <a:t>24/09/2018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94137D-5ED1-4D2B-BBAD-EC86A663C996}" type="datetimeFigureOut">
              <a:rPr lang="en-GB" smtClean="0"/>
              <a:t>24/09/2018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C694137D-5ED1-4D2B-BBAD-EC86A663C996}" type="datetimeFigureOut">
              <a:rPr lang="en-GB" smtClean="0"/>
              <a:t>24/09/2018</a:t>
            </a:fld>
            <a:endParaRPr lang="en-GB"/>
          </a:p>
        </p:txBody>
      </p:sp>
      <p:sp>
        <p:nvSpPr>
          <p:cNvPr id="6" name="Footer Placeholder 5"/>
          <p:cNvSpPr>
            <a:spLocks noGrp="1"/>
          </p:cNvSpPr>
          <p:nvPr>
            <p:ph type="ftr" sz="quarter" idx="11"/>
          </p:nvPr>
        </p:nvSpPr>
        <p:spPr>
          <a:xfrm rot="-60000">
            <a:off x="914554" y="5829261"/>
            <a:ext cx="3522607" cy="365125"/>
          </a:xfrm>
        </p:spPr>
        <p:txBody>
          <a:bodyPr/>
          <a:lstStyle/>
          <a:p>
            <a:endParaRPr lang="en-GB"/>
          </a:p>
        </p:txBody>
      </p:sp>
      <p:sp>
        <p:nvSpPr>
          <p:cNvPr id="7" name="Slide Number Placeholder 6"/>
          <p:cNvSpPr>
            <a:spLocks noGrp="1"/>
          </p:cNvSpPr>
          <p:nvPr>
            <p:ph type="sldNum" sz="quarter" idx="12"/>
          </p:nvPr>
        </p:nvSpPr>
        <p:spPr>
          <a:xfrm rot="60000">
            <a:off x="7557313" y="5896961"/>
            <a:ext cx="554023" cy="365125"/>
          </a:xfrm>
        </p:spPr>
        <p:txBody>
          <a:bodyPr/>
          <a:lstStyle/>
          <a:p>
            <a:fld id="{61932734-FC6F-4C98-9DA5-0BC02E37C3A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C694137D-5ED1-4D2B-BBAD-EC86A663C996}" type="datetimeFigureOut">
              <a:rPr lang="en-GB" smtClean="0"/>
              <a:t>24/09/2018</a:t>
            </a:fld>
            <a:endParaRPr lang="en-GB"/>
          </a:p>
        </p:txBody>
      </p:sp>
      <p:sp>
        <p:nvSpPr>
          <p:cNvPr id="6" name="Footer Placeholder 5"/>
          <p:cNvSpPr>
            <a:spLocks noGrp="1"/>
          </p:cNvSpPr>
          <p:nvPr>
            <p:ph type="ftr" sz="quarter" idx="11"/>
          </p:nvPr>
        </p:nvSpPr>
        <p:spPr>
          <a:xfrm rot="-60000">
            <a:off x="914569" y="5831037"/>
            <a:ext cx="3319043" cy="365125"/>
          </a:xfrm>
        </p:spPr>
        <p:txBody>
          <a:bodyPr/>
          <a:lstStyle/>
          <a:p>
            <a:endParaRPr lang="en-GB"/>
          </a:p>
        </p:txBody>
      </p:sp>
      <p:sp>
        <p:nvSpPr>
          <p:cNvPr id="7" name="Slide Number Placeholder 6"/>
          <p:cNvSpPr>
            <a:spLocks noGrp="1"/>
          </p:cNvSpPr>
          <p:nvPr>
            <p:ph type="sldNum" sz="quarter" idx="12"/>
          </p:nvPr>
        </p:nvSpPr>
        <p:spPr>
          <a:xfrm rot="60000">
            <a:off x="7562089" y="5900026"/>
            <a:ext cx="554023" cy="365125"/>
          </a:xfrm>
        </p:spPr>
        <p:txBody>
          <a:bodyPr/>
          <a:lstStyle/>
          <a:p>
            <a:fld id="{61932734-FC6F-4C98-9DA5-0BC02E37C3A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94137D-5ED1-4D2B-BBAD-EC86A663C996}"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694137D-5ED1-4D2B-BBAD-EC86A663C996}" type="datetimeFigureOut">
              <a:rPr lang="en-GB" smtClean="0"/>
              <a:t>24/09/2018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932734-FC6F-4C98-9DA5-0BC02E37C3A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C694137D-5ED1-4D2B-BBAD-EC86A663C996}" type="datetimeFigureOut">
              <a:rPr lang="en-GB" smtClean="0"/>
              <a:t>24/09/2018</a:t>
            </a:fld>
            <a:endParaRPr lang="en-GB"/>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GB"/>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61932734-FC6F-4C98-9DA5-0BC02E37C3A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3789040"/>
            <a:ext cx="6264696" cy="1828090"/>
          </a:xfrm>
          <a:ln>
            <a:solidFill>
              <a:schemeClr val="accent1"/>
            </a:solidFill>
          </a:ln>
        </p:spPr>
        <p:txBody>
          <a:bodyPr>
            <a:noAutofit/>
          </a:bodyPr>
          <a:lstStyle/>
          <a:p>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r>
              <a:rPr lang="en-GB" dirty="0" smtClean="0"/>
              <a:t>Bridging: your experiences in </a:t>
            </a:r>
            <a:br>
              <a:rPr lang="en-GB" dirty="0" smtClean="0"/>
            </a:br>
            <a:r>
              <a:rPr lang="en-GB" sz="7200" b="1" dirty="0" smtClean="0">
                <a:solidFill>
                  <a:srgbClr val="7030A0"/>
                </a:solidFill>
                <a:latin typeface="+mn-lt"/>
              </a:rPr>
              <a:t>3-2-1</a:t>
            </a:r>
            <a:r>
              <a:rPr lang="en-GB" dirty="0" smtClean="0"/>
              <a:t/>
            </a:r>
            <a:br>
              <a:rPr lang="en-GB" dirty="0" smtClean="0"/>
            </a:br>
            <a:r>
              <a:rPr lang="en-GB" sz="3600" b="1" dirty="0" smtClean="0">
                <a:solidFill>
                  <a:srgbClr val="FF0000"/>
                </a:solidFill>
              </a:rPr>
              <a:t>Three</a:t>
            </a:r>
            <a:r>
              <a:rPr lang="en-GB" sz="3600" dirty="0" smtClean="0"/>
              <a:t> things you observed</a:t>
            </a:r>
            <a:br>
              <a:rPr lang="en-GB" sz="3600" dirty="0" smtClean="0"/>
            </a:br>
            <a:r>
              <a:rPr lang="en-GB" sz="3600" b="1" dirty="0" smtClean="0">
                <a:solidFill>
                  <a:srgbClr val="FF0000"/>
                </a:solidFill>
              </a:rPr>
              <a:t>Two</a:t>
            </a:r>
            <a:r>
              <a:rPr lang="en-GB" sz="3600" dirty="0" smtClean="0">
                <a:solidFill>
                  <a:srgbClr val="FF0000"/>
                </a:solidFill>
              </a:rPr>
              <a:t> </a:t>
            </a:r>
            <a:r>
              <a:rPr lang="en-GB" sz="3600" dirty="0" smtClean="0"/>
              <a:t>things that surprised you</a:t>
            </a:r>
            <a:br>
              <a:rPr lang="en-GB" sz="3600" dirty="0" smtClean="0"/>
            </a:br>
            <a:r>
              <a:rPr lang="en-GB" sz="3600" b="1" dirty="0" smtClean="0">
                <a:solidFill>
                  <a:srgbClr val="FF0000"/>
                </a:solidFill>
              </a:rPr>
              <a:t>One</a:t>
            </a:r>
            <a:r>
              <a:rPr lang="en-GB" sz="3600" b="1" dirty="0" smtClean="0"/>
              <a:t> </a:t>
            </a:r>
            <a:r>
              <a:rPr lang="en-GB" sz="3600" dirty="0" smtClean="0"/>
              <a:t>question</a:t>
            </a:r>
            <a:endParaRPr lang="en-GB" sz="3600" dirty="0"/>
          </a:p>
        </p:txBody>
      </p:sp>
    </p:spTree>
    <p:extLst>
      <p:ext uri="{BB962C8B-B14F-4D97-AF65-F5344CB8AC3E}">
        <p14:creationId xmlns:p14="http://schemas.microsoft.com/office/powerpoint/2010/main" val="742399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1412776"/>
            <a:ext cx="5723468" cy="1828090"/>
          </a:xfrm>
        </p:spPr>
        <p:txBody>
          <a:bodyPr>
            <a:normAutofit fontScale="90000"/>
          </a:bodyPr>
          <a:lstStyle/>
          <a:p>
            <a:r>
              <a:rPr lang="en-GB" dirty="0" smtClean="0"/>
              <a:t>Aseiniad / Assignment</a:t>
            </a:r>
            <a:br>
              <a:rPr lang="en-GB" dirty="0" smtClean="0"/>
            </a:br>
            <a:r>
              <a:rPr lang="en-GB" dirty="0" smtClean="0"/>
              <a:t>M6X001438/C</a:t>
            </a:r>
            <a:endParaRPr lang="en-GB" dirty="0"/>
          </a:p>
        </p:txBody>
      </p:sp>
      <p:sp>
        <p:nvSpPr>
          <p:cNvPr id="3" name="Subtitle 2"/>
          <p:cNvSpPr>
            <a:spLocks noGrp="1"/>
          </p:cNvSpPr>
          <p:nvPr>
            <p:ph type="subTitle" idx="1"/>
          </p:nvPr>
        </p:nvSpPr>
        <p:spPr>
          <a:xfrm>
            <a:off x="2555776" y="3501008"/>
            <a:ext cx="4248472" cy="1812032"/>
          </a:xfrm>
          <a:blipFill>
            <a:blip r:embed="rId2"/>
            <a:stretch>
              <a:fillRect/>
            </a:stretch>
          </a:blipFill>
        </p:spPr>
        <p:txBody>
          <a:bodyPr/>
          <a:lstStyle/>
          <a:p>
            <a:endParaRPr lang="en-GB" dirty="0"/>
          </a:p>
        </p:txBody>
      </p:sp>
    </p:spTree>
    <p:extLst>
      <p:ext uri="{BB962C8B-B14F-4D97-AF65-F5344CB8AC3E}">
        <p14:creationId xmlns:p14="http://schemas.microsoft.com/office/powerpoint/2010/main" val="2982501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27201" y="1794934"/>
            <a:ext cx="5723468" cy="4946434"/>
          </a:xfrm>
        </p:spPr>
        <p:txBody>
          <a:bodyPr>
            <a:normAutofit fontScale="90000"/>
          </a:bodyPr>
          <a:lstStyle/>
          <a:p>
            <a:r>
              <a:rPr lang="en-GB" sz="2200" dirty="0"/>
              <a:t/>
            </a:r>
            <a:br>
              <a:rPr lang="en-GB" sz="2200" dirty="0"/>
            </a:br>
            <a:r>
              <a:rPr lang="en-GB" sz="2200" dirty="0" smtClean="0"/>
              <a:t/>
            </a:r>
            <a:br>
              <a:rPr lang="en-GB" sz="2200" dirty="0" smtClean="0"/>
            </a:br>
            <a:r>
              <a:rPr lang="en-GB" sz="3600" b="1" dirty="0" smtClean="0"/>
              <a:t>TITLE:</a:t>
            </a:r>
            <a:r>
              <a:rPr lang="en-GB" sz="2200" dirty="0" smtClean="0"/>
              <a:t/>
            </a:r>
            <a:br>
              <a:rPr lang="en-GB" sz="2200" dirty="0" smtClean="0"/>
            </a:br>
            <a:r>
              <a:rPr lang="en-GB" sz="2200" dirty="0" smtClean="0"/>
              <a:t/>
            </a:r>
            <a:br>
              <a:rPr lang="en-GB" sz="2200" dirty="0" smtClean="0"/>
            </a:br>
            <a:r>
              <a:rPr lang="en-GB" sz="2200" b="1" dirty="0" smtClean="0"/>
              <a:t>‘Describe </a:t>
            </a:r>
            <a:r>
              <a:rPr lang="en-GB" sz="2200" b="1" dirty="0"/>
              <a:t>a learning event which has happened during your classroom observation.</a:t>
            </a:r>
            <a:r>
              <a:rPr lang="en-GB" sz="2200" dirty="0"/>
              <a:t/>
            </a:r>
            <a:br>
              <a:rPr lang="en-GB" sz="2200" dirty="0"/>
            </a:br>
            <a:r>
              <a:rPr lang="en-GB" sz="2200" dirty="0"/>
              <a:t/>
            </a:r>
            <a:br>
              <a:rPr lang="en-GB" sz="2200" dirty="0"/>
            </a:br>
            <a:r>
              <a:rPr lang="en-GB" sz="2200" dirty="0"/>
              <a:t>Reflect upon what took place, connecting events to theories of learning and teaching.</a:t>
            </a:r>
            <a:br>
              <a:rPr lang="en-GB" sz="2200" dirty="0"/>
            </a:br>
            <a:r>
              <a:rPr lang="en-GB" sz="2200" dirty="0"/>
              <a:t/>
            </a:r>
            <a:br>
              <a:rPr lang="en-GB" sz="2200" dirty="0"/>
            </a:br>
            <a:r>
              <a:rPr lang="en-GB" sz="2200" dirty="0"/>
              <a:t>Make recommendations about how you could improve your own practice in the light of this, and produce a digital poster to illustrate how you would use all of this information to develop the elements of an effective learning environment.’</a:t>
            </a:r>
            <a:br>
              <a:rPr lang="en-GB" sz="2200" dirty="0"/>
            </a:br>
            <a:r>
              <a:rPr lang="en-GB" dirty="0" smtClean="0"/>
              <a:t/>
            </a:r>
            <a:br>
              <a:rPr lang="en-GB" dirty="0" smtClean="0"/>
            </a:br>
            <a:endParaRPr lang="en-GB" dirty="0"/>
          </a:p>
        </p:txBody>
      </p:sp>
    </p:spTree>
    <p:extLst>
      <p:ext uri="{BB962C8B-B14F-4D97-AF65-F5344CB8AC3E}">
        <p14:creationId xmlns:p14="http://schemas.microsoft.com/office/powerpoint/2010/main" val="4031456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63688" y="548680"/>
            <a:ext cx="5723468" cy="4946434"/>
          </a:xfrm>
        </p:spPr>
        <p:txBody>
          <a:bodyPr>
            <a:normAutofit/>
          </a:bodyPr>
          <a:lstStyle/>
          <a:p>
            <a:r>
              <a:rPr lang="en-GB" sz="2200" dirty="0"/>
              <a:t/>
            </a:r>
            <a:br>
              <a:rPr lang="en-GB" sz="2200" dirty="0"/>
            </a:br>
            <a:r>
              <a:rPr lang="en-GB" sz="2200" dirty="0" smtClean="0"/>
              <a:t/>
            </a:r>
            <a:br>
              <a:rPr lang="en-GB" sz="2200" dirty="0" smtClean="0"/>
            </a:br>
            <a:r>
              <a:rPr lang="en-GB" b="1" dirty="0" smtClean="0"/>
              <a:t>What is a learning event? </a:t>
            </a:r>
            <a:r>
              <a:rPr lang="en-GB" dirty="0" smtClean="0"/>
              <a:t/>
            </a:r>
            <a:br>
              <a:rPr lang="en-GB" dirty="0" smtClean="0"/>
            </a:br>
            <a:r>
              <a:rPr lang="en-GB" dirty="0" smtClean="0"/>
              <a:t/>
            </a:r>
            <a:br>
              <a:rPr lang="en-GB" dirty="0" smtClean="0"/>
            </a:br>
            <a:endParaRPr lang="en-GB" dirty="0"/>
          </a:p>
        </p:txBody>
      </p:sp>
    </p:spTree>
    <p:extLst>
      <p:ext uri="{BB962C8B-B14F-4D97-AF65-F5344CB8AC3E}">
        <p14:creationId xmlns:p14="http://schemas.microsoft.com/office/powerpoint/2010/main" val="3448044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835696" y="1196752"/>
            <a:ext cx="5723468" cy="4514385"/>
          </a:xfrm>
        </p:spPr>
        <p:txBody>
          <a:bodyPr>
            <a:normAutofit/>
          </a:bodyPr>
          <a:lstStyle/>
          <a:p>
            <a:r>
              <a:rPr lang="en-GB" sz="3600" b="1" dirty="0"/>
              <a:t>Introduction and </a:t>
            </a:r>
            <a:r>
              <a:rPr lang="en-GB" sz="3600" b="1" dirty="0" smtClean="0"/>
              <a:t>conclusions</a:t>
            </a:r>
            <a:r>
              <a:rPr lang="en-GB" sz="3600" dirty="0"/>
              <a:t/>
            </a:r>
            <a:br>
              <a:rPr lang="en-GB" sz="3600" dirty="0"/>
            </a:br>
            <a:r>
              <a:rPr lang="en-GB" sz="2400" dirty="0"/>
              <a:t>Include BRIEF introduction and conclusions where you outline the context in which you carried out your observation – showing an awareness of </a:t>
            </a:r>
            <a:r>
              <a:rPr lang="en-GB" sz="2400" b="1" u="sng" dirty="0"/>
              <a:t>ethical issues </a:t>
            </a:r>
            <a:r>
              <a:rPr lang="en-GB" sz="2400" dirty="0"/>
              <a:t>you have considered </a:t>
            </a:r>
            <a:r>
              <a:rPr lang="en-GB" sz="2400" dirty="0" err="1"/>
              <a:t>eg</a:t>
            </a:r>
            <a:r>
              <a:rPr lang="en-GB" sz="2400" dirty="0"/>
              <a:t> anonymity. When you conclude, summarise the key points that you wish the reader to be aware of (approx. 500 words).</a:t>
            </a:r>
            <a:br>
              <a:rPr lang="en-GB" sz="2400" dirty="0"/>
            </a:br>
            <a:endParaRPr lang="en-GB" sz="2400" dirty="0"/>
          </a:p>
        </p:txBody>
      </p:sp>
    </p:spTree>
    <p:extLst>
      <p:ext uri="{BB962C8B-B14F-4D97-AF65-F5344CB8AC3E}">
        <p14:creationId xmlns:p14="http://schemas.microsoft.com/office/powerpoint/2010/main" val="2143953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835696" y="1196752"/>
            <a:ext cx="5723468" cy="4514385"/>
          </a:xfrm>
        </p:spPr>
        <p:txBody>
          <a:bodyPr>
            <a:normAutofit fontScale="90000"/>
          </a:bodyPr>
          <a:lstStyle/>
          <a:p>
            <a:r>
              <a:rPr lang="en-GB" sz="4000" b="1" dirty="0" smtClean="0"/>
              <a:t>Part 1: OBSERVE</a:t>
            </a:r>
            <a:r>
              <a:rPr lang="en-GB" sz="3600" dirty="0"/>
              <a:t/>
            </a:r>
            <a:br>
              <a:rPr lang="en-GB" sz="3600" dirty="0"/>
            </a:br>
            <a:r>
              <a:rPr lang="en-GB" sz="2400" dirty="0"/>
              <a:t/>
            </a:r>
            <a:br>
              <a:rPr lang="en-GB" sz="2400" dirty="0"/>
            </a:br>
            <a:r>
              <a:rPr lang="en-GB" sz="2400" dirty="0"/>
              <a:t>Complete a </a:t>
            </a:r>
            <a:r>
              <a:rPr lang="en-GB" sz="2400" b="1" dirty="0"/>
              <a:t>vignette </a:t>
            </a:r>
            <a:r>
              <a:rPr lang="en-GB" sz="2400" dirty="0"/>
              <a:t>(a retelling of something that happened) to describe a learning experience, behavioural incident or social interaction that took place during your classroom observation. </a:t>
            </a:r>
            <a:r>
              <a:rPr lang="en-GB" sz="2400" b="1" dirty="0"/>
              <a:t>Explain </a:t>
            </a:r>
            <a:r>
              <a:rPr lang="en-GB" sz="2400" dirty="0"/>
              <a:t>why you selected this as a significant event, relating to module content </a:t>
            </a:r>
            <a:r>
              <a:rPr lang="en-GB" sz="2400" dirty="0" err="1"/>
              <a:t>eg</a:t>
            </a:r>
            <a:r>
              <a:rPr lang="en-GB" sz="2400" dirty="0"/>
              <a:t> exploratory talk; metacognition; inclusive practices (approx. 1500 words).</a:t>
            </a:r>
          </a:p>
        </p:txBody>
      </p:sp>
    </p:spTree>
    <p:extLst>
      <p:ext uri="{BB962C8B-B14F-4D97-AF65-F5344CB8AC3E}">
        <p14:creationId xmlns:p14="http://schemas.microsoft.com/office/powerpoint/2010/main" val="5598293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835696" y="1196752"/>
            <a:ext cx="5723468" cy="4514385"/>
          </a:xfrm>
        </p:spPr>
        <p:txBody>
          <a:bodyPr>
            <a:normAutofit/>
          </a:bodyPr>
          <a:lstStyle/>
          <a:p>
            <a:r>
              <a:rPr lang="en-GB" sz="3600" b="1" dirty="0" smtClean="0"/>
              <a:t>Part 2: CONNECT</a:t>
            </a:r>
            <a:r>
              <a:rPr lang="en-GB" sz="3600" dirty="0"/>
              <a:t/>
            </a:r>
            <a:br>
              <a:rPr lang="en-GB" sz="3600" dirty="0"/>
            </a:br>
            <a:r>
              <a:rPr lang="en-GB" sz="2400" dirty="0"/>
              <a:t/>
            </a:r>
            <a:br>
              <a:rPr lang="en-GB" sz="2400" dirty="0"/>
            </a:br>
            <a:r>
              <a:rPr lang="en-GB" sz="2400" dirty="0"/>
              <a:t>Using the </a:t>
            </a:r>
            <a:r>
              <a:rPr lang="en-GB" sz="2400" b="1" dirty="0"/>
              <a:t>lens of a particular learning theory or theories</a:t>
            </a:r>
            <a:r>
              <a:rPr lang="en-GB" sz="2400" dirty="0"/>
              <a:t>, explain how consideration of these has helped you to understand what went on during this event, and how this could impact on outcomes for pupils in your future practice (</a:t>
            </a:r>
            <a:r>
              <a:rPr lang="en-GB" sz="2400" dirty="0" err="1"/>
              <a:t>approx</a:t>
            </a:r>
            <a:r>
              <a:rPr lang="en-GB" sz="2400" dirty="0"/>
              <a:t> 1500 words).</a:t>
            </a:r>
            <a:br>
              <a:rPr lang="en-GB" sz="2400" dirty="0"/>
            </a:br>
            <a:endParaRPr lang="en-GB" sz="2400" dirty="0"/>
          </a:p>
        </p:txBody>
      </p:sp>
    </p:spTree>
    <p:extLst>
      <p:ext uri="{BB962C8B-B14F-4D97-AF65-F5344CB8AC3E}">
        <p14:creationId xmlns:p14="http://schemas.microsoft.com/office/powerpoint/2010/main" val="3853678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63688" y="836712"/>
            <a:ext cx="5723468" cy="4514385"/>
          </a:xfrm>
        </p:spPr>
        <p:txBody>
          <a:bodyPr>
            <a:normAutofit/>
          </a:bodyPr>
          <a:lstStyle/>
          <a:p>
            <a:r>
              <a:rPr lang="en-GB" sz="3600" b="1" dirty="0" smtClean="0"/>
              <a:t>Part 3: REFLECT &amp; INNOVATE</a:t>
            </a:r>
            <a:r>
              <a:rPr lang="en-GB" sz="3600" dirty="0"/>
              <a:t/>
            </a:r>
            <a:br>
              <a:rPr lang="en-GB" sz="3600" dirty="0"/>
            </a:br>
            <a:r>
              <a:rPr lang="en-GB" sz="2400" dirty="0"/>
              <a:t/>
            </a:r>
            <a:br>
              <a:rPr lang="en-GB" sz="2400" dirty="0"/>
            </a:br>
            <a:r>
              <a:rPr lang="en-GB" sz="2400" dirty="0"/>
              <a:t>Create a </a:t>
            </a:r>
            <a:r>
              <a:rPr lang="en-GB" sz="2400" b="1" dirty="0"/>
              <a:t>digital poster </a:t>
            </a:r>
            <a:r>
              <a:rPr lang="en-GB" sz="2400" dirty="0"/>
              <a:t>that exemplifies your ideal learning environment, and submit a commentary to explain and justify the pedagogical principles underpinning this provision (equivalent to 1500 words).</a:t>
            </a:r>
          </a:p>
        </p:txBody>
      </p:sp>
    </p:spTree>
    <p:extLst>
      <p:ext uri="{BB962C8B-B14F-4D97-AF65-F5344CB8AC3E}">
        <p14:creationId xmlns:p14="http://schemas.microsoft.com/office/powerpoint/2010/main" val="27075729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63688" y="836712"/>
            <a:ext cx="5723468" cy="4514385"/>
          </a:xfrm>
        </p:spPr>
        <p:txBody>
          <a:bodyPr>
            <a:normAutofit/>
          </a:bodyPr>
          <a:lstStyle/>
          <a:p>
            <a:r>
              <a:rPr lang="en-GB" sz="3600" b="1" dirty="0" smtClean="0"/>
              <a:t>WORD COUNT</a:t>
            </a:r>
            <a:r>
              <a:rPr lang="en-GB" sz="3600" b="1" dirty="0"/>
              <a:t/>
            </a:r>
            <a:br>
              <a:rPr lang="en-GB" sz="3600" b="1" dirty="0"/>
            </a:br>
            <a:r>
              <a:rPr lang="en-GB" sz="2400" dirty="0"/>
              <a:t/>
            </a:r>
            <a:br>
              <a:rPr lang="en-GB" sz="2400" dirty="0"/>
            </a:br>
            <a:r>
              <a:rPr lang="en-GB" sz="2400" b="1" dirty="0"/>
              <a:t>5,000 words </a:t>
            </a:r>
            <a:r>
              <a:rPr lang="en-GB" sz="2400" dirty="0"/>
              <a:t>including 1,500 word equivalence for the digital poster and commentary. This means that the </a:t>
            </a:r>
            <a:r>
              <a:rPr lang="en-GB" sz="2400" b="1" dirty="0"/>
              <a:t>written assignment should be 3,500 words </a:t>
            </a:r>
            <a:r>
              <a:rPr lang="en-GB" sz="2400" dirty="0"/>
              <a:t>(or 10% above or below) and </a:t>
            </a:r>
            <a:r>
              <a:rPr lang="en-GB" sz="2400" b="1" dirty="0"/>
              <a:t>the digital poster and commentary should be 1,500 </a:t>
            </a:r>
            <a:r>
              <a:rPr lang="en-GB" sz="2400" dirty="0"/>
              <a:t>or equivalent.</a:t>
            </a:r>
            <a:br>
              <a:rPr lang="en-GB" sz="2400" dirty="0"/>
            </a:br>
            <a:endParaRPr lang="en-GB" sz="2400" dirty="0"/>
          </a:p>
        </p:txBody>
      </p:sp>
    </p:spTree>
    <p:extLst>
      <p:ext uri="{BB962C8B-B14F-4D97-AF65-F5344CB8AC3E}">
        <p14:creationId xmlns:p14="http://schemas.microsoft.com/office/powerpoint/2010/main" val="2242674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63688" y="836712"/>
            <a:ext cx="5723468" cy="4514385"/>
          </a:xfrm>
        </p:spPr>
        <p:txBody>
          <a:bodyPr>
            <a:normAutofit/>
          </a:bodyPr>
          <a:lstStyle/>
          <a:p>
            <a:r>
              <a:rPr lang="en-GB" sz="3600" b="1" dirty="0" smtClean="0"/>
              <a:t>POSTER</a:t>
            </a:r>
            <a:r>
              <a:rPr lang="en-GB" sz="2400" dirty="0"/>
              <a:t/>
            </a:r>
            <a:br>
              <a:rPr lang="en-GB" sz="2400" dirty="0"/>
            </a:br>
            <a:r>
              <a:rPr lang="en-GB" sz="2400" dirty="0"/>
              <a:t>Producing an Academic Poster can be a great way of presenting research in a concise and powerful manner. </a:t>
            </a:r>
            <a:br>
              <a:rPr lang="en-GB" sz="2400" dirty="0"/>
            </a:br>
            <a:r>
              <a:rPr lang="en-GB" sz="2400" dirty="0"/>
              <a:t/>
            </a:r>
            <a:br>
              <a:rPr lang="en-GB" sz="2400" dirty="0"/>
            </a:br>
            <a:r>
              <a:rPr lang="en-GB" sz="2400" dirty="0"/>
              <a:t>The best Academic Posters are those which can effectively </a:t>
            </a:r>
            <a:r>
              <a:rPr lang="en-GB" sz="2400" b="1" dirty="0"/>
              <a:t>summarise </a:t>
            </a:r>
            <a:r>
              <a:rPr lang="en-GB" sz="2400" dirty="0"/>
              <a:t>the important aspects of a given research topic, are </a:t>
            </a:r>
            <a:r>
              <a:rPr lang="en-GB" sz="2400" b="1" dirty="0"/>
              <a:t>easy to read and understand</a:t>
            </a:r>
            <a:r>
              <a:rPr lang="en-GB" sz="2400" dirty="0"/>
              <a:t>, and are </a:t>
            </a:r>
            <a:r>
              <a:rPr lang="en-GB" sz="2400" b="1" dirty="0"/>
              <a:t>visually appealing</a:t>
            </a:r>
            <a:r>
              <a:rPr lang="en-GB" sz="2400" dirty="0"/>
              <a:t>. </a:t>
            </a:r>
          </a:p>
        </p:txBody>
      </p:sp>
    </p:spTree>
    <p:extLst>
      <p:ext uri="{BB962C8B-B14F-4D97-AF65-F5344CB8AC3E}">
        <p14:creationId xmlns:p14="http://schemas.microsoft.com/office/powerpoint/2010/main" val="2019920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1520" y="332656"/>
            <a:ext cx="8551532" cy="5976664"/>
          </a:xfrm>
          <a:prstGeom prst="rect">
            <a:avLst/>
          </a:prstGeom>
        </p:spPr>
      </p:pic>
    </p:spTree>
    <p:extLst>
      <p:ext uri="{BB962C8B-B14F-4D97-AF65-F5344CB8AC3E}">
        <p14:creationId xmlns:p14="http://schemas.microsoft.com/office/powerpoint/2010/main" val="1206120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93" t="3284" r="6840" b="5272"/>
          <a:stretch/>
        </p:blipFill>
        <p:spPr>
          <a:xfrm>
            <a:off x="611560" y="620688"/>
            <a:ext cx="8064896" cy="5688632"/>
          </a:xfrm>
          <a:prstGeom prst="rect">
            <a:avLst/>
          </a:prstGeom>
        </p:spPr>
      </p:pic>
    </p:spTree>
    <p:extLst>
      <p:ext uri="{BB962C8B-B14F-4D97-AF65-F5344CB8AC3E}">
        <p14:creationId xmlns:p14="http://schemas.microsoft.com/office/powerpoint/2010/main" val="611937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763688" y="836712"/>
            <a:ext cx="5723468" cy="4514385"/>
          </a:xfrm>
        </p:spPr>
        <p:txBody>
          <a:bodyPr>
            <a:normAutofit/>
          </a:bodyPr>
          <a:lstStyle/>
          <a:p>
            <a:r>
              <a:rPr lang="en-GB" sz="3600" b="1" dirty="0" smtClean="0"/>
              <a:t>PLAGIARISM</a:t>
            </a:r>
            <a:br>
              <a:rPr lang="en-GB" sz="3600" b="1" dirty="0" smtClean="0"/>
            </a:br>
            <a:r>
              <a:rPr lang="en-GB" sz="3600" b="1" dirty="0"/>
              <a:t/>
            </a:r>
            <a:br>
              <a:rPr lang="en-GB" sz="3600" b="1" dirty="0"/>
            </a:br>
            <a:r>
              <a:rPr lang="en-GB" sz="3600" b="1" dirty="0" smtClean="0"/>
              <a:t/>
            </a:r>
            <a:br>
              <a:rPr lang="en-GB" sz="3600" b="1" dirty="0" smtClean="0"/>
            </a:br>
            <a:r>
              <a:rPr lang="en-GB" sz="3600" b="1" dirty="0"/>
              <a:t/>
            </a:r>
            <a:br>
              <a:rPr lang="en-GB" sz="3600" b="1" dirty="0"/>
            </a:br>
            <a:r>
              <a:rPr lang="en-GB" sz="3600" b="1" dirty="0" smtClean="0"/>
              <a:t/>
            </a:r>
            <a:br>
              <a:rPr lang="en-GB" sz="3600" b="1" dirty="0" smtClean="0"/>
            </a:br>
            <a:r>
              <a:rPr lang="en-GB" sz="2400" dirty="0"/>
              <a:t/>
            </a:r>
            <a:br>
              <a:rPr lang="en-GB" sz="2400" dirty="0"/>
            </a:br>
            <a:r>
              <a:rPr lang="en-GB" sz="2400" dirty="0" smtClean="0"/>
              <a:t>. </a:t>
            </a:r>
            <a:endParaRPr lang="en-GB" sz="2400" dirty="0"/>
          </a:p>
        </p:txBody>
      </p:sp>
      <p:pic>
        <p:nvPicPr>
          <p:cNvPr id="2" name="Picture 1"/>
          <p:cNvPicPr>
            <a:picLocks noChangeAspect="1"/>
          </p:cNvPicPr>
          <p:nvPr/>
        </p:nvPicPr>
        <p:blipFill>
          <a:blip r:embed="rId2"/>
          <a:stretch>
            <a:fillRect/>
          </a:stretch>
        </p:blipFill>
        <p:spPr>
          <a:xfrm>
            <a:off x="2627784" y="2780928"/>
            <a:ext cx="4245889" cy="2211685"/>
          </a:xfrm>
          <a:prstGeom prst="rect">
            <a:avLst/>
          </a:prstGeom>
        </p:spPr>
      </p:pic>
    </p:spTree>
    <p:extLst>
      <p:ext uri="{BB962C8B-B14F-4D97-AF65-F5344CB8AC3E}">
        <p14:creationId xmlns:p14="http://schemas.microsoft.com/office/powerpoint/2010/main" val="18733465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1403648" y="2331408"/>
            <a:ext cx="5723468" cy="4514385"/>
          </a:xfrm>
        </p:spPr>
        <p:txBody>
          <a:bodyPr>
            <a:normAutofit fontScale="90000"/>
          </a:bodyPr>
          <a:lstStyle/>
          <a:p>
            <a:r>
              <a:rPr lang="en-GB" sz="3600" b="1" dirty="0" smtClean="0"/>
              <a:t>PRACTICAL POINTS</a:t>
            </a:r>
            <a:br>
              <a:rPr lang="en-GB" sz="3600" b="1" dirty="0" smtClean="0"/>
            </a:br>
            <a:r>
              <a:rPr lang="en-GB" sz="3100" b="1" dirty="0" smtClean="0"/>
              <a:t>Submission date: </a:t>
            </a:r>
            <a:br>
              <a:rPr lang="en-GB" sz="3100" b="1" dirty="0" smtClean="0"/>
            </a:br>
            <a:r>
              <a:rPr lang="en-GB" sz="3100" b="1" smtClean="0"/>
              <a:t>Wednesday </a:t>
            </a:r>
            <a:r>
              <a:rPr lang="en-GB" sz="3100" b="1" smtClean="0"/>
              <a:t>17/10/18</a:t>
            </a:r>
            <a:r>
              <a:rPr lang="en-GB" sz="3100" b="1" dirty="0" smtClean="0"/>
              <a:t/>
            </a:r>
            <a:br>
              <a:rPr lang="en-GB" sz="3100" b="1" dirty="0" smtClean="0"/>
            </a:br>
            <a:r>
              <a:rPr lang="en-GB" sz="3100" b="1" dirty="0" smtClean="0"/>
              <a:t>23.59</a:t>
            </a:r>
            <a:br>
              <a:rPr lang="en-GB" sz="3100" b="1" dirty="0" smtClean="0"/>
            </a:br>
            <a:r>
              <a:rPr lang="en-GB" sz="3100" b="1" dirty="0"/>
              <a:t/>
            </a:r>
            <a:br>
              <a:rPr lang="en-GB" sz="3100" b="1" dirty="0"/>
            </a:br>
            <a:r>
              <a:rPr lang="en-GB" sz="3100" b="1" dirty="0" smtClean="0"/>
              <a:t>Attach the Assessment Specification </a:t>
            </a:r>
            <a:r>
              <a:rPr lang="en-GB" sz="3100" b="1" dirty="0"/>
              <a:t>sheet (APPENDIX </a:t>
            </a:r>
            <a:r>
              <a:rPr lang="en-GB" sz="3100" b="1" dirty="0" smtClean="0"/>
              <a:t>GA36c) at the front</a:t>
            </a:r>
            <a:br>
              <a:rPr lang="en-GB" sz="3100" b="1" dirty="0" smtClean="0"/>
            </a:br>
            <a:r>
              <a:rPr lang="en-GB" sz="3600" b="1" dirty="0"/>
              <a:t/>
            </a:r>
            <a:br>
              <a:rPr lang="en-GB" sz="3600" b="1" dirty="0"/>
            </a:br>
            <a:r>
              <a:rPr lang="en-GB" sz="3600" b="1" dirty="0" smtClean="0"/>
              <a:t/>
            </a:r>
            <a:br>
              <a:rPr lang="en-GB" sz="3600" b="1" dirty="0" smtClean="0"/>
            </a:br>
            <a:r>
              <a:rPr lang="en-GB" sz="2400" dirty="0"/>
              <a:t/>
            </a:r>
            <a:br>
              <a:rPr lang="en-GB" sz="2400" dirty="0"/>
            </a:br>
            <a:r>
              <a:rPr lang="en-GB" sz="2400" dirty="0" smtClean="0"/>
              <a:t>. </a:t>
            </a:r>
            <a:endParaRPr lang="en-GB" sz="2400" dirty="0"/>
          </a:p>
        </p:txBody>
      </p:sp>
    </p:spTree>
    <p:extLst>
      <p:ext uri="{BB962C8B-B14F-4D97-AF65-F5344CB8AC3E}">
        <p14:creationId xmlns:p14="http://schemas.microsoft.com/office/powerpoint/2010/main" val="22650966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971600" y="2564904"/>
            <a:ext cx="7056784" cy="4514385"/>
          </a:xfrm>
        </p:spPr>
        <p:txBody>
          <a:bodyPr>
            <a:normAutofit fontScale="90000"/>
          </a:bodyPr>
          <a:lstStyle/>
          <a:p>
            <a:r>
              <a:rPr lang="en-GB" sz="3600" b="1" dirty="0" smtClean="0"/>
              <a:t/>
            </a:r>
            <a:br>
              <a:rPr lang="en-GB" sz="3600" b="1" dirty="0" smtClean="0"/>
            </a:br>
            <a:r>
              <a:rPr lang="en-GB" sz="3600" b="1" dirty="0"/>
              <a:t/>
            </a:r>
            <a:br>
              <a:rPr lang="en-GB" sz="3600" b="1" dirty="0"/>
            </a:br>
            <a:r>
              <a:rPr lang="en-GB" sz="3600" b="1" dirty="0" smtClean="0"/>
              <a:t> </a:t>
            </a:r>
            <a:br>
              <a:rPr lang="en-GB" sz="3600" b="1" dirty="0" smtClean="0"/>
            </a:br>
            <a:r>
              <a:rPr lang="en-GB" sz="3600" b="1" dirty="0"/>
              <a:t/>
            </a:r>
            <a:br>
              <a:rPr lang="en-GB" sz="3600" b="1" dirty="0"/>
            </a:br>
            <a:r>
              <a:rPr lang="en-GB" sz="3600" b="1" dirty="0" smtClean="0"/>
              <a:t>ADMIN</a:t>
            </a:r>
            <a:r>
              <a:rPr lang="en-GB" sz="3100" b="1" dirty="0"/>
              <a:t/>
            </a:r>
            <a:br>
              <a:rPr lang="en-GB" sz="3100" b="1" dirty="0"/>
            </a:br>
            <a:r>
              <a:rPr lang="en-GB" sz="2700" b="1" dirty="0" smtClean="0"/>
              <a:t>Directed Tasks (Attachment) for afternoon of </a:t>
            </a:r>
            <a:r>
              <a:rPr lang="en-GB" sz="2700" b="1" u="sng" dirty="0" smtClean="0"/>
              <a:t>Tues 25/09/18</a:t>
            </a:r>
            <a:br>
              <a:rPr lang="en-GB" sz="2700" b="1" u="sng" dirty="0" smtClean="0"/>
            </a:br>
            <a:r>
              <a:rPr lang="en-GB" sz="2700" b="1" u="sng" dirty="0"/>
              <a:t/>
            </a:r>
            <a:br>
              <a:rPr lang="en-GB" sz="2700" b="1" u="sng" dirty="0"/>
            </a:br>
            <a:r>
              <a:rPr lang="en-GB" sz="2700" b="1" u="sng" dirty="0" smtClean="0"/>
              <a:t>Wed 26/09/19 </a:t>
            </a:r>
            <a:r>
              <a:rPr lang="en-GB" sz="2700" b="1" dirty="0" smtClean="0"/>
              <a:t>– 2</a:t>
            </a:r>
            <a:r>
              <a:rPr lang="en-GB" sz="2700" b="1" baseline="30000" dirty="0" smtClean="0"/>
              <a:t>nd</a:t>
            </a:r>
            <a:r>
              <a:rPr lang="en-GB" sz="2700" b="1" dirty="0" smtClean="0"/>
              <a:t> Bridging</a:t>
            </a:r>
            <a:br>
              <a:rPr lang="en-GB" sz="2700" b="1" dirty="0" smtClean="0"/>
            </a:br>
            <a:r>
              <a:rPr lang="en-GB" sz="2700" b="1" dirty="0"/>
              <a:t/>
            </a:r>
            <a:br>
              <a:rPr lang="en-GB" sz="2700" b="1" dirty="0"/>
            </a:br>
            <a:r>
              <a:rPr lang="en-GB" sz="2700" b="1" u="sng" dirty="0" smtClean="0">
                <a:solidFill>
                  <a:srgbClr val="FF0000"/>
                </a:solidFill>
              </a:rPr>
              <a:t>Thursday 27/09/18</a:t>
            </a:r>
            <a:r>
              <a:rPr lang="en-GB" sz="2700" b="1" dirty="0" smtClean="0">
                <a:solidFill>
                  <a:srgbClr val="FF0000"/>
                </a:solidFill>
              </a:rPr>
              <a:t>: no POP!</a:t>
            </a:r>
            <a:br>
              <a:rPr lang="en-GB" sz="2700" b="1" dirty="0" smtClean="0">
                <a:solidFill>
                  <a:srgbClr val="FF0000"/>
                </a:solidFill>
              </a:rPr>
            </a:br>
            <a:r>
              <a:rPr lang="en-GB" sz="2700" b="1" dirty="0" smtClean="0"/>
              <a:t/>
            </a:r>
            <a:br>
              <a:rPr lang="en-GB" sz="2700" b="1" dirty="0" smtClean="0"/>
            </a:br>
            <a:r>
              <a:rPr lang="en-GB" sz="2700" b="1" u="sng" dirty="0" smtClean="0"/>
              <a:t>Friday 28/09/18</a:t>
            </a:r>
            <a:r>
              <a:rPr lang="en-GB" sz="2700" b="1" dirty="0" smtClean="0"/>
              <a:t>: Book an assignment session (not obligatory)</a:t>
            </a:r>
            <a:br>
              <a:rPr lang="en-GB" sz="2700" b="1" dirty="0" smtClean="0"/>
            </a:br>
            <a:r>
              <a:rPr lang="en-GB" sz="2700" b="1" dirty="0" smtClean="0"/>
              <a:t>Directed Tasks – read links on Multiculturalism &amp; Diversity</a:t>
            </a:r>
            <a:br>
              <a:rPr lang="en-GB" sz="2700" b="1" dirty="0" smtClean="0"/>
            </a:br>
            <a:r>
              <a:rPr lang="en-GB" sz="2700" b="1" dirty="0"/>
              <a:t/>
            </a:r>
            <a:br>
              <a:rPr lang="en-GB" sz="2700" b="1" dirty="0"/>
            </a:br>
            <a:r>
              <a:rPr lang="en-GB" sz="3100" b="1" dirty="0" smtClean="0"/>
              <a:t/>
            </a:r>
            <a:br>
              <a:rPr lang="en-GB" sz="3100" b="1" dirty="0" smtClean="0"/>
            </a:br>
            <a:r>
              <a:rPr lang="en-GB" sz="2400" dirty="0"/>
              <a:t/>
            </a:r>
            <a:br>
              <a:rPr lang="en-GB" sz="2400" dirty="0"/>
            </a:br>
            <a:r>
              <a:rPr lang="en-GB" sz="2400" dirty="0" smtClean="0"/>
              <a:t>. </a:t>
            </a:r>
            <a:endParaRPr lang="en-GB" sz="2400" dirty="0"/>
          </a:p>
        </p:txBody>
      </p:sp>
    </p:spTree>
    <p:extLst>
      <p:ext uri="{BB962C8B-B14F-4D97-AF65-F5344CB8AC3E}">
        <p14:creationId xmlns:p14="http://schemas.microsoft.com/office/powerpoint/2010/main" val="37966505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1600" y="2852936"/>
            <a:ext cx="7406640" cy="1472184"/>
          </a:xfrm>
        </p:spPr>
        <p:txBody>
          <a:bodyPr>
            <a:normAutofit fontScale="90000"/>
          </a:bodyPr>
          <a:lstStyle/>
          <a:p>
            <a:r>
              <a:rPr lang="en-GB" dirty="0" smtClean="0"/>
              <a:t>Study Skills:</a:t>
            </a:r>
            <a:br>
              <a:rPr lang="en-GB" dirty="0" smtClean="0"/>
            </a:br>
            <a:r>
              <a:rPr lang="en-GB" dirty="0" smtClean="0"/>
              <a:t>Becoming an </a:t>
            </a:r>
            <a:br>
              <a:rPr lang="en-GB" dirty="0" smtClean="0"/>
            </a:br>
            <a:r>
              <a:rPr lang="en-GB" dirty="0" smtClean="0"/>
              <a:t>Academic Writer</a:t>
            </a:r>
            <a:br>
              <a:rPr lang="en-GB" dirty="0" smtClean="0"/>
            </a:br>
            <a:endParaRPr lang="en-GB" dirty="0"/>
          </a:p>
        </p:txBody>
      </p:sp>
      <p:sp>
        <p:nvSpPr>
          <p:cNvPr id="3" name="Subtitle 2"/>
          <p:cNvSpPr>
            <a:spLocks noGrp="1"/>
          </p:cNvSpPr>
          <p:nvPr>
            <p:ph type="subTitle" idx="1"/>
          </p:nvPr>
        </p:nvSpPr>
        <p:spPr>
          <a:xfrm>
            <a:off x="1432560" y="3645024"/>
            <a:ext cx="7406640" cy="1752600"/>
          </a:xfrm>
        </p:spPr>
        <p:txBody>
          <a:bodyPr/>
          <a:lstStyle/>
          <a:p>
            <a:endParaRPr lang="en-GB" dirty="0" smtClean="0"/>
          </a:p>
        </p:txBody>
      </p:sp>
    </p:spTree>
    <p:extLst>
      <p:ext uri="{BB962C8B-B14F-4D97-AF65-F5344CB8AC3E}">
        <p14:creationId xmlns:p14="http://schemas.microsoft.com/office/powerpoint/2010/main" val="17048857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620688"/>
            <a:ext cx="7890080" cy="1143000"/>
          </a:xfrm>
        </p:spPr>
        <p:txBody>
          <a:bodyPr/>
          <a:lstStyle/>
          <a:p>
            <a:r>
              <a:rPr lang="en-GB" dirty="0" smtClean="0"/>
              <a:t>Workshop Overview</a:t>
            </a:r>
            <a:endParaRPr lang="en-GB" dirty="0"/>
          </a:p>
        </p:txBody>
      </p:sp>
      <p:sp>
        <p:nvSpPr>
          <p:cNvPr id="3" name="Content Placeholder 2"/>
          <p:cNvSpPr>
            <a:spLocks noGrp="1"/>
          </p:cNvSpPr>
          <p:nvPr>
            <p:ph idx="1"/>
          </p:nvPr>
        </p:nvSpPr>
        <p:spPr>
          <a:xfrm>
            <a:off x="1043608" y="1772816"/>
            <a:ext cx="7128792" cy="4475584"/>
          </a:xfrm>
        </p:spPr>
        <p:txBody>
          <a:bodyPr>
            <a:normAutofit/>
          </a:bodyPr>
          <a:lstStyle/>
          <a:p>
            <a:pPr>
              <a:lnSpc>
                <a:spcPts val="4000"/>
              </a:lnSpc>
              <a:spcBef>
                <a:spcPts val="0"/>
              </a:spcBef>
              <a:buClrTx/>
              <a:buFont typeface="Wingdings" panose="05000000000000000000" pitchFamily="2" charset="2"/>
              <a:buChar char="q"/>
            </a:pPr>
            <a:r>
              <a:rPr lang="en-GB" dirty="0">
                <a:latin typeface="Arial" panose="020B0604020202020204" pitchFamily="34" charset="0"/>
                <a:cs typeface="Arial" panose="020B0604020202020204" pitchFamily="34" charset="0"/>
              </a:rPr>
              <a:t>How can we </a:t>
            </a:r>
            <a:r>
              <a:rPr lang="en-GB" dirty="0" smtClean="0">
                <a:latin typeface="Arial" panose="020B0604020202020204" pitchFamily="34" charset="0"/>
                <a:cs typeface="Arial" panose="020B0604020202020204" pitchFamily="34" charset="0"/>
              </a:rPr>
              <a:t>develop our writing in order to write  more academically</a:t>
            </a:r>
            <a:r>
              <a:rPr lang="en-GB" dirty="0">
                <a:latin typeface="Arial" panose="020B0604020202020204" pitchFamily="34" charset="0"/>
                <a:cs typeface="Arial" panose="020B0604020202020204" pitchFamily="34" charset="0"/>
              </a:rPr>
              <a:t>?</a:t>
            </a:r>
          </a:p>
          <a:p>
            <a:pPr>
              <a:lnSpc>
                <a:spcPts val="4000"/>
              </a:lnSpc>
              <a:spcBef>
                <a:spcPts val="0"/>
              </a:spcBef>
              <a:buClrTx/>
              <a:buFont typeface="Wingdings" panose="05000000000000000000" pitchFamily="2" charset="2"/>
              <a:buChar char="q"/>
            </a:pPr>
            <a:r>
              <a:rPr lang="en-GB" dirty="0" smtClean="0">
                <a:latin typeface="Arial" panose="020B0604020202020204" pitchFamily="34" charset="0"/>
                <a:cs typeface="Arial" panose="020B0604020202020204" pitchFamily="34" charset="0"/>
              </a:rPr>
              <a:t>What is ‘analytical’ thinking and writing, and how can we evidence this?</a:t>
            </a:r>
          </a:p>
          <a:p>
            <a:pPr>
              <a:lnSpc>
                <a:spcPts val="4000"/>
              </a:lnSpc>
              <a:spcBef>
                <a:spcPts val="0"/>
              </a:spcBef>
              <a:buClrTx/>
              <a:buFont typeface="Wingdings" panose="05000000000000000000" pitchFamily="2" charset="2"/>
              <a:buChar char="q"/>
            </a:pPr>
            <a:r>
              <a:rPr lang="en-GB" dirty="0" smtClean="0">
                <a:latin typeface="Arial" panose="020B0604020202020204" pitchFamily="34" charset="0"/>
                <a:cs typeface="Arial" panose="020B0604020202020204" pitchFamily="34" charset="0"/>
              </a:rPr>
              <a:t>How can we prepare for our POP submission effectively?</a:t>
            </a:r>
          </a:p>
        </p:txBody>
      </p:sp>
    </p:spTree>
    <p:extLst>
      <p:ext uri="{BB962C8B-B14F-4D97-AF65-F5344CB8AC3E}">
        <p14:creationId xmlns:p14="http://schemas.microsoft.com/office/powerpoint/2010/main" val="388500125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analytical thinking</a:t>
            </a:r>
            <a:endParaRPr lang="en-GB" dirty="0"/>
          </a:p>
        </p:txBody>
      </p:sp>
      <p:sp>
        <p:nvSpPr>
          <p:cNvPr id="3" name="Content Placeholder 2"/>
          <p:cNvSpPr>
            <a:spLocks noGrp="1"/>
          </p:cNvSpPr>
          <p:nvPr>
            <p:ph idx="1"/>
          </p:nvPr>
        </p:nvSpPr>
        <p:spPr>
          <a:xfrm>
            <a:off x="1463040" y="1988840"/>
            <a:ext cx="6196405" cy="3734229"/>
          </a:xfrm>
        </p:spPr>
        <p:txBody>
          <a:bodyPr>
            <a:normAutofit fontScale="92500" lnSpcReduction="20000"/>
          </a:bodyPr>
          <a:lstStyle/>
          <a:p>
            <a:pPr>
              <a:buFont typeface="Wingdings" charset="2"/>
              <a:buChar char="q"/>
            </a:pPr>
            <a:r>
              <a:rPr lang="en-GB" dirty="0" smtClean="0"/>
              <a:t>Examine in detail from different angles </a:t>
            </a:r>
            <a:r>
              <a:rPr lang="en-GB" dirty="0" err="1" smtClean="0"/>
              <a:t>eg</a:t>
            </a:r>
            <a:r>
              <a:rPr lang="en-GB" dirty="0" smtClean="0"/>
              <a:t> from different author viewpoints</a:t>
            </a:r>
          </a:p>
          <a:p>
            <a:pPr>
              <a:buFont typeface="Wingdings" charset="2"/>
              <a:buChar char="q"/>
            </a:pPr>
            <a:r>
              <a:rPr lang="en-GB" dirty="0" smtClean="0"/>
              <a:t>Consider why these may differ </a:t>
            </a:r>
            <a:r>
              <a:rPr lang="en-GB" dirty="0" err="1" smtClean="0"/>
              <a:t>eg</a:t>
            </a:r>
            <a:r>
              <a:rPr lang="en-GB" dirty="0" smtClean="0"/>
              <a:t> historical, political reasons</a:t>
            </a:r>
          </a:p>
          <a:p>
            <a:pPr>
              <a:buFont typeface="Wingdings" charset="2"/>
              <a:buChar char="q"/>
            </a:pPr>
            <a:r>
              <a:rPr lang="en-GB" dirty="0" smtClean="0"/>
              <a:t>Examine parts and relate these to the whole idea</a:t>
            </a:r>
          </a:p>
          <a:p>
            <a:pPr>
              <a:buFont typeface="Wingdings" charset="2"/>
              <a:buChar char="q"/>
            </a:pPr>
            <a:r>
              <a:rPr lang="en-GB" dirty="0" smtClean="0"/>
              <a:t>Check accuracy</a:t>
            </a:r>
          </a:p>
          <a:p>
            <a:pPr>
              <a:buFont typeface="Wingdings" charset="2"/>
              <a:buChar char="q"/>
            </a:pPr>
            <a:r>
              <a:rPr lang="en-GB" dirty="0" smtClean="0"/>
              <a:t>Look for flaws in reasoning, evidence or conclusions</a:t>
            </a:r>
          </a:p>
          <a:p>
            <a:pPr>
              <a:buFont typeface="Wingdings" charset="2"/>
              <a:buChar char="q"/>
            </a:pPr>
            <a:r>
              <a:rPr lang="en-GB" dirty="0" smtClean="0"/>
              <a:t>Argue why one argument is preferable to another’s</a:t>
            </a:r>
          </a:p>
          <a:p>
            <a:pPr>
              <a:buFont typeface="Courier New"/>
              <a:buChar char="o"/>
            </a:pPr>
            <a:endParaRPr lang="en-GB" dirty="0"/>
          </a:p>
        </p:txBody>
      </p:sp>
    </p:spTree>
    <p:extLst>
      <p:ext uri="{BB962C8B-B14F-4D97-AF65-F5344CB8AC3E}">
        <p14:creationId xmlns:p14="http://schemas.microsoft.com/office/powerpoint/2010/main" val="2159948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READING Wisely</a:t>
            </a:r>
            <a:br>
              <a:rPr lang="en-GB" dirty="0" smtClean="0"/>
            </a:br>
            <a:r>
              <a:rPr lang="en-GB" dirty="0" smtClean="0"/>
              <a:t>Using suitable material</a:t>
            </a:r>
            <a:endParaRPr lang="en-GB" dirty="0"/>
          </a:p>
        </p:txBody>
      </p:sp>
      <p:sp>
        <p:nvSpPr>
          <p:cNvPr id="3" name="Content Placeholder 2"/>
          <p:cNvSpPr>
            <a:spLocks noGrp="1"/>
          </p:cNvSpPr>
          <p:nvPr>
            <p:ph idx="1"/>
          </p:nvPr>
        </p:nvSpPr>
        <p:spPr/>
        <p:txBody>
          <a:bodyPr/>
          <a:lstStyle/>
          <a:p>
            <a:pPr marL="82296" indent="0">
              <a:buNone/>
            </a:pPr>
            <a:r>
              <a:rPr lang="en-GB" dirty="0" smtClean="0"/>
              <a:t>What makes the information that you find reliable?</a:t>
            </a:r>
          </a:p>
          <a:p>
            <a:pPr>
              <a:buFont typeface="Wingdings" charset="2"/>
              <a:buChar char="q"/>
            </a:pPr>
            <a:r>
              <a:rPr lang="en-GB" dirty="0" smtClean="0"/>
              <a:t> Reputable sources:</a:t>
            </a:r>
            <a:endParaRPr lang="en-GB" dirty="0"/>
          </a:p>
          <a:p>
            <a:pPr>
              <a:buFont typeface="Wingdings" charset="2"/>
              <a:buChar char="q"/>
            </a:pPr>
            <a:r>
              <a:rPr lang="en-GB" dirty="0" smtClean="0"/>
              <a:t> Reputable series, peer-reviewed journal or academic publisher? Number and quality of references they cite.</a:t>
            </a:r>
          </a:p>
          <a:p>
            <a:pPr>
              <a:buFont typeface="Wingdings" charset="2"/>
              <a:buChar char="q"/>
            </a:pPr>
            <a:r>
              <a:rPr lang="en-GB" dirty="0" smtClean="0"/>
              <a:t>Up-to-date? Evidence-based? Transparent?</a:t>
            </a:r>
          </a:p>
          <a:p>
            <a:endParaRPr lang="en-GB" dirty="0"/>
          </a:p>
        </p:txBody>
      </p:sp>
    </p:spTree>
    <p:extLst>
      <p:ext uri="{BB962C8B-B14F-4D97-AF65-F5344CB8AC3E}">
        <p14:creationId xmlns:p14="http://schemas.microsoft.com/office/powerpoint/2010/main" val="1963529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actively - tips</a:t>
            </a:r>
            <a:endParaRPr lang="en-GB" dirty="0"/>
          </a:p>
        </p:txBody>
      </p:sp>
      <p:sp>
        <p:nvSpPr>
          <p:cNvPr id="3" name="Content Placeholder 2"/>
          <p:cNvSpPr>
            <a:spLocks noGrp="1"/>
          </p:cNvSpPr>
          <p:nvPr>
            <p:ph idx="1"/>
          </p:nvPr>
        </p:nvSpPr>
        <p:spPr/>
        <p:txBody>
          <a:bodyPr>
            <a:normAutofit fontScale="92500" lnSpcReduction="10000"/>
          </a:bodyPr>
          <a:lstStyle/>
          <a:p>
            <a:pPr>
              <a:buFont typeface="Wingdings" charset="2"/>
              <a:buChar char="q"/>
            </a:pPr>
            <a:r>
              <a:rPr lang="en-GB" dirty="0" smtClean="0"/>
              <a:t>Sum up what has been read </a:t>
            </a:r>
            <a:r>
              <a:rPr lang="en-GB" dirty="0" err="1" smtClean="0"/>
              <a:t>eg</a:t>
            </a:r>
            <a:r>
              <a:rPr lang="en-GB" dirty="0" smtClean="0"/>
              <a:t> in a sentence; a headline; using PMI (plus, minus, interesting)</a:t>
            </a:r>
          </a:p>
          <a:p>
            <a:pPr>
              <a:buFont typeface="Wingdings" charset="2"/>
              <a:buChar char="q"/>
            </a:pPr>
            <a:r>
              <a:rPr lang="en-GB" dirty="0" smtClean="0"/>
              <a:t>Set specific questions before reading and find the answers</a:t>
            </a:r>
          </a:p>
          <a:p>
            <a:pPr>
              <a:buFont typeface="Wingdings" charset="2"/>
              <a:buChar char="q"/>
            </a:pPr>
            <a:r>
              <a:rPr lang="en-GB" dirty="0" smtClean="0"/>
              <a:t>Re-read and read aloud</a:t>
            </a:r>
          </a:p>
          <a:p>
            <a:pPr>
              <a:buFont typeface="Wingdings" charset="2"/>
              <a:buChar char="q"/>
            </a:pPr>
            <a:r>
              <a:rPr lang="en-GB" dirty="0" smtClean="0"/>
              <a:t>Highlight key words and phrases, or colour code emerging themes</a:t>
            </a:r>
          </a:p>
          <a:p>
            <a:pPr>
              <a:buFont typeface="Wingdings" charset="2"/>
              <a:buChar char="q"/>
            </a:pPr>
            <a:r>
              <a:rPr lang="en-GB" dirty="0" smtClean="0"/>
              <a:t>Recall and review</a:t>
            </a:r>
          </a:p>
          <a:p>
            <a:pPr>
              <a:buFont typeface="Wingdings" charset="2"/>
              <a:buChar char="q"/>
            </a:pPr>
            <a:r>
              <a:rPr lang="en-GB" dirty="0" smtClean="0"/>
              <a:t>Identify a line of reasoning in the text and examine this</a:t>
            </a:r>
            <a:endParaRPr lang="en-GB" dirty="0"/>
          </a:p>
        </p:txBody>
      </p:sp>
    </p:spTree>
    <p:extLst>
      <p:ext uri="{BB962C8B-B14F-4D97-AF65-F5344CB8AC3E}">
        <p14:creationId xmlns:p14="http://schemas.microsoft.com/office/powerpoint/2010/main" val="41381060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80728"/>
            <a:ext cx="7890080" cy="1143000"/>
          </a:xfrm>
        </p:spPr>
        <p:txBody>
          <a:bodyPr>
            <a:normAutofit fontScale="90000"/>
          </a:bodyPr>
          <a:lstStyle/>
          <a:p>
            <a:r>
              <a:rPr lang="en-GB" dirty="0" smtClean="0"/>
              <a:t>Writing Academically</a:t>
            </a:r>
            <a:br>
              <a:rPr lang="en-GB" dirty="0" smtClean="0"/>
            </a:br>
            <a:r>
              <a:rPr lang="en-GB" dirty="0" smtClean="0"/>
              <a:t>Discussion Point</a:t>
            </a:r>
            <a:endParaRPr lang="en-GB" dirty="0"/>
          </a:p>
        </p:txBody>
      </p:sp>
      <p:sp>
        <p:nvSpPr>
          <p:cNvPr id="3" name="Content Placeholder 2"/>
          <p:cNvSpPr>
            <a:spLocks noGrp="1"/>
          </p:cNvSpPr>
          <p:nvPr>
            <p:ph idx="1"/>
          </p:nvPr>
        </p:nvSpPr>
        <p:spPr>
          <a:xfrm>
            <a:off x="1043608" y="2276872"/>
            <a:ext cx="7890080" cy="3971528"/>
          </a:xfrm>
        </p:spPr>
        <p:txBody>
          <a:bodyPr/>
          <a:lstStyle/>
          <a:p>
            <a:pPr>
              <a:lnSpc>
                <a:spcPct val="150000"/>
              </a:lnSpc>
              <a:spcBef>
                <a:spcPts val="0"/>
              </a:spcBef>
              <a:buClr>
                <a:schemeClr val="tx1"/>
              </a:buClr>
              <a:buFont typeface="Wingdings" charset="2"/>
              <a:buChar char="q"/>
            </a:pPr>
            <a:r>
              <a:rPr lang="en-GB" sz="1800" dirty="0" smtClean="0">
                <a:latin typeface="Arial" panose="020B0604020202020204" pitchFamily="34" charset="0"/>
                <a:cs typeface="Arial" panose="020B0604020202020204" pitchFamily="34" charset="0"/>
              </a:rPr>
              <a:t>What do you find hard about writing in general?</a:t>
            </a:r>
          </a:p>
          <a:p>
            <a:pPr>
              <a:lnSpc>
                <a:spcPct val="150000"/>
              </a:lnSpc>
              <a:spcBef>
                <a:spcPts val="0"/>
              </a:spcBef>
              <a:buClr>
                <a:schemeClr val="tx1"/>
              </a:buClr>
              <a:buFont typeface="Wingdings" charset="2"/>
              <a:buChar char="q"/>
            </a:pPr>
            <a:r>
              <a:rPr lang="en-GB" sz="1800" dirty="0" smtClean="0">
                <a:latin typeface="Arial" panose="020B0604020202020204" pitchFamily="34" charset="0"/>
                <a:cs typeface="Arial" panose="020B0604020202020204" pitchFamily="34" charset="0"/>
              </a:rPr>
              <a:t>What do you find hard about writing for an assignment?</a:t>
            </a:r>
          </a:p>
          <a:p>
            <a:pPr>
              <a:lnSpc>
                <a:spcPct val="150000"/>
              </a:lnSpc>
              <a:spcBef>
                <a:spcPts val="0"/>
              </a:spcBef>
              <a:buClr>
                <a:schemeClr val="tx1"/>
              </a:buClr>
              <a:buFont typeface="Wingdings" charset="2"/>
              <a:buChar char="q"/>
            </a:pPr>
            <a:r>
              <a:rPr lang="en-GB" sz="1800" dirty="0" smtClean="0">
                <a:latin typeface="Arial" panose="020B0604020202020204" pitchFamily="34" charset="0"/>
                <a:cs typeface="Arial" panose="020B0604020202020204" pitchFamily="34" charset="0"/>
              </a:rPr>
              <a:t>What do you think about yourself as a writer?</a:t>
            </a:r>
          </a:p>
          <a:p>
            <a:pPr>
              <a:lnSpc>
                <a:spcPct val="150000"/>
              </a:lnSpc>
              <a:spcBef>
                <a:spcPts val="0"/>
              </a:spcBef>
              <a:buClr>
                <a:schemeClr val="tx1"/>
              </a:buClr>
              <a:buFont typeface="Wingdings" charset="2"/>
              <a:buChar char="q"/>
            </a:pPr>
            <a:r>
              <a:rPr lang="en-GB" sz="1800" dirty="0" smtClean="0">
                <a:latin typeface="Arial" panose="020B0604020202020204" pitchFamily="34" charset="0"/>
                <a:cs typeface="Arial" panose="020B0604020202020204" pitchFamily="34" charset="0"/>
              </a:rPr>
              <a:t>Are you aware of the way you write – your own writing process?</a:t>
            </a:r>
          </a:p>
          <a:p>
            <a:pPr>
              <a:lnSpc>
                <a:spcPct val="150000"/>
              </a:lnSpc>
              <a:spcBef>
                <a:spcPts val="0"/>
              </a:spcBef>
              <a:buClr>
                <a:schemeClr val="tx1"/>
              </a:buClr>
              <a:buFont typeface="Wingdings" charset="2"/>
              <a:buChar char="q"/>
            </a:pPr>
            <a:r>
              <a:rPr lang="en-GB" sz="1800" dirty="0" smtClean="0">
                <a:latin typeface="Arial" panose="020B0604020202020204" pitchFamily="34" charset="0"/>
                <a:cs typeface="Arial" panose="020B0604020202020204" pitchFamily="34" charset="0"/>
              </a:rPr>
              <a:t>Do you have any strategies which help you write?</a:t>
            </a:r>
          </a:p>
          <a:p>
            <a:pPr>
              <a:lnSpc>
                <a:spcPct val="150000"/>
              </a:lnSpc>
            </a:pPr>
            <a:endParaRPr lang="en-GB" sz="2400" dirty="0" smtClean="0"/>
          </a:p>
          <a:p>
            <a:pPr marL="82296" indent="0">
              <a:buNone/>
            </a:pPr>
            <a:endParaRPr lang="en-GB" dirty="0"/>
          </a:p>
        </p:txBody>
      </p:sp>
    </p:spTree>
    <p:extLst>
      <p:ext uri="{BB962C8B-B14F-4D97-AF65-F5344CB8AC3E}">
        <p14:creationId xmlns:p14="http://schemas.microsoft.com/office/powerpoint/2010/main" val="236101400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620688"/>
            <a:ext cx="6965245" cy="1202485"/>
          </a:xfrm>
        </p:spPr>
        <p:txBody>
          <a:bodyPr>
            <a:normAutofit fontScale="90000"/>
          </a:bodyPr>
          <a:lstStyle/>
          <a:p>
            <a:r>
              <a:rPr lang="en-GB" dirty="0" smtClean="0"/>
              <a:t>Critical vs Descriptive Writing</a:t>
            </a:r>
            <a:endParaRPr lang="en-GB" dirty="0"/>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4198" t="3315" r="8717"/>
          <a:stretch/>
        </p:blipFill>
        <p:spPr>
          <a:xfrm>
            <a:off x="1828800" y="1605280"/>
            <a:ext cx="5831840" cy="4560024"/>
          </a:xfrm>
          <a:prstGeom prst="rect">
            <a:avLst/>
          </a:prstGeom>
        </p:spPr>
      </p:pic>
    </p:spTree>
    <p:extLst>
      <p:ext uri="{BB962C8B-B14F-4D97-AF65-F5344CB8AC3E}">
        <p14:creationId xmlns:p14="http://schemas.microsoft.com/office/powerpoint/2010/main" val="704278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548680"/>
            <a:ext cx="8100392" cy="1143000"/>
          </a:xfrm>
        </p:spPr>
        <p:txBody>
          <a:bodyPr>
            <a:normAutofit/>
          </a:bodyPr>
          <a:lstStyle/>
          <a:p>
            <a:r>
              <a:rPr lang="en-GB" sz="3600" dirty="0" smtClean="0">
                <a:solidFill>
                  <a:schemeClr val="tx1"/>
                </a:solidFill>
                <a:effectLst/>
                <a:latin typeface="Arial" pitchFamily="34" charset="0"/>
                <a:cs typeface="Arial" pitchFamily="34" charset="0"/>
              </a:rPr>
              <a:t>Analytical Writing: a synthesis </a:t>
            </a:r>
            <a:endParaRPr lang="en-GB" sz="3600" dirty="0">
              <a:solidFill>
                <a:schemeClr val="tx1"/>
              </a:solidFill>
              <a:effectLst/>
              <a:latin typeface="Arial" pitchFamily="34" charset="0"/>
              <a:cs typeface="Arial" pitchFamily="34" charset="0"/>
            </a:endParaRPr>
          </a:p>
        </p:txBody>
      </p:sp>
      <p:sp>
        <p:nvSpPr>
          <p:cNvPr id="3" name="Content Placeholder 2"/>
          <p:cNvSpPr>
            <a:spLocks noGrp="1"/>
          </p:cNvSpPr>
          <p:nvPr>
            <p:ph idx="1"/>
          </p:nvPr>
        </p:nvSpPr>
        <p:spPr>
          <a:xfrm>
            <a:off x="971600" y="1628800"/>
            <a:ext cx="7488832" cy="5229200"/>
          </a:xfrm>
        </p:spPr>
        <p:txBody>
          <a:bodyPr>
            <a:normAutofit/>
          </a:bodyPr>
          <a:lstStyle/>
          <a:p>
            <a:pPr marL="82296" indent="0">
              <a:lnSpc>
                <a:spcPts val="2800"/>
              </a:lnSpc>
              <a:spcBef>
                <a:spcPts val="0"/>
              </a:spcBef>
              <a:spcAft>
                <a:spcPts val="600"/>
              </a:spcAft>
              <a:buNone/>
            </a:pPr>
            <a:r>
              <a:rPr lang="en-GB" sz="1800" b="1" dirty="0" smtClean="0">
                <a:latin typeface="Arial" pitchFamily="34" charset="0"/>
                <a:cs typeface="Arial" pitchFamily="34" charset="0"/>
              </a:rPr>
              <a:t>A good analysis: </a:t>
            </a:r>
          </a:p>
          <a:p>
            <a:pPr>
              <a:lnSpc>
                <a:spcPts val="2800"/>
              </a:lnSpc>
              <a:spcBef>
                <a:spcPts val="0"/>
              </a:spcBef>
              <a:spcAft>
                <a:spcPts val="600"/>
              </a:spcAft>
              <a:buClrTx/>
              <a:buFont typeface="Wingdings" panose="05000000000000000000" pitchFamily="2" charset="2"/>
              <a:buChar char="q"/>
            </a:pPr>
            <a:r>
              <a:rPr lang="en-GB" sz="1800" dirty="0" smtClean="0">
                <a:latin typeface="Arial" pitchFamily="34" charset="0"/>
                <a:cs typeface="Arial" pitchFamily="34" charset="0"/>
              </a:rPr>
              <a:t>identifies </a:t>
            </a:r>
            <a:r>
              <a:rPr lang="en-GB" sz="1800" dirty="0">
                <a:latin typeface="Arial" pitchFamily="34" charset="0"/>
                <a:cs typeface="Arial" pitchFamily="34" charset="0"/>
              </a:rPr>
              <a:t>the key parts of a topic and </a:t>
            </a:r>
            <a:r>
              <a:rPr lang="en-GB" sz="1800" dirty="0" smtClean="0">
                <a:latin typeface="Arial" pitchFamily="34" charset="0"/>
                <a:cs typeface="Arial" pitchFamily="34" charset="0"/>
              </a:rPr>
              <a:t>discusses </a:t>
            </a:r>
            <a:r>
              <a:rPr lang="en-GB" sz="1800" dirty="0">
                <a:latin typeface="Arial" pitchFamily="34" charset="0"/>
                <a:cs typeface="Arial" pitchFamily="34" charset="0"/>
              </a:rPr>
              <a:t>their meaning, qualities and inter-relationships in order to be able to discuss the topic as a </a:t>
            </a:r>
            <a:r>
              <a:rPr lang="en-GB" sz="1800" dirty="0" smtClean="0">
                <a:latin typeface="Arial" pitchFamily="34" charset="0"/>
                <a:cs typeface="Arial" pitchFamily="34" charset="0"/>
              </a:rPr>
              <a:t>whole; </a:t>
            </a:r>
          </a:p>
          <a:p>
            <a:pPr>
              <a:lnSpc>
                <a:spcPts val="2800"/>
              </a:lnSpc>
              <a:spcBef>
                <a:spcPts val="0"/>
              </a:spcBef>
              <a:spcAft>
                <a:spcPts val="600"/>
              </a:spcAft>
              <a:buClrTx/>
              <a:buFont typeface="Wingdings" panose="05000000000000000000" pitchFamily="2" charset="2"/>
              <a:buChar char="q"/>
            </a:pPr>
            <a:r>
              <a:rPr lang="en-US" sz="1800" dirty="0" smtClean="0">
                <a:latin typeface="Arial" pitchFamily="34" charset="0"/>
                <a:cs typeface="Arial" pitchFamily="34" charset="0"/>
              </a:rPr>
              <a:t>presents </a:t>
            </a:r>
            <a:r>
              <a:rPr lang="en-US" sz="1800" dirty="0">
                <a:latin typeface="Arial" pitchFamily="34" charset="0"/>
                <a:cs typeface="Arial" pitchFamily="34" charset="0"/>
              </a:rPr>
              <a:t>a reasoned response or </a:t>
            </a:r>
            <a:r>
              <a:rPr lang="en-US" sz="1800" dirty="0" smtClean="0">
                <a:latin typeface="Arial" pitchFamily="34" charset="0"/>
                <a:cs typeface="Arial" pitchFamily="34" charset="0"/>
              </a:rPr>
              <a:t>argument;</a:t>
            </a:r>
          </a:p>
          <a:p>
            <a:pPr>
              <a:lnSpc>
                <a:spcPts val="2800"/>
              </a:lnSpc>
              <a:spcBef>
                <a:spcPts val="0"/>
              </a:spcBef>
              <a:spcAft>
                <a:spcPts val="600"/>
              </a:spcAft>
              <a:buClrTx/>
              <a:buFont typeface="Wingdings" panose="05000000000000000000" pitchFamily="2" charset="2"/>
              <a:buChar char="q"/>
            </a:pPr>
            <a:r>
              <a:rPr lang="en-GB" sz="1800" dirty="0" smtClean="0">
                <a:latin typeface="Arial" pitchFamily="34" charset="0"/>
                <a:cs typeface="Arial" pitchFamily="34" charset="0"/>
              </a:rPr>
              <a:t>compares </a:t>
            </a:r>
            <a:r>
              <a:rPr lang="en-GB" sz="1800" dirty="0">
                <a:latin typeface="Arial" pitchFamily="34" charset="0"/>
                <a:cs typeface="Arial" pitchFamily="34" charset="0"/>
              </a:rPr>
              <a:t>and contrasts, presents arguments and </a:t>
            </a:r>
            <a:r>
              <a:rPr lang="en-GB" sz="1800" dirty="0" smtClean="0">
                <a:latin typeface="Arial" pitchFamily="34" charset="0"/>
                <a:cs typeface="Arial" pitchFamily="34" charset="0"/>
              </a:rPr>
              <a:t>makes judgments; </a:t>
            </a:r>
          </a:p>
          <a:p>
            <a:pPr>
              <a:lnSpc>
                <a:spcPts val="2800"/>
              </a:lnSpc>
              <a:spcBef>
                <a:spcPts val="0"/>
              </a:spcBef>
              <a:spcAft>
                <a:spcPts val="600"/>
              </a:spcAft>
              <a:buClrTx/>
              <a:buFont typeface="Wingdings" panose="05000000000000000000" pitchFamily="2" charset="2"/>
              <a:buChar char="q"/>
            </a:pPr>
            <a:r>
              <a:rPr lang="en-GB" sz="1800" dirty="0" smtClean="0">
                <a:latin typeface="Arial" pitchFamily="34" charset="0"/>
                <a:cs typeface="Arial" pitchFamily="34" charset="0"/>
              </a:rPr>
              <a:t>Is detached </a:t>
            </a:r>
            <a:r>
              <a:rPr lang="en-GB" sz="1800" dirty="0">
                <a:latin typeface="Arial" pitchFamily="34" charset="0"/>
                <a:cs typeface="Arial" pitchFamily="34" charset="0"/>
              </a:rPr>
              <a:t>and objective, </a:t>
            </a:r>
            <a:r>
              <a:rPr lang="en-GB" sz="1800" dirty="0" smtClean="0">
                <a:latin typeface="Arial" pitchFamily="34" charset="0"/>
                <a:cs typeface="Arial" pitchFamily="34" charset="0"/>
              </a:rPr>
              <a:t>but able to demonstrate a personal response;</a:t>
            </a:r>
          </a:p>
          <a:p>
            <a:pPr>
              <a:lnSpc>
                <a:spcPts val="2800"/>
              </a:lnSpc>
              <a:spcBef>
                <a:spcPts val="0"/>
              </a:spcBef>
              <a:spcAft>
                <a:spcPts val="600"/>
              </a:spcAft>
              <a:buClrTx/>
              <a:buFont typeface="Wingdings" panose="05000000000000000000" pitchFamily="2" charset="2"/>
              <a:buChar char="q"/>
            </a:pPr>
            <a:r>
              <a:rPr lang="en-US" sz="1800" dirty="0" smtClean="0">
                <a:latin typeface="Arial" pitchFamily="34" charset="0"/>
                <a:cs typeface="Arial" pitchFamily="34" charset="0"/>
              </a:rPr>
              <a:t>explains and elaborates arguments;</a:t>
            </a:r>
          </a:p>
          <a:p>
            <a:pPr>
              <a:lnSpc>
                <a:spcPts val="2800"/>
              </a:lnSpc>
              <a:spcBef>
                <a:spcPts val="0"/>
              </a:spcBef>
              <a:spcAft>
                <a:spcPts val="600"/>
              </a:spcAft>
              <a:buClrTx/>
              <a:buFont typeface="Wingdings" panose="05000000000000000000" pitchFamily="2" charset="2"/>
              <a:buChar char="q"/>
            </a:pPr>
            <a:r>
              <a:rPr lang="en-US" sz="1800" dirty="0" smtClean="0">
                <a:latin typeface="Arial" pitchFamily="34" charset="0"/>
                <a:cs typeface="Arial" pitchFamily="34" charset="0"/>
              </a:rPr>
              <a:t>justifies them with textual evidence through quotation or paraphrase</a:t>
            </a:r>
            <a:r>
              <a:rPr lang="en-US" sz="1800" dirty="0">
                <a:latin typeface="Arial" pitchFamily="34" charset="0"/>
                <a:cs typeface="Arial" pitchFamily="34" charset="0"/>
              </a:rPr>
              <a:t>;</a:t>
            </a:r>
            <a:endParaRPr lang="en-US" sz="1800" dirty="0" smtClean="0">
              <a:latin typeface="Arial" pitchFamily="34" charset="0"/>
              <a:cs typeface="Arial" pitchFamily="34" charset="0"/>
            </a:endParaRPr>
          </a:p>
          <a:p>
            <a:pPr>
              <a:lnSpc>
                <a:spcPts val="2800"/>
              </a:lnSpc>
              <a:spcBef>
                <a:spcPts val="0"/>
              </a:spcBef>
              <a:spcAft>
                <a:spcPts val="600"/>
              </a:spcAft>
              <a:buClrTx/>
              <a:buFont typeface="Wingdings" panose="05000000000000000000" pitchFamily="2" charset="2"/>
              <a:buChar char="q"/>
            </a:pPr>
            <a:r>
              <a:rPr lang="en-US" sz="1800" dirty="0">
                <a:latin typeface="Arial" pitchFamily="34" charset="0"/>
                <a:cs typeface="Arial" pitchFamily="34" charset="0"/>
              </a:rPr>
              <a:t>i</a:t>
            </a:r>
            <a:r>
              <a:rPr lang="en-US" sz="1800" dirty="0" smtClean="0">
                <a:latin typeface="Arial" pitchFamily="34" charset="0"/>
                <a:cs typeface="Arial" pitchFamily="34" charset="0"/>
              </a:rPr>
              <a:t>s clear</a:t>
            </a:r>
            <a:r>
              <a:rPr lang="en-US" sz="1800" dirty="0">
                <a:latin typeface="Arial" pitchFamily="34" charset="0"/>
                <a:cs typeface="Arial" pitchFamily="34" charset="0"/>
              </a:rPr>
              <a:t>, well-balanced and carefully-evidenced.</a:t>
            </a:r>
          </a:p>
          <a:p>
            <a:pPr marL="82296" indent="0">
              <a:lnSpc>
                <a:spcPts val="2600"/>
              </a:lnSpc>
              <a:buNone/>
            </a:pPr>
            <a:endParaRPr lang="en-GB" sz="2000" dirty="0" smtClean="0">
              <a:latin typeface="Arial" pitchFamily="34" charset="0"/>
              <a:cs typeface="Arial" pitchFamily="34" charset="0"/>
            </a:endParaRPr>
          </a:p>
          <a:p>
            <a:endParaRPr lang="en-GB" dirty="0"/>
          </a:p>
        </p:txBody>
      </p:sp>
    </p:spTree>
    <p:extLst>
      <p:ext uri="{BB962C8B-B14F-4D97-AF65-F5344CB8AC3E}">
        <p14:creationId xmlns:p14="http://schemas.microsoft.com/office/powerpoint/2010/main" val="1672872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Avoid </a:t>
            </a:r>
            <a:r>
              <a:rPr lang="en-GB" dirty="0" err="1" smtClean="0"/>
              <a:t>plagarising</a:t>
            </a:r>
            <a:endParaRPr lang="en-GB" dirty="0"/>
          </a:p>
        </p:txBody>
      </p:sp>
      <p:sp>
        <p:nvSpPr>
          <p:cNvPr id="3" name="Content Placeholder 2"/>
          <p:cNvSpPr>
            <a:spLocks noGrp="1"/>
          </p:cNvSpPr>
          <p:nvPr>
            <p:ph idx="1"/>
          </p:nvPr>
        </p:nvSpPr>
        <p:spPr/>
        <p:txBody>
          <a:bodyPr/>
          <a:lstStyle/>
          <a:p>
            <a:pPr>
              <a:buFont typeface="Wingdings" charset="2"/>
              <a:buChar char="q"/>
            </a:pPr>
            <a:r>
              <a:rPr lang="en-GB" dirty="0" smtClean="0"/>
              <a:t>Use quotations sparingly</a:t>
            </a:r>
          </a:p>
          <a:p>
            <a:pPr>
              <a:buFont typeface="Wingdings" charset="2"/>
              <a:buChar char="q"/>
            </a:pPr>
            <a:r>
              <a:rPr lang="en-GB" dirty="0" smtClean="0"/>
              <a:t>Keep these brief</a:t>
            </a:r>
          </a:p>
          <a:p>
            <a:pPr>
              <a:buFont typeface="Wingdings" charset="2"/>
              <a:buChar char="q"/>
            </a:pPr>
            <a:r>
              <a:rPr lang="en-GB" dirty="0" smtClean="0"/>
              <a:t>Write all notes in your own words</a:t>
            </a:r>
          </a:p>
          <a:p>
            <a:pPr>
              <a:buFont typeface="Wingdings" charset="2"/>
              <a:buChar char="q"/>
            </a:pPr>
            <a:r>
              <a:rPr lang="en-GB" dirty="0" smtClean="0"/>
              <a:t>Note exactly where you found information and cite sources of ideas that are not your own original ones</a:t>
            </a:r>
            <a:endParaRPr lang="en-GB" dirty="0"/>
          </a:p>
        </p:txBody>
      </p:sp>
    </p:spTree>
    <p:extLst>
      <p:ext uri="{BB962C8B-B14F-4D97-AF65-F5344CB8AC3E}">
        <p14:creationId xmlns:p14="http://schemas.microsoft.com/office/powerpoint/2010/main" val="22806360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BIG PICTURE:</a:t>
            </a:r>
            <a:br>
              <a:rPr lang="en-GB" dirty="0" smtClean="0"/>
            </a:br>
            <a:r>
              <a:rPr lang="en-GB" dirty="0" smtClean="0"/>
              <a:t>Coherence and Organisation</a:t>
            </a:r>
            <a:endParaRPr lang="en-GB" dirty="0"/>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89627337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3608" y="274638"/>
            <a:ext cx="7890080" cy="1143000"/>
          </a:xfrm>
        </p:spPr>
        <p:txBody>
          <a:bodyPr/>
          <a:lstStyle/>
          <a:p>
            <a:r>
              <a:rPr lang="en-GB" dirty="0" smtClean="0"/>
              <a:t>The Golden Thread</a:t>
            </a:r>
            <a:endParaRPr lang="en-GB" dirty="0"/>
          </a:p>
        </p:txBody>
      </p:sp>
      <p:sp>
        <p:nvSpPr>
          <p:cNvPr id="3" name="Content Placeholder 2"/>
          <p:cNvSpPr>
            <a:spLocks noGrp="1"/>
          </p:cNvSpPr>
          <p:nvPr>
            <p:ph idx="1"/>
          </p:nvPr>
        </p:nvSpPr>
        <p:spPr>
          <a:xfrm>
            <a:off x="1115616" y="1447800"/>
            <a:ext cx="7344816" cy="5149552"/>
          </a:xfrm>
        </p:spPr>
        <p:txBody>
          <a:bodyPr>
            <a:normAutofit/>
          </a:bodyPr>
          <a:lstStyle/>
          <a:p>
            <a:pPr>
              <a:lnSpc>
                <a:spcPts val="2800"/>
              </a:lnSpc>
              <a:spcBef>
                <a:spcPts val="0"/>
              </a:spcBef>
              <a:spcAft>
                <a:spcPts val="600"/>
              </a:spcAft>
              <a:buClrTx/>
              <a:buFont typeface="Wingdings" panose="05000000000000000000" pitchFamily="2" charset="2"/>
              <a:buChar char="q"/>
            </a:pPr>
            <a:endParaRPr lang="en-GB" sz="2000" dirty="0" smtClean="0">
              <a:latin typeface="Arial" panose="020B0604020202020204" pitchFamily="34" charset="0"/>
              <a:cs typeface="Arial" panose="020B0604020202020204" pitchFamily="34" charset="0"/>
            </a:endParaRPr>
          </a:p>
          <a:p>
            <a:pPr>
              <a:lnSpc>
                <a:spcPts val="2800"/>
              </a:lnSpc>
              <a:spcBef>
                <a:spcPts val="0"/>
              </a:spcBef>
              <a:spcAft>
                <a:spcPts val="600"/>
              </a:spcAft>
              <a:buClrTx/>
              <a:buFont typeface="Wingdings" panose="05000000000000000000" pitchFamily="2" charset="2"/>
              <a:buChar char="q"/>
            </a:pPr>
            <a:endParaRPr lang="en-GB" sz="2000" dirty="0">
              <a:latin typeface="Arial" panose="020B0604020202020204" pitchFamily="34" charset="0"/>
              <a:cs typeface="Arial" panose="020B0604020202020204" pitchFamily="34" charset="0"/>
            </a:endParaRPr>
          </a:p>
          <a:p>
            <a:pPr>
              <a:lnSpc>
                <a:spcPts val="2800"/>
              </a:lnSpc>
              <a:spcBef>
                <a:spcPts val="0"/>
              </a:spcBef>
              <a:spcAft>
                <a:spcPts val="600"/>
              </a:spcAft>
              <a:buClrTx/>
              <a:buFont typeface="Wingdings" panose="05000000000000000000" pitchFamily="2" charset="2"/>
              <a:buChar char="q"/>
            </a:pPr>
            <a:endParaRPr lang="en-GB" sz="2000" dirty="0" smtClean="0">
              <a:latin typeface="Arial" panose="020B0604020202020204" pitchFamily="34" charset="0"/>
              <a:cs typeface="Arial" panose="020B0604020202020204" pitchFamily="34" charset="0"/>
            </a:endParaRPr>
          </a:p>
          <a:p>
            <a:pPr>
              <a:lnSpc>
                <a:spcPts val="2800"/>
              </a:lnSpc>
              <a:spcBef>
                <a:spcPts val="0"/>
              </a:spcBef>
              <a:spcAft>
                <a:spcPts val="600"/>
              </a:spcAft>
              <a:buClrTx/>
              <a:buFont typeface="Wingdings" panose="05000000000000000000" pitchFamily="2" charset="2"/>
              <a:buChar char="q"/>
            </a:pPr>
            <a:endParaRPr lang="en-GB" sz="2000" dirty="0" smtClean="0">
              <a:latin typeface="Arial" panose="020B0604020202020204" pitchFamily="34" charset="0"/>
              <a:cs typeface="Arial" panose="020B0604020202020204" pitchFamily="34" charset="0"/>
            </a:endParaRPr>
          </a:p>
          <a:p>
            <a:pPr>
              <a:lnSpc>
                <a:spcPts val="2800"/>
              </a:lnSpc>
              <a:spcBef>
                <a:spcPts val="0"/>
              </a:spcBef>
              <a:spcAft>
                <a:spcPts val="600"/>
              </a:spcAft>
              <a:buClrTx/>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The whole assignment is the development of an argument;</a:t>
            </a:r>
          </a:p>
          <a:p>
            <a:pPr>
              <a:lnSpc>
                <a:spcPts val="2800"/>
              </a:lnSpc>
              <a:spcBef>
                <a:spcPts val="0"/>
              </a:spcBef>
              <a:spcAft>
                <a:spcPts val="600"/>
              </a:spcAft>
              <a:buClrTx/>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You need to keep your big picture argument at the forefront of your thinking </a:t>
            </a:r>
            <a:r>
              <a:rPr lang="en-GB" sz="1800" i="1" dirty="0" smtClean="0">
                <a:latin typeface="Arial" panose="020B0604020202020204" pitchFamily="34" charset="0"/>
                <a:cs typeface="Arial" panose="020B0604020202020204" pitchFamily="34" charset="0"/>
              </a:rPr>
              <a:t>throughout</a:t>
            </a:r>
            <a:r>
              <a:rPr lang="en-GB" sz="1800" dirty="0" smtClean="0">
                <a:latin typeface="Arial" panose="020B0604020202020204" pitchFamily="34" charset="0"/>
                <a:cs typeface="Arial" panose="020B0604020202020204" pitchFamily="34" charset="0"/>
              </a:rPr>
              <a:t>;</a:t>
            </a:r>
          </a:p>
          <a:p>
            <a:pPr>
              <a:lnSpc>
                <a:spcPts val="2800"/>
              </a:lnSpc>
              <a:spcBef>
                <a:spcPts val="0"/>
              </a:spcBef>
              <a:spcAft>
                <a:spcPts val="600"/>
              </a:spcAft>
              <a:buClrTx/>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It is your golden thread uniting each section;</a:t>
            </a:r>
          </a:p>
          <a:p>
            <a:pPr>
              <a:lnSpc>
                <a:spcPts val="2800"/>
              </a:lnSpc>
              <a:spcBef>
                <a:spcPts val="0"/>
              </a:spcBef>
              <a:spcAft>
                <a:spcPts val="600"/>
              </a:spcAft>
              <a:buClrTx/>
              <a:buFont typeface="Wingdings" panose="05000000000000000000" pitchFamily="2" charset="2"/>
              <a:buChar char="q"/>
            </a:pPr>
            <a:r>
              <a:rPr lang="en-GB" sz="1800" dirty="0" smtClean="0">
                <a:latin typeface="Arial" panose="020B0604020202020204" pitchFamily="34" charset="0"/>
                <a:cs typeface="Arial" panose="020B0604020202020204" pitchFamily="34" charset="0"/>
              </a:rPr>
              <a:t>Sewing a golden thread through your writing requires thinking skills and writing skills;</a:t>
            </a:r>
            <a:endParaRPr lang="en-GB" sz="2000" dirty="0" smtClean="0">
              <a:latin typeface="Arial" panose="020B0604020202020204" pitchFamily="34" charset="0"/>
              <a:cs typeface="Arial" panose="020B0604020202020204" pitchFamily="34" charset="0"/>
            </a:endParaRPr>
          </a:p>
          <a:p>
            <a:pPr>
              <a:lnSpc>
                <a:spcPts val="2800"/>
              </a:lnSpc>
              <a:spcBef>
                <a:spcPts val="0"/>
              </a:spcBef>
              <a:spcAft>
                <a:spcPts val="600"/>
              </a:spcAft>
              <a:buClrTx/>
              <a:buFont typeface="Wingdings" panose="05000000000000000000" pitchFamily="2" charset="2"/>
              <a:buChar char="q"/>
            </a:pPr>
            <a:endParaRPr lang="en-GB" sz="2000" dirty="0"/>
          </a:p>
          <a:p>
            <a:pPr marL="82296" indent="0">
              <a:lnSpc>
                <a:spcPts val="2800"/>
              </a:lnSpc>
              <a:spcBef>
                <a:spcPts val="0"/>
              </a:spcBef>
              <a:spcAft>
                <a:spcPts val="600"/>
              </a:spcAft>
              <a:buClrTx/>
              <a:buNone/>
            </a:pPr>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62312" y="1340768"/>
            <a:ext cx="2619375" cy="1743075"/>
          </a:xfrm>
          <a:prstGeom prst="rect">
            <a:avLst/>
          </a:prstGeom>
        </p:spPr>
      </p:pic>
    </p:spTree>
    <p:extLst>
      <p:ext uri="{BB962C8B-B14F-4D97-AF65-F5344CB8AC3E}">
        <p14:creationId xmlns:p14="http://schemas.microsoft.com/office/powerpoint/2010/main" val="6602023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620688"/>
            <a:ext cx="7890080" cy="1143000"/>
          </a:xfrm>
        </p:spPr>
        <p:txBody>
          <a:bodyPr>
            <a:normAutofit fontScale="90000"/>
          </a:bodyPr>
          <a:lstStyle/>
          <a:p>
            <a:r>
              <a:rPr lang="en-GB" b="1" u="sng" dirty="0">
                <a:solidFill>
                  <a:schemeClr val="accent5">
                    <a:lumMod val="60000"/>
                    <a:lumOff val="40000"/>
                  </a:schemeClr>
                </a:solidFill>
                <a:latin typeface="Arial" panose="020B0604020202020204" pitchFamily="34" charset="0"/>
                <a:cs typeface="Arial" panose="020B0604020202020204" pitchFamily="34" charset="0"/>
              </a:rPr>
              <a:t>Your Golden Thread</a:t>
            </a:r>
            <a:br>
              <a:rPr lang="en-GB" b="1" u="sng" dirty="0">
                <a:solidFill>
                  <a:schemeClr val="accent5">
                    <a:lumMod val="60000"/>
                    <a:lumOff val="40000"/>
                  </a:schemeClr>
                </a:solidFill>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idx="1"/>
          </p:nvPr>
        </p:nvSpPr>
        <p:spPr>
          <a:xfrm>
            <a:off x="899592" y="980728"/>
            <a:ext cx="7416824" cy="5221560"/>
          </a:xfrm>
        </p:spPr>
        <p:txBody>
          <a:bodyPr>
            <a:normAutofit/>
          </a:bodyPr>
          <a:lstStyle/>
          <a:p>
            <a:pPr marL="82296" indent="0">
              <a:lnSpc>
                <a:spcPts val="3000"/>
              </a:lnSpc>
              <a:spcBef>
                <a:spcPts val="0"/>
              </a:spcBef>
              <a:spcAft>
                <a:spcPts val="600"/>
              </a:spcAft>
              <a:buClrTx/>
              <a:buNone/>
            </a:pPr>
            <a:endParaRPr lang="en-GB" sz="2000" b="1" u="sng" dirty="0" smtClean="0">
              <a:latin typeface="Arial" panose="020B0604020202020204" pitchFamily="34" charset="0"/>
              <a:cs typeface="Arial" panose="020B0604020202020204" pitchFamily="34" charset="0"/>
            </a:endParaRPr>
          </a:p>
          <a:p>
            <a:pPr marL="82296" indent="0">
              <a:lnSpc>
                <a:spcPts val="3000"/>
              </a:lnSpc>
              <a:spcBef>
                <a:spcPts val="0"/>
              </a:spcBef>
              <a:spcAft>
                <a:spcPts val="600"/>
              </a:spcAft>
              <a:buClrTx/>
              <a:buNone/>
            </a:pPr>
            <a:endParaRPr lang="en-GB" sz="2000" b="1" u="sng" dirty="0" smtClean="0">
              <a:latin typeface="Arial" panose="020B0604020202020204" pitchFamily="34" charset="0"/>
              <a:cs typeface="Arial" panose="020B0604020202020204" pitchFamily="34" charset="0"/>
            </a:endParaRPr>
          </a:p>
          <a:p>
            <a:pPr>
              <a:lnSpc>
                <a:spcPts val="3000"/>
              </a:lnSpc>
              <a:spcBef>
                <a:spcPts val="0"/>
              </a:spcBef>
              <a:spcAft>
                <a:spcPts val="600"/>
              </a:spcAft>
              <a:buClrTx/>
              <a:buFont typeface="Wingdings" panose="05000000000000000000" pitchFamily="2" charset="2"/>
              <a:buChar char="q"/>
            </a:pPr>
            <a:r>
              <a:rPr lang="en-GB" sz="1800" b="1" u="sng" dirty="0" smtClean="0">
                <a:latin typeface="Arial" panose="020B0604020202020204" pitchFamily="34" charset="0"/>
                <a:cs typeface="Arial" panose="020B0604020202020204" pitchFamily="34" charset="0"/>
              </a:rPr>
              <a:t>Introduction: </a:t>
            </a:r>
            <a:r>
              <a:rPr lang="en-GB" sz="1800" dirty="0" smtClean="0">
                <a:latin typeface="Arial" panose="020B0604020202020204" pitchFamily="34" charset="0"/>
                <a:cs typeface="Arial" panose="020B0604020202020204" pitchFamily="34" charset="0"/>
              </a:rPr>
              <a:t>framing </a:t>
            </a:r>
            <a:r>
              <a:rPr lang="en-GB" sz="1800" dirty="0" smtClean="0">
                <a:solidFill>
                  <a:schemeClr val="accent5">
                    <a:lumMod val="60000"/>
                    <a:lumOff val="40000"/>
                  </a:schemeClr>
                </a:solidFill>
                <a:latin typeface="Arial" panose="020B0604020202020204" pitchFamily="34" charset="0"/>
                <a:cs typeface="Arial" panose="020B0604020202020204" pitchFamily="34" charset="0"/>
              </a:rPr>
              <a:t>the assignment</a:t>
            </a:r>
          </a:p>
          <a:p>
            <a:pPr>
              <a:lnSpc>
                <a:spcPts val="3000"/>
              </a:lnSpc>
              <a:spcBef>
                <a:spcPts val="0"/>
              </a:spcBef>
              <a:spcAft>
                <a:spcPts val="600"/>
              </a:spcAft>
              <a:buClrTx/>
              <a:buFont typeface="Wingdings" panose="05000000000000000000" pitchFamily="2" charset="2"/>
              <a:buChar char="q"/>
            </a:pPr>
            <a:r>
              <a:rPr lang="en-GB" sz="1800" b="1" u="sng" dirty="0" smtClean="0">
                <a:latin typeface="Arial" panose="020B0604020202020204" pitchFamily="34" charset="0"/>
                <a:cs typeface="Arial" panose="020B0604020202020204" pitchFamily="34" charset="0"/>
              </a:rPr>
              <a:t>Section 1</a:t>
            </a:r>
            <a:r>
              <a:rPr lang="en-GB" sz="1800" b="1" dirty="0" smtClean="0">
                <a:latin typeface="Arial" panose="020B0604020202020204" pitchFamily="34" charset="0"/>
                <a:cs typeface="Arial" panose="020B0604020202020204" pitchFamily="34" charset="0"/>
              </a:rPr>
              <a:t>: the observation</a:t>
            </a:r>
            <a:r>
              <a:rPr lang="en-GB" sz="1800" dirty="0">
                <a:solidFill>
                  <a:schemeClr val="accent5">
                    <a:lumMod val="60000"/>
                    <a:lumOff val="40000"/>
                  </a:schemeClr>
                </a:solidFill>
                <a:latin typeface="Arial" panose="020B0604020202020204" pitchFamily="34" charset="0"/>
                <a:cs typeface="Arial" panose="020B0604020202020204" pitchFamily="34" charset="0"/>
              </a:rPr>
              <a:t> </a:t>
            </a:r>
            <a:r>
              <a:rPr lang="en-GB" sz="1800" dirty="0">
                <a:latin typeface="Arial" panose="020B0604020202020204" pitchFamily="34" charset="0"/>
                <a:cs typeface="Arial" panose="020B0604020202020204" pitchFamily="34" charset="0"/>
              </a:rPr>
              <a:t>presenting a description and </a:t>
            </a:r>
            <a:r>
              <a:rPr lang="en-GB" sz="1800" dirty="0">
                <a:solidFill>
                  <a:schemeClr val="accent5">
                    <a:lumMod val="60000"/>
                    <a:lumOff val="40000"/>
                  </a:schemeClr>
                </a:solidFill>
                <a:latin typeface="Arial" panose="020B0604020202020204" pitchFamily="34" charset="0"/>
                <a:cs typeface="Arial" panose="020B0604020202020204" pitchFamily="34" charset="0"/>
              </a:rPr>
              <a:t>analysis of your </a:t>
            </a:r>
            <a:r>
              <a:rPr lang="en-GB" sz="1800" dirty="0" smtClean="0">
                <a:solidFill>
                  <a:schemeClr val="accent5">
                    <a:lumMod val="60000"/>
                    <a:lumOff val="40000"/>
                  </a:schemeClr>
                </a:solidFill>
                <a:latin typeface="Arial" panose="020B0604020202020204" pitchFamily="34" charset="0"/>
                <a:cs typeface="Arial" panose="020B0604020202020204" pitchFamily="34" charset="0"/>
              </a:rPr>
              <a:t>findings, </a:t>
            </a:r>
            <a:r>
              <a:rPr lang="en-GB" sz="1800" dirty="0" smtClean="0">
                <a:latin typeface="Arial" panose="020B0604020202020204" pitchFamily="34" charset="0"/>
                <a:cs typeface="Arial" panose="020B0604020202020204" pitchFamily="34" charset="0"/>
              </a:rPr>
              <a:t>explaining and justifying your </a:t>
            </a:r>
            <a:r>
              <a:rPr lang="en-GB" sz="1800" dirty="0" smtClean="0">
                <a:solidFill>
                  <a:schemeClr val="accent5">
                    <a:lumMod val="60000"/>
                    <a:lumOff val="40000"/>
                  </a:schemeClr>
                </a:solidFill>
                <a:latin typeface="Arial" panose="020B0604020202020204" pitchFamily="34" charset="0"/>
                <a:cs typeface="Arial" panose="020B0604020202020204" pitchFamily="34" charset="0"/>
              </a:rPr>
              <a:t>choice of methods</a:t>
            </a:r>
            <a:endParaRPr lang="en-GB" sz="1800" b="1" dirty="0" smtClean="0">
              <a:latin typeface="Arial" panose="020B0604020202020204" pitchFamily="34" charset="0"/>
              <a:cs typeface="Arial" panose="020B0604020202020204" pitchFamily="34" charset="0"/>
            </a:endParaRPr>
          </a:p>
          <a:p>
            <a:pPr>
              <a:lnSpc>
                <a:spcPts val="3000"/>
              </a:lnSpc>
              <a:spcBef>
                <a:spcPts val="0"/>
              </a:spcBef>
              <a:spcAft>
                <a:spcPts val="600"/>
              </a:spcAft>
              <a:buClrTx/>
              <a:buFont typeface="Wingdings" panose="05000000000000000000" pitchFamily="2" charset="2"/>
              <a:buChar char="q"/>
            </a:pPr>
            <a:r>
              <a:rPr lang="en-GB" sz="1800" b="1" u="sng" dirty="0" smtClean="0">
                <a:latin typeface="Arial" panose="020B0604020202020204" pitchFamily="34" charset="0"/>
                <a:cs typeface="Arial" panose="020B0604020202020204" pitchFamily="34" charset="0"/>
              </a:rPr>
              <a:t>Section 2: </a:t>
            </a:r>
            <a:r>
              <a:rPr lang="en-GB" sz="1800" dirty="0" smtClean="0">
                <a:latin typeface="Arial" panose="020B0604020202020204" pitchFamily="34" charset="0"/>
                <a:cs typeface="Arial" panose="020B0604020202020204" pitchFamily="34" charset="0"/>
              </a:rPr>
              <a:t>reviewing the existing knowledge base and establishing </a:t>
            </a:r>
            <a:r>
              <a:rPr lang="en-GB" sz="1800" dirty="0" smtClean="0">
                <a:solidFill>
                  <a:schemeClr val="accent5">
                    <a:lumMod val="60000"/>
                    <a:lumOff val="40000"/>
                  </a:schemeClr>
                </a:solidFill>
                <a:latin typeface="Arial" panose="020B0604020202020204" pitchFamily="34" charset="0"/>
                <a:cs typeface="Arial" panose="020B0604020202020204" pitchFamily="34" charset="0"/>
              </a:rPr>
              <a:t>the connection to your observations</a:t>
            </a:r>
          </a:p>
          <a:p>
            <a:pPr>
              <a:lnSpc>
                <a:spcPts val="3000"/>
              </a:lnSpc>
              <a:spcBef>
                <a:spcPts val="0"/>
              </a:spcBef>
              <a:spcAft>
                <a:spcPts val="600"/>
              </a:spcAft>
              <a:buClrTx/>
              <a:buFont typeface="Wingdings" panose="05000000000000000000" pitchFamily="2" charset="2"/>
              <a:buChar char="q"/>
            </a:pPr>
            <a:r>
              <a:rPr lang="en-GB" sz="1800" b="1" u="sng" dirty="0" smtClean="0">
                <a:latin typeface="Arial" panose="020B0604020202020204" pitchFamily="34" charset="0"/>
                <a:cs typeface="Arial" panose="020B0604020202020204" pitchFamily="34" charset="0"/>
              </a:rPr>
              <a:t>Discussion/ Section 3: </a:t>
            </a:r>
            <a:r>
              <a:rPr lang="en-GB" sz="1800" dirty="0" smtClean="0">
                <a:latin typeface="Arial" panose="020B0604020202020204" pitchFamily="34" charset="0"/>
                <a:cs typeface="Arial" panose="020B0604020202020204" pitchFamily="34" charset="0"/>
              </a:rPr>
              <a:t>presenting an argument that signals the significance of your findings and </a:t>
            </a:r>
            <a:r>
              <a:rPr lang="en-GB" sz="1800" dirty="0" smtClean="0">
                <a:solidFill>
                  <a:srgbClr val="FFC000"/>
                </a:solidFill>
                <a:latin typeface="Arial" panose="020B0604020202020204" pitchFamily="34" charset="0"/>
                <a:cs typeface="Arial" panose="020B0604020202020204" pitchFamily="34" charset="0"/>
              </a:rPr>
              <a:t>which justifies your design </a:t>
            </a:r>
            <a:r>
              <a:rPr lang="en-GB" sz="1800" dirty="0" smtClean="0">
                <a:latin typeface="Arial" panose="020B0604020202020204" pitchFamily="34" charset="0"/>
                <a:cs typeface="Arial" panose="020B0604020202020204" pitchFamily="34" charset="0"/>
              </a:rPr>
              <a:t>of an environment and your choice of observation tool</a:t>
            </a:r>
            <a:endParaRPr lang="en-GB" sz="1800" dirty="0" smtClean="0">
              <a:solidFill>
                <a:schemeClr val="accent5">
                  <a:lumMod val="60000"/>
                  <a:lumOff val="40000"/>
                </a:schemeClr>
              </a:solidFill>
              <a:latin typeface="Arial" panose="020B0604020202020204" pitchFamily="34" charset="0"/>
              <a:cs typeface="Arial" panose="020B0604020202020204" pitchFamily="34" charset="0"/>
            </a:endParaRPr>
          </a:p>
          <a:p>
            <a:pPr>
              <a:lnSpc>
                <a:spcPts val="3000"/>
              </a:lnSpc>
              <a:spcBef>
                <a:spcPts val="0"/>
              </a:spcBef>
              <a:spcAft>
                <a:spcPts val="600"/>
              </a:spcAft>
              <a:buClrTx/>
              <a:buFont typeface="Wingdings" panose="05000000000000000000" pitchFamily="2" charset="2"/>
              <a:buChar char="q"/>
            </a:pPr>
            <a:r>
              <a:rPr lang="en-GB" sz="1800" b="1" u="sng" dirty="0" smtClean="0">
                <a:latin typeface="Arial" panose="020B0604020202020204" pitchFamily="34" charset="0"/>
                <a:cs typeface="Arial" panose="020B0604020202020204" pitchFamily="34" charset="0"/>
              </a:rPr>
              <a:t>Conclusion: </a:t>
            </a:r>
            <a:r>
              <a:rPr lang="en-GB" sz="1800" dirty="0" smtClean="0">
                <a:latin typeface="Arial" panose="020B0604020202020204" pitchFamily="34" charset="0"/>
                <a:cs typeface="Arial" panose="020B0604020202020204" pitchFamily="34" charset="0"/>
              </a:rPr>
              <a:t>summarising section with </a:t>
            </a:r>
            <a:r>
              <a:rPr lang="en-GB" sz="1800" dirty="0" smtClean="0">
                <a:solidFill>
                  <a:schemeClr val="accent5">
                    <a:lumMod val="60000"/>
                    <a:lumOff val="40000"/>
                  </a:schemeClr>
                </a:solidFill>
                <a:latin typeface="Arial" panose="020B0604020202020204" pitchFamily="34" charset="0"/>
                <a:cs typeface="Arial" panose="020B0604020202020204" pitchFamily="34" charset="0"/>
              </a:rPr>
              <a:t>implications for further research, policy and/or practice</a:t>
            </a:r>
            <a:endParaRPr lang="en-GB" sz="1800" dirty="0">
              <a:solidFill>
                <a:schemeClr val="accent5">
                  <a:lumMod val="60000"/>
                  <a:lumOff val="40000"/>
                </a:schemeClr>
              </a:solidFill>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06446" y="1196752"/>
            <a:ext cx="1623130" cy="1080119"/>
          </a:xfrm>
          <a:prstGeom prst="rect">
            <a:avLst/>
          </a:prstGeom>
        </p:spPr>
      </p:pic>
    </p:spTree>
    <p:extLst>
      <p:ext uri="{BB962C8B-B14F-4D97-AF65-F5344CB8AC3E}">
        <p14:creationId xmlns:p14="http://schemas.microsoft.com/office/powerpoint/2010/main" val="9660192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274638"/>
            <a:ext cx="7818072" cy="1143000"/>
          </a:xfrm>
        </p:spPr>
        <p:txBody>
          <a:bodyPr>
            <a:normAutofit/>
          </a:bodyPr>
          <a:lstStyle/>
          <a:p>
            <a:r>
              <a:rPr lang="en-GB" sz="3600" dirty="0" smtClean="0">
                <a:solidFill>
                  <a:schemeClr val="tx1"/>
                </a:solidFill>
                <a:effectLst/>
                <a:latin typeface="Arial" pitchFamily="34" charset="0"/>
                <a:cs typeface="Arial" pitchFamily="34" charset="0"/>
              </a:rPr>
              <a:t>Signposting at Paragraph Level</a:t>
            </a:r>
            <a:endParaRPr lang="en-GB" sz="3600" dirty="0">
              <a:solidFill>
                <a:schemeClr val="tx1"/>
              </a:solidFill>
              <a:effectLst/>
              <a:latin typeface="Arial" pitchFamily="34" charset="0"/>
              <a:cs typeface="Arial" pitchFamily="34" charset="0"/>
            </a:endParaRPr>
          </a:p>
        </p:txBody>
      </p:sp>
      <p:sp>
        <p:nvSpPr>
          <p:cNvPr id="3" name="Content Placeholder 2"/>
          <p:cNvSpPr>
            <a:spLocks noGrp="1"/>
          </p:cNvSpPr>
          <p:nvPr>
            <p:ph idx="1"/>
          </p:nvPr>
        </p:nvSpPr>
        <p:spPr>
          <a:xfrm>
            <a:off x="971600" y="1447800"/>
            <a:ext cx="7272808" cy="5005536"/>
          </a:xfrm>
        </p:spPr>
        <p:txBody>
          <a:bodyPr>
            <a:normAutofit/>
          </a:bodyPr>
          <a:lstStyle/>
          <a:p>
            <a:pPr>
              <a:lnSpc>
                <a:spcPts val="3000"/>
              </a:lnSpc>
              <a:buClrTx/>
              <a:buFont typeface="Wingdings" panose="05000000000000000000" pitchFamily="2" charset="2"/>
              <a:buChar char="q"/>
            </a:pPr>
            <a:r>
              <a:rPr lang="en-GB" sz="1800" dirty="0">
                <a:latin typeface="Arial" pitchFamily="34" charset="0"/>
                <a:cs typeface="Arial" pitchFamily="34" charset="0"/>
              </a:rPr>
              <a:t>Topic sentences are </a:t>
            </a:r>
            <a:r>
              <a:rPr lang="en-GB" sz="1800" i="1" dirty="0">
                <a:latin typeface="Arial" pitchFamily="34" charset="0"/>
                <a:cs typeface="Arial" pitchFamily="34" charset="0"/>
              </a:rPr>
              <a:t>usually</a:t>
            </a:r>
            <a:r>
              <a:rPr lang="en-GB" sz="1800" dirty="0">
                <a:latin typeface="Arial" pitchFamily="34" charset="0"/>
                <a:cs typeface="Arial" pitchFamily="34" charset="0"/>
              </a:rPr>
              <a:t> the first sentence in a paragraph, but this is a tendency not a rule.  Sophisticated writing sometimes has the topic sentence second, or even later.</a:t>
            </a:r>
          </a:p>
          <a:p>
            <a:pPr>
              <a:lnSpc>
                <a:spcPts val="3000"/>
              </a:lnSpc>
              <a:buClrTx/>
              <a:buFont typeface="Wingdings" panose="05000000000000000000" pitchFamily="2" charset="2"/>
              <a:buChar char="q"/>
            </a:pPr>
            <a:r>
              <a:rPr lang="en-GB" sz="1800" dirty="0" smtClean="0">
                <a:latin typeface="Arial" pitchFamily="34" charset="0"/>
                <a:cs typeface="Arial" pitchFamily="34" charset="0"/>
              </a:rPr>
              <a:t>Topic sentences are critical in signposting to the reader the developing argument.</a:t>
            </a:r>
          </a:p>
          <a:p>
            <a:pPr>
              <a:lnSpc>
                <a:spcPts val="3000"/>
              </a:lnSpc>
              <a:buClrTx/>
              <a:buFont typeface="Wingdings" panose="05000000000000000000" pitchFamily="2" charset="2"/>
              <a:buChar char="q"/>
            </a:pPr>
            <a:r>
              <a:rPr lang="en-GB" sz="1800" dirty="0" smtClean="0">
                <a:latin typeface="Arial" pitchFamily="34" charset="0"/>
                <a:cs typeface="Arial" pitchFamily="34" charset="0"/>
              </a:rPr>
              <a:t>Topic sentences make clear what ideas are about to be developed in the paragraph.</a:t>
            </a:r>
          </a:p>
          <a:p>
            <a:pPr>
              <a:lnSpc>
                <a:spcPts val="3000"/>
              </a:lnSpc>
              <a:buClrTx/>
              <a:buFont typeface="Wingdings" panose="05000000000000000000" pitchFamily="2" charset="2"/>
              <a:buChar char="q"/>
            </a:pPr>
            <a:r>
              <a:rPr lang="en-GB" sz="1800" dirty="0" smtClean="0">
                <a:latin typeface="Arial" pitchFamily="34" charset="0"/>
                <a:cs typeface="Arial" pitchFamily="34" charset="0"/>
              </a:rPr>
              <a:t>Topic sentences are highly relevant to signposting in analytical writing.</a:t>
            </a:r>
          </a:p>
          <a:p>
            <a:pPr>
              <a:lnSpc>
                <a:spcPts val="3000"/>
              </a:lnSpc>
              <a:buClrTx/>
              <a:buFont typeface="Wingdings" panose="05000000000000000000" pitchFamily="2" charset="2"/>
              <a:buChar char="q"/>
            </a:pPr>
            <a:r>
              <a:rPr lang="en-GB" sz="1800" dirty="0" smtClean="0">
                <a:latin typeface="Arial" pitchFamily="34" charset="0"/>
                <a:cs typeface="Arial" pitchFamily="34" charset="0"/>
              </a:rPr>
              <a:t>(if you know this is a weakness, make all your first sentences in each paragraph red and then review whether they are topic sentences)</a:t>
            </a:r>
            <a:endParaRPr lang="en-GB" sz="1800" dirty="0">
              <a:latin typeface="Arial" pitchFamily="34" charset="0"/>
              <a:cs typeface="Arial" pitchFamily="34" charset="0"/>
            </a:endParaRPr>
          </a:p>
        </p:txBody>
      </p:sp>
    </p:spTree>
    <p:extLst>
      <p:ext uri="{BB962C8B-B14F-4D97-AF65-F5344CB8AC3E}">
        <p14:creationId xmlns:p14="http://schemas.microsoft.com/office/powerpoint/2010/main" val="23120580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128585" y="476672"/>
            <a:ext cx="5544616" cy="5598900"/>
            <a:chOff x="2267744" y="1340768"/>
            <a:chExt cx="5544616" cy="5598900"/>
          </a:xfrm>
        </p:grpSpPr>
        <p:sp>
          <p:nvSpPr>
            <p:cNvPr id="2" name="TextBox 1"/>
            <p:cNvSpPr txBox="1"/>
            <p:nvPr/>
          </p:nvSpPr>
          <p:spPr>
            <a:xfrm>
              <a:off x="2267744" y="1862093"/>
              <a:ext cx="5544616" cy="4524315"/>
            </a:xfrm>
            <a:prstGeom prst="rect">
              <a:avLst/>
            </a:prstGeom>
            <a:noFill/>
            <a:ln w="12700">
              <a:solidFill>
                <a:schemeClr val="tx1"/>
              </a:solidFill>
            </a:ln>
          </p:spPr>
          <p:txBody>
            <a:bodyPr wrap="square" rtlCol="0">
              <a:spAutoFit/>
            </a:bodyPr>
            <a:lstStyle/>
            <a:p>
              <a:pPr algn="ctr"/>
              <a:r>
                <a:rPr lang="en-GB" b="1" dirty="0" smtClean="0">
                  <a:latin typeface="Arial" pitchFamily="34" charset="0"/>
                  <a:cs typeface="Arial" pitchFamily="34" charset="0"/>
                </a:rPr>
                <a:t>POINT</a:t>
              </a:r>
            </a:p>
            <a:p>
              <a:pPr algn="ctr"/>
              <a:r>
                <a:rPr lang="en-GB" dirty="0" smtClean="0">
                  <a:solidFill>
                    <a:srgbClr val="00B050"/>
                  </a:solidFill>
                  <a:latin typeface="Arial" pitchFamily="34" charset="0"/>
                  <a:cs typeface="Arial" pitchFamily="34" charset="0"/>
                </a:rPr>
                <a:t>What is the topic of this paragraph? The key idea or argument?</a:t>
              </a:r>
            </a:p>
            <a:p>
              <a:pPr algn="ctr"/>
              <a:endParaRPr lang="en-GB" b="1" dirty="0">
                <a:latin typeface="Arial" pitchFamily="34" charset="0"/>
                <a:cs typeface="Arial" pitchFamily="34" charset="0"/>
              </a:endParaRPr>
            </a:p>
            <a:p>
              <a:pPr algn="ctr"/>
              <a:r>
                <a:rPr lang="en-GB" b="1" dirty="0" smtClean="0">
                  <a:latin typeface="Arial" pitchFamily="34" charset="0"/>
                  <a:cs typeface="Arial" pitchFamily="34" charset="0"/>
                </a:rPr>
                <a:t>SUPPORTING EVIDENCE</a:t>
              </a:r>
            </a:p>
            <a:p>
              <a:endParaRPr lang="en-GB" b="1" dirty="0">
                <a:latin typeface="Arial" pitchFamily="34" charset="0"/>
                <a:cs typeface="Arial" pitchFamily="34" charset="0"/>
              </a:endParaRPr>
            </a:p>
            <a:p>
              <a:pPr algn="ctr"/>
              <a:r>
                <a:rPr lang="en-GB" dirty="0" smtClean="0">
                  <a:solidFill>
                    <a:srgbClr val="00B050"/>
                  </a:solidFill>
                  <a:latin typeface="Arial" pitchFamily="34" charset="0"/>
                  <a:cs typeface="Arial" pitchFamily="34" charset="0"/>
                </a:rPr>
                <a:t>How can you help your reader understand your argument?</a:t>
              </a:r>
            </a:p>
            <a:p>
              <a:pPr algn="ctr"/>
              <a:r>
                <a:rPr lang="en-GB" dirty="0" smtClean="0">
                  <a:solidFill>
                    <a:srgbClr val="00B050"/>
                  </a:solidFill>
                  <a:latin typeface="Arial" pitchFamily="34" charset="0"/>
                  <a:cs typeface="Arial" pitchFamily="34" charset="0"/>
                </a:rPr>
                <a:t>Supporting evidence; explanations and elaborations; counterpointing evidence; statements;</a:t>
              </a:r>
            </a:p>
            <a:p>
              <a:pPr algn="ctr"/>
              <a:endParaRPr lang="en-GB" dirty="0">
                <a:solidFill>
                  <a:srgbClr val="00B050"/>
                </a:solidFill>
                <a:latin typeface="Arial" pitchFamily="34" charset="0"/>
                <a:cs typeface="Arial" pitchFamily="34" charset="0"/>
              </a:endParaRPr>
            </a:p>
            <a:p>
              <a:pPr algn="ctr"/>
              <a:endParaRPr lang="en-GB" dirty="0" smtClean="0">
                <a:solidFill>
                  <a:srgbClr val="00B050"/>
                </a:solidFill>
                <a:latin typeface="Arial" pitchFamily="34" charset="0"/>
                <a:cs typeface="Arial" pitchFamily="34" charset="0"/>
              </a:endParaRPr>
            </a:p>
            <a:p>
              <a:pPr algn="ctr"/>
              <a:r>
                <a:rPr lang="en-GB" b="1" dirty="0" smtClean="0">
                  <a:latin typeface="Arial" pitchFamily="34" charset="0"/>
                  <a:cs typeface="Arial" pitchFamily="34" charset="0"/>
                </a:rPr>
                <a:t>SUMMARY/COMMENT</a:t>
              </a:r>
            </a:p>
            <a:p>
              <a:pPr algn="ctr"/>
              <a:r>
                <a:rPr lang="en-GB" dirty="0" smtClean="0">
                  <a:solidFill>
                    <a:srgbClr val="00B050"/>
                  </a:solidFill>
                  <a:latin typeface="Arial" pitchFamily="34" charset="0"/>
                  <a:cs typeface="Arial" pitchFamily="34" charset="0"/>
                </a:rPr>
                <a:t>End with a summary </a:t>
              </a:r>
              <a:r>
                <a:rPr lang="en-GB" dirty="0">
                  <a:solidFill>
                    <a:srgbClr val="00B050"/>
                  </a:solidFill>
                  <a:latin typeface="Arial" pitchFamily="34" charset="0"/>
                  <a:cs typeface="Arial" pitchFamily="34" charset="0"/>
                </a:rPr>
                <a:t>o</a:t>
              </a:r>
              <a:r>
                <a:rPr lang="en-GB" dirty="0" smtClean="0">
                  <a:solidFill>
                    <a:srgbClr val="00B050"/>
                  </a:solidFill>
                  <a:latin typeface="Arial" pitchFamily="34" charset="0"/>
                  <a:cs typeface="Arial" pitchFamily="34" charset="0"/>
                </a:rPr>
                <a:t>f the key point in paraphrase’ an analytical comment on the topic, or a forward-pointing statement</a:t>
              </a:r>
              <a:endParaRPr lang="en-GB" dirty="0">
                <a:solidFill>
                  <a:srgbClr val="00B050"/>
                </a:solidFill>
                <a:latin typeface="Arial" pitchFamily="34" charset="0"/>
                <a:cs typeface="Arial" pitchFamily="34" charset="0"/>
              </a:endParaRPr>
            </a:p>
          </p:txBody>
        </p:sp>
        <p:cxnSp>
          <p:nvCxnSpPr>
            <p:cNvPr id="4" name="Straight Connector 3"/>
            <p:cNvCxnSpPr/>
            <p:nvPr/>
          </p:nvCxnSpPr>
          <p:spPr>
            <a:xfrm>
              <a:off x="2267744" y="2708920"/>
              <a:ext cx="554461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Up Arrow 4"/>
            <p:cNvSpPr/>
            <p:nvPr/>
          </p:nvSpPr>
          <p:spPr>
            <a:xfrm>
              <a:off x="4716016" y="1340768"/>
              <a:ext cx="369755" cy="521325"/>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n w="12700">
                  <a:solidFill>
                    <a:schemeClr val="tx1"/>
                  </a:solidFill>
                </a:ln>
                <a:solidFill>
                  <a:schemeClr val="bg1"/>
                </a:solidFill>
              </a:endParaRPr>
            </a:p>
          </p:txBody>
        </p:sp>
        <p:sp>
          <p:nvSpPr>
            <p:cNvPr id="6" name="Down Arrow 5"/>
            <p:cNvSpPr/>
            <p:nvPr/>
          </p:nvSpPr>
          <p:spPr>
            <a:xfrm flipH="1">
              <a:off x="4855174" y="6362875"/>
              <a:ext cx="369755" cy="576793"/>
            </a:xfrm>
            <a:prstGeom prst="down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p:nvPr/>
          </p:nvCxnSpPr>
          <p:spPr>
            <a:xfrm>
              <a:off x="2267744" y="5157192"/>
              <a:ext cx="554461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6553228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404664"/>
            <a:ext cx="7858120" cy="764704"/>
          </a:xfrm>
        </p:spPr>
        <p:txBody>
          <a:bodyPr>
            <a:normAutofit/>
          </a:bodyPr>
          <a:lstStyle/>
          <a:p>
            <a:r>
              <a:rPr lang="en-GB" sz="3600" dirty="0" smtClean="0"/>
              <a:t>Signposting vocabulary</a:t>
            </a:r>
            <a:endParaRPr lang="en-GB"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198559564"/>
              </p:ext>
            </p:extLst>
          </p:nvPr>
        </p:nvGraphicFramePr>
        <p:xfrm>
          <a:off x="683568" y="1268760"/>
          <a:ext cx="7776864" cy="5074456"/>
        </p:xfrm>
        <a:graphic>
          <a:graphicData uri="http://schemas.openxmlformats.org/drawingml/2006/table">
            <a:tbl>
              <a:tblPr firstRow="1" firstCol="1" bandRow="1">
                <a:tableStyleId>{5C22544A-7EE6-4342-B048-85BDC9FD1C3A}</a:tableStyleId>
              </a:tblPr>
              <a:tblGrid>
                <a:gridCol w="1555268">
                  <a:extLst>
                    <a:ext uri="{9D8B030D-6E8A-4147-A177-3AD203B41FA5}">
                      <a16:colId xmlns:a16="http://schemas.microsoft.com/office/drawing/2014/main" val="20000"/>
                    </a:ext>
                  </a:extLst>
                </a:gridCol>
                <a:gridCol w="1665308">
                  <a:extLst>
                    <a:ext uri="{9D8B030D-6E8A-4147-A177-3AD203B41FA5}">
                      <a16:colId xmlns:a16="http://schemas.microsoft.com/office/drawing/2014/main" val="20001"/>
                    </a:ext>
                  </a:extLst>
                </a:gridCol>
                <a:gridCol w="1541045">
                  <a:extLst>
                    <a:ext uri="{9D8B030D-6E8A-4147-A177-3AD203B41FA5}">
                      <a16:colId xmlns:a16="http://schemas.microsoft.com/office/drawing/2014/main" val="20002"/>
                    </a:ext>
                  </a:extLst>
                </a:gridCol>
                <a:gridCol w="1459450">
                  <a:extLst>
                    <a:ext uri="{9D8B030D-6E8A-4147-A177-3AD203B41FA5}">
                      <a16:colId xmlns:a16="http://schemas.microsoft.com/office/drawing/2014/main" val="20003"/>
                    </a:ext>
                  </a:extLst>
                </a:gridCol>
                <a:gridCol w="1555793">
                  <a:extLst>
                    <a:ext uri="{9D8B030D-6E8A-4147-A177-3AD203B41FA5}">
                      <a16:colId xmlns:a16="http://schemas.microsoft.com/office/drawing/2014/main" val="20004"/>
                    </a:ext>
                  </a:extLst>
                </a:gridCol>
              </a:tblGrid>
              <a:tr h="2537228">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ADDING</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in addition; also; moreover; indeed; furthermore; additionally; </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CONTRASTING</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r>
                        <a:rPr lang="en-GB" sz="1400" b="0" dirty="0" smtClean="0">
                          <a:solidFill>
                            <a:schemeClr val="tx1"/>
                          </a:solidFill>
                          <a:effectLst/>
                          <a:latin typeface="Arial" panose="020B0604020202020204" pitchFamily="34" charset="0"/>
                          <a:cs typeface="Arial" panose="020B0604020202020204" pitchFamily="34" charset="0"/>
                        </a:rPr>
                        <a:t>on </a:t>
                      </a:r>
                      <a:r>
                        <a:rPr lang="en-GB" sz="1400" b="0" dirty="0">
                          <a:solidFill>
                            <a:schemeClr val="tx1"/>
                          </a:solidFill>
                          <a:effectLst/>
                          <a:latin typeface="Arial" panose="020B0604020202020204" pitchFamily="34" charset="0"/>
                          <a:cs typeface="Arial" panose="020B0604020202020204" pitchFamily="34" charset="0"/>
                        </a:rPr>
                        <a:t>the contrary;   yet; whereas; alternatively; instead of; otherwise;  unlike; on the other hand; nevertheless; however; </a:t>
                      </a:r>
                      <a:r>
                        <a:rPr lang="en-GB" sz="1400" b="0" dirty="0" smtClean="0">
                          <a:solidFill>
                            <a:schemeClr val="tx1"/>
                          </a:solidFill>
                          <a:effectLst/>
                          <a:latin typeface="Arial" panose="020B0604020202020204" pitchFamily="34" charset="0"/>
                          <a:cs typeface="Arial" panose="020B0604020202020204" pitchFamily="34" charset="0"/>
                        </a:rPr>
                        <a:t>even </a:t>
                      </a:r>
                      <a:r>
                        <a:rPr lang="en-GB" sz="1400" b="0" dirty="0">
                          <a:solidFill>
                            <a:schemeClr val="tx1"/>
                          </a:solidFill>
                          <a:effectLst/>
                          <a:latin typeface="Arial" panose="020B0604020202020204" pitchFamily="34" charset="0"/>
                          <a:cs typeface="Arial" panose="020B0604020202020204" pitchFamily="34" charset="0"/>
                        </a:rPr>
                        <a:t>so; nonetheless</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COMPARING</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similarly; equally; likewise;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in </a:t>
                      </a:r>
                      <a:r>
                        <a:rPr lang="en-GB" sz="1400" b="0" dirty="0">
                          <a:solidFill>
                            <a:schemeClr val="tx1"/>
                          </a:solidFill>
                          <a:effectLst/>
                          <a:latin typeface="Arial" panose="020B0604020202020204" pitchFamily="34" charset="0"/>
                          <a:cs typeface="Arial" panose="020B0604020202020204" pitchFamily="34" charset="0"/>
                        </a:rPr>
                        <a:t>the same way;</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EXPLAINING</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for example; for instance;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in </a:t>
                      </a:r>
                      <a:r>
                        <a:rPr lang="en-GB" sz="1400" b="0" dirty="0">
                          <a:solidFill>
                            <a:schemeClr val="tx1"/>
                          </a:solidFill>
                          <a:effectLst/>
                          <a:latin typeface="Arial" panose="020B0604020202020204" pitchFamily="34" charset="0"/>
                          <a:cs typeface="Arial" panose="020B0604020202020204" pitchFamily="34" charset="0"/>
                        </a:rPr>
                        <a:t>other words; that is to say</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SUMMING UP</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in conclusion;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to </a:t>
                      </a:r>
                      <a:r>
                        <a:rPr lang="en-GB" sz="1400" b="0" dirty="0">
                          <a:solidFill>
                            <a:schemeClr val="tx1"/>
                          </a:solidFill>
                          <a:effectLst/>
                          <a:latin typeface="Arial" panose="020B0604020202020204" pitchFamily="34" charset="0"/>
                          <a:cs typeface="Arial" panose="020B0604020202020204" pitchFamily="34" charset="0"/>
                        </a:rPr>
                        <a:t>sum up;</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extLst>
                  <a:ext uri="{0D108BD9-81ED-4DB2-BD59-A6C34878D82A}">
                    <a16:rowId xmlns:a16="http://schemas.microsoft.com/office/drawing/2014/main" val="10000"/>
                  </a:ext>
                </a:extLst>
              </a:tr>
              <a:tr h="2537228">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INDICATING RESULT    </a:t>
                      </a:r>
                    </a:p>
                    <a:p>
                      <a:pPr algn="ctr">
                        <a:lnSpc>
                          <a:spcPts val="1900"/>
                        </a:lnSpc>
                        <a:spcAft>
                          <a:spcPts val="0"/>
                        </a:spcAft>
                      </a:pPr>
                      <a:r>
                        <a:rPr lang="en-GB" sz="1400" b="0" dirty="0">
                          <a:solidFill>
                            <a:schemeClr val="tx1"/>
                          </a:solidFill>
                          <a:effectLst/>
                          <a:latin typeface="Arial" panose="020B0604020202020204" pitchFamily="34" charset="0"/>
                          <a:cs typeface="Arial" panose="020B0604020202020204" pitchFamily="34" charset="0"/>
                        </a:rPr>
                        <a:t> </a:t>
                      </a:r>
                      <a:r>
                        <a:rPr lang="en-GB" sz="1400" b="0" dirty="0" smtClean="0">
                          <a:solidFill>
                            <a:schemeClr val="tx1"/>
                          </a:solidFill>
                          <a:effectLst/>
                          <a:latin typeface="Arial" panose="020B0604020202020204" pitchFamily="34" charset="0"/>
                          <a:cs typeface="Arial" panose="020B0604020202020204" pitchFamily="34" charset="0"/>
                        </a:rPr>
                        <a:t>therefore</a:t>
                      </a:r>
                      <a:r>
                        <a:rPr lang="en-GB" sz="1400" b="0" dirty="0">
                          <a:solidFill>
                            <a:schemeClr val="tx1"/>
                          </a:solidFill>
                          <a:effectLst/>
                          <a:latin typeface="Arial" panose="020B0604020202020204" pitchFamily="34" charset="0"/>
                          <a:cs typeface="Arial" panose="020B0604020202020204" pitchFamily="34" charset="0"/>
                        </a:rPr>
                        <a:t>;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as </a:t>
                      </a:r>
                      <a:r>
                        <a:rPr lang="en-GB" sz="1400" b="0" dirty="0">
                          <a:solidFill>
                            <a:schemeClr val="tx1"/>
                          </a:solidFill>
                          <a:effectLst/>
                          <a:latin typeface="Arial" panose="020B0604020202020204" pitchFamily="34" charset="0"/>
                          <a:cs typeface="Arial" panose="020B0604020202020204" pitchFamily="34" charset="0"/>
                        </a:rPr>
                        <a:t>a result; consequently; hence;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thus</a:t>
                      </a:r>
                      <a:r>
                        <a:rPr lang="en-GB" sz="1400" b="0" dirty="0">
                          <a:solidFill>
                            <a:schemeClr val="tx1"/>
                          </a:solidFill>
                          <a:effectLst/>
                          <a:latin typeface="Arial" panose="020B0604020202020204" pitchFamily="34" charset="0"/>
                          <a:cs typeface="Arial" panose="020B0604020202020204" pitchFamily="34" charset="0"/>
                        </a:rPr>
                        <a:t>;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so</a:t>
                      </a:r>
                      <a:r>
                        <a:rPr lang="en-GB" sz="1400" b="0" dirty="0">
                          <a:solidFill>
                            <a:schemeClr val="tx1"/>
                          </a:solidFill>
                          <a:effectLst/>
                          <a:latin typeface="Arial" panose="020B0604020202020204" pitchFamily="34" charset="0"/>
                          <a:cs typeface="Arial" panose="020B0604020202020204" pitchFamily="34" charset="0"/>
                        </a:rPr>
                        <a:t>; </a:t>
                      </a:r>
                      <a:endParaRPr lang="en-GB" sz="1400" b="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b="0" dirty="0" smtClean="0">
                          <a:solidFill>
                            <a:schemeClr val="tx1"/>
                          </a:solidFill>
                          <a:effectLst/>
                          <a:latin typeface="Arial" panose="020B0604020202020204" pitchFamily="34" charset="0"/>
                          <a:cs typeface="Arial" panose="020B0604020202020204" pitchFamily="34" charset="0"/>
                        </a:rPr>
                        <a:t>accordingly</a:t>
                      </a:r>
                      <a:endParaRPr lang="en-GB" sz="1400" b="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LISTING </a:t>
                      </a:r>
                      <a:r>
                        <a:rPr lang="en-GB" sz="140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to begin with; next;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firstly</a:t>
                      </a:r>
                      <a:r>
                        <a:rPr lang="en-GB" sz="1400" dirty="0">
                          <a:solidFill>
                            <a:schemeClr val="tx1"/>
                          </a:solidFill>
                          <a:effectLst/>
                          <a:latin typeface="Arial" panose="020B0604020202020204" pitchFamily="34" charset="0"/>
                          <a:cs typeface="Arial" panose="020B0604020202020204" pitchFamily="34" charset="0"/>
                        </a:rPr>
                        <a:t>;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secondly</a:t>
                      </a:r>
                      <a:r>
                        <a:rPr lang="en-GB" sz="1400" dirty="0">
                          <a:solidFill>
                            <a:schemeClr val="tx1"/>
                          </a:solidFill>
                          <a:effectLst/>
                          <a:latin typeface="Arial" panose="020B0604020202020204" pitchFamily="34" charset="0"/>
                          <a:cs typeface="Arial" panose="020B0604020202020204" pitchFamily="34" charset="0"/>
                        </a:rPr>
                        <a:t>;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finally</a:t>
                      </a:r>
                      <a:endParaRPr lang="en-GB" sz="140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EMPHASISING </a:t>
                      </a:r>
                      <a:r>
                        <a:rPr lang="en-GB" sz="140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besides;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after </a:t>
                      </a:r>
                      <a:r>
                        <a:rPr lang="en-GB" sz="1400" dirty="0">
                          <a:solidFill>
                            <a:schemeClr val="tx1"/>
                          </a:solidFill>
                          <a:effectLst/>
                          <a:latin typeface="Arial" panose="020B0604020202020204" pitchFamily="34" charset="0"/>
                          <a:cs typeface="Arial" panose="020B0604020202020204" pitchFamily="34" charset="0"/>
                        </a:rPr>
                        <a:t>all;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above </a:t>
                      </a:r>
                      <a:r>
                        <a:rPr lang="en-GB" sz="1400" dirty="0">
                          <a:solidFill>
                            <a:schemeClr val="tx1"/>
                          </a:solidFill>
                          <a:effectLst/>
                          <a:latin typeface="Arial" panose="020B0604020202020204" pitchFamily="34" charset="0"/>
                          <a:cs typeface="Arial" panose="020B0604020202020204" pitchFamily="34" charset="0"/>
                        </a:rPr>
                        <a:t>all; notably</a:t>
                      </a:r>
                      <a:r>
                        <a:rPr lang="en-GB" sz="1400" dirty="0" smtClean="0">
                          <a:solidFill>
                            <a:schemeClr val="tx1"/>
                          </a:solidFill>
                          <a:effectLst/>
                          <a:latin typeface="Arial" panose="020B0604020202020204" pitchFamily="34" charset="0"/>
                          <a:cs typeface="Arial" panose="020B0604020202020204" pitchFamily="34" charset="0"/>
                        </a:rPr>
                        <a:t>;</a:t>
                      </a:r>
                    </a:p>
                    <a:p>
                      <a:pPr algn="ctr">
                        <a:lnSpc>
                          <a:spcPts val="1900"/>
                        </a:lnSpc>
                        <a:spcAft>
                          <a:spcPts val="0"/>
                        </a:spcAft>
                      </a:pPr>
                      <a:r>
                        <a:rPr lang="en-GB" sz="1400" dirty="0" smtClean="0">
                          <a:solidFill>
                            <a:schemeClr val="tx1"/>
                          </a:solidFill>
                          <a:effectLst/>
                          <a:latin typeface="Arial" panose="020B0604020202020204" pitchFamily="34" charset="0"/>
                          <a:ea typeface="Calibri"/>
                          <a:cs typeface="Arial" panose="020B0604020202020204" pitchFamily="34" charset="0"/>
                        </a:rPr>
                        <a:t>in fact</a:t>
                      </a:r>
                      <a:endParaRPr lang="en-GB" sz="140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b="1" dirty="0">
                          <a:solidFill>
                            <a:schemeClr val="tx1"/>
                          </a:solidFill>
                          <a:effectLst/>
                          <a:latin typeface="Arial" panose="020B0604020202020204" pitchFamily="34" charset="0"/>
                          <a:cs typeface="Arial" panose="020B0604020202020204" pitchFamily="34" charset="0"/>
                        </a:rPr>
                        <a:t>INDICATING TIME    </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a:t>
                      </a:r>
                      <a:r>
                        <a:rPr lang="en-GB" sz="1400" dirty="0" smtClean="0">
                          <a:solidFill>
                            <a:schemeClr val="tx1"/>
                          </a:solidFill>
                          <a:effectLst/>
                          <a:latin typeface="Arial" panose="020B0604020202020204" pitchFamily="34" charset="0"/>
                          <a:cs typeface="Arial" panose="020B0604020202020204" pitchFamily="34" charset="0"/>
                        </a:rPr>
                        <a:t>meanwhile</a:t>
                      </a:r>
                      <a:r>
                        <a:rPr lang="en-GB" sz="1400" dirty="0">
                          <a:solidFill>
                            <a:schemeClr val="tx1"/>
                          </a:solidFill>
                          <a:effectLst/>
                          <a:latin typeface="Arial" panose="020B0604020202020204" pitchFamily="34" charset="0"/>
                          <a:cs typeface="Arial" panose="020B0604020202020204" pitchFamily="34" charset="0"/>
                        </a:rPr>
                        <a:t>; finally; lastly; next;  initially; subsequently; eventually;  in the end; afterwards</a:t>
                      </a:r>
                    </a:p>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a:t>
                      </a:r>
                      <a:endParaRPr lang="en-GB" sz="140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tc>
                  <a:txBody>
                    <a:bodyPr/>
                    <a:lstStyle/>
                    <a:p>
                      <a:pPr algn="ctr">
                        <a:lnSpc>
                          <a:spcPts val="1900"/>
                        </a:lnSpc>
                        <a:spcAft>
                          <a:spcPts val="0"/>
                        </a:spcAft>
                      </a:pPr>
                      <a:r>
                        <a:rPr lang="en-GB" sz="1400" dirty="0">
                          <a:solidFill>
                            <a:schemeClr val="tx1"/>
                          </a:solidFill>
                          <a:effectLst/>
                          <a:latin typeface="Arial" panose="020B0604020202020204" pitchFamily="34" charset="0"/>
                          <a:cs typeface="Arial" panose="020B0604020202020204" pitchFamily="34" charset="0"/>
                        </a:rPr>
                        <a:t>?    </a:t>
                      </a: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endParaRPr lang="en-GB" sz="1400" dirty="0" smtClean="0">
                        <a:solidFill>
                          <a:schemeClr val="tx1"/>
                        </a:solidFill>
                        <a:effectLst/>
                        <a:latin typeface="Arial" panose="020B0604020202020204" pitchFamily="34" charset="0"/>
                        <a:cs typeface="Arial" panose="020B0604020202020204" pitchFamily="34" charset="0"/>
                      </a:endParaRPr>
                    </a:p>
                    <a:p>
                      <a:pPr algn="ctr">
                        <a:lnSpc>
                          <a:spcPts val="1900"/>
                        </a:lnSpc>
                        <a:spcAft>
                          <a:spcPts val="0"/>
                        </a:spcAft>
                      </a:pPr>
                      <a:r>
                        <a:rPr lang="en-GB" sz="1400" dirty="0" smtClean="0">
                          <a:solidFill>
                            <a:schemeClr val="tx1"/>
                          </a:solidFill>
                          <a:effectLst/>
                          <a:latin typeface="Arial" panose="020B0604020202020204" pitchFamily="34" charset="0"/>
                          <a:cs typeface="Arial" panose="020B0604020202020204" pitchFamily="34" charset="0"/>
                        </a:rPr>
                        <a:t>notwithstanding</a:t>
                      </a:r>
                      <a:endParaRPr lang="en-GB" sz="1400" dirty="0">
                        <a:solidFill>
                          <a:schemeClr val="tx1"/>
                        </a:solidFill>
                        <a:effectLst/>
                        <a:latin typeface="Arial" panose="020B0604020202020204" pitchFamily="34" charset="0"/>
                        <a:ea typeface="Calibri"/>
                        <a:cs typeface="Arial" panose="020B0604020202020204" pitchFamily="34" charset="0"/>
                      </a:endParaRPr>
                    </a:p>
                  </a:txBody>
                  <a:tcPr marL="54777" marR="547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FF"/>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0764368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836712"/>
            <a:ext cx="7890080" cy="1143000"/>
          </a:xfrm>
        </p:spPr>
        <p:txBody>
          <a:bodyPr/>
          <a:lstStyle/>
          <a:p>
            <a:r>
              <a:rPr lang="en-GB" dirty="0" smtClean="0">
                <a:solidFill>
                  <a:schemeClr val="tx1"/>
                </a:solidFill>
              </a:rPr>
              <a:t>Personal Reflection</a:t>
            </a:r>
            <a:endParaRPr lang="en-GB" dirty="0">
              <a:solidFill>
                <a:schemeClr val="tx1"/>
              </a:solidFill>
            </a:endParaRPr>
          </a:p>
        </p:txBody>
      </p:sp>
      <p:sp>
        <p:nvSpPr>
          <p:cNvPr id="3" name="Content Placeholder 2"/>
          <p:cNvSpPr>
            <a:spLocks noGrp="1"/>
          </p:cNvSpPr>
          <p:nvPr>
            <p:ph idx="1"/>
          </p:nvPr>
        </p:nvSpPr>
        <p:spPr>
          <a:xfrm>
            <a:off x="1115616" y="1447800"/>
            <a:ext cx="7128792" cy="4800600"/>
          </a:xfrm>
        </p:spPr>
        <p:txBody>
          <a:bodyPr>
            <a:normAutofit/>
          </a:bodyPr>
          <a:lstStyle/>
          <a:p>
            <a:pPr marL="82296" indent="0">
              <a:lnSpc>
                <a:spcPct val="150000"/>
              </a:lnSpc>
              <a:buNone/>
            </a:pPr>
            <a:endParaRPr lang="en-GB" sz="2000" dirty="0" smtClean="0">
              <a:latin typeface="Arial" panose="020B0604020202020204" pitchFamily="34" charset="0"/>
              <a:cs typeface="Arial" panose="020B0604020202020204" pitchFamily="34" charset="0"/>
            </a:endParaRPr>
          </a:p>
          <a:p>
            <a:pPr marL="82296" indent="0">
              <a:lnSpc>
                <a:spcPct val="150000"/>
              </a:lnSpc>
              <a:buNone/>
            </a:pPr>
            <a:r>
              <a:rPr lang="en-GB" sz="2000" dirty="0" smtClean="0">
                <a:latin typeface="Arial" panose="020B0604020202020204" pitchFamily="34" charset="0"/>
                <a:cs typeface="Arial" panose="020B0604020202020204" pitchFamily="34" charset="0"/>
              </a:rPr>
              <a:t>Thinking about your own academic writing, and reflecting on the input in this workshop, what aspects of your own academic writing might need more attention?  </a:t>
            </a:r>
          </a:p>
          <a:p>
            <a:pPr marL="82296" indent="0">
              <a:lnSpc>
                <a:spcPct val="150000"/>
              </a:lnSpc>
              <a:buNone/>
            </a:pPr>
            <a:endParaRPr lang="en-GB" sz="2000" dirty="0">
              <a:latin typeface="Arial" panose="020B0604020202020204" pitchFamily="34" charset="0"/>
              <a:cs typeface="Arial" panose="020B0604020202020204" pitchFamily="34" charset="0"/>
            </a:endParaRPr>
          </a:p>
          <a:p>
            <a:pPr marL="82296" indent="0">
              <a:lnSpc>
                <a:spcPct val="150000"/>
              </a:lnSpc>
              <a:buNone/>
            </a:pPr>
            <a:r>
              <a:rPr lang="en-GB" sz="2000" dirty="0" smtClean="0">
                <a:latin typeface="Arial" panose="020B0604020202020204" pitchFamily="34" charset="0"/>
                <a:cs typeface="Arial" panose="020B0604020202020204" pitchFamily="34" charset="0"/>
              </a:rPr>
              <a:t>Are there aspects of academic writing about which you now need to find out more?</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287359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Activity</a:t>
            </a:r>
            <a:endParaRPr lang="en-US" dirty="0"/>
          </a:p>
        </p:txBody>
      </p:sp>
      <p:sp>
        <p:nvSpPr>
          <p:cNvPr id="3" name="Content Placeholder 2"/>
          <p:cNvSpPr>
            <a:spLocks noGrp="1"/>
          </p:cNvSpPr>
          <p:nvPr>
            <p:ph idx="1"/>
          </p:nvPr>
        </p:nvSpPr>
        <p:spPr/>
        <p:txBody>
          <a:bodyPr>
            <a:normAutofit lnSpcReduction="10000"/>
          </a:bodyPr>
          <a:lstStyle/>
          <a:p>
            <a:pPr>
              <a:buFont typeface="Wingdings" charset="2"/>
              <a:buChar char="q"/>
            </a:pPr>
            <a:r>
              <a:rPr lang="en-US" dirty="0" smtClean="0"/>
              <a:t>You will now see some examples of assignments</a:t>
            </a:r>
          </a:p>
          <a:p>
            <a:pPr>
              <a:buFont typeface="Wingdings" charset="2"/>
              <a:buChar char="q"/>
            </a:pPr>
            <a:r>
              <a:rPr lang="en-US" dirty="0" smtClean="0"/>
              <a:t>Consider these in terms of structure, content and whether you feel these are examples of analytical writing.</a:t>
            </a:r>
          </a:p>
          <a:p>
            <a:pPr>
              <a:buFont typeface="Wingdings" charset="2"/>
              <a:buChar char="q"/>
            </a:pPr>
            <a:r>
              <a:rPr lang="en-US" dirty="0" smtClean="0"/>
              <a:t>How well do these fit the assessment brief?</a:t>
            </a:r>
          </a:p>
          <a:p>
            <a:pPr>
              <a:buFont typeface="Wingdings" charset="2"/>
              <a:buChar char="q"/>
            </a:pPr>
            <a:endParaRPr lang="en-US" dirty="0"/>
          </a:p>
          <a:p>
            <a:pPr>
              <a:buFont typeface="Wingdings" charset="2"/>
              <a:buChar char="q"/>
            </a:pPr>
            <a:r>
              <a:rPr lang="en-US" dirty="0" smtClean="0"/>
              <a:t>NB DO NOT PHOTOGRAPH/TAKE DETAILED NOTES of this work!!                                                      </a:t>
            </a:r>
            <a:endParaRPr lang="en-US" dirty="0"/>
          </a:p>
        </p:txBody>
      </p:sp>
    </p:spTree>
    <p:extLst>
      <p:ext uri="{BB962C8B-B14F-4D97-AF65-F5344CB8AC3E}">
        <p14:creationId xmlns:p14="http://schemas.microsoft.com/office/powerpoint/2010/main" val="31387341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Be a </a:t>
            </a:r>
            <a:r>
              <a:rPr lang="en-GB" smtClean="0"/>
              <a:t>critical friend!</a:t>
            </a:r>
            <a:endParaRPr lang="en-GB"/>
          </a:p>
        </p:txBody>
      </p:sp>
      <p:sp>
        <p:nvSpPr>
          <p:cNvPr id="5" name="Text Placeholder 4"/>
          <p:cNvSpPr>
            <a:spLocks noGrp="1"/>
          </p:cNvSpPr>
          <p:nvPr>
            <p:ph type="body" idx="1"/>
          </p:nvPr>
        </p:nvSpPr>
        <p:spPr/>
        <p:txBody>
          <a:bodyPr/>
          <a:lstStyle/>
          <a:p>
            <a:endParaRPr lang="en-GB"/>
          </a:p>
        </p:txBody>
      </p:sp>
    </p:spTree>
    <p:extLst>
      <p:ext uri="{BB962C8B-B14F-4D97-AF65-F5344CB8AC3E}">
        <p14:creationId xmlns:p14="http://schemas.microsoft.com/office/powerpoint/2010/main" val="41583381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smtClean="0"/>
              <a:t>Task </a:t>
            </a:r>
            <a:endParaRPr lang="en-GB" dirty="0"/>
          </a:p>
        </p:txBody>
      </p:sp>
      <p:sp>
        <p:nvSpPr>
          <p:cNvPr id="7" name="Content Placeholder 6"/>
          <p:cNvSpPr>
            <a:spLocks noGrp="1"/>
          </p:cNvSpPr>
          <p:nvPr>
            <p:ph idx="1"/>
          </p:nvPr>
        </p:nvSpPr>
        <p:spPr/>
        <p:txBody>
          <a:bodyPr>
            <a:normAutofit lnSpcReduction="10000"/>
          </a:bodyPr>
          <a:lstStyle/>
          <a:p>
            <a:r>
              <a:rPr lang="en-GB" dirty="0" smtClean="0"/>
              <a:t>Download 2x assignments from Moodle</a:t>
            </a:r>
          </a:p>
          <a:p>
            <a:endParaRPr lang="en-GB" dirty="0"/>
          </a:p>
          <a:p>
            <a:r>
              <a:rPr lang="en-GB" dirty="0" smtClean="0"/>
              <a:t>You CANNOT use any parts of these assignments in your own work!</a:t>
            </a:r>
          </a:p>
          <a:p>
            <a:endParaRPr lang="en-GB" dirty="0"/>
          </a:p>
          <a:p>
            <a:r>
              <a:rPr lang="en-GB" dirty="0" smtClean="0"/>
              <a:t>Download marking criteria</a:t>
            </a:r>
          </a:p>
          <a:p>
            <a:endParaRPr lang="en-GB" dirty="0"/>
          </a:p>
          <a:p>
            <a:r>
              <a:rPr lang="en-GB" dirty="0" smtClean="0"/>
              <a:t>Decide on a grade for each assignment within your groups</a:t>
            </a:r>
            <a:endParaRPr lang="en-GB" dirty="0"/>
          </a:p>
        </p:txBody>
      </p:sp>
    </p:spTree>
    <p:extLst>
      <p:ext uri="{BB962C8B-B14F-4D97-AF65-F5344CB8AC3E}">
        <p14:creationId xmlns:p14="http://schemas.microsoft.com/office/powerpoint/2010/main" val="31925080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a:t>
            </a:r>
            <a:endParaRPr lang="en-GB" dirty="0"/>
          </a:p>
        </p:txBody>
      </p:sp>
      <p:sp>
        <p:nvSpPr>
          <p:cNvPr id="3" name="Content Placeholder 2"/>
          <p:cNvSpPr>
            <a:spLocks noGrp="1"/>
          </p:cNvSpPr>
          <p:nvPr>
            <p:ph idx="1"/>
          </p:nvPr>
        </p:nvSpPr>
        <p:spPr>
          <a:xfrm>
            <a:off x="1463040" y="1988840"/>
            <a:ext cx="6493336" cy="4032447"/>
          </a:xfrm>
        </p:spPr>
        <p:txBody>
          <a:bodyPr>
            <a:normAutofit fontScale="62500" lnSpcReduction="20000"/>
          </a:bodyPr>
          <a:lstStyle/>
          <a:p>
            <a:pPr marL="82296" indent="0">
              <a:buNone/>
            </a:pPr>
            <a:r>
              <a:rPr lang="en-GB" sz="2900" dirty="0" smtClean="0"/>
              <a:t>Read the assignment brief – then</a:t>
            </a:r>
          </a:p>
          <a:p>
            <a:pPr>
              <a:buFont typeface="Wingdings" charset="2"/>
              <a:buChar char="q"/>
            </a:pPr>
            <a:r>
              <a:rPr lang="en-GB" sz="2900" dirty="0" smtClean="0"/>
              <a:t>Decide on your golden thread</a:t>
            </a:r>
          </a:p>
          <a:p>
            <a:pPr>
              <a:buFont typeface="Wingdings" charset="2"/>
              <a:buChar char="q"/>
            </a:pPr>
            <a:r>
              <a:rPr lang="en-GB" sz="2900" dirty="0" smtClean="0"/>
              <a:t>Draw on good source material</a:t>
            </a:r>
          </a:p>
          <a:p>
            <a:pPr>
              <a:buFont typeface="Wingdings" charset="2"/>
              <a:buChar char="q"/>
            </a:pPr>
            <a:r>
              <a:rPr lang="en-GB" sz="2900" dirty="0" smtClean="0"/>
              <a:t>Compare and contrast</a:t>
            </a:r>
          </a:p>
          <a:p>
            <a:pPr>
              <a:buFont typeface="Wingdings" charset="2"/>
              <a:buChar char="q"/>
            </a:pPr>
            <a:r>
              <a:rPr lang="en-GB" sz="2900" dirty="0" smtClean="0"/>
              <a:t>Show awareness of complexities in the literature</a:t>
            </a:r>
          </a:p>
          <a:p>
            <a:pPr>
              <a:buFont typeface="Wingdings" charset="2"/>
              <a:buChar char="q"/>
            </a:pPr>
            <a:r>
              <a:rPr lang="en-GB" sz="2900" dirty="0" smtClean="0"/>
              <a:t>Provide a well-structured argument</a:t>
            </a:r>
          </a:p>
          <a:p>
            <a:pPr>
              <a:buFont typeface="Wingdings" charset="2"/>
              <a:buChar char="q"/>
            </a:pPr>
            <a:r>
              <a:rPr lang="en-GB" sz="2900" dirty="0" smtClean="0"/>
              <a:t>Synthesise</a:t>
            </a:r>
          </a:p>
          <a:p>
            <a:pPr>
              <a:buFont typeface="Wingdings" charset="2"/>
              <a:buChar char="q"/>
            </a:pPr>
            <a:r>
              <a:rPr lang="en-GB" sz="2900" dirty="0" smtClean="0"/>
              <a:t>Follow a structure</a:t>
            </a:r>
          </a:p>
          <a:p>
            <a:pPr>
              <a:buFont typeface="Wingdings" charset="2"/>
              <a:buChar char="q"/>
            </a:pPr>
            <a:r>
              <a:rPr lang="en-GB" sz="2900" dirty="0" smtClean="0"/>
              <a:t>Be ‘discursive’</a:t>
            </a:r>
          </a:p>
          <a:p>
            <a:pPr>
              <a:buFont typeface="Wingdings" charset="2"/>
              <a:buChar char="q"/>
            </a:pPr>
            <a:r>
              <a:rPr lang="en-GB" sz="2900" dirty="0" smtClean="0"/>
              <a:t>Be emotionally neutral</a:t>
            </a:r>
          </a:p>
          <a:p>
            <a:pPr>
              <a:buFont typeface="Wingdings" charset="2"/>
              <a:buChar char="q"/>
            </a:pPr>
            <a:endParaRPr lang="en-GB" sz="2900" dirty="0" smtClean="0"/>
          </a:p>
          <a:p>
            <a:pPr marL="82296" indent="0">
              <a:buNone/>
            </a:pPr>
            <a:r>
              <a:rPr lang="en-GB" dirty="0" smtClean="0"/>
              <a:t>Materials derived from:</a:t>
            </a:r>
          </a:p>
          <a:p>
            <a:pPr marL="82296" indent="0">
              <a:buNone/>
            </a:pPr>
            <a:r>
              <a:rPr lang="en-GB" dirty="0" smtClean="0"/>
              <a:t>Cottrell, S. (2013) The Study Skills Handbook  London: Palgrave MacMillan</a:t>
            </a:r>
          </a:p>
          <a:p>
            <a:pPr marL="82296" indent="0">
              <a:buNone/>
            </a:pPr>
            <a:r>
              <a:rPr lang="en-GB" dirty="0" smtClean="0"/>
              <a:t>Professor Debra </a:t>
            </a:r>
            <a:r>
              <a:rPr lang="en-GB" dirty="0" err="1" smtClean="0"/>
              <a:t>Myhill</a:t>
            </a:r>
            <a:r>
              <a:rPr lang="en-GB" dirty="0" smtClean="0"/>
              <a:t>, Exeter University, presentation JURE 2017</a:t>
            </a:r>
          </a:p>
          <a:p>
            <a:endParaRPr lang="en-GB" dirty="0"/>
          </a:p>
        </p:txBody>
      </p:sp>
    </p:spTree>
    <p:extLst>
      <p:ext uri="{BB962C8B-B14F-4D97-AF65-F5344CB8AC3E}">
        <p14:creationId xmlns:p14="http://schemas.microsoft.com/office/powerpoint/2010/main" val="2057639844"/>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3008</TotalTime>
  <Words>934</Words>
  <Application>Microsoft Office PowerPoint</Application>
  <PresentationFormat>On-screen Show (4:3)</PresentationFormat>
  <Paragraphs>171</Paragraphs>
  <Slides>35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35</vt:i4>
      </vt:variant>
    </vt:vector>
  </HeadingPairs>
  <TitlesOfParts>
    <vt:vector size="44" baseType="lpstr">
      <vt:lpstr>Arial</vt:lpstr>
      <vt:lpstr>Brush Script MT</vt:lpstr>
      <vt:lpstr>Calibri</vt:lpstr>
      <vt:lpstr>Constantia</vt:lpstr>
      <vt:lpstr>Courier New</vt:lpstr>
      <vt:lpstr>Franklin Gothic Book</vt:lpstr>
      <vt:lpstr>Rage Italic</vt:lpstr>
      <vt:lpstr>Wingdings</vt:lpstr>
      <vt:lpstr>Pushpin</vt:lpstr>
      <vt:lpstr>        Bridging: your experiences in  3-2-1 Three things you observed Two things that surprised you One question</vt:lpstr>
      <vt:lpstr>Aseiniad / Assignment M6X001438/C</vt:lpstr>
      <vt:lpstr>  TITLE:  ‘Describe a learning event which has happened during your classroom observation.  Reflect upon what took place, connecting events to theories of learning and teaching.  Make recommendations about how you could improve your own practice in the light of this, and produce a digital poster to illustrate how you would use all of this information to develop the elements of an effective learning environment.’  </vt:lpstr>
      <vt:lpstr>  What is a learning event?   </vt:lpstr>
      <vt:lpstr>Introduction and conclusions Include BRIEF introduction and conclusions where you outline the context in which you carried out your observation – showing an awareness of ethical issues you have considered eg anonymity. When you conclude, summarise the key points that you wish the reader to be aware of (approx. 500 words). </vt:lpstr>
      <vt:lpstr>Part 1: OBSERVE  Complete a vignette (a retelling of something that happened) to describe a learning experience, behavioural incident or social interaction that took place during your classroom observation. Explain why you selected this as a significant event, relating to module content eg exploratory talk; metacognition; inclusive practices (approx. 1500 words).</vt:lpstr>
      <vt:lpstr>Part 2: CONNECT  Using the lens of a particular learning theory or theories, explain how consideration of these has helped you to understand what went on during this event, and how this could impact on outcomes for pupils in your future practice (approx 1500 words). </vt:lpstr>
      <vt:lpstr>Part 3: REFLECT &amp; INNOVATE  Create a digital poster that exemplifies your ideal learning environment, and submit a commentary to explain and justify the pedagogical principles underpinning this provision (equivalent to 1500 words).</vt:lpstr>
      <vt:lpstr>WORD COUNT  5,000 words including 1,500 word equivalence for the digital poster and commentary. This means that the written assignment should be 3,500 words (or 10% above or below) and the digital poster and commentary should be 1,500 or equivalent. </vt:lpstr>
      <vt:lpstr>POSTER Producing an Academic Poster can be a great way of presenting research in a concise and powerful manner.   The best Academic Posters are those which can effectively summarise the important aspects of a given research topic, are easy to read and understand, and are visually appealing. </vt:lpstr>
      <vt:lpstr>PowerPoint Presentation</vt:lpstr>
      <vt:lpstr>PowerPoint Presentation</vt:lpstr>
      <vt:lpstr>PLAGIARISM      . </vt:lpstr>
      <vt:lpstr>PRACTICAL POINTS Submission date:  Wednesday 17/10/18 23.59  Attach the Assessment Specification sheet (APPENDIX GA36c) at the front    . </vt:lpstr>
      <vt:lpstr>     ADMIN Directed Tasks (Attachment) for afternoon of Tues 25/09/18  Wed 26/09/19 – 2nd Bridging  Thursday 27/09/18: no POP!  Friday 28/09/18: Book an assignment session (not obligatory) Directed Tasks – read links on Multiculturalism &amp; Diversity    . </vt:lpstr>
      <vt:lpstr>Study Skills: Becoming an  Academic Writer </vt:lpstr>
      <vt:lpstr>Workshop Overview</vt:lpstr>
      <vt:lpstr>Critical, analytical thinking</vt:lpstr>
      <vt:lpstr>READING Wisely Using suitable material</vt:lpstr>
      <vt:lpstr>Reading actively - tips</vt:lpstr>
      <vt:lpstr>Writing Academically Discussion Point</vt:lpstr>
      <vt:lpstr>Critical vs Descriptive Writing</vt:lpstr>
      <vt:lpstr>Analytical Writing: a synthesis </vt:lpstr>
      <vt:lpstr>Avoid plagarising</vt:lpstr>
      <vt:lpstr>THE BIG PICTURE: Coherence and Organisation</vt:lpstr>
      <vt:lpstr>The Golden Thread</vt:lpstr>
      <vt:lpstr>Your Golden Thread </vt:lpstr>
      <vt:lpstr>Signposting at Paragraph Level</vt:lpstr>
      <vt:lpstr>PowerPoint Presentation</vt:lpstr>
      <vt:lpstr>Signposting vocabulary</vt:lpstr>
      <vt:lpstr>Personal Reflection</vt:lpstr>
      <vt:lpstr>Activity</vt:lpstr>
      <vt:lpstr>Be a critical friend!</vt:lpstr>
      <vt:lpstr>Task </vt:lpstr>
      <vt:lpstr>Summary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Myhill, Debra</dc:creator>
  <cp:lastModifiedBy>Sian Brooks</cp:lastModifiedBy>
  <cp:revision>98</cp:revision>
  <cp:lastPrinted>2014-03-25T07:21:29Z</cp:lastPrinted>
  <dcterms:created xsi:type="dcterms:W3CDTF">2013-02-19T19:16:57Z</dcterms:created>
  <dcterms:modified xsi:type="dcterms:W3CDTF">2018-09-24T09:24:24Z</dcterms:modified>
</cp:coreProperties>
</file>