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3" r:id="rId3"/>
    <p:sldId id="264" r:id="rId4"/>
    <p:sldId id="266" r:id="rId5"/>
    <p:sldId id="272" r:id="rId6"/>
    <p:sldId id="273" r:id="rId7"/>
    <p:sldId id="265" r:id="rId8"/>
    <p:sldId id="268" r:id="rId9"/>
    <p:sldId id="267" r:id="rId10"/>
    <p:sldId id="261" r:id="rId11"/>
    <p:sldId id="269" r:id="rId12"/>
    <p:sldId id="270" r:id="rId13"/>
    <p:sldId id="271"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24"/>
  </p:normalViewPr>
  <p:slideViewPr>
    <p:cSldViewPr snapToGrid="0" snapToObjects="1">
      <p:cViewPr varScale="1">
        <p:scale>
          <a:sx n="90" d="100"/>
          <a:sy n="90" d="100"/>
        </p:scale>
        <p:origin x="89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coloredtext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dgm:fillClrLst>
    <dgm:linClrLst meth="repeat">
      <a:schemeClr val="lt1">
        <a:alpha val="0"/>
      </a:schemeClr>
    </dgm:linClrLst>
    <dgm:effectClrLst/>
    <dgm:txLinClrLst/>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accent1">
        <a:alpha val="0"/>
      </a:schemeClr>
    </dgm:fillClrLst>
    <dgm:linClrLst meth="repeat">
      <a:schemeClr val="accent1">
        <a:alpha val="0"/>
      </a:schemeClr>
    </dgm:linClrLst>
    <dgm:effectClrLst/>
    <dgm:txLinClrLst/>
    <dgm:txFillClrLst meth="repeat">
      <a:schemeClr val="accent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0C4399-C2B9-4F60-995E-A665DAED0C0D}" type="doc">
      <dgm:prSet loTypeId="urn:microsoft.com/office/officeart/2018/5/layout/IconLeafLabelList" loCatId="icon" qsTypeId="urn:microsoft.com/office/officeart/2005/8/quickstyle/simple4" qsCatId="simple" csTypeId="urn:microsoft.com/office/officeart/2018/5/colors/Iconchunking_coloredtext_accent1_2" csCatId="accent1" phldr="1"/>
      <dgm:spPr/>
      <dgm:t>
        <a:bodyPr/>
        <a:lstStyle/>
        <a:p>
          <a:endParaRPr lang="en-US"/>
        </a:p>
      </dgm:t>
    </dgm:pt>
    <dgm:pt modelId="{CB1344A8-E1BF-466B-A087-4F04CCD41A29}">
      <dgm:prSet custT="1"/>
      <dgm:spPr/>
      <dgm:t>
        <a:bodyPr/>
        <a:lstStyle/>
        <a:p>
          <a:pPr>
            <a:defRPr cap="all"/>
          </a:pPr>
          <a:r>
            <a:rPr lang="en-GB" sz="1800" cap="none" dirty="0">
              <a:solidFill>
                <a:schemeClr val="tx1"/>
              </a:solidFill>
            </a:rPr>
            <a:t>Health and well-being is very much a national priority in wales</a:t>
          </a:r>
          <a:endParaRPr lang="en-US" sz="1800" cap="none" dirty="0">
            <a:solidFill>
              <a:schemeClr val="tx1"/>
            </a:solidFill>
          </a:endParaRPr>
        </a:p>
      </dgm:t>
    </dgm:pt>
    <dgm:pt modelId="{02486961-3DF8-4DE4-9F3C-FFBFF0C819D8}" type="parTrans" cxnId="{BF9461B2-1A10-4C8D-A486-69BFE5C3D82E}">
      <dgm:prSet/>
      <dgm:spPr/>
      <dgm:t>
        <a:bodyPr/>
        <a:lstStyle/>
        <a:p>
          <a:endParaRPr lang="en-US"/>
        </a:p>
      </dgm:t>
    </dgm:pt>
    <dgm:pt modelId="{C98CAECA-4912-4896-BB4C-916FBB456594}" type="sibTrans" cxnId="{BF9461B2-1A10-4C8D-A486-69BFE5C3D82E}">
      <dgm:prSet/>
      <dgm:spPr/>
      <dgm:t>
        <a:bodyPr/>
        <a:lstStyle/>
        <a:p>
          <a:endParaRPr lang="en-US"/>
        </a:p>
      </dgm:t>
    </dgm:pt>
    <dgm:pt modelId="{59005A4E-796D-495F-92DC-78481BFADA78}">
      <dgm:prSet custT="1"/>
      <dgm:spPr/>
      <dgm:t>
        <a:bodyPr/>
        <a:lstStyle/>
        <a:p>
          <a:pPr>
            <a:defRPr cap="all"/>
          </a:pPr>
          <a:r>
            <a:rPr lang="en-GB" sz="1800" cap="none" dirty="0">
              <a:solidFill>
                <a:schemeClr val="tx1"/>
              </a:solidFill>
            </a:rPr>
            <a:t>Physical education as a subject in school was, for a long time, the only channel used for the promotion of good health and well-being for children</a:t>
          </a:r>
          <a:endParaRPr lang="en-US" sz="1800" cap="none" dirty="0">
            <a:solidFill>
              <a:schemeClr val="tx1"/>
            </a:solidFill>
          </a:endParaRPr>
        </a:p>
      </dgm:t>
    </dgm:pt>
    <dgm:pt modelId="{3036F940-D8FD-4A10-9FBD-5D0754E8D68A}" type="parTrans" cxnId="{A70964B5-33AB-4B52-8BF2-2648A0852C1E}">
      <dgm:prSet/>
      <dgm:spPr/>
      <dgm:t>
        <a:bodyPr/>
        <a:lstStyle/>
        <a:p>
          <a:endParaRPr lang="en-US"/>
        </a:p>
      </dgm:t>
    </dgm:pt>
    <dgm:pt modelId="{003AF098-ACC8-440F-9706-EC42873E2E0C}" type="sibTrans" cxnId="{A70964B5-33AB-4B52-8BF2-2648A0852C1E}">
      <dgm:prSet/>
      <dgm:spPr/>
      <dgm:t>
        <a:bodyPr/>
        <a:lstStyle/>
        <a:p>
          <a:endParaRPr lang="en-US"/>
        </a:p>
      </dgm:t>
    </dgm:pt>
    <dgm:pt modelId="{C59F9B4D-773C-49D7-A568-621E49FACCA0}" type="pres">
      <dgm:prSet presAssocID="{4B0C4399-C2B9-4F60-995E-A665DAED0C0D}" presName="root" presStyleCnt="0">
        <dgm:presLayoutVars>
          <dgm:dir/>
          <dgm:resizeHandles val="exact"/>
        </dgm:presLayoutVars>
      </dgm:prSet>
      <dgm:spPr/>
    </dgm:pt>
    <dgm:pt modelId="{4E109448-3976-4C85-90AD-F8D40EF020D5}" type="pres">
      <dgm:prSet presAssocID="{CB1344A8-E1BF-466B-A087-4F04CCD41A29}" presName="compNode" presStyleCnt="0"/>
      <dgm:spPr/>
    </dgm:pt>
    <dgm:pt modelId="{19EE83DD-3DA2-4541-9638-0461384967F0}" type="pres">
      <dgm:prSet presAssocID="{CB1344A8-E1BF-466B-A087-4F04CCD41A29}" presName="iconBgRect" presStyleLbl="bgShp" presStyleIdx="0" presStyleCnt="2"/>
      <dgm:spPr>
        <a:prstGeom prst="round2DiagRect">
          <a:avLst>
            <a:gd name="adj1" fmla="val 29727"/>
            <a:gd name="adj2" fmla="val 0"/>
          </a:avLst>
        </a:prstGeom>
      </dgm:spPr>
    </dgm:pt>
    <dgm:pt modelId="{1D5E2D78-296F-46F0-AF6D-13168FB72F0A}" type="pres">
      <dgm:prSet presAssocID="{CB1344A8-E1BF-466B-A087-4F04CCD41A2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567C8698-2637-4CD7-B7EC-354D3433C478}" type="pres">
      <dgm:prSet presAssocID="{CB1344A8-E1BF-466B-A087-4F04CCD41A29}" presName="spaceRect" presStyleCnt="0"/>
      <dgm:spPr/>
    </dgm:pt>
    <dgm:pt modelId="{C65C1F10-0D34-4B35-A5F4-44D2F366AB5B}" type="pres">
      <dgm:prSet presAssocID="{CB1344A8-E1BF-466B-A087-4F04CCD41A29}" presName="textRect" presStyleLbl="revTx" presStyleIdx="0" presStyleCnt="2">
        <dgm:presLayoutVars>
          <dgm:chMax val="1"/>
          <dgm:chPref val="1"/>
        </dgm:presLayoutVars>
      </dgm:prSet>
      <dgm:spPr/>
    </dgm:pt>
    <dgm:pt modelId="{864B7C6D-0E08-480F-B994-8F2D8101AA5B}" type="pres">
      <dgm:prSet presAssocID="{C98CAECA-4912-4896-BB4C-916FBB456594}" presName="sibTrans" presStyleCnt="0"/>
      <dgm:spPr/>
    </dgm:pt>
    <dgm:pt modelId="{581A500F-9DF0-4780-88E7-B65AD847A62F}" type="pres">
      <dgm:prSet presAssocID="{59005A4E-796D-495F-92DC-78481BFADA78}" presName="compNode" presStyleCnt="0"/>
      <dgm:spPr/>
    </dgm:pt>
    <dgm:pt modelId="{0AD6F212-9B37-42BD-A6CC-B8B3D04AAD91}" type="pres">
      <dgm:prSet presAssocID="{59005A4E-796D-495F-92DC-78481BFADA78}" presName="iconBgRect" presStyleLbl="bgShp" presStyleIdx="1" presStyleCnt="2"/>
      <dgm:spPr>
        <a:prstGeom prst="round2DiagRect">
          <a:avLst>
            <a:gd name="adj1" fmla="val 29727"/>
            <a:gd name="adj2" fmla="val 0"/>
          </a:avLst>
        </a:prstGeom>
      </dgm:spPr>
    </dgm:pt>
    <dgm:pt modelId="{8D822D17-6990-4BFC-8CD0-8434869A590B}" type="pres">
      <dgm:prSet presAssocID="{59005A4E-796D-495F-92DC-78481BFADA7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9681E637-7F1C-4CCB-9C37-DC2FA02043B1}" type="pres">
      <dgm:prSet presAssocID="{59005A4E-796D-495F-92DC-78481BFADA78}" presName="spaceRect" presStyleCnt="0"/>
      <dgm:spPr/>
    </dgm:pt>
    <dgm:pt modelId="{366A2FDF-10D7-483E-B10E-94764C9AE807}" type="pres">
      <dgm:prSet presAssocID="{59005A4E-796D-495F-92DC-78481BFADA78}" presName="textRect" presStyleLbl="revTx" presStyleIdx="1" presStyleCnt="2">
        <dgm:presLayoutVars>
          <dgm:chMax val="1"/>
          <dgm:chPref val="1"/>
        </dgm:presLayoutVars>
      </dgm:prSet>
      <dgm:spPr/>
    </dgm:pt>
  </dgm:ptLst>
  <dgm:cxnLst>
    <dgm:cxn modelId="{80277320-C7DA-824C-8B62-E88FB922B4AA}" type="presOf" srcId="{4B0C4399-C2B9-4F60-995E-A665DAED0C0D}" destId="{C59F9B4D-773C-49D7-A568-621E49FACCA0}" srcOrd="0" destOrd="0" presId="urn:microsoft.com/office/officeart/2018/5/layout/IconLeafLabelList"/>
    <dgm:cxn modelId="{1532DDA1-B779-404F-A42F-4C99649744E6}" type="presOf" srcId="{CB1344A8-E1BF-466B-A087-4F04CCD41A29}" destId="{C65C1F10-0D34-4B35-A5F4-44D2F366AB5B}" srcOrd="0" destOrd="0" presId="urn:microsoft.com/office/officeart/2018/5/layout/IconLeafLabelList"/>
    <dgm:cxn modelId="{BF9461B2-1A10-4C8D-A486-69BFE5C3D82E}" srcId="{4B0C4399-C2B9-4F60-995E-A665DAED0C0D}" destId="{CB1344A8-E1BF-466B-A087-4F04CCD41A29}" srcOrd="0" destOrd="0" parTransId="{02486961-3DF8-4DE4-9F3C-FFBFF0C819D8}" sibTransId="{C98CAECA-4912-4896-BB4C-916FBB456594}"/>
    <dgm:cxn modelId="{A70964B5-33AB-4B52-8BF2-2648A0852C1E}" srcId="{4B0C4399-C2B9-4F60-995E-A665DAED0C0D}" destId="{59005A4E-796D-495F-92DC-78481BFADA78}" srcOrd="1" destOrd="0" parTransId="{3036F940-D8FD-4A10-9FBD-5D0754E8D68A}" sibTransId="{003AF098-ACC8-440F-9706-EC42873E2E0C}"/>
    <dgm:cxn modelId="{B529E9DF-6059-0C4C-B304-89EC5C1196FF}" type="presOf" srcId="{59005A4E-796D-495F-92DC-78481BFADA78}" destId="{366A2FDF-10D7-483E-B10E-94764C9AE807}" srcOrd="0" destOrd="0" presId="urn:microsoft.com/office/officeart/2018/5/layout/IconLeafLabelList"/>
    <dgm:cxn modelId="{EF0EF9C1-9F23-194C-81FA-A237BBEB379F}" type="presParOf" srcId="{C59F9B4D-773C-49D7-A568-621E49FACCA0}" destId="{4E109448-3976-4C85-90AD-F8D40EF020D5}" srcOrd="0" destOrd="0" presId="urn:microsoft.com/office/officeart/2018/5/layout/IconLeafLabelList"/>
    <dgm:cxn modelId="{1E71E038-A93B-E54C-8AB3-0A8CC422015D}" type="presParOf" srcId="{4E109448-3976-4C85-90AD-F8D40EF020D5}" destId="{19EE83DD-3DA2-4541-9638-0461384967F0}" srcOrd="0" destOrd="0" presId="urn:microsoft.com/office/officeart/2018/5/layout/IconLeafLabelList"/>
    <dgm:cxn modelId="{5DA077CB-D498-8F47-A5AD-CDF38A8E064F}" type="presParOf" srcId="{4E109448-3976-4C85-90AD-F8D40EF020D5}" destId="{1D5E2D78-296F-46F0-AF6D-13168FB72F0A}" srcOrd="1" destOrd="0" presId="urn:microsoft.com/office/officeart/2018/5/layout/IconLeafLabelList"/>
    <dgm:cxn modelId="{2EA4B3B9-BCE9-4C45-9587-951798EB0120}" type="presParOf" srcId="{4E109448-3976-4C85-90AD-F8D40EF020D5}" destId="{567C8698-2637-4CD7-B7EC-354D3433C478}" srcOrd="2" destOrd="0" presId="urn:microsoft.com/office/officeart/2018/5/layout/IconLeafLabelList"/>
    <dgm:cxn modelId="{C1B1B84A-C05E-3146-836F-3B9E34E45AAA}" type="presParOf" srcId="{4E109448-3976-4C85-90AD-F8D40EF020D5}" destId="{C65C1F10-0D34-4B35-A5F4-44D2F366AB5B}" srcOrd="3" destOrd="0" presId="urn:microsoft.com/office/officeart/2018/5/layout/IconLeafLabelList"/>
    <dgm:cxn modelId="{0EB50FAD-99D0-F343-B52F-7C4739F325E6}" type="presParOf" srcId="{C59F9B4D-773C-49D7-A568-621E49FACCA0}" destId="{864B7C6D-0E08-480F-B994-8F2D8101AA5B}" srcOrd="1" destOrd="0" presId="urn:microsoft.com/office/officeart/2018/5/layout/IconLeafLabelList"/>
    <dgm:cxn modelId="{5F7C2957-3476-9B41-B30B-C8D3A370561C}" type="presParOf" srcId="{C59F9B4D-773C-49D7-A568-621E49FACCA0}" destId="{581A500F-9DF0-4780-88E7-B65AD847A62F}" srcOrd="2" destOrd="0" presId="urn:microsoft.com/office/officeart/2018/5/layout/IconLeafLabelList"/>
    <dgm:cxn modelId="{468935BA-7C9B-5446-BC6D-9879A881BA7B}" type="presParOf" srcId="{581A500F-9DF0-4780-88E7-B65AD847A62F}" destId="{0AD6F212-9B37-42BD-A6CC-B8B3D04AAD91}" srcOrd="0" destOrd="0" presId="urn:microsoft.com/office/officeart/2018/5/layout/IconLeafLabelList"/>
    <dgm:cxn modelId="{066A1D0D-005A-5943-A10C-7C1133BD6597}" type="presParOf" srcId="{581A500F-9DF0-4780-88E7-B65AD847A62F}" destId="{8D822D17-6990-4BFC-8CD0-8434869A590B}" srcOrd="1" destOrd="0" presId="urn:microsoft.com/office/officeart/2018/5/layout/IconLeafLabelList"/>
    <dgm:cxn modelId="{F0A6911B-57D7-9040-AAE7-50C2268C5795}" type="presParOf" srcId="{581A500F-9DF0-4780-88E7-B65AD847A62F}" destId="{9681E637-7F1C-4CCB-9C37-DC2FA02043B1}" srcOrd="2" destOrd="0" presId="urn:microsoft.com/office/officeart/2018/5/layout/IconLeafLabelList"/>
    <dgm:cxn modelId="{674BB6DB-14C4-8C4B-BAC5-1489A6853CCA}" type="presParOf" srcId="{581A500F-9DF0-4780-88E7-B65AD847A62F}" destId="{366A2FDF-10D7-483E-B10E-94764C9AE807}"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3E39C66-635C-40C3-8145-7BCA3519E0C4}"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15BBCD5C-6913-47A6-A7CB-BA3BC694507A}">
      <dgm:prSet/>
      <dgm:spPr/>
      <dgm:t>
        <a:bodyPr/>
        <a:lstStyle/>
        <a:p>
          <a:r>
            <a:rPr lang="en-GB"/>
            <a:t>Aasen, W. and Waters, J. (2006) ‘The new curriculum in Wales: a new view of the child?’, </a:t>
          </a:r>
          <a:r>
            <a:rPr lang="en-GB" i="1"/>
            <a:t>Education 3-13,</a:t>
          </a:r>
          <a:r>
            <a:rPr lang="en-GB"/>
            <a:t> 34(2), pp. 123-129, DOI: 10.1080/03004270600670425.</a:t>
          </a:r>
          <a:endParaRPr lang="en-US"/>
        </a:p>
      </dgm:t>
    </dgm:pt>
    <dgm:pt modelId="{6FDC0801-BE91-4831-B5E5-4BD4EC170478}" type="parTrans" cxnId="{F43F1CC8-0F07-4257-B436-2E7545E5CC9C}">
      <dgm:prSet/>
      <dgm:spPr/>
      <dgm:t>
        <a:bodyPr/>
        <a:lstStyle/>
        <a:p>
          <a:endParaRPr lang="en-US"/>
        </a:p>
      </dgm:t>
    </dgm:pt>
    <dgm:pt modelId="{215C4194-74AF-4479-9090-226ECCBF894A}" type="sibTrans" cxnId="{F43F1CC8-0F07-4257-B436-2E7545E5CC9C}">
      <dgm:prSet/>
      <dgm:spPr/>
      <dgm:t>
        <a:bodyPr/>
        <a:lstStyle/>
        <a:p>
          <a:endParaRPr lang="en-US"/>
        </a:p>
      </dgm:t>
    </dgm:pt>
    <dgm:pt modelId="{B89400E8-CCEC-4FA3-9DAE-EA729D8B2629}">
      <dgm:prSet/>
      <dgm:spPr/>
      <dgm:t>
        <a:bodyPr/>
        <a:lstStyle/>
        <a:p>
          <a:r>
            <a:rPr lang="en-GB"/>
            <a:t>Allison, S., and Thorpe, R. (1997) ‘A comparison of the effectiveness of two approaches to teaching games within physical education. A skills approach versus a games for understanding approach’, </a:t>
          </a:r>
          <a:r>
            <a:rPr lang="en-GB" i="1"/>
            <a:t>British Journal of Physical Education,</a:t>
          </a:r>
          <a:r>
            <a:rPr lang="en-GB"/>
            <a:t> 28(3), pp. 9-13.</a:t>
          </a:r>
          <a:endParaRPr lang="en-US"/>
        </a:p>
      </dgm:t>
    </dgm:pt>
    <dgm:pt modelId="{2F8D542A-6149-44C0-BF77-891B04924B16}" type="parTrans" cxnId="{AE6F4043-6B5E-4226-BE3E-1A2422FCFBCD}">
      <dgm:prSet/>
      <dgm:spPr/>
      <dgm:t>
        <a:bodyPr/>
        <a:lstStyle/>
        <a:p>
          <a:endParaRPr lang="en-US"/>
        </a:p>
      </dgm:t>
    </dgm:pt>
    <dgm:pt modelId="{F011FEC7-CA6E-4C8A-ABF8-F32874BFFBC1}" type="sibTrans" cxnId="{AE6F4043-6B5E-4226-BE3E-1A2422FCFBCD}">
      <dgm:prSet/>
      <dgm:spPr/>
      <dgm:t>
        <a:bodyPr/>
        <a:lstStyle/>
        <a:p>
          <a:endParaRPr lang="en-US"/>
        </a:p>
      </dgm:t>
    </dgm:pt>
    <dgm:pt modelId="{82CB9EDB-BB12-48FA-BAA3-FACC1C378E71}">
      <dgm:prSet/>
      <dgm:spPr/>
      <dgm:t>
        <a:bodyPr/>
        <a:lstStyle/>
        <a:p>
          <a:r>
            <a:rPr lang="en-GB"/>
            <a:t>Bailey, R., Armour, K., Kirk D., Jess M., Pickup I., Sandford R and BERA Physical Education and Sport Pedagogy Special Interest Group (2009) ‘The educational benefits claimed for physical education and school sport: an academic review’, </a:t>
          </a:r>
          <a:r>
            <a:rPr lang="en-GB" i="1"/>
            <a:t>Research Papers in Education,</a:t>
          </a:r>
          <a:r>
            <a:rPr lang="en-GB"/>
            <a:t> 24(1), pp. 1-27. doi: 10.1080/02671520701809817.</a:t>
          </a:r>
          <a:endParaRPr lang="en-US"/>
        </a:p>
      </dgm:t>
    </dgm:pt>
    <dgm:pt modelId="{8796D73F-5B10-42BF-AD4A-D126DAA05E4C}" type="parTrans" cxnId="{F1AE5D4F-0995-4384-BFB2-D5BBC575EAAF}">
      <dgm:prSet/>
      <dgm:spPr/>
      <dgm:t>
        <a:bodyPr/>
        <a:lstStyle/>
        <a:p>
          <a:endParaRPr lang="en-US"/>
        </a:p>
      </dgm:t>
    </dgm:pt>
    <dgm:pt modelId="{1576C9C6-7D9F-4ADF-AEE1-3B233A35C7CD}" type="sibTrans" cxnId="{F1AE5D4F-0995-4384-BFB2-D5BBC575EAAF}">
      <dgm:prSet/>
      <dgm:spPr/>
      <dgm:t>
        <a:bodyPr/>
        <a:lstStyle/>
        <a:p>
          <a:endParaRPr lang="en-US"/>
        </a:p>
      </dgm:t>
    </dgm:pt>
    <dgm:pt modelId="{2A784598-4D21-4EC8-922D-3A9DF40DD1A6}">
      <dgm:prSet/>
      <dgm:spPr/>
      <dgm:t>
        <a:bodyPr/>
        <a:lstStyle/>
        <a:p>
          <a:r>
            <a:rPr lang="en-GB"/>
            <a:t>Bailey, R. and Kirk, D. (ed.) (2009) </a:t>
          </a:r>
          <a:r>
            <a:rPr lang="en-GB" i="1"/>
            <a:t>The Routledge Physical Education Reader</a:t>
          </a:r>
          <a:r>
            <a:rPr lang="en-GB"/>
            <a:t> London: Routledge.</a:t>
          </a:r>
          <a:endParaRPr lang="en-US"/>
        </a:p>
      </dgm:t>
    </dgm:pt>
    <dgm:pt modelId="{C3FE1699-3284-4BC3-AD8A-5B97742C1CF3}" type="parTrans" cxnId="{3D25DEEA-E698-4AE2-9E54-213CE307FBDD}">
      <dgm:prSet/>
      <dgm:spPr/>
      <dgm:t>
        <a:bodyPr/>
        <a:lstStyle/>
        <a:p>
          <a:endParaRPr lang="en-US"/>
        </a:p>
      </dgm:t>
    </dgm:pt>
    <dgm:pt modelId="{6D4CCADD-2BA7-4392-83FB-E71514E54D30}" type="sibTrans" cxnId="{3D25DEEA-E698-4AE2-9E54-213CE307FBDD}">
      <dgm:prSet/>
      <dgm:spPr/>
      <dgm:t>
        <a:bodyPr/>
        <a:lstStyle/>
        <a:p>
          <a:endParaRPr lang="en-US"/>
        </a:p>
      </dgm:t>
    </dgm:pt>
    <dgm:pt modelId="{0A467C84-75BD-4E17-92D4-9B3F9E242895}">
      <dgm:prSet/>
      <dgm:spPr/>
      <dgm:t>
        <a:bodyPr/>
        <a:lstStyle/>
        <a:p>
          <a:r>
            <a:rPr lang="en-GB"/>
            <a:t>Bunker, D. and Thorpe, R. (1982) ‘A Model for the Teaching of Games in Secondary Schools’, </a:t>
          </a:r>
          <a:r>
            <a:rPr lang="en-GB" i="1"/>
            <a:t>Bulletin of Physical Education. </a:t>
          </a:r>
          <a:endParaRPr lang="en-US"/>
        </a:p>
      </dgm:t>
    </dgm:pt>
    <dgm:pt modelId="{DDA7F5C4-3EDA-42D8-8ED6-324659FE6CFA}" type="parTrans" cxnId="{D0D54A7D-4554-421E-895F-567DD86813D5}">
      <dgm:prSet/>
      <dgm:spPr/>
      <dgm:t>
        <a:bodyPr/>
        <a:lstStyle/>
        <a:p>
          <a:endParaRPr lang="en-US"/>
        </a:p>
      </dgm:t>
    </dgm:pt>
    <dgm:pt modelId="{55DB3A7E-6C1F-4971-B70B-E800ACC3F05A}" type="sibTrans" cxnId="{D0D54A7D-4554-421E-895F-567DD86813D5}">
      <dgm:prSet/>
      <dgm:spPr/>
      <dgm:t>
        <a:bodyPr/>
        <a:lstStyle/>
        <a:p>
          <a:endParaRPr lang="en-US"/>
        </a:p>
      </dgm:t>
    </dgm:pt>
    <dgm:pt modelId="{0BC1FFDF-B4A3-46DA-9534-B76BD03D5995}">
      <dgm:prSet/>
      <dgm:spPr/>
      <dgm:t>
        <a:bodyPr/>
        <a:lstStyle/>
        <a:p>
          <a:r>
            <a:rPr lang="en-GB"/>
            <a:t>Butler, J. (2006) ‘Curriculum constructions of ability: enhancing learning through Teaching Games for Understanding (TGfU) as a curriculum model’, </a:t>
          </a:r>
          <a:r>
            <a:rPr lang="en-GB" i="1"/>
            <a:t>Sport, Education and Society,</a:t>
          </a:r>
          <a:r>
            <a:rPr lang="en-GB"/>
            <a:t> 11(3), pp. 243-258, DOI: 10.1080/13573320600813408.</a:t>
          </a:r>
          <a:endParaRPr lang="en-US"/>
        </a:p>
      </dgm:t>
    </dgm:pt>
    <dgm:pt modelId="{920016E5-A5E9-486A-88CF-0D21A11F6F73}" type="parTrans" cxnId="{57C84DE2-22CE-4925-BB6D-D6B3AEECED2C}">
      <dgm:prSet/>
      <dgm:spPr/>
      <dgm:t>
        <a:bodyPr/>
        <a:lstStyle/>
        <a:p>
          <a:endParaRPr lang="en-US"/>
        </a:p>
      </dgm:t>
    </dgm:pt>
    <dgm:pt modelId="{14249E8D-155F-46BA-BCB8-F33F664BC7AA}" type="sibTrans" cxnId="{57C84DE2-22CE-4925-BB6D-D6B3AEECED2C}">
      <dgm:prSet/>
      <dgm:spPr/>
      <dgm:t>
        <a:bodyPr/>
        <a:lstStyle/>
        <a:p>
          <a:endParaRPr lang="en-US"/>
        </a:p>
      </dgm:t>
    </dgm:pt>
    <dgm:pt modelId="{98294458-CA53-4788-B4F1-C5C88A8D9825}">
      <dgm:prSet/>
      <dgm:spPr/>
      <dgm:t>
        <a:bodyPr/>
        <a:lstStyle/>
        <a:p>
          <a:r>
            <a:rPr lang="en-GB"/>
            <a:t>Capel, S. and Piotrowsky, S. (2000) </a:t>
          </a:r>
          <a:r>
            <a:rPr lang="en-GB" i="1"/>
            <a:t>Issues in physical education </a:t>
          </a:r>
          <a:r>
            <a:rPr lang="en-GB"/>
            <a:t>London: RoutledgeFalmer.</a:t>
          </a:r>
          <a:endParaRPr lang="en-US"/>
        </a:p>
      </dgm:t>
    </dgm:pt>
    <dgm:pt modelId="{4B911403-A338-455C-B080-54FB2E062DB7}" type="parTrans" cxnId="{0DA2D09C-2687-4BDF-84C4-844EFD1D8B9A}">
      <dgm:prSet/>
      <dgm:spPr/>
      <dgm:t>
        <a:bodyPr/>
        <a:lstStyle/>
        <a:p>
          <a:endParaRPr lang="en-US"/>
        </a:p>
      </dgm:t>
    </dgm:pt>
    <dgm:pt modelId="{C3E083CD-85EC-48EA-8303-7E326FDA4C63}" type="sibTrans" cxnId="{0DA2D09C-2687-4BDF-84C4-844EFD1D8B9A}">
      <dgm:prSet/>
      <dgm:spPr/>
      <dgm:t>
        <a:bodyPr/>
        <a:lstStyle/>
        <a:p>
          <a:endParaRPr lang="en-US"/>
        </a:p>
      </dgm:t>
    </dgm:pt>
    <dgm:pt modelId="{233B4D38-ED52-41FC-A2E1-CDE75B722752}">
      <dgm:prSet/>
      <dgm:spPr/>
      <dgm:t>
        <a:bodyPr/>
        <a:lstStyle/>
        <a:p>
          <a:r>
            <a:rPr lang="en-GB"/>
            <a:t>Capel, S. and Whitehead, M. (2012) </a:t>
          </a:r>
          <a:r>
            <a:rPr lang="en-GB" i="1"/>
            <a:t>Debates in physical education </a:t>
          </a:r>
          <a:r>
            <a:rPr lang="en-GB"/>
            <a:t>Abingdon: Routledge.</a:t>
          </a:r>
          <a:endParaRPr lang="en-US"/>
        </a:p>
      </dgm:t>
    </dgm:pt>
    <dgm:pt modelId="{3127AB63-A585-42BB-82E7-6320A2064842}" type="parTrans" cxnId="{69791343-C5D7-4EAD-BAC7-13C54C4D3E0A}">
      <dgm:prSet/>
      <dgm:spPr/>
      <dgm:t>
        <a:bodyPr/>
        <a:lstStyle/>
        <a:p>
          <a:endParaRPr lang="en-US"/>
        </a:p>
      </dgm:t>
    </dgm:pt>
    <dgm:pt modelId="{6A722CE2-4DB4-42B5-9ED7-277A33A43558}" type="sibTrans" cxnId="{69791343-C5D7-4EAD-BAC7-13C54C4D3E0A}">
      <dgm:prSet/>
      <dgm:spPr/>
      <dgm:t>
        <a:bodyPr/>
        <a:lstStyle/>
        <a:p>
          <a:endParaRPr lang="en-US"/>
        </a:p>
      </dgm:t>
    </dgm:pt>
    <dgm:pt modelId="{C7D630D4-A6AF-47D4-91A1-1AD9EED0B957}">
      <dgm:prSet/>
      <dgm:spPr/>
      <dgm:t>
        <a:bodyPr/>
        <a:lstStyle/>
        <a:p>
          <a:r>
            <a:rPr lang="en-GB"/>
            <a:t>Cale, L. and Harris, J. (ed.) (2005) </a:t>
          </a:r>
          <a:r>
            <a:rPr lang="en-GB" i="1"/>
            <a:t>Exercise and young people: issues, implications and initiatives</a:t>
          </a:r>
          <a:r>
            <a:rPr lang="en-GB"/>
            <a:t> Basingstoke: Palgrave Macmillan.</a:t>
          </a:r>
          <a:endParaRPr lang="en-US"/>
        </a:p>
      </dgm:t>
    </dgm:pt>
    <dgm:pt modelId="{38A1C318-073A-40C7-BB5C-5B9036B77A0A}" type="parTrans" cxnId="{6ED548A5-53C0-4C14-9B50-70BA722249C7}">
      <dgm:prSet/>
      <dgm:spPr/>
      <dgm:t>
        <a:bodyPr/>
        <a:lstStyle/>
        <a:p>
          <a:endParaRPr lang="en-US"/>
        </a:p>
      </dgm:t>
    </dgm:pt>
    <dgm:pt modelId="{98F18461-DCB5-4D5C-BF36-256BDA08556B}" type="sibTrans" cxnId="{6ED548A5-53C0-4C14-9B50-70BA722249C7}">
      <dgm:prSet/>
      <dgm:spPr/>
      <dgm:t>
        <a:bodyPr/>
        <a:lstStyle/>
        <a:p>
          <a:endParaRPr lang="en-US"/>
        </a:p>
      </dgm:t>
    </dgm:pt>
    <dgm:pt modelId="{914F33B1-289C-437B-BFE9-339818BB537A}">
      <dgm:prSet/>
      <dgm:spPr/>
      <dgm:t>
        <a:bodyPr/>
        <a:lstStyle/>
        <a:p>
          <a:r>
            <a:rPr lang="en-GB"/>
            <a:t>Casey, A. (2014) ‘Models-based practice: great white hope or white elephant?’, </a:t>
          </a:r>
          <a:r>
            <a:rPr lang="en-GB" i="1"/>
            <a:t>Physical Education and Sport Pedagogy,</a:t>
          </a:r>
          <a:r>
            <a:rPr lang="en-GB"/>
            <a:t> 19(1), pp. 18-34, DOI: 10.1080/17408989.2012.726977.</a:t>
          </a:r>
          <a:endParaRPr lang="en-US"/>
        </a:p>
      </dgm:t>
    </dgm:pt>
    <dgm:pt modelId="{6BE59480-24A7-4AE7-ACC5-8934FD8095DD}" type="parTrans" cxnId="{88ACEFD1-582A-4EF9-93D1-597BE2AD74E3}">
      <dgm:prSet/>
      <dgm:spPr/>
      <dgm:t>
        <a:bodyPr/>
        <a:lstStyle/>
        <a:p>
          <a:endParaRPr lang="en-US"/>
        </a:p>
      </dgm:t>
    </dgm:pt>
    <dgm:pt modelId="{86C2C543-BF61-444A-B825-AC3F5770BE82}" type="sibTrans" cxnId="{88ACEFD1-582A-4EF9-93D1-597BE2AD74E3}">
      <dgm:prSet/>
      <dgm:spPr/>
      <dgm:t>
        <a:bodyPr/>
        <a:lstStyle/>
        <a:p>
          <a:endParaRPr lang="en-US"/>
        </a:p>
      </dgm:t>
    </dgm:pt>
    <dgm:pt modelId="{50FFA738-90D8-CB42-8389-797C37C4CAB3}" type="pres">
      <dgm:prSet presAssocID="{63E39C66-635C-40C3-8145-7BCA3519E0C4}" presName="vert0" presStyleCnt="0">
        <dgm:presLayoutVars>
          <dgm:dir/>
          <dgm:animOne val="branch"/>
          <dgm:animLvl val="lvl"/>
        </dgm:presLayoutVars>
      </dgm:prSet>
      <dgm:spPr/>
    </dgm:pt>
    <dgm:pt modelId="{CF686FDD-67A4-9E4D-B109-3EBD35ECE98F}" type="pres">
      <dgm:prSet presAssocID="{15BBCD5C-6913-47A6-A7CB-BA3BC694507A}" presName="thickLine" presStyleLbl="alignNode1" presStyleIdx="0" presStyleCnt="10"/>
      <dgm:spPr/>
    </dgm:pt>
    <dgm:pt modelId="{3C051D68-D730-C547-B037-F069F4FEC7E1}" type="pres">
      <dgm:prSet presAssocID="{15BBCD5C-6913-47A6-A7CB-BA3BC694507A}" presName="horz1" presStyleCnt="0"/>
      <dgm:spPr/>
    </dgm:pt>
    <dgm:pt modelId="{F24122AF-8796-C643-8519-552A30F197CA}" type="pres">
      <dgm:prSet presAssocID="{15BBCD5C-6913-47A6-A7CB-BA3BC694507A}" presName="tx1" presStyleLbl="revTx" presStyleIdx="0" presStyleCnt="10"/>
      <dgm:spPr/>
    </dgm:pt>
    <dgm:pt modelId="{28E6C7B5-9667-3F40-9BA8-8546EAA6235A}" type="pres">
      <dgm:prSet presAssocID="{15BBCD5C-6913-47A6-A7CB-BA3BC694507A}" presName="vert1" presStyleCnt="0"/>
      <dgm:spPr/>
    </dgm:pt>
    <dgm:pt modelId="{C006F359-3F5C-A148-9254-2FE459BC4191}" type="pres">
      <dgm:prSet presAssocID="{B89400E8-CCEC-4FA3-9DAE-EA729D8B2629}" presName="thickLine" presStyleLbl="alignNode1" presStyleIdx="1" presStyleCnt="10"/>
      <dgm:spPr/>
    </dgm:pt>
    <dgm:pt modelId="{14E4251A-8715-9F4E-9799-E846E5AD8BCB}" type="pres">
      <dgm:prSet presAssocID="{B89400E8-CCEC-4FA3-9DAE-EA729D8B2629}" presName="horz1" presStyleCnt="0"/>
      <dgm:spPr/>
    </dgm:pt>
    <dgm:pt modelId="{D59D859E-B4A8-A443-AD35-1092D5BEB1C9}" type="pres">
      <dgm:prSet presAssocID="{B89400E8-CCEC-4FA3-9DAE-EA729D8B2629}" presName="tx1" presStyleLbl="revTx" presStyleIdx="1" presStyleCnt="10"/>
      <dgm:spPr/>
    </dgm:pt>
    <dgm:pt modelId="{768338FC-E911-8145-9AC5-A213BA257AA6}" type="pres">
      <dgm:prSet presAssocID="{B89400E8-CCEC-4FA3-9DAE-EA729D8B2629}" presName="vert1" presStyleCnt="0"/>
      <dgm:spPr/>
    </dgm:pt>
    <dgm:pt modelId="{926FB184-B98E-2044-88CE-856D739E09DE}" type="pres">
      <dgm:prSet presAssocID="{82CB9EDB-BB12-48FA-BAA3-FACC1C378E71}" presName="thickLine" presStyleLbl="alignNode1" presStyleIdx="2" presStyleCnt="10"/>
      <dgm:spPr/>
    </dgm:pt>
    <dgm:pt modelId="{F96870F8-9BD0-8F45-956D-F6C5FC71D991}" type="pres">
      <dgm:prSet presAssocID="{82CB9EDB-BB12-48FA-BAA3-FACC1C378E71}" presName="horz1" presStyleCnt="0"/>
      <dgm:spPr/>
    </dgm:pt>
    <dgm:pt modelId="{28055FC7-BE12-C740-AC27-4FEBA91BEDE2}" type="pres">
      <dgm:prSet presAssocID="{82CB9EDB-BB12-48FA-BAA3-FACC1C378E71}" presName="tx1" presStyleLbl="revTx" presStyleIdx="2" presStyleCnt="10"/>
      <dgm:spPr/>
    </dgm:pt>
    <dgm:pt modelId="{10D60D7B-E8D8-DA43-9906-501655A36CA9}" type="pres">
      <dgm:prSet presAssocID="{82CB9EDB-BB12-48FA-BAA3-FACC1C378E71}" presName="vert1" presStyleCnt="0"/>
      <dgm:spPr/>
    </dgm:pt>
    <dgm:pt modelId="{42F8834E-8BBE-B745-AAFC-032453F8AFEA}" type="pres">
      <dgm:prSet presAssocID="{2A784598-4D21-4EC8-922D-3A9DF40DD1A6}" presName="thickLine" presStyleLbl="alignNode1" presStyleIdx="3" presStyleCnt="10"/>
      <dgm:spPr/>
    </dgm:pt>
    <dgm:pt modelId="{559BF415-1895-4642-A71A-6860D427C0CF}" type="pres">
      <dgm:prSet presAssocID="{2A784598-4D21-4EC8-922D-3A9DF40DD1A6}" presName="horz1" presStyleCnt="0"/>
      <dgm:spPr/>
    </dgm:pt>
    <dgm:pt modelId="{F4333459-9572-1D4B-A874-7BAF79996BD3}" type="pres">
      <dgm:prSet presAssocID="{2A784598-4D21-4EC8-922D-3A9DF40DD1A6}" presName="tx1" presStyleLbl="revTx" presStyleIdx="3" presStyleCnt="10"/>
      <dgm:spPr/>
    </dgm:pt>
    <dgm:pt modelId="{A2F2372A-311C-5E4B-9E3F-610FB56A660A}" type="pres">
      <dgm:prSet presAssocID="{2A784598-4D21-4EC8-922D-3A9DF40DD1A6}" presName="vert1" presStyleCnt="0"/>
      <dgm:spPr/>
    </dgm:pt>
    <dgm:pt modelId="{0662A069-D66B-8942-A59F-FE2EC2E7E88D}" type="pres">
      <dgm:prSet presAssocID="{0A467C84-75BD-4E17-92D4-9B3F9E242895}" presName="thickLine" presStyleLbl="alignNode1" presStyleIdx="4" presStyleCnt="10"/>
      <dgm:spPr/>
    </dgm:pt>
    <dgm:pt modelId="{27EFD9A0-2A0C-2D43-A25E-B0CDAAA13F02}" type="pres">
      <dgm:prSet presAssocID="{0A467C84-75BD-4E17-92D4-9B3F9E242895}" presName="horz1" presStyleCnt="0"/>
      <dgm:spPr/>
    </dgm:pt>
    <dgm:pt modelId="{F24C838C-5956-224B-9C12-CD1DFB791F34}" type="pres">
      <dgm:prSet presAssocID="{0A467C84-75BD-4E17-92D4-9B3F9E242895}" presName="tx1" presStyleLbl="revTx" presStyleIdx="4" presStyleCnt="10"/>
      <dgm:spPr/>
    </dgm:pt>
    <dgm:pt modelId="{D2E388CC-67ED-8442-A84C-CB81B0FE9C3A}" type="pres">
      <dgm:prSet presAssocID="{0A467C84-75BD-4E17-92D4-9B3F9E242895}" presName="vert1" presStyleCnt="0"/>
      <dgm:spPr/>
    </dgm:pt>
    <dgm:pt modelId="{3C53A4FE-2A3E-3E42-A9CE-3A0303670EEF}" type="pres">
      <dgm:prSet presAssocID="{0BC1FFDF-B4A3-46DA-9534-B76BD03D5995}" presName="thickLine" presStyleLbl="alignNode1" presStyleIdx="5" presStyleCnt="10"/>
      <dgm:spPr/>
    </dgm:pt>
    <dgm:pt modelId="{6B375FBD-56AD-0341-9777-AF622ECAFDBF}" type="pres">
      <dgm:prSet presAssocID="{0BC1FFDF-B4A3-46DA-9534-B76BD03D5995}" presName="horz1" presStyleCnt="0"/>
      <dgm:spPr/>
    </dgm:pt>
    <dgm:pt modelId="{DC2E107B-46E2-4C4F-AD0F-7F6BA1717FEB}" type="pres">
      <dgm:prSet presAssocID="{0BC1FFDF-B4A3-46DA-9534-B76BD03D5995}" presName="tx1" presStyleLbl="revTx" presStyleIdx="5" presStyleCnt="10"/>
      <dgm:spPr/>
    </dgm:pt>
    <dgm:pt modelId="{427DBD3A-5419-0C4A-8F95-52BE0C84307C}" type="pres">
      <dgm:prSet presAssocID="{0BC1FFDF-B4A3-46DA-9534-B76BD03D5995}" presName="vert1" presStyleCnt="0"/>
      <dgm:spPr/>
    </dgm:pt>
    <dgm:pt modelId="{99A4A752-82AF-524C-99D0-867A9B6C2B2E}" type="pres">
      <dgm:prSet presAssocID="{98294458-CA53-4788-B4F1-C5C88A8D9825}" presName="thickLine" presStyleLbl="alignNode1" presStyleIdx="6" presStyleCnt="10"/>
      <dgm:spPr/>
    </dgm:pt>
    <dgm:pt modelId="{AFF12EBD-FCA6-0146-83F2-B562743F5E58}" type="pres">
      <dgm:prSet presAssocID="{98294458-CA53-4788-B4F1-C5C88A8D9825}" presName="horz1" presStyleCnt="0"/>
      <dgm:spPr/>
    </dgm:pt>
    <dgm:pt modelId="{274652EA-574D-1F4F-973F-7727D38E8989}" type="pres">
      <dgm:prSet presAssocID="{98294458-CA53-4788-B4F1-C5C88A8D9825}" presName="tx1" presStyleLbl="revTx" presStyleIdx="6" presStyleCnt="10"/>
      <dgm:spPr/>
    </dgm:pt>
    <dgm:pt modelId="{1E8E0A4D-E18D-514E-9528-F8887550816F}" type="pres">
      <dgm:prSet presAssocID="{98294458-CA53-4788-B4F1-C5C88A8D9825}" presName="vert1" presStyleCnt="0"/>
      <dgm:spPr/>
    </dgm:pt>
    <dgm:pt modelId="{264F9849-DC08-3A42-A628-226702774A70}" type="pres">
      <dgm:prSet presAssocID="{233B4D38-ED52-41FC-A2E1-CDE75B722752}" presName="thickLine" presStyleLbl="alignNode1" presStyleIdx="7" presStyleCnt="10"/>
      <dgm:spPr/>
    </dgm:pt>
    <dgm:pt modelId="{07DB41B6-DC21-E241-9874-D8EB9BBD5B9E}" type="pres">
      <dgm:prSet presAssocID="{233B4D38-ED52-41FC-A2E1-CDE75B722752}" presName="horz1" presStyleCnt="0"/>
      <dgm:spPr/>
    </dgm:pt>
    <dgm:pt modelId="{13305163-9F43-1D4E-B03D-546111819D96}" type="pres">
      <dgm:prSet presAssocID="{233B4D38-ED52-41FC-A2E1-CDE75B722752}" presName="tx1" presStyleLbl="revTx" presStyleIdx="7" presStyleCnt="10"/>
      <dgm:spPr/>
    </dgm:pt>
    <dgm:pt modelId="{10D048FD-10F0-CB40-85DB-7DEED3DFB422}" type="pres">
      <dgm:prSet presAssocID="{233B4D38-ED52-41FC-A2E1-CDE75B722752}" presName="vert1" presStyleCnt="0"/>
      <dgm:spPr/>
    </dgm:pt>
    <dgm:pt modelId="{FB51C8DA-51D6-F946-98B3-3815BF969A16}" type="pres">
      <dgm:prSet presAssocID="{C7D630D4-A6AF-47D4-91A1-1AD9EED0B957}" presName="thickLine" presStyleLbl="alignNode1" presStyleIdx="8" presStyleCnt="10"/>
      <dgm:spPr/>
    </dgm:pt>
    <dgm:pt modelId="{6119B36D-E070-6A4F-BF9E-6E9CD6D29E15}" type="pres">
      <dgm:prSet presAssocID="{C7D630D4-A6AF-47D4-91A1-1AD9EED0B957}" presName="horz1" presStyleCnt="0"/>
      <dgm:spPr/>
    </dgm:pt>
    <dgm:pt modelId="{21B57E1B-3EAD-4844-B3D4-C4998C8A6707}" type="pres">
      <dgm:prSet presAssocID="{C7D630D4-A6AF-47D4-91A1-1AD9EED0B957}" presName="tx1" presStyleLbl="revTx" presStyleIdx="8" presStyleCnt="10"/>
      <dgm:spPr/>
    </dgm:pt>
    <dgm:pt modelId="{461C1910-BAD3-C54A-822D-D804D6ADEC48}" type="pres">
      <dgm:prSet presAssocID="{C7D630D4-A6AF-47D4-91A1-1AD9EED0B957}" presName="vert1" presStyleCnt="0"/>
      <dgm:spPr/>
    </dgm:pt>
    <dgm:pt modelId="{20405B2A-84C0-3743-AB21-FB928FB0F879}" type="pres">
      <dgm:prSet presAssocID="{914F33B1-289C-437B-BFE9-339818BB537A}" presName="thickLine" presStyleLbl="alignNode1" presStyleIdx="9" presStyleCnt="10"/>
      <dgm:spPr/>
    </dgm:pt>
    <dgm:pt modelId="{BF157A40-06EE-ED4E-84CA-CD845BEF923A}" type="pres">
      <dgm:prSet presAssocID="{914F33B1-289C-437B-BFE9-339818BB537A}" presName="horz1" presStyleCnt="0"/>
      <dgm:spPr/>
    </dgm:pt>
    <dgm:pt modelId="{517DFC92-61EE-694F-9EC1-2E8823BFEDA2}" type="pres">
      <dgm:prSet presAssocID="{914F33B1-289C-437B-BFE9-339818BB537A}" presName="tx1" presStyleLbl="revTx" presStyleIdx="9" presStyleCnt="10"/>
      <dgm:spPr/>
    </dgm:pt>
    <dgm:pt modelId="{271AA790-16DC-1C40-91BB-1EADED51B73C}" type="pres">
      <dgm:prSet presAssocID="{914F33B1-289C-437B-BFE9-339818BB537A}" presName="vert1" presStyleCnt="0"/>
      <dgm:spPr/>
    </dgm:pt>
  </dgm:ptLst>
  <dgm:cxnLst>
    <dgm:cxn modelId="{B3ECBB0C-0A79-E340-A24C-AF4F7DD129A9}" type="presOf" srcId="{63E39C66-635C-40C3-8145-7BCA3519E0C4}" destId="{50FFA738-90D8-CB42-8389-797C37C4CAB3}" srcOrd="0" destOrd="0" presId="urn:microsoft.com/office/officeart/2008/layout/LinedList"/>
    <dgm:cxn modelId="{CB20AB0E-A40C-1F48-ADA9-8C5A7588DD68}" type="presOf" srcId="{98294458-CA53-4788-B4F1-C5C88A8D9825}" destId="{274652EA-574D-1F4F-973F-7727D38E8989}" srcOrd="0" destOrd="0" presId="urn:microsoft.com/office/officeart/2008/layout/LinedList"/>
    <dgm:cxn modelId="{3E5F4F14-A459-0243-A386-040381128E65}" type="presOf" srcId="{233B4D38-ED52-41FC-A2E1-CDE75B722752}" destId="{13305163-9F43-1D4E-B03D-546111819D96}" srcOrd="0" destOrd="0" presId="urn:microsoft.com/office/officeart/2008/layout/LinedList"/>
    <dgm:cxn modelId="{2404BA36-A2B5-784D-AF67-DD46E562DC90}" type="presOf" srcId="{C7D630D4-A6AF-47D4-91A1-1AD9EED0B957}" destId="{21B57E1B-3EAD-4844-B3D4-C4998C8A6707}" srcOrd="0" destOrd="0" presId="urn:microsoft.com/office/officeart/2008/layout/LinedList"/>
    <dgm:cxn modelId="{69791343-C5D7-4EAD-BAC7-13C54C4D3E0A}" srcId="{63E39C66-635C-40C3-8145-7BCA3519E0C4}" destId="{233B4D38-ED52-41FC-A2E1-CDE75B722752}" srcOrd="7" destOrd="0" parTransId="{3127AB63-A585-42BB-82E7-6320A2064842}" sibTransId="{6A722CE2-4DB4-42B5-9ED7-277A33A43558}"/>
    <dgm:cxn modelId="{AE6F4043-6B5E-4226-BE3E-1A2422FCFBCD}" srcId="{63E39C66-635C-40C3-8145-7BCA3519E0C4}" destId="{B89400E8-CCEC-4FA3-9DAE-EA729D8B2629}" srcOrd="1" destOrd="0" parTransId="{2F8D542A-6149-44C0-BF77-891B04924B16}" sibTransId="{F011FEC7-CA6E-4C8A-ABF8-F32874BFFBC1}"/>
    <dgm:cxn modelId="{F1AE5D4F-0995-4384-BFB2-D5BBC575EAAF}" srcId="{63E39C66-635C-40C3-8145-7BCA3519E0C4}" destId="{82CB9EDB-BB12-48FA-BAA3-FACC1C378E71}" srcOrd="2" destOrd="0" parTransId="{8796D73F-5B10-42BF-AD4A-D126DAA05E4C}" sibTransId="{1576C9C6-7D9F-4ADF-AEE1-3B233A35C7CD}"/>
    <dgm:cxn modelId="{DB6FBD59-8D20-A648-81A4-96177C087D3A}" type="presOf" srcId="{B89400E8-CCEC-4FA3-9DAE-EA729D8B2629}" destId="{D59D859E-B4A8-A443-AD35-1092D5BEB1C9}" srcOrd="0" destOrd="0" presId="urn:microsoft.com/office/officeart/2008/layout/LinedList"/>
    <dgm:cxn modelId="{D0D54A7D-4554-421E-895F-567DD86813D5}" srcId="{63E39C66-635C-40C3-8145-7BCA3519E0C4}" destId="{0A467C84-75BD-4E17-92D4-9B3F9E242895}" srcOrd="4" destOrd="0" parTransId="{DDA7F5C4-3EDA-42D8-8ED6-324659FE6CFA}" sibTransId="{55DB3A7E-6C1F-4971-B70B-E800ACC3F05A}"/>
    <dgm:cxn modelId="{B68EB88C-797A-B746-856F-AEF075D8F815}" type="presOf" srcId="{0BC1FFDF-B4A3-46DA-9534-B76BD03D5995}" destId="{DC2E107B-46E2-4C4F-AD0F-7F6BA1717FEB}" srcOrd="0" destOrd="0" presId="urn:microsoft.com/office/officeart/2008/layout/LinedList"/>
    <dgm:cxn modelId="{0EBD3499-CA30-5D4E-9563-204C885F07E4}" type="presOf" srcId="{0A467C84-75BD-4E17-92D4-9B3F9E242895}" destId="{F24C838C-5956-224B-9C12-CD1DFB791F34}" srcOrd="0" destOrd="0" presId="urn:microsoft.com/office/officeart/2008/layout/LinedList"/>
    <dgm:cxn modelId="{0DA2D09C-2687-4BDF-84C4-844EFD1D8B9A}" srcId="{63E39C66-635C-40C3-8145-7BCA3519E0C4}" destId="{98294458-CA53-4788-B4F1-C5C88A8D9825}" srcOrd="6" destOrd="0" parTransId="{4B911403-A338-455C-B080-54FB2E062DB7}" sibTransId="{C3E083CD-85EC-48EA-8303-7E326FDA4C63}"/>
    <dgm:cxn modelId="{6ED548A5-53C0-4C14-9B50-70BA722249C7}" srcId="{63E39C66-635C-40C3-8145-7BCA3519E0C4}" destId="{C7D630D4-A6AF-47D4-91A1-1AD9EED0B957}" srcOrd="8" destOrd="0" parTransId="{38A1C318-073A-40C7-BB5C-5B9036B77A0A}" sibTransId="{98F18461-DCB5-4D5C-BF36-256BDA08556B}"/>
    <dgm:cxn modelId="{D5211CA6-79B8-1A48-9B00-E7EBD276A370}" type="presOf" srcId="{82CB9EDB-BB12-48FA-BAA3-FACC1C378E71}" destId="{28055FC7-BE12-C740-AC27-4FEBA91BEDE2}" srcOrd="0" destOrd="0" presId="urn:microsoft.com/office/officeart/2008/layout/LinedList"/>
    <dgm:cxn modelId="{A91D3BBE-2F82-E642-9384-9FF36D3F7749}" type="presOf" srcId="{2A784598-4D21-4EC8-922D-3A9DF40DD1A6}" destId="{F4333459-9572-1D4B-A874-7BAF79996BD3}" srcOrd="0" destOrd="0" presId="urn:microsoft.com/office/officeart/2008/layout/LinedList"/>
    <dgm:cxn modelId="{F43F1CC8-0F07-4257-B436-2E7545E5CC9C}" srcId="{63E39C66-635C-40C3-8145-7BCA3519E0C4}" destId="{15BBCD5C-6913-47A6-A7CB-BA3BC694507A}" srcOrd="0" destOrd="0" parTransId="{6FDC0801-BE91-4831-B5E5-4BD4EC170478}" sibTransId="{215C4194-74AF-4479-9090-226ECCBF894A}"/>
    <dgm:cxn modelId="{88ACEFD1-582A-4EF9-93D1-597BE2AD74E3}" srcId="{63E39C66-635C-40C3-8145-7BCA3519E0C4}" destId="{914F33B1-289C-437B-BFE9-339818BB537A}" srcOrd="9" destOrd="0" parTransId="{6BE59480-24A7-4AE7-ACC5-8934FD8095DD}" sibTransId="{86C2C543-BF61-444A-B825-AC3F5770BE82}"/>
    <dgm:cxn modelId="{4A0969DC-8C0E-BE4D-A688-CCFC22D2F6A9}" type="presOf" srcId="{15BBCD5C-6913-47A6-A7CB-BA3BC694507A}" destId="{F24122AF-8796-C643-8519-552A30F197CA}" srcOrd="0" destOrd="0" presId="urn:microsoft.com/office/officeart/2008/layout/LinedList"/>
    <dgm:cxn modelId="{57C84DE2-22CE-4925-BB6D-D6B3AEECED2C}" srcId="{63E39C66-635C-40C3-8145-7BCA3519E0C4}" destId="{0BC1FFDF-B4A3-46DA-9534-B76BD03D5995}" srcOrd="5" destOrd="0" parTransId="{920016E5-A5E9-486A-88CF-0D21A11F6F73}" sibTransId="{14249E8D-155F-46BA-BCB8-F33F664BC7AA}"/>
    <dgm:cxn modelId="{C72ED3E7-E872-6C48-9AF1-B427D8282FB7}" type="presOf" srcId="{914F33B1-289C-437B-BFE9-339818BB537A}" destId="{517DFC92-61EE-694F-9EC1-2E8823BFEDA2}" srcOrd="0" destOrd="0" presId="urn:microsoft.com/office/officeart/2008/layout/LinedList"/>
    <dgm:cxn modelId="{3D25DEEA-E698-4AE2-9E54-213CE307FBDD}" srcId="{63E39C66-635C-40C3-8145-7BCA3519E0C4}" destId="{2A784598-4D21-4EC8-922D-3A9DF40DD1A6}" srcOrd="3" destOrd="0" parTransId="{C3FE1699-3284-4BC3-AD8A-5B97742C1CF3}" sibTransId="{6D4CCADD-2BA7-4392-83FB-E71514E54D30}"/>
    <dgm:cxn modelId="{62DE1461-AFE7-EF4A-991E-7DCF1845B80A}" type="presParOf" srcId="{50FFA738-90D8-CB42-8389-797C37C4CAB3}" destId="{CF686FDD-67A4-9E4D-B109-3EBD35ECE98F}" srcOrd="0" destOrd="0" presId="urn:microsoft.com/office/officeart/2008/layout/LinedList"/>
    <dgm:cxn modelId="{D7BDA707-DC55-7548-BCCE-BEA1F86027B9}" type="presParOf" srcId="{50FFA738-90D8-CB42-8389-797C37C4CAB3}" destId="{3C051D68-D730-C547-B037-F069F4FEC7E1}" srcOrd="1" destOrd="0" presId="urn:microsoft.com/office/officeart/2008/layout/LinedList"/>
    <dgm:cxn modelId="{C8AECDC9-88E6-304F-8B0A-99057BD212B4}" type="presParOf" srcId="{3C051D68-D730-C547-B037-F069F4FEC7E1}" destId="{F24122AF-8796-C643-8519-552A30F197CA}" srcOrd="0" destOrd="0" presId="urn:microsoft.com/office/officeart/2008/layout/LinedList"/>
    <dgm:cxn modelId="{C3E515F4-1EDD-2640-8610-464A370FAF60}" type="presParOf" srcId="{3C051D68-D730-C547-B037-F069F4FEC7E1}" destId="{28E6C7B5-9667-3F40-9BA8-8546EAA6235A}" srcOrd="1" destOrd="0" presId="urn:microsoft.com/office/officeart/2008/layout/LinedList"/>
    <dgm:cxn modelId="{380D5CF0-6EAF-494B-A1DB-94A0D58F7EEF}" type="presParOf" srcId="{50FFA738-90D8-CB42-8389-797C37C4CAB3}" destId="{C006F359-3F5C-A148-9254-2FE459BC4191}" srcOrd="2" destOrd="0" presId="urn:microsoft.com/office/officeart/2008/layout/LinedList"/>
    <dgm:cxn modelId="{57F69CD9-1905-E248-B64E-A674FF8D4B74}" type="presParOf" srcId="{50FFA738-90D8-CB42-8389-797C37C4CAB3}" destId="{14E4251A-8715-9F4E-9799-E846E5AD8BCB}" srcOrd="3" destOrd="0" presId="urn:microsoft.com/office/officeart/2008/layout/LinedList"/>
    <dgm:cxn modelId="{E6F042F8-A911-484D-8782-6C6BECF68954}" type="presParOf" srcId="{14E4251A-8715-9F4E-9799-E846E5AD8BCB}" destId="{D59D859E-B4A8-A443-AD35-1092D5BEB1C9}" srcOrd="0" destOrd="0" presId="urn:microsoft.com/office/officeart/2008/layout/LinedList"/>
    <dgm:cxn modelId="{623B0835-08B5-AA43-8C67-0A8CA0C655D3}" type="presParOf" srcId="{14E4251A-8715-9F4E-9799-E846E5AD8BCB}" destId="{768338FC-E911-8145-9AC5-A213BA257AA6}" srcOrd="1" destOrd="0" presId="urn:microsoft.com/office/officeart/2008/layout/LinedList"/>
    <dgm:cxn modelId="{10A4DCED-CF53-EA4C-88B1-B18B66D0AEC2}" type="presParOf" srcId="{50FFA738-90D8-CB42-8389-797C37C4CAB3}" destId="{926FB184-B98E-2044-88CE-856D739E09DE}" srcOrd="4" destOrd="0" presId="urn:microsoft.com/office/officeart/2008/layout/LinedList"/>
    <dgm:cxn modelId="{516F754D-3474-2744-A394-FA449F8CD30C}" type="presParOf" srcId="{50FFA738-90D8-CB42-8389-797C37C4CAB3}" destId="{F96870F8-9BD0-8F45-956D-F6C5FC71D991}" srcOrd="5" destOrd="0" presId="urn:microsoft.com/office/officeart/2008/layout/LinedList"/>
    <dgm:cxn modelId="{7A658DCB-0D41-BB48-845F-B75ABC76C501}" type="presParOf" srcId="{F96870F8-9BD0-8F45-956D-F6C5FC71D991}" destId="{28055FC7-BE12-C740-AC27-4FEBA91BEDE2}" srcOrd="0" destOrd="0" presId="urn:microsoft.com/office/officeart/2008/layout/LinedList"/>
    <dgm:cxn modelId="{4396F7F5-6957-954F-B6ED-7D54ADAC4E49}" type="presParOf" srcId="{F96870F8-9BD0-8F45-956D-F6C5FC71D991}" destId="{10D60D7B-E8D8-DA43-9906-501655A36CA9}" srcOrd="1" destOrd="0" presId="urn:microsoft.com/office/officeart/2008/layout/LinedList"/>
    <dgm:cxn modelId="{AEB09199-8E07-1C45-BFB0-EF0C5001185B}" type="presParOf" srcId="{50FFA738-90D8-CB42-8389-797C37C4CAB3}" destId="{42F8834E-8BBE-B745-AAFC-032453F8AFEA}" srcOrd="6" destOrd="0" presId="urn:microsoft.com/office/officeart/2008/layout/LinedList"/>
    <dgm:cxn modelId="{1AD72C4D-329D-7440-8229-A3201AFCC367}" type="presParOf" srcId="{50FFA738-90D8-CB42-8389-797C37C4CAB3}" destId="{559BF415-1895-4642-A71A-6860D427C0CF}" srcOrd="7" destOrd="0" presId="urn:microsoft.com/office/officeart/2008/layout/LinedList"/>
    <dgm:cxn modelId="{BADA6C43-8085-CC4F-A00A-6DA6033FAA53}" type="presParOf" srcId="{559BF415-1895-4642-A71A-6860D427C0CF}" destId="{F4333459-9572-1D4B-A874-7BAF79996BD3}" srcOrd="0" destOrd="0" presId="urn:microsoft.com/office/officeart/2008/layout/LinedList"/>
    <dgm:cxn modelId="{7891FE9D-CDCF-2C4E-93BA-E5B904E96B6B}" type="presParOf" srcId="{559BF415-1895-4642-A71A-6860D427C0CF}" destId="{A2F2372A-311C-5E4B-9E3F-610FB56A660A}" srcOrd="1" destOrd="0" presId="urn:microsoft.com/office/officeart/2008/layout/LinedList"/>
    <dgm:cxn modelId="{6A0C32D6-F509-3D40-9135-D5939A1F8630}" type="presParOf" srcId="{50FFA738-90D8-CB42-8389-797C37C4CAB3}" destId="{0662A069-D66B-8942-A59F-FE2EC2E7E88D}" srcOrd="8" destOrd="0" presId="urn:microsoft.com/office/officeart/2008/layout/LinedList"/>
    <dgm:cxn modelId="{D2275459-74F6-CA4D-89DE-5ABDF9F43932}" type="presParOf" srcId="{50FFA738-90D8-CB42-8389-797C37C4CAB3}" destId="{27EFD9A0-2A0C-2D43-A25E-B0CDAAA13F02}" srcOrd="9" destOrd="0" presId="urn:microsoft.com/office/officeart/2008/layout/LinedList"/>
    <dgm:cxn modelId="{2B505EB6-A6E2-3541-BDB4-5A4C946EAAAF}" type="presParOf" srcId="{27EFD9A0-2A0C-2D43-A25E-B0CDAAA13F02}" destId="{F24C838C-5956-224B-9C12-CD1DFB791F34}" srcOrd="0" destOrd="0" presId="urn:microsoft.com/office/officeart/2008/layout/LinedList"/>
    <dgm:cxn modelId="{BABB31B9-1A1B-6F40-9923-55CB398652C1}" type="presParOf" srcId="{27EFD9A0-2A0C-2D43-A25E-B0CDAAA13F02}" destId="{D2E388CC-67ED-8442-A84C-CB81B0FE9C3A}" srcOrd="1" destOrd="0" presId="urn:microsoft.com/office/officeart/2008/layout/LinedList"/>
    <dgm:cxn modelId="{1298E5BE-38F9-E84D-8F49-2FDF95E6B535}" type="presParOf" srcId="{50FFA738-90D8-CB42-8389-797C37C4CAB3}" destId="{3C53A4FE-2A3E-3E42-A9CE-3A0303670EEF}" srcOrd="10" destOrd="0" presId="urn:microsoft.com/office/officeart/2008/layout/LinedList"/>
    <dgm:cxn modelId="{BA37C183-2E1D-C646-B541-D271E71C6FEB}" type="presParOf" srcId="{50FFA738-90D8-CB42-8389-797C37C4CAB3}" destId="{6B375FBD-56AD-0341-9777-AF622ECAFDBF}" srcOrd="11" destOrd="0" presId="urn:microsoft.com/office/officeart/2008/layout/LinedList"/>
    <dgm:cxn modelId="{98FA3383-243F-2C41-8EF7-FC3FE8854A12}" type="presParOf" srcId="{6B375FBD-56AD-0341-9777-AF622ECAFDBF}" destId="{DC2E107B-46E2-4C4F-AD0F-7F6BA1717FEB}" srcOrd="0" destOrd="0" presId="urn:microsoft.com/office/officeart/2008/layout/LinedList"/>
    <dgm:cxn modelId="{A5A2B8AA-728F-B346-8F7C-834DCC2B0186}" type="presParOf" srcId="{6B375FBD-56AD-0341-9777-AF622ECAFDBF}" destId="{427DBD3A-5419-0C4A-8F95-52BE0C84307C}" srcOrd="1" destOrd="0" presId="urn:microsoft.com/office/officeart/2008/layout/LinedList"/>
    <dgm:cxn modelId="{E9C2853B-B408-1743-A297-D79474834ACC}" type="presParOf" srcId="{50FFA738-90D8-CB42-8389-797C37C4CAB3}" destId="{99A4A752-82AF-524C-99D0-867A9B6C2B2E}" srcOrd="12" destOrd="0" presId="urn:microsoft.com/office/officeart/2008/layout/LinedList"/>
    <dgm:cxn modelId="{F98A24EB-EF81-BF4B-9B97-1961FA25C474}" type="presParOf" srcId="{50FFA738-90D8-CB42-8389-797C37C4CAB3}" destId="{AFF12EBD-FCA6-0146-83F2-B562743F5E58}" srcOrd="13" destOrd="0" presId="urn:microsoft.com/office/officeart/2008/layout/LinedList"/>
    <dgm:cxn modelId="{08B5D1E5-26C5-484D-ACD0-58657775EF64}" type="presParOf" srcId="{AFF12EBD-FCA6-0146-83F2-B562743F5E58}" destId="{274652EA-574D-1F4F-973F-7727D38E8989}" srcOrd="0" destOrd="0" presId="urn:microsoft.com/office/officeart/2008/layout/LinedList"/>
    <dgm:cxn modelId="{7CF9651F-424E-BC4C-8F3E-3520AA71351C}" type="presParOf" srcId="{AFF12EBD-FCA6-0146-83F2-B562743F5E58}" destId="{1E8E0A4D-E18D-514E-9528-F8887550816F}" srcOrd="1" destOrd="0" presId="urn:microsoft.com/office/officeart/2008/layout/LinedList"/>
    <dgm:cxn modelId="{360FD02E-A09D-0843-B3CD-58E4159DF3B5}" type="presParOf" srcId="{50FFA738-90D8-CB42-8389-797C37C4CAB3}" destId="{264F9849-DC08-3A42-A628-226702774A70}" srcOrd="14" destOrd="0" presId="urn:microsoft.com/office/officeart/2008/layout/LinedList"/>
    <dgm:cxn modelId="{D37FDA71-FA44-1142-9B6F-3997647B5052}" type="presParOf" srcId="{50FFA738-90D8-CB42-8389-797C37C4CAB3}" destId="{07DB41B6-DC21-E241-9874-D8EB9BBD5B9E}" srcOrd="15" destOrd="0" presId="urn:microsoft.com/office/officeart/2008/layout/LinedList"/>
    <dgm:cxn modelId="{0C90E25B-3402-E44A-9D27-177690C9BF4B}" type="presParOf" srcId="{07DB41B6-DC21-E241-9874-D8EB9BBD5B9E}" destId="{13305163-9F43-1D4E-B03D-546111819D96}" srcOrd="0" destOrd="0" presId="urn:microsoft.com/office/officeart/2008/layout/LinedList"/>
    <dgm:cxn modelId="{0248F7CE-8513-2D46-8F3C-9FB2F8A717AA}" type="presParOf" srcId="{07DB41B6-DC21-E241-9874-D8EB9BBD5B9E}" destId="{10D048FD-10F0-CB40-85DB-7DEED3DFB422}" srcOrd="1" destOrd="0" presId="urn:microsoft.com/office/officeart/2008/layout/LinedList"/>
    <dgm:cxn modelId="{B116A3B2-7B3A-854A-8F51-C28F008B3BBC}" type="presParOf" srcId="{50FFA738-90D8-CB42-8389-797C37C4CAB3}" destId="{FB51C8DA-51D6-F946-98B3-3815BF969A16}" srcOrd="16" destOrd="0" presId="urn:microsoft.com/office/officeart/2008/layout/LinedList"/>
    <dgm:cxn modelId="{39D621FF-EE5B-DA4F-9C64-686AFA7B05DC}" type="presParOf" srcId="{50FFA738-90D8-CB42-8389-797C37C4CAB3}" destId="{6119B36D-E070-6A4F-BF9E-6E9CD6D29E15}" srcOrd="17" destOrd="0" presId="urn:microsoft.com/office/officeart/2008/layout/LinedList"/>
    <dgm:cxn modelId="{A792B12D-7FB6-1A44-9E96-AC682A36684E}" type="presParOf" srcId="{6119B36D-E070-6A4F-BF9E-6E9CD6D29E15}" destId="{21B57E1B-3EAD-4844-B3D4-C4998C8A6707}" srcOrd="0" destOrd="0" presId="urn:microsoft.com/office/officeart/2008/layout/LinedList"/>
    <dgm:cxn modelId="{DA2EAC57-3AA1-5945-9F33-C5C419C6B8F4}" type="presParOf" srcId="{6119B36D-E070-6A4F-BF9E-6E9CD6D29E15}" destId="{461C1910-BAD3-C54A-822D-D804D6ADEC48}" srcOrd="1" destOrd="0" presId="urn:microsoft.com/office/officeart/2008/layout/LinedList"/>
    <dgm:cxn modelId="{65542731-1500-3745-8529-368831DE7AED}" type="presParOf" srcId="{50FFA738-90D8-CB42-8389-797C37C4CAB3}" destId="{20405B2A-84C0-3743-AB21-FB928FB0F879}" srcOrd="18" destOrd="0" presId="urn:microsoft.com/office/officeart/2008/layout/LinedList"/>
    <dgm:cxn modelId="{8EB83FC5-F18F-AA47-83F5-FFBBAED49E68}" type="presParOf" srcId="{50FFA738-90D8-CB42-8389-797C37C4CAB3}" destId="{BF157A40-06EE-ED4E-84CA-CD845BEF923A}" srcOrd="19" destOrd="0" presId="urn:microsoft.com/office/officeart/2008/layout/LinedList"/>
    <dgm:cxn modelId="{C6F5E314-73A7-1B4E-A77A-32F2FA34B54F}" type="presParOf" srcId="{BF157A40-06EE-ED4E-84CA-CD845BEF923A}" destId="{517DFC92-61EE-694F-9EC1-2E8823BFEDA2}" srcOrd="0" destOrd="0" presId="urn:microsoft.com/office/officeart/2008/layout/LinedList"/>
    <dgm:cxn modelId="{B03562E7-6937-494E-9773-158C0E6BD3F2}" type="presParOf" srcId="{BF157A40-06EE-ED4E-84CA-CD845BEF923A}" destId="{271AA790-16DC-1C40-91BB-1EADED51B73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EE83DD-3DA2-4541-9638-0461384967F0}">
      <dsp:nvSpPr>
        <dsp:cNvPr id="0" name=""/>
        <dsp:cNvSpPr/>
      </dsp:nvSpPr>
      <dsp:spPr>
        <a:xfrm>
          <a:off x="2041015" y="16613"/>
          <a:ext cx="1887187" cy="1887187"/>
        </a:xfrm>
        <a:prstGeom prst="round2DiagRect">
          <a:avLst>
            <a:gd name="adj1" fmla="val 29727"/>
            <a:gd name="adj2" fmla="val 0"/>
          </a:avLst>
        </a:prstGeom>
        <a:solidFill>
          <a:schemeClr val="accent1">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1D5E2D78-296F-46F0-AF6D-13168FB72F0A}">
      <dsp:nvSpPr>
        <dsp:cNvPr id="0" name=""/>
        <dsp:cNvSpPr/>
      </dsp:nvSpPr>
      <dsp:spPr>
        <a:xfrm>
          <a:off x="2443203" y="418800"/>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C65C1F10-0D34-4B35-A5F4-44D2F366AB5B}">
      <dsp:nvSpPr>
        <dsp:cNvPr id="0" name=""/>
        <dsp:cNvSpPr/>
      </dsp:nvSpPr>
      <dsp:spPr>
        <a:xfrm>
          <a:off x="1437734" y="2491613"/>
          <a:ext cx="3093750" cy="121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GB" sz="1800" kern="1200" cap="none" dirty="0">
              <a:solidFill>
                <a:schemeClr val="tx1"/>
              </a:solidFill>
            </a:rPr>
            <a:t>Health and well-being is very much a national priority in wales</a:t>
          </a:r>
          <a:endParaRPr lang="en-US" sz="1800" kern="1200" cap="none" dirty="0">
            <a:solidFill>
              <a:schemeClr val="tx1"/>
            </a:solidFill>
          </a:endParaRPr>
        </a:p>
      </dsp:txBody>
      <dsp:txXfrm>
        <a:off x="1437734" y="2491613"/>
        <a:ext cx="3093750" cy="1215000"/>
      </dsp:txXfrm>
    </dsp:sp>
    <dsp:sp modelId="{0AD6F212-9B37-42BD-A6CC-B8B3D04AAD91}">
      <dsp:nvSpPr>
        <dsp:cNvPr id="0" name=""/>
        <dsp:cNvSpPr/>
      </dsp:nvSpPr>
      <dsp:spPr>
        <a:xfrm>
          <a:off x="5676171" y="16613"/>
          <a:ext cx="1887187" cy="1887187"/>
        </a:xfrm>
        <a:prstGeom prst="round2DiagRect">
          <a:avLst>
            <a:gd name="adj1" fmla="val 29727"/>
            <a:gd name="adj2" fmla="val 0"/>
          </a:avLst>
        </a:prstGeom>
        <a:solidFill>
          <a:schemeClr val="accent1">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8D822D17-6990-4BFC-8CD0-8434869A590B}">
      <dsp:nvSpPr>
        <dsp:cNvPr id="0" name=""/>
        <dsp:cNvSpPr/>
      </dsp:nvSpPr>
      <dsp:spPr>
        <a:xfrm>
          <a:off x="6078359" y="418800"/>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366A2FDF-10D7-483E-B10E-94764C9AE807}">
      <dsp:nvSpPr>
        <dsp:cNvPr id="0" name=""/>
        <dsp:cNvSpPr/>
      </dsp:nvSpPr>
      <dsp:spPr>
        <a:xfrm>
          <a:off x="5072890" y="2491613"/>
          <a:ext cx="3093750" cy="121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GB" sz="1800" kern="1200" cap="none" dirty="0">
              <a:solidFill>
                <a:schemeClr val="tx1"/>
              </a:solidFill>
            </a:rPr>
            <a:t>Physical education as a subject in school was, for a long time, the only channel used for the promotion of good health and well-being for children</a:t>
          </a:r>
          <a:endParaRPr lang="en-US" sz="1800" kern="1200" cap="none" dirty="0">
            <a:solidFill>
              <a:schemeClr val="tx1"/>
            </a:solidFill>
          </a:endParaRPr>
        </a:p>
      </dsp:txBody>
      <dsp:txXfrm>
        <a:off x="5072890" y="2491613"/>
        <a:ext cx="3093750" cy="1215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686FDD-67A4-9E4D-B109-3EBD35ECE98F}">
      <dsp:nvSpPr>
        <dsp:cNvPr id="0" name=""/>
        <dsp:cNvSpPr/>
      </dsp:nvSpPr>
      <dsp:spPr>
        <a:xfrm>
          <a:off x="0" y="566"/>
          <a:ext cx="5913437"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24122AF-8796-C643-8519-552A30F197CA}">
      <dsp:nvSpPr>
        <dsp:cNvPr id="0" name=""/>
        <dsp:cNvSpPr/>
      </dsp:nvSpPr>
      <dsp:spPr>
        <a:xfrm>
          <a:off x="0" y="566"/>
          <a:ext cx="5913437" cy="463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Aasen, W. and Waters, J. (2006) ‘The new curriculum in Wales: a new view of the child?’, </a:t>
          </a:r>
          <a:r>
            <a:rPr lang="en-GB" sz="900" i="1" kern="1200"/>
            <a:t>Education 3-13,</a:t>
          </a:r>
          <a:r>
            <a:rPr lang="en-GB" sz="900" kern="1200"/>
            <a:t> 34(2), pp. 123-129, DOI: 10.1080/03004270600670425.</a:t>
          </a:r>
          <a:endParaRPr lang="en-US" sz="900" kern="1200"/>
        </a:p>
      </dsp:txBody>
      <dsp:txXfrm>
        <a:off x="0" y="566"/>
        <a:ext cx="5913437" cy="463595"/>
      </dsp:txXfrm>
    </dsp:sp>
    <dsp:sp modelId="{C006F359-3F5C-A148-9254-2FE459BC4191}">
      <dsp:nvSpPr>
        <dsp:cNvPr id="0" name=""/>
        <dsp:cNvSpPr/>
      </dsp:nvSpPr>
      <dsp:spPr>
        <a:xfrm>
          <a:off x="0" y="464161"/>
          <a:ext cx="5913437"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9D859E-B4A8-A443-AD35-1092D5BEB1C9}">
      <dsp:nvSpPr>
        <dsp:cNvPr id="0" name=""/>
        <dsp:cNvSpPr/>
      </dsp:nvSpPr>
      <dsp:spPr>
        <a:xfrm>
          <a:off x="0" y="464161"/>
          <a:ext cx="5913437" cy="463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Allison, S., and Thorpe, R. (1997) ‘A comparison of the effectiveness of two approaches to teaching games within physical education. A skills approach versus a games for understanding approach’, </a:t>
          </a:r>
          <a:r>
            <a:rPr lang="en-GB" sz="900" i="1" kern="1200"/>
            <a:t>British Journal of Physical Education,</a:t>
          </a:r>
          <a:r>
            <a:rPr lang="en-GB" sz="900" kern="1200"/>
            <a:t> 28(3), pp. 9-13.</a:t>
          </a:r>
          <a:endParaRPr lang="en-US" sz="900" kern="1200"/>
        </a:p>
      </dsp:txBody>
      <dsp:txXfrm>
        <a:off x="0" y="464161"/>
        <a:ext cx="5913437" cy="463595"/>
      </dsp:txXfrm>
    </dsp:sp>
    <dsp:sp modelId="{926FB184-B98E-2044-88CE-856D739E09DE}">
      <dsp:nvSpPr>
        <dsp:cNvPr id="0" name=""/>
        <dsp:cNvSpPr/>
      </dsp:nvSpPr>
      <dsp:spPr>
        <a:xfrm>
          <a:off x="0" y="927757"/>
          <a:ext cx="5913437"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055FC7-BE12-C740-AC27-4FEBA91BEDE2}">
      <dsp:nvSpPr>
        <dsp:cNvPr id="0" name=""/>
        <dsp:cNvSpPr/>
      </dsp:nvSpPr>
      <dsp:spPr>
        <a:xfrm>
          <a:off x="0" y="927757"/>
          <a:ext cx="5913437" cy="463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Bailey, R., Armour, K., Kirk D., Jess M., Pickup I., Sandford R and BERA Physical Education and Sport Pedagogy Special Interest Group (2009) ‘The educational benefits claimed for physical education and school sport: an academic review’, </a:t>
          </a:r>
          <a:r>
            <a:rPr lang="en-GB" sz="900" i="1" kern="1200"/>
            <a:t>Research Papers in Education,</a:t>
          </a:r>
          <a:r>
            <a:rPr lang="en-GB" sz="900" kern="1200"/>
            <a:t> 24(1), pp. 1-27. doi: 10.1080/02671520701809817.</a:t>
          </a:r>
          <a:endParaRPr lang="en-US" sz="900" kern="1200"/>
        </a:p>
      </dsp:txBody>
      <dsp:txXfrm>
        <a:off x="0" y="927757"/>
        <a:ext cx="5913437" cy="463595"/>
      </dsp:txXfrm>
    </dsp:sp>
    <dsp:sp modelId="{42F8834E-8BBE-B745-AAFC-032453F8AFEA}">
      <dsp:nvSpPr>
        <dsp:cNvPr id="0" name=""/>
        <dsp:cNvSpPr/>
      </dsp:nvSpPr>
      <dsp:spPr>
        <a:xfrm>
          <a:off x="0" y="1391352"/>
          <a:ext cx="5913437"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333459-9572-1D4B-A874-7BAF79996BD3}">
      <dsp:nvSpPr>
        <dsp:cNvPr id="0" name=""/>
        <dsp:cNvSpPr/>
      </dsp:nvSpPr>
      <dsp:spPr>
        <a:xfrm>
          <a:off x="0" y="1391352"/>
          <a:ext cx="5913437" cy="463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Bailey, R. and Kirk, D. (ed.) (2009) </a:t>
          </a:r>
          <a:r>
            <a:rPr lang="en-GB" sz="900" i="1" kern="1200"/>
            <a:t>The Routledge Physical Education Reader</a:t>
          </a:r>
          <a:r>
            <a:rPr lang="en-GB" sz="900" kern="1200"/>
            <a:t> London: Routledge.</a:t>
          </a:r>
          <a:endParaRPr lang="en-US" sz="900" kern="1200"/>
        </a:p>
      </dsp:txBody>
      <dsp:txXfrm>
        <a:off x="0" y="1391352"/>
        <a:ext cx="5913437" cy="463595"/>
      </dsp:txXfrm>
    </dsp:sp>
    <dsp:sp modelId="{0662A069-D66B-8942-A59F-FE2EC2E7E88D}">
      <dsp:nvSpPr>
        <dsp:cNvPr id="0" name=""/>
        <dsp:cNvSpPr/>
      </dsp:nvSpPr>
      <dsp:spPr>
        <a:xfrm>
          <a:off x="0" y="1854948"/>
          <a:ext cx="5913437" cy="0"/>
        </a:xfrm>
        <a:prstGeom prst="line">
          <a:avLst/>
        </a:prstGeom>
        <a:solidFill>
          <a:schemeClr val="accent6">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24C838C-5956-224B-9C12-CD1DFB791F34}">
      <dsp:nvSpPr>
        <dsp:cNvPr id="0" name=""/>
        <dsp:cNvSpPr/>
      </dsp:nvSpPr>
      <dsp:spPr>
        <a:xfrm>
          <a:off x="0" y="1854948"/>
          <a:ext cx="5913437" cy="463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Bunker, D. and Thorpe, R. (1982) ‘A Model for the Teaching of Games in Secondary Schools’, </a:t>
          </a:r>
          <a:r>
            <a:rPr lang="en-GB" sz="900" i="1" kern="1200"/>
            <a:t>Bulletin of Physical Education. </a:t>
          </a:r>
          <a:endParaRPr lang="en-US" sz="900" kern="1200"/>
        </a:p>
      </dsp:txBody>
      <dsp:txXfrm>
        <a:off x="0" y="1854948"/>
        <a:ext cx="5913437" cy="463595"/>
      </dsp:txXfrm>
    </dsp:sp>
    <dsp:sp modelId="{3C53A4FE-2A3E-3E42-A9CE-3A0303670EEF}">
      <dsp:nvSpPr>
        <dsp:cNvPr id="0" name=""/>
        <dsp:cNvSpPr/>
      </dsp:nvSpPr>
      <dsp:spPr>
        <a:xfrm>
          <a:off x="0" y="2318544"/>
          <a:ext cx="5913437"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2E107B-46E2-4C4F-AD0F-7F6BA1717FEB}">
      <dsp:nvSpPr>
        <dsp:cNvPr id="0" name=""/>
        <dsp:cNvSpPr/>
      </dsp:nvSpPr>
      <dsp:spPr>
        <a:xfrm>
          <a:off x="0" y="2318544"/>
          <a:ext cx="5913437" cy="463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Butler, J. (2006) ‘Curriculum constructions of ability: enhancing learning through Teaching Games for Understanding (TGfU) as a curriculum model’, </a:t>
          </a:r>
          <a:r>
            <a:rPr lang="en-GB" sz="900" i="1" kern="1200"/>
            <a:t>Sport, Education and Society,</a:t>
          </a:r>
          <a:r>
            <a:rPr lang="en-GB" sz="900" kern="1200"/>
            <a:t> 11(3), pp. 243-258, DOI: 10.1080/13573320600813408.</a:t>
          </a:r>
          <a:endParaRPr lang="en-US" sz="900" kern="1200"/>
        </a:p>
      </dsp:txBody>
      <dsp:txXfrm>
        <a:off x="0" y="2318544"/>
        <a:ext cx="5913437" cy="463595"/>
      </dsp:txXfrm>
    </dsp:sp>
    <dsp:sp modelId="{99A4A752-82AF-524C-99D0-867A9B6C2B2E}">
      <dsp:nvSpPr>
        <dsp:cNvPr id="0" name=""/>
        <dsp:cNvSpPr/>
      </dsp:nvSpPr>
      <dsp:spPr>
        <a:xfrm>
          <a:off x="0" y="2782139"/>
          <a:ext cx="5913437"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4652EA-574D-1F4F-973F-7727D38E8989}">
      <dsp:nvSpPr>
        <dsp:cNvPr id="0" name=""/>
        <dsp:cNvSpPr/>
      </dsp:nvSpPr>
      <dsp:spPr>
        <a:xfrm>
          <a:off x="0" y="2782139"/>
          <a:ext cx="5913437" cy="463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Capel, S. and Piotrowsky, S. (2000) </a:t>
          </a:r>
          <a:r>
            <a:rPr lang="en-GB" sz="900" i="1" kern="1200"/>
            <a:t>Issues in physical education </a:t>
          </a:r>
          <a:r>
            <a:rPr lang="en-GB" sz="900" kern="1200"/>
            <a:t>London: RoutledgeFalmer.</a:t>
          </a:r>
          <a:endParaRPr lang="en-US" sz="900" kern="1200"/>
        </a:p>
      </dsp:txBody>
      <dsp:txXfrm>
        <a:off x="0" y="2782139"/>
        <a:ext cx="5913437" cy="463595"/>
      </dsp:txXfrm>
    </dsp:sp>
    <dsp:sp modelId="{264F9849-DC08-3A42-A628-226702774A70}">
      <dsp:nvSpPr>
        <dsp:cNvPr id="0" name=""/>
        <dsp:cNvSpPr/>
      </dsp:nvSpPr>
      <dsp:spPr>
        <a:xfrm>
          <a:off x="0" y="3245735"/>
          <a:ext cx="5913437"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305163-9F43-1D4E-B03D-546111819D96}">
      <dsp:nvSpPr>
        <dsp:cNvPr id="0" name=""/>
        <dsp:cNvSpPr/>
      </dsp:nvSpPr>
      <dsp:spPr>
        <a:xfrm>
          <a:off x="0" y="3245735"/>
          <a:ext cx="5913437" cy="463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Capel, S. and Whitehead, M. (2012) </a:t>
          </a:r>
          <a:r>
            <a:rPr lang="en-GB" sz="900" i="1" kern="1200"/>
            <a:t>Debates in physical education </a:t>
          </a:r>
          <a:r>
            <a:rPr lang="en-GB" sz="900" kern="1200"/>
            <a:t>Abingdon: Routledge.</a:t>
          </a:r>
          <a:endParaRPr lang="en-US" sz="900" kern="1200"/>
        </a:p>
      </dsp:txBody>
      <dsp:txXfrm>
        <a:off x="0" y="3245735"/>
        <a:ext cx="5913437" cy="463595"/>
      </dsp:txXfrm>
    </dsp:sp>
    <dsp:sp modelId="{FB51C8DA-51D6-F946-98B3-3815BF969A16}">
      <dsp:nvSpPr>
        <dsp:cNvPr id="0" name=""/>
        <dsp:cNvSpPr/>
      </dsp:nvSpPr>
      <dsp:spPr>
        <a:xfrm>
          <a:off x="0" y="3709330"/>
          <a:ext cx="5913437"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B57E1B-3EAD-4844-B3D4-C4998C8A6707}">
      <dsp:nvSpPr>
        <dsp:cNvPr id="0" name=""/>
        <dsp:cNvSpPr/>
      </dsp:nvSpPr>
      <dsp:spPr>
        <a:xfrm>
          <a:off x="0" y="3709330"/>
          <a:ext cx="5913437" cy="463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Cale, L. and Harris, J. (ed.) (2005) </a:t>
          </a:r>
          <a:r>
            <a:rPr lang="en-GB" sz="900" i="1" kern="1200"/>
            <a:t>Exercise and young people: issues, implications and initiatives</a:t>
          </a:r>
          <a:r>
            <a:rPr lang="en-GB" sz="900" kern="1200"/>
            <a:t> Basingstoke: Palgrave Macmillan.</a:t>
          </a:r>
          <a:endParaRPr lang="en-US" sz="900" kern="1200"/>
        </a:p>
      </dsp:txBody>
      <dsp:txXfrm>
        <a:off x="0" y="3709330"/>
        <a:ext cx="5913437" cy="463595"/>
      </dsp:txXfrm>
    </dsp:sp>
    <dsp:sp modelId="{20405B2A-84C0-3743-AB21-FB928FB0F879}">
      <dsp:nvSpPr>
        <dsp:cNvPr id="0" name=""/>
        <dsp:cNvSpPr/>
      </dsp:nvSpPr>
      <dsp:spPr>
        <a:xfrm>
          <a:off x="0" y="4172926"/>
          <a:ext cx="5913437" cy="0"/>
        </a:xfrm>
        <a:prstGeom prst="line">
          <a:avLst/>
        </a:prstGeom>
        <a:solidFill>
          <a:schemeClr val="accent6">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7DFC92-61EE-694F-9EC1-2E8823BFEDA2}">
      <dsp:nvSpPr>
        <dsp:cNvPr id="0" name=""/>
        <dsp:cNvSpPr/>
      </dsp:nvSpPr>
      <dsp:spPr>
        <a:xfrm>
          <a:off x="0" y="4172926"/>
          <a:ext cx="5913437" cy="463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r>
            <a:rPr lang="en-GB" sz="900" kern="1200"/>
            <a:t>Casey, A. (2014) ‘Models-based practice: great white hope or white elephant?’, </a:t>
          </a:r>
          <a:r>
            <a:rPr lang="en-GB" sz="900" i="1" kern="1200"/>
            <a:t>Physical Education and Sport Pedagogy,</a:t>
          </a:r>
          <a:r>
            <a:rPr lang="en-GB" sz="900" kern="1200"/>
            <a:t> 19(1), pp. 18-34, DOI: 10.1080/17408989.2012.726977.</a:t>
          </a:r>
          <a:endParaRPr lang="en-US" sz="900" kern="1200"/>
        </a:p>
      </dsp:txBody>
      <dsp:txXfrm>
        <a:off x="0" y="4172926"/>
        <a:ext cx="5913437" cy="463595"/>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1/11/19</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1/11/19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1/11/19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1/11/19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1/11/19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1/11/19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1/11/19</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1/11/19</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4.sv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6.sv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video" Target="https://www.youtube.com/embed/9B50Xwrtous?feature=oembed"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9.svg"/></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712110-0BC1-4B31-B3BB-63B44222E8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466B5F3-C053-4580-B04A-1EF949888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8BB0B00E-BF58-AC49-B707-A1015768FE02}"/>
              </a:ext>
            </a:extLst>
          </p:cNvPr>
          <p:cNvSpPr>
            <a:spLocks noGrp="1"/>
          </p:cNvSpPr>
          <p:nvPr>
            <p:ph type="ctrTitle"/>
          </p:nvPr>
        </p:nvSpPr>
        <p:spPr>
          <a:xfrm>
            <a:off x="1452616" y="962902"/>
            <a:ext cx="4643384" cy="2380828"/>
          </a:xfrm>
        </p:spPr>
        <p:txBody>
          <a:bodyPr>
            <a:noAutofit/>
          </a:bodyPr>
          <a:lstStyle/>
          <a:p>
            <a:r>
              <a:rPr lang="en-US" sz="4400" dirty="0"/>
              <a:t>What is the role of </a:t>
            </a:r>
            <a:r>
              <a:rPr lang="en-US" sz="4400" dirty="0" err="1"/>
              <a:t>pe</a:t>
            </a:r>
            <a:r>
              <a:rPr lang="en-US" sz="4400" dirty="0"/>
              <a:t> in </a:t>
            </a:r>
            <a:br>
              <a:rPr lang="en-US" sz="4400" dirty="0"/>
            </a:br>
            <a:r>
              <a:rPr lang="en-US" sz="4400" dirty="0"/>
              <a:t>schools today? </a:t>
            </a:r>
          </a:p>
        </p:txBody>
      </p:sp>
      <p:cxnSp>
        <p:nvCxnSpPr>
          <p:cNvPr id="12" name="Straight Connector 11">
            <a:extLst>
              <a:ext uri="{FF2B5EF4-FFF2-40B4-BE49-F238E27FC236}">
                <a16:creationId xmlns:a16="http://schemas.microsoft.com/office/drawing/2014/main" id="{FA6123F2-4B61-414F-A7E5-5B7828EACAE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2617" y="3528543"/>
            <a:ext cx="4171479"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3" name="Picture 2" descr="A picture containing gallery, room, scene&#13;&#10;&#13;&#10;Description automatically generated">
            <a:extLst>
              <a:ext uri="{FF2B5EF4-FFF2-40B4-BE49-F238E27FC236}">
                <a16:creationId xmlns:a16="http://schemas.microsoft.com/office/drawing/2014/main" id="{CD140FA2-2382-734C-AC99-C450F81E6142}"/>
              </a:ext>
            </a:extLst>
          </p:cNvPr>
          <p:cNvPicPr>
            <a:picLocks noChangeAspect="1"/>
          </p:cNvPicPr>
          <p:nvPr/>
        </p:nvPicPr>
        <p:blipFill>
          <a:blip r:embed="rId2"/>
          <a:stretch>
            <a:fillRect/>
          </a:stretch>
        </p:blipFill>
        <p:spPr>
          <a:xfrm>
            <a:off x="9234511" y="1767114"/>
            <a:ext cx="4088672" cy="2708744"/>
          </a:xfrm>
          <a:prstGeom prst="rect">
            <a:avLst/>
          </a:prstGeom>
        </p:spPr>
      </p:pic>
      <p:pic>
        <p:nvPicPr>
          <p:cNvPr id="14" name="Picture 13">
            <a:extLst>
              <a:ext uri="{FF2B5EF4-FFF2-40B4-BE49-F238E27FC236}">
                <a16:creationId xmlns:a16="http://schemas.microsoft.com/office/drawing/2014/main" id="{25CED634-E2D0-4AB7-96DD-816C9B52C5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6" name="Straight Connector 15">
            <a:extLst>
              <a:ext uri="{FF2B5EF4-FFF2-40B4-BE49-F238E27FC236}">
                <a16:creationId xmlns:a16="http://schemas.microsoft.com/office/drawing/2014/main" id="{FCDDCDFB-696D-4FDF-9B58-24F71B7C37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7824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9" name="Rectangle 21">
            <a:extLst>
              <a:ext uri="{FF2B5EF4-FFF2-40B4-BE49-F238E27FC236}">
                <a16:creationId xmlns:a16="http://schemas.microsoft.com/office/drawing/2014/main" id="{17424F32-2789-4FF9-8E8A-1252284BF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20" name="Picture 23">
            <a:extLst>
              <a:ext uri="{FF2B5EF4-FFF2-40B4-BE49-F238E27FC236}">
                <a16:creationId xmlns:a16="http://schemas.microsoft.com/office/drawing/2014/main" id="{D708C46E-BB60-4B97-8327-D3A475C008E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1" name="Straight Connector 25">
            <a:extLst>
              <a:ext uri="{FF2B5EF4-FFF2-40B4-BE49-F238E27FC236}">
                <a16:creationId xmlns:a16="http://schemas.microsoft.com/office/drawing/2014/main" id="{8042755C-F24C-4D08-8E4C-E646382C363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7">
            <a:extLst>
              <a:ext uri="{FF2B5EF4-FFF2-40B4-BE49-F238E27FC236}">
                <a16:creationId xmlns:a16="http://schemas.microsoft.com/office/drawing/2014/main" id="{63E94A00-1A92-47F4-9E2D-E51DFF9016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25" name="Rectangle 29">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7443E3-7B66-BD42-9D82-5FEDA7EB6288}"/>
              </a:ext>
            </a:extLst>
          </p:cNvPr>
          <p:cNvSpPr txBox="1">
            <a:spLocks/>
          </p:cNvSpPr>
          <p:nvPr/>
        </p:nvSpPr>
        <p:spPr>
          <a:xfrm>
            <a:off x="1451579" y="804519"/>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spcAft>
                <a:spcPts val="600"/>
              </a:spcAft>
            </a:pPr>
            <a:r>
              <a:rPr lang="en-US" dirty="0"/>
              <a:t>A health, fitness and well-being perspective</a:t>
            </a:r>
          </a:p>
        </p:txBody>
      </p:sp>
      <p:cxnSp>
        <p:nvCxnSpPr>
          <p:cNvPr id="27" name="Straight Connector 31">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1853754"/>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9" name="Rectangle 33">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6" name="TextBox 3">
            <a:extLst>
              <a:ext uri="{FF2B5EF4-FFF2-40B4-BE49-F238E27FC236}">
                <a16:creationId xmlns:a16="http://schemas.microsoft.com/office/drawing/2014/main" id="{45DA905B-8EEB-47CA-99E3-B59F9B972580}"/>
              </a:ext>
            </a:extLst>
          </p:cNvPr>
          <p:cNvGraphicFramePr/>
          <p:nvPr>
            <p:extLst>
              <p:ext uri="{D42A27DB-BD31-4B8C-83A1-F6EECF244321}">
                <p14:modId xmlns:p14="http://schemas.microsoft.com/office/powerpoint/2010/main" val="1679882462"/>
              </p:ext>
            </p:extLst>
          </p:nvPr>
        </p:nvGraphicFramePr>
        <p:xfrm>
          <a:off x="1450975" y="2331497"/>
          <a:ext cx="9604375" cy="37232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508818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4" name="Straight Connector 13">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56012FD-74A8-4C91-B318-435CF2B719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8" name="Rectangle 17">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96918903-D806-5049-8FD6-B6988C51925A}"/>
              </a:ext>
            </a:extLst>
          </p:cNvPr>
          <p:cNvSpPr txBox="1">
            <a:spLocks/>
          </p:cNvSpPr>
          <p:nvPr/>
        </p:nvSpPr>
        <p:spPr>
          <a:xfrm>
            <a:off x="1447283" y="187042"/>
            <a:ext cx="4012224" cy="1487581"/>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spcAft>
                <a:spcPts val="600"/>
              </a:spcAft>
            </a:pPr>
            <a:r>
              <a:rPr lang="en-US" sz="2800" dirty="0">
                <a:cs typeface="Eras Medium ITC" panose="020F0502020204030204" pitchFamily="34" charset="0"/>
              </a:rPr>
              <a:t>What does the national curriculum </a:t>
            </a:r>
            <a:br>
              <a:rPr lang="en-US" sz="2800" dirty="0">
                <a:cs typeface="Eras Medium ITC" panose="020F0502020204030204" pitchFamily="34" charset="0"/>
              </a:rPr>
            </a:br>
            <a:r>
              <a:rPr lang="en-US" sz="2800" dirty="0">
                <a:cs typeface="Eras Medium ITC" panose="020F0502020204030204" pitchFamily="34" charset="0"/>
              </a:rPr>
              <a:t>say?</a:t>
            </a:r>
          </a:p>
        </p:txBody>
      </p:sp>
      <p:sp>
        <p:nvSpPr>
          <p:cNvPr id="22" name="Rectangle 21">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TextBox 2">
            <a:extLst>
              <a:ext uri="{FF2B5EF4-FFF2-40B4-BE49-F238E27FC236}">
                <a16:creationId xmlns:a16="http://schemas.microsoft.com/office/drawing/2014/main" id="{3F1CD13E-6189-924F-A6FE-258D4473BFDA}"/>
              </a:ext>
            </a:extLst>
          </p:cNvPr>
          <p:cNvSpPr txBox="1"/>
          <p:nvPr/>
        </p:nvSpPr>
        <p:spPr>
          <a:xfrm>
            <a:off x="1451581" y="2015732"/>
            <a:ext cx="4172212" cy="3450613"/>
          </a:xfrm>
          <a:prstGeom prst="rect">
            <a:avLst/>
          </a:prstGeom>
        </p:spPr>
        <p:txBody>
          <a:bodyPr vert="horz" lIns="91440" tIns="45720" rIns="91440" bIns="45720" rtlCol="0" anchor="t">
            <a:normAutofit/>
          </a:bodyPr>
          <a:lstStyle/>
          <a:p>
            <a:pPr marL="342900" indent="-285750" defTabSz="914400">
              <a:lnSpc>
                <a:spcPct val="120000"/>
              </a:lnSpc>
              <a:spcAft>
                <a:spcPts val="600"/>
              </a:spcAft>
              <a:buClr>
                <a:schemeClr val="accent1"/>
              </a:buClr>
              <a:buSzPct val="100000"/>
              <a:buFont typeface="Wingdings" pitchFamily="2" charset="2"/>
              <a:buChar char="§"/>
            </a:pPr>
            <a:r>
              <a:rPr lang="en-US" dirty="0"/>
              <a:t>Pupils should be given opportunities to engage in frequent and regular physical activity beneficial to their health, fitness and well-being</a:t>
            </a:r>
          </a:p>
          <a:p>
            <a:pPr marL="342900" indent="-285750" defTabSz="914400">
              <a:lnSpc>
                <a:spcPct val="120000"/>
              </a:lnSpc>
              <a:spcAft>
                <a:spcPts val="600"/>
              </a:spcAft>
              <a:buClr>
                <a:schemeClr val="accent1"/>
              </a:buClr>
              <a:buSzPct val="100000"/>
              <a:buFont typeface="Wingdings" pitchFamily="2" charset="2"/>
              <a:buChar char="§"/>
            </a:pPr>
            <a:r>
              <a:rPr lang="en-US" dirty="0"/>
              <a:t>Identify how to eat and drink healthily in order to meet the energy requirements of different activities and levels of performance </a:t>
            </a:r>
          </a:p>
        </p:txBody>
      </p:sp>
      <p:pic>
        <p:nvPicPr>
          <p:cNvPr id="7" name="Graphic 6" descr="Presentation with Checklist">
            <a:extLst>
              <a:ext uri="{FF2B5EF4-FFF2-40B4-BE49-F238E27FC236}">
                <a16:creationId xmlns:a16="http://schemas.microsoft.com/office/drawing/2014/main" id="{27F09B12-E7A9-4EBE-9F72-811239B7905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44251" y="805583"/>
            <a:ext cx="4660762" cy="4660762"/>
          </a:xfrm>
          <a:prstGeom prst="rect">
            <a:avLst/>
          </a:prstGeom>
        </p:spPr>
      </p:pic>
      <p:pic>
        <p:nvPicPr>
          <p:cNvPr id="24" name="Picture 23">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6" name="Straight Connector 25">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13562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4" name="Straight Connector 13">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56012FD-74A8-4C91-B318-435CF2B719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8" name="Rectangle 17">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2AEBAABA-411B-2E47-944E-79D6965AA826}"/>
              </a:ext>
            </a:extLst>
          </p:cNvPr>
          <p:cNvSpPr txBox="1">
            <a:spLocks/>
          </p:cNvSpPr>
          <p:nvPr/>
        </p:nvSpPr>
        <p:spPr>
          <a:xfrm>
            <a:off x="1451580" y="804520"/>
            <a:ext cx="4176511"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spcAft>
                <a:spcPts val="600"/>
              </a:spcAft>
            </a:pPr>
            <a:r>
              <a:rPr lang="en-US" dirty="0">
                <a:cs typeface="Aharoni" panose="02010803020104030203" pitchFamily="2" charset="-79"/>
              </a:rPr>
              <a:t>Mental health</a:t>
            </a:r>
          </a:p>
        </p:txBody>
      </p:sp>
      <p:sp>
        <p:nvSpPr>
          <p:cNvPr id="22" name="Rectangle 21">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TextBox 2">
            <a:extLst>
              <a:ext uri="{FF2B5EF4-FFF2-40B4-BE49-F238E27FC236}">
                <a16:creationId xmlns:a16="http://schemas.microsoft.com/office/drawing/2014/main" id="{A031A2DD-85D5-2E41-A07E-6CADA6B59F0F}"/>
              </a:ext>
            </a:extLst>
          </p:cNvPr>
          <p:cNvSpPr txBox="1"/>
          <p:nvPr/>
        </p:nvSpPr>
        <p:spPr>
          <a:xfrm>
            <a:off x="1451581" y="2015732"/>
            <a:ext cx="4172212" cy="3450613"/>
          </a:xfrm>
          <a:prstGeom prst="rect">
            <a:avLst/>
          </a:prstGeom>
        </p:spPr>
        <p:txBody>
          <a:bodyPr vert="horz" lIns="91440" tIns="45720" rIns="91440" bIns="45720" rtlCol="0" anchor="t">
            <a:noAutofit/>
          </a:bodyPr>
          <a:lstStyle/>
          <a:p>
            <a:pPr marL="342900" indent="-285750" defTabSz="914400">
              <a:lnSpc>
                <a:spcPct val="110000"/>
              </a:lnSpc>
              <a:spcAft>
                <a:spcPts val="600"/>
              </a:spcAft>
              <a:buClr>
                <a:schemeClr val="accent1"/>
              </a:buClr>
              <a:buSzPct val="100000"/>
              <a:buFont typeface="Wingdings" pitchFamily="2" charset="2"/>
              <a:buChar char="§"/>
            </a:pPr>
            <a:r>
              <a:rPr lang="en-US" sz="1600" dirty="0"/>
              <a:t>Built into a whole school holistic approach to health, fitness and well-being should come a school health policy on mental health with effective promotion and initiatives across the entire school</a:t>
            </a:r>
          </a:p>
          <a:p>
            <a:pPr marL="57150" indent="-285750" defTabSz="914400">
              <a:lnSpc>
                <a:spcPct val="110000"/>
              </a:lnSpc>
              <a:spcAft>
                <a:spcPts val="600"/>
              </a:spcAft>
              <a:buClr>
                <a:schemeClr val="accent1"/>
              </a:buClr>
              <a:buSzPct val="100000"/>
              <a:buFont typeface="Wingdings" pitchFamily="2" charset="2"/>
              <a:buChar char="§"/>
            </a:pPr>
            <a:endParaRPr lang="en-US" sz="1600" dirty="0"/>
          </a:p>
          <a:p>
            <a:pPr marL="400050" indent="-285750" defTabSz="914400">
              <a:lnSpc>
                <a:spcPct val="110000"/>
              </a:lnSpc>
              <a:spcAft>
                <a:spcPts val="600"/>
              </a:spcAft>
              <a:buClr>
                <a:schemeClr val="accent1"/>
              </a:buClr>
              <a:buSzPct val="100000"/>
              <a:buFont typeface="Wingdings" pitchFamily="2" charset="2"/>
              <a:buChar char="§"/>
            </a:pPr>
            <a:r>
              <a:rPr lang="en-US" sz="1600" dirty="0"/>
              <a:t>This could simply involve putting positive encouraging posters up around the school. Research has suggested that effective mental health promotion together with open minds and an open-door policy can be instrumental in reducing problems such as substance abuse</a:t>
            </a:r>
          </a:p>
        </p:txBody>
      </p:sp>
      <p:pic>
        <p:nvPicPr>
          <p:cNvPr id="7" name="Graphic 6" descr="Head with Gears">
            <a:extLst>
              <a:ext uri="{FF2B5EF4-FFF2-40B4-BE49-F238E27FC236}">
                <a16:creationId xmlns:a16="http://schemas.microsoft.com/office/drawing/2014/main" id="{E4CD35F4-A2DE-425F-9BFA-B652744337E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737489" y="1010297"/>
            <a:ext cx="4000615" cy="4000615"/>
          </a:xfrm>
          <a:prstGeom prst="rect">
            <a:avLst/>
          </a:prstGeom>
        </p:spPr>
      </p:pic>
      <p:pic>
        <p:nvPicPr>
          <p:cNvPr id="24" name="Picture 23">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6" name="Straight Connector 25">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90374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0712110-0BC1-4B31-B3BB-63B44222E8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466B5F3-C053-4580-B04A-1EF949888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Title 2">
            <a:extLst>
              <a:ext uri="{FF2B5EF4-FFF2-40B4-BE49-F238E27FC236}">
                <a16:creationId xmlns:a16="http://schemas.microsoft.com/office/drawing/2014/main" id="{7062EE3C-3167-D948-831C-42DE6B439068}"/>
              </a:ext>
            </a:extLst>
          </p:cNvPr>
          <p:cNvSpPr>
            <a:spLocks noGrp="1"/>
          </p:cNvSpPr>
          <p:nvPr>
            <p:ph type="ctrTitle"/>
          </p:nvPr>
        </p:nvSpPr>
        <p:spPr>
          <a:xfrm>
            <a:off x="1452314" y="729586"/>
            <a:ext cx="4176384" cy="2380828"/>
          </a:xfrm>
        </p:spPr>
        <p:txBody>
          <a:bodyPr>
            <a:normAutofit/>
          </a:bodyPr>
          <a:lstStyle/>
          <a:p>
            <a:r>
              <a:rPr lang="en-US" sz="3000" dirty="0"/>
              <a:t>Responsible to Increase levels of fitness through regular physical activity</a:t>
            </a:r>
          </a:p>
        </p:txBody>
      </p:sp>
      <p:sp>
        <p:nvSpPr>
          <p:cNvPr id="4" name="Subtitle 3">
            <a:extLst>
              <a:ext uri="{FF2B5EF4-FFF2-40B4-BE49-F238E27FC236}">
                <a16:creationId xmlns:a16="http://schemas.microsoft.com/office/drawing/2014/main" id="{15257A6A-2265-184B-ACF2-3ECD3A5CEFE6}"/>
              </a:ext>
            </a:extLst>
          </p:cNvPr>
          <p:cNvSpPr>
            <a:spLocks noGrp="1"/>
          </p:cNvSpPr>
          <p:nvPr>
            <p:ph type="subTitle" idx="1"/>
          </p:nvPr>
        </p:nvSpPr>
        <p:spPr>
          <a:xfrm>
            <a:off x="1452314" y="3429000"/>
            <a:ext cx="4171479" cy="1610643"/>
          </a:xfrm>
        </p:spPr>
        <p:txBody>
          <a:bodyPr>
            <a:noAutofit/>
          </a:bodyPr>
          <a:lstStyle/>
          <a:p>
            <a:pPr marL="285750" indent="-285750">
              <a:lnSpc>
                <a:spcPct val="110000"/>
              </a:lnSpc>
              <a:buFont typeface="Wingdings" pitchFamily="2" charset="2"/>
              <a:buChar char="§"/>
            </a:pPr>
            <a:r>
              <a:rPr lang="en-US" sz="1400" cap="none" dirty="0"/>
              <a:t>Educators are needed to investigate and plan for participation in a range of daily activity opportunities at school, home and in the local community, and find ways of incorporating exercise into their lifestyles</a:t>
            </a:r>
          </a:p>
          <a:p>
            <a:pPr marL="285750" indent="-285750">
              <a:lnSpc>
                <a:spcPct val="110000"/>
              </a:lnSpc>
              <a:buFont typeface="Wingdings" pitchFamily="2" charset="2"/>
              <a:buChar char="§"/>
            </a:pPr>
            <a:r>
              <a:rPr lang="en-US" sz="1400" cap="none" dirty="0"/>
              <a:t>Trial and error on experimenting with different activities that can affect their fitness whilst discovering how appropriate training methods can improve fitness and performance</a:t>
            </a:r>
          </a:p>
        </p:txBody>
      </p:sp>
      <p:cxnSp>
        <p:nvCxnSpPr>
          <p:cNvPr id="15" name="Straight Connector 14">
            <a:extLst>
              <a:ext uri="{FF2B5EF4-FFF2-40B4-BE49-F238E27FC236}">
                <a16:creationId xmlns:a16="http://schemas.microsoft.com/office/drawing/2014/main" id="{FA6123F2-4B61-414F-A7E5-5B7828EACAE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2617" y="3528543"/>
            <a:ext cx="4171479"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8" name="Graphic 7" descr="Run">
            <a:extLst>
              <a:ext uri="{FF2B5EF4-FFF2-40B4-BE49-F238E27FC236}">
                <a16:creationId xmlns:a16="http://schemas.microsoft.com/office/drawing/2014/main" id="{B5BEEF28-4E48-48C3-8D2A-0B1ED2079E5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244251" y="805583"/>
            <a:ext cx="4660762" cy="4660762"/>
          </a:xfrm>
          <a:prstGeom prst="rect">
            <a:avLst/>
          </a:prstGeom>
        </p:spPr>
      </p:pic>
      <p:pic>
        <p:nvPicPr>
          <p:cNvPr id="17" name="Picture 16">
            <a:extLst>
              <a:ext uri="{FF2B5EF4-FFF2-40B4-BE49-F238E27FC236}">
                <a16:creationId xmlns:a16="http://schemas.microsoft.com/office/drawing/2014/main" id="{25CED634-E2D0-4AB7-96DD-816C9B52C5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CDDCDFB-696D-4FDF-9B58-24F71B7C37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84864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25" name="Picture 24">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7" name="Straight Connector 26">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56012FD-74A8-4C91-B318-435CF2B719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31" name="Rectangle 30">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3" name="Straight Connector 32">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D3F83AAF-D6B6-A24B-BAF6-82D021F59C39}"/>
              </a:ext>
            </a:extLst>
          </p:cNvPr>
          <p:cNvSpPr>
            <a:spLocks noGrp="1"/>
          </p:cNvSpPr>
          <p:nvPr>
            <p:ph type="ctrTitle"/>
          </p:nvPr>
        </p:nvSpPr>
        <p:spPr>
          <a:xfrm>
            <a:off x="1451580" y="804520"/>
            <a:ext cx="4176511" cy="1049235"/>
          </a:xfrm>
        </p:spPr>
        <p:txBody>
          <a:bodyPr vert="horz" lIns="91440" tIns="45720" rIns="91440" bIns="45720" rtlCol="0" anchor="t">
            <a:normAutofit/>
          </a:bodyPr>
          <a:lstStyle/>
          <a:p>
            <a:r>
              <a:rPr lang="en-US" sz="2500" dirty="0"/>
              <a:t>Educating pupils on a balanced Healthy diet</a:t>
            </a:r>
          </a:p>
        </p:txBody>
      </p:sp>
      <p:sp>
        <p:nvSpPr>
          <p:cNvPr id="35" name="Rectangle 34">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Subtitle 2">
            <a:extLst>
              <a:ext uri="{FF2B5EF4-FFF2-40B4-BE49-F238E27FC236}">
                <a16:creationId xmlns:a16="http://schemas.microsoft.com/office/drawing/2014/main" id="{BD39E531-9483-1549-AA17-DB51F074B52F}"/>
              </a:ext>
            </a:extLst>
          </p:cNvPr>
          <p:cNvSpPr>
            <a:spLocks noGrp="1"/>
          </p:cNvSpPr>
          <p:nvPr>
            <p:ph type="subTitle" idx="1"/>
          </p:nvPr>
        </p:nvSpPr>
        <p:spPr>
          <a:xfrm>
            <a:off x="1455879" y="1883066"/>
            <a:ext cx="4172212" cy="3450613"/>
          </a:xfrm>
        </p:spPr>
        <p:txBody>
          <a:bodyPr vert="horz" lIns="91440" tIns="45720" rIns="91440" bIns="45720" rtlCol="0" anchor="t">
            <a:noAutofit/>
          </a:bodyPr>
          <a:lstStyle/>
          <a:p>
            <a:pPr marL="342900" indent="-285750">
              <a:lnSpc>
                <a:spcPct val="110000"/>
              </a:lnSpc>
              <a:spcBef>
                <a:spcPts val="0"/>
              </a:spcBef>
              <a:spcAft>
                <a:spcPts val="600"/>
              </a:spcAft>
              <a:buFont typeface="Wingdings" pitchFamily="2" charset="2"/>
              <a:buChar char="§"/>
            </a:pPr>
            <a:r>
              <a:rPr lang="en-US" sz="1600" cap="none" dirty="0"/>
              <a:t>The World Health </a:t>
            </a:r>
            <a:r>
              <a:rPr lang="en-US" sz="1600" cap="none" dirty="0" err="1"/>
              <a:t>Organisation</a:t>
            </a:r>
            <a:r>
              <a:rPr lang="en-US" sz="1600" cap="none" dirty="0"/>
              <a:t> is warning that childhood obesity is becoming the new normal. They advise that the teaching of children on healthy eating and exercise is absolutely essential. </a:t>
            </a:r>
          </a:p>
          <a:p>
            <a:pPr marL="57150" indent="-285750">
              <a:lnSpc>
                <a:spcPct val="110000"/>
              </a:lnSpc>
              <a:spcBef>
                <a:spcPts val="0"/>
              </a:spcBef>
              <a:spcAft>
                <a:spcPts val="600"/>
              </a:spcAft>
              <a:buFont typeface="Wingdings" pitchFamily="2" charset="2"/>
              <a:buChar char="§"/>
            </a:pPr>
            <a:endParaRPr lang="en-US" sz="1600" cap="none" dirty="0"/>
          </a:p>
          <a:p>
            <a:pPr marL="342900" indent="-285750">
              <a:lnSpc>
                <a:spcPct val="110000"/>
              </a:lnSpc>
              <a:spcBef>
                <a:spcPts val="0"/>
              </a:spcBef>
              <a:spcAft>
                <a:spcPts val="600"/>
              </a:spcAft>
              <a:buFont typeface="Wingdings" pitchFamily="2" charset="2"/>
              <a:buChar char="§"/>
            </a:pPr>
            <a:r>
              <a:rPr lang="en-US" sz="1600" cap="none" dirty="0"/>
              <a:t>Focusing time and energy on establishing positive relationships with young people on exercise and a healthy diet can last throughout the life course. </a:t>
            </a:r>
          </a:p>
          <a:p>
            <a:pPr marL="57150" indent="-285750">
              <a:lnSpc>
                <a:spcPct val="110000"/>
              </a:lnSpc>
              <a:spcBef>
                <a:spcPts val="0"/>
              </a:spcBef>
              <a:spcAft>
                <a:spcPts val="600"/>
              </a:spcAft>
              <a:buFont typeface="Wingdings" pitchFamily="2" charset="2"/>
              <a:buChar char="§"/>
            </a:pPr>
            <a:endParaRPr lang="en-US" sz="1600" cap="none" dirty="0"/>
          </a:p>
          <a:p>
            <a:pPr marL="342900" indent="-285750">
              <a:lnSpc>
                <a:spcPct val="110000"/>
              </a:lnSpc>
              <a:spcBef>
                <a:spcPts val="0"/>
              </a:spcBef>
              <a:spcAft>
                <a:spcPts val="600"/>
              </a:spcAft>
              <a:buFont typeface="Wingdings" pitchFamily="2" charset="2"/>
              <a:buChar char="§"/>
            </a:pPr>
            <a:r>
              <a:rPr lang="en-US" sz="1600" cap="none" dirty="0"/>
              <a:t>Various fun educational activities could easily be incorporated in to physical education lessons.  </a:t>
            </a:r>
          </a:p>
        </p:txBody>
      </p:sp>
      <p:pic>
        <p:nvPicPr>
          <p:cNvPr id="7" name="Graphic 6" descr="Apple">
            <a:extLst>
              <a:ext uri="{FF2B5EF4-FFF2-40B4-BE49-F238E27FC236}">
                <a16:creationId xmlns:a16="http://schemas.microsoft.com/office/drawing/2014/main" id="{10B1C734-7FB4-45B4-803A-8183FC191DC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44251" y="805583"/>
            <a:ext cx="4660762" cy="4660762"/>
          </a:xfrm>
          <a:prstGeom prst="rect">
            <a:avLst/>
          </a:prstGeom>
        </p:spPr>
      </p:pic>
      <p:pic>
        <p:nvPicPr>
          <p:cNvPr id="37" name="Picture 36">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9" name="Straight Connector 38">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0872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4" name="Straight Connector 13">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56012FD-74A8-4C91-B318-435CF2B719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8" name="Rectangle 17">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2873EFC0-F07B-D549-B3AE-42FA6E6C22E3}"/>
              </a:ext>
            </a:extLst>
          </p:cNvPr>
          <p:cNvSpPr txBox="1">
            <a:spLocks/>
          </p:cNvSpPr>
          <p:nvPr/>
        </p:nvSpPr>
        <p:spPr>
          <a:xfrm>
            <a:off x="1451580" y="804520"/>
            <a:ext cx="4176511"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spcAft>
                <a:spcPts val="600"/>
              </a:spcAft>
            </a:pPr>
            <a:r>
              <a:rPr lang="en-US"/>
              <a:t>School promotion</a:t>
            </a:r>
          </a:p>
        </p:txBody>
      </p:sp>
      <p:sp>
        <p:nvSpPr>
          <p:cNvPr id="22" name="Rectangle 21">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TextBox 2">
            <a:extLst>
              <a:ext uri="{FF2B5EF4-FFF2-40B4-BE49-F238E27FC236}">
                <a16:creationId xmlns:a16="http://schemas.microsoft.com/office/drawing/2014/main" id="{81C6B42C-A77E-AE4A-A6A2-D6D8534F5B64}"/>
              </a:ext>
            </a:extLst>
          </p:cNvPr>
          <p:cNvSpPr txBox="1"/>
          <p:nvPr/>
        </p:nvSpPr>
        <p:spPr>
          <a:xfrm>
            <a:off x="1451581" y="2015732"/>
            <a:ext cx="4172212" cy="3450613"/>
          </a:xfrm>
          <a:prstGeom prst="rect">
            <a:avLst/>
          </a:prstGeom>
        </p:spPr>
        <p:txBody>
          <a:bodyPr vert="horz" lIns="91440" tIns="45720" rIns="91440" bIns="45720" rtlCol="0" anchor="t">
            <a:noAutofit/>
          </a:bodyPr>
          <a:lstStyle/>
          <a:p>
            <a:pPr marL="342900" indent="-285750" defTabSz="914400">
              <a:lnSpc>
                <a:spcPct val="110000"/>
              </a:lnSpc>
              <a:spcAft>
                <a:spcPts val="600"/>
              </a:spcAft>
              <a:buClr>
                <a:schemeClr val="accent1"/>
              </a:buClr>
              <a:buSzPct val="100000"/>
              <a:buFont typeface="Wingdings" pitchFamily="2" charset="2"/>
              <a:buChar char="§"/>
            </a:pPr>
            <a:r>
              <a:rPr lang="en-US" sz="1600" dirty="0"/>
              <a:t>A health promoting school is seen as a school that implements a well structured, systematic plan for the health, fitness and well-being and the development of social skills among children and teachers alike</a:t>
            </a:r>
          </a:p>
          <a:p>
            <a:pPr marL="342900" indent="-285750" defTabSz="914400">
              <a:lnSpc>
                <a:spcPct val="110000"/>
              </a:lnSpc>
              <a:spcAft>
                <a:spcPts val="600"/>
              </a:spcAft>
              <a:buClr>
                <a:schemeClr val="accent1"/>
              </a:buClr>
              <a:buSzPct val="100000"/>
              <a:buFont typeface="Wingdings" pitchFamily="2" charset="2"/>
              <a:buChar char="§"/>
            </a:pPr>
            <a:endParaRPr lang="en-US" sz="1600" dirty="0"/>
          </a:p>
          <a:p>
            <a:pPr marL="342900" indent="-285750" defTabSz="914400">
              <a:lnSpc>
                <a:spcPct val="110000"/>
              </a:lnSpc>
              <a:spcAft>
                <a:spcPts val="600"/>
              </a:spcAft>
              <a:buClr>
                <a:schemeClr val="accent1"/>
              </a:buClr>
              <a:buSzPct val="100000"/>
              <a:buFont typeface="Wingdings" pitchFamily="2" charset="2"/>
              <a:buChar char="§"/>
            </a:pPr>
            <a:r>
              <a:rPr lang="en-US" sz="1600" dirty="0"/>
              <a:t>Given that health promotion is seen as crucial in school, the Schools for Health in Europe Network acknowledge that education and health are intrinsically linked to one another. They trust this as they state children are more likely to learn effectively whilst being healthy in both mind and body</a:t>
            </a:r>
          </a:p>
        </p:txBody>
      </p:sp>
      <p:pic>
        <p:nvPicPr>
          <p:cNvPr id="7" name="Graphic 6" descr="Children">
            <a:extLst>
              <a:ext uri="{FF2B5EF4-FFF2-40B4-BE49-F238E27FC236}">
                <a16:creationId xmlns:a16="http://schemas.microsoft.com/office/drawing/2014/main" id="{BF1703C3-5A2A-4611-A90F-1E168F97128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44251" y="805583"/>
            <a:ext cx="4660762" cy="4660762"/>
          </a:xfrm>
          <a:prstGeom prst="rect">
            <a:avLst/>
          </a:prstGeom>
        </p:spPr>
      </p:pic>
      <p:pic>
        <p:nvPicPr>
          <p:cNvPr id="24" name="Picture 23">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6" name="Straight Connector 25">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46859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hysical Activity, Health and Wellbeing with Camelford Primary School">
            <a:hlinkClick r:id="" action="ppaction://media"/>
            <a:extLst>
              <a:ext uri="{FF2B5EF4-FFF2-40B4-BE49-F238E27FC236}">
                <a16:creationId xmlns:a16="http://schemas.microsoft.com/office/drawing/2014/main" id="{BF61F064-0A40-CB48-A336-81375803E561}"/>
              </a:ext>
            </a:extLst>
          </p:cNvPr>
          <p:cNvPicPr>
            <a:picLocks noRot="1" noChangeAspect="1"/>
          </p:cNvPicPr>
          <p:nvPr>
            <a:videoFile r:link="rId1"/>
          </p:nvPr>
        </p:nvPicPr>
        <p:blipFill>
          <a:blip r:embed="rId3"/>
          <a:stretch>
            <a:fillRect/>
          </a:stretch>
        </p:blipFill>
        <p:spPr>
          <a:xfrm>
            <a:off x="3048000" y="1499347"/>
            <a:ext cx="6096000" cy="3429000"/>
          </a:xfrm>
          <a:prstGeom prst="rect">
            <a:avLst/>
          </a:prstGeom>
          <a:ln>
            <a:noFill/>
          </a:ln>
          <a:effectLst>
            <a:outerShdw blurRad="292100" dist="139700" dir="2700000" algn="tl" rotWithShape="0">
              <a:srgbClr val="333333">
                <a:alpha val="65000"/>
              </a:srgbClr>
            </a:outerShdw>
          </a:effectLst>
        </p:spPr>
      </p:pic>
      <p:sp>
        <p:nvSpPr>
          <p:cNvPr id="3" name="TextBox 2">
            <a:extLst>
              <a:ext uri="{FF2B5EF4-FFF2-40B4-BE49-F238E27FC236}">
                <a16:creationId xmlns:a16="http://schemas.microsoft.com/office/drawing/2014/main" id="{247EF561-A770-0A4C-B9E7-5BF8C8B4582D}"/>
              </a:ext>
            </a:extLst>
          </p:cNvPr>
          <p:cNvSpPr txBox="1"/>
          <p:nvPr/>
        </p:nvSpPr>
        <p:spPr>
          <a:xfrm>
            <a:off x="174811" y="107577"/>
            <a:ext cx="1586753" cy="584775"/>
          </a:xfrm>
          <a:prstGeom prst="rect">
            <a:avLst/>
          </a:prstGeom>
          <a:noFill/>
        </p:spPr>
        <p:txBody>
          <a:bodyPr wrap="square" rtlCol="0">
            <a:spAutoFit/>
          </a:bodyPr>
          <a:lstStyle/>
          <a:p>
            <a:r>
              <a:rPr lang="en-US" sz="3200" i="1" dirty="0">
                <a:latin typeface="+mj-lt"/>
                <a:cs typeface="Aharoni" panose="02010803020104030203" pitchFamily="2" charset="-79"/>
              </a:rPr>
              <a:t>VIDEO</a:t>
            </a:r>
          </a:p>
        </p:txBody>
      </p:sp>
    </p:spTree>
    <p:extLst>
      <p:ext uri="{BB962C8B-B14F-4D97-AF65-F5344CB8AC3E}">
        <p14:creationId xmlns:p14="http://schemas.microsoft.com/office/powerpoint/2010/main" val="417766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1" name="Rectangle 9">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23" name="Picture 11">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5" name="Straight Connector 13">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15">
            <a:extLst>
              <a:ext uri="{FF2B5EF4-FFF2-40B4-BE49-F238E27FC236}">
                <a16:creationId xmlns:a16="http://schemas.microsoft.com/office/drawing/2014/main" id="{A56012FD-74A8-4C91-B318-435CF2B719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28" name="Rectangle 17">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F7CD8060-2689-CE42-A036-70C35A6907B5}"/>
              </a:ext>
            </a:extLst>
          </p:cNvPr>
          <p:cNvSpPr txBox="1">
            <a:spLocks/>
          </p:cNvSpPr>
          <p:nvPr/>
        </p:nvSpPr>
        <p:spPr>
          <a:xfrm>
            <a:off x="1451580" y="804520"/>
            <a:ext cx="4176511"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spcAft>
                <a:spcPts val="600"/>
              </a:spcAft>
            </a:pPr>
            <a:r>
              <a:rPr lang="en-US" sz="2700" dirty="0"/>
              <a:t>The dominance of </a:t>
            </a:r>
            <a:br>
              <a:rPr lang="en-US" sz="2700" dirty="0"/>
            </a:br>
            <a:r>
              <a:rPr lang="en-US" sz="2700" dirty="0"/>
              <a:t>competitive activities </a:t>
            </a:r>
          </a:p>
        </p:txBody>
      </p:sp>
      <p:sp>
        <p:nvSpPr>
          <p:cNvPr id="22" name="Rectangle 21">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TextBox 2">
            <a:extLst>
              <a:ext uri="{FF2B5EF4-FFF2-40B4-BE49-F238E27FC236}">
                <a16:creationId xmlns:a16="http://schemas.microsoft.com/office/drawing/2014/main" id="{62646D97-E0A1-0448-B6BB-3B76CBA2BA59}"/>
              </a:ext>
            </a:extLst>
          </p:cNvPr>
          <p:cNvSpPr txBox="1"/>
          <p:nvPr/>
        </p:nvSpPr>
        <p:spPr>
          <a:xfrm>
            <a:off x="1451580" y="2015732"/>
            <a:ext cx="4496169" cy="4037746"/>
          </a:xfrm>
          <a:prstGeom prst="rect">
            <a:avLst/>
          </a:prstGeom>
        </p:spPr>
        <p:txBody>
          <a:bodyPr vert="horz" lIns="91440" tIns="45720" rIns="91440" bIns="45720" rtlCol="0" anchor="t">
            <a:normAutofit fontScale="47500" lnSpcReduction="20000"/>
          </a:bodyPr>
          <a:lstStyle/>
          <a:p>
            <a:pPr marL="514350" indent="-457200" defTabSz="914400">
              <a:lnSpc>
                <a:spcPct val="110000"/>
              </a:lnSpc>
              <a:spcAft>
                <a:spcPts val="600"/>
              </a:spcAft>
              <a:buClr>
                <a:schemeClr val="accent1"/>
              </a:buClr>
              <a:buSzPct val="100000"/>
              <a:buFont typeface="Wingdings" pitchFamily="2" charset="2"/>
              <a:buChar char="§"/>
            </a:pPr>
            <a:r>
              <a:rPr lang="en-US" sz="2900" dirty="0"/>
              <a:t>The National Curriculum in Wales has four areas of learning, they are; competitive activities, health, fitness and well-being, creative activities and adventurous activities. These combined are a great foundation for educators however, there has been much research that suggests the only area being taught in great detail is competitive activities.</a:t>
            </a:r>
          </a:p>
          <a:p>
            <a:pPr marL="514350" indent="-457200" defTabSz="914400">
              <a:lnSpc>
                <a:spcPct val="110000"/>
              </a:lnSpc>
              <a:spcAft>
                <a:spcPts val="600"/>
              </a:spcAft>
              <a:buClr>
                <a:schemeClr val="accent1"/>
              </a:buClr>
              <a:buSzPct val="100000"/>
              <a:buFont typeface="Wingdings" pitchFamily="2" charset="2"/>
              <a:buChar char="§"/>
            </a:pPr>
            <a:endParaRPr lang="en-US" sz="2900" dirty="0"/>
          </a:p>
          <a:p>
            <a:pPr marL="514350" indent="-457200" defTabSz="914400">
              <a:lnSpc>
                <a:spcPct val="110000"/>
              </a:lnSpc>
              <a:spcAft>
                <a:spcPts val="600"/>
              </a:spcAft>
              <a:buClr>
                <a:schemeClr val="accent1"/>
              </a:buClr>
              <a:buSzPct val="100000"/>
              <a:buFont typeface="Wingdings" pitchFamily="2" charset="2"/>
              <a:buChar char="§"/>
            </a:pPr>
            <a:r>
              <a:rPr lang="en-US" sz="2900" dirty="0"/>
              <a:t>It has been stated that for an activity to be a central part of an active lifestyle it has to be meaningful. It is argued that meaning as it stands in games, is not being pushed with enough resolve. The varying levels of interest amongst learners can almost be as great as the levels of fitness and skills we see in them today.  A key argument to make here is when educators fail to differentiate rich from poor meaning, they miss a fantastic opportunity to strengthen the pedagogies of PE and therefore fail in converting more pupils to the active healthy lifestyle. </a:t>
            </a:r>
          </a:p>
          <a:p>
            <a:pPr marL="285750" indent="-228600" defTabSz="914400">
              <a:lnSpc>
                <a:spcPct val="110000"/>
              </a:lnSpc>
              <a:spcAft>
                <a:spcPts val="600"/>
              </a:spcAft>
              <a:buClr>
                <a:schemeClr val="accent1"/>
              </a:buClr>
              <a:buSzPct val="100000"/>
              <a:buFont typeface="Arial" panose="020B0604020202020204" pitchFamily="34" charset="0"/>
              <a:buChar char="•"/>
            </a:pPr>
            <a:endParaRPr lang="en-US" sz="1100" dirty="0"/>
          </a:p>
          <a:p>
            <a:pPr marL="285750" indent="-228600" defTabSz="914400">
              <a:lnSpc>
                <a:spcPct val="110000"/>
              </a:lnSpc>
              <a:spcAft>
                <a:spcPts val="600"/>
              </a:spcAft>
              <a:buClr>
                <a:schemeClr val="accent1"/>
              </a:buClr>
              <a:buSzPct val="100000"/>
              <a:buFont typeface="Arial" panose="020B0604020202020204" pitchFamily="34" charset="0"/>
              <a:buChar char="•"/>
            </a:pPr>
            <a:endParaRPr lang="en-US" sz="1100" dirty="0"/>
          </a:p>
          <a:p>
            <a:pPr marL="285750" indent="-228600" defTabSz="914400">
              <a:lnSpc>
                <a:spcPct val="110000"/>
              </a:lnSpc>
              <a:spcAft>
                <a:spcPts val="600"/>
              </a:spcAft>
              <a:buClr>
                <a:schemeClr val="accent1"/>
              </a:buClr>
              <a:buSzPct val="100000"/>
              <a:buFont typeface="Arial" panose="020B0604020202020204" pitchFamily="34" charset="0"/>
              <a:buChar char="•"/>
            </a:pPr>
            <a:endParaRPr lang="en-US" sz="1100" dirty="0"/>
          </a:p>
          <a:p>
            <a:pPr marL="285750" indent="-228600" defTabSz="914400">
              <a:lnSpc>
                <a:spcPct val="110000"/>
              </a:lnSpc>
              <a:spcAft>
                <a:spcPts val="600"/>
              </a:spcAft>
              <a:buClr>
                <a:schemeClr val="accent1"/>
              </a:buClr>
              <a:buSzPct val="100000"/>
              <a:buFont typeface="Arial" panose="020B0604020202020204" pitchFamily="34" charset="0"/>
              <a:buChar char="•"/>
            </a:pPr>
            <a:endParaRPr lang="en-US" sz="1100" dirty="0"/>
          </a:p>
          <a:p>
            <a:pPr marL="285750" indent="-228600" defTabSz="914400">
              <a:lnSpc>
                <a:spcPct val="110000"/>
              </a:lnSpc>
              <a:spcAft>
                <a:spcPts val="600"/>
              </a:spcAft>
              <a:buClr>
                <a:schemeClr val="accent1"/>
              </a:buClr>
              <a:buSzPct val="100000"/>
              <a:buFont typeface="Arial" panose="020B0604020202020204" pitchFamily="34" charset="0"/>
              <a:buChar char="•"/>
            </a:pPr>
            <a:endParaRPr lang="en-US" sz="1100" dirty="0"/>
          </a:p>
          <a:p>
            <a:pPr marL="285750" indent="-228600" defTabSz="914400">
              <a:lnSpc>
                <a:spcPct val="110000"/>
              </a:lnSpc>
              <a:spcAft>
                <a:spcPts val="600"/>
              </a:spcAft>
              <a:buClr>
                <a:schemeClr val="accent1"/>
              </a:buClr>
              <a:buSzPct val="100000"/>
              <a:buFont typeface="Arial" panose="020B0604020202020204" pitchFamily="34" charset="0"/>
              <a:buChar char="•"/>
            </a:pPr>
            <a:endParaRPr lang="en-US" sz="1100" dirty="0"/>
          </a:p>
          <a:p>
            <a:pPr marL="285750" indent="-228600" defTabSz="914400">
              <a:lnSpc>
                <a:spcPct val="110000"/>
              </a:lnSpc>
              <a:spcAft>
                <a:spcPts val="600"/>
              </a:spcAft>
              <a:buClr>
                <a:schemeClr val="accent1"/>
              </a:buClr>
              <a:buSzPct val="100000"/>
              <a:buFont typeface="Arial" panose="020B0604020202020204" pitchFamily="34" charset="0"/>
              <a:buChar char="•"/>
            </a:pPr>
            <a:endParaRPr lang="en-US" sz="1100" dirty="0"/>
          </a:p>
          <a:p>
            <a:pPr marL="285750" indent="-228600" defTabSz="914400">
              <a:lnSpc>
                <a:spcPct val="110000"/>
              </a:lnSpc>
              <a:spcAft>
                <a:spcPts val="600"/>
              </a:spcAft>
              <a:buClr>
                <a:schemeClr val="accent1"/>
              </a:buClr>
              <a:buSzPct val="100000"/>
              <a:buFont typeface="Arial" panose="020B0604020202020204" pitchFamily="34" charset="0"/>
              <a:buChar char="•"/>
            </a:pPr>
            <a:endParaRPr lang="en-US" sz="1100" dirty="0"/>
          </a:p>
          <a:p>
            <a:pPr marL="285750" indent="-228600" defTabSz="914400">
              <a:lnSpc>
                <a:spcPct val="110000"/>
              </a:lnSpc>
              <a:spcAft>
                <a:spcPts val="600"/>
              </a:spcAft>
              <a:buClr>
                <a:schemeClr val="accent1"/>
              </a:buClr>
              <a:buSzPct val="100000"/>
              <a:buFont typeface="Arial" panose="020B0604020202020204" pitchFamily="34" charset="0"/>
              <a:buChar char="•"/>
            </a:pPr>
            <a:endParaRPr lang="en-US" sz="1100" dirty="0"/>
          </a:p>
          <a:p>
            <a:pPr marL="285750" indent="-228600" defTabSz="914400">
              <a:lnSpc>
                <a:spcPct val="110000"/>
              </a:lnSpc>
              <a:spcAft>
                <a:spcPts val="600"/>
              </a:spcAft>
              <a:buClr>
                <a:schemeClr val="accent1"/>
              </a:buClr>
              <a:buSzPct val="100000"/>
              <a:buFont typeface="Arial" panose="020B0604020202020204" pitchFamily="34" charset="0"/>
              <a:buChar char="•"/>
            </a:pPr>
            <a:endParaRPr lang="en-US" sz="1100" dirty="0"/>
          </a:p>
          <a:p>
            <a:pPr marL="285750" indent="-228600" defTabSz="914400">
              <a:lnSpc>
                <a:spcPct val="110000"/>
              </a:lnSpc>
              <a:spcAft>
                <a:spcPts val="600"/>
              </a:spcAft>
              <a:buClr>
                <a:schemeClr val="accent1"/>
              </a:buClr>
              <a:buSzPct val="100000"/>
              <a:buFont typeface="Arial" panose="020B0604020202020204" pitchFamily="34" charset="0"/>
              <a:buChar char="•"/>
            </a:pPr>
            <a:endParaRPr lang="en-US" sz="1100" dirty="0"/>
          </a:p>
        </p:txBody>
      </p:sp>
      <p:pic>
        <p:nvPicPr>
          <p:cNvPr id="7" name="Graphic 6" descr="Checkmark">
            <a:extLst>
              <a:ext uri="{FF2B5EF4-FFF2-40B4-BE49-F238E27FC236}">
                <a16:creationId xmlns:a16="http://schemas.microsoft.com/office/drawing/2014/main" id="{30414A8C-ADF2-4F2A-A056-5F068FCFF1C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44251" y="805583"/>
            <a:ext cx="4660762" cy="4660762"/>
          </a:xfrm>
          <a:prstGeom prst="rect">
            <a:avLst/>
          </a:prstGeom>
        </p:spPr>
      </p:pic>
      <p:pic>
        <p:nvPicPr>
          <p:cNvPr id="24" name="Picture 23">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6" name="Straight Connector 25">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3314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7424F32-2789-4FF9-8E8A-1252284BF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a:extLst>
              <a:ext uri="{FF2B5EF4-FFF2-40B4-BE49-F238E27FC236}">
                <a16:creationId xmlns:a16="http://schemas.microsoft.com/office/drawing/2014/main" id="{D708C46E-BB60-4B97-8327-D3A475C008E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4" name="Straight Connector 13">
            <a:extLst>
              <a:ext uri="{FF2B5EF4-FFF2-40B4-BE49-F238E27FC236}">
                <a16:creationId xmlns:a16="http://schemas.microsoft.com/office/drawing/2014/main" id="{8042755C-F24C-4D08-8E4C-E646382C363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63E94A00-1A92-47F4-9E2D-E51DFF9016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8" name="Rectangle 17">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extBox 1">
            <a:extLst>
              <a:ext uri="{FF2B5EF4-FFF2-40B4-BE49-F238E27FC236}">
                <a16:creationId xmlns:a16="http://schemas.microsoft.com/office/drawing/2014/main" id="{AD87577F-F146-D749-AC12-509535C444E6}"/>
              </a:ext>
            </a:extLst>
          </p:cNvPr>
          <p:cNvSpPr txBox="1"/>
          <p:nvPr/>
        </p:nvSpPr>
        <p:spPr>
          <a:xfrm>
            <a:off x="1451579" y="2303047"/>
            <a:ext cx="3272093" cy="2674198"/>
          </a:xfrm>
          <a:prstGeom prst="rect">
            <a:avLst/>
          </a:prstGeom>
        </p:spPr>
        <p:txBody>
          <a:bodyPr vert="horz" lIns="91440" tIns="45720" rIns="91440" bIns="45720" rtlCol="0" anchor="t">
            <a:normAutofit/>
          </a:bodyPr>
          <a:lstStyle/>
          <a:p>
            <a:pPr defTabSz="914400">
              <a:lnSpc>
                <a:spcPct val="90000"/>
              </a:lnSpc>
              <a:spcBef>
                <a:spcPct val="0"/>
              </a:spcBef>
              <a:spcAft>
                <a:spcPts val="600"/>
              </a:spcAft>
            </a:pPr>
            <a:r>
              <a:rPr lang="en-US" sz="3200" cap="all">
                <a:latin typeface="+mj-lt"/>
                <a:ea typeface="+mj-ea"/>
                <a:cs typeface="+mj-cs"/>
              </a:rPr>
              <a:t>REFERENCES </a:t>
            </a:r>
          </a:p>
        </p:txBody>
      </p:sp>
      <p:cxnSp>
        <p:nvCxnSpPr>
          <p:cNvPr id="22" name="Straight Connector 21">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4"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26" name="Picture 25">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8" name="Straight Connector 27">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6" name="TextBox 2">
            <a:extLst>
              <a:ext uri="{FF2B5EF4-FFF2-40B4-BE49-F238E27FC236}">
                <a16:creationId xmlns:a16="http://schemas.microsoft.com/office/drawing/2014/main" id="{B6147769-9EC8-4399-AF59-3203313E8308}"/>
              </a:ext>
            </a:extLst>
          </p:cNvPr>
          <p:cNvGraphicFramePr/>
          <p:nvPr>
            <p:extLst>
              <p:ext uri="{D42A27DB-BD31-4B8C-83A1-F6EECF244321}">
                <p14:modId xmlns:p14="http://schemas.microsoft.com/office/powerpoint/2010/main" val="3787141068"/>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88564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FF8BB0-9C20-B84C-B991-9ED01438C0EB}"/>
              </a:ext>
            </a:extLst>
          </p:cNvPr>
          <p:cNvSpPr txBox="1"/>
          <p:nvPr/>
        </p:nvSpPr>
        <p:spPr>
          <a:xfrm>
            <a:off x="313764" y="258901"/>
            <a:ext cx="11564471" cy="6340197"/>
          </a:xfrm>
          <a:prstGeom prst="rect">
            <a:avLst/>
          </a:prstGeom>
          <a:noFill/>
        </p:spPr>
        <p:txBody>
          <a:bodyPr wrap="square" rtlCol="0">
            <a:spAutoFit/>
          </a:bodyPr>
          <a:lstStyle/>
          <a:p>
            <a:r>
              <a:rPr lang="en-GB" sz="1400" dirty="0"/>
              <a:t>Casey, A., Hastie, P. and Jump, S. (2016) ‘Examining student-designed games through Suits’ theory of games’, </a:t>
            </a:r>
            <a:r>
              <a:rPr lang="en-GB" sz="1400" i="1" dirty="0"/>
              <a:t>Sport, Education and Society,</a:t>
            </a:r>
            <a:r>
              <a:rPr lang="en-GB" sz="1400" dirty="0"/>
              <a:t> 21(8), pp. 1230-1248, DOI: 10.1080/13573322.2014.994174.</a:t>
            </a:r>
          </a:p>
          <a:p>
            <a:r>
              <a:rPr lang="en-GB" sz="1400" dirty="0"/>
              <a:t> </a:t>
            </a:r>
          </a:p>
          <a:p>
            <a:r>
              <a:rPr lang="en-GB" sz="1400" dirty="0"/>
              <a:t>Casey, A., Hastie, P. and </a:t>
            </a:r>
            <a:r>
              <a:rPr lang="en-GB" sz="1400" dirty="0" err="1"/>
              <a:t>Rovegno</a:t>
            </a:r>
            <a:r>
              <a:rPr lang="en-GB" sz="1400" dirty="0"/>
              <a:t>, I. (2011) ‘Student learning during a unit of student-designed games’, </a:t>
            </a:r>
            <a:r>
              <a:rPr lang="en-GB" sz="1400" i="1" dirty="0"/>
              <a:t>Physical Education and Sport Pedagogy, </a:t>
            </a:r>
            <a:r>
              <a:rPr lang="en-GB" sz="1400" dirty="0"/>
              <a:t>16(4), pp. 331-350, DOI: 10.1080/17408989.2011.557654.</a:t>
            </a:r>
          </a:p>
          <a:p>
            <a:r>
              <a:rPr lang="en-GB" sz="1400" dirty="0"/>
              <a:t> </a:t>
            </a:r>
          </a:p>
          <a:p>
            <a:r>
              <a:rPr lang="en-GB" sz="1400" dirty="0" err="1"/>
              <a:t>Darnis</a:t>
            </a:r>
            <a:r>
              <a:rPr lang="en-GB" sz="1400" dirty="0"/>
              <a:t>, F. and </a:t>
            </a:r>
            <a:r>
              <a:rPr lang="en-GB" sz="1400" dirty="0" err="1"/>
              <a:t>Lafont</a:t>
            </a:r>
            <a:r>
              <a:rPr lang="en-GB" sz="1400" dirty="0"/>
              <a:t>, L. (2015) ‘Cooperative learning and dyadic interactions: two modes of knowledge construction in socio-constructivist settings for team-sport teaching’, </a:t>
            </a:r>
            <a:r>
              <a:rPr lang="en-GB" sz="1400" i="1" dirty="0"/>
              <a:t>Physical Education and Sport Pedagogy,</a:t>
            </a:r>
            <a:r>
              <a:rPr lang="en-GB" sz="1400" dirty="0"/>
              <a:t> 20(5), pp. 459-473, DOI: 10.1080/17408989.2013.803528.</a:t>
            </a:r>
          </a:p>
          <a:p>
            <a:r>
              <a:rPr lang="en-GB" sz="1400" dirty="0"/>
              <a:t> </a:t>
            </a:r>
          </a:p>
          <a:p>
            <a:r>
              <a:rPr lang="en-GB" sz="1400" dirty="0"/>
              <a:t>DCELLS (2008) </a:t>
            </a:r>
            <a:r>
              <a:rPr lang="en-GB" sz="1400" i="1" dirty="0"/>
              <a:t>Physical education in the national curriculum for Wales </a:t>
            </a:r>
            <a:r>
              <a:rPr lang="en-GB" sz="1400" dirty="0"/>
              <a:t>Welsh Assembly Government.</a:t>
            </a:r>
          </a:p>
          <a:p>
            <a:r>
              <a:rPr lang="en-GB" sz="1400" i="1" dirty="0"/>
              <a:t> </a:t>
            </a:r>
            <a:endParaRPr lang="en-GB" sz="1400" dirty="0"/>
          </a:p>
          <a:p>
            <a:r>
              <a:rPr lang="en-GB" sz="1400" dirty="0"/>
              <a:t>Doherty, J. and Brenan, P. (2008) </a:t>
            </a:r>
            <a:r>
              <a:rPr lang="en-GB" sz="1400" i="1" dirty="0"/>
              <a:t>Physical Education and Development 3-11</a:t>
            </a:r>
            <a:r>
              <a:rPr lang="en-GB" sz="1400" dirty="0"/>
              <a:t> London: Routledge.</a:t>
            </a:r>
          </a:p>
          <a:p>
            <a:r>
              <a:rPr lang="en-GB" sz="1400" dirty="0"/>
              <a:t> </a:t>
            </a:r>
          </a:p>
          <a:p>
            <a:r>
              <a:rPr lang="en-GB" sz="1400" dirty="0"/>
              <a:t>Donaldson, G. (2015) ‘Successful futures: Independent Review of Curriculum and Assessment Arrangements in Wales’. </a:t>
            </a:r>
          </a:p>
          <a:p>
            <a:r>
              <a:rPr lang="en-GB" sz="1400" dirty="0"/>
              <a:t>  </a:t>
            </a:r>
          </a:p>
          <a:p>
            <a:r>
              <a:rPr lang="en-GB" sz="1400" dirty="0"/>
              <a:t>Dr Vicky Goodyear (2015) </a:t>
            </a:r>
            <a:r>
              <a:rPr lang="en-GB" sz="1400" i="1" dirty="0"/>
              <a:t>VLOG11: A models-based approach. </a:t>
            </a:r>
            <a:r>
              <a:rPr lang="en-GB" sz="1400" dirty="0"/>
              <a:t>Available at: https://</a:t>
            </a:r>
            <a:r>
              <a:rPr lang="en-GB" sz="1400" dirty="0" err="1"/>
              <a:t>www.youtube.com</a:t>
            </a:r>
            <a:r>
              <a:rPr lang="en-GB" sz="1400" dirty="0"/>
              <a:t>/</a:t>
            </a:r>
            <a:r>
              <a:rPr lang="en-GB" sz="1400" dirty="0" err="1"/>
              <a:t>watch?v</a:t>
            </a:r>
            <a:r>
              <a:rPr lang="en-GB" sz="1400" dirty="0"/>
              <a:t>=f-6xe-q4gyE (Accessed at: 25 November 2018).</a:t>
            </a:r>
          </a:p>
          <a:p>
            <a:r>
              <a:rPr lang="en-GB" sz="1400" dirty="0"/>
              <a:t> </a:t>
            </a:r>
          </a:p>
          <a:p>
            <a:r>
              <a:rPr lang="en-GB" sz="1400" dirty="0"/>
              <a:t>Dyson, B. and Casey, A. (Eds.) (2012)</a:t>
            </a:r>
            <a:r>
              <a:rPr lang="en-GB" sz="1400" i="1" dirty="0"/>
              <a:t> Cooperative learning in physical education: A research based approach</a:t>
            </a:r>
            <a:r>
              <a:rPr lang="en-GB" sz="1400" dirty="0"/>
              <a:t> Routledge.</a:t>
            </a:r>
          </a:p>
          <a:p>
            <a:r>
              <a:rPr lang="en-GB" sz="1400" dirty="0"/>
              <a:t> </a:t>
            </a:r>
          </a:p>
          <a:p>
            <a:r>
              <a:rPr lang="en-GB" sz="1400" dirty="0"/>
              <a:t>Ennis, C. (2000) ‘Canaries in the Coal Mine: Responding to Disengaged Students Using Theme-Based Curricula’, </a:t>
            </a:r>
            <a:r>
              <a:rPr lang="en-GB" sz="1400" i="1" dirty="0"/>
              <a:t>Quest, </a:t>
            </a:r>
            <a:r>
              <a:rPr lang="en-GB" sz="1400" dirty="0"/>
              <a:t>52(2), pp. 119-130, DOI: 10.1080/00336297.2000.10491705.</a:t>
            </a:r>
          </a:p>
          <a:p>
            <a:r>
              <a:rPr lang="en-GB" sz="1400" dirty="0"/>
              <a:t> </a:t>
            </a:r>
          </a:p>
          <a:p>
            <a:r>
              <a:rPr lang="en-GB" sz="1400" dirty="0"/>
              <a:t>ESTYN (2002) </a:t>
            </a:r>
            <a:r>
              <a:rPr lang="en-GB" sz="1400" i="1" dirty="0"/>
              <a:t>Excellent Schools: A vision for schools in Wales in 21st century</a:t>
            </a:r>
            <a:r>
              <a:rPr lang="en-GB" sz="1400" dirty="0"/>
              <a:t> ESTYN.</a:t>
            </a:r>
          </a:p>
          <a:p>
            <a:endParaRPr lang="en-GB" sz="1400" dirty="0"/>
          </a:p>
          <a:p>
            <a:r>
              <a:rPr lang="en-GB" sz="1400" dirty="0"/>
              <a:t>Goodyear, V. and Dudley, D. (2015) ‘I’m a Facilitator of Learning!’ ‘Understanding What Teachers and Students Do Within Student-</a:t>
            </a:r>
            <a:r>
              <a:rPr lang="en-GB" sz="1400" dirty="0" err="1"/>
              <a:t>Centered</a:t>
            </a:r>
            <a:r>
              <a:rPr lang="en-GB" sz="1400" dirty="0"/>
              <a:t> Physical Education Models’, </a:t>
            </a:r>
            <a:r>
              <a:rPr lang="en-GB" sz="1400" i="1" dirty="0"/>
              <a:t>Quest,</a:t>
            </a:r>
            <a:r>
              <a:rPr lang="en-GB" sz="1400" dirty="0"/>
              <a:t> 67(3), pp. 274-289. DOI: 10.1080/00336297.2015.1051236.</a:t>
            </a:r>
          </a:p>
          <a:p>
            <a:endParaRPr lang="en-GB" sz="1400" dirty="0"/>
          </a:p>
          <a:p>
            <a:endParaRPr lang="en-GB" sz="1400" dirty="0"/>
          </a:p>
          <a:p>
            <a:endParaRPr lang="en-US" sz="1400" dirty="0"/>
          </a:p>
        </p:txBody>
      </p:sp>
    </p:spTree>
    <p:extLst>
      <p:ext uri="{BB962C8B-B14F-4D97-AF65-F5344CB8AC3E}">
        <p14:creationId xmlns:p14="http://schemas.microsoft.com/office/powerpoint/2010/main" val="25932750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172D5B-ED81-FC4D-9AC0-0C1F5E31B10F}"/>
              </a:ext>
            </a:extLst>
          </p:cNvPr>
          <p:cNvSpPr txBox="1"/>
          <p:nvPr/>
        </p:nvSpPr>
        <p:spPr>
          <a:xfrm>
            <a:off x="286870" y="134470"/>
            <a:ext cx="11618259" cy="6555641"/>
          </a:xfrm>
          <a:prstGeom prst="rect">
            <a:avLst/>
          </a:prstGeom>
          <a:noFill/>
        </p:spPr>
        <p:txBody>
          <a:bodyPr wrap="square" rtlCol="0">
            <a:spAutoFit/>
          </a:bodyPr>
          <a:lstStyle/>
          <a:p>
            <a:r>
              <a:rPr lang="en-GB" sz="1400" dirty="0" err="1"/>
              <a:t>Gray</a:t>
            </a:r>
            <a:r>
              <a:rPr lang="en-GB" sz="1400" dirty="0"/>
              <a:t>, S. and Sproule, J. (2011) Developing pupils’ performance in team invasion games, </a:t>
            </a:r>
            <a:r>
              <a:rPr lang="en-GB" sz="1400" i="1" dirty="0"/>
              <a:t>Physical Education and Sport Pedagogy,</a:t>
            </a:r>
            <a:r>
              <a:rPr lang="en-GB" sz="1400" dirty="0"/>
              <a:t> 16(1), pp. 15-32 DOI: 10.1080/17408980903535792. </a:t>
            </a:r>
          </a:p>
          <a:p>
            <a:r>
              <a:rPr lang="en-GB" sz="1400" dirty="0"/>
              <a:t> </a:t>
            </a:r>
          </a:p>
          <a:p>
            <a:r>
              <a:rPr lang="en-GB" sz="1400" dirty="0"/>
              <a:t>Green, K. (2002) ‘Lifelong participation, physical education and the work of Ken Roberts’, </a:t>
            </a:r>
            <a:r>
              <a:rPr lang="en-GB" sz="1400" i="1" dirty="0"/>
              <a:t>Sport, Education and Society,</a:t>
            </a:r>
            <a:r>
              <a:rPr lang="en-GB" sz="1400" dirty="0"/>
              <a:t> pp. 167-182.</a:t>
            </a:r>
          </a:p>
          <a:p>
            <a:r>
              <a:rPr lang="en-GB" sz="1400" dirty="0" err="1"/>
              <a:t>doi</a:t>
            </a:r>
            <a:r>
              <a:rPr lang="en-GB" sz="1400" dirty="0"/>
              <a:t>: 10.1080/1357332022000018850.</a:t>
            </a:r>
          </a:p>
          <a:p>
            <a:r>
              <a:rPr lang="en-GB" sz="1400" dirty="0"/>
              <a:t> </a:t>
            </a:r>
          </a:p>
          <a:p>
            <a:r>
              <a:rPr lang="en-GB" sz="1400" dirty="0"/>
              <a:t>Green, K. (2008) </a:t>
            </a:r>
            <a:r>
              <a:rPr lang="en-GB" sz="1400" i="1" dirty="0"/>
              <a:t>Understanding Physical Education</a:t>
            </a:r>
            <a:r>
              <a:rPr lang="en-GB" sz="1400" dirty="0"/>
              <a:t> London: Sage.</a:t>
            </a:r>
          </a:p>
          <a:p>
            <a:r>
              <a:rPr lang="en-GB" sz="1400" dirty="0"/>
              <a:t> </a:t>
            </a:r>
          </a:p>
          <a:p>
            <a:r>
              <a:rPr lang="en-GB" sz="1400" dirty="0" err="1"/>
              <a:t>Haerens</a:t>
            </a:r>
            <a:r>
              <a:rPr lang="en-GB" sz="1400" dirty="0"/>
              <a:t>, L., Kirk, D., </a:t>
            </a:r>
            <a:r>
              <a:rPr lang="en-GB" sz="1400" dirty="0" err="1"/>
              <a:t>Cardon</a:t>
            </a:r>
            <a:r>
              <a:rPr lang="en-GB" sz="1400" dirty="0"/>
              <a:t>, G., and De </a:t>
            </a:r>
            <a:r>
              <a:rPr lang="en-GB" sz="1400" dirty="0" err="1"/>
              <a:t>Bourdeaudhuij</a:t>
            </a:r>
            <a:r>
              <a:rPr lang="en-GB" sz="1400" dirty="0"/>
              <a:t>, I. (2011) ‘Toward the development of a pedagogical model for health-based physical education’, </a:t>
            </a:r>
            <a:r>
              <a:rPr lang="en-GB" sz="1400" i="1" dirty="0"/>
              <a:t>Quest,</a:t>
            </a:r>
            <a:r>
              <a:rPr lang="en-GB" sz="1400" dirty="0"/>
              <a:t> 63(3), pp. 321-338.</a:t>
            </a:r>
          </a:p>
          <a:p>
            <a:r>
              <a:rPr lang="en-GB" sz="1400" dirty="0"/>
              <a:t> </a:t>
            </a:r>
          </a:p>
          <a:p>
            <a:r>
              <a:rPr lang="en-GB" sz="1400" dirty="0"/>
              <a:t>Hastie, P. (2010) </a:t>
            </a:r>
            <a:r>
              <a:rPr lang="en-GB" sz="1400" i="1" dirty="0"/>
              <a:t>Student-designed games: Strategies for promoting creativity, cooperation, and skill development  </a:t>
            </a:r>
            <a:r>
              <a:rPr lang="en-GB" sz="1400" dirty="0"/>
              <a:t>Champaign, IL: Human Kinetics.</a:t>
            </a:r>
          </a:p>
          <a:p>
            <a:r>
              <a:rPr lang="en-GB" sz="1400" dirty="0"/>
              <a:t>    </a:t>
            </a:r>
          </a:p>
          <a:p>
            <a:r>
              <a:rPr lang="en-GB" sz="1400" dirty="0"/>
              <a:t>Kay, W. (2005) ‘A rose is a rose by any other name, but physical education and sport are not the same’ </a:t>
            </a:r>
            <a:r>
              <a:rPr lang="en-GB" sz="1400" i="1" dirty="0"/>
              <a:t>The Bulletin of Physical Education </a:t>
            </a:r>
            <a:r>
              <a:rPr lang="en-GB" sz="1400" dirty="0"/>
              <a:t>41(1) pp. 15-22. </a:t>
            </a:r>
          </a:p>
          <a:p>
            <a:r>
              <a:rPr lang="en-GB" sz="1400" dirty="0"/>
              <a:t> </a:t>
            </a:r>
          </a:p>
          <a:p>
            <a:r>
              <a:rPr lang="en-GB" sz="1400" dirty="0"/>
              <a:t>Kirk, D. (2010) </a:t>
            </a:r>
            <a:r>
              <a:rPr lang="en-GB" sz="1400" i="1" dirty="0"/>
              <a:t>Physical education futures</a:t>
            </a:r>
            <a:r>
              <a:rPr lang="en-GB" sz="1400" dirty="0"/>
              <a:t> New York: Routledge.</a:t>
            </a:r>
          </a:p>
          <a:p>
            <a:r>
              <a:rPr lang="en-GB" sz="1400" dirty="0"/>
              <a:t> </a:t>
            </a:r>
          </a:p>
          <a:p>
            <a:r>
              <a:rPr lang="en-GB" sz="1400" dirty="0"/>
              <a:t>Kirk, D. (2013) ‘Educational Value and Models-Based Practice in Physical Education’, </a:t>
            </a:r>
            <a:r>
              <a:rPr lang="en-GB" sz="1400" i="1" dirty="0"/>
              <a:t>Educational Philosophy and Theory,</a:t>
            </a:r>
            <a:r>
              <a:rPr lang="en-GB" sz="1400" dirty="0"/>
              <a:t> 45(9), pp. 973-986. </a:t>
            </a:r>
            <a:r>
              <a:rPr lang="en-GB" sz="1400" dirty="0" err="1"/>
              <a:t>doi</a:t>
            </a:r>
            <a:r>
              <a:rPr lang="en-GB" sz="1400" dirty="0"/>
              <a:t>: 10.1080/00131857.2013.785352.</a:t>
            </a:r>
          </a:p>
          <a:p>
            <a:r>
              <a:rPr lang="en-GB" sz="1400" dirty="0"/>
              <a:t> </a:t>
            </a:r>
          </a:p>
          <a:p>
            <a:r>
              <a:rPr lang="en-GB" sz="1400" dirty="0"/>
              <a:t>Kirk, D. and </a:t>
            </a:r>
            <a:r>
              <a:rPr lang="en-GB" sz="1400" dirty="0" err="1"/>
              <a:t>MacPhail</a:t>
            </a:r>
            <a:r>
              <a:rPr lang="en-GB" sz="1400" dirty="0"/>
              <a:t>, A. (2002) ‘Teaching games for understanding and situated learning: rethinking the Bunker-Thorpe model’, </a:t>
            </a:r>
            <a:r>
              <a:rPr lang="en-GB" sz="1400" i="1" dirty="0"/>
              <a:t>Journal of Teaching in Physical Education,</a:t>
            </a:r>
            <a:r>
              <a:rPr lang="en-GB" sz="1400" dirty="0"/>
              <a:t> 21(2), pp. 177-92.</a:t>
            </a:r>
          </a:p>
          <a:p>
            <a:r>
              <a:rPr lang="en-GB" sz="1400" dirty="0"/>
              <a:t> </a:t>
            </a:r>
          </a:p>
          <a:p>
            <a:r>
              <a:rPr lang="en-GB" sz="1400" dirty="0"/>
              <a:t>Kirk, D., MacDonald, D. and O'Sullivan, M. (2006) </a:t>
            </a:r>
            <a:r>
              <a:rPr lang="en-GB" sz="1400" i="1" dirty="0"/>
              <a:t>The handbook of physical education</a:t>
            </a:r>
            <a:r>
              <a:rPr lang="en-GB" sz="1400" dirty="0"/>
              <a:t> London: SAGE.</a:t>
            </a:r>
          </a:p>
          <a:p>
            <a:endParaRPr lang="en-GB" sz="1400" dirty="0"/>
          </a:p>
          <a:p>
            <a:r>
              <a:rPr lang="en-GB" sz="1400" dirty="0" err="1"/>
              <a:t>Kretchmar</a:t>
            </a:r>
            <a:r>
              <a:rPr lang="en-GB" sz="1400" dirty="0"/>
              <a:t>, S. (2001) ‘Duty, Habit, and Meaning: Different Faces of Adherence’, </a:t>
            </a:r>
            <a:r>
              <a:rPr lang="en-GB" sz="1400" i="1" dirty="0"/>
              <a:t>Quest,</a:t>
            </a:r>
            <a:r>
              <a:rPr lang="en-GB" sz="1400" dirty="0"/>
              <a:t> 53(3), pp. 318-325, DOI: 10.1080/00336297.2001.10491748.</a:t>
            </a:r>
          </a:p>
          <a:p>
            <a:endParaRPr lang="en-GB" sz="1400" dirty="0"/>
          </a:p>
          <a:p>
            <a:r>
              <a:rPr lang="en-GB" sz="1400" dirty="0"/>
              <a:t> </a:t>
            </a:r>
          </a:p>
          <a:p>
            <a:endParaRPr lang="en-GB" sz="1400" dirty="0"/>
          </a:p>
        </p:txBody>
      </p:sp>
    </p:spTree>
    <p:extLst>
      <p:ext uri="{BB962C8B-B14F-4D97-AF65-F5344CB8AC3E}">
        <p14:creationId xmlns:p14="http://schemas.microsoft.com/office/powerpoint/2010/main" val="23318075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98A3F0-3F19-BF40-946F-CBDA60867A0A}"/>
              </a:ext>
            </a:extLst>
          </p:cNvPr>
          <p:cNvSpPr txBox="1"/>
          <p:nvPr/>
        </p:nvSpPr>
        <p:spPr>
          <a:xfrm>
            <a:off x="374276" y="215153"/>
            <a:ext cx="11443447" cy="6124754"/>
          </a:xfrm>
          <a:prstGeom prst="rect">
            <a:avLst/>
          </a:prstGeom>
          <a:noFill/>
        </p:spPr>
        <p:txBody>
          <a:bodyPr wrap="square" rtlCol="0">
            <a:spAutoFit/>
          </a:bodyPr>
          <a:lstStyle/>
          <a:p>
            <a:r>
              <a:rPr lang="en-GB" sz="1400" dirty="0"/>
              <a:t>Metzler, M. (2011) </a:t>
            </a:r>
            <a:r>
              <a:rPr lang="en-GB" sz="1400" i="1" dirty="0"/>
              <a:t>Instructional models for physical education. </a:t>
            </a:r>
            <a:r>
              <a:rPr lang="en-GB" sz="1400" dirty="0"/>
              <a:t>3rd </a:t>
            </a:r>
            <a:r>
              <a:rPr lang="en-GB" sz="1400" dirty="0" err="1"/>
              <a:t>edn</a:t>
            </a:r>
            <a:r>
              <a:rPr lang="en-GB" sz="1400" dirty="0"/>
              <a:t>. Arizona: Holcomb Hathaway, Publishers.</a:t>
            </a:r>
          </a:p>
          <a:p>
            <a:r>
              <a:rPr lang="en-GB" sz="1400" dirty="0"/>
              <a:t> </a:t>
            </a:r>
          </a:p>
          <a:p>
            <a:r>
              <a:rPr lang="en-GB" sz="1400" dirty="0"/>
              <a:t>Morgan. W. (2006) in Kirk, D., MacDonald, D. and O'Sullivan, M., (ed.) </a:t>
            </a:r>
            <a:r>
              <a:rPr lang="en-GB" sz="1400" i="1" dirty="0"/>
              <a:t>The handbook of physical education</a:t>
            </a:r>
            <a:r>
              <a:rPr lang="en-GB" sz="1400" dirty="0"/>
              <a:t>, London; Thousand Oaks, Calif.: SAGE Publications.</a:t>
            </a:r>
          </a:p>
          <a:p>
            <a:endParaRPr lang="en-GB" sz="1400" dirty="0"/>
          </a:p>
          <a:p>
            <a:r>
              <a:rPr lang="en-GB" sz="1400" dirty="0" err="1"/>
              <a:t>Mosston</a:t>
            </a:r>
            <a:r>
              <a:rPr lang="en-GB" sz="1400" dirty="0"/>
              <a:t>, M. and Ashworth, S. (2008) </a:t>
            </a:r>
            <a:r>
              <a:rPr lang="en-GB" sz="1400" i="1" dirty="0"/>
              <a:t>Teaching physical education </a:t>
            </a:r>
            <a:r>
              <a:rPr lang="en-GB" sz="1400" dirty="0"/>
              <a:t>San </a:t>
            </a:r>
            <a:r>
              <a:rPr lang="en-GB" sz="1400" dirty="0" err="1"/>
              <a:t>Fransisco</a:t>
            </a:r>
            <a:r>
              <a:rPr lang="en-GB" sz="1400" dirty="0"/>
              <a:t>:</a:t>
            </a:r>
            <a:r>
              <a:rPr lang="en-GB" sz="1400" i="1" dirty="0"/>
              <a:t> </a:t>
            </a:r>
            <a:r>
              <a:rPr lang="en-GB" sz="1400" dirty="0"/>
              <a:t>B. Cummings.</a:t>
            </a:r>
          </a:p>
          <a:p>
            <a:r>
              <a:rPr lang="en-GB" sz="1400" dirty="0"/>
              <a:t> </a:t>
            </a:r>
          </a:p>
          <a:p>
            <a:r>
              <a:rPr lang="en-GB" sz="1400" dirty="0"/>
              <a:t>Pope, C. (2005) ‘Once more with feeling: affect and playing with the </a:t>
            </a:r>
            <a:r>
              <a:rPr lang="en-GB" sz="1400" dirty="0" err="1"/>
              <a:t>TGfU</a:t>
            </a:r>
            <a:r>
              <a:rPr lang="en-GB" sz="1400" dirty="0"/>
              <a:t> model, </a:t>
            </a:r>
            <a:r>
              <a:rPr lang="en-GB" sz="1400" i="1" dirty="0"/>
              <a:t>Physical Education and Sport Pedagogy,</a:t>
            </a:r>
            <a:r>
              <a:rPr lang="en-GB" sz="1400" dirty="0"/>
              <a:t> 10(3), pp. 271-286, DOI: 10.1080/17408980500340885.</a:t>
            </a:r>
          </a:p>
          <a:p>
            <a:r>
              <a:rPr lang="en-GB" sz="1400" dirty="0"/>
              <a:t> </a:t>
            </a:r>
          </a:p>
          <a:p>
            <a:r>
              <a:rPr lang="en-GB" sz="1400" dirty="0" err="1"/>
              <a:t>Rovegno</a:t>
            </a:r>
            <a:r>
              <a:rPr lang="en-GB" sz="1400" dirty="0"/>
              <a:t>, I. (2008) ‘Learning and Instruction in Social, Cultural Environments: Promising Research Agendas’, </a:t>
            </a:r>
            <a:r>
              <a:rPr lang="en-GB" sz="1400" i="1" dirty="0"/>
              <a:t>Quest, </a:t>
            </a:r>
            <a:r>
              <a:rPr lang="en-GB" sz="1400" dirty="0"/>
              <a:t>60(1), pp. 84-104, DOI: 10.1080/00336297.2008.10483570.</a:t>
            </a:r>
          </a:p>
          <a:p>
            <a:r>
              <a:rPr lang="en-GB" sz="1400" dirty="0"/>
              <a:t> </a:t>
            </a:r>
          </a:p>
          <a:p>
            <a:r>
              <a:rPr lang="en-GB" sz="1400" dirty="0"/>
              <a:t>Ryan, R. and Deci, E. (2000) ‘Self-determination theory and the facilitation of intrinsic motivation, social development, and well-being’, </a:t>
            </a:r>
            <a:r>
              <a:rPr lang="en-GB" sz="1400" i="1" dirty="0"/>
              <a:t>American Psychologist, </a:t>
            </a:r>
            <a:r>
              <a:rPr lang="en-GB" sz="1400" dirty="0"/>
              <a:t>55(1), pp. 68-78.</a:t>
            </a:r>
          </a:p>
          <a:p>
            <a:endParaRPr lang="en-GB" sz="1400" dirty="0"/>
          </a:p>
          <a:p>
            <a:r>
              <a:rPr lang="en-GB" sz="1400" dirty="0"/>
              <a:t>Schools for Health in Europe Available at: http://</a:t>
            </a:r>
            <a:r>
              <a:rPr lang="en-GB" sz="1400" dirty="0" err="1"/>
              <a:t>www.schools</a:t>
            </a:r>
            <a:r>
              <a:rPr lang="en-GB" sz="1400" dirty="0"/>
              <a:t>-for-</a:t>
            </a:r>
            <a:r>
              <a:rPr lang="en-GB" sz="1400" dirty="0" err="1"/>
              <a:t>health.eu</a:t>
            </a:r>
            <a:r>
              <a:rPr lang="en-GB" sz="1400" dirty="0"/>
              <a:t>/she-network/she-network (Accessed: 2 May 2018).</a:t>
            </a:r>
          </a:p>
          <a:p>
            <a:endParaRPr lang="en-GB" sz="1400" dirty="0"/>
          </a:p>
          <a:p>
            <a:r>
              <a:rPr lang="en-GB" sz="1400" dirty="0"/>
              <a:t>Slingerland, M and </a:t>
            </a:r>
            <a:r>
              <a:rPr lang="en-GB" sz="1400" dirty="0" err="1"/>
              <a:t>Borghouts</a:t>
            </a:r>
            <a:r>
              <a:rPr lang="en-GB" sz="1400" dirty="0"/>
              <a:t>, L. (2011) ‘Direct and indirect influence of physical education-based interventions on physical activity: A review’, </a:t>
            </a:r>
            <a:r>
              <a:rPr lang="en-GB" sz="1400" i="1" dirty="0"/>
              <a:t>Journal of Physical Activity &amp; Health, </a:t>
            </a:r>
            <a:r>
              <a:rPr lang="en-GB" sz="1400" dirty="0"/>
              <a:t>8(6), pp. 866-878, DOI: 10.1123/jpah.8.6.866, 2011.</a:t>
            </a:r>
          </a:p>
          <a:p>
            <a:r>
              <a:rPr lang="en-GB" sz="1400" dirty="0"/>
              <a:t> </a:t>
            </a:r>
          </a:p>
          <a:p>
            <a:r>
              <a:rPr lang="en-GB" sz="1400" dirty="0"/>
              <a:t>WAG (2015) </a:t>
            </a:r>
            <a:r>
              <a:rPr lang="en-GB" sz="1400" i="1" dirty="0"/>
              <a:t>A curriculum for Wales – a curriculum for life</a:t>
            </a:r>
            <a:r>
              <a:rPr lang="en-GB" sz="1400" dirty="0"/>
              <a:t> Welsh Assembly Government.</a:t>
            </a:r>
          </a:p>
          <a:p>
            <a:r>
              <a:rPr lang="en-GB" sz="1400" dirty="0"/>
              <a:t> </a:t>
            </a:r>
          </a:p>
          <a:p>
            <a:r>
              <a:rPr lang="en-GB" sz="1400" dirty="0"/>
              <a:t>WAG (2017) </a:t>
            </a:r>
            <a:r>
              <a:rPr lang="en-GB" sz="1400" i="1" dirty="0"/>
              <a:t>A new curriculum for Wales. The story so far</a:t>
            </a:r>
            <a:r>
              <a:rPr lang="en-GB" sz="1400" dirty="0"/>
              <a:t> Welsh Assembly Government.</a:t>
            </a:r>
          </a:p>
          <a:p>
            <a:endParaRPr lang="en-GB" sz="1400" dirty="0"/>
          </a:p>
          <a:p>
            <a:r>
              <a:rPr lang="en-GB" sz="1400" dirty="0"/>
              <a:t>World Health Organisation (2017) </a:t>
            </a:r>
            <a:r>
              <a:rPr lang="en-GB" sz="1400" i="1" dirty="0"/>
              <a:t>Facts and figures on childhood obesity. </a:t>
            </a:r>
            <a:r>
              <a:rPr lang="en-GB" sz="1400" dirty="0"/>
              <a:t>Available at: https://</a:t>
            </a:r>
            <a:r>
              <a:rPr lang="en-GB" sz="1400" dirty="0" err="1"/>
              <a:t>www.who.int</a:t>
            </a:r>
            <a:r>
              <a:rPr lang="en-GB" sz="1400" dirty="0"/>
              <a:t>/end-childhood-obesity/facts/</a:t>
            </a:r>
            <a:r>
              <a:rPr lang="en-GB" sz="1400" dirty="0" err="1"/>
              <a:t>en</a:t>
            </a:r>
            <a:r>
              <a:rPr lang="en-GB" sz="1400" dirty="0"/>
              <a:t>/ (Accessed at: 3 January 2019). </a:t>
            </a:r>
          </a:p>
          <a:p>
            <a:endParaRPr lang="en-GB" sz="1400" dirty="0"/>
          </a:p>
          <a:p>
            <a:endParaRPr lang="en-US" sz="1400" dirty="0"/>
          </a:p>
        </p:txBody>
      </p:sp>
    </p:spTree>
    <p:extLst>
      <p:ext uri="{BB962C8B-B14F-4D97-AF65-F5344CB8AC3E}">
        <p14:creationId xmlns:p14="http://schemas.microsoft.com/office/powerpoint/2010/main" val="298638248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otalTime>45</TotalTime>
  <Words>974</Words>
  <Application>Microsoft Macintosh PowerPoint</Application>
  <PresentationFormat>Widescreen</PresentationFormat>
  <Paragraphs>116</Paragraphs>
  <Slides>13</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Gill Sans MT</vt:lpstr>
      <vt:lpstr>Wingdings</vt:lpstr>
      <vt:lpstr>Gallery</vt:lpstr>
      <vt:lpstr>What is the role of pe in  schools today? </vt:lpstr>
      <vt:lpstr>PowerPoint Presentation</vt:lpstr>
      <vt:lpstr>PowerPoint Presentation</vt:lpstr>
      <vt:lpstr>PowerPoint Presentation</vt:lpstr>
      <vt:lpstr>Responsible to Increase levels of fitness through regular physical activity</vt:lpstr>
      <vt:lpstr>Educating pupils on a balanced Healthy diet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the role of pe in  schools today? </dc:title>
  <dc:creator>Jason Hill (1602179)</dc:creator>
  <cp:lastModifiedBy>Jason Hill (1602179)</cp:lastModifiedBy>
  <cp:revision>7</cp:revision>
  <dcterms:created xsi:type="dcterms:W3CDTF">2019-01-11T02:43:09Z</dcterms:created>
  <dcterms:modified xsi:type="dcterms:W3CDTF">2019-01-11T03:38:36Z</dcterms:modified>
</cp:coreProperties>
</file>