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3/26/2018</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tmp"/><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5663391" y="2160674"/>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PIPE CLIMBER PROJECT</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GROUP L: David </a:t>
            </a:r>
            <a:r>
              <a:rPr lang="en-GB" altLang="en-US" sz="4000" b="1" dirty="0" err="1">
                <a:solidFill>
                  <a:srgbClr val="002060"/>
                </a:solidFill>
                <a:latin typeface="Calibri" charset="0"/>
                <a:ea typeface="Calibri" charset="0"/>
                <a:cs typeface="Calibri" charset="0"/>
              </a:rPr>
              <a:t>Migliorati</a:t>
            </a:r>
            <a:r>
              <a:rPr lang="en-GB" altLang="en-US" sz="4000" b="1" dirty="0">
                <a:solidFill>
                  <a:srgbClr val="002060"/>
                </a:solidFill>
                <a:latin typeface="Calibri" charset="0"/>
                <a:ea typeface="Calibri" charset="0"/>
                <a:cs typeface="Calibri" charset="0"/>
              </a:rPr>
              <a:t>, Owen Morgan, Ben Morgan, Ross </a:t>
            </a:r>
            <a:r>
              <a:rPr lang="en-GB" altLang="en-US" sz="4000" b="1" dirty="0" err="1">
                <a:solidFill>
                  <a:srgbClr val="002060"/>
                </a:solidFill>
                <a:latin typeface="Calibri" charset="0"/>
                <a:ea typeface="Calibri" charset="0"/>
                <a:cs typeface="Calibri" charset="0"/>
              </a:rPr>
              <a:t>Mcgough</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nSpc>
                <a:spcPct val="110000"/>
              </a:lnSpc>
              <a:spcBef>
                <a:spcPct val="0"/>
              </a:spcBef>
              <a:buNone/>
            </a:pPr>
            <a:r>
              <a:rPr lang="en-GB" altLang="en-US" sz="3600" dirty="0">
                <a:solidFill>
                  <a:srgbClr val="002060"/>
                </a:solidFill>
                <a:latin typeface="Calibri" charset="0"/>
                <a:ea typeface="Calibri" charset="0"/>
                <a:cs typeface="Calibri" charset="0"/>
              </a:rPr>
              <a:t>ENGINEERIND DESIGN  MODULE M4X01160 </a:t>
            </a:r>
          </a:p>
          <a:p>
            <a:pPr>
              <a:lnSpc>
                <a:spcPct val="110000"/>
              </a:lnSpc>
              <a:spcBef>
                <a:spcPct val="0"/>
              </a:spcBef>
              <a:buNone/>
            </a:pPr>
            <a:r>
              <a:rPr lang="en-GB" altLang="en-US" sz="3600" dirty="0">
                <a:solidFill>
                  <a:srgbClr val="002060"/>
                </a:solidFill>
                <a:latin typeface="Calibri" charset="0"/>
                <a:ea typeface="Calibri" charset="0"/>
                <a:cs typeface="Calibri" charset="0"/>
              </a:rPr>
              <a:t>Supervisors: Richard Morgan, Pedro Monteiro</a:t>
            </a:r>
          </a:p>
          <a:p>
            <a:pPr eaLnBrk="1" hangingPunct="1">
              <a:lnSpc>
                <a:spcPct val="110000"/>
              </a:lnSpc>
              <a:spcBef>
                <a:spcPct val="0"/>
              </a:spcBef>
              <a:buFontTx/>
              <a:buNone/>
            </a:pP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TEAM Introduction</a:t>
            </a:r>
          </a:p>
          <a:p>
            <a:pPr>
              <a:spcBef>
                <a:spcPct val="50000"/>
              </a:spcBef>
            </a:pPr>
            <a:r>
              <a:rPr lang="en-GB" altLang="en-US" sz="2800" dirty="0"/>
              <a:t>Ben Morgan</a:t>
            </a:r>
            <a:r>
              <a:rPr lang="en-GB" altLang="en-US" sz="2800" dirty="0">
                <a:sym typeface="Wingdings" panose="05000000000000000000" pitchFamily="2" charset="2"/>
              </a:rPr>
              <a:t> Sourcing, construction, video editing.</a:t>
            </a:r>
          </a:p>
          <a:p>
            <a:pPr>
              <a:spcBef>
                <a:spcPct val="50000"/>
              </a:spcBef>
            </a:pPr>
            <a:r>
              <a:rPr lang="en-GB" altLang="en-US" sz="2800" dirty="0">
                <a:sym typeface="Wingdings" panose="05000000000000000000" pitchFamily="2" charset="2"/>
              </a:rPr>
              <a:t>David </a:t>
            </a:r>
            <a:r>
              <a:rPr lang="en-GB" altLang="en-US" sz="2800" dirty="0" err="1">
                <a:sym typeface="Wingdings" panose="05000000000000000000" pitchFamily="2" charset="2"/>
              </a:rPr>
              <a:t>Migliorati</a:t>
            </a:r>
            <a:r>
              <a:rPr lang="en-GB" altLang="en-US" sz="2800" dirty="0">
                <a:sym typeface="Wingdings" panose="05000000000000000000" pitchFamily="2" charset="2"/>
              </a:rPr>
              <a:t> CAD model, design.</a:t>
            </a:r>
          </a:p>
          <a:p>
            <a:pPr>
              <a:spcBef>
                <a:spcPct val="50000"/>
              </a:spcBef>
            </a:pPr>
            <a:r>
              <a:rPr lang="en-GB" altLang="en-US" sz="2800" dirty="0">
                <a:sym typeface="Wingdings" panose="05000000000000000000" pitchFamily="2" charset="2"/>
              </a:rPr>
              <a:t>Owen Morgan Programming, electronics </a:t>
            </a:r>
          </a:p>
          <a:p>
            <a:pPr>
              <a:spcBef>
                <a:spcPct val="50000"/>
              </a:spcBef>
            </a:pPr>
            <a:r>
              <a:rPr lang="en-GB" altLang="en-US" sz="2800" dirty="0">
                <a:sym typeface="Wingdings" panose="05000000000000000000" pitchFamily="2" charset="2"/>
              </a:rPr>
              <a:t>Ross </a:t>
            </a:r>
            <a:r>
              <a:rPr lang="en-GB" altLang="en-US" sz="2800" dirty="0" err="1">
                <a:sym typeface="Wingdings" panose="05000000000000000000" pitchFamily="2" charset="2"/>
              </a:rPr>
              <a:t>Mcgough</a:t>
            </a:r>
            <a:r>
              <a:rPr lang="en-GB" altLang="en-US" sz="2800" dirty="0">
                <a:sym typeface="Wingdings" panose="05000000000000000000" pitchFamily="2" charset="2"/>
              </a:rPr>
              <a:t> Wheels design and construction.</a:t>
            </a:r>
          </a:p>
          <a:p>
            <a:pPr>
              <a:spcBef>
                <a:spcPct val="50000"/>
              </a:spcBef>
            </a:pPr>
            <a:r>
              <a:rPr lang="en-GB" altLang="en-US" sz="2800" dirty="0">
                <a:sym typeface="Wingdings" panose="05000000000000000000" pitchFamily="2" charset="2"/>
              </a:rPr>
              <a:t> </a:t>
            </a: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4968538" y="5626155"/>
            <a:ext cx="6415087" cy="10211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PROGRAMMING AND ELECTRONICS</a:t>
            </a:r>
          </a:p>
          <a:p>
            <a:pPr>
              <a:spcBef>
                <a:spcPct val="20000"/>
              </a:spcBef>
            </a:pPr>
            <a:r>
              <a:rPr lang="en-AU" altLang="en-US" sz="2800" dirty="0">
                <a:cs typeface="Arial"/>
              </a:rPr>
              <a:t>To control the motors, we opted to use two electronic cards, a Raspberry Pi Zero, and a motor controller card. During operation of the device, a python script on the Pi Zero awaits for an input on the button. Once pressed, a signal is sent to the motor controller card and the motors begin to turn and the device climbs. Once the top is reached, the button is pressed again, which tells the python script to reverse the motors and send the device back down the pipe. </a:t>
            </a:r>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2800" dirty="0"/>
          </a:p>
          <a:p>
            <a:pPr>
              <a:spcBef>
                <a:spcPct val="40000"/>
              </a:spcBef>
            </a:pPr>
            <a:endParaRPr lang="en-AU" altLang="en-US" sz="2800" dirty="0"/>
          </a:p>
        </p:txBody>
      </p:sp>
      <p:sp>
        <p:nvSpPr>
          <p:cNvPr id="18" name="Text Box 27"/>
          <p:cNvSpPr txBox="1">
            <a:spLocks noChangeArrowheads="1"/>
          </p:cNvSpPr>
          <p:nvPr/>
        </p:nvSpPr>
        <p:spPr bwMode="auto">
          <a:xfrm>
            <a:off x="9336253" y="13692782"/>
            <a:ext cx="5456687"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PIPE CLIMBER PROTOTYPE</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44" name="Picture 43" descr="Screen Clipping">
            <a:extLst>
              <a:ext uri="{FF2B5EF4-FFF2-40B4-BE49-F238E27FC236}">
                <a16:creationId xmlns:a16="http://schemas.microsoft.com/office/drawing/2014/main" id="{E7AA633C-DBFA-481F-A284-D0FDA10F18B2}"/>
              </a:ext>
            </a:extLst>
          </p:cNvPr>
          <p:cNvPicPr>
            <a:picLocks noChangeAspect="1"/>
          </p:cNvPicPr>
          <p:nvPr/>
        </p:nvPicPr>
        <p:blipFill>
          <a:blip r:embed="rId4"/>
          <a:stretch>
            <a:fillRect/>
          </a:stretch>
        </p:blipFill>
        <p:spPr>
          <a:xfrm>
            <a:off x="606430" y="14247410"/>
            <a:ext cx="5278342" cy="7654570"/>
          </a:xfrm>
          <a:prstGeom prst="rect">
            <a:avLst/>
          </a:prstGeom>
        </p:spPr>
      </p:pic>
      <p:sp>
        <p:nvSpPr>
          <p:cNvPr id="46" name="Text Box 8">
            <a:extLst>
              <a:ext uri="{FF2B5EF4-FFF2-40B4-BE49-F238E27FC236}">
                <a16:creationId xmlns:a16="http://schemas.microsoft.com/office/drawing/2014/main" id="{E7EA295F-BF16-4079-83B3-BEB78F7C8B35}"/>
              </a:ext>
            </a:extLst>
          </p:cNvPr>
          <p:cNvSpPr txBox="1">
            <a:spLocks noChangeArrowheads="1"/>
          </p:cNvSpPr>
          <p:nvPr/>
        </p:nvSpPr>
        <p:spPr bwMode="auto">
          <a:xfrm>
            <a:off x="360727" y="22126319"/>
            <a:ext cx="6415087" cy="7281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PROTOTYPE DESIGN AND CONFIGURATION</a:t>
            </a:r>
          </a:p>
          <a:p>
            <a:pPr>
              <a:spcBef>
                <a:spcPct val="20000"/>
              </a:spcBef>
            </a:pPr>
            <a:r>
              <a:rPr lang="en-AU" altLang="en-US" sz="2800" dirty="0"/>
              <a:t>The prototype has three motors placed one every 120°in order to distribute equally power and grip on the wall of the pipe.</a:t>
            </a:r>
          </a:p>
          <a:p>
            <a:pPr>
              <a:spcBef>
                <a:spcPct val="20000"/>
              </a:spcBef>
            </a:pPr>
            <a:r>
              <a:rPr lang="en-AU" altLang="en-US" sz="2800" dirty="0"/>
              <a:t>Some rubber has been glued to the wheels to compensate for the gap between wheels and pipe surface</a:t>
            </a:r>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2800" dirty="0"/>
          </a:p>
          <a:p>
            <a:pPr>
              <a:spcBef>
                <a:spcPct val="40000"/>
              </a:spcBef>
            </a:pPr>
            <a:endParaRPr lang="en-AU" altLang="en-US" sz="2800" dirty="0"/>
          </a:p>
        </p:txBody>
      </p:sp>
      <p:sp>
        <p:nvSpPr>
          <p:cNvPr id="47" name="Text Box 16">
            <a:extLst>
              <a:ext uri="{FF2B5EF4-FFF2-40B4-BE49-F238E27FC236}">
                <a16:creationId xmlns:a16="http://schemas.microsoft.com/office/drawing/2014/main" id="{F39AD840-A179-4140-857B-A28F84A8C707}"/>
              </a:ext>
            </a:extLst>
          </p:cNvPr>
          <p:cNvSpPr txBox="1">
            <a:spLocks noChangeArrowheads="1"/>
          </p:cNvSpPr>
          <p:nvPr/>
        </p:nvSpPr>
        <p:spPr bwMode="auto">
          <a:xfrm>
            <a:off x="847165" y="21759015"/>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PIPE CLIMBER CAD MODEL</a:t>
            </a:r>
          </a:p>
        </p:txBody>
      </p:sp>
      <p:pic>
        <p:nvPicPr>
          <p:cNvPr id="49" name="Picture 48">
            <a:extLst>
              <a:ext uri="{FF2B5EF4-FFF2-40B4-BE49-F238E27FC236}">
                <a16:creationId xmlns:a16="http://schemas.microsoft.com/office/drawing/2014/main" id="{6B7E29EF-D3FD-4DB4-8A66-02DB98586BA8}"/>
              </a:ext>
            </a:extLst>
          </p:cNvPr>
          <p:cNvPicPr>
            <a:picLocks noChangeAspect="1"/>
          </p:cNvPicPr>
          <p:nvPr/>
        </p:nvPicPr>
        <p:blipFill>
          <a:blip r:embed="rId5"/>
          <a:stretch>
            <a:fillRect/>
          </a:stretch>
        </p:blipFill>
        <p:spPr>
          <a:xfrm>
            <a:off x="8111497" y="6044149"/>
            <a:ext cx="4952999" cy="8055883"/>
          </a:xfrm>
          <a:prstGeom prst="rect">
            <a:avLst/>
          </a:prstGeom>
        </p:spPr>
      </p:pic>
      <p:sp>
        <p:nvSpPr>
          <p:cNvPr id="50" name="Text Box 8">
            <a:extLst>
              <a:ext uri="{FF2B5EF4-FFF2-40B4-BE49-F238E27FC236}">
                <a16:creationId xmlns:a16="http://schemas.microsoft.com/office/drawing/2014/main" id="{813CE584-F10D-472B-AA02-84B3479E6A80}"/>
              </a:ext>
            </a:extLst>
          </p:cNvPr>
          <p:cNvSpPr txBox="1">
            <a:spLocks noChangeArrowheads="1"/>
          </p:cNvSpPr>
          <p:nvPr/>
        </p:nvSpPr>
        <p:spPr bwMode="auto">
          <a:xfrm>
            <a:off x="483967" y="11566911"/>
            <a:ext cx="6415087" cy="5471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CAD MODEL</a:t>
            </a:r>
          </a:p>
          <a:p>
            <a:pPr>
              <a:spcBef>
                <a:spcPct val="20000"/>
              </a:spcBef>
            </a:pPr>
            <a:r>
              <a:rPr lang="en-AU" altLang="en-US" sz="2800" dirty="0"/>
              <a:t>The cad model has been created using original KNEX parts in order to have a right idea </a:t>
            </a:r>
            <a:r>
              <a:rPr lang="en-AU" altLang="en-US" sz="2800"/>
              <a:t>of dimensions and </a:t>
            </a:r>
            <a:r>
              <a:rPr lang="en-AU" altLang="en-US" sz="2800" dirty="0"/>
              <a:t>available room.</a:t>
            </a:r>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2800" dirty="0"/>
          </a:p>
          <a:p>
            <a:pPr>
              <a:spcBef>
                <a:spcPct val="40000"/>
              </a:spcBef>
            </a:pPr>
            <a:endParaRPr lang="en-AU" altLang="en-US" sz="2800" dirty="0"/>
          </a:p>
        </p:txBody>
      </p:sp>
      <p:sp>
        <p:nvSpPr>
          <p:cNvPr id="51" name="Text Box 8">
            <a:extLst>
              <a:ext uri="{FF2B5EF4-FFF2-40B4-BE49-F238E27FC236}">
                <a16:creationId xmlns:a16="http://schemas.microsoft.com/office/drawing/2014/main" id="{275990BC-B36D-42DB-86AA-2528A80BB0E7}"/>
              </a:ext>
            </a:extLst>
          </p:cNvPr>
          <p:cNvSpPr txBox="1">
            <a:spLocks noChangeArrowheads="1"/>
          </p:cNvSpPr>
          <p:nvPr/>
        </p:nvSpPr>
        <p:spPr bwMode="auto">
          <a:xfrm>
            <a:off x="7919992" y="16196172"/>
            <a:ext cx="6415087" cy="1170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PROBLEMS AND IMPROVEMENTS </a:t>
            </a:r>
          </a:p>
          <a:p>
            <a:pPr>
              <a:spcBef>
                <a:spcPct val="20000"/>
              </a:spcBef>
            </a:pPr>
            <a:r>
              <a:rPr lang="en-AU" altLang="en-US" sz="2800" dirty="0"/>
              <a:t>During testing we found that the 9v batteries we intended to use did not provide enough amperage to power the Raspberry Pi Zero, and the power they provided to the motors faded quickly. To rectify this we decided to change the power source to 8AA batteries. The AA batteries provide a current of 1.5A, this is more than enough to power the Pi Zero and the motors. Through trial runs we also discovered that the wheels were not providing enough outward force onto the walls of the pipe, to solve this problem we will add a strut bar to slightly push the wheels outward onto the walls, providing more grip. </a:t>
            </a:r>
          </a:p>
          <a:p>
            <a:pPr>
              <a:spcBef>
                <a:spcPct val="20000"/>
              </a:spcBef>
            </a:pPr>
            <a:endParaRPr lang="en-AU" altLang="en-US" sz="3600" b="1" dirty="0"/>
          </a:p>
          <a:p>
            <a:pPr>
              <a:spcBef>
                <a:spcPct val="20000"/>
              </a:spcBef>
            </a:pPr>
            <a:endParaRPr lang="en-AU" altLang="en-US" sz="2800" dirty="0"/>
          </a:p>
          <a:p>
            <a:pPr>
              <a:spcBef>
                <a:spcPct val="40000"/>
              </a:spcBef>
            </a:pPr>
            <a:endParaRPr lang="en-AU" altLang="en-US" sz="2800" dirty="0"/>
          </a:p>
        </p:txBody>
      </p:sp>
      <p:sp>
        <p:nvSpPr>
          <p:cNvPr id="52" name="Text Box 8">
            <a:extLst>
              <a:ext uri="{FF2B5EF4-FFF2-40B4-BE49-F238E27FC236}">
                <a16:creationId xmlns:a16="http://schemas.microsoft.com/office/drawing/2014/main" id="{06045C45-2EA7-4CA5-9F7C-29BD1A0E563D}"/>
              </a:ext>
            </a:extLst>
          </p:cNvPr>
          <p:cNvSpPr txBox="1">
            <a:spLocks noChangeArrowheads="1"/>
          </p:cNvSpPr>
          <p:nvPr/>
        </p:nvSpPr>
        <p:spPr bwMode="auto">
          <a:xfrm>
            <a:off x="14723394" y="19186469"/>
            <a:ext cx="6415087" cy="96694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DESIGN OF WHEELS AND CONSTRUCTION</a:t>
            </a:r>
          </a:p>
          <a:p>
            <a:pPr>
              <a:spcBef>
                <a:spcPct val="20000"/>
              </a:spcBef>
            </a:pPr>
            <a:r>
              <a:rPr lang="en-AU" altLang="en-US" sz="2800" dirty="0"/>
              <a:t>To ensure the device would be the correct size to fit within the pipe and touch the sides, we decided that we would need to design and create our own wheels. We used Solidworks to create a CAD model and then used 3d printing to create our three wheels. Rubber was then glued around the wheels using epoxy so as to increase the traction we create.</a:t>
            </a:r>
          </a:p>
          <a:p>
            <a:pPr>
              <a:spcBef>
                <a:spcPct val="20000"/>
              </a:spcBef>
            </a:pPr>
            <a:endParaRPr lang="en-AU" altLang="en-US" sz="2800" dirty="0"/>
          </a:p>
          <a:p>
            <a:pPr>
              <a:spcBef>
                <a:spcPct val="20000"/>
              </a:spcBef>
            </a:pPr>
            <a:endParaRPr lang="en-AU" altLang="en-US" sz="3600" b="1" dirty="0">
              <a:cs typeface="Arial"/>
            </a:endParaRPr>
          </a:p>
          <a:p>
            <a:pPr>
              <a:spcBef>
                <a:spcPct val="20000"/>
              </a:spcBef>
            </a:pPr>
            <a:endParaRPr lang="en-AU" altLang="en-US" sz="3600" b="1" dirty="0"/>
          </a:p>
          <a:p>
            <a:pPr>
              <a:spcBef>
                <a:spcPct val="20000"/>
              </a:spcBef>
            </a:pPr>
            <a:endParaRPr lang="en-AU" altLang="en-US" sz="3600" b="1" dirty="0">
              <a:cs typeface="Arial"/>
            </a:endParaRPr>
          </a:p>
          <a:p>
            <a:pPr>
              <a:spcBef>
                <a:spcPct val="20000"/>
              </a:spcBef>
            </a:pPr>
            <a:endParaRPr lang="en-AU" altLang="en-US" sz="2800" dirty="0">
              <a:cs typeface="Arial"/>
            </a:endParaRPr>
          </a:p>
          <a:p>
            <a:pPr>
              <a:spcBef>
                <a:spcPct val="40000"/>
              </a:spcBef>
            </a:pPr>
            <a:endParaRPr lang="en-AU" altLang="en-US" sz="2800" dirty="0">
              <a:cs typeface="Arial"/>
            </a:endParaRPr>
          </a:p>
        </p:txBody>
      </p:sp>
      <p:pic>
        <p:nvPicPr>
          <p:cNvPr id="54" name="Picture 53">
            <a:extLst>
              <a:ext uri="{FF2B5EF4-FFF2-40B4-BE49-F238E27FC236}">
                <a16:creationId xmlns:a16="http://schemas.microsoft.com/office/drawing/2014/main" id="{05B816C4-A16B-4533-9CA4-F098492CB117}"/>
              </a:ext>
            </a:extLst>
          </p:cNvPr>
          <p:cNvPicPr>
            <a:picLocks noChangeAspect="1"/>
          </p:cNvPicPr>
          <p:nvPr/>
        </p:nvPicPr>
        <p:blipFill>
          <a:blip r:embed="rId6"/>
          <a:stretch>
            <a:fillRect/>
          </a:stretch>
        </p:blipFill>
        <p:spPr>
          <a:xfrm>
            <a:off x="920093" y="28942304"/>
            <a:ext cx="1003957" cy="1208990"/>
          </a:xfrm>
          <a:prstGeom prst="rect">
            <a:avLst/>
          </a:prstGeom>
        </p:spPr>
      </p:pic>
      <p:pic>
        <p:nvPicPr>
          <p:cNvPr id="56" name="Picture 55">
            <a:extLst>
              <a:ext uri="{FF2B5EF4-FFF2-40B4-BE49-F238E27FC236}">
                <a16:creationId xmlns:a16="http://schemas.microsoft.com/office/drawing/2014/main" id="{EFB944BB-7DEF-45B8-80E9-8D9398F963B3}"/>
              </a:ext>
            </a:extLst>
          </p:cNvPr>
          <p:cNvPicPr>
            <a:picLocks noChangeAspect="1"/>
          </p:cNvPicPr>
          <p:nvPr/>
        </p:nvPicPr>
        <p:blipFill>
          <a:blip r:embed="rId7"/>
          <a:stretch>
            <a:fillRect/>
          </a:stretch>
        </p:blipFill>
        <p:spPr>
          <a:xfrm>
            <a:off x="2340234" y="29061840"/>
            <a:ext cx="1967734" cy="983867"/>
          </a:xfrm>
          <a:prstGeom prst="rect">
            <a:avLst/>
          </a:prstGeom>
        </p:spPr>
      </p:pic>
      <p:pic>
        <p:nvPicPr>
          <p:cNvPr id="58" name="Picture 57">
            <a:extLst>
              <a:ext uri="{FF2B5EF4-FFF2-40B4-BE49-F238E27FC236}">
                <a16:creationId xmlns:a16="http://schemas.microsoft.com/office/drawing/2014/main" id="{FA495183-BA44-4F3D-8F81-95AD7B8CCAA9}"/>
              </a:ext>
            </a:extLst>
          </p:cNvPr>
          <p:cNvPicPr>
            <a:picLocks noChangeAspect="1"/>
          </p:cNvPicPr>
          <p:nvPr/>
        </p:nvPicPr>
        <p:blipFill>
          <a:blip r:embed="rId8"/>
          <a:stretch>
            <a:fillRect/>
          </a:stretch>
        </p:blipFill>
        <p:spPr>
          <a:xfrm>
            <a:off x="179999" y="2421097"/>
            <a:ext cx="5522008" cy="2574053"/>
          </a:xfrm>
          <a:prstGeom prst="rect">
            <a:avLst/>
          </a:prstGeom>
        </p:spPr>
      </p:pic>
      <p:pic>
        <p:nvPicPr>
          <p:cNvPr id="3" name="Picture 2"/>
          <p:cNvPicPr>
            <a:picLocks noChangeAspect="1"/>
          </p:cNvPicPr>
          <p:nvPr/>
        </p:nvPicPr>
        <p:blipFill rotWithShape="1">
          <a:blip r:embed="rId9">
            <a:extLst>
              <a:ext uri="{28A0092B-C50C-407E-A947-70E740481C1C}">
                <a14:useLocalDpi xmlns:a14="http://schemas.microsoft.com/office/drawing/2010/main" val="0"/>
              </a:ext>
            </a:extLst>
          </a:blip>
          <a:srcRect l="3388" r="19490" b="18680"/>
          <a:stretch/>
        </p:blipFill>
        <p:spPr>
          <a:xfrm>
            <a:off x="14233462" y="13412339"/>
            <a:ext cx="7106685" cy="421510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259</TotalTime>
  <Words>445</Words>
  <Application>Microsoft Office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MS PGothic</vt:lpstr>
      <vt:lpstr>MS PGothic</vt:lpstr>
      <vt:lpstr>Arial</vt:lpstr>
      <vt:lpstr>Calibri</vt:lpstr>
      <vt:lpstr>Calibri Light</vt:lpstr>
      <vt:lpstr>Georgia</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Ben Morgan</cp:lastModifiedBy>
  <cp:revision>52</cp:revision>
  <dcterms:created xsi:type="dcterms:W3CDTF">2016-02-25T08:27:32Z</dcterms:created>
  <dcterms:modified xsi:type="dcterms:W3CDTF">2018-03-26T22:09:50Z</dcterms:modified>
</cp:coreProperties>
</file>