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9" r:id="rId3"/>
    <p:sldId id="258" r:id="rId4"/>
    <p:sldId id="287" r:id="rId5"/>
    <p:sldId id="259" r:id="rId6"/>
    <p:sldId id="260" r:id="rId7"/>
    <p:sldId id="285" r:id="rId8"/>
    <p:sldId id="261" r:id="rId9"/>
    <p:sldId id="279" r:id="rId10"/>
    <p:sldId id="262" r:id="rId11"/>
    <p:sldId id="266" r:id="rId12"/>
    <p:sldId id="282" r:id="rId13"/>
    <p:sldId id="283" r:id="rId14"/>
    <p:sldId id="284" r:id="rId15"/>
    <p:sldId id="267" r:id="rId16"/>
    <p:sldId id="268" r:id="rId17"/>
    <p:sldId id="269" r:id="rId18"/>
    <p:sldId id="271" r:id="rId19"/>
    <p:sldId id="270" r:id="rId20"/>
    <p:sldId id="264" r:id="rId21"/>
    <p:sldId id="288" r:id="rId22"/>
    <p:sldId id="273" r:id="rId23"/>
    <p:sldId id="274" r:id="rId24"/>
    <p:sldId id="275" r:id="rId25"/>
    <p:sldId id="278" r:id="rId26"/>
    <p:sldId id="276" r:id="rId27"/>
    <p:sldId id="281" r:id="rId28"/>
    <p:sldId id="293" r:id="rId29"/>
    <p:sldId id="290" r:id="rId30"/>
    <p:sldId id="291" r:id="rId31"/>
    <p:sldId id="29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08" y="-6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0" name="Picture 9" descr="paperBackingColor.jpg"/>
          <p:cNvPicPr>
            <a:picLocks noChangeAspect="1"/>
          </p:cNvPicPr>
          <p:nvPr/>
        </p:nvPicPr>
        <p:blipFill>
          <a:blip r:embed="rId2"/>
          <a:srcRect l="469" t="13915"/>
          <a:stretch>
            <a:fillRect/>
          </a:stretch>
        </p:blipFill>
        <p:spPr>
          <a:xfrm>
            <a:off x="1613903" y="699248"/>
            <a:ext cx="5916194" cy="3837694"/>
          </a:xfrm>
          <a:prstGeom prst="rect">
            <a:avLst/>
          </a:prstGeom>
          <a:solidFill>
            <a:srgbClr val="FFFFFF">
              <a:shade val="85000"/>
            </a:srgbClr>
          </a:solidFill>
          <a:ln w="22225" cap="sq">
            <a:solidFill>
              <a:srgbClr val="FDFDFD"/>
            </a:solidFill>
            <a:miter lim="800000"/>
          </a:ln>
          <a:effectLst>
            <a:outerShdw blurRad="57150" dist="37500" dir="7560000" sy="98000" kx="80000" ky="63000" algn="tl" rotWithShape="0">
              <a:srgbClr val="000000">
                <a:alpha val="20000"/>
              </a:srgbClr>
            </a:outerShdw>
          </a:effectLst>
          <a:scene3d>
            <a:camera prst="orthographicFront"/>
            <a:lightRig rig="twoPt" dir="t">
              <a:rot lat="0" lon="0" rev="7200000"/>
            </a:lightRig>
          </a:scene3d>
          <a:sp3d prstMaterial="matte">
            <a:bevelT w="22860" h="12700"/>
            <a:contourClr>
              <a:srgbClr val="FFFFFF"/>
            </a:contourClr>
          </a:sp3d>
        </p:spPr>
      </p:pic>
      <p:sp>
        <p:nvSpPr>
          <p:cNvPr id="4" name="Date Placeholder 3"/>
          <p:cNvSpPr>
            <a:spLocks noGrp="1"/>
          </p:cNvSpPr>
          <p:nvPr>
            <p:ph type="dt" sz="half" idx="10"/>
          </p:nvPr>
        </p:nvSpPr>
        <p:spPr/>
        <p:txBody>
          <a:bodyPr/>
          <a:lstStyle/>
          <a:p>
            <a:fld id="{9E037E0E-6636-4F22-8CF9-408E8F2B68D5}"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9F7A8-A703-44B0-8FC8-B9D681D510F6}" type="slidenum">
              <a:rPr lang="en-GB" smtClean="0"/>
              <a:t>‹#›</a:t>
            </a:fld>
            <a:endParaRPr lang="en-GB"/>
          </a:p>
        </p:txBody>
      </p:sp>
      <p:sp>
        <p:nvSpPr>
          <p:cNvPr id="2" name="Title 1"/>
          <p:cNvSpPr>
            <a:spLocks noGrp="1"/>
          </p:cNvSpPr>
          <p:nvPr>
            <p:ph type="ctrTitle"/>
          </p:nvPr>
        </p:nvSpPr>
        <p:spPr>
          <a:xfrm>
            <a:off x="1709569" y="1143000"/>
            <a:ext cx="5724862" cy="1846961"/>
          </a:xfrm>
        </p:spPr>
        <p:txBody>
          <a:bodyPr vert="horz" lIns="91440" tIns="45720" rIns="91440" bIns="45720" rtlCol="0" anchor="b" anchorCtr="0">
            <a:noAutofit/>
          </a:bodyPr>
          <a:lstStyle>
            <a:lvl1pPr algn="ctr" defTabSz="914400" rtl="0" eaLnBrk="1" latinLnBrk="0" hangingPunct="1">
              <a:spcBef>
                <a:spcPct val="0"/>
              </a:spcBef>
              <a:buNone/>
              <a:defRPr sz="6000" kern="1200">
                <a:solidFill>
                  <a:schemeClr val="bg2">
                    <a:lumMod val="75000"/>
                  </a:schemeClr>
                </a:solidFill>
                <a:effectLst>
                  <a:outerShdw blurRad="50800" dist="38100" dir="2700000" algn="tl" rotWithShape="0">
                    <a:prstClr val="black">
                      <a:alpha val="40000"/>
                    </a:prstClr>
                  </a:outerShdw>
                </a:effectLst>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709569" y="2994212"/>
            <a:ext cx="5724862" cy="1007200"/>
          </a:xfrm>
        </p:spPr>
        <p:txBody>
          <a:bodyPr vert="horz" lIns="91440" tIns="45720" rIns="91440" bIns="45720" rtlCol="0">
            <a:normAutofit/>
          </a:bodyPr>
          <a:lstStyle>
            <a:lvl1pPr marL="0" indent="0" algn="ctr" defTabSz="914400" rtl="0" eaLnBrk="1" latinLnBrk="0" hangingPunct="1">
              <a:spcBef>
                <a:spcPts val="0"/>
              </a:spcBef>
              <a:buSzPct val="90000"/>
              <a:buFont typeface="Wingdings" pitchFamily="2" charset="2"/>
              <a:buNone/>
              <a:defRPr sz="2000" kern="1200">
                <a:solidFill>
                  <a:schemeClr val="bg2">
                    <a:lumMod val="75000"/>
                  </a:schemeClr>
                </a:solidFill>
                <a:effectLst>
                  <a:outerShdw blurRad="50800" dist="38100" dir="2700000" algn="tl" rotWithShape="0">
                    <a:prstClr val="black">
                      <a:alpha val="40000"/>
                    </a:prst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E037E0E-6636-4F22-8CF9-408E8F2B68D5}"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pic>
        <p:nvPicPr>
          <p:cNvPr id="12" name="Picture 11" descr="titlePhotoBacking-r.png"/>
          <p:cNvPicPr>
            <a:picLocks noChangeAspect="1"/>
          </p:cNvPicPr>
          <p:nvPr/>
        </p:nvPicPr>
        <p:blipFill>
          <a:blip r:embed="rId2"/>
          <a:srcRect l="17353" t="9412" r="17500" b="32353"/>
          <a:stretch>
            <a:fillRect/>
          </a:stretch>
        </p:blipFill>
        <p:spPr>
          <a:xfrm>
            <a:off x="1586753" y="645459"/>
            <a:ext cx="5957047" cy="3993776"/>
          </a:xfrm>
          <a:prstGeom prst="rect">
            <a:avLst/>
          </a:prstGeom>
        </p:spPr>
      </p:pic>
      <p:sp>
        <p:nvSpPr>
          <p:cNvPr id="4" name="Date Placeholder 3"/>
          <p:cNvSpPr>
            <a:spLocks noGrp="1"/>
          </p:cNvSpPr>
          <p:nvPr>
            <p:ph type="dt" sz="half" idx="10"/>
          </p:nvPr>
        </p:nvSpPr>
        <p:spPr>
          <a:xfrm>
            <a:off x="457200" y="6324600"/>
            <a:ext cx="2133600" cy="273050"/>
          </a:xfrm>
        </p:spPr>
        <p:txBody>
          <a:bodyPr/>
          <a:lstStyle>
            <a:lvl1pPr>
              <a:defRPr sz="1400">
                <a:solidFill>
                  <a:schemeClr val="tx2">
                    <a:lumMod val="75000"/>
                  </a:schemeClr>
                </a:solidFill>
              </a:defRPr>
            </a:lvl1pPr>
          </a:lstStyle>
          <a:p>
            <a:fld id="{9E037E0E-6636-4F22-8CF9-408E8F2B68D5}" type="datetimeFigureOut">
              <a:rPr lang="en-GB" smtClean="0"/>
              <a:t>27/03/2017</a:t>
            </a:fld>
            <a:endParaRPr lang="en-GB"/>
          </a:p>
        </p:txBody>
      </p:sp>
      <p:sp>
        <p:nvSpPr>
          <p:cNvPr id="5" name="Footer Placeholder 4"/>
          <p:cNvSpPr>
            <a:spLocks noGrp="1"/>
          </p:cNvSpPr>
          <p:nvPr>
            <p:ph type="ftr" sz="quarter" idx="11"/>
          </p:nvPr>
        </p:nvSpPr>
        <p:spPr>
          <a:xfrm>
            <a:off x="3124200" y="6324600"/>
            <a:ext cx="2895600" cy="273050"/>
          </a:xfrm>
        </p:spPr>
        <p:txBody>
          <a:bodyPr/>
          <a:lstStyle>
            <a:lvl1pPr>
              <a:defRPr sz="1400">
                <a:solidFill>
                  <a:schemeClr val="tx2">
                    <a:lumMod val="75000"/>
                  </a:schemeClr>
                </a:solidFill>
              </a:defRPr>
            </a:lvl1pPr>
          </a:lstStyle>
          <a:p>
            <a:endParaRPr lang="en-GB"/>
          </a:p>
        </p:txBody>
      </p:sp>
      <p:sp>
        <p:nvSpPr>
          <p:cNvPr id="6" name="Slide Number Placeholder 5"/>
          <p:cNvSpPr>
            <a:spLocks noGrp="1"/>
          </p:cNvSpPr>
          <p:nvPr>
            <p:ph type="sldNum" sz="quarter" idx="12"/>
          </p:nvPr>
        </p:nvSpPr>
        <p:spPr>
          <a:xfrm>
            <a:off x="6553200" y="6324600"/>
            <a:ext cx="2133600" cy="273050"/>
          </a:xfrm>
        </p:spPr>
        <p:txBody>
          <a:bodyPr/>
          <a:lstStyle>
            <a:lvl1pPr>
              <a:defRPr sz="1400">
                <a:solidFill>
                  <a:schemeClr val="tx2">
                    <a:lumMod val="75000"/>
                  </a:schemeClr>
                </a:solidFill>
              </a:defRPr>
            </a:lvl1pPr>
          </a:lstStyle>
          <a:p>
            <a:fld id="{1D69F7A8-A703-44B0-8FC8-B9D681D510F6}" type="slidenum">
              <a:rPr lang="en-GB" smtClean="0"/>
              <a:t>‹#›</a:t>
            </a:fld>
            <a:endParaRPr lang="en-GB"/>
          </a:p>
        </p:txBody>
      </p:sp>
      <p:sp>
        <p:nvSpPr>
          <p:cNvPr id="2" name="Title 1"/>
          <p:cNvSpPr>
            <a:spLocks noGrp="1"/>
          </p:cNvSpPr>
          <p:nvPr>
            <p:ph type="ctrTitle"/>
          </p:nvPr>
        </p:nvSpPr>
        <p:spPr>
          <a:xfrm>
            <a:off x="524435" y="4953000"/>
            <a:ext cx="8095130" cy="857250"/>
          </a:xfrm>
        </p:spPr>
        <p:txBody>
          <a:bodyPr anchor="b" anchorCtr="0">
            <a:noAutofit/>
          </a:bodyPr>
          <a:lstStyle>
            <a:lvl1pPr>
              <a:defRPr sz="5400">
                <a:solidFill>
                  <a:schemeClr val="tx2"/>
                </a:solidFill>
                <a:effectLst>
                  <a:outerShdw blurRad="50800" dist="38100" dir="2700000" algn="tl" rotWithShape="0">
                    <a:prstClr val="black">
                      <a:alpha val="40000"/>
                    </a:prstClr>
                  </a:outerShdw>
                </a:effectLst>
              </a:defRPr>
            </a:lvl1pPr>
          </a:lstStyle>
          <a:p>
            <a:r>
              <a:rPr lang="en-GB" smtClean="0"/>
              <a:t>Click to edit Master title style</a:t>
            </a:r>
            <a:endParaRPr/>
          </a:p>
        </p:txBody>
      </p:sp>
      <p:sp>
        <p:nvSpPr>
          <p:cNvPr id="3" name="Subtitle 2"/>
          <p:cNvSpPr>
            <a:spLocks noGrp="1"/>
          </p:cNvSpPr>
          <p:nvPr>
            <p:ph type="subTitle" idx="1"/>
          </p:nvPr>
        </p:nvSpPr>
        <p:spPr>
          <a:xfrm>
            <a:off x="524435" y="5791200"/>
            <a:ext cx="8095130" cy="507200"/>
          </a:xfrm>
        </p:spPr>
        <p:txBody>
          <a:bodyPr>
            <a:normAutofit/>
          </a:bodyPr>
          <a:lstStyle>
            <a:lvl1pPr marL="0" indent="0" algn="ctr">
              <a:spcBef>
                <a:spcPts val="0"/>
              </a:spcBef>
              <a:buNone/>
              <a:defRPr sz="1800">
                <a:solidFill>
                  <a:schemeClr val="tx2"/>
                </a:solidFill>
                <a:effectLst>
                  <a:outerShdw blurRad="50800" dist="38100" dir="2700000" algn="tl" rotWithShape="0">
                    <a:prstClr val="black">
                      <a:alpha val="40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11" name="Picture Placeholder 10"/>
          <p:cNvSpPr>
            <a:spLocks noGrp="1"/>
          </p:cNvSpPr>
          <p:nvPr>
            <p:ph type="pic" sz="quarter" idx="13"/>
          </p:nvPr>
        </p:nvSpPr>
        <p:spPr>
          <a:xfrm>
            <a:off x="1764792" y="804672"/>
            <a:ext cx="5638800" cy="3657600"/>
          </a:xfrm>
        </p:spPr>
        <p:txBody>
          <a:bodyPr/>
          <a:lstStyle>
            <a:lvl1pPr>
              <a:buNone/>
              <a:defRPr>
                <a:solidFill>
                  <a:schemeClr val="bg2"/>
                </a:solidFill>
              </a:defRPr>
            </a:lvl1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90818" y="2514600"/>
            <a:ext cx="8162365" cy="914400"/>
          </a:xfrm>
        </p:spPr>
        <p:txBody>
          <a:bodyPr anchor="b" anchorCtr="0"/>
          <a:lstStyle>
            <a:lvl1pPr algn="ctr">
              <a:defRPr sz="5400" b="0" cap="none" baseline="0">
                <a:solidFill>
                  <a:schemeClr val="tx2"/>
                </a:solidFill>
                <a:effectLst>
                  <a:outerShdw blurRad="50800" dist="38100" dir="2700000" algn="tl" rotWithShape="0">
                    <a:prstClr val="black">
                      <a:alpha val="40000"/>
                    </a:prstClr>
                  </a:outerShdw>
                </a:effectLst>
              </a:defRPr>
            </a:lvl1pPr>
          </a:lstStyle>
          <a:p>
            <a:r>
              <a:rPr lang="en-GB" smtClean="0"/>
              <a:t>Click to edit Master title style</a:t>
            </a:r>
            <a:endParaRPr/>
          </a:p>
        </p:txBody>
      </p:sp>
      <p:sp>
        <p:nvSpPr>
          <p:cNvPr id="3" name="Text Placeholder 2"/>
          <p:cNvSpPr>
            <a:spLocks noGrp="1"/>
          </p:cNvSpPr>
          <p:nvPr>
            <p:ph type="body" idx="1"/>
          </p:nvPr>
        </p:nvSpPr>
        <p:spPr>
          <a:xfrm>
            <a:off x="490818" y="3429000"/>
            <a:ext cx="8162365" cy="701000"/>
          </a:xfrm>
        </p:spPr>
        <p:txBody>
          <a:bodyPr anchor="t" anchorCtr="0">
            <a:normAutofit/>
          </a:bodyPr>
          <a:lstStyle>
            <a:lvl1pPr marL="0" indent="0" algn="ctr">
              <a:spcBef>
                <a:spcPts val="0"/>
              </a:spcBef>
              <a:buNone/>
              <a:defRPr sz="1800">
                <a:solidFill>
                  <a:schemeClr val="tx2"/>
                </a:solidFill>
                <a:effectLst>
                  <a:outerShdw blurRad="50800" dist="38100" dir="2700000" algn="tl" rotWithShape="0">
                    <a:prstClr val="black">
                      <a:alpha val="40000"/>
                    </a:prstClr>
                  </a:outerShdw>
                </a:effectLs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vert="horz" lIns="91440" tIns="45720" rIns="91440" bIns="45720" rtlCol="0" anchor="ctr"/>
          <a:lstStyle>
            <a:lvl1pPr marL="0" algn="l" defTabSz="914400" rtl="0" eaLnBrk="1" latinLnBrk="0" hangingPunct="1">
              <a:defRPr sz="1400" kern="1200">
                <a:solidFill>
                  <a:schemeClr val="tx2">
                    <a:lumMod val="75000"/>
                  </a:schemeClr>
                </a:solidFill>
                <a:latin typeface="+mn-lt"/>
                <a:ea typeface="+mn-ea"/>
                <a:cs typeface="+mn-cs"/>
              </a:defRPr>
            </a:lvl1pPr>
          </a:lstStyle>
          <a:p>
            <a:fld id="{9E037E0E-6636-4F22-8CF9-408E8F2B68D5}" type="datetimeFigureOut">
              <a:rPr lang="en-GB" smtClean="0"/>
              <a:t>27/03/2017</a:t>
            </a:fld>
            <a:endParaRPr lang="en-GB"/>
          </a:p>
        </p:txBody>
      </p:sp>
      <p:sp>
        <p:nvSpPr>
          <p:cNvPr id="5" name="Footer Placeholder 4"/>
          <p:cNvSpPr>
            <a:spLocks noGrp="1"/>
          </p:cNvSpPr>
          <p:nvPr>
            <p:ph type="ftr" sz="quarter" idx="11"/>
          </p:nvPr>
        </p:nvSpPr>
        <p:spPr/>
        <p:txBody>
          <a:bodyPr vert="horz" lIns="91440" tIns="45720" rIns="91440" bIns="45720" rtlCol="0" anchor="ctr"/>
          <a:lstStyle>
            <a:lvl1pPr marL="0" algn="ctr" defTabSz="914400" rtl="0" eaLnBrk="1" latinLnBrk="0" hangingPunct="1">
              <a:defRPr sz="1400" kern="1200">
                <a:solidFill>
                  <a:schemeClr val="tx2">
                    <a:lumMod val="75000"/>
                  </a:schemeClr>
                </a:solidFill>
                <a:latin typeface="+mn-lt"/>
                <a:ea typeface="+mn-ea"/>
                <a:cs typeface="+mn-cs"/>
              </a:defRPr>
            </a:lvl1pPr>
          </a:lstStyle>
          <a:p>
            <a:endParaRPr lang="en-GB"/>
          </a:p>
        </p:txBody>
      </p:sp>
      <p:sp>
        <p:nvSpPr>
          <p:cNvPr id="6" name="Slide Number Placeholder 5"/>
          <p:cNvSpPr>
            <a:spLocks noGrp="1"/>
          </p:cNvSpPr>
          <p:nvPr>
            <p:ph type="sldNum" sz="quarter" idx="12"/>
          </p:nvPr>
        </p:nvSpPr>
        <p:spPr/>
        <p:txBody>
          <a:bodyPr vert="horz" lIns="91440" tIns="45720" rIns="91440" bIns="45720" rtlCol="0" anchor="ctr"/>
          <a:lstStyle>
            <a:lvl1pPr marL="0" algn="r" defTabSz="914400" rtl="0" eaLnBrk="1" latinLnBrk="0" hangingPunct="1">
              <a:defRPr sz="1400" kern="1200">
                <a:solidFill>
                  <a:schemeClr val="tx2">
                    <a:lumMod val="75000"/>
                  </a:schemeClr>
                </a:solidFill>
                <a:latin typeface="+mn-lt"/>
                <a:ea typeface="+mn-ea"/>
                <a:cs typeface="+mn-cs"/>
              </a:defRPr>
            </a:lvl1pPr>
          </a:lstStyle>
          <a:p>
            <a:fld id="{1D69F7A8-A703-44B0-8FC8-B9D681D510F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23900" y="1586753"/>
            <a:ext cx="3776472" cy="4583860"/>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48200" y="1586753"/>
            <a:ext cx="3776472" cy="4583860"/>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E037E0E-6636-4F22-8CF9-408E8F2B68D5}"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23900" y="1598613"/>
            <a:ext cx="3773488" cy="427877"/>
          </a:xfrm>
        </p:spPr>
        <p:txBody>
          <a:bodyPr anchor="b">
            <a:normAutofit/>
          </a:bodyPr>
          <a:lstStyle>
            <a:lvl1pPr marL="0" indent="0" algn="ctr">
              <a:spcBef>
                <a:spcPts val="0"/>
              </a:spcBef>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23900" y="2174875"/>
            <a:ext cx="3773488" cy="3997325"/>
          </a:xfrm>
        </p:spPr>
        <p:txBody>
          <a:bodyPr/>
          <a:lstStyle>
            <a:lvl1pPr>
              <a:defRPr sz="2400"/>
            </a:lvl1pPr>
            <a:lvl2pPr>
              <a:defRPr sz="2200"/>
            </a:lvl2pPr>
            <a:lvl3pPr>
              <a:defRPr sz="2000"/>
            </a:lvl3pPr>
            <a:lvl4pPr>
              <a:defRPr sz="1800"/>
            </a:lvl4pPr>
            <a:lvl5pPr>
              <a:defRPr sz="1800"/>
            </a:lvl5pPr>
            <a:lvl6pPr>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645026" y="1598613"/>
            <a:ext cx="3776472" cy="427877"/>
          </a:xfrm>
        </p:spPr>
        <p:txBody>
          <a:bodyPr anchor="b">
            <a:normAutofit/>
          </a:bodyPr>
          <a:lstStyle>
            <a:lvl1pPr marL="0" indent="0" algn="ctr">
              <a:spcBef>
                <a:spcPts val="0"/>
              </a:spcBef>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174875"/>
            <a:ext cx="3776472" cy="3997325"/>
          </a:xfrm>
        </p:spPr>
        <p:txBody>
          <a:bodyPr/>
          <a:lstStyle>
            <a:lvl1pPr>
              <a:defRPr sz="2400"/>
            </a:lvl1pPr>
            <a:lvl2pPr>
              <a:defRPr sz="2200"/>
            </a:lvl2pPr>
            <a:lvl3pPr>
              <a:defRPr sz="2000"/>
            </a:lvl3pPr>
            <a:lvl4pPr>
              <a:defRPr sz="1800"/>
            </a:lvl4pPr>
            <a:lvl5pPr>
              <a:defRPr sz="1800"/>
            </a:lvl5pPr>
            <a:lvl6pPr>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9E037E0E-6636-4F22-8CF9-408E8F2B68D5}" type="datetimeFigureOut">
              <a:rPr lang="en-GB" smtClean="0"/>
              <a:t>27/03/2017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23900" y="1586753"/>
            <a:ext cx="7707406" cy="2231136"/>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E037E0E-6636-4F22-8CF9-408E8F2B68D5}"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9F7A8-A703-44B0-8FC8-B9D681D510F6}" type="slidenum">
              <a:rPr lang="en-GB" smtClean="0"/>
              <a:t>‹#›</a:t>
            </a:fld>
            <a:endParaRPr lang="en-GB"/>
          </a:p>
        </p:txBody>
      </p:sp>
      <p:sp>
        <p:nvSpPr>
          <p:cNvPr id="8" name="Content Placeholder 2"/>
          <p:cNvSpPr>
            <a:spLocks noGrp="1"/>
          </p:cNvSpPr>
          <p:nvPr>
            <p:ph sz="half" idx="13"/>
          </p:nvPr>
        </p:nvSpPr>
        <p:spPr>
          <a:xfrm>
            <a:off x="723900" y="3914170"/>
            <a:ext cx="7707406" cy="2231136"/>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23900" y="1586753"/>
            <a:ext cx="3776472" cy="4583860"/>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E037E0E-6636-4F22-8CF9-408E8F2B68D5}"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9F7A8-A703-44B0-8FC8-B9D681D510F6}" type="slidenum">
              <a:rPr lang="en-GB" smtClean="0"/>
              <a:t>‹#›</a:t>
            </a:fld>
            <a:endParaRPr lang="en-GB"/>
          </a:p>
        </p:txBody>
      </p:sp>
      <p:sp>
        <p:nvSpPr>
          <p:cNvPr id="8" name="Content Placeholder 3"/>
          <p:cNvSpPr>
            <a:spLocks noGrp="1"/>
          </p:cNvSpPr>
          <p:nvPr>
            <p:ph sz="half" idx="2"/>
          </p:nvPr>
        </p:nvSpPr>
        <p:spPr>
          <a:xfrm>
            <a:off x="4648200" y="1586753"/>
            <a:ext cx="3776472" cy="2232212"/>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9" name="Content Placeholder 3"/>
          <p:cNvSpPr>
            <a:spLocks noGrp="1"/>
          </p:cNvSpPr>
          <p:nvPr>
            <p:ph sz="half" idx="14"/>
          </p:nvPr>
        </p:nvSpPr>
        <p:spPr>
          <a:xfrm>
            <a:off x="4648200" y="3913094"/>
            <a:ext cx="3776472" cy="2232212"/>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E037E0E-6636-4F22-8CF9-408E8F2B68D5}" type="datetimeFigureOut">
              <a:rPr lang="en-GB" smtClean="0"/>
              <a:t>27/03/2017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69F7A8-A703-44B0-8FC8-B9D681D510F6}" type="slidenum">
              <a:rPr lang="en-GB" smtClean="0"/>
              <a:t>‹#›</a:t>
            </a:fld>
            <a:endParaRPr lang="en-GB"/>
          </a:p>
        </p:txBody>
      </p:sp>
      <p:sp>
        <p:nvSpPr>
          <p:cNvPr id="6" name="Content Placeholder 2"/>
          <p:cNvSpPr>
            <a:spLocks noGrp="1"/>
          </p:cNvSpPr>
          <p:nvPr>
            <p:ph sz="half" idx="1"/>
          </p:nvPr>
        </p:nvSpPr>
        <p:spPr>
          <a:xfrm>
            <a:off x="723900" y="1586753"/>
            <a:ext cx="3776472" cy="2232212"/>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Content Placeholder 3"/>
          <p:cNvSpPr>
            <a:spLocks noGrp="1"/>
          </p:cNvSpPr>
          <p:nvPr>
            <p:ph sz="half" idx="2"/>
          </p:nvPr>
        </p:nvSpPr>
        <p:spPr>
          <a:xfrm>
            <a:off x="4648200" y="1586753"/>
            <a:ext cx="3776472" cy="2232212"/>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723900" y="3913094"/>
            <a:ext cx="3776472" cy="2232212"/>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9" name="Content Placeholder 3"/>
          <p:cNvSpPr>
            <a:spLocks noGrp="1"/>
          </p:cNvSpPr>
          <p:nvPr>
            <p:ph sz="half" idx="14"/>
          </p:nvPr>
        </p:nvSpPr>
        <p:spPr>
          <a:xfrm>
            <a:off x="4648200" y="3913094"/>
            <a:ext cx="3776472" cy="2232212"/>
          </a:xfrm>
        </p:spPr>
        <p:txBody>
          <a:bodyPr>
            <a:normAutofit/>
          </a:bodyPr>
          <a:lstStyle>
            <a:lvl1pPr>
              <a:defRPr sz="2400"/>
            </a:lvl1pPr>
            <a:lvl2pPr>
              <a:defRPr sz="2200"/>
            </a:lvl2pPr>
            <a:lvl3pPr>
              <a:defRPr sz="2000"/>
            </a:lvl3pPr>
            <a:lvl4pPr>
              <a:defRPr sz="1800"/>
            </a:lvl4pPr>
            <a:lvl5pPr>
              <a:defRPr sz="1800"/>
            </a:lvl5pPr>
            <a:lvl6pPr>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E037E0E-6636-4F22-8CF9-408E8F2B68D5}" type="datetimeFigureOut">
              <a:rPr lang="en-GB" smtClean="0"/>
              <a:t>27/03/2017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037E0E-6636-4F22-8CF9-408E8F2B68D5}" type="datetimeFigureOut">
              <a:rPr lang="en-GB" smtClean="0"/>
              <a:t>27/03/2017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0363" y="1143000"/>
            <a:ext cx="3807662" cy="1341344"/>
          </a:xfrm>
        </p:spPr>
        <p:txBody>
          <a:bodyPr anchor="b"/>
          <a:lstStyle>
            <a:lvl1pPr algn="ctr">
              <a:defRPr sz="4400" b="0"/>
            </a:lvl1pPr>
          </a:lstStyle>
          <a:p>
            <a:r>
              <a:rPr lang="en-GB" smtClean="0"/>
              <a:t>Click to edit Master title style</a:t>
            </a:r>
            <a:endParaRPr/>
          </a:p>
        </p:txBody>
      </p:sp>
      <p:sp>
        <p:nvSpPr>
          <p:cNvPr id="3" name="Content Placeholder 2"/>
          <p:cNvSpPr>
            <a:spLocks noGrp="1"/>
          </p:cNvSpPr>
          <p:nvPr>
            <p:ph idx="1"/>
          </p:nvPr>
        </p:nvSpPr>
        <p:spPr>
          <a:xfrm>
            <a:off x="4648199" y="605118"/>
            <a:ext cx="3776472" cy="5565495"/>
          </a:xfrm>
        </p:spPr>
        <p:txBody>
          <a:bodyPr>
            <a:normAutofit/>
          </a:bodyPr>
          <a:lstStyle>
            <a:lvl1pPr>
              <a:defRPr sz="2400"/>
            </a:lvl1pPr>
            <a:lvl2pPr>
              <a:defRPr sz="2200"/>
            </a:lvl2pPr>
            <a:lvl3pPr>
              <a:defRPr sz="20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10363" y="2618815"/>
            <a:ext cx="3807662" cy="3133164"/>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E037E0E-6636-4F22-8CF9-408E8F2B68D5}"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E037E0E-6636-4F22-8CF9-408E8F2B68D5}"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9F7A8-A703-44B0-8FC8-B9D681D510F6}" type="slidenum">
              <a:rPr lang="en-GB" smtClean="0"/>
              <a:t>‹#›</a:t>
            </a:fld>
            <a:endParaRPr lang="en-GB"/>
          </a:p>
        </p:txBody>
      </p:sp>
      <p:pic>
        <p:nvPicPr>
          <p:cNvPr id="10" name="Picture 9" descr="pictureCaptionBacking.png"/>
          <p:cNvPicPr>
            <a:picLocks noChangeAspect="1"/>
          </p:cNvPicPr>
          <p:nvPr/>
        </p:nvPicPr>
        <p:blipFill>
          <a:blip r:embed="rId2"/>
          <a:srcRect l="52272" t="8889" r="5152" b="16566"/>
          <a:stretch>
            <a:fillRect/>
          </a:stretch>
        </p:blipFill>
        <p:spPr>
          <a:xfrm>
            <a:off x="4594412" y="663388"/>
            <a:ext cx="3893127" cy="5112327"/>
          </a:xfrm>
          <a:prstGeom prst="rect">
            <a:avLst/>
          </a:prstGeom>
        </p:spPr>
      </p:pic>
      <p:sp>
        <p:nvSpPr>
          <p:cNvPr id="11" name="Title 1"/>
          <p:cNvSpPr>
            <a:spLocks noGrp="1"/>
          </p:cNvSpPr>
          <p:nvPr>
            <p:ph type="title"/>
          </p:nvPr>
        </p:nvSpPr>
        <p:spPr>
          <a:xfrm>
            <a:off x="725487" y="1143000"/>
            <a:ext cx="3792537" cy="1341344"/>
          </a:xfrm>
        </p:spPr>
        <p:txBody>
          <a:bodyPr anchor="b"/>
          <a:lstStyle>
            <a:lvl1pPr algn="ctr">
              <a:defRPr sz="4400" b="0"/>
            </a:lvl1pPr>
          </a:lstStyle>
          <a:p>
            <a:r>
              <a:rPr lang="en-GB" smtClean="0"/>
              <a:t>Click to edit Master title style</a:t>
            </a:r>
            <a:endParaRPr/>
          </a:p>
        </p:txBody>
      </p:sp>
      <p:sp>
        <p:nvSpPr>
          <p:cNvPr id="12" name="Text Placeholder 3"/>
          <p:cNvSpPr>
            <a:spLocks noGrp="1"/>
          </p:cNvSpPr>
          <p:nvPr>
            <p:ph type="body" sz="half" idx="2"/>
          </p:nvPr>
        </p:nvSpPr>
        <p:spPr>
          <a:xfrm>
            <a:off x="725487" y="2618815"/>
            <a:ext cx="3792537" cy="3133164"/>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Picture Placeholder 2"/>
          <p:cNvSpPr>
            <a:spLocks noGrp="1"/>
          </p:cNvSpPr>
          <p:nvPr>
            <p:ph type="pic" idx="1"/>
          </p:nvPr>
        </p:nvSpPr>
        <p:spPr>
          <a:xfrm>
            <a:off x="4829938" y="864971"/>
            <a:ext cx="3422075" cy="47091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25487" y="462896"/>
            <a:ext cx="7718425" cy="828021"/>
          </a:xfrm>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725489" y="1598613"/>
            <a:ext cx="7718424" cy="45720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E037E0E-6636-4F22-8CF9-408E8F2B68D5}"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0" y="685801"/>
            <a:ext cx="1066800" cy="54848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25488" y="685757"/>
            <a:ext cx="6437312" cy="548222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E037E0E-6636-4F22-8CF9-408E8F2B68D5}"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9F7A8-A703-44B0-8FC8-B9D681D510F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6141" y="314979"/>
            <a:ext cx="7691719" cy="1143000"/>
          </a:xfrm>
          <a:prstGeom prst="rect">
            <a:avLst/>
          </a:prstGeom>
        </p:spPr>
        <p:txBody>
          <a:bodyPr vert="horz" lIns="91440" tIns="45720" rIns="91440" bIns="45720" rtlCol="0" anchor="ctr">
            <a:noAutofit/>
          </a:bodyPr>
          <a:lstStyle/>
          <a:p>
            <a:r>
              <a:rPr/>
              <a:t>Click to edit title style</a:t>
            </a:r>
          </a:p>
        </p:txBody>
      </p:sp>
      <p:sp>
        <p:nvSpPr>
          <p:cNvPr id="3" name="Text Placeholder 2"/>
          <p:cNvSpPr>
            <a:spLocks noGrp="1"/>
          </p:cNvSpPr>
          <p:nvPr>
            <p:ph type="body" idx="1"/>
          </p:nvPr>
        </p:nvSpPr>
        <p:spPr>
          <a:xfrm>
            <a:off x="726141" y="1586753"/>
            <a:ext cx="7691719" cy="457199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400">
                <a:solidFill>
                  <a:schemeClr val="tx1">
                    <a:lumMod val="65000"/>
                    <a:lumOff val="35000"/>
                  </a:schemeClr>
                </a:solidFill>
              </a:defRPr>
            </a:lvl1pPr>
          </a:lstStyle>
          <a:p>
            <a:fld id="{9E037E0E-6636-4F22-8CF9-408E8F2B68D5}" type="datetimeFigureOut">
              <a:rPr lang="en-GB" smtClean="0"/>
              <a:t>27/03/2017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4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400">
                <a:solidFill>
                  <a:schemeClr val="tx1">
                    <a:lumMod val="65000"/>
                    <a:lumOff val="35000"/>
                  </a:schemeClr>
                </a:solidFill>
              </a:defRPr>
            </a:lvl1pPr>
          </a:lstStyle>
          <a:p>
            <a:fld id="{1D69F7A8-A703-44B0-8FC8-B9D681D510F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5400" kern="1200">
          <a:solidFill>
            <a:schemeClr val="tx1">
              <a:lumMod val="85000"/>
              <a:lumOff val="15000"/>
            </a:schemeClr>
          </a:solidFill>
          <a:latin typeface="+mj-lt"/>
          <a:ea typeface="+mj-ea"/>
          <a:cs typeface="+mj-cs"/>
        </a:defRPr>
      </a:lvl1pPr>
    </p:titleStyle>
    <p:bodyStyle>
      <a:lvl1pPr marL="457200" indent="-457200" algn="l" defTabSz="914400" rtl="0" eaLnBrk="1" latinLnBrk="0" hangingPunct="1">
        <a:spcBef>
          <a:spcPts val="2400"/>
        </a:spcBef>
        <a:buSzPct val="90000"/>
        <a:buFont typeface="Wingdings" pitchFamily="2" charset="2"/>
        <a:buChar char="v"/>
        <a:defRPr sz="2400" kern="1200">
          <a:solidFill>
            <a:schemeClr val="tx1">
              <a:lumMod val="75000"/>
              <a:lumOff val="25000"/>
            </a:schemeClr>
          </a:solidFill>
          <a:latin typeface="+mn-lt"/>
          <a:ea typeface="+mn-ea"/>
          <a:cs typeface="+mn-cs"/>
        </a:defRPr>
      </a:lvl1pPr>
      <a:lvl2pPr marL="914400" indent="-457200" algn="l" defTabSz="914400" rtl="0" eaLnBrk="1" latinLnBrk="0" hangingPunct="1">
        <a:spcBef>
          <a:spcPts val="1200"/>
        </a:spcBef>
        <a:buClr>
          <a:schemeClr val="bg1">
            <a:lumMod val="65000"/>
          </a:schemeClr>
        </a:buClr>
        <a:buSzPct val="90000"/>
        <a:buFont typeface="Wingdings" pitchFamily="2" charset="2"/>
        <a:buChar char="v"/>
        <a:defRPr sz="2200" kern="1200">
          <a:solidFill>
            <a:schemeClr val="tx1">
              <a:lumMod val="75000"/>
              <a:lumOff val="25000"/>
            </a:schemeClr>
          </a:solidFill>
          <a:latin typeface="+mn-lt"/>
          <a:ea typeface="+mn-ea"/>
          <a:cs typeface="+mn-cs"/>
        </a:defRPr>
      </a:lvl2pPr>
      <a:lvl3pPr marL="1263650" indent="-349250" algn="l" defTabSz="914400" rtl="0" eaLnBrk="1" latinLnBrk="0" hangingPunct="1">
        <a:spcBef>
          <a:spcPts val="1200"/>
        </a:spcBef>
        <a:buSzPct val="90000"/>
        <a:buFont typeface="Wingdings" pitchFamily="2" charset="2"/>
        <a:buChar char="v"/>
        <a:defRPr sz="2000" kern="1200">
          <a:solidFill>
            <a:schemeClr val="tx1">
              <a:lumMod val="75000"/>
              <a:lumOff val="25000"/>
            </a:schemeClr>
          </a:solidFill>
          <a:latin typeface="+mn-lt"/>
          <a:ea typeface="+mn-ea"/>
          <a:cs typeface="+mn-cs"/>
        </a:defRPr>
      </a:lvl3pPr>
      <a:lvl4pPr marL="1600200" indent="-336550" algn="l" defTabSz="914400" rtl="0" eaLnBrk="1" latinLnBrk="0" hangingPunct="1">
        <a:spcBef>
          <a:spcPts val="1200"/>
        </a:spcBef>
        <a:buClr>
          <a:schemeClr val="bg1">
            <a:lumMod val="65000"/>
          </a:schemeClr>
        </a:buClr>
        <a:buSzPct val="90000"/>
        <a:buFont typeface="Wingdings" pitchFamily="2" charset="2"/>
        <a:buChar char="v"/>
        <a:defRPr sz="1800" kern="1200">
          <a:solidFill>
            <a:schemeClr val="tx1">
              <a:lumMod val="75000"/>
              <a:lumOff val="25000"/>
            </a:schemeClr>
          </a:solidFill>
          <a:latin typeface="+mn-lt"/>
          <a:ea typeface="+mn-ea"/>
          <a:cs typeface="+mn-cs"/>
        </a:defRPr>
      </a:lvl4pPr>
      <a:lvl5pPr marL="1946275" indent="-346075" algn="l" defTabSz="914400" rtl="0" eaLnBrk="1" latinLnBrk="0" hangingPunct="1">
        <a:spcBef>
          <a:spcPts val="1200"/>
        </a:spcBef>
        <a:buSzPct val="90000"/>
        <a:buFont typeface="Wingdings" pitchFamily="2" charset="2"/>
        <a:buChar char="v"/>
        <a:defRPr sz="1800" kern="1200">
          <a:solidFill>
            <a:schemeClr val="tx1">
              <a:lumMod val="75000"/>
              <a:lumOff val="25000"/>
            </a:schemeClr>
          </a:solidFill>
          <a:latin typeface="+mn-lt"/>
          <a:ea typeface="+mn-ea"/>
          <a:cs typeface="+mn-cs"/>
        </a:defRPr>
      </a:lvl5pPr>
      <a:lvl6pPr marL="2290763" indent="-344488" algn="l" defTabSz="914400" rtl="0" eaLnBrk="1" latinLnBrk="0" hangingPunct="1">
        <a:spcBef>
          <a:spcPct val="20000"/>
        </a:spcBef>
        <a:buClr>
          <a:schemeClr val="bg1">
            <a:lumMod val="65000"/>
          </a:schemeClr>
        </a:buClr>
        <a:buSzPct val="90000"/>
        <a:buFont typeface="Wingdings" pitchFamily="2" charset="2"/>
        <a:buChar char="v"/>
        <a:defRPr lang="en-US" sz="1800" kern="1200" dirty="0" smtClean="0">
          <a:solidFill>
            <a:schemeClr val="tx1">
              <a:lumMod val="75000"/>
              <a:lumOff val="25000"/>
            </a:schemeClr>
          </a:solidFill>
          <a:latin typeface="+mn-lt"/>
          <a:ea typeface="+mn-ea"/>
          <a:cs typeface="+mn-cs"/>
        </a:defRPr>
      </a:lvl6pPr>
      <a:lvl7pPr marL="2625725" indent="-344488" algn="l" defTabSz="914400" rtl="0" eaLnBrk="1" latinLnBrk="0" hangingPunct="1">
        <a:spcBef>
          <a:spcPct val="20000"/>
        </a:spcBef>
        <a:buSzPct val="90000"/>
        <a:buFont typeface="Wingdings" pitchFamily="2" charset="2"/>
        <a:buChar char="v"/>
        <a:defRPr lang="en-US" sz="1800" kern="1200" dirty="0" smtClean="0">
          <a:solidFill>
            <a:schemeClr val="tx1">
              <a:lumMod val="75000"/>
              <a:lumOff val="25000"/>
            </a:schemeClr>
          </a:solidFill>
          <a:latin typeface="+mn-lt"/>
          <a:ea typeface="+mn-ea"/>
          <a:cs typeface="+mn-cs"/>
        </a:defRPr>
      </a:lvl7pPr>
      <a:lvl8pPr marL="2970213" indent="-344488" algn="l" defTabSz="914400" rtl="0" eaLnBrk="1" latinLnBrk="0" hangingPunct="1">
        <a:spcBef>
          <a:spcPct val="20000"/>
        </a:spcBef>
        <a:buClr>
          <a:schemeClr val="bg1">
            <a:lumMod val="65000"/>
          </a:schemeClr>
        </a:buClr>
        <a:buSzPct val="90000"/>
        <a:buFont typeface="Wingdings" pitchFamily="2" charset="2"/>
        <a:buChar char="v"/>
        <a:defRPr lang="en-US" sz="1800" kern="1200" dirty="0" smtClean="0">
          <a:solidFill>
            <a:schemeClr val="tx1">
              <a:lumMod val="75000"/>
              <a:lumOff val="25000"/>
            </a:schemeClr>
          </a:solidFill>
          <a:latin typeface="+mn-lt"/>
          <a:ea typeface="+mn-ea"/>
          <a:cs typeface="+mn-cs"/>
        </a:defRPr>
      </a:lvl8pPr>
      <a:lvl9pPr marL="3313113" indent="-344488" algn="l" defTabSz="914400" rtl="0" eaLnBrk="1" latinLnBrk="0" hangingPunct="1">
        <a:spcBef>
          <a:spcPct val="20000"/>
        </a:spcBef>
        <a:buSzPct val="90000"/>
        <a:buFont typeface="Wingdings" pitchFamily="2" charset="2"/>
        <a:buChar char="v"/>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www.who.int/suggestions/faq/e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williambloom.com/" TargetMode="External"/><Relationship Id="rId2" Type="http://schemas.openxmlformats.org/officeDocument/2006/relationships/hyperlink" Target="http://www.independent.co.uk/voices/healthism-is-a-vile-habit-it-is-no-longer-enough-simply-to-be-well-we-are-exhorted-to-pursue-an-1450141.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who.int/suggestions/faq/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Healing </a:t>
            </a:r>
            <a:endParaRPr lang="en-GB" dirty="0"/>
          </a:p>
        </p:txBody>
      </p:sp>
      <p:sp>
        <p:nvSpPr>
          <p:cNvPr id="3" name="Content Placeholder 2"/>
          <p:cNvSpPr>
            <a:spLocks noGrp="1"/>
          </p:cNvSpPr>
          <p:nvPr>
            <p:ph idx="1"/>
          </p:nvPr>
        </p:nvSpPr>
        <p:spPr>
          <a:xfrm>
            <a:off x="36579" y="1772816"/>
            <a:ext cx="8650221" cy="4968552"/>
          </a:xfrm>
        </p:spPr>
        <p:txBody>
          <a:bodyPr>
            <a:normAutofit/>
          </a:bodyPr>
          <a:lstStyle/>
          <a:p>
            <a:r>
              <a:rPr lang="en-GB" sz="1800" dirty="0">
                <a:solidFill>
                  <a:schemeClr val="tx1"/>
                </a:solidFill>
                <a:effectLst/>
                <a:latin typeface="+mn-lt"/>
                <a:ea typeface="+mn-ea"/>
                <a:cs typeface="+mn-cs"/>
              </a:rPr>
              <a:t>James Lewis </a:t>
            </a:r>
            <a:r>
              <a:rPr lang="en-GB" sz="1800" dirty="0" smtClean="0">
                <a:solidFill>
                  <a:schemeClr val="tx1"/>
                </a:solidFill>
                <a:effectLst/>
                <a:latin typeface="+mn-lt"/>
                <a:ea typeface="+mn-ea"/>
                <a:cs typeface="+mn-cs"/>
              </a:rPr>
              <a:t>(1992, 7) states </a:t>
            </a:r>
            <a:r>
              <a:rPr lang="en-GB" sz="1800" dirty="0">
                <a:solidFill>
                  <a:schemeClr val="tx1"/>
                </a:solidFill>
                <a:effectLst/>
                <a:latin typeface="+mn-lt"/>
                <a:ea typeface="+mn-ea"/>
                <a:cs typeface="+mn-cs"/>
              </a:rPr>
              <a:t>that New Age is characterised by its emphasis on healing and </a:t>
            </a:r>
            <a:r>
              <a:rPr lang="en-GB" sz="1800" dirty="0" err="1">
                <a:solidFill>
                  <a:schemeClr val="tx1"/>
                </a:solidFill>
                <a:effectLst/>
                <a:latin typeface="+mn-lt"/>
                <a:ea typeface="+mn-ea"/>
                <a:cs typeface="+mn-cs"/>
              </a:rPr>
              <a:t>Hanegraaff</a:t>
            </a:r>
            <a:r>
              <a:rPr lang="en-GB" sz="1800" dirty="0">
                <a:solidFill>
                  <a:schemeClr val="tx1"/>
                </a:solidFill>
                <a:effectLst/>
                <a:latin typeface="+mn-lt"/>
                <a:ea typeface="+mn-ea"/>
                <a:cs typeface="+mn-cs"/>
              </a:rPr>
              <a:t> </a:t>
            </a:r>
            <a:r>
              <a:rPr lang="en-GB" sz="1800" dirty="0" smtClean="0">
                <a:solidFill>
                  <a:schemeClr val="tx1"/>
                </a:solidFill>
                <a:effectLst/>
                <a:latin typeface="+mn-lt"/>
                <a:ea typeface="+mn-ea"/>
                <a:cs typeface="+mn-cs"/>
              </a:rPr>
              <a:t>(1996, 42) says </a:t>
            </a:r>
            <a:r>
              <a:rPr lang="en-GB" sz="1800" dirty="0">
                <a:solidFill>
                  <a:schemeClr val="tx1"/>
                </a:solidFill>
                <a:effectLst/>
                <a:latin typeface="+mn-lt"/>
                <a:ea typeface="+mn-ea"/>
                <a:cs typeface="+mn-cs"/>
              </a:rPr>
              <a:t>“The proliferation of what may loosely be called ‘alternative therapies’ undoubtedly represents one of the most visible aspects of the New Age Movement”. </a:t>
            </a:r>
            <a:endParaRPr lang="en-GB" sz="1800" dirty="0" smtClean="0">
              <a:solidFill>
                <a:schemeClr val="tx1"/>
              </a:solidFill>
              <a:effectLst/>
              <a:latin typeface="+mn-lt"/>
              <a:ea typeface="+mn-ea"/>
              <a:cs typeface="+mn-cs"/>
            </a:endParaRPr>
          </a:p>
          <a:p>
            <a:r>
              <a:rPr lang="en-GB" sz="1800" dirty="0" err="1"/>
              <a:t>Heelas</a:t>
            </a:r>
            <a:r>
              <a:rPr lang="en-GB" sz="1800" dirty="0"/>
              <a:t> (2013, 81) says: For those who do not treat this life as a preparation for the next, what matters is making the most of life in the here-and-now”.  And “The ideas of CAM are in tune with this value: cultivating and experiencing life vitalizing body and mind, perpetuating life, ideally for ever’.  </a:t>
            </a:r>
          </a:p>
          <a:p>
            <a:r>
              <a:rPr lang="en-GB" sz="1800" dirty="0" smtClean="0">
                <a:solidFill>
                  <a:schemeClr val="tx1"/>
                </a:solidFill>
                <a:effectLst/>
                <a:latin typeface="+mn-lt"/>
                <a:ea typeface="+mn-ea"/>
                <a:cs typeface="+mn-cs"/>
              </a:rPr>
              <a:t>Crawford’s </a:t>
            </a:r>
            <a:r>
              <a:rPr lang="en-GB" sz="1800" dirty="0">
                <a:solidFill>
                  <a:schemeClr val="tx1"/>
                </a:solidFill>
                <a:effectLst/>
                <a:latin typeface="+mn-lt"/>
                <a:ea typeface="+mn-ea"/>
                <a:cs typeface="+mn-cs"/>
              </a:rPr>
              <a:t>“</a:t>
            </a:r>
            <a:r>
              <a:rPr lang="en-GB" sz="1800" dirty="0" err="1">
                <a:solidFill>
                  <a:schemeClr val="tx1"/>
                </a:solidFill>
                <a:effectLst/>
                <a:latin typeface="+mn-lt"/>
                <a:ea typeface="+mn-ea"/>
                <a:cs typeface="+mn-cs"/>
              </a:rPr>
              <a:t>Healthism</a:t>
            </a:r>
            <a:r>
              <a:rPr lang="en-GB" sz="1800" dirty="0">
                <a:solidFill>
                  <a:schemeClr val="tx1"/>
                </a:solidFill>
                <a:effectLst/>
                <a:latin typeface="+mn-lt"/>
                <a:ea typeface="+mn-ea"/>
                <a:cs typeface="+mn-cs"/>
              </a:rPr>
              <a:t>”, as noted by </a:t>
            </a:r>
            <a:r>
              <a:rPr lang="en-GB" sz="1800" dirty="0" smtClean="0">
                <a:solidFill>
                  <a:schemeClr val="tx1"/>
                </a:solidFill>
                <a:effectLst/>
                <a:latin typeface="+mn-lt"/>
                <a:ea typeface="+mn-ea"/>
                <a:cs typeface="+mn-cs"/>
              </a:rPr>
              <a:t>Hunt (2003, 183-4), </a:t>
            </a:r>
            <a:r>
              <a:rPr lang="en-GB" sz="1800" dirty="0">
                <a:solidFill>
                  <a:schemeClr val="tx1"/>
                </a:solidFill>
                <a:effectLst/>
                <a:latin typeface="+mn-lt"/>
                <a:ea typeface="+mn-ea"/>
                <a:cs typeface="+mn-cs"/>
              </a:rPr>
              <a:t>makes the point that we today are not simply concerned with being free from sickness but in having a positive and proactive attitude to health, and “</a:t>
            </a:r>
            <a:r>
              <a:rPr lang="en-GB" sz="1800" dirty="0" err="1">
                <a:solidFill>
                  <a:schemeClr val="tx1"/>
                </a:solidFill>
                <a:effectLst/>
                <a:latin typeface="+mn-lt"/>
                <a:ea typeface="+mn-ea"/>
                <a:cs typeface="+mn-cs"/>
              </a:rPr>
              <a:t>Healthism</a:t>
            </a:r>
            <a:r>
              <a:rPr lang="en-GB" sz="1800" dirty="0">
                <a:solidFill>
                  <a:schemeClr val="tx1"/>
                </a:solidFill>
                <a:effectLst/>
                <a:latin typeface="+mn-lt"/>
                <a:ea typeface="+mn-ea"/>
                <a:cs typeface="+mn-cs"/>
              </a:rPr>
              <a:t>” is a focus on optimum performance. </a:t>
            </a:r>
            <a:endParaRPr lang="en-GB" sz="1800" dirty="0" smtClean="0">
              <a:solidFill>
                <a:schemeClr val="tx1"/>
              </a:solidFill>
              <a:effectLst/>
              <a:latin typeface="+mn-lt"/>
              <a:ea typeface="+mn-ea"/>
              <a:cs typeface="+mn-cs"/>
            </a:endParaRPr>
          </a:p>
          <a:p>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9" y="180196"/>
            <a:ext cx="2009775" cy="1504950"/>
          </a:xfrm>
          <a:prstGeom prst="rect">
            <a:avLst/>
          </a:prstGeom>
        </p:spPr>
      </p:pic>
    </p:spTree>
    <p:extLst>
      <p:ext uri="{BB962C8B-B14F-4D97-AF65-F5344CB8AC3E}">
        <p14:creationId xmlns:p14="http://schemas.microsoft.com/office/powerpoint/2010/main" val="23184560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…our entire life, even in the complete absence of sickness, is implicated in the pursuit of more perfect health and greater longevity. We must not smoke or hang around smokers, drink too much, eat fat, breathe summer air in the cities, pursue dangerous sports and, of course, we must exercise to recapture some aboriginal state of fitness. Doctors have become the priests of this new cult of endless aspiration. They screen, check and warn the healthy, upbraid the sick and lecture us all on the multiple errors of our ways (Appleyard, 1994). </a:t>
            </a:r>
          </a:p>
          <a:p>
            <a:endParaRPr lang="en-GB" dirty="0"/>
          </a:p>
        </p:txBody>
      </p:sp>
    </p:spTree>
    <p:extLst>
      <p:ext uri="{BB962C8B-B14F-4D97-AF65-F5344CB8AC3E}">
        <p14:creationId xmlns:p14="http://schemas.microsoft.com/office/powerpoint/2010/main" val="889745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3" y="188640"/>
            <a:ext cx="8238348" cy="5970112"/>
          </a:xfrm>
        </p:spPr>
        <p:txBody>
          <a:bodyPr>
            <a:normAutofit/>
          </a:bodyPr>
          <a:lstStyle/>
          <a:p>
            <a:endParaRPr lang="en-GB" sz="1800" dirty="0" smtClean="0">
              <a:solidFill>
                <a:schemeClr val="tx1"/>
              </a:solidFill>
              <a:effectLst/>
              <a:latin typeface="+mn-lt"/>
              <a:ea typeface="+mn-ea"/>
              <a:cs typeface="+mn-cs"/>
            </a:endParaRPr>
          </a:p>
          <a:p>
            <a:r>
              <a:rPr lang="en-GB" sz="1800" dirty="0" err="1">
                <a:solidFill>
                  <a:schemeClr val="tx1"/>
                </a:solidFill>
              </a:rPr>
              <a:t>Hanegraaff</a:t>
            </a:r>
            <a:r>
              <a:rPr lang="en-GB" sz="1800" dirty="0">
                <a:solidFill>
                  <a:schemeClr val="tx1"/>
                </a:solidFill>
              </a:rPr>
              <a:t>  (1996, 44) </a:t>
            </a:r>
            <a:r>
              <a:rPr lang="en-GB" sz="1800" dirty="0"/>
              <a:t>says ‘In their implicit criticism of official western medicine, New Age healing practices not surprisingly evince a rather close affinity to those of traditional cultures which western medicine has sought to replace’ and </a:t>
            </a:r>
            <a:r>
              <a:rPr lang="en-GB" sz="1800" dirty="0">
                <a:solidFill>
                  <a:schemeClr val="tx1"/>
                </a:solidFill>
              </a:rPr>
              <a:t>‘Alternative approaches to healing, in contrast, offer general interpretive contexts for giving meaning to illness’. </a:t>
            </a:r>
          </a:p>
          <a:p>
            <a:r>
              <a:rPr lang="en-GB" sz="1800" dirty="0" smtClean="0">
                <a:solidFill>
                  <a:schemeClr val="tx1"/>
                </a:solidFill>
                <a:effectLst/>
                <a:latin typeface="+mn-lt"/>
                <a:ea typeface="+mn-ea"/>
                <a:cs typeface="+mn-cs"/>
              </a:rPr>
              <a:t>Stephen </a:t>
            </a:r>
            <a:r>
              <a:rPr lang="en-GB" sz="1800" dirty="0">
                <a:solidFill>
                  <a:schemeClr val="tx1"/>
                </a:solidFill>
                <a:effectLst/>
                <a:latin typeface="+mn-lt"/>
                <a:ea typeface="+mn-ea"/>
                <a:cs typeface="+mn-cs"/>
              </a:rPr>
              <a:t>Hunt </a:t>
            </a:r>
            <a:r>
              <a:rPr lang="en-GB" sz="1800" dirty="0" smtClean="0">
                <a:solidFill>
                  <a:schemeClr val="tx1"/>
                </a:solidFill>
                <a:effectLst/>
                <a:latin typeface="+mn-lt"/>
                <a:ea typeface="+mn-ea"/>
                <a:cs typeface="+mn-cs"/>
              </a:rPr>
              <a:t>(2003, 183-4) notes </a:t>
            </a:r>
            <a:r>
              <a:rPr lang="en-GB" sz="1800" dirty="0">
                <a:solidFill>
                  <a:schemeClr val="tx1"/>
                </a:solidFill>
                <a:effectLst/>
                <a:latin typeface="+mn-lt"/>
                <a:ea typeface="+mn-ea"/>
                <a:cs typeface="+mn-cs"/>
              </a:rPr>
              <a:t>that “…healing…is a preoccupation with current expressions of religiosity…it is often interpreted in a proactive way and links to the broader yet interconnected areas of life enhancement, human potential, and the attempt to construct the capacity for spiritual enrichment”.  He goes on to say that health, healing and human potential are given ‘religious’ qualities, and that our current emphasis on health “is now bordering on a form of religiosity – or even a form of fetishism”.  </a:t>
            </a:r>
            <a:endParaRPr lang="en-GB" sz="1800" dirty="0" smtClean="0">
              <a:solidFill>
                <a:schemeClr val="tx1"/>
              </a:solidFill>
              <a:effectLst/>
              <a:latin typeface="+mn-lt"/>
              <a:ea typeface="+mn-ea"/>
              <a:cs typeface="+mn-cs"/>
            </a:endParaRPr>
          </a:p>
          <a:p>
            <a:r>
              <a:rPr lang="en-GB" sz="1800" dirty="0"/>
              <a:t>Roof (1999, 39) “Deciding to seek help – especially self-help – takes on features comparable to a religious conversion…’.</a:t>
            </a:r>
          </a:p>
          <a:p>
            <a:endParaRPr lang="en-GB" sz="1800" dirty="0" smtClean="0">
              <a:solidFill>
                <a:schemeClr val="tx1"/>
              </a:solidFill>
              <a:effectLst/>
              <a:latin typeface="+mn-lt"/>
              <a:ea typeface="+mn-ea"/>
              <a:cs typeface="+mn-cs"/>
            </a:endParaRPr>
          </a:p>
          <a:p>
            <a:endParaRPr lang="en-GB" sz="1600" dirty="0">
              <a:solidFill>
                <a:schemeClr val="tx1"/>
              </a:solidFill>
              <a:effectLst/>
              <a:latin typeface="+mn-lt"/>
              <a:ea typeface="+mn-ea"/>
              <a:cs typeface="+mn-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27289" y="5034191"/>
            <a:ext cx="1616711" cy="1841510"/>
          </a:xfrm>
          <a:prstGeom prst="rect">
            <a:avLst/>
          </a:prstGeom>
          <a:ln>
            <a:noFill/>
          </a:ln>
          <a:effectLst>
            <a:softEdge rad="112500"/>
          </a:effectLst>
        </p:spPr>
      </p:pic>
    </p:spTree>
    <p:extLst>
      <p:ext uri="{BB962C8B-B14F-4D97-AF65-F5344CB8AC3E}">
        <p14:creationId xmlns:p14="http://schemas.microsoft.com/office/powerpoint/2010/main" val="26947975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6141" y="476672"/>
            <a:ext cx="7691719" cy="5682081"/>
          </a:xfrm>
        </p:spPr>
        <p:txBody>
          <a:bodyPr>
            <a:normAutofit fontScale="92500" lnSpcReduction="20000"/>
          </a:bodyPr>
          <a:lstStyle/>
          <a:p>
            <a:r>
              <a:rPr lang="en-GB" dirty="0" err="1">
                <a:solidFill>
                  <a:schemeClr val="tx1"/>
                </a:solidFill>
              </a:rPr>
              <a:t>Hanegraaff</a:t>
            </a:r>
            <a:r>
              <a:rPr lang="en-GB" dirty="0">
                <a:solidFill>
                  <a:schemeClr val="tx1"/>
                </a:solidFill>
              </a:rPr>
              <a:t> (2006, 48) distinguishes between the Human Potential Movement and the Holistic Health Movement, stating “…this distinction rests on the relative emphasis on psychological healing in the former and on physical healing in the latter”.  He determines however that “…considering the substantial overlap between the movements, which both aspire to heal ‘body and soul’ as a whole, this distinction must be understood largely as an </a:t>
            </a:r>
            <a:r>
              <a:rPr lang="en-GB" dirty="0" err="1">
                <a:solidFill>
                  <a:schemeClr val="tx1"/>
                </a:solidFill>
              </a:rPr>
              <a:t>idealtypical</a:t>
            </a:r>
            <a:r>
              <a:rPr lang="en-GB" dirty="0">
                <a:solidFill>
                  <a:schemeClr val="tx1"/>
                </a:solidFill>
              </a:rPr>
              <a:t> and heuristic device”. </a:t>
            </a:r>
          </a:p>
          <a:p>
            <a:r>
              <a:rPr lang="en-GB" dirty="0" err="1" smtClean="0"/>
              <a:t>Heelas</a:t>
            </a:r>
            <a:r>
              <a:rPr lang="en-GB" dirty="0" smtClean="0"/>
              <a:t> </a:t>
            </a:r>
            <a:r>
              <a:rPr lang="en-GB" dirty="0"/>
              <a:t>(1996, 81) says “…in a general sense of the term, the entire New Age has to do with healing” but he insists that ultimately New Age is a ‘self-religion’ and about ‘self spirituality’.  </a:t>
            </a:r>
            <a:endParaRPr lang="en-GB" dirty="0" smtClean="0"/>
          </a:p>
          <a:p>
            <a:r>
              <a:rPr lang="en-GB" dirty="0" smtClean="0"/>
              <a:t>Chen  </a:t>
            </a:r>
            <a:r>
              <a:rPr lang="en-GB" dirty="0"/>
              <a:t>(2013, 229) discusses this, adding that this self-religion and self-spirituality is about healing ‘…the earth, the dis-ease of the capitalist workplace, healing the person, and healing bodily disease and illness’.  </a:t>
            </a:r>
          </a:p>
          <a:p>
            <a:endParaRPr lang="en-US" dirty="0"/>
          </a:p>
        </p:txBody>
      </p:sp>
    </p:spTree>
    <p:extLst>
      <p:ext uri="{BB962C8B-B14F-4D97-AF65-F5344CB8AC3E}">
        <p14:creationId xmlns:p14="http://schemas.microsoft.com/office/powerpoint/2010/main" val="3647430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472608"/>
          </a:xfrm>
        </p:spPr>
        <p:txBody>
          <a:bodyPr>
            <a:normAutofit/>
          </a:bodyPr>
          <a:lstStyle/>
          <a:p>
            <a:r>
              <a:rPr lang="en-GB" sz="1800" dirty="0">
                <a:solidFill>
                  <a:schemeClr val="tx1"/>
                </a:solidFill>
                <a:effectLst/>
                <a:latin typeface="+mn-lt"/>
                <a:ea typeface="+mn-ea"/>
                <a:cs typeface="+mn-cs"/>
              </a:rPr>
              <a:t>Ruth Prince and David Riches </a:t>
            </a:r>
            <a:r>
              <a:rPr lang="en-GB" sz="1800" dirty="0" smtClean="0">
                <a:solidFill>
                  <a:schemeClr val="tx1"/>
                </a:solidFill>
                <a:effectLst/>
                <a:latin typeface="+mn-lt"/>
                <a:ea typeface="+mn-ea"/>
                <a:cs typeface="+mn-cs"/>
              </a:rPr>
              <a:t>(2000, 89-90) state </a:t>
            </a:r>
            <a:r>
              <a:rPr lang="en-GB" sz="1800" dirty="0">
                <a:solidFill>
                  <a:schemeClr val="tx1"/>
                </a:solidFill>
                <a:effectLst/>
                <a:latin typeface="+mn-lt"/>
                <a:ea typeface="+mn-ea"/>
                <a:cs typeface="+mn-cs"/>
              </a:rPr>
              <a:t>“Alternative therapy, in short, endorses an holistic philosophy of the human person”.  Further that “From natural childbirth techniques, concern over ‘E’ numbers and preservatives, yoga classes, herbal throat pastilles, and not to forget meditation and </a:t>
            </a:r>
            <a:r>
              <a:rPr lang="en-GB" sz="1800" dirty="0" smtClean="0">
                <a:solidFill>
                  <a:schemeClr val="tx1"/>
                </a:solidFill>
                <a:effectLst/>
                <a:latin typeface="+mn-lt"/>
                <a:ea typeface="+mn-ea"/>
                <a:cs typeface="+mn-cs"/>
              </a:rPr>
              <a:t>massage</a:t>
            </a:r>
            <a:r>
              <a:rPr lang="en-GB" sz="1800" dirty="0">
                <a:solidFill>
                  <a:schemeClr val="tx1"/>
                </a:solidFill>
                <a:effectLst/>
                <a:latin typeface="+mn-lt"/>
                <a:ea typeface="+mn-ea"/>
                <a:cs typeface="+mn-cs"/>
              </a:rPr>
              <a:t>, so-called natural methods of healing are becoming increasingly </a:t>
            </a:r>
            <a:r>
              <a:rPr lang="en-GB" sz="1800" dirty="0" smtClean="0">
                <a:solidFill>
                  <a:schemeClr val="tx1"/>
                </a:solidFill>
                <a:effectLst/>
                <a:latin typeface="+mn-lt"/>
                <a:ea typeface="+mn-ea"/>
                <a:cs typeface="+mn-cs"/>
              </a:rPr>
              <a:t>accepted”.</a:t>
            </a:r>
          </a:p>
          <a:p>
            <a:r>
              <a:rPr lang="en-GB" sz="1800" dirty="0" smtClean="0">
                <a:solidFill>
                  <a:schemeClr val="tx1"/>
                </a:solidFill>
                <a:effectLst/>
                <a:latin typeface="+mn-lt"/>
                <a:ea typeface="+mn-ea"/>
                <a:cs typeface="+mn-cs"/>
              </a:rPr>
              <a:t>They continue (2000, 91), </a:t>
            </a:r>
            <a:r>
              <a:rPr lang="en-GB" sz="1800" dirty="0">
                <a:solidFill>
                  <a:schemeClr val="tx1"/>
                </a:solidFill>
                <a:effectLst/>
                <a:latin typeface="+mn-lt"/>
                <a:ea typeface="+mn-ea"/>
                <a:cs typeface="+mn-cs"/>
              </a:rPr>
              <a:t>“The New Age ‘person’ includes four inseparable and mutually affecting elements: the physical, the emotional, the mental and the spiritual” and if there is not a balance between these, illness will follow.  They state further that New Age healing has three </a:t>
            </a:r>
            <a:r>
              <a:rPr lang="en-GB" sz="1800" dirty="0" smtClean="0">
                <a:solidFill>
                  <a:schemeClr val="tx1"/>
                </a:solidFill>
                <a:effectLst/>
                <a:latin typeface="+mn-lt"/>
                <a:ea typeface="+mn-ea"/>
                <a:cs typeface="+mn-cs"/>
              </a:rPr>
              <a:t>features (2000, 106):  </a:t>
            </a:r>
            <a:r>
              <a:rPr lang="en-GB" sz="1800" dirty="0">
                <a:solidFill>
                  <a:schemeClr val="tx1"/>
                </a:solidFill>
                <a:effectLst/>
                <a:latin typeface="+mn-lt"/>
                <a:ea typeface="+mn-ea"/>
                <a:cs typeface="+mn-cs"/>
              </a:rPr>
              <a:t>First, that healing is about patient empowerment, second, that New Age healers are inspirational and third, that New Age </a:t>
            </a:r>
            <a:r>
              <a:rPr lang="en-GB" sz="1800" dirty="0" smtClean="0">
                <a:solidFill>
                  <a:schemeClr val="tx1"/>
                </a:solidFill>
                <a:effectLst/>
                <a:latin typeface="+mn-lt"/>
                <a:ea typeface="+mn-ea"/>
                <a:cs typeface="+mn-cs"/>
              </a:rPr>
              <a:t>healers </a:t>
            </a:r>
            <a:r>
              <a:rPr lang="en-GB" sz="1800" dirty="0">
                <a:solidFill>
                  <a:schemeClr val="tx1"/>
                </a:solidFill>
                <a:effectLst/>
                <a:latin typeface="+mn-lt"/>
                <a:ea typeface="+mn-ea"/>
                <a:cs typeface="+mn-cs"/>
              </a:rPr>
              <a:t>advocate manipulative techniques.  They go on to state that knowledge about healing for New Agers comes from a combination of different sources; “…from practical participation in healing activity, from abstract instruction from gurus and teachers at first hand, and from pamphlets and other literature</a:t>
            </a:r>
            <a:r>
              <a:rPr lang="en-GB" sz="1800" dirty="0" smtClean="0">
                <a:solidFill>
                  <a:schemeClr val="tx1"/>
                </a:solidFill>
                <a:effectLst/>
                <a:latin typeface="+mn-lt"/>
                <a:ea typeface="+mn-ea"/>
                <a:cs typeface="+mn-cs"/>
              </a:rPr>
              <a:t>” (200, 95-6).</a:t>
            </a:r>
            <a:r>
              <a:rPr lang="en-GB" sz="1800" baseline="30000" dirty="0" smtClean="0">
                <a:solidFill>
                  <a:schemeClr val="tx1"/>
                </a:solidFill>
                <a:effectLst/>
                <a:latin typeface="+mn-lt"/>
                <a:ea typeface="+mn-ea"/>
                <a:cs typeface="+mn-cs"/>
              </a:rPr>
              <a:t> </a:t>
            </a:r>
            <a:endParaRPr lang="en-GB" sz="1800" dirty="0">
              <a:solidFill>
                <a:schemeClr val="tx1"/>
              </a:solidFill>
              <a:effectLst/>
              <a:latin typeface="+mn-lt"/>
              <a:ea typeface="+mn-ea"/>
              <a:cs typeface="+mn-cs"/>
            </a:endParaRPr>
          </a:p>
          <a:p>
            <a:endParaRPr lang="en-GB" sz="16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19181197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6141" y="620688"/>
            <a:ext cx="7691719" cy="5538064"/>
          </a:xfrm>
        </p:spPr>
        <p:txBody>
          <a:bodyPr/>
          <a:lstStyle/>
          <a:p>
            <a:r>
              <a:rPr lang="en-GB" sz="1800" dirty="0">
                <a:solidFill>
                  <a:schemeClr val="tx1"/>
                </a:solidFill>
                <a:effectLst/>
              </a:rPr>
              <a:t>Helen Graham </a:t>
            </a:r>
            <a:r>
              <a:rPr lang="en-GB" sz="1800" dirty="0" smtClean="0">
                <a:solidFill>
                  <a:schemeClr val="tx1"/>
                </a:solidFill>
                <a:effectLst/>
              </a:rPr>
              <a:t>(1999, 57) notes </a:t>
            </a:r>
            <a:r>
              <a:rPr lang="en-GB" sz="1800" dirty="0">
                <a:solidFill>
                  <a:schemeClr val="tx1"/>
                </a:solidFill>
                <a:effectLst/>
              </a:rPr>
              <a:t>that eastern and western views on healing are very different, and may be thought of in terms of unity verses separateness.  In the East there is balance, but mind and matter are dealt with separately in the West.</a:t>
            </a:r>
            <a:r>
              <a:rPr lang="en-GB" sz="1800" dirty="0" smtClean="0">
                <a:effectLst/>
              </a:rPr>
              <a:t> </a:t>
            </a:r>
          </a:p>
          <a:p>
            <a:r>
              <a:rPr lang="en-GB" sz="1800" dirty="0">
                <a:solidFill>
                  <a:schemeClr val="tx1"/>
                </a:solidFill>
                <a:effectLst/>
              </a:rPr>
              <a:t>The World Health Organisation’s definition of health is “Health is a state of complete physical, mental and social well-being and not merely the absence of disease or infirmity”, and this has not been amended since 1948. </a:t>
            </a:r>
            <a:r>
              <a:rPr lang="en-GB" sz="1800" dirty="0">
                <a:solidFill>
                  <a:schemeClr val="tx1"/>
                </a:solidFill>
                <a:effectLst/>
                <a:hlinkClick r:id="rId2"/>
              </a:rPr>
              <a:t>www.who.int/suggestions/faq/en</a:t>
            </a:r>
            <a:r>
              <a:rPr lang="en-GB" sz="1800" dirty="0" smtClean="0">
                <a:solidFill>
                  <a:schemeClr val="tx1"/>
                </a:solidFill>
                <a:effectLst/>
                <a:hlinkClick r:id="rId2"/>
              </a:rPr>
              <a:t>/</a:t>
            </a:r>
            <a:endParaRPr lang="en-GB" sz="1800" dirty="0" smtClean="0">
              <a:solidFill>
                <a:schemeClr val="tx1"/>
              </a:solidFill>
              <a:effectLst/>
            </a:endParaRPr>
          </a:p>
          <a:p>
            <a:r>
              <a:rPr lang="en-GB" sz="1800" dirty="0">
                <a:solidFill>
                  <a:schemeClr val="tx1"/>
                </a:solidFill>
                <a:effectLst/>
                <a:latin typeface="+mn-lt"/>
                <a:ea typeface="+mn-ea"/>
                <a:cs typeface="+mn-cs"/>
              </a:rPr>
              <a:t>A New Age definition of health </a:t>
            </a:r>
            <a:r>
              <a:rPr lang="en-GB" sz="1800" dirty="0" smtClean="0">
                <a:solidFill>
                  <a:schemeClr val="tx1"/>
                </a:solidFill>
                <a:effectLst/>
                <a:latin typeface="+mn-lt"/>
                <a:ea typeface="+mn-ea"/>
                <a:cs typeface="+mn-cs"/>
              </a:rPr>
              <a:t>is (</a:t>
            </a:r>
            <a:r>
              <a:rPr lang="en-GB" sz="1800" dirty="0" err="1" smtClean="0">
                <a:solidFill>
                  <a:schemeClr val="tx1"/>
                </a:solidFill>
                <a:effectLst/>
                <a:latin typeface="+mn-lt"/>
                <a:ea typeface="+mn-ea"/>
                <a:cs typeface="+mn-cs"/>
              </a:rPr>
              <a:t>Shearly</a:t>
            </a:r>
            <a:r>
              <a:rPr lang="en-GB" sz="1800" dirty="0" smtClean="0">
                <a:solidFill>
                  <a:schemeClr val="tx1"/>
                </a:solidFill>
                <a:effectLst/>
                <a:latin typeface="+mn-lt"/>
                <a:ea typeface="+mn-ea"/>
                <a:cs typeface="+mn-cs"/>
              </a:rPr>
              <a:t>, 1996, 11) </a:t>
            </a:r>
            <a:r>
              <a:rPr lang="en-GB" sz="1800" dirty="0">
                <a:solidFill>
                  <a:schemeClr val="tx1"/>
                </a:solidFill>
                <a:effectLst/>
                <a:latin typeface="+mn-lt"/>
                <a:ea typeface="+mn-ea"/>
                <a:cs typeface="+mn-cs"/>
              </a:rPr>
              <a:t>“a state of emotional, mental, spiritual and physical balance”. This adds the words “spiritual” and “balance” to the WHO definition and introduces the notion of “balance” and how balance leads to health.  </a:t>
            </a:r>
            <a:endParaRPr lang="en-GB" sz="1800" dirty="0">
              <a:solidFill>
                <a:schemeClr val="tx1"/>
              </a:solidFill>
              <a:effectLst/>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4869160"/>
            <a:ext cx="2127498" cy="1810764"/>
          </a:xfrm>
          <a:prstGeom prst="rect">
            <a:avLst/>
          </a:prstGeom>
        </p:spPr>
      </p:pic>
    </p:spTree>
    <p:extLst>
      <p:ext uri="{BB962C8B-B14F-4D97-AF65-F5344CB8AC3E}">
        <p14:creationId xmlns:p14="http://schemas.microsoft.com/office/powerpoint/2010/main" val="11238416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6141" y="620687"/>
            <a:ext cx="7691719" cy="5538065"/>
          </a:xfrm>
        </p:spPr>
        <p:txBody>
          <a:bodyPr/>
          <a:lstStyle/>
          <a:p>
            <a:r>
              <a:rPr lang="en-GB" dirty="0" smtClean="0"/>
              <a:t>Frisk (2013, 57) </a:t>
            </a:r>
            <a:r>
              <a:rPr lang="en-GB" dirty="0"/>
              <a:t>‘…the borders between mainstream and New Age activities seem to be weakening</a:t>
            </a:r>
            <a:r>
              <a:rPr lang="en-GB" dirty="0" smtClean="0"/>
              <a:t>’.</a:t>
            </a:r>
            <a:endParaRPr lang="en-GB" dirty="0"/>
          </a:p>
          <a:p>
            <a:r>
              <a:rPr lang="en-GB" dirty="0" smtClean="0"/>
              <a:t>‘Mainstream</a:t>
            </a:r>
            <a:r>
              <a:rPr lang="en-GB" dirty="0"/>
              <a:t>’ </a:t>
            </a:r>
            <a:r>
              <a:rPr lang="en-GB" dirty="0" smtClean="0"/>
              <a:t>(</a:t>
            </a:r>
            <a:r>
              <a:rPr lang="en-GB" dirty="0"/>
              <a:t>specific to USA): 1) State founded things like hospitals and schools.  2) Healthcare paid for by state insurance. 3) Private healthcare that does not address any ‘religious’ questions. 4) Traditional Christianity perhaps.  </a:t>
            </a:r>
          </a:p>
          <a:p>
            <a:endParaRPr lang="en-US" dirty="0"/>
          </a:p>
        </p:txBody>
      </p:sp>
    </p:spTree>
    <p:extLst>
      <p:ext uri="{BB962C8B-B14F-4D97-AF65-F5344CB8AC3E}">
        <p14:creationId xmlns:p14="http://schemas.microsoft.com/office/powerpoint/2010/main" val="3862423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81820" y="1600200"/>
            <a:ext cx="6604979" cy="4997152"/>
          </a:xfrm>
        </p:spPr>
        <p:txBody>
          <a:bodyPr/>
          <a:lstStyle/>
          <a:p>
            <a:endParaRPr lang="en-GB" sz="1800" dirty="0" smtClean="0">
              <a:solidFill>
                <a:schemeClr val="tx1"/>
              </a:solidFill>
              <a:effectLst/>
              <a:latin typeface="+mn-lt"/>
              <a:ea typeface="+mn-ea"/>
              <a:cs typeface="+mn-cs"/>
            </a:endParaRPr>
          </a:p>
          <a:p>
            <a:r>
              <a:rPr lang="en-GB" sz="1800" dirty="0" smtClean="0">
                <a:solidFill>
                  <a:schemeClr val="tx1"/>
                </a:solidFill>
                <a:effectLst/>
                <a:latin typeface="+mn-lt"/>
                <a:ea typeface="+mn-ea"/>
                <a:cs typeface="+mn-cs"/>
              </a:rPr>
              <a:t>Graham (1999, 82) states </a:t>
            </a:r>
            <a:r>
              <a:rPr lang="en-GB" sz="1800" dirty="0">
                <a:solidFill>
                  <a:schemeClr val="tx1"/>
                </a:solidFill>
                <a:effectLst/>
                <a:latin typeface="+mn-lt"/>
                <a:ea typeface="+mn-ea"/>
                <a:cs typeface="+mn-cs"/>
              </a:rPr>
              <a:t>that since the nineteenth century in the West, with the displacement of religion by science and the increasing secularisation of science, the spiritual components of disease became </a:t>
            </a:r>
            <a:r>
              <a:rPr lang="en-GB" sz="1800" dirty="0" smtClean="0">
                <a:solidFill>
                  <a:schemeClr val="tx1"/>
                </a:solidFill>
                <a:effectLst/>
                <a:latin typeface="+mn-lt"/>
                <a:ea typeface="+mn-ea"/>
                <a:cs typeface="+mn-cs"/>
              </a:rPr>
              <a:t>obscured </a:t>
            </a:r>
            <a:r>
              <a:rPr lang="en-GB" sz="1800" dirty="0">
                <a:solidFill>
                  <a:schemeClr val="tx1"/>
                </a:solidFill>
                <a:effectLst/>
                <a:latin typeface="+mn-lt"/>
                <a:ea typeface="+mn-ea"/>
                <a:cs typeface="+mn-cs"/>
              </a:rPr>
              <a:t>and then ignored.  </a:t>
            </a:r>
            <a:endParaRPr lang="en-GB" sz="1800" dirty="0" smtClean="0">
              <a:solidFill>
                <a:schemeClr val="tx1"/>
              </a:solidFill>
              <a:effectLst/>
              <a:latin typeface="+mn-lt"/>
              <a:ea typeface="+mn-ea"/>
              <a:cs typeface="+mn-cs"/>
            </a:endParaRPr>
          </a:p>
          <a:p>
            <a:pPr marL="0" indent="0">
              <a:buNone/>
            </a:pPr>
            <a:r>
              <a:rPr lang="en-GB" sz="1800" dirty="0" smtClean="0"/>
              <a:t>She says: “</a:t>
            </a:r>
            <a:r>
              <a:rPr lang="en-GB" sz="1800" dirty="0" smtClean="0">
                <a:solidFill>
                  <a:schemeClr val="tx1"/>
                </a:solidFill>
                <a:effectLst/>
                <a:latin typeface="+mn-lt"/>
                <a:ea typeface="+mn-ea"/>
                <a:cs typeface="+mn-cs"/>
              </a:rPr>
              <a:t>Emphasis </a:t>
            </a:r>
            <a:r>
              <a:rPr lang="en-GB" sz="1800" dirty="0">
                <a:solidFill>
                  <a:schemeClr val="tx1"/>
                </a:solidFill>
                <a:effectLst/>
                <a:latin typeface="+mn-lt"/>
                <a:ea typeface="+mn-ea"/>
                <a:cs typeface="+mn-cs"/>
              </a:rPr>
              <a:t>within medicine shifted entirely on to the physical aspects of disease as medicine became exclusively concerned with the body.  Disease whose origin could not be attributed to the physical body was incorporated into the framework of physical science by the simple expedient of converting soul or psyche to mind, and then into brain function, or dismissing it </a:t>
            </a:r>
            <a:r>
              <a:rPr lang="en-GB" sz="1800" dirty="0" smtClean="0">
                <a:solidFill>
                  <a:schemeClr val="tx1"/>
                </a:solidFill>
                <a:effectLst/>
                <a:latin typeface="+mn-lt"/>
                <a:ea typeface="+mn-ea"/>
                <a:cs typeface="+mn-cs"/>
              </a:rPr>
              <a:t>altogether”.</a:t>
            </a:r>
            <a:endParaRPr lang="en-GB" sz="1800" dirty="0">
              <a:solidFill>
                <a:schemeClr val="tx1"/>
              </a:solidFill>
              <a:effectLst/>
              <a:latin typeface="+mn-lt"/>
              <a:ea typeface="+mn-ea"/>
              <a:cs typeface="+mn-cs"/>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5461"/>
            <a:ext cx="2081821" cy="3299842"/>
          </a:xfrm>
          <a:prstGeom prst="rect">
            <a:avLst/>
          </a:prstGeom>
        </p:spPr>
      </p:pic>
    </p:spTree>
    <p:extLst>
      <p:ext uri="{BB962C8B-B14F-4D97-AF65-F5344CB8AC3E}">
        <p14:creationId xmlns:p14="http://schemas.microsoft.com/office/powerpoint/2010/main" val="40838535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63688" y="692696"/>
            <a:ext cx="5509097" cy="5527522"/>
          </a:xfrm>
        </p:spPr>
      </p:pic>
    </p:spTree>
    <p:extLst>
      <p:ext uri="{BB962C8B-B14F-4D97-AF65-F5344CB8AC3E}">
        <p14:creationId xmlns:p14="http://schemas.microsoft.com/office/powerpoint/2010/main" val="39997603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800" dirty="0" smtClean="0"/>
              <a:t>Complementary and Alternative Medicine (CAM)</a:t>
            </a:r>
          </a:p>
          <a:p>
            <a:pPr marL="0" indent="0">
              <a:buNone/>
            </a:pPr>
            <a:endParaRPr lang="en-GB" sz="2800" dirty="0" smtClean="0"/>
          </a:p>
          <a:p>
            <a:r>
              <a:rPr lang="en-GB" sz="2800" dirty="0" smtClean="0">
                <a:solidFill>
                  <a:schemeClr val="tx1"/>
                </a:solidFill>
                <a:effectLst/>
              </a:rPr>
              <a:t>Hunt (2003, 184) “The </a:t>
            </a:r>
            <a:r>
              <a:rPr lang="en-GB" sz="2800" dirty="0">
                <a:solidFill>
                  <a:schemeClr val="tx1"/>
                </a:solidFill>
                <a:effectLst/>
              </a:rPr>
              <a:t>latter-day interest in Western societies with all things therapeutic reflects the specifically cultural conviction that each person has a unique character and special potentialities in an individual-orientated society free from collective restraints and obligations”. </a:t>
            </a:r>
            <a:endParaRPr lang="en-GB" sz="2800" dirty="0" smtClean="0">
              <a:solidFill>
                <a:schemeClr val="tx1"/>
              </a:solidFill>
              <a:effectLst/>
            </a:endParaRPr>
          </a:p>
          <a:p>
            <a:endParaRPr lang="en-GB" sz="1800" dirty="0" smtClean="0"/>
          </a:p>
          <a:p>
            <a:endParaRPr lang="en-GB" dirty="0"/>
          </a:p>
        </p:txBody>
      </p:sp>
    </p:spTree>
    <p:extLst>
      <p:ext uri="{BB962C8B-B14F-4D97-AF65-F5344CB8AC3E}">
        <p14:creationId xmlns:p14="http://schemas.microsoft.com/office/powerpoint/2010/main" val="1617094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marL="0" indent="0">
              <a:buNone/>
            </a:pPr>
            <a:r>
              <a:rPr lang="en-GB" dirty="0"/>
              <a:t>Prince and </a:t>
            </a:r>
            <a:r>
              <a:rPr lang="en-GB" dirty="0" smtClean="0"/>
              <a:t>Riches (2000, 99): characteristics </a:t>
            </a:r>
            <a:r>
              <a:rPr lang="en-GB" dirty="0"/>
              <a:t>of the various types of healers who are involved in New Age healing.  </a:t>
            </a:r>
            <a:endParaRPr lang="en-GB" dirty="0" smtClean="0"/>
          </a:p>
          <a:p>
            <a:r>
              <a:rPr lang="en-GB" dirty="0" smtClean="0"/>
              <a:t>First</a:t>
            </a:r>
            <a:r>
              <a:rPr lang="en-GB" dirty="0"/>
              <a:t>, healers proper, who harness spiritual power, either from outside (Universal Energy) or within the individual being healed.  </a:t>
            </a:r>
            <a:endParaRPr lang="en-GB" dirty="0" smtClean="0"/>
          </a:p>
          <a:p>
            <a:r>
              <a:rPr lang="en-GB" dirty="0" smtClean="0"/>
              <a:t>Second</a:t>
            </a:r>
            <a:r>
              <a:rPr lang="en-GB" dirty="0"/>
              <a:t>, shamans who relate to a sense of journeying, again either outside into the cosmos of inside the individual person.  </a:t>
            </a:r>
            <a:endParaRPr lang="en-GB" dirty="0" smtClean="0"/>
          </a:p>
          <a:p>
            <a:r>
              <a:rPr lang="en-GB" dirty="0" smtClean="0"/>
              <a:t>Third</a:t>
            </a:r>
            <a:r>
              <a:rPr lang="en-GB" dirty="0"/>
              <a:t>, teachers, who “have at their dispersal supremely insightful knowledge that ordinary people can take note of, and so be better equipped to accomplish their well-being through their own efforts”. </a:t>
            </a:r>
            <a:endParaRPr lang="en-GB" dirty="0" smtClean="0"/>
          </a:p>
          <a:p>
            <a:r>
              <a:rPr lang="en-GB" dirty="0" smtClean="0"/>
              <a:t>Finally</a:t>
            </a:r>
            <a:r>
              <a:rPr lang="en-GB" dirty="0"/>
              <a:t>, gurus as “inspirational persons of great power</a:t>
            </a:r>
            <a:r>
              <a:rPr lang="en-GB" dirty="0" smtClean="0"/>
              <a:t>”.  </a:t>
            </a:r>
            <a:endParaRPr lang="en-GB" dirty="0"/>
          </a:p>
        </p:txBody>
      </p:sp>
    </p:spTree>
    <p:extLst>
      <p:ext uri="{BB962C8B-B14F-4D97-AF65-F5344CB8AC3E}">
        <p14:creationId xmlns:p14="http://schemas.microsoft.com/office/powerpoint/2010/main" val="682842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6141" y="836713"/>
            <a:ext cx="7691719" cy="5322040"/>
          </a:xfrm>
        </p:spPr>
        <p:txBody>
          <a:bodyPr>
            <a:normAutofit fontScale="92500" lnSpcReduction="10000"/>
          </a:bodyPr>
          <a:lstStyle/>
          <a:p>
            <a:r>
              <a:rPr lang="en-GB" dirty="0" err="1"/>
              <a:t>Taves</a:t>
            </a:r>
            <a:r>
              <a:rPr lang="en-GB" dirty="0"/>
              <a:t> and Kinsella (2013, 91) note that some CAM use ‘…medical models of professional organization and training’.  </a:t>
            </a:r>
          </a:p>
          <a:p>
            <a:r>
              <a:rPr lang="en-GB" sz="2400" dirty="0" smtClean="0">
                <a:solidFill>
                  <a:schemeClr val="tx1"/>
                </a:solidFill>
                <a:effectLst/>
                <a:latin typeface="+mn-lt"/>
                <a:ea typeface="+mn-ea"/>
                <a:cs typeface="+mn-cs"/>
              </a:rPr>
              <a:t>McGuire  1998, 233-4) notes the distinction between being healed and being cured. Being healed might be used to describe the point of becoming accepting of terminal illness and imminent death. </a:t>
            </a:r>
          </a:p>
          <a:p>
            <a:r>
              <a:rPr lang="en-GB" sz="2400" dirty="0" err="1" smtClean="0">
                <a:solidFill>
                  <a:schemeClr val="tx1"/>
                </a:solidFill>
                <a:effectLst/>
                <a:latin typeface="+mn-lt"/>
                <a:ea typeface="+mn-ea"/>
                <a:cs typeface="+mn-cs"/>
              </a:rPr>
              <a:t>Myss</a:t>
            </a:r>
            <a:r>
              <a:rPr lang="en-GB" sz="2400" dirty="0" smtClean="0">
                <a:solidFill>
                  <a:schemeClr val="tx1"/>
                </a:solidFill>
                <a:effectLst/>
                <a:latin typeface="+mn-lt"/>
                <a:ea typeface="+mn-ea"/>
                <a:cs typeface="+mn-cs"/>
              </a:rPr>
              <a:t> (1991, 81) says, ‘Simultaneously, the holistic movement has approached the dying process with compassion and openness, thereby including the last stages of life as a vital part of an individual’s healing journey’.  She notes that within modern medicine, if a person dies it is seen as failure, ‘thereby implying that nothing of genuine value can occur within the human being once death is imminent’.  </a:t>
            </a:r>
          </a:p>
          <a:p>
            <a:pPr marL="0" indent="0">
              <a:buNone/>
            </a:pPr>
            <a:endParaRPr lang="en-GB"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22198437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solidFill>
                  <a:schemeClr val="tx1"/>
                </a:solidFill>
                <a:effectLst/>
              </a:rPr>
              <a:t>McGuire (1988)</a:t>
            </a:r>
            <a:r>
              <a:rPr lang="en-GB" dirty="0" smtClean="0">
                <a:effectLst/>
              </a:rPr>
              <a:t>: </a:t>
            </a:r>
            <a:r>
              <a:rPr lang="en-GB" dirty="0" smtClean="0">
                <a:solidFill>
                  <a:schemeClr val="tx1"/>
                </a:solidFill>
                <a:effectLst/>
              </a:rPr>
              <a:t>types of alternative healing:</a:t>
            </a:r>
          </a:p>
          <a:p>
            <a:r>
              <a:rPr lang="en-GB" dirty="0" smtClean="0">
                <a:solidFill>
                  <a:schemeClr val="tx1"/>
                </a:solidFill>
                <a:effectLst/>
              </a:rPr>
              <a:t>that practiced by “psychic and occult” groups, including individual psychics; spiritualists, astrologers and people working with crystals.  These, “typically view the source of healing power as being outside the individual”.  </a:t>
            </a:r>
          </a:p>
          <a:p>
            <a:r>
              <a:rPr lang="en-GB" dirty="0" smtClean="0">
                <a:solidFill>
                  <a:schemeClr val="tx1"/>
                </a:solidFill>
                <a:effectLst/>
              </a:rPr>
              <a:t>“technique practitioners”, those who apply a method such as shiatsu or acupuncture “typically in a client-adherent relationship rather than a group setting”.  </a:t>
            </a:r>
          </a:p>
          <a:p>
            <a:r>
              <a:rPr lang="en-GB" dirty="0" smtClean="0">
                <a:solidFill>
                  <a:schemeClr val="tx1"/>
                </a:solidFill>
                <a:effectLst/>
              </a:rPr>
              <a:t>“eastern meditation and human potential groups”, such as TM and </a:t>
            </a:r>
            <a:r>
              <a:rPr lang="en-GB" dirty="0" err="1" smtClean="0">
                <a:solidFill>
                  <a:schemeClr val="tx1"/>
                </a:solidFill>
                <a:effectLst/>
              </a:rPr>
              <a:t>est</a:t>
            </a:r>
            <a:r>
              <a:rPr lang="en-GB" dirty="0" smtClean="0">
                <a:solidFill>
                  <a:schemeClr val="tx1"/>
                </a:solidFill>
                <a:effectLst/>
              </a:rPr>
              <a:t> (Landmark).  </a:t>
            </a:r>
          </a:p>
          <a:p>
            <a:r>
              <a:rPr lang="en-GB" dirty="0" smtClean="0">
                <a:solidFill>
                  <a:schemeClr val="tx1"/>
                </a:solidFill>
                <a:effectLst/>
              </a:rPr>
              <a:t>healing with metaphysical groups, specifically meditation to “get in touch with one’s true self, God within”. </a:t>
            </a:r>
          </a:p>
          <a:p>
            <a:endParaRPr lang="en-GB" dirty="0"/>
          </a:p>
        </p:txBody>
      </p:sp>
    </p:spTree>
    <p:extLst>
      <p:ext uri="{BB962C8B-B14F-4D97-AF65-F5344CB8AC3E}">
        <p14:creationId xmlns:p14="http://schemas.microsoft.com/office/powerpoint/2010/main" val="42200492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6141" y="476673"/>
            <a:ext cx="7691719" cy="5682080"/>
          </a:xfrm>
        </p:spPr>
        <p:txBody>
          <a:bodyPr>
            <a:normAutofit/>
          </a:bodyPr>
          <a:lstStyle/>
          <a:p>
            <a:pPr marL="0" indent="0">
              <a:buNone/>
            </a:pPr>
            <a:r>
              <a:rPr lang="en-GB" dirty="0"/>
              <a:t>Frisk (2013, 52</a:t>
            </a:r>
            <a:r>
              <a:rPr lang="en-GB" dirty="0" smtClean="0"/>
              <a:t>):</a:t>
            </a:r>
            <a:endParaRPr lang="en-GB" dirty="0"/>
          </a:p>
          <a:p>
            <a:r>
              <a:rPr lang="en-GB" dirty="0"/>
              <a:t>Audience cult – the least organised.  Consumers of books, lectures, magazines.  No long-term </a:t>
            </a:r>
            <a:r>
              <a:rPr lang="en-GB" dirty="0" smtClean="0"/>
              <a:t>commitment</a:t>
            </a:r>
            <a:r>
              <a:rPr lang="en-GB" dirty="0"/>
              <a:t>.  </a:t>
            </a:r>
          </a:p>
          <a:p>
            <a:r>
              <a:rPr lang="en-GB" dirty="0"/>
              <a:t>Client cult – More organised.  More of a relationship between therapist/patient or consultant/client.  </a:t>
            </a:r>
          </a:p>
          <a:p>
            <a:r>
              <a:rPr lang="en-GB" dirty="0"/>
              <a:t>Cult movement – A religion.  Most organised. </a:t>
            </a:r>
            <a:r>
              <a:rPr lang="en-GB" dirty="0" smtClean="0"/>
              <a:t>Explanations </a:t>
            </a:r>
            <a:r>
              <a:rPr lang="en-GB" dirty="0"/>
              <a:t>are given for everything</a:t>
            </a:r>
            <a:r>
              <a:rPr lang="en-GB" dirty="0" smtClean="0"/>
              <a:t>.</a:t>
            </a:r>
          </a:p>
          <a:p>
            <a:endParaRPr lang="en-GB" dirty="0" smtClean="0"/>
          </a:p>
          <a:p>
            <a:r>
              <a:rPr lang="en-GB" dirty="0" smtClean="0"/>
              <a:t>Frisk </a:t>
            </a:r>
            <a:r>
              <a:rPr lang="en-GB" dirty="0"/>
              <a:t>(2013, 63</a:t>
            </a:r>
            <a:r>
              <a:rPr lang="en-GB" dirty="0" smtClean="0"/>
              <a:t>): difference between ‘belief </a:t>
            </a:r>
            <a:r>
              <a:rPr lang="en-GB" dirty="0"/>
              <a:t>orientation and practical orientation</a:t>
            </a:r>
            <a:r>
              <a:rPr lang="en-GB" dirty="0" smtClean="0"/>
              <a:t>’. </a:t>
            </a:r>
            <a:endParaRPr lang="en-GB" dirty="0"/>
          </a:p>
        </p:txBody>
      </p:sp>
    </p:spTree>
    <p:extLst>
      <p:ext uri="{BB962C8B-B14F-4D97-AF65-F5344CB8AC3E}">
        <p14:creationId xmlns:p14="http://schemas.microsoft.com/office/powerpoint/2010/main" val="1854408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Healers are Saying</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William Bloom (1991, 75) </a:t>
            </a:r>
          </a:p>
          <a:p>
            <a:pPr marL="0" indent="0">
              <a:buNone/>
            </a:pPr>
            <a:r>
              <a:rPr lang="en-GB" dirty="0" smtClean="0"/>
              <a:t>The </a:t>
            </a:r>
            <a:r>
              <a:rPr lang="en-GB" dirty="0"/>
              <a:t>physical body reflects the total inner state of a human being and her or his relationship with the world.  All illness, therefore, reflects this </a:t>
            </a:r>
            <a:r>
              <a:rPr lang="en-GB" dirty="0" smtClean="0"/>
              <a:t>relationship </a:t>
            </a:r>
            <a:r>
              <a:rPr lang="en-GB" dirty="0"/>
              <a:t>between the individual and her inner and outer environment.  An individual’s total state anchors in and manifests through the physical body.  To cure or to attempt to cure illness, therefore, without also seeking to understand the total state is to miss the authentic happening and purpose.  </a:t>
            </a:r>
            <a:endParaRPr lang="en-GB" dirty="0" smtClean="0"/>
          </a:p>
          <a:p>
            <a:pPr marL="0" indent="0">
              <a:buNone/>
            </a:pPr>
            <a:r>
              <a:rPr lang="en-GB" dirty="0" smtClean="0"/>
              <a:t>And “Bloom </a:t>
            </a:r>
            <a:r>
              <a:rPr lang="en-GB" dirty="0"/>
              <a:t>notes his experience of a near-death illness: ‘In the crisis of the illness and then the long recovery I saw my neurotic urgency, my speeding ambitions, my materialistic fixations.  The illness was a blessing</a:t>
            </a:r>
            <a:r>
              <a:rPr lang="en-GB" dirty="0" smtClean="0"/>
              <a:t>’”.</a:t>
            </a:r>
            <a:endParaRPr lang="en-GB" dirty="0"/>
          </a:p>
        </p:txBody>
      </p:sp>
    </p:spTree>
    <p:extLst>
      <p:ext uri="{BB962C8B-B14F-4D97-AF65-F5344CB8AC3E}">
        <p14:creationId xmlns:p14="http://schemas.microsoft.com/office/powerpoint/2010/main" val="22870712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dirty="0"/>
              <a:t>Richard </a:t>
            </a:r>
            <a:r>
              <a:rPr lang="en-GB" dirty="0" smtClean="0"/>
              <a:t>Moss (1991, 75) </a:t>
            </a:r>
            <a:r>
              <a:rPr lang="en-GB" dirty="0"/>
              <a:t>medical doctor turned mystic healer describes “a dramatic transformation”.</a:t>
            </a:r>
          </a:p>
          <a:p>
            <a:pPr marL="0" indent="0">
              <a:buNone/>
            </a:pPr>
            <a:r>
              <a:rPr lang="en-GB" dirty="0"/>
              <a:t> </a:t>
            </a:r>
          </a:p>
          <a:p>
            <a:r>
              <a:rPr lang="en-GB" dirty="0"/>
              <a:t>It was the second day of the conference.  For several hours Laura had been singing a childhood hymn, repeating it over and over.  Suddenly the quality of her singing changed.  She felt as though she were no longer singing.  She </a:t>
            </a:r>
            <a:r>
              <a:rPr lang="en-GB" u="sng" dirty="0"/>
              <a:t>was</a:t>
            </a:r>
            <a:r>
              <a:rPr lang="en-GB" dirty="0"/>
              <a:t> the song.  She found herself lifted to her feet. Her arms raised towards the sky, her head arched upwards.  She said her hands did not end at her fingertips, but continued into the air and sky.  The air and sky were alive, and she and they were the same.  Her feet seemed to disappear into the earth.  Earth, feet, body, arms, sky, song, singer – all were one living being.  Laura did not consider what was happening. It just took her.  She was the experience.  The next day her terminal liver cancer was gone. </a:t>
            </a:r>
          </a:p>
          <a:p>
            <a:endParaRPr lang="en-GB" dirty="0"/>
          </a:p>
        </p:txBody>
      </p:sp>
    </p:spTree>
    <p:extLst>
      <p:ext uri="{BB962C8B-B14F-4D97-AF65-F5344CB8AC3E}">
        <p14:creationId xmlns:p14="http://schemas.microsoft.com/office/powerpoint/2010/main" val="617697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And</a:t>
            </a:r>
          </a:p>
          <a:p>
            <a:pPr marL="0" indent="0">
              <a:buNone/>
            </a:pPr>
            <a:r>
              <a:rPr lang="en-GB" dirty="0"/>
              <a:t>This shift in perspective is also broadening our understanding of what qualifies as legitimate illness.  E.g., alcoholism is now recognised as legitimate illness, whereas previously it was thought to be a ‘habit’ or a lack of willpower.  Likewise, depression and other sufferings of the mind and the spirit are gaining ground in terms of being accepted as forms of treatable illness.  </a:t>
            </a:r>
          </a:p>
          <a:p>
            <a:pPr marL="0" indent="0">
              <a:buNone/>
            </a:pPr>
            <a:endParaRPr lang="en-GB" dirty="0"/>
          </a:p>
        </p:txBody>
      </p:sp>
    </p:spTree>
    <p:extLst>
      <p:ext uri="{BB962C8B-B14F-4D97-AF65-F5344CB8AC3E}">
        <p14:creationId xmlns:p14="http://schemas.microsoft.com/office/powerpoint/2010/main" val="33401612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Louise Hay</a:t>
            </a:r>
            <a:endParaRPr lang="en-GB" dirty="0"/>
          </a:p>
        </p:txBody>
      </p:sp>
      <p:sp>
        <p:nvSpPr>
          <p:cNvPr id="3" name="Content Placeholder 2"/>
          <p:cNvSpPr>
            <a:spLocks noGrp="1"/>
          </p:cNvSpPr>
          <p:nvPr>
            <p:ph idx="1"/>
          </p:nvPr>
        </p:nvSpPr>
        <p:spPr>
          <a:xfrm>
            <a:off x="2339752" y="1556792"/>
            <a:ext cx="6347048" cy="5112568"/>
          </a:xfrm>
        </p:spPr>
        <p:txBody>
          <a:bodyPr>
            <a:normAutofit fontScale="92500"/>
          </a:bodyPr>
          <a:lstStyle/>
          <a:p>
            <a:r>
              <a:rPr lang="en-GB" dirty="0"/>
              <a:t>Louise </a:t>
            </a:r>
            <a:r>
              <a:rPr lang="en-GB" dirty="0" smtClean="0"/>
              <a:t>Hay (1998): </a:t>
            </a:r>
            <a:r>
              <a:rPr lang="en-GB" dirty="0"/>
              <a:t>‘When cancer or any other illness returns, I do not believe it is because the doctor did not “get it all out”, but rather the patient has made no mental changes and so just recreates the same illness’.  </a:t>
            </a:r>
          </a:p>
          <a:p>
            <a:pPr marL="0" indent="0">
              <a:buNone/>
            </a:pPr>
            <a:endParaRPr lang="en-GB" dirty="0"/>
          </a:p>
          <a:p>
            <a:r>
              <a:rPr lang="en-GB" dirty="0"/>
              <a:t>Hay: ‘The word “incurable”, which is so frightening to so many people, really only means that the particular condition cannot be cured by “outer” methods, and that we must </a:t>
            </a:r>
            <a:r>
              <a:rPr lang="en-GB" u="sng" dirty="0"/>
              <a:t>go within</a:t>
            </a:r>
            <a:r>
              <a:rPr lang="en-GB" dirty="0"/>
              <a:t> to effect the healing.  The condition came from nothing and will go back to nothing’.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9741"/>
            <a:ext cx="2206174" cy="3528392"/>
          </a:xfrm>
          <a:prstGeom prst="rect">
            <a:avLst/>
          </a:prstGeom>
        </p:spPr>
      </p:pic>
    </p:spTree>
    <p:extLst>
      <p:ext uri="{BB962C8B-B14F-4D97-AF65-F5344CB8AC3E}">
        <p14:creationId xmlns:p14="http://schemas.microsoft.com/office/powerpoint/2010/main" val="16042472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 </a:t>
            </a:r>
            <a:r>
              <a:rPr lang="en-GB" dirty="0"/>
              <a:t>am a Divine expression of life.  I love and accept myself where I am right now”.  </a:t>
            </a:r>
            <a:endParaRPr lang="en-GB" dirty="0" smtClean="0"/>
          </a:p>
          <a:p>
            <a:r>
              <a:rPr lang="en-GB" dirty="0"/>
              <a:t>“I am free to speak up for myself.  I am now secure in my own expression, I communicate only with love</a:t>
            </a:r>
            <a:r>
              <a:rPr lang="en-GB" dirty="0" smtClean="0"/>
              <a:t>”.</a:t>
            </a:r>
          </a:p>
          <a:p>
            <a:r>
              <a:rPr lang="en-GB" dirty="0"/>
              <a:t>“I live in the now.  Each moment is new.  I choose to see my self worth.  I love and approve of myself</a:t>
            </a:r>
            <a:r>
              <a:rPr lang="en-GB" dirty="0" smtClean="0"/>
              <a:t>”.</a:t>
            </a:r>
            <a:endParaRPr lang="en-GB" dirty="0"/>
          </a:p>
          <a:p>
            <a:endParaRPr lang="en-GB" dirty="0"/>
          </a:p>
        </p:txBody>
      </p:sp>
    </p:spTree>
    <p:extLst>
      <p:ext uri="{BB962C8B-B14F-4D97-AF65-F5344CB8AC3E}">
        <p14:creationId xmlns:p14="http://schemas.microsoft.com/office/powerpoint/2010/main" val="23213790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a:xfrm>
            <a:off x="1574118" y="1963058"/>
            <a:ext cx="7112682" cy="4778310"/>
          </a:xfrm>
        </p:spPr>
        <p:txBody>
          <a:bodyPr>
            <a:normAutofit lnSpcReduction="10000"/>
          </a:bodyPr>
          <a:lstStyle/>
          <a:p>
            <a:r>
              <a:rPr lang="en-GB" sz="1800" dirty="0">
                <a:solidFill>
                  <a:schemeClr val="tx1"/>
                </a:solidFill>
                <a:effectLst/>
                <a:latin typeface="+mn-lt"/>
                <a:ea typeface="+mn-ea"/>
                <a:cs typeface="+mn-cs"/>
              </a:rPr>
              <a:t>Faber (1996, 229), a key critic of New Age, acknowledges that “New Age thinking is everywhere preoccupied with matters of health”, but that we do not need New Age to tell us what is right, what is wrong, and how we should live our lives (1996, 15). </a:t>
            </a:r>
          </a:p>
          <a:p>
            <a:r>
              <a:rPr lang="en-GB" sz="1800" dirty="0">
                <a:solidFill>
                  <a:schemeClr val="tx1"/>
                </a:solidFill>
                <a:effectLst/>
                <a:latin typeface="+mn-lt"/>
                <a:ea typeface="+mn-ea"/>
                <a:cs typeface="+mn-cs"/>
              </a:rPr>
              <a:t>Frank </a:t>
            </a:r>
            <a:r>
              <a:rPr lang="en-GB" sz="1800" dirty="0" err="1">
                <a:solidFill>
                  <a:schemeClr val="tx1"/>
                </a:solidFill>
                <a:effectLst/>
                <a:latin typeface="+mn-lt"/>
                <a:ea typeface="+mn-ea"/>
                <a:cs typeface="+mn-cs"/>
              </a:rPr>
              <a:t>Furedi</a:t>
            </a:r>
            <a:r>
              <a:rPr lang="en-GB" sz="1800" dirty="0">
                <a:solidFill>
                  <a:schemeClr val="tx1"/>
                </a:solidFill>
                <a:effectLst/>
                <a:latin typeface="+mn-lt"/>
                <a:ea typeface="+mn-ea"/>
                <a:cs typeface="+mn-cs"/>
              </a:rPr>
              <a:t> (2004, 21) says “Therapeutic culture has helped construct a diminished sense of self that characteristically suffers from an emotional deficit and possesses a permanent consciousness of vulnerability.  Its main legacy so far is the cultivation of a unique sense of vulnerability”.  Applying </a:t>
            </a:r>
            <a:r>
              <a:rPr lang="en-GB" sz="1800" dirty="0" err="1">
                <a:solidFill>
                  <a:schemeClr val="tx1"/>
                </a:solidFill>
                <a:effectLst/>
                <a:latin typeface="+mn-lt"/>
                <a:ea typeface="+mn-ea"/>
                <a:cs typeface="+mn-cs"/>
              </a:rPr>
              <a:t>Furedi’s</a:t>
            </a:r>
            <a:r>
              <a:rPr lang="en-GB" sz="1800" dirty="0">
                <a:solidFill>
                  <a:schemeClr val="tx1"/>
                </a:solidFill>
                <a:effectLst/>
                <a:latin typeface="+mn-lt"/>
                <a:ea typeface="+mn-ea"/>
                <a:cs typeface="+mn-cs"/>
              </a:rPr>
              <a:t> theory to New Age would conclude that New Age has created the problem that it is being used to remedy.  </a:t>
            </a:r>
            <a:r>
              <a:rPr lang="en-GB" sz="1800" dirty="0" err="1">
                <a:solidFill>
                  <a:schemeClr val="tx1"/>
                </a:solidFill>
                <a:effectLst/>
                <a:latin typeface="+mn-lt"/>
                <a:ea typeface="+mn-ea"/>
                <a:cs typeface="+mn-cs"/>
              </a:rPr>
              <a:t>Furedi</a:t>
            </a:r>
            <a:r>
              <a:rPr lang="en-GB" sz="1800" dirty="0">
                <a:solidFill>
                  <a:schemeClr val="tx1"/>
                </a:solidFill>
                <a:effectLst/>
                <a:latin typeface="+mn-lt"/>
                <a:ea typeface="+mn-ea"/>
                <a:cs typeface="+mn-cs"/>
              </a:rPr>
              <a:t> states “…every stage in the life course – from birth to death – is portrayed as representing such grave risks as to require counselling and other forms of intervention” (2004, 9). Further, that “Therapists have assumed the role of relationship experts and have succeeded in </a:t>
            </a:r>
            <a:r>
              <a:rPr lang="en-GB" sz="1800" dirty="0" smtClean="0">
                <a:solidFill>
                  <a:schemeClr val="tx1"/>
                </a:solidFill>
                <a:effectLst/>
                <a:latin typeface="+mn-lt"/>
                <a:ea typeface="+mn-ea"/>
                <a:cs typeface="+mn-cs"/>
              </a:rPr>
              <a:t>establishing </a:t>
            </a:r>
            <a:r>
              <a:rPr lang="en-GB" sz="1800" dirty="0">
                <a:solidFill>
                  <a:schemeClr val="tx1"/>
                </a:solidFill>
                <a:effectLst/>
                <a:latin typeface="+mn-lt"/>
                <a:ea typeface="+mn-ea"/>
                <a:cs typeface="+mn-cs"/>
              </a:rPr>
              <a:t>a demand for their services in virtually every institutional setting”.</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825" y="2165653"/>
            <a:ext cx="1368152" cy="2138878"/>
          </a:xfrm>
          <a:prstGeom prst="rect">
            <a:avLst/>
          </a:prstGeom>
          <a:ln>
            <a:noFill/>
          </a:ln>
          <a:effectLst>
            <a:softEdge rad="1125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509120"/>
            <a:ext cx="1574118" cy="2348880"/>
          </a:xfrm>
          <a:prstGeom prst="rect">
            <a:avLst/>
          </a:prstGeom>
          <a:ln>
            <a:noFill/>
          </a:ln>
          <a:effectLst>
            <a:softEdge rad="112500"/>
          </a:effec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825" y="188641"/>
            <a:ext cx="1176815" cy="1774417"/>
          </a:xfrm>
          <a:prstGeom prst="rect">
            <a:avLst/>
          </a:prstGeom>
        </p:spPr>
      </p:pic>
    </p:spTree>
    <p:extLst>
      <p:ext uri="{BB962C8B-B14F-4D97-AF65-F5344CB8AC3E}">
        <p14:creationId xmlns:p14="http://schemas.microsoft.com/office/powerpoint/2010/main" val="2435477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3" y="332657"/>
            <a:ext cx="7272807" cy="5826096"/>
          </a:xfrm>
        </p:spPr>
        <p:txBody>
          <a:bodyPr>
            <a:normAutofit fontScale="85000" lnSpcReduction="20000"/>
          </a:bodyPr>
          <a:lstStyle/>
          <a:p>
            <a:pPr marL="0" indent="0">
              <a:buNone/>
            </a:pPr>
            <a:r>
              <a:rPr lang="en-GB" dirty="0"/>
              <a:t>Oliver </a:t>
            </a:r>
            <a:r>
              <a:rPr lang="en-GB" dirty="0" smtClean="0"/>
              <a:t>James (</a:t>
            </a:r>
            <a:r>
              <a:rPr lang="en-GB" smtClean="0"/>
              <a:t>2006):</a:t>
            </a:r>
            <a:endParaRPr lang="en-GB" dirty="0"/>
          </a:p>
          <a:p>
            <a:r>
              <a:rPr lang="en-GB" dirty="0"/>
              <a:t>The </a:t>
            </a:r>
            <a:r>
              <a:rPr lang="en-GB" dirty="0" err="1"/>
              <a:t>Affluenza</a:t>
            </a:r>
            <a:r>
              <a:rPr lang="en-GB" dirty="0"/>
              <a:t> virus is a set of values which increase our vulnerability to psychological distress: placing a high value on acquiring money and possessions, looking good in the eyes of others and wanting to be famous. Many studies have shown that infection with the virus increases your susceptibility to the commonest mental illnesses: depression, anxiety, substance abuse and personality disorder.  </a:t>
            </a:r>
            <a:r>
              <a:rPr lang="en-US" dirty="0"/>
              <a:t>The virus’ values prevent you from fulfilling fundamental human needs which seem to exist in every society. Whereas you want a better car or greater intelligence or bigger house, you can survive without them; the same is not true of Needs.  The precise content and </a:t>
            </a:r>
            <a:r>
              <a:rPr lang="en-US" dirty="0" err="1"/>
              <a:t>labelling</a:t>
            </a:r>
            <a:r>
              <a:rPr lang="en-US" dirty="0"/>
              <a:t> of such needs is debatable, but four are very commonly identified: security (emotional and material), connectedness to others, authenticity and autonomy, and feeling competent…the </a:t>
            </a:r>
            <a:r>
              <a:rPr lang="en-US" dirty="0" err="1"/>
              <a:t>Americanised</a:t>
            </a:r>
            <a:r>
              <a:rPr lang="en-US" dirty="0"/>
              <a:t>, Anglo-Saxon model is peculiarly ill-suited to meeting these needs, because it promotes the virus…</a:t>
            </a:r>
            <a:r>
              <a:rPr lang="en-GB" dirty="0"/>
              <a:t>Younger generations are more afflicted than older ones, the young being especially influenced by America's, </a:t>
            </a:r>
            <a:r>
              <a:rPr lang="en-GB" dirty="0" err="1"/>
              <a:t>Affluenza</a:t>
            </a:r>
            <a:r>
              <a:rPr lang="en-GB" dirty="0"/>
              <a:t>-promoting cultural imperialism.</a:t>
            </a:r>
          </a:p>
          <a:p>
            <a:endParaRPr lang="en-US" dirty="0"/>
          </a:p>
        </p:txBody>
      </p:sp>
      <p:pic>
        <p:nvPicPr>
          <p:cNvPr id="4" name="Picture 3" descr="Affluenza-by-Oliver-James-250x40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2320" y="116632"/>
            <a:ext cx="1524000" cy="2456688"/>
          </a:xfrm>
          <a:prstGeom prst="rect">
            <a:avLst/>
          </a:prstGeom>
        </p:spPr>
      </p:pic>
    </p:spTree>
    <p:extLst>
      <p:ext uri="{BB962C8B-B14F-4D97-AF65-F5344CB8AC3E}">
        <p14:creationId xmlns:p14="http://schemas.microsoft.com/office/powerpoint/2010/main" val="3765607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Healing</a:t>
            </a:r>
            <a:endParaRPr lang="en-GB" dirty="0"/>
          </a:p>
        </p:txBody>
      </p:sp>
      <p:sp>
        <p:nvSpPr>
          <p:cNvPr id="3" name="Content Placeholder 2"/>
          <p:cNvSpPr>
            <a:spLocks noGrp="1"/>
          </p:cNvSpPr>
          <p:nvPr>
            <p:ph idx="1"/>
          </p:nvPr>
        </p:nvSpPr>
        <p:spPr>
          <a:xfrm>
            <a:off x="3317002" y="1124744"/>
            <a:ext cx="5369797" cy="5001419"/>
          </a:xfrm>
        </p:spPr>
        <p:txBody>
          <a:bodyPr/>
          <a:lstStyle/>
          <a:p>
            <a:pPr marL="0" indent="0">
              <a:buNone/>
            </a:pPr>
            <a:endParaRPr lang="en-GB" b="1" kern="0" dirty="0" smtClean="0">
              <a:solidFill>
                <a:srgbClr val="000080"/>
              </a:solidFill>
              <a:effectLst/>
              <a:latin typeface="Franklin Gothic Book"/>
              <a:cs typeface="Latha"/>
            </a:endParaRPr>
          </a:p>
          <a:p>
            <a:pPr marL="0" indent="0">
              <a:buNone/>
            </a:pPr>
            <a:r>
              <a:rPr lang="en-GB" b="1" kern="0" dirty="0" smtClean="0">
                <a:effectLst/>
                <a:latin typeface="Franklin Gothic Book"/>
                <a:cs typeface="Latha"/>
              </a:rPr>
              <a:t>Aromatherapy</a:t>
            </a:r>
          </a:p>
          <a:p>
            <a:r>
              <a:rPr lang="en-GB" dirty="0" smtClean="0"/>
              <a:t>Ancient Egypt</a:t>
            </a:r>
            <a:r>
              <a:rPr lang="en-GB" dirty="0"/>
              <a:t>, China and </a:t>
            </a:r>
            <a:r>
              <a:rPr lang="en-GB" dirty="0" smtClean="0"/>
              <a:t>India</a:t>
            </a:r>
          </a:p>
          <a:p>
            <a:r>
              <a:rPr lang="en-GB" dirty="0" smtClean="0"/>
              <a:t>Seventeenth century – chemical compounds</a:t>
            </a:r>
          </a:p>
          <a:p>
            <a:r>
              <a:rPr lang="en-GB" dirty="0"/>
              <a:t>1920s </a:t>
            </a:r>
            <a:r>
              <a:rPr lang="en-GB" dirty="0" smtClean="0"/>
              <a:t>France</a:t>
            </a:r>
            <a:r>
              <a:rPr lang="en-GB" dirty="0"/>
              <a:t>, </a:t>
            </a:r>
            <a:r>
              <a:rPr lang="en-GB" dirty="0" smtClean="0"/>
              <a:t>Chemist, René Maurice </a:t>
            </a:r>
            <a:r>
              <a:rPr lang="en-GB" dirty="0" err="1"/>
              <a:t>Gattfosse</a:t>
            </a:r>
            <a:r>
              <a:rPr lang="en-GB" dirty="0"/>
              <a:t>. </a:t>
            </a:r>
            <a:endParaRPr lang="en-GB" dirty="0" smtClean="0"/>
          </a:p>
          <a:p>
            <a:endParaRPr lang="en-GB" dirty="0"/>
          </a:p>
          <a:p>
            <a:pPr marL="0" indent="0">
              <a:buNone/>
            </a:pPr>
            <a:endParaRPr lang="en-GB" b="1" kern="0" dirty="0" smtClean="0">
              <a:effectLst/>
              <a:latin typeface="Comic Sans MS"/>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78" y="1844824"/>
            <a:ext cx="3209499" cy="3744416"/>
          </a:xfrm>
          <a:prstGeom prst="rect">
            <a:avLst/>
          </a:prstGeom>
        </p:spPr>
      </p:pic>
    </p:spTree>
    <p:extLst>
      <p:ext uri="{BB962C8B-B14F-4D97-AF65-F5344CB8AC3E}">
        <p14:creationId xmlns:p14="http://schemas.microsoft.com/office/powerpoint/2010/main" val="16785112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3924300" cy="4493096"/>
          </a:xfrm>
        </p:spPr>
        <p:txBody>
          <a:bodyPr/>
          <a:lstStyle/>
          <a:p>
            <a:pPr marL="0" indent="0">
              <a:buNone/>
            </a:pPr>
            <a:r>
              <a:rPr lang="en-GB" b="1" dirty="0" smtClean="0"/>
              <a:t>Homoeopathy</a:t>
            </a:r>
            <a:r>
              <a:rPr lang="en-GB" dirty="0" smtClean="0"/>
              <a:t>, Samuel </a:t>
            </a:r>
            <a:r>
              <a:rPr lang="en-GB" dirty="0"/>
              <a:t>Hahnemann, </a:t>
            </a:r>
            <a:r>
              <a:rPr lang="en-GB" dirty="0" smtClean="0"/>
              <a:t>19</a:t>
            </a:r>
            <a:r>
              <a:rPr lang="en-GB" baseline="30000" dirty="0" smtClean="0"/>
              <a:t>th</a:t>
            </a:r>
            <a:r>
              <a:rPr lang="en-GB" dirty="0" smtClean="0"/>
              <a:t> century, German </a:t>
            </a:r>
            <a:r>
              <a:rPr lang="en-GB" dirty="0"/>
              <a:t>doctor, in the nineteenth century.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1500" y="2085975"/>
            <a:ext cx="4762500" cy="4772025"/>
          </a:xfrm>
          <a:prstGeom prst="rect">
            <a:avLst/>
          </a:prstGeom>
        </p:spPr>
      </p:pic>
    </p:spTree>
    <p:extLst>
      <p:ext uri="{BB962C8B-B14F-4D97-AF65-F5344CB8AC3E}">
        <p14:creationId xmlns:p14="http://schemas.microsoft.com/office/powerpoint/2010/main" val="26955362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t>Chiropractic </a:t>
            </a:r>
          </a:p>
          <a:p>
            <a:r>
              <a:rPr lang="en-GB" dirty="0" smtClean="0"/>
              <a:t>Dr </a:t>
            </a:r>
            <a:r>
              <a:rPr lang="en-GB" dirty="0"/>
              <a:t>Daniel David </a:t>
            </a:r>
            <a:r>
              <a:rPr lang="en-GB" dirty="0" smtClean="0"/>
              <a:t>Palmer, 19</a:t>
            </a:r>
            <a:r>
              <a:rPr lang="en-GB" baseline="30000" dirty="0" smtClean="0"/>
              <a:t>th</a:t>
            </a:r>
            <a:r>
              <a:rPr lang="en-GB" dirty="0" smtClean="0"/>
              <a:t> century, USA.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4821" y="2781300"/>
            <a:ext cx="3333750" cy="4076700"/>
          </a:xfrm>
          <a:prstGeom prst="rect">
            <a:avLst/>
          </a:prstGeom>
        </p:spPr>
      </p:pic>
    </p:spTree>
    <p:extLst>
      <p:ext uri="{BB962C8B-B14F-4D97-AF65-F5344CB8AC3E}">
        <p14:creationId xmlns:p14="http://schemas.microsoft.com/office/powerpoint/2010/main" val="37586037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5698976" cy="4997152"/>
          </a:xfrm>
        </p:spPr>
        <p:txBody>
          <a:bodyPr/>
          <a:lstStyle/>
          <a:p>
            <a:pPr marL="0" indent="0">
              <a:buNone/>
            </a:pPr>
            <a:r>
              <a:rPr lang="en-GB" b="1" dirty="0"/>
              <a:t>Osteopathy </a:t>
            </a:r>
            <a:endParaRPr lang="en-GB" b="1" dirty="0" smtClean="0"/>
          </a:p>
          <a:p>
            <a:r>
              <a:rPr lang="en-GB" dirty="0" smtClean="0"/>
              <a:t>Dr </a:t>
            </a:r>
            <a:r>
              <a:rPr lang="en-GB" dirty="0"/>
              <a:t>Andrew Taylor Still, </a:t>
            </a:r>
            <a:r>
              <a:rPr lang="en-GB" dirty="0" smtClean="0"/>
              <a:t>19</a:t>
            </a:r>
            <a:r>
              <a:rPr lang="en-GB" baseline="30000" dirty="0" smtClean="0"/>
              <a:t>th</a:t>
            </a:r>
            <a:r>
              <a:rPr lang="en-GB" dirty="0" smtClean="0"/>
              <a:t> century, USA.</a:t>
            </a:r>
          </a:p>
          <a:p>
            <a:pPr marL="0" indent="0">
              <a:buNone/>
            </a:pPr>
            <a:endParaRPr lang="en-GB" dirty="0" smtClean="0"/>
          </a:p>
          <a:p>
            <a:pPr marL="0" indent="0">
              <a:buNone/>
            </a:pPr>
            <a:r>
              <a:rPr lang="en-GB" b="1" dirty="0"/>
              <a:t>Bach Flower remedies</a:t>
            </a:r>
          </a:p>
          <a:p>
            <a:r>
              <a:rPr lang="en-GB" dirty="0"/>
              <a:t>Dr Edward Bach, born England 1886-1936.</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692696"/>
            <a:ext cx="3021440" cy="5301208"/>
          </a:xfrm>
          <a:prstGeom prst="rect">
            <a:avLst/>
          </a:prstGeom>
        </p:spPr>
      </p:pic>
    </p:spTree>
    <p:extLst>
      <p:ext uri="{BB962C8B-B14F-4D97-AF65-F5344CB8AC3E}">
        <p14:creationId xmlns:p14="http://schemas.microsoft.com/office/powerpoint/2010/main" val="30949123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412776"/>
            <a:ext cx="5554960" cy="4713387"/>
          </a:xfrm>
        </p:spPr>
        <p:txBody>
          <a:bodyPr>
            <a:normAutofit/>
          </a:bodyPr>
          <a:lstStyle/>
          <a:p>
            <a:pPr marL="0" indent="0">
              <a:buNone/>
            </a:pPr>
            <a:r>
              <a:rPr lang="en-GB" dirty="0" smtClean="0"/>
              <a:t>Acupuncture</a:t>
            </a:r>
          </a:p>
          <a:p>
            <a:pPr marL="0" indent="0">
              <a:buNone/>
            </a:pPr>
            <a:r>
              <a:rPr lang="en-GB" dirty="0" smtClean="0"/>
              <a:t>The </a:t>
            </a:r>
            <a:r>
              <a:rPr lang="en-GB" dirty="0"/>
              <a:t>Yellow Emperor’s Classic of Internal Medicine (</a:t>
            </a:r>
            <a:r>
              <a:rPr lang="en-GB" dirty="0" err="1"/>
              <a:t>Nei</a:t>
            </a:r>
            <a:r>
              <a:rPr lang="en-GB" dirty="0"/>
              <a:t> </a:t>
            </a:r>
            <a:r>
              <a:rPr lang="en-GB" dirty="0" err="1"/>
              <a:t>Ching</a:t>
            </a:r>
            <a:r>
              <a:rPr lang="en-GB" dirty="0"/>
              <a:t>), </a:t>
            </a:r>
            <a:r>
              <a:rPr lang="en-GB" dirty="0" smtClean="0"/>
              <a:t>World’s </a:t>
            </a:r>
            <a:r>
              <a:rPr lang="en-GB" dirty="0"/>
              <a:t>oldest existing medical textbook, </a:t>
            </a:r>
            <a:r>
              <a:rPr lang="en-GB" dirty="0" smtClean="0"/>
              <a:t>1000-2700BCE.</a:t>
            </a:r>
          </a:p>
          <a:p>
            <a:pPr marL="0" indent="0">
              <a:buNone/>
            </a:pPr>
            <a:r>
              <a:rPr lang="en-GB" dirty="0" err="1" smtClean="0"/>
              <a:t>Ch’i</a:t>
            </a:r>
            <a:r>
              <a:rPr lang="en-GB" dirty="0" smtClean="0"/>
              <a:t> </a:t>
            </a:r>
            <a:r>
              <a:rPr lang="en-GB" dirty="0"/>
              <a:t>(life force), through 14 channels (meridians) in the body.  Thin needles inserted at specific points control the energy for therapeutic effect.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0"/>
            <a:ext cx="3127276" cy="4151459"/>
          </a:xfrm>
          <a:prstGeom prst="rect">
            <a:avLst/>
          </a:prstGeom>
        </p:spPr>
      </p:pic>
    </p:spTree>
    <p:extLst>
      <p:ext uri="{BB962C8B-B14F-4D97-AF65-F5344CB8AC3E}">
        <p14:creationId xmlns:p14="http://schemas.microsoft.com/office/powerpoint/2010/main" val="28458314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5524500" cy="5141168"/>
          </a:xfrm>
        </p:spPr>
        <p:txBody>
          <a:bodyPr>
            <a:normAutofit/>
          </a:bodyPr>
          <a:lstStyle/>
          <a:p>
            <a:pPr marL="0" indent="0">
              <a:buNone/>
            </a:pPr>
            <a:r>
              <a:rPr lang="en-GB" dirty="0"/>
              <a:t>Rebirthing</a:t>
            </a:r>
            <a:endParaRPr lang="en-GB" b="1" u="sng" dirty="0"/>
          </a:p>
          <a:p>
            <a:r>
              <a:rPr lang="en-GB" dirty="0" smtClean="0"/>
              <a:t>the </a:t>
            </a:r>
            <a:r>
              <a:rPr lang="en-GB" dirty="0"/>
              <a:t>aim to overcome trauma associated with birth.  </a:t>
            </a:r>
            <a:endParaRPr lang="en-GB" dirty="0" smtClean="0"/>
          </a:p>
          <a:p>
            <a:r>
              <a:rPr lang="en-GB" dirty="0" smtClean="0"/>
              <a:t>Leonard </a:t>
            </a:r>
            <a:r>
              <a:rPr lang="en-GB" dirty="0"/>
              <a:t>Orr, </a:t>
            </a:r>
            <a:r>
              <a:rPr lang="en-GB" dirty="0" smtClean="0"/>
              <a:t>1970s</a:t>
            </a:r>
            <a:r>
              <a:rPr lang="en-GB" dirty="0"/>
              <a:t>. </a:t>
            </a:r>
            <a:endParaRPr lang="en-GB" dirty="0" smtClean="0"/>
          </a:p>
          <a:p>
            <a:r>
              <a:rPr lang="en-GB" dirty="0" smtClean="0"/>
              <a:t>Frank </a:t>
            </a:r>
            <a:r>
              <a:rPr lang="en-GB" dirty="0"/>
              <a:t>Lake, a British psychiatrist, </a:t>
            </a:r>
            <a:r>
              <a:rPr lang="en-GB" dirty="0" smtClean="0"/>
              <a:t>LSD. </a:t>
            </a:r>
          </a:p>
          <a:p>
            <a:r>
              <a:rPr lang="en-GB" dirty="0" smtClean="0"/>
              <a:t>Arthur </a:t>
            </a:r>
            <a:r>
              <a:rPr lang="en-GB" dirty="0" err="1" smtClean="0"/>
              <a:t>Janov</a:t>
            </a:r>
            <a:r>
              <a:rPr lang="en-GB" dirty="0" smtClean="0"/>
              <a:t>, </a:t>
            </a:r>
            <a:r>
              <a:rPr lang="en-GB" i="1" dirty="0" smtClean="0"/>
              <a:t>The Primal Scream.    </a:t>
            </a:r>
            <a:endParaRPr lang="en-GB" i="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700" y="116632"/>
            <a:ext cx="3162300" cy="4762500"/>
          </a:xfrm>
          <a:prstGeom prst="rect">
            <a:avLst/>
          </a:prstGeom>
        </p:spPr>
      </p:pic>
    </p:spTree>
    <p:extLst>
      <p:ext uri="{BB962C8B-B14F-4D97-AF65-F5344CB8AC3E}">
        <p14:creationId xmlns:p14="http://schemas.microsoft.com/office/powerpoint/2010/main" val="22701406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55000" lnSpcReduction="20000"/>
          </a:bodyPr>
          <a:lstStyle/>
          <a:p>
            <a:pPr lvl="0"/>
            <a:r>
              <a:rPr lang="en-GB" dirty="0"/>
              <a:t>Appleyard, Bryan, </a:t>
            </a:r>
            <a:r>
              <a:rPr lang="en-GB" i="1" dirty="0"/>
              <a:t>The Independent</a:t>
            </a:r>
            <a:r>
              <a:rPr lang="en-GB" dirty="0"/>
              <a:t>, ‘</a:t>
            </a:r>
            <a:r>
              <a:rPr lang="en-GB" dirty="0" err="1"/>
              <a:t>Healthism</a:t>
            </a:r>
            <a:r>
              <a:rPr lang="en-GB" dirty="0"/>
              <a:t> is a vile habit: It is no longer enough simply to be well; we are exhorted to pursue an impossible and illiberal cult of perfection’, September 1994, </a:t>
            </a:r>
            <a:r>
              <a:rPr lang="en-GB" u="sng" dirty="0">
                <a:hlinkClick r:id="rId2"/>
              </a:rPr>
              <a:t>http://www.independent.co.uk/voices/healthism-is-a-vile-habit-it-is-no-longer-enough-simply-to-be-well-we-are-exhorted-to-pursue-an-1450141.html</a:t>
            </a:r>
            <a:r>
              <a:rPr lang="en-GB" dirty="0"/>
              <a:t> </a:t>
            </a:r>
            <a:endParaRPr lang="en-GB" dirty="0"/>
          </a:p>
          <a:p>
            <a:pPr lvl="0"/>
            <a:r>
              <a:rPr lang="en-GB" dirty="0" smtClean="0"/>
              <a:t>Bloom</a:t>
            </a:r>
            <a:r>
              <a:rPr lang="en-GB" dirty="0"/>
              <a:t>, William </a:t>
            </a:r>
            <a:r>
              <a:rPr lang="en-GB" dirty="0" err="1"/>
              <a:t>ed</a:t>
            </a:r>
            <a:r>
              <a:rPr lang="en-GB" dirty="0"/>
              <a:t> (1991)</a:t>
            </a:r>
            <a:r>
              <a:rPr lang="en-GB" i="1" dirty="0"/>
              <a:t> The New Age: An Anthology of Essential Writings</a:t>
            </a:r>
            <a:r>
              <a:rPr lang="en-GB" dirty="0"/>
              <a:t>, London, Rider and Co.</a:t>
            </a:r>
          </a:p>
          <a:p>
            <a:pPr lvl="0"/>
            <a:r>
              <a:rPr lang="en-GB" u="sng" dirty="0">
                <a:hlinkClick r:id="rId3"/>
              </a:rPr>
              <a:t>http://www.williambloom.com/</a:t>
            </a:r>
            <a:endParaRPr lang="en-GB" dirty="0"/>
          </a:p>
          <a:p>
            <a:pPr lvl="0"/>
            <a:r>
              <a:rPr lang="en-GB" dirty="0"/>
              <a:t>Chen, Shu-</a:t>
            </a:r>
            <a:r>
              <a:rPr lang="en-GB" dirty="0" err="1"/>
              <a:t>Chuan</a:t>
            </a:r>
            <a:r>
              <a:rPr lang="en-GB" dirty="0"/>
              <a:t> ‘Theorizing Emotions in New Age Practices: An Analysis of Feeling Rules in Self-Religions’, in Sutcliffe, Steven J &amp; </a:t>
            </a:r>
            <a:r>
              <a:rPr lang="en-GB" dirty="0" err="1"/>
              <a:t>Ingvild</a:t>
            </a:r>
            <a:r>
              <a:rPr lang="en-GB" dirty="0"/>
              <a:t> </a:t>
            </a:r>
            <a:r>
              <a:rPr lang="en-GB" dirty="0" err="1"/>
              <a:t>Saelid</a:t>
            </a:r>
            <a:r>
              <a:rPr lang="en-GB" dirty="0"/>
              <a:t> </a:t>
            </a:r>
            <a:r>
              <a:rPr lang="en-GB" dirty="0" err="1"/>
              <a:t>Gilhus</a:t>
            </a:r>
            <a:r>
              <a:rPr lang="en-GB" dirty="0"/>
              <a:t> (2013) (</a:t>
            </a:r>
            <a:r>
              <a:rPr lang="en-GB" dirty="0" err="1"/>
              <a:t>eds</a:t>
            </a:r>
            <a:r>
              <a:rPr lang="en-GB" dirty="0"/>
              <a:t>) </a:t>
            </a:r>
            <a:r>
              <a:rPr lang="en-GB" i="1" dirty="0"/>
              <a:t>New Age Spirituality: Rethinking Religion</a:t>
            </a:r>
            <a:r>
              <a:rPr lang="en-GB" dirty="0"/>
              <a:t>, London: Routledge.  </a:t>
            </a:r>
          </a:p>
          <a:p>
            <a:pPr lvl="0"/>
            <a:r>
              <a:rPr lang="en-GB" dirty="0"/>
              <a:t>Crawford, </a:t>
            </a:r>
            <a:r>
              <a:rPr lang="en-GB" dirty="0" smtClean="0"/>
              <a:t>Richard </a:t>
            </a:r>
            <a:r>
              <a:rPr lang="en-GB" dirty="0"/>
              <a:t>(1984) “A Cultural Account of Health: Control, Release and the Social Body”, in J McKinley (</a:t>
            </a:r>
            <a:r>
              <a:rPr lang="en-GB" dirty="0" err="1"/>
              <a:t>ed</a:t>
            </a:r>
            <a:r>
              <a:rPr lang="en-GB" dirty="0"/>
              <a:t>) </a:t>
            </a:r>
            <a:r>
              <a:rPr lang="en-GB" i="1" dirty="0"/>
              <a:t>Issues in the Political Economy of Health Care</a:t>
            </a:r>
            <a:r>
              <a:rPr lang="en-GB" dirty="0"/>
              <a:t>, New York, Tavistock, cited in Hunt, Stephen (2003) Alternative Religions, A Sociological Introduction, Hampshire, </a:t>
            </a:r>
            <a:r>
              <a:rPr lang="en-GB" dirty="0" err="1"/>
              <a:t>Ashgate</a:t>
            </a:r>
            <a:r>
              <a:rPr lang="en-GB" dirty="0"/>
              <a:t>.</a:t>
            </a:r>
          </a:p>
          <a:p>
            <a:pPr lvl="0"/>
            <a:r>
              <a:rPr lang="en-GB" dirty="0"/>
              <a:t>Faber, MD (1996) </a:t>
            </a:r>
            <a:r>
              <a:rPr lang="en-GB" i="1" dirty="0"/>
              <a:t>New Age Thinking</a:t>
            </a:r>
            <a:r>
              <a:rPr lang="en-GB" dirty="0"/>
              <a:t>, Ottawa, University of Ottawa press.</a:t>
            </a:r>
          </a:p>
          <a:p>
            <a:pPr lvl="0"/>
            <a:r>
              <a:rPr lang="en-GB" dirty="0"/>
              <a:t>Frisk, </a:t>
            </a:r>
            <a:r>
              <a:rPr lang="en-GB" dirty="0" err="1"/>
              <a:t>Liseolette</a:t>
            </a:r>
            <a:r>
              <a:rPr lang="en-GB" dirty="0"/>
              <a:t> ‘Towards a New </a:t>
            </a:r>
            <a:r>
              <a:rPr lang="en-GB" dirty="0" err="1"/>
              <a:t>paradigme</a:t>
            </a:r>
            <a:r>
              <a:rPr lang="en-GB" dirty="0"/>
              <a:t> of Constructing “Religion”: New Age Data and Unbounded Categories’, in Sutcliffe, Steven J &amp; </a:t>
            </a:r>
            <a:r>
              <a:rPr lang="en-GB" dirty="0" err="1"/>
              <a:t>Ingvild</a:t>
            </a:r>
            <a:r>
              <a:rPr lang="en-GB" dirty="0"/>
              <a:t> </a:t>
            </a:r>
            <a:r>
              <a:rPr lang="en-GB" dirty="0" err="1"/>
              <a:t>Saelid</a:t>
            </a:r>
            <a:r>
              <a:rPr lang="en-GB" dirty="0"/>
              <a:t> </a:t>
            </a:r>
            <a:r>
              <a:rPr lang="en-GB" dirty="0" err="1"/>
              <a:t>Gilhus</a:t>
            </a:r>
            <a:r>
              <a:rPr lang="en-GB" dirty="0"/>
              <a:t> (2013) (</a:t>
            </a:r>
            <a:r>
              <a:rPr lang="en-GB" dirty="0" err="1"/>
              <a:t>eds</a:t>
            </a:r>
            <a:r>
              <a:rPr lang="en-GB" dirty="0"/>
              <a:t>) </a:t>
            </a:r>
            <a:r>
              <a:rPr lang="en-GB" i="1" dirty="0"/>
              <a:t>New Age Spirituality: Rethinking Religion</a:t>
            </a:r>
            <a:r>
              <a:rPr lang="en-GB" dirty="0"/>
              <a:t>, London: Routledge.  </a:t>
            </a:r>
          </a:p>
          <a:p>
            <a:endParaRPr lang="en-GB" dirty="0"/>
          </a:p>
        </p:txBody>
      </p:sp>
    </p:spTree>
    <p:extLst>
      <p:ext uri="{BB962C8B-B14F-4D97-AF65-F5344CB8AC3E}">
        <p14:creationId xmlns:p14="http://schemas.microsoft.com/office/powerpoint/2010/main" val="601745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pPr lvl="0"/>
            <a:r>
              <a:rPr lang="en-GB" dirty="0" err="1"/>
              <a:t>Furedi</a:t>
            </a:r>
            <a:r>
              <a:rPr lang="en-GB" dirty="0"/>
              <a:t>, </a:t>
            </a:r>
            <a:r>
              <a:rPr lang="en-GB" dirty="0" smtClean="0"/>
              <a:t>Frank </a:t>
            </a:r>
            <a:r>
              <a:rPr lang="en-GB" dirty="0"/>
              <a:t>(2004) </a:t>
            </a:r>
            <a:r>
              <a:rPr lang="en-GB" i="1" dirty="0"/>
              <a:t>Therapy Culture: Cultivating Vulnerability in an Uncertain Age</a:t>
            </a:r>
            <a:r>
              <a:rPr lang="en-GB" dirty="0"/>
              <a:t>, London, Routledge.</a:t>
            </a:r>
          </a:p>
          <a:p>
            <a:pPr lvl="0"/>
            <a:r>
              <a:rPr lang="en-GB" dirty="0"/>
              <a:t>Graham, </a:t>
            </a:r>
            <a:r>
              <a:rPr lang="en-GB" dirty="0" smtClean="0"/>
              <a:t>Helen </a:t>
            </a:r>
            <a:r>
              <a:rPr lang="en-GB" dirty="0"/>
              <a:t>(1999) </a:t>
            </a:r>
            <a:r>
              <a:rPr lang="en-GB" i="1" dirty="0"/>
              <a:t>Complementary Therapies in Context:  The Psychology of Healing</a:t>
            </a:r>
            <a:r>
              <a:rPr lang="en-GB" dirty="0"/>
              <a:t>, London, Jessica Kingsley Publisher, 57.</a:t>
            </a:r>
          </a:p>
          <a:p>
            <a:pPr lvl="0"/>
            <a:r>
              <a:rPr lang="en-GB" dirty="0"/>
              <a:t>Hammer, Olav, ‘</a:t>
            </a:r>
            <a:r>
              <a:rPr lang="en-GB" dirty="0" err="1"/>
              <a:t>Cognitivelty</a:t>
            </a:r>
            <a:r>
              <a:rPr lang="en-GB" dirty="0"/>
              <a:t> Optimal Religiosity: New Age as a Case Study’, in Sutcliffe, Steven J &amp; </a:t>
            </a:r>
            <a:r>
              <a:rPr lang="en-GB" dirty="0" err="1"/>
              <a:t>Ingvild</a:t>
            </a:r>
            <a:r>
              <a:rPr lang="en-GB" dirty="0"/>
              <a:t> </a:t>
            </a:r>
            <a:r>
              <a:rPr lang="en-GB" dirty="0" err="1"/>
              <a:t>Saelid</a:t>
            </a:r>
            <a:r>
              <a:rPr lang="en-GB" dirty="0"/>
              <a:t> </a:t>
            </a:r>
            <a:r>
              <a:rPr lang="en-GB" dirty="0" err="1"/>
              <a:t>Gilhus</a:t>
            </a:r>
            <a:r>
              <a:rPr lang="en-GB" dirty="0"/>
              <a:t> (2013) (</a:t>
            </a:r>
            <a:r>
              <a:rPr lang="en-GB" dirty="0" err="1"/>
              <a:t>eds</a:t>
            </a:r>
            <a:r>
              <a:rPr lang="en-GB" dirty="0"/>
              <a:t>) </a:t>
            </a:r>
            <a:r>
              <a:rPr lang="en-GB" i="1" dirty="0"/>
              <a:t>New Age Spirituality: Rethinking Religion</a:t>
            </a:r>
            <a:r>
              <a:rPr lang="en-GB" dirty="0"/>
              <a:t>, London: Routledge.  </a:t>
            </a:r>
          </a:p>
          <a:p>
            <a:pPr lvl="0"/>
            <a:r>
              <a:rPr lang="en-GB" dirty="0" err="1"/>
              <a:t>Hanegraaff</a:t>
            </a:r>
            <a:r>
              <a:rPr lang="en-GB" dirty="0"/>
              <a:t>, </a:t>
            </a:r>
            <a:r>
              <a:rPr lang="en-GB" dirty="0" err="1" smtClean="0"/>
              <a:t>WouterJ</a:t>
            </a:r>
            <a:r>
              <a:rPr lang="en-GB" dirty="0" smtClean="0"/>
              <a:t> </a:t>
            </a:r>
            <a:r>
              <a:rPr lang="en-GB" dirty="0"/>
              <a:t>(1996, 42) </a:t>
            </a:r>
            <a:r>
              <a:rPr lang="en-GB" i="1" dirty="0"/>
              <a:t>New Age Religion and Western Culture</a:t>
            </a:r>
            <a:r>
              <a:rPr lang="en-GB" dirty="0"/>
              <a:t>, New York, EJ Brill.</a:t>
            </a:r>
          </a:p>
          <a:p>
            <a:pPr lvl="0"/>
            <a:r>
              <a:rPr lang="en-GB" dirty="0"/>
              <a:t>Hay, Louise (1988) </a:t>
            </a:r>
            <a:r>
              <a:rPr lang="en-GB" i="1" dirty="0"/>
              <a:t>You Can Heal Your Life</a:t>
            </a:r>
            <a:r>
              <a:rPr lang="en-GB" dirty="0"/>
              <a:t>, Enfield, Eden Grove Editions.</a:t>
            </a:r>
          </a:p>
          <a:p>
            <a:pPr lvl="0"/>
            <a:r>
              <a:rPr lang="en-GB" dirty="0" err="1"/>
              <a:t>Heelas</a:t>
            </a:r>
            <a:r>
              <a:rPr lang="en-GB" dirty="0"/>
              <a:t>, Paul ‘On Transgressing the Secular: </a:t>
            </a:r>
            <a:r>
              <a:rPr lang="en-GB" dirty="0" err="1"/>
              <a:t>Spiritualities</a:t>
            </a:r>
            <a:r>
              <a:rPr lang="en-GB" dirty="0"/>
              <a:t> of Life, Idealism, </a:t>
            </a:r>
            <a:r>
              <a:rPr lang="en-GB" dirty="0" err="1"/>
              <a:t>Vitalism</a:t>
            </a:r>
            <a:r>
              <a:rPr lang="en-GB" dirty="0"/>
              <a:t>’, in Sutcliffe, Steven J &amp; </a:t>
            </a:r>
            <a:r>
              <a:rPr lang="en-GB" dirty="0" err="1"/>
              <a:t>Ingvild</a:t>
            </a:r>
            <a:r>
              <a:rPr lang="en-GB" dirty="0"/>
              <a:t> </a:t>
            </a:r>
            <a:r>
              <a:rPr lang="en-GB" dirty="0" err="1"/>
              <a:t>Saelid</a:t>
            </a:r>
            <a:r>
              <a:rPr lang="en-GB" dirty="0"/>
              <a:t> </a:t>
            </a:r>
            <a:r>
              <a:rPr lang="en-GB" dirty="0" err="1"/>
              <a:t>Gilhus</a:t>
            </a:r>
            <a:r>
              <a:rPr lang="en-GB" dirty="0"/>
              <a:t> (2013) (</a:t>
            </a:r>
            <a:r>
              <a:rPr lang="en-GB" dirty="0" err="1"/>
              <a:t>eds</a:t>
            </a:r>
            <a:r>
              <a:rPr lang="en-GB" dirty="0"/>
              <a:t>) </a:t>
            </a:r>
            <a:r>
              <a:rPr lang="en-GB" i="1" dirty="0"/>
              <a:t>New Age Spirituality: Rethinking Religion</a:t>
            </a:r>
            <a:r>
              <a:rPr lang="en-GB" dirty="0"/>
              <a:t>, London: Routledge.  </a:t>
            </a:r>
          </a:p>
          <a:p>
            <a:pPr lvl="0"/>
            <a:r>
              <a:rPr lang="en-GB" dirty="0"/>
              <a:t>Lewis, </a:t>
            </a:r>
            <a:r>
              <a:rPr lang="en-GB" dirty="0" err="1" smtClean="0"/>
              <a:t>JamesR</a:t>
            </a:r>
            <a:r>
              <a:rPr lang="en-GB" dirty="0" smtClean="0"/>
              <a:t> </a:t>
            </a:r>
            <a:r>
              <a:rPr lang="en-GB" dirty="0"/>
              <a:t>&amp; Melton, </a:t>
            </a:r>
            <a:r>
              <a:rPr lang="en-GB" dirty="0" err="1" smtClean="0"/>
              <a:t>J.Gordon</a:t>
            </a:r>
            <a:r>
              <a:rPr lang="en-GB" dirty="0" smtClean="0"/>
              <a:t>., </a:t>
            </a:r>
            <a:r>
              <a:rPr lang="en-GB" dirty="0" err="1"/>
              <a:t>eds</a:t>
            </a:r>
            <a:r>
              <a:rPr lang="en-GB" dirty="0"/>
              <a:t> (1992), </a:t>
            </a:r>
            <a:r>
              <a:rPr lang="en-GB" i="1" dirty="0"/>
              <a:t>Perspectives on the New Age</a:t>
            </a:r>
            <a:r>
              <a:rPr lang="en-GB" dirty="0"/>
              <a:t>, Albany, State University of New York.</a:t>
            </a:r>
          </a:p>
          <a:p>
            <a:endParaRPr lang="en-GB" dirty="0"/>
          </a:p>
        </p:txBody>
      </p:sp>
    </p:spTree>
    <p:extLst>
      <p:ext uri="{BB962C8B-B14F-4D97-AF65-F5344CB8AC3E}">
        <p14:creationId xmlns:p14="http://schemas.microsoft.com/office/powerpoint/2010/main" val="3121459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lvl="0"/>
            <a:r>
              <a:rPr lang="en-GB" dirty="0"/>
              <a:t>McGuire, M with Kantor, D (1988) </a:t>
            </a:r>
            <a:r>
              <a:rPr lang="en-GB" i="1" dirty="0"/>
              <a:t>Ritual Healing in Suburban America</a:t>
            </a:r>
            <a:r>
              <a:rPr lang="en-GB" dirty="0"/>
              <a:t>, London, Rutgers, 233-4 in </a:t>
            </a:r>
            <a:r>
              <a:rPr lang="en-GB" dirty="0" err="1"/>
              <a:t>Heelas</a:t>
            </a:r>
            <a:r>
              <a:rPr lang="en-GB" dirty="0"/>
              <a:t>, P (1996) </a:t>
            </a:r>
            <a:r>
              <a:rPr lang="en-GB" i="1" dirty="0"/>
              <a:t>The New Age</a:t>
            </a:r>
            <a:r>
              <a:rPr lang="en-GB" dirty="0"/>
              <a:t>, Oxford, Blackwell.</a:t>
            </a:r>
          </a:p>
          <a:p>
            <a:pPr lvl="0"/>
            <a:r>
              <a:rPr lang="en-GB" dirty="0"/>
              <a:t>Moss, Richard, ‘An Invitation to Radical Change’, in Bloom, ed.,1991)</a:t>
            </a:r>
            <a:r>
              <a:rPr lang="en-GB" i="1" dirty="0"/>
              <a:t> The New Age: An Anthology of Essential Writings</a:t>
            </a:r>
            <a:r>
              <a:rPr lang="en-GB" dirty="0"/>
              <a:t>, London, Rider and Co.</a:t>
            </a:r>
          </a:p>
          <a:p>
            <a:pPr lvl="0"/>
            <a:r>
              <a:rPr lang="en-GB" dirty="0" err="1"/>
              <a:t>Myss</a:t>
            </a:r>
            <a:r>
              <a:rPr lang="en-GB" dirty="0"/>
              <a:t>, Caroline ‘Redefining the Healing Process’, in Bloom, W., </a:t>
            </a:r>
            <a:r>
              <a:rPr lang="en-GB" dirty="0" err="1"/>
              <a:t>ed</a:t>
            </a:r>
            <a:r>
              <a:rPr lang="en-GB" dirty="0"/>
              <a:t> (1991) </a:t>
            </a:r>
            <a:r>
              <a:rPr lang="en-GB" i="1" dirty="0"/>
              <a:t>The New Age: an anthology of essential writings</a:t>
            </a:r>
            <a:r>
              <a:rPr lang="en-GB" dirty="0"/>
              <a:t>, London: Rider.  </a:t>
            </a:r>
          </a:p>
          <a:p>
            <a:pPr lvl="0"/>
            <a:r>
              <a:rPr lang="en-GB" dirty="0"/>
              <a:t>Oliver, James (2006) “On the Money”,  </a:t>
            </a:r>
            <a:r>
              <a:rPr lang="en-GB" i="1" dirty="0"/>
              <a:t>The Guardian</a:t>
            </a:r>
            <a:r>
              <a:rPr lang="en-GB" dirty="0"/>
              <a:t>, http://lifeandhealth.guardian.co.uk/wellbeing/story/0,16661,1675576,00.html#article_continue </a:t>
            </a:r>
          </a:p>
          <a:p>
            <a:pPr lvl="0"/>
            <a:r>
              <a:rPr lang="en-GB" dirty="0"/>
              <a:t>Prince, R &amp; Riches, D (2000) </a:t>
            </a:r>
            <a:r>
              <a:rPr lang="en-GB" i="1" dirty="0"/>
              <a:t>The New Age in Glastonbury.  The Construction of Religious Movements</a:t>
            </a:r>
            <a:r>
              <a:rPr lang="en-GB" dirty="0"/>
              <a:t>, Oxford, </a:t>
            </a:r>
            <a:r>
              <a:rPr lang="en-GB" dirty="0" err="1"/>
              <a:t>Berghan</a:t>
            </a:r>
            <a:r>
              <a:rPr lang="en-GB" dirty="0"/>
              <a:t> Books.</a:t>
            </a:r>
          </a:p>
          <a:p>
            <a:pPr lvl="0"/>
            <a:r>
              <a:rPr lang="en-GB" dirty="0"/>
              <a:t>Roof, Wade Clark (1999) </a:t>
            </a:r>
            <a:r>
              <a:rPr lang="en-GB" i="1" dirty="0"/>
              <a:t>Spiritual marketplace: Baby Boomers and the Remaking of American Religion</a:t>
            </a:r>
            <a:r>
              <a:rPr lang="en-GB" dirty="0"/>
              <a:t>, Princeton: Princeton University Press. </a:t>
            </a:r>
          </a:p>
          <a:p>
            <a:endParaRPr lang="en-GB" dirty="0"/>
          </a:p>
        </p:txBody>
      </p:sp>
    </p:spTree>
    <p:extLst>
      <p:ext uri="{BB962C8B-B14F-4D97-AF65-F5344CB8AC3E}">
        <p14:creationId xmlns:p14="http://schemas.microsoft.com/office/powerpoint/2010/main" val="2835005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lvl="0"/>
            <a:r>
              <a:rPr lang="en-GB" dirty="0" err="1"/>
              <a:t>Shealy</a:t>
            </a:r>
            <a:r>
              <a:rPr lang="en-GB" dirty="0"/>
              <a:t>, CN (</a:t>
            </a:r>
            <a:r>
              <a:rPr lang="en-GB" dirty="0" err="1"/>
              <a:t>ed</a:t>
            </a:r>
            <a:r>
              <a:rPr lang="en-GB" dirty="0"/>
              <a:t>) (1996), </a:t>
            </a:r>
            <a:r>
              <a:rPr lang="en-GB" i="1" dirty="0"/>
              <a:t>Alternative Medicine.  An Illustrated Encyclopaedia of Natural Healing</a:t>
            </a:r>
            <a:r>
              <a:rPr lang="en-GB" dirty="0"/>
              <a:t>, Shaftesbury, Element Books Limited, 11.</a:t>
            </a:r>
          </a:p>
          <a:p>
            <a:pPr lvl="0"/>
            <a:r>
              <a:rPr lang="en-GB" dirty="0"/>
              <a:t>Sutcliffe, Steven J &amp; </a:t>
            </a:r>
            <a:r>
              <a:rPr lang="en-GB" dirty="0" err="1"/>
              <a:t>Ingvild</a:t>
            </a:r>
            <a:r>
              <a:rPr lang="en-GB" dirty="0"/>
              <a:t> </a:t>
            </a:r>
            <a:r>
              <a:rPr lang="en-GB" dirty="0" err="1"/>
              <a:t>Saelid</a:t>
            </a:r>
            <a:r>
              <a:rPr lang="en-GB" dirty="0"/>
              <a:t> </a:t>
            </a:r>
            <a:r>
              <a:rPr lang="en-GB" dirty="0" err="1"/>
              <a:t>Gilhus</a:t>
            </a:r>
            <a:r>
              <a:rPr lang="en-GB" dirty="0"/>
              <a:t> (2013) (</a:t>
            </a:r>
            <a:r>
              <a:rPr lang="en-GB" dirty="0" err="1"/>
              <a:t>eds</a:t>
            </a:r>
            <a:r>
              <a:rPr lang="en-GB" dirty="0"/>
              <a:t>) </a:t>
            </a:r>
            <a:r>
              <a:rPr lang="en-GB" i="1" dirty="0"/>
              <a:t>New Age Spirituality: Rethinking Religion</a:t>
            </a:r>
            <a:r>
              <a:rPr lang="en-GB" dirty="0"/>
              <a:t>, London: Routledge.  </a:t>
            </a:r>
          </a:p>
          <a:p>
            <a:pPr lvl="0"/>
            <a:r>
              <a:rPr lang="en-GB" dirty="0" err="1"/>
              <a:t>Taves</a:t>
            </a:r>
            <a:r>
              <a:rPr lang="en-GB" dirty="0"/>
              <a:t>, Ann and </a:t>
            </a:r>
            <a:r>
              <a:rPr lang="en-GB" dirty="0" err="1"/>
              <a:t>Michjael</a:t>
            </a:r>
            <a:r>
              <a:rPr lang="en-GB" dirty="0"/>
              <a:t> Kinsella ‘Hiding in Plain Sight: The Organizational Forms of “Unorganised Religion”’, in Sutcliffe, Steven J &amp; </a:t>
            </a:r>
            <a:r>
              <a:rPr lang="en-GB" dirty="0" err="1"/>
              <a:t>Ingvild</a:t>
            </a:r>
            <a:r>
              <a:rPr lang="en-GB" dirty="0"/>
              <a:t> </a:t>
            </a:r>
            <a:r>
              <a:rPr lang="en-GB" dirty="0" err="1"/>
              <a:t>Saelid</a:t>
            </a:r>
            <a:r>
              <a:rPr lang="en-GB" dirty="0"/>
              <a:t> </a:t>
            </a:r>
            <a:r>
              <a:rPr lang="en-GB" dirty="0" err="1"/>
              <a:t>Gilhus</a:t>
            </a:r>
            <a:r>
              <a:rPr lang="en-GB" dirty="0"/>
              <a:t> (2013) (</a:t>
            </a:r>
            <a:r>
              <a:rPr lang="en-GB" dirty="0" err="1"/>
              <a:t>eds</a:t>
            </a:r>
            <a:r>
              <a:rPr lang="en-GB" dirty="0"/>
              <a:t>) </a:t>
            </a:r>
            <a:r>
              <a:rPr lang="en-GB" i="1" dirty="0"/>
              <a:t>New Age Spirituality: Rethinking Religion</a:t>
            </a:r>
            <a:r>
              <a:rPr lang="en-GB" dirty="0"/>
              <a:t>, London: Routledge.  </a:t>
            </a:r>
          </a:p>
          <a:p>
            <a:pPr lvl="0"/>
            <a:r>
              <a:rPr lang="en-GB"/>
              <a:t>World Health Organization </a:t>
            </a:r>
            <a:r>
              <a:rPr lang="en-GB" u="sng">
                <a:hlinkClick r:id="rId2"/>
              </a:rPr>
              <a:t>www.who.int/suggestions/faq/en/</a:t>
            </a:r>
            <a:endParaRPr lang="en-GB"/>
          </a:p>
          <a:p>
            <a:endParaRPr lang="en-GB"/>
          </a:p>
        </p:txBody>
      </p:sp>
    </p:spTree>
    <p:extLst>
      <p:ext uri="{BB962C8B-B14F-4D97-AF65-F5344CB8AC3E}">
        <p14:creationId xmlns:p14="http://schemas.microsoft.com/office/powerpoint/2010/main" val="1808045073"/>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4" Type="http://schemas.openxmlformats.org/officeDocument/2006/relationships/image" Target="../media/image4.jpeg"/></Relationships>
</file>

<file path=ppt/theme/theme1.xml><?xml version="1.0" encoding="utf-8"?>
<a:theme xmlns:a="http://schemas.openxmlformats.org/drawingml/2006/main" name="Venture">
  <a:themeElements>
    <a:clrScheme name="Venture">
      <a:dk1>
        <a:sysClr val="windowText" lastClr="000000"/>
      </a:dk1>
      <a:lt1>
        <a:sysClr val="window" lastClr="FFFFFF"/>
      </a:lt1>
      <a:dk2>
        <a:srgbClr val="738450"/>
      </a:dk2>
      <a:lt2>
        <a:srgbClr val="E8E9D1"/>
      </a:lt2>
      <a:accent1>
        <a:srgbClr val="9EB060"/>
      </a:accent1>
      <a:accent2>
        <a:srgbClr val="D09A08"/>
      </a:accent2>
      <a:accent3>
        <a:srgbClr val="F2EC86"/>
      </a:accent3>
      <a:accent4>
        <a:srgbClr val="824F1C"/>
      </a:accent4>
      <a:accent5>
        <a:srgbClr val="511818"/>
      </a:accent5>
      <a:accent6>
        <a:srgbClr val="553876"/>
      </a:accent6>
      <a:hlink>
        <a:srgbClr val="929547"/>
      </a:hlink>
      <a:folHlink>
        <a:srgbClr val="56633C"/>
      </a:folHlink>
    </a:clrScheme>
    <a:fontScheme name="Venture">
      <a:majorFont>
        <a:latin typeface="Calisto MT"/>
        <a:ea typeface=""/>
        <a:cs typeface=""/>
        <a:font script="Jpan" typeface="ＭＳ Ｐ明朝"/>
        <a:font script="Hans" typeface="宋体"/>
        <a:font script="Hant" typeface="新細明體"/>
      </a:majorFont>
      <a:minorFont>
        <a:latin typeface="Calisto MT"/>
        <a:ea typeface=""/>
        <a:cs typeface=""/>
        <a:font script="Jpan" typeface="ＭＳ Ｐ明朝"/>
        <a:font script="Hans" typeface="宋体"/>
        <a:font script="Hant" typeface="新細明體"/>
      </a:minorFont>
    </a:fontScheme>
    <a:fmtScheme name="Venture">
      <a:fillStyleLst>
        <a:solidFill>
          <a:schemeClr val="phClr"/>
        </a:solidFill>
        <a:blipFill rotWithShape="1">
          <a:blip xmlns:r="http://schemas.openxmlformats.org/officeDocument/2006/relationships" r:embed="rId1">
            <a:duotone>
              <a:schemeClr val="phClr">
                <a:shade val="30000"/>
                <a:alpha val="50000"/>
                <a:satMod val="150000"/>
              </a:schemeClr>
              <a:schemeClr val="phClr">
                <a:tint val="50000"/>
                <a:alpha val="10000"/>
                <a:satMod val="150000"/>
              </a:schemeClr>
            </a:duotone>
          </a:blip>
          <a:stretch/>
        </a:blipFill>
        <a:blipFill rotWithShape="1">
          <a:blip xmlns:r="http://schemas.openxmlformats.org/officeDocument/2006/relationships" r:embed="rId2">
            <a:duotone>
              <a:schemeClr val="phClr">
                <a:shade val="30000"/>
                <a:alpha val="50000"/>
                <a:satMod val="150000"/>
              </a:schemeClr>
              <a:schemeClr val="phClr">
                <a:tint val="50000"/>
                <a:alpha val="10000"/>
                <a:satMod val="150000"/>
              </a:schemeClr>
            </a:duotone>
          </a:blip>
          <a:stretch/>
        </a:blipFill>
      </a:fillStyleLst>
      <a:lnStyleLst>
        <a:ln w="19050" cap="flat" cmpd="sng" algn="ctr">
          <a:solidFill>
            <a:schemeClr val="phClr">
              <a:shade val="95000"/>
              <a:satMod val="105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innerShdw blurRad="76200" dist="25400" dir="13500000">
              <a:srgbClr val="4B4B4B">
                <a:alpha val="75000"/>
              </a:srgbClr>
            </a:innerShdw>
          </a:effectLst>
        </a:effectStyle>
      </a:effectStyleLst>
      <a:bgFillStyleLst>
        <a:solidFill>
          <a:schemeClr val="phClr"/>
        </a:solidFill>
        <a:blipFill rotWithShape="1">
          <a:blip xmlns:r="http://schemas.openxmlformats.org/officeDocument/2006/relationships" r:embed="rId3">
            <a:duotone>
              <a:schemeClr val="phClr">
                <a:shade val="10000"/>
                <a:alpha val="30000"/>
                <a:satMod val="60000"/>
              </a:schemeClr>
              <a:schemeClr val="phClr">
                <a:tint val="20000"/>
                <a:alpha val="5000"/>
                <a:satMod val="300000"/>
              </a:schemeClr>
            </a:duotone>
          </a:blip>
          <a:stretch/>
        </a:blipFill>
        <a:blipFill rotWithShape="1">
          <a:blip xmlns:r="http://schemas.openxmlformats.org/officeDocument/2006/relationships" r:embed="rId4">
            <a:duotone>
              <a:schemeClr val="phClr">
                <a:shade val="30000"/>
                <a:alpha val="50000"/>
                <a:satMod val="150000"/>
              </a:schemeClr>
              <a:schemeClr val="phClr">
                <a:tint val="50000"/>
                <a:alpha val="10000"/>
                <a:satMod val="15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Venture.thmx</Template>
  <TotalTime>1302</TotalTime>
  <Words>3237</Words>
  <Application>Microsoft Office PowerPoint</Application>
  <PresentationFormat>On-screen Show (4:3)</PresentationFormat>
  <Paragraphs>113</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Venture</vt:lpstr>
      <vt:lpstr>Healing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Healers are Saying</vt:lpstr>
      <vt:lpstr>PowerPoint Presentation</vt:lpstr>
      <vt:lpstr>PowerPoint Presentation</vt:lpstr>
      <vt:lpstr>Louise Hay</vt:lpstr>
      <vt:lpstr>PowerPoint Presentation</vt:lpstr>
      <vt:lpstr>Criticisms!</vt:lpstr>
      <vt:lpstr>PowerPoint Presentation</vt:lpstr>
      <vt:lpstr>Examples of Healing</vt:lpstr>
      <vt:lpstr>PowerPoint Presentation</vt:lpstr>
      <vt:lpstr>PowerPoint Presentation</vt:lpstr>
      <vt:lpstr>PowerPoint Presentation</vt:lpstr>
      <vt:lpstr>PowerPoint Presentation</vt:lpstr>
      <vt:lpstr>PowerPoint Presentation</vt:lpstr>
      <vt:lpstr>Bibliography</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Healing</dc:title>
  <dc:creator>Sarah</dc:creator>
  <cp:lastModifiedBy>Administrator</cp:lastModifiedBy>
  <cp:revision>31</cp:revision>
  <dcterms:created xsi:type="dcterms:W3CDTF">2013-12-02T18:33:19Z</dcterms:created>
  <dcterms:modified xsi:type="dcterms:W3CDTF">2017-03-27T11:08:01Z</dcterms:modified>
</cp:coreProperties>
</file>