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8"/>
  </p:notesMasterIdLst>
  <p:handoutMasterIdLst>
    <p:handoutMasterId r:id="rId149"/>
  </p:handoutMasterIdLst>
  <p:sldIdLst>
    <p:sldId id="258" r:id="rId2"/>
    <p:sldId id="419" r:id="rId3"/>
    <p:sldId id="418" r:id="rId4"/>
    <p:sldId id="410" r:id="rId5"/>
    <p:sldId id="259" r:id="rId6"/>
    <p:sldId id="407" r:id="rId7"/>
    <p:sldId id="406" r:id="rId8"/>
    <p:sldId id="409" r:id="rId9"/>
    <p:sldId id="416" r:id="rId10"/>
    <p:sldId id="411" r:id="rId11"/>
    <p:sldId id="412" r:id="rId12"/>
    <p:sldId id="454" r:id="rId13"/>
    <p:sldId id="408" r:id="rId14"/>
    <p:sldId id="413" r:id="rId15"/>
    <p:sldId id="414" r:id="rId16"/>
    <p:sldId id="415" r:id="rId17"/>
    <p:sldId id="417" r:id="rId18"/>
    <p:sldId id="260" r:id="rId19"/>
    <p:sldId id="261" r:id="rId20"/>
    <p:sldId id="262" r:id="rId21"/>
    <p:sldId id="263" r:id="rId22"/>
    <p:sldId id="264" r:id="rId23"/>
    <p:sldId id="265" r:id="rId24"/>
    <p:sldId id="446" r:id="rId25"/>
    <p:sldId id="447" r:id="rId26"/>
    <p:sldId id="448" r:id="rId27"/>
    <p:sldId id="449" r:id="rId28"/>
    <p:sldId id="450" r:id="rId29"/>
    <p:sldId id="451" r:id="rId30"/>
    <p:sldId id="452" r:id="rId31"/>
    <p:sldId id="453" r:id="rId32"/>
    <p:sldId id="266" r:id="rId33"/>
    <p:sldId id="267" r:id="rId34"/>
    <p:sldId id="268" r:id="rId35"/>
    <p:sldId id="269" r:id="rId36"/>
    <p:sldId id="270" r:id="rId37"/>
    <p:sldId id="420" r:id="rId38"/>
    <p:sldId id="272" r:id="rId39"/>
    <p:sldId id="422" r:id="rId40"/>
    <p:sldId id="423" r:id="rId41"/>
    <p:sldId id="424" r:id="rId42"/>
    <p:sldId id="425" r:id="rId43"/>
    <p:sldId id="421" r:id="rId44"/>
    <p:sldId id="273" r:id="rId45"/>
    <p:sldId id="274" r:id="rId46"/>
    <p:sldId id="426" r:id="rId47"/>
    <p:sldId id="427" r:id="rId48"/>
    <p:sldId id="428" r:id="rId49"/>
    <p:sldId id="429" r:id="rId50"/>
    <p:sldId id="430" r:id="rId51"/>
    <p:sldId id="432" r:id="rId52"/>
    <p:sldId id="431" r:id="rId53"/>
    <p:sldId id="275" r:id="rId54"/>
    <p:sldId id="433" r:id="rId55"/>
    <p:sldId id="434" r:id="rId56"/>
    <p:sldId id="436" r:id="rId57"/>
    <p:sldId id="435" r:id="rId58"/>
    <p:sldId id="437" r:id="rId59"/>
    <p:sldId id="438" r:id="rId60"/>
    <p:sldId id="439" r:id="rId61"/>
    <p:sldId id="440" r:id="rId62"/>
    <p:sldId id="441" r:id="rId63"/>
    <p:sldId id="442" r:id="rId64"/>
    <p:sldId id="443" r:id="rId65"/>
    <p:sldId id="444" r:id="rId66"/>
    <p:sldId id="445" r:id="rId67"/>
    <p:sldId id="293" r:id="rId68"/>
    <p:sldId id="294" r:id="rId69"/>
    <p:sldId id="295" r:id="rId70"/>
    <p:sldId id="296" r:id="rId71"/>
    <p:sldId id="297" r:id="rId72"/>
    <p:sldId id="298" r:id="rId73"/>
    <p:sldId id="299" r:id="rId74"/>
    <p:sldId id="300" r:id="rId75"/>
    <p:sldId id="301" r:id="rId76"/>
    <p:sldId id="302" r:id="rId77"/>
    <p:sldId id="303" r:id="rId78"/>
    <p:sldId id="304" r:id="rId79"/>
    <p:sldId id="305" r:id="rId80"/>
    <p:sldId id="306" r:id="rId81"/>
    <p:sldId id="307" r:id="rId82"/>
    <p:sldId id="308" r:id="rId83"/>
    <p:sldId id="309" r:id="rId84"/>
    <p:sldId id="310" r:id="rId85"/>
    <p:sldId id="311" r:id="rId86"/>
    <p:sldId id="312" r:id="rId87"/>
    <p:sldId id="313" r:id="rId88"/>
    <p:sldId id="314" r:id="rId89"/>
    <p:sldId id="315" r:id="rId90"/>
    <p:sldId id="316" r:id="rId91"/>
    <p:sldId id="317" r:id="rId92"/>
    <p:sldId id="318" r:id="rId93"/>
    <p:sldId id="319" r:id="rId94"/>
    <p:sldId id="320" r:id="rId95"/>
    <p:sldId id="321" r:id="rId96"/>
    <p:sldId id="322" r:id="rId97"/>
    <p:sldId id="323" r:id="rId98"/>
    <p:sldId id="324" r:id="rId99"/>
    <p:sldId id="325" r:id="rId100"/>
    <p:sldId id="326" r:id="rId101"/>
    <p:sldId id="327" r:id="rId102"/>
    <p:sldId id="328" r:id="rId103"/>
    <p:sldId id="329" r:id="rId104"/>
    <p:sldId id="330" r:id="rId105"/>
    <p:sldId id="331" r:id="rId106"/>
    <p:sldId id="332" r:id="rId107"/>
    <p:sldId id="333" r:id="rId108"/>
    <p:sldId id="334" r:id="rId109"/>
    <p:sldId id="335" r:id="rId110"/>
    <p:sldId id="336" r:id="rId111"/>
    <p:sldId id="337" r:id="rId112"/>
    <p:sldId id="338" r:id="rId113"/>
    <p:sldId id="339" r:id="rId114"/>
    <p:sldId id="340" r:id="rId115"/>
    <p:sldId id="341" r:id="rId116"/>
    <p:sldId id="342" r:id="rId117"/>
    <p:sldId id="343" r:id="rId118"/>
    <p:sldId id="344" r:id="rId119"/>
    <p:sldId id="345" r:id="rId120"/>
    <p:sldId id="346" r:id="rId121"/>
    <p:sldId id="347" r:id="rId122"/>
    <p:sldId id="348" r:id="rId123"/>
    <p:sldId id="349" r:id="rId124"/>
    <p:sldId id="350" r:id="rId125"/>
    <p:sldId id="351" r:id="rId126"/>
    <p:sldId id="352" r:id="rId127"/>
    <p:sldId id="353" r:id="rId128"/>
    <p:sldId id="354" r:id="rId129"/>
    <p:sldId id="355" r:id="rId130"/>
    <p:sldId id="356" r:id="rId131"/>
    <p:sldId id="357" r:id="rId132"/>
    <p:sldId id="358" r:id="rId133"/>
    <p:sldId id="359" r:id="rId134"/>
    <p:sldId id="360" r:id="rId135"/>
    <p:sldId id="361" r:id="rId136"/>
    <p:sldId id="362" r:id="rId137"/>
    <p:sldId id="363" r:id="rId138"/>
    <p:sldId id="364" r:id="rId139"/>
    <p:sldId id="365" r:id="rId140"/>
    <p:sldId id="366" r:id="rId141"/>
    <p:sldId id="367" r:id="rId142"/>
    <p:sldId id="368" r:id="rId143"/>
    <p:sldId id="369" r:id="rId144"/>
    <p:sldId id="370" r:id="rId145"/>
    <p:sldId id="371" r:id="rId146"/>
    <p:sldId id="372" r:id="rId14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13"/>
    <p:restoredTop sz="92547"/>
  </p:normalViewPr>
  <p:slideViewPr>
    <p:cSldViewPr snapToGrid="0" snapToObjects="1">
      <p:cViewPr varScale="1">
        <p:scale>
          <a:sx n="83" d="100"/>
          <a:sy n="83" d="100"/>
        </p:scale>
        <p:origin x="54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handoutMaster" Target="handoutMasters/handoutMaster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presProps" Target="presProps.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40" Type="http://schemas.openxmlformats.org/officeDocument/2006/relationships/slide" Target="slides/slide139.xml"/><Relationship Id="rId145" Type="http://schemas.openxmlformats.org/officeDocument/2006/relationships/slide" Target="slides/slide144.xml"/><Relationship Id="rId15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notesMaster" Target="notesMasters/notesMaster1.xml"/><Relationship Id="rId15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3" Type="http://schemas.openxmlformats.org/officeDocument/2006/relationships/hyperlink" Target="https://www.youtube.com/watch?v=0ajs1frIdcY" TargetMode="External"/><Relationship Id="rId2" Type="http://schemas.openxmlformats.org/officeDocument/2006/relationships/hyperlink" Target="https://www.youtube.com/watch?v=uEe6UzlQVJ0" TargetMode="External"/><Relationship Id="rId1" Type="http://schemas.openxmlformats.org/officeDocument/2006/relationships/hyperlink" Target="https://www.youtube.com/watch?v=Egej-59KzmY" TargetMode="External"/></Relationships>
</file>

<file path=ppt/diagrams/_rels/drawing2.xml.rels><?xml version="1.0" encoding="UTF-8" standalone="yes"?>
<Relationships xmlns="http://schemas.openxmlformats.org/package/2006/relationships"><Relationship Id="rId3" Type="http://schemas.openxmlformats.org/officeDocument/2006/relationships/hyperlink" Target="https://www.youtube.com/watch?v=0ajs1frIdcY" TargetMode="External"/><Relationship Id="rId2" Type="http://schemas.openxmlformats.org/officeDocument/2006/relationships/hyperlink" Target="https://www.youtube.com/watch?v=uEe6UzlQVJ0" TargetMode="External"/><Relationship Id="rId1" Type="http://schemas.openxmlformats.org/officeDocument/2006/relationships/hyperlink" Target="https://www.youtube.com/watch?v=Egej-59KzmY" TargetMode="Externa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9F8A85-22ED-43C1-AEDC-F7BA1A1B0F6B}" type="doc">
      <dgm:prSet loTypeId="urn:microsoft.com/office/officeart/2008/layout/LinedList" loCatId="Inbox" qsTypeId="urn:microsoft.com/office/officeart/2005/8/quickstyle/simple4" qsCatId="simple" csTypeId="urn:microsoft.com/office/officeart/2005/8/colors/accent1_4" csCatId="accent1"/>
      <dgm:spPr/>
      <dgm:t>
        <a:bodyPr/>
        <a:lstStyle/>
        <a:p>
          <a:endParaRPr lang="en-US"/>
        </a:p>
      </dgm:t>
    </dgm:pt>
    <dgm:pt modelId="{06482833-6DF7-4331-8A47-E54E27B10348}">
      <dgm:prSet/>
      <dgm:spPr/>
      <dgm:t>
        <a:bodyPr/>
        <a:lstStyle/>
        <a:p>
          <a:r>
            <a:rPr lang="en-US"/>
            <a:t>The M stands for McDonald’s, but the rounded m represents mummy’s mammaries, acccording the design consultant and psychologist Louis Cheskin. </a:t>
          </a:r>
        </a:p>
      </dgm:t>
    </dgm:pt>
    <dgm:pt modelId="{5C385159-54E0-4604-91C3-B811AAD9D0CC}" type="parTrans" cxnId="{0D45ABAF-60C7-43EF-B7E7-D317B03131ED}">
      <dgm:prSet/>
      <dgm:spPr/>
      <dgm:t>
        <a:bodyPr/>
        <a:lstStyle/>
        <a:p>
          <a:endParaRPr lang="en-US"/>
        </a:p>
      </dgm:t>
    </dgm:pt>
    <dgm:pt modelId="{2930F8E0-4C23-45AD-8720-FC2B91D6C582}" type="sibTrans" cxnId="{0D45ABAF-60C7-43EF-B7E7-D317B03131ED}">
      <dgm:prSet/>
      <dgm:spPr/>
      <dgm:t>
        <a:bodyPr/>
        <a:lstStyle/>
        <a:p>
          <a:endParaRPr lang="en-US"/>
        </a:p>
      </dgm:t>
    </dgm:pt>
    <dgm:pt modelId="{4E00289B-9089-4200-B22F-86412568B713}">
      <dgm:prSet/>
      <dgm:spPr/>
      <dgm:t>
        <a:bodyPr/>
        <a:lstStyle/>
        <a:p>
          <a:r>
            <a:rPr lang="en-US"/>
            <a:t>In the 1960's McDonald's prepared to abandon this logo, but Cheskin successfully urged the company to maintain this branding with its Freudian symbolism of a pair of nourishing breasts. </a:t>
          </a:r>
        </a:p>
      </dgm:t>
    </dgm:pt>
    <dgm:pt modelId="{5A2BE469-B3F2-4BD6-A069-BF9D04B8194E}" type="parTrans" cxnId="{76239F0A-D7A1-47D8-BB8E-2EA9879E70F6}">
      <dgm:prSet/>
      <dgm:spPr/>
      <dgm:t>
        <a:bodyPr/>
        <a:lstStyle/>
        <a:p>
          <a:endParaRPr lang="en-US"/>
        </a:p>
      </dgm:t>
    </dgm:pt>
    <dgm:pt modelId="{3D72FABD-274E-402B-AAC7-E7544E6C7876}" type="sibTrans" cxnId="{76239F0A-D7A1-47D8-BB8E-2EA9879E70F6}">
      <dgm:prSet/>
      <dgm:spPr/>
      <dgm:t>
        <a:bodyPr/>
        <a:lstStyle/>
        <a:p>
          <a:endParaRPr lang="en-US"/>
        </a:p>
      </dgm:t>
    </dgm:pt>
    <dgm:pt modelId="{C59612B8-4CEA-457A-9950-A1BC35EFF1D5}">
      <dgm:prSet/>
      <dgm:spPr/>
      <dgm:t>
        <a:bodyPr/>
        <a:lstStyle/>
        <a:p>
          <a:r>
            <a:rPr lang="en-US"/>
            <a:t>Industrial psychologists and marketing consultants who are paid millions to find new ways to seduce us into buying by manipulating our unconscious desires. </a:t>
          </a:r>
        </a:p>
      </dgm:t>
    </dgm:pt>
    <dgm:pt modelId="{A0C598F0-662E-4319-99E2-4E5856362C0C}" type="parTrans" cxnId="{78825F31-14B4-47F4-A0DC-85940225B38B}">
      <dgm:prSet/>
      <dgm:spPr/>
      <dgm:t>
        <a:bodyPr/>
        <a:lstStyle/>
        <a:p>
          <a:endParaRPr lang="en-US"/>
        </a:p>
      </dgm:t>
    </dgm:pt>
    <dgm:pt modelId="{14505AB9-1C89-4689-A46A-F55BF5658CB8}" type="sibTrans" cxnId="{78825F31-14B4-47F4-A0DC-85940225B38B}">
      <dgm:prSet/>
      <dgm:spPr/>
      <dgm:t>
        <a:bodyPr/>
        <a:lstStyle/>
        <a:p>
          <a:endParaRPr lang="en-US"/>
        </a:p>
      </dgm:t>
    </dgm:pt>
    <dgm:pt modelId="{04BF8C2B-1D45-4E90-938A-3020A3425817}">
      <dgm:prSet/>
      <dgm:spPr/>
      <dgm:t>
        <a:bodyPr/>
        <a:lstStyle/>
        <a:p>
          <a:r>
            <a:rPr lang="en-US"/>
            <a:t>Market research has found that children can recognize a brand logo before they can recognise their own name. </a:t>
          </a:r>
        </a:p>
      </dgm:t>
    </dgm:pt>
    <dgm:pt modelId="{AF116E32-DE1C-49E4-873B-50EC89C0E140}" type="parTrans" cxnId="{38F6ABD6-E93E-4AA4-AC23-DEE382D9DACF}">
      <dgm:prSet/>
      <dgm:spPr/>
      <dgm:t>
        <a:bodyPr/>
        <a:lstStyle/>
        <a:p>
          <a:endParaRPr lang="en-US"/>
        </a:p>
      </dgm:t>
    </dgm:pt>
    <dgm:pt modelId="{C4A7D138-FE7D-4D7F-A66F-88632CEB34BD}" type="sibTrans" cxnId="{38F6ABD6-E93E-4AA4-AC23-DEE382D9DACF}">
      <dgm:prSet/>
      <dgm:spPr/>
      <dgm:t>
        <a:bodyPr/>
        <a:lstStyle/>
        <a:p>
          <a:endParaRPr lang="en-US"/>
        </a:p>
      </dgm:t>
    </dgm:pt>
    <dgm:pt modelId="{3CECFFF4-8F65-B54D-AF4A-E811EB5A9F97}" type="pres">
      <dgm:prSet presAssocID="{739F8A85-22ED-43C1-AEDC-F7BA1A1B0F6B}" presName="vert0" presStyleCnt="0">
        <dgm:presLayoutVars>
          <dgm:dir/>
          <dgm:animOne val="branch"/>
          <dgm:animLvl val="lvl"/>
        </dgm:presLayoutVars>
      </dgm:prSet>
      <dgm:spPr/>
      <dgm:t>
        <a:bodyPr/>
        <a:lstStyle/>
        <a:p>
          <a:endParaRPr lang="en-US"/>
        </a:p>
      </dgm:t>
    </dgm:pt>
    <dgm:pt modelId="{930811CF-3A97-AC4A-BE3A-48F70AD3F11F}" type="pres">
      <dgm:prSet presAssocID="{06482833-6DF7-4331-8A47-E54E27B10348}" presName="thickLine" presStyleLbl="alignNode1" presStyleIdx="0" presStyleCnt="4"/>
      <dgm:spPr/>
    </dgm:pt>
    <dgm:pt modelId="{5617F592-5F69-CF40-8547-51790C9796B5}" type="pres">
      <dgm:prSet presAssocID="{06482833-6DF7-4331-8A47-E54E27B10348}" presName="horz1" presStyleCnt="0"/>
      <dgm:spPr/>
    </dgm:pt>
    <dgm:pt modelId="{E0772CAB-C3AE-2B47-9261-CB9559DD913D}" type="pres">
      <dgm:prSet presAssocID="{06482833-6DF7-4331-8A47-E54E27B10348}" presName="tx1" presStyleLbl="revTx" presStyleIdx="0" presStyleCnt="4"/>
      <dgm:spPr/>
      <dgm:t>
        <a:bodyPr/>
        <a:lstStyle/>
        <a:p>
          <a:endParaRPr lang="en-US"/>
        </a:p>
      </dgm:t>
    </dgm:pt>
    <dgm:pt modelId="{7A58D9EE-86FD-D24E-BECE-AD39D82285E5}" type="pres">
      <dgm:prSet presAssocID="{06482833-6DF7-4331-8A47-E54E27B10348}" presName="vert1" presStyleCnt="0"/>
      <dgm:spPr/>
    </dgm:pt>
    <dgm:pt modelId="{05933384-C69A-944D-B49C-CD4152C3454D}" type="pres">
      <dgm:prSet presAssocID="{4E00289B-9089-4200-B22F-86412568B713}" presName="thickLine" presStyleLbl="alignNode1" presStyleIdx="1" presStyleCnt="4"/>
      <dgm:spPr/>
    </dgm:pt>
    <dgm:pt modelId="{C1D89F1C-2644-7D49-9FE8-A5CF531A827B}" type="pres">
      <dgm:prSet presAssocID="{4E00289B-9089-4200-B22F-86412568B713}" presName="horz1" presStyleCnt="0"/>
      <dgm:spPr/>
    </dgm:pt>
    <dgm:pt modelId="{35294E28-9035-4644-AB2B-4D27F2DBF1DD}" type="pres">
      <dgm:prSet presAssocID="{4E00289B-9089-4200-B22F-86412568B713}" presName="tx1" presStyleLbl="revTx" presStyleIdx="1" presStyleCnt="4"/>
      <dgm:spPr/>
      <dgm:t>
        <a:bodyPr/>
        <a:lstStyle/>
        <a:p>
          <a:endParaRPr lang="en-US"/>
        </a:p>
      </dgm:t>
    </dgm:pt>
    <dgm:pt modelId="{DC2CD2B0-37C8-DB42-80B8-E096C88AAC5F}" type="pres">
      <dgm:prSet presAssocID="{4E00289B-9089-4200-B22F-86412568B713}" presName="vert1" presStyleCnt="0"/>
      <dgm:spPr/>
    </dgm:pt>
    <dgm:pt modelId="{907F6075-53D0-A049-A766-E53791F33DBE}" type="pres">
      <dgm:prSet presAssocID="{C59612B8-4CEA-457A-9950-A1BC35EFF1D5}" presName="thickLine" presStyleLbl="alignNode1" presStyleIdx="2" presStyleCnt="4"/>
      <dgm:spPr/>
    </dgm:pt>
    <dgm:pt modelId="{608B3CFD-13CB-734C-A5EF-F13C438F6A5D}" type="pres">
      <dgm:prSet presAssocID="{C59612B8-4CEA-457A-9950-A1BC35EFF1D5}" presName="horz1" presStyleCnt="0"/>
      <dgm:spPr/>
    </dgm:pt>
    <dgm:pt modelId="{EE5D348A-628A-D343-8686-B8D8B0C867BB}" type="pres">
      <dgm:prSet presAssocID="{C59612B8-4CEA-457A-9950-A1BC35EFF1D5}" presName="tx1" presStyleLbl="revTx" presStyleIdx="2" presStyleCnt="4"/>
      <dgm:spPr/>
      <dgm:t>
        <a:bodyPr/>
        <a:lstStyle/>
        <a:p>
          <a:endParaRPr lang="en-US"/>
        </a:p>
      </dgm:t>
    </dgm:pt>
    <dgm:pt modelId="{C9475333-6355-5E4E-8C0F-237D2CCBD962}" type="pres">
      <dgm:prSet presAssocID="{C59612B8-4CEA-457A-9950-A1BC35EFF1D5}" presName="vert1" presStyleCnt="0"/>
      <dgm:spPr/>
    </dgm:pt>
    <dgm:pt modelId="{8F567AC7-16AE-6E44-9028-27417E542579}" type="pres">
      <dgm:prSet presAssocID="{04BF8C2B-1D45-4E90-938A-3020A3425817}" presName="thickLine" presStyleLbl="alignNode1" presStyleIdx="3" presStyleCnt="4"/>
      <dgm:spPr/>
    </dgm:pt>
    <dgm:pt modelId="{A641C370-87CC-4B4C-A095-B93820654FE9}" type="pres">
      <dgm:prSet presAssocID="{04BF8C2B-1D45-4E90-938A-3020A3425817}" presName="horz1" presStyleCnt="0"/>
      <dgm:spPr/>
    </dgm:pt>
    <dgm:pt modelId="{76D8F728-C7A6-7F45-A248-AB1C3591DF4B}" type="pres">
      <dgm:prSet presAssocID="{04BF8C2B-1D45-4E90-938A-3020A3425817}" presName="tx1" presStyleLbl="revTx" presStyleIdx="3" presStyleCnt="4"/>
      <dgm:spPr/>
      <dgm:t>
        <a:bodyPr/>
        <a:lstStyle/>
        <a:p>
          <a:endParaRPr lang="en-US"/>
        </a:p>
      </dgm:t>
    </dgm:pt>
    <dgm:pt modelId="{657AAD41-950F-8440-9386-28F98D1DE0EF}" type="pres">
      <dgm:prSet presAssocID="{04BF8C2B-1D45-4E90-938A-3020A3425817}" presName="vert1" presStyleCnt="0"/>
      <dgm:spPr/>
    </dgm:pt>
  </dgm:ptLst>
  <dgm:cxnLst>
    <dgm:cxn modelId="{F42FA12A-8EA0-F94E-A84E-7A223943FA69}" type="presOf" srcId="{04BF8C2B-1D45-4E90-938A-3020A3425817}" destId="{76D8F728-C7A6-7F45-A248-AB1C3591DF4B}" srcOrd="0" destOrd="0" presId="urn:microsoft.com/office/officeart/2008/layout/LinedList"/>
    <dgm:cxn modelId="{9C24E4BD-D861-6747-97FB-2CCE72491530}" type="presOf" srcId="{739F8A85-22ED-43C1-AEDC-F7BA1A1B0F6B}" destId="{3CECFFF4-8F65-B54D-AF4A-E811EB5A9F97}" srcOrd="0" destOrd="0" presId="urn:microsoft.com/office/officeart/2008/layout/LinedList"/>
    <dgm:cxn modelId="{146E8078-0172-B941-9D25-076D2A5B0566}" type="presOf" srcId="{4E00289B-9089-4200-B22F-86412568B713}" destId="{35294E28-9035-4644-AB2B-4D27F2DBF1DD}" srcOrd="0" destOrd="0" presId="urn:microsoft.com/office/officeart/2008/layout/LinedList"/>
    <dgm:cxn modelId="{FB8E5793-BAEC-1B4D-955E-49639E92B8F5}" type="presOf" srcId="{C59612B8-4CEA-457A-9950-A1BC35EFF1D5}" destId="{EE5D348A-628A-D343-8686-B8D8B0C867BB}" srcOrd="0" destOrd="0" presId="urn:microsoft.com/office/officeart/2008/layout/LinedList"/>
    <dgm:cxn modelId="{76239F0A-D7A1-47D8-BB8E-2EA9879E70F6}" srcId="{739F8A85-22ED-43C1-AEDC-F7BA1A1B0F6B}" destId="{4E00289B-9089-4200-B22F-86412568B713}" srcOrd="1" destOrd="0" parTransId="{5A2BE469-B3F2-4BD6-A069-BF9D04B8194E}" sibTransId="{3D72FABD-274E-402B-AAC7-E7544E6C7876}"/>
    <dgm:cxn modelId="{38F6ABD6-E93E-4AA4-AC23-DEE382D9DACF}" srcId="{739F8A85-22ED-43C1-AEDC-F7BA1A1B0F6B}" destId="{04BF8C2B-1D45-4E90-938A-3020A3425817}" srcOrd="3" destOrd="0" parTransId="{AF116E32-DE1C-49E4-873B-50EC89C0E140}" sibTransId="{C4A7D138-FE7D-4D7F-A66F-88632CEB34BD}"/>
    <dgm:cxn modelId="{B11C909E-9A17-2D42-831A-651FBF3DF15B}" type="presOf" srcId="{06482833-6DF7-4331-8A47-E54E27B10348}" destId="{E0772CAB-C3AE-2B47-9261-CB9559DD913D}" srcOrd="0" destOrd="0" presId="urn:microsoft.com/office/officeart/2008/layout/LinedList"/>
    <dgm:cxn modelId="{0D45ABAF-60C7-43EF-B7E7-D317B03131ED}" srcId="{739F8A85-22ED-43C1-AEDC-F7BA1A1B0F6B}" destId="{06482833-6DF7-4331-8A47-E54E27B10348}" srcOrd="0" destOrd="0" parTransId="{5C385159-54E0-4604-91C3-B811AAD9D0CC}" sibTransId="{2930F8E0-4C23-45AD-8720-FC2B91D6C582}"/>
    <dgm:cxn modelId="{78825F31-14B4-47F4-A0DC-85940225B38B}" srcId="{739F8A85-22ED-43C1-AEDC-F7BA1A1B0F6B}" destId="{C59612B8-4CEA-457A-9950-A1BC35EFF1D5}" srcOrd="2" destOrd="0" parTransId="{A0C598F0-662E-4319-99E2-4E5856362C0C}" sibTransId="{14505AB9-1C89-4689-A46A-F55BF5658CB8}"/>
    <dgm:cxn modelId="{2F1180D8-A78D-B545-BCE5-F135B710676C}" type="presParOf" srcId="{3CECFFF4-8F65-B54D-AF4A-E811EB5A9F97}" destId="{930811CF-3A97-AC4A-BE3A-48F70AD3F11F}" srcOrd="0" destOrd="0" presId="urn:microsoft.com/office/officeart/2008/layout/LinedList"/>
    <dgm:cxn modelId="{6DA22306-3D88-6D44-AD88-B656F81ECD54}" type="presParOf" srcId="{3CECFFF4-8F65-B54D-AF4A-E811EB5A9F97}" destId="{5617F592-5F69-CF40-8547-51790C9796B5}" srcOrd="1" destOrd="0" presId="urn:microsoft.com/office/officeart/2008/layout/LinedList"/>
    <dgm:cxn modelId="{CDD35D2E-E4F8-DE47-B076-5A45C666DE47}" type="presParOf" srcId="{5617F592-5F69-CF40-8547-51790C9796B5}" destId="{E0772CAB-C3AE-2B47-9261-CB9559DD913D}" srcOrd="0" destOrd="0" presId="urn:microsoft.com/office/officeart/2008/layout/LinedList"/>
    <dgm:cxn modelId="{8298AFC1-9D27-BE49-9528-44FD1BFA4FFC}" type="presParOf" srcId="{5617F592-5F69-CF40-8547-51790C9796B5}" destId="{7A58D9EE-86FD-D24E-BECE-AD39D82285E5}" srcOrd="1" destOrd="0" presId="urn:microsoft.com/office/officeart/2008/layout/LinedList"/>
    <dgm:cxn modelId="{B6832BC5-D103-BC47-A5D6-D94A00E69BDA}" type="presParOf" srcId="{3CECFFF4-8F65-B54D-AF4A-E811EB5A9F97}" destId="{05933384-C69A-944D-B49C-CD4152C3454D}" srcOrd="2" destOrd="0" presId="urn:microsoft.com/office/officeart/2008/layout/LinedList"/>
    <dgm:cxn modelId="{053B0C67-E9A4-D342-8A97-936D763F6337}" type="presParOf" srcId="{3CECFFF4-8F65-B54D-AF4A-E811EB5A9F97}" destId="{C1D89F1C-2644-7D49-9FE8-A5CF531A827B}" srcOrd="3" destOrd="0" presId="urn:microsoft.com/office/officeart/2008/layout/LinedList"/>
    <dgm:cxn modelId="{BF40B51B-17FD-0F4C-8C7C-FF300636E32E}" type="presParOf" srcId="{C1D89F1C-2644-7D49-9FE8-A5CF531A827B}" destId="{35294E28-9035-4644-AB2B-4D27F2DBF1DD}" srcOrd="0" destOrd="0" presId="urn:microsoft.com/office/officeart/2008/layout/LinedList"/>
    <dgm:cxn modelId="{55FB62F6-BF1E-7541-BF2D-E066FD263C09}" type="presParOf" srcId="{C1D89F1C-2644-7D49-9FE8-A5CF531A827B}" destId="{DC2CD2B0-37C8-DB42-80B8-E096C88AAC5F}" srcOrd="1" destOrd="0" presId="urn:microsoft.com/office/officeart/2008/layout/LinedList"/>
    <dgm:cxn modelId="{27926879-9FA1-4E49-808C-87E9A842833C}" type="presParOf" srcId="{3CECFFF4-8F65-B54D-AF4A-E811EB5A9F97}" destId="{907F6075-53D0-A049-A766-E53791F33DBE}" srcOrd="4" destOrd="0" presId="urn:microsoft.com/office/officeart/2008/layout/LinedList"/>
    <dgm:cxn modelId="{C4E3C766-BB45-AD4F-9DC7-FB96ADCE8E8C}" type="presParOf" srcId="{3CECFFF4-8F65-B54D-AF4A-E811EB5A9F97}" destId="{608B3CFD-13CB-734C-A5EF-F13C438F6A5D}" srcOrd="5" destOrd="0" presId="urn:microsoft.com/office/officeart/2008/layout/LinedList"/>
    <dgm:cxn modelId="{680B17A0-8136-0C4D-906D-87B63E39E5AA}" type="presParOf" srcId="{608B3CFD-13CB-734C-A5EF-F13C438F6A5D}" destId="{EE5D348A-628A-D343-8686-B8D8B0C867BB}" srcOrd="0" destOrd="0" presId="urn:microsoft.com/office/officeart/2008/layout/LinedList"/>
    <dgm:cxn modelId="{8850A16D-6F80-4943-83F1-5FA7790C04A3}" type="presParOf" srcId="{608B3CFD-13CB-734C-A5EF-F13C438F6A5D}" destId="{C9475333-6355-5E4E-8C0F-237D2CCBD962}" srcOrd="1" destOrd="0" presId="urn:microsoft.com/office/officeart/2008/layout/LinedList"/>
    <dgm:cxn modelId="{C69678E6-A85D-2C42-A503-66489BDCD4D1}" type="presParOf" srcId="{3CECFFF4-8F65-B54D-AF4A-E811EB5A9F97}" destId="{8F567AC7-16AE-6E44-9028-27417E542579}" srcOrd="6" destOrd="0" presId="urn:microsoft.com/office/officeart/2008/layout/LinedList"/>
    <dgm:cxn modelId="{76DF5143-88B1-B542-A5B5-99C752A54E89}" type="presParOf" srcId="{3CECFFF4-8F65-B54D-AF4A-E811EB5A9F97}" destId="{A641C370-87CC-4B4C-A095-B93820654FE9}" srcOrd="7" destOrd="0" presId="urn:microsoft.com/office/officeart/2008/layout/LinedList"/>
    <dgm:cxn modelId="{A6162F49-3993-2B48-8AA6-4AF9739BF1ED}" type="presParOf" srcId="{A641C370-87CC-4B4C-A095-B93820654FE9}" destId="{76D8F728-C7A6-7F45-A248-AB1C3591DF4B}" srcOrd="0" destOrd="0" presId="urn:microsoft.com/office/officeart/2008/layout/LinedList"/>
    <dgm:cxn modelId="{1A406CBF-37B9-C54E-A582-295007FF68E7}" type="presParOf" srcId="{A641C370-87CC-4B4C-A095-B93820654FE9}" destId="{657AAD41-950F-8440-9386-28F98D1DE0E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4128EF-1293-4C29-B9CB-206D18F1D2FF}" type="doc">
      <dgm:prSet loTypeId="urn:microsoft.com/office/officeart/2008/layout/LinedList" loCatId="Inbox" qsTypeId="urn:microsoft.com/office/officeart/2005/8/quickstyle/simple5" qsCatId="simple" csTypeId="urn:microsoft.com/office/officeart/2005/8/colors/accent6_2" csCatId="accent6"/>
      <dgm:spPr/>
      <dgm:t>
        <a:bodyPr/>
        <a:lstStyle/>
        <a:p>
          <a:endParaRPr lang="en-US"/>
        </a:p>
      </dgm:t>
    </dgm:pt>
    <dgm:pt modelId="{F163CD8A-3122-47DF-96E7-3BE95E5F846A}">
      <dgm:prSet/>
      <dgm:spPr/>
      <dgm:t>
        <a:bodyPr/>
        <a:lstStyle/>
        <a:p>
          <a:r>
            <a:rPr lang="en-US">
              <a:hlinkClick xmlns:r="http://schemas.openxmlformats.org/officeDocument/2006/relationships" r:id="rId1"/>
            </a:rPr>
            <a:t>https://www.youtube.com/watch?v=Egej-59KzmY</a:t>
          </a:r>
          <a:endParaRPr lang="en-US"/>
        </a:p>
      </dgm:t>
    </dgm:pt>
    <dgm:pt modelId="{A2DEFDB0-71FA-47E8-B32E-CA19A3C32334}" type="parTrans" cxnId="{20916757-DE03-4D30-862E-20C050B33AF9}">
      <dgm:prSet/>
      <dgm:spPr/>
      <dgm:t>
        <a:bodyPr/>
        <a:lstStyle/>
        <a:p>
          <a:endParaRPr lang="en-US"/>
        </a:p>
      </dgm:t>
    </dgm:pt>
    <dgm:pt modelId="{6045B8F3-7E75-4D88-A2EC-C82CED971C67}" type="sibTrans" cxnId="{20916757-DE03-4D30-862E-20C050B33AF9}">
      <dgm:prSet/>
      <dgm:spPr/>
      <dgm:t>
        <a:bodyPr/>
        <a:lstStyle/>
        <a:p>
          <a:endParaRPr lang="en-US"/>
        </a:p>
      </dgm:t>
    </dgm:pt>
    <dgm:pt modelId="{C412A774-5F6C-4D3A-8156-0E5F9A68A665}">
      <dgm:prSet/>
      <dgm:spPr/>
      <dgm:t>
        <a:bodyPr/>
        <a:lstStyle/>
        <a:p>
          <a:r>
            <a:rPr lang="en-US">
              <a:hlinkClick xmlns:r="http://schemas.openxmlformats.org/officeDocument/2006/relationships" r:id="rId2"/>
            </a:rPr>
            <a:t>https://www.youtube.com/watch?v=uEe6UzlQVJ0</a:t>
          </a:r>
          <a:endParaRPr lang="en-US"/>
        </a:p>
      </dgm:t>
    </dgm:pt>
    <dgm:pt modelId="{D1EE5638-9D07-4508-8CCA-3B3935E7EA7F}" type="parTrans" cxnId="{8893BAAF-F4E0-4FAD-ACAF-4D6A5EA13E93}">
      <dgm:prSet/>
      <dgm:spPr/>
      <dgm:t>
        <a:bodyPr/>
        <a:lstStyle/>
        <a:p>
          <a:endParaRPr lang="en-US"/>
        </a:p>
      </dgm:t>
    </dgm:pt>
    <dgm:pt modelId="{A7BD2CE6-587E-4713-A921-D4604B8D2E8A}" type="sibTrans" cxnId="{8893BAAF-F4E0-4FAD-ACAF-4D6A5EA13E93}">
      <dgm:prSet/>
      <dgm:spPr/>
      <dgm:t>
        <a:bodyPr/>
        <a:lstStyle/>
        <a:p>
          <a:endParaRPr lang="en-US"/>
        </a:p>
      </dgm:t>
    </dgm:pt>
    <dgm:pt modelId="{3BF25212-A84C-4B0B-A916-D80D71940E6F}">
      <dgm:prSet/>
      <dgm:spPr/>
      <dgm:t>
        <a:bodyPr/>
        <a:lstStyle/>
        <a:p>
          <a:r>
            <a:rPr lang="en-US">
              <a:hlinkClick xmlns:r="http://schemas.openxmlformats.org/officeDocument/2006/relationships" r:id="rId3"/>
            </a:rPr>
            <a:t>https://www.youtube.com/watch?v=0ajs1frIdcY</a:t>
          </a:r>
          <a:endParaRPr lang="en-US"/>
        </a:p>
      </dgm:t>
    </dgm:pt>
    <dgm:pt modelId="{7DC61DA8-D653-4D68-88C6-886AFF6A2553}" type="parTrans" cxnId="{DCC2C091-BAE3-4D0D-8ABE-C617291CA97E}">
      <dgm:prSet/>
      <dgm:spPr/>
      <dgm:t>
        <a:bodyPr/>
        <a:lstStyle/>
        <a:p>
          <a:endParaRPr lang="en-US"/>
        </a:p>
      </dgm:t>
    </dgm:pt>
    <dgm:pt modelId="{CF2BE2BB-36E1-4D79-9BA9-FFB257CAD895}" type="sibTrans" cxnId="{DCC2C091-BAE3-4D0D-8ABE-C617291CA97E}">
      <dgm:prSet/>
      <dgm:spPr/>
      <dgm:t>
        <a:bodyPr/>
        <a:lstStyle/>
        <a:p>
          <a:endParaRPr lang="en-US"/>
        </a:p>
      </dgm:t>
    </dgm:pt>
    <dgm:pt modelId="{FD4F6544-E7C8-234A-A6A2-AD819D8B2788}" type="pres">
      <dgm:prSet presAssocID="{8D4128EF-1293-4C29-B9CB-206D18F1D2FF}" presName="vert0" presStyleCnt="0">
        <dgm:presLayoutVars>
          <dgm:dir/>
          <dgm:animOne val="branch"/>
          <dgm:animLvl val="lvl"/>
        </dgm:presLayoutVars>
      </dgm:prSet>
      <dgm:spPr/>
      <dgm:t>
        <a:bodyPr/>
        <a:lstStyle/>
        <a:p>
          <a:endParaRPr lang="en-US"/>
        </a:p>
      </dgm:t>
    </dgm:pt>
    <dgm:pt modelId="{0887D573-5094-AC42-8EDE-E3F88E96C982}" type="pres">
      <dgm:prSet presAssocID="{F163CD8A-3122-47DF-96E7-3BE95E5F846A}" presName="thickLine" presStyleLbl="alignNode1" presStyleIdx="0" presStyleCnt="3"/>
      <dgm:spPr/>
    </dgm:pt>
    <dgm:pt modelId="{0AB975B3-C84F-B048-8653-410BA781DD8E}" type="pres">
      <dgm:prSet presAssocID="{F163CD8A-3122-47DF-96E7-3BE95E5F846A}" presName="horz1" presStyleCnt="0"/>
      <dgm:spPr/>
    </dgm:pt>
    <dgm:pt modelId="{8E63CBE3-ECBA-2045-AF92-7DB01395A8A1}" type="pres">
      <dgm:prSet presAssocID="{F163CD8A-3122-47DF-96E7-3BE95E5F846A}" presName="tx1" presStyleLbl="revTx" presStyleIdx="0" presStyleCnt="3"/>
      <dgm:spPr/>
      <dgm:t>
        <a:bodyPr/>
        <a:lstStyle/>
        <a:p>
          <a:endParaRPr lang="en-US"/>
        </a:p>
      </dgm:t>
    </dgm:pt>
    <dgm:pt modelId="{D1381839-6638-E746-9A7C-3C5DB068166D}" type="pres">
      <dgm:prSet presAssocID="{F163CD8A-3122-47DF-96E7-3BE95E5F846A}" presName="vert1" presStyleCnt="0"/>
      <dgm:spPr/>
    </dgm:pt>
    <dgm:pt modelId="{4B6F27B7-E48A-F345-85EA-5B08DE8128A6}" type="pres">
      <dgm:prSet presAssocID="{C412A774-5F6C-4D3A-8156-0E5F9A68A665}" presName="thickLine" presStyleLbl="alignNode1" presStyleIdx="1" presStyleCnt="3"/>
      <dgm:spPr/>
    </dgm:pt>
    <dgm:pt modelId="{8915B857-D084-0A47-8B2E-58F888B63D33}" type="pres">
      <dgm:prSet presAssocID="{C412A774-5F6C-4D3A-8156-0E5F9A68A665}" presName="horz1" presStyleCnt="0"/>
      <dgm:spPr/>
    </dgm:pt>
    <dgm:pt modelId="{F2D5EFFE-FD2C-F44A-B62F-453751C1602C}" type="pres">
      <dgm:prSet presAssocID="{C412A774-5F6C-4D3A-8156-0E5F9A68A665}" presName="tx1" presStyleLbl="revTx" presStyleIdx="1" presStyleCnt="3"/>
      <dgm:spPr/>
      <dgm:t>
        <a:bodyPr/>
        <a:lstStyle/>
        <a:p>
          <a:endParaRPr lang="en-US"/>
        </a:p>
      </dgm:t>
    </dgm:pt>
    <dgm:pt modelId="{76ACCDB7-CAB0-CC46-ABBD-8BA1406C54B8}" type="pres">
      <dgm:prSet presAssocID="{C412A774-5F6C-4D3A-8156-0E5F9A68A665}" presName="vert1" presStyleCnt="0"/>
      <dgm:spPr/>
    </dgm:pt>
    <dgm:pt modelId="{A0D1BFA4-12FB-F141-8712-57A140368971}" type="pres">
      <dgm:prSet presAssocID="{3BF25212-A84C-4B0B-A916-D80D71940E6F}" presName="thickLine" presStyleLbl="alignNode1" presStyleIdx="2" presStyleCnt="3"/>
      <dgm:spPr/>
    </dgm:pt>
    <dgm:pt modelId="{2DE45047-E273-534B-A6E2-B9EBBD040BB3}" type="pres">
      <dgm:prSet presAssocID="{3BF25212-A84C-4B0B-A916-D80D71940E6F}" presName="horz1" presStyleCnt="0"/>
      <dgm:spPr/>
    </dgm:pt>
    <dgm:pt modelId="{0569856F-C9C4-2446-9CA9-83658F26644C}" type="pres">
      <dgm:prSet presAssocID="{3BF25212-A84C-4B0B-A916-D80D71940E6F}" presName="tx1" presStyleLbl="revTx" presStyleIdx="2" presStyleCnt="3"/>
      <dgm:spPr/>
      <dgm:t>
        <a:bodyPr/>
        <a:lstStyle/>
        <a:p>
          <a:endParaRPr lang="en-US"/>
        </a:p>
      </dgm:t>
    </dgm:pt>
    <dgm:pt modelId="{36C5DB9E-DC05-C547-B9FD-7C04140D1112}" type="pres">
      <dgm:prSet presAssocID="{3BF25212-A84C-4B0B-A916-D80D71940E6F}" presName="vert1" presStyleCnt="0"/>
      <dgm:spPr/>
    </dgm:pt>
  </dgm:ptLst>
  <dgm:cxnLst>
    <dgm:cxn modelId="{E706F27F-365D-064F-81E4-04860B00DACD}" type="presOf" srcId="{8D4128EF-1293-4C29-B9CB-206D18F1D2FF}" destId="{FD4F6544-E7C8-234A-A6A2-AD819D8B2788}" srcOrd="0" destOrd="0" presId="urn:microsoft.com/office/officeart/2008/layout/LinedList"/>
    <dgm:cxn modelId="{DCC2C091-BAE3-4D0D-8ABE-C617291CA97E}" srcId="{8D4128EF-1293-4C29-B9CB-206D18F1D2FF}" destId="{3BF25212-A84C-4B0B-A916-D80D71940E6F}" srcOrd="2" destOrd="0" parTransId="{7DC61DA8-D653-4D68-88C6-886AFF6A2553}" sibTransId="{CF2BE2BB-36E1-4D79-9BA9-FFB257CAD895}"/>
    <dgm:cxn modelId="{20916757-DE03-4D30-862E-20C050B33AF9}" srcId="{8D4128EF-1293-4C29-B9CB-206D18F1D2FF}" destId="{F163CD8A-3122-47DF-96E7-3BE95E5F846A}" srcOrd="0" destOrd="0" parTransId="{A2DEFDB0-71FA-47E8-B32E-CA19A3C32334}" sibTransId="{6045B8F3-7E75-4D88-A2EC-C82CED971C67}"/>
    <dgm:cxn modelId="{8893BAAF-F4E0-4FAD-ACAF-4D6A5EA13E93}" srcId="{8D4128EF-1293-4C29-B9CB-206D18F1D2FF}" destId="{C412A774-5F6C-4D3A-8156-0E5F9A68A665}" srcOrd="1" destOrd="0" parTransId="{D1EE5638-9D07-4508-8CCA-3B3935E7EA7F}" sibTransId="{A7BD2CE6-587E-4713-A921-D4604B8D2E8A}"/>
    <dgm:cxn modelId="{76968D3C-86AC-2046-A6E1-DA38D213D185}" type="presOf" srcId="{3BF25212-A84C-4B0B-A916-D80D71940E6F}" destId="{0569856F-C9C4-2446-9CA9-83658F26644C}" srcOrd="0" destOrd="0" presId="urn:microsoft.com/office/officeart/2008/layout/LinedList"/>
    <dgm:cxn modelId="{9985957B-EFE9-6644-9C1E-2A6B259D61C7}" type="presOf" srcId="{C412A774-5F6C-4D3A-8156-0E5F9A68A665}" destId="{F2D5EFFE-FD2C-F44A-B62F-453751C1602C}" srcOrd="0" destOrd="0" presId="urn:microsoft.com/office/officeart/2008/layout/LinedList"/>
    <dgm:cxn modelId="{5A3AC617-C6F3-0544-A2C8-A52EA81B3375}" type="presOf" srcId="{F163CD8A-3122-47DF-96E7-3BE95E5F846A}" destId="{8E63CBE3-ECBA-2045-AF92-7DB01395A8A1}" srcOrd="0" destOrd="0" presId="urn:microsoft.com/office/officeart/2008/layout/LinedList"/>
    <dgm:cxn modelId="{ACA168BB-E1DA-B04D-8C37-3CBC55A2B48A}" type="presParOf" srcId="{FD4F6544-E7C8-234A-A6A2-AD819D8B2788}" destId="{0887D573-5094-AC42-8EDE-E3F88E96C982}" srcOrd="0" destOrd="0" presId="urn:microsoft.com/office/officeart/2008/layout/LinedList"/>
    <dgm:cxn modelId="{C22A377C-190E-5A44-82A9-D48B1A57FB45}" type="presParOf" srcId="{FD4F6544-E7C8-234A-A6A2-AD819D8B2788}" destId="{0AB975B3-C84F-B048-8653-410BA781DD8E}" srcOrd="1" destOrd="0" presId="urn:microsoft.com/office/officeart/2008/layout/LinedList"/>
    <dgm:cxn modelId="{3819DCD6-CC5E-ED46-8F5B-ACAB04635669}" type="presParOf" srcId="{0AB975B3-C84F-B048-8653-410BA781DD8E}" destId="{8E63CBE3-ECBA-2045-AF92-7DB01395A8A1}" srcOrd="0" destOrd="0" presId="urn:microsoft.com/office/officeart/2008/layout/LinedList"/>
    <dgm:cxn modelId="{DEF31539-D649-0340-849A-D5AFCAA88842}" type="presParOf" srcId="{0AB975B3-C84F-B048-8653-410BA781DD8E}" destId="{D1381839-6638-E746-9A7C-3C5DB068166D}" srcOrd="1" destOrd="0" presId="urn:microsoft.com/office/officeart/2008/layout/LinedList"/>
    <dgm:cxn modelId="{29301311-783D-EE47-B267-78291CAE21A0}" type="presParOf" srcId="{FD4F6544-E7C8-234A-A6A2-AD819D8B2788}" destId="{4B6F27B7-E48A-F345-85EA-5B08DE8128A6}" srcOrd="2" destOrd="0" presId="urn:microsoft.com/office/officeart/2008/layout/LinedList"/>
    <dgm:cxn modelId="{D1D7AFD5-52AA-7B40-BEB0-94883D413309}" type="presParOf" srcId="{FD4F6544-E7C8-234A-A6A2-AD819D8B2788}" destId="{8915B857-D084-0A47-8B2E-58F888B63D33}" srcOrd="3" destOrd="0" presId="urn:microsoft.com/office/officeart/2008/layout/LinedList"/>
    <dgm:cxn modelId="{005ED782-DFA2-9241-BC57-6EFAB0DB63EF}" type="presParOf" srcId="{8915B857-D084-0A47-8B2E-58F888B63D33}" destId="{F2D5EFFE-FD2C-F44A-B62F-453751C1602C}" srcOrd="0" destOrd="0" presId="urn:microsoft.com/office/officeart/2008/layout/LinedList"/>
    <dgm:cxn modelId="{9ABADE36-CA09-6E47-BE3C-CF0DE7BB3F88}" type="presParOf" srcId="{8915B857-D084-0A47-8B2E-58F888B63D33}" destId="{76ACCDB7-CAB0-CC46-ABBD-8BA1406C54B8}" srcOrd="1" destOrd="0" presId="urn:microsoft.com/office/officeart/2008/layout/LinedList"/>
    <dgm:cxn modelId="{C946967A-E504-9141-8678-A37310F1F9FA}" type="presParOf" srcId="{FD4F6544-E7C8-234A-A6A2-AD819D8B2788}" destId="{A0D1BFA4-12FB-F141-8712-57A140368971}" srcOrd="4" destOrd="0" presId="urn:microsoft.com/office/officeart/2008/layout/LinedList"/>
    <dgm:cxn modelId="{494A0F7D-A3B2-D84C-943A-CA0DB90291FA}" type="presParOf" srcId="{FD4F6544-E7C8-234A-A6A2-AD819D8B2788}" destId="{2DE45047-E273-534B-A6E2-B9EBBD040BB3}" srcOrd="5" destOrd="0" presId="urn:microsoft.com/office/officeart/2008/layout/LinedList"/>
    <dgm:cxn modelId="{280937BD-9881-3742-AFC8-606831383EC7}" type="presParOf" srcId="{2DE45047-E273-534B-A6E2-B9EBBD040BB3}" destId="{0569856F-C9C4-2446-9CA9-83658F26644C}" srcOrd="0" destOrd="0" presId="urn:microsoft.com/office/officeart/2008/layout/LinedList"/>
    <dgm:cxn modelId="{3725F466-E1C2-614F-838C-0315B61D5F18}" type="presParOf" srcId="{2DE45047-E273-534B-A6E2-B9EBBD040BB3}" destId="{36C5DB9E-DC05-C547-B9FD-7C04140D111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0811CF-3A97-AC4A-BE3A-48F70AD3F11F}">
      <dsp:nvSpPr>
        <dsp:cNvPr id="0" name=""/>
        <dsp:cNvSpPr/>
      </dsp:nvSpPr>
      <dsp:spPr>
        <a:xfrm>
          <a:off x="0" y="0"/>
          <a:ext cx="5913437" cy="0"/>
        </a:xfrm>
        <a:prstGeom prst="line">
          <a:avLst/>
        </a:prstGeom>
        <a:gradFill rotWithShape="0">
          <a:gsLst>
            <a:gs pos="0">
              <a:schemeClr val="accent1">
                <a:shade val="50000"/>
                <a:hueOff val="0"/>
                <a:satOff val="0"/>
                <a:lumOff val="0"/>
                <a:alphaOff val="0"/>
                <a:tint val="98000"/>
                <a:satMod val="110000"/>
                <a:lumMod val="104000"/>
              </a:schemeClr>
            </a:gs>
            <a:gs pos="69000">
              <a:schemeClr val="accent1">
                <a:shade val="50000"/>
                <a:hueOff val="0"/>
                <a:satOff val="0"/>
                <a:lumOff val="0"/>
                <a:alphaOff val="0"/>
                <a:shade val="88000"/>
                <a:satMod val="130000"/>
                <a:lumMod val="92000"/>
              </a:schemeClr>
            </a:gs>
            <a:gs pos="100000">
              <a:schemeClr val="accent1">
                <a:shade val="50000"/>
                <a:hueOff val="0"/>
                <a:satOff val="0"/>
                <a:lumOff val="0"/>
                <a:alphaOff val="0"/>
                <a:shade val="78000"/>
                <a:satMod val="130000"/>
                <a:lumMod val="92000"/>
              </a:schemeClr>
            </a:gs>
          </a:gsLst>
          <a:lin ang="5400000" scaled="0"/>
        </a:gradFill>
        <a:ln w="9525" cap="flat" cmpd="sng" algn="ctr">
          <a:solidFill>
            <a:schemeClr val="accent1">
              <a:shade val="50000"/>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0772CAB-C3AE-2B47-9261-CB9559DD913D}">
      <dsp:nvSpPr>
        <dsp:cNvPr id="0" name=""/>
        <dsp:cNvSpPr/>
      </dsp:nvSpPr>
      <dsp:spPr>
        <a:xfrm>
          <a:off x="0" y="0"/>
          <a:ext cx="5913437"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US" sz="1900" kern="1200"/>
            <a:t>The M stands for McDonald’s, but the rounded m represents mummy’s mammaries, acccording the design consultant and psychologist Louis Cheskin. </a:t>
          </a:r>
        </a:p>
      </dsp:txBody>
      <dsp:txXfrm>
        <a:off x="0" y="0"/>
        <a:ext cx="5913437" cy="1159272"/>
      </dsp:txXfrm>
    </dsp:sp>
    <dsp:sp modelId="{05933384-C69A-944D-B49C-CD4152C3454D}">
      <dsp:nvSpPr>
        <dsp:cNvPr id="0" name=""/>
        <dsp:cNvSpPr/>
      </dsp:nvSpPr>
      <dsp:spPr>
        <a:xfrm>
          <a:off x="0" y="1159272"/>
          <a:ext cx="5913437" cy="0"/>
        </a:xfrm>
        <a:prstGeom prst="line">
          <a:avLst/>
        </a:prstGeom>
        <a:gradFill rotWithShape="0">
          <a:gsLst>
            <a:gs pos="0">
              <a:schemeClr val="accent1">
                <a:shade val="50000"/>
                <a:hueOff val="240553"/>
                <a:satOff val="-19871"/>
                <a:lumOff val="24204"/>
                <a:alphaOff val="0"/>
                <a:tint val="98000"/>
                <a:satMod val="110000"/>
                <a:lumMod val="104000"/>
              </a:schemeClr>
            </a:gs>
            <a:gs pos="69000">
              <a:schemeClr val="accent1">
                <a:shade val="50000"/>
                <a:hueOff val="240553"/>
                <a:satOff val="-19871"/>
                <a:lumOff val="24204"/>
                <a:alphaOff val="0"/>
                <a:shade val="88000"/>
                <a:satMod val="130000"/>
                <a:lumMod val="92000"/>
              </a:schemeClr>
            </a:gs>
            <a:gs pos="100000">
              <a:schemeClr val="accent1">
                <a:shade val="50000"/>
                <a:hueOff val="240553"/>
                <a:satOff val="-19871"/>
                <a:lumOff val="24204"/>
                <a:alphaOff val="0"/>
                <a:shade val="78000"/>
                <a:satMod val="130000"/>
                <a:lumMod val="92000"/>
              </a:schemeClr>
            </a:gs>
          </a:gsLst>
          <a:lin ang="5400000" scaled="0"/>
        </a:gradFill>
        <a:ln w="9525" cap="flat" cmpd="sng" algn="ctr">
          <a:solidFill>
            <a:schemeClr val="accent1">
              <a:shade val="50000"/>
              <a:hueOff val="240553"/>
              <a:satOff val="-19871"/>
              <a:lumOff val="2420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5294E28-9035-4644-AB2B-4D27F2DBF1DD}">
      <dsp:nvSpPr>
        <dsp:cNvPr id="0" name=""/>
        <dsp:cNvSpPr/>
      </dsp:nvSpPr>
      <dsp:spPr>
        <a:xfrm>
          <a:off x="0" y="1159272"/>
          <a:ext cx="5913437"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US" sz="1900" kern="1200"/>
            <a:t>In the 1960's McDonald's prepared to abandon this logo, but Cheskin successfully urged the company to maintain this branding with its Freudian symbolism of a pair of nourishing breasts. </a:t>
          </a:r>
        </a:p>
      </dsp:txBody>
      <dsp:txXfrm>
        <a:off x="0" y="1159272"/>
        <a:ext cx="5913437" cy="1159272"/>
      </dsp:txXfrm>
    </dsp:sp>
    <dsp:sp modelId="{907F6075-53D0-A049-A766-E53791F33DBE}">
      <dsp:nvSpPr>
        <dsp:cNvPr id="0" name=""/>
        <dsp:cNvSpPr/>
      </dsp:nvSpPr>
      <dsp:spPr>
        <a:xfrm>
          <a:off x="0" y="2318544"/>
          <a:ext cx="5913437" cy="0"/>
        </a:xfrm>
        <a:prstGeom prst="line">
          <a:avLst/>
        </a:prstGeom>
        <a:gradFill rotWithShape="0">
          <a:gsLst>
            <a:gs pos="0">
              <a:schemeClr val="accent1">
                <a:shade val="50000"/>
                <a:hueOff val="481106"/>
                <a:satOff val="-39743"/>
                <a:lumOff val="48408"/>
                <a:alphaOff val="0"/>
                <a:tint val="98000"/>
                <a:satMod val="110000"/>
                <a:lumMod val="104000"/>
              </a:schemeClr>
            </a:gs>
            <a:gs pos="69000">
              <a:schemeClr val="accent1">
                <a:shade val="50000"/>
                <a:hueOff val="481106"/>
                <a:satOff val="-39743"/>
                <a:lumOff val="48408"/>
                <a:alphaOff val="0"/>
                <a:shade val="88000"/>
                <a:satMod val="130000"/>
                <a:lumMod val="92000"/>
              </a:schemeClr>
            </a:gs>
            <a:gs pos="100000">
              <a:schemeClr val="accent1">
                <a:shade val="50000"/>
                <a:hueOff val="481106"/>
                <a:satOff val="-39743"/>
                <a:lumOff val="48408"/>
                <a:alphaOff val="0"/>
                <a:shade val="78000"/>
                <a:satMod val="130000"/>
                <a:lumMod val="92000"/>
              </a:schemeClr>
            </a:gs>
          </a:gsLst>
          <a:lin ang="5400000" scaled="0"/>
        </a:gradFill>
        <a:ln w="9525" cap="flat" cmpd="sng" algn="ctr">
          <a:solidFill>
            <a:schemeClr val="accent1">
              <a:shade val="50000"/>
              <a:hueOff val="481106"/>
              <a:satOff val="-39743"/>
              <a:lumOff val="4840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E5D348A-628A-D343-8686-B8D8B0C867BB}">
      <dsp:nvSpPr>
        <dsp:cNvPr id="0" name=""/>
        <dsp:cNvSpPr/>
      </dsp:nvSpPr>
      <dsp:spPr>
        <a:xfrm>
          <a:off x="0" y="2318544"/>
          <a:ext cx="5913437"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US" sz="1900" kern="1200"/>
            <a:t>Industrial psychologists and marketing consultants who are paid millions to find new ways to seduce us into buying by manipulating our unconscious desires. </a:t>
          </a:r>
        </a:p>
      </dsp:txBody>
      <dsp:txXfrm>
        <a:off x="0" y="2318544"/>
        <a:ext cx="5913437" cy="1159272"/>
      </dsp:txXfrm>
    </dsp:sp>
    <dsp:sp modelId="{8F567AC7-16AE-6E44-9028-27417E542579}">
      <dsp:nvSpPr>
        <dsp:cNvPr id="0" name=""/>
        <dsp:cNvSpPr/>
      </dsp:nvSpPr>
      <dsp:spPr>
        <a:xfrm>
          <a:off x="0" y="3477816"/>
          <a:ext cx="5913437" cy="0"/>
        </a:xfrm>
        <a:prstGeom prst="line">
          <a:avLst/>
        </a:prstGeom>
        <a:gradFill rotWithShape="0">
          <a:gsLst>
            <a:gs pos="0">
              <a:schemeClr val="accent1">
                <a:shade val="50000"/>
                <a:hueOff val="240553"/>
                <a:satOff val="-19871"/>
                <a:lumOff val="24204"/>
                <a:alphaOff val="0"/>
                <a:tint val="98000"/>
                <a:satMod val="110000"/>
                <a:lumMod val="104000"/>
              </a:schemeClr>
            </a:gs>
            <a:gs pos="69000">
              <a:schemeClr val="accent1">
                <a:shade val="50000"/>
                <a:hueOff val="240553"/>
                <a:satOff val="-19871"/>
                <a:lumOff val="24204"/>
                <a:alphaOff val="0"/>
                <a:shade val="88000"/>
                <a:satMod val="130000"/>
                <a:lumMod val="92000"/>
              </a:schemeClr>
            </a:gs>
            <a:gs pos="100000">
              <a:schemeClr val="accent1">
                <a:shade val="50000"/>
                <a:hueOff val="240553"/>
                <a:satOff val="-19871"/>
                <a:lumOff val="24204"/>
                <a:alphaOff val="0"/>
                <a:shade val="78000"/>
                <a:satMod val="130000"/>
                <a:lumMod val="92000"/>
              </a:schemeClr>
            </a:gs>
          </a:gsLst>
          <a:lin ang="5400000" scaled="0"/>
        </a:gradFill>
        <a:ln w="9525" cap="flat" cmpd="sng" algn="ctr">
          <a:solidFill>
            <a:schemeClr val="accent1">
              <a:shade val="50000"/>
              <a:hueOff val="240553"/>
              <a:satOff val="-19871"/>
              <a:lumOff val="2420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6D8F728-C7A6-7F45-A248-AB1C3591DF4B}">
      <dsp:nvSpPr>
        <dsp:cNvPr id="0" name=""/>
        <dsp:cNvSpPr/>
      </dsp:nvSpPr>
      <dsp:spPr>
        <a:xfrm>
          <a:off x="0" y="3477816"/>
          <a:ext cx="5913437"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US" sz="1900" kern="1200"/>
            <a:t>Market research has found that children can recognize a brand logo before they can recognise their own name. </a:t>
          </a:r>
        </a:p>
      </dsp:txBody>
      <dsp:txXfrm>
        <a:off x="0" y="3477816"/>
        <a:ext cx="5913437" cy="11592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7D573-5094-AC42-8EDE-E3F88E96C982}">
      <dsp:nvSpPr>
        <dsp:cNvPr id="0" name=""/>
        <dsp:cNvSpPr/>
      </dsp:nvSpPr>
      <dsp:spPr>
        <a:xfrm>
          <a:off x="0" y="2264"/>
          <a:ext cx="5913437" cy="0"/>
        </a:xfrm>
        <a:prstGeom prst="line">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w="9525" cap="flat" cmpd="sng" algn="ctr">
          <a:solidFill>
            <a:schemeClr val="accent6">
              <a:hueOff val="0"/>
              <a:satOff val="0"/>
              <a:lumOff val="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8E63CBE3-ECBA-2045-AF92-7DB01395A8A1}">
      <dsp:nvSpPr>
        <dsp:cNvPr id="0" name=""/>
        <dsp:cNvSpPr/>
      </dsp:nvSpPr>
      <dsp:spPr>
        <a:xfrm>
          <a:off x="0" y="2264"/>
          <a:ext cx="5913437" cy="1544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a:hlinkClick xmlns:r="http://schemas.openxmlformats.org/officeDocument/2006/relationships" r:id="rId1"/>
            </a:rPr>
            <a:t>https://www.youtube.com/watch?v=Egej-59KzmY</a:t>
          </a:r>
          <a:endParaRPr lang="en-US" sz="2200" kern="1200"/>
        </a:p>
      </dsp:txBody>
      <dsp:txXfrm>
        <a:off x="0" y="2264"/>
        <a:ext cx="5913437" cy="1544186"/>
      </dsp:txXfrm>
    </dsp:sp>
    <dsp:sp modelId="{4B6F27B7-E48A-F345-85EA-5B08DE8128A6}">
      <dsp:nvSpPr>
        <dsp:cNvPr id="0" name=""/>
        <dsp:cNvSpPr/>
      </dsp:nvSpPr>
      <dsp:spPr>
        <a:xfrm>
          <a:off x="0" y="1546450"/>
          <a:ext cx="5913437" cy="0"/>
        </a:xfrm>
        <a:prstGeom prst="line">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w="9525" cap="flat" cmpd="sng" algn="ctr">
          <a:solidFill>
            <a:schemeClr val="accent6">
              <a:hueOff val="0"/>
              <a:satOff val="0"/>
              <a:lumOff val="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F2D5EFFE-FD2C-F44A-B62F-453751C1602C}">
      <dsp:nvSpPr>
        <dsp:cNvPr id="0" name=""/>
        <dsp:cNvSpPr/>
      </dsp:nvSpPr>
      <dsp:spPr>
        <a:xfrm>
          <a:off x="0" y="1546450"/>
          <a:ext cx="5913437" cy="1544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a:hlinkClick xmlns:r="http://schemas.openxmlformats.org/officeDocument/2006/relationships" r:id="rId2"/>
            </a:rPr>
            <a:t>https://www.youtube.com/watch?v=uEe6UzlQVJ0</a:t>
          </a:r>
          <a:endParaRPr lang="en-US" sz="2200" kern="1200"/>
        </a:p>
      </dsp:txBody>
      <dsp:txXfrm>
        <a:off x="0" y="1546450"/>
        <a:ext cx="5913437" cy="1544186"/>
      </dsp:txXfrm>
    </dsp:sp>
    <dsp:sp modelId="{A0D1BFA4-12FB-F141-8712-57A140368971}">
      <dsp:nvSpPr>
        <dsp:cNvPr id="0" name=""/>
        <dsp:cNvSpPr/>
      </dsp:nvSpPr>
      <dsp:spPr>
        <a:xfrm>
          <a:off x="0" y="3090637"/>
          <a:ext cx="5913437" cy="0"/>
        </a:xfrm>
        <a:prstGeom prst="line">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w="9525" cap="flat" cmpd="sng" algn="ctr">
          <a:solidFill>
            <a:schemeClr val="accent6">
              <a:hueOff val="0"/>
              <a:satOff val="0"/>
              <a:lumOff val="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0569856F-C9C4-2446-9CA9-83658F26644C}">
      <dsp:nvSpPr>
        <dsp:cNvPr id="0" name=""/>
        <dsp:cNvSpPr/>
      </dsp:nvSpPr>
      <dsp:spPr>
        <a:xfrm>
          <a:off x="0" y="3090637"/>
          <a:ext cx="5913437" cy="1544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a:hlinkClick xmlns:r="http://schemas.openxmlformats.org/officeDocument/2006/relationships" r:id="rId3"/>
            </a:rPr>
            <a:t>https://www.youtube.com/watch?v=0ajs1frIdcY</a:t>
          </a:r>
          <a:endParaRPr lang="en-US" sz="2200" kern="1200"/>
        </a:p>
      </dsp:txBody>
      <dsp:txXfrm>
        <a:off x="0" y="3090637"/>
        <a:ext cx="5913437" cy="15441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5790617-4B91-4AC6-BC05-BAD9449740BD}" type="datetimeFigureOut">
              <a:rPr lang="en-GB" smtClean="0"/>
              <a:t>27/11/2017</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339A103-1AF0-44C2-A894-6503097F38C9}" type="slidenum">
              <a:rPr lang="en-GB" smtClean="0"/>
              <a:t>‹#›</a:t>
            </a:fld>
            <a:endParaRPr lang="en-GB"/>
          </a:p>
        </p:txBody>
      </p:sp>
    </p:spTree>
    <p:extLst>
      <p:ext uri="{BB962C8B-B14F-4D97-AF65-F5344CB8AC3E}">
        <p14:creationId xmlns:p14="http://schemas.microsoft.com/office/powerpoint/2010/main" val="21484790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BE37135-6F38-1C47-AACE-F17FCC3B2A54}" type="datetimeFigureOut">
              <a:rPr lang="en-US" smtClean="0"/>
              <a:t>11/27/2017</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FC64733-C1EB-EE4E-978A-A77D970C0558}" type="slidenum">
              <a:rPr lang="en-US" smtClean="0"/>
              <a:t>‹#›</a:t>
            </a:fld>
            <a:endParaRPr lang="en-US"/>
          </a:p>
        </p:txBody>
      </p:sp>
    </p:spTree>
    <p:extLst>
      <p:ext uri="{BB962C8B-B14F-4D97-AF65-F5344CB8AC3E}">
        <p14:creationId xmlns:p14="http://schemas.microsoft.com/office/powerpoint/2010/main" val="753150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F6AF56-6B5E-4523-A1BC-B70324ADF5B5}" type="slidenum">
              <a:rPr lang="en-GB" smtClean="0"/>
              <a:pPr/>
              <a:t>1</a:t>
            </a:fld>
            <a:endParaRPr lang="en-GB"/>
          </a:p>
        </p:txBody>
      </p:sp>
    </p:spTree>
    <p:extLst>
      <p:ext uri="{BB962C8B-B14F-4D97-AF65-F5344CB8AC3E}">
        <p14:creationId xmlns:p14="http://schemas.microsoft.com/office/powerpoint/2010/main" val="929148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21</a:t>
            </a:fld>
            <a:endParaRPr lang="en-GB"/>
          </a:p>
        </p:txBody>
      </p:sp>
    </p:spTree>
    <p:extLst>
      <p:ext uri="{BB962C8B-B14F-4D97-AF65-F5344CB8AC3E}">
        <p14:creationId xmlns:p14="http://schemas.microsoft.com/office/powerpoint/2010/main" val="1497031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22</a:t>
            </a:fld>
            <a:endParaRPr lang="en-GB"/>
          </a:p>
        </p:txBody>
      </p:sp>
    </p:spTree>
    <p:extLst>
      <p:ext uri="{BB962C8B-B14F-4D97-AF65-F5344CB8AC3E}">
        <p14:creationId xmlns:p14="http://schemas.microsoft.com/office/powerpoint/2010/main" val="356964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23</a:t>
            </a:fld>
            <a:endParaRPr lang="en-GB"/>
          </a:p>
        </p:txBody>
      </p:sp>
    </p:spTree>
    <p:extLst>
      <p:ext uri="{BB962C8B-B14F-4D97-AF65-F5344CB8AC3E}">
        <p14:creationId xmlns:p14="http://schemas.microsoft.com/office/powerpoint/2010/main" val="1120857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32</a:t>
            </a:fld>
            <a:endParaRPr lang="en-GB"/>
          </a:p>
        </p:txBody>
      </p:sp>
    </p:spTree>
    <p:extLst>
      <p:ext uri="{BB962C8B-B14F-4D97-AF65-F5344CB8AC3E}">
        <p14:creationId xmlns:p14="http://schemas.microsoft.com/office/powerpoint/2010/main" val="20460059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33</a:t>
            </a:fld>
            <a:endParaRPr lang="en-GB"/>
          </a:p>
        </p:txBody>
      </p:sp>
    </p:spTree>
    <p:extLst>
      <p:ext uri="{BB962C8B-B14F-4D97-AF65-F5344CB8AC3E}">
        <p14:creationId xmlns:p14="http://schemas.microsoft.com/office/powerpoint/2010/main" val="13115543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34</a:t>
            </a:fld>
            <a:endParaRPr lang="en-GB"/>
          </a:p>
        </p:txBody>
      </p:sp>
    </p:spTree>
    <p:extLst>
      <p:ext uri="{BB962C8B-B14F-4D97-AF65-F5344CB8AC3E}">
        <p14:creationId xmlns:p14="http://schemas.microsoft.com/office/powerpoint/2010/main" val="17363814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35</a:t>
            </a:fld>
            <a:endParaRPr lang="en-GB"/>
          </a:p>
        </p:txBody>
      </p:sp>
    </p:spTree>
    <p:extLst>
      <p:ext uri="{BB962C8B-B14F-4D97-AF65-F5344CB8AC3E}">
        <p14:creationId xmlns:p14="http://schemas.microsoft.com/office/powerpoint/2010/main" val="15620159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36</a:t>
            </a:fld>
            <a:endParaRPr lang="en-GB"/>
          </a:p>
        </p:txBody>
      </p:sp>
    </p:spTree>
    <p:extLst>
      <p:ext uri="{BB962C8B-B14F-4D97-AF65-F5344CB8AC3E}">
        <p14:creationId xmlns:p14="http://schemas.microsoft.com/office/powerpoint/2010/main" val="13059461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43</a:t>
            </a:fld>
            <a:endParaRPr lang="en-GB"/>
          </a:p>
        </p:txBody>
      </p:sp>
    </p:spTree>
    <p:extLst>
      <p:ext uri="{BB962C8B-B14F-4D97-AF65-F5344CB8AC3E}">
        <p14:creationId xmlns:p14="http://schemas.microsoft.com/office/powerpoint/2010/main" val="767781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116</a:t>
            </a:fld>
            <a:endParaRPr lang="en-GB"/>
          </a:p>
        </p:txBody>
      </p:sp>
    </p:spTree>
    <p:extLst>
      <p:ext uri="{BB962C8B-B14F-4D97-AF65-F5344CB8AC3E}">
        <p14:creationId xmlns:p14="http://schemas.microsoft.com/office/powerpoint/2010/main" val="14175961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146</a:t>
            </a:fld>
            <a:endParaRPr lang="en-GB"/>
          </a:p>
        </p:txBody>
      </p:sp>
    </p:spTree>
    <p:extLst>
      <p:ext uri="{BB962C8B-B14F-4D97-AF65-F5344CB8AC3E}">
        <p14:creationId xmlns:p14="http://schemas.microsoft.com/office/powerpoint/2010/main" val="1515507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11/27/2017</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11/27/2017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11/27/2017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11/27/2017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t>11/27/2017</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11/27/2017</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76560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europarl.europa.eu/RegData/bibliotheque/briefing/2013/130438/LDM_BRI(2013)130438_REV1_EN.pdf" TargetMode="External"/><Relationship Id="rId2" Type="http://schemas.openxmlformats.org/officeDocument/2006/relationships/hyperlink" Target="https://uk.sagepub.com/sites/default/files/upm-binaries/47298_CH_1.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wordtheque.com/pls/wordtc/new_wordtheque.w6_home_author.home?code_author=8957&amp;lang=IT"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KykM1kwdaOA"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13.tiff"/><Relationship Id="rId3" Type="http://schemas.openxmlformats.org/officeDocument/2006/relationships/image" Target="../media/image8.tiff"/><Relationship Id="rId7" Type="http://schemas.openxmlformats.org/officeDocument/2006/relationships/image" Target="../media/image12.tiff"/><Relationship Id="rId12" Type="http://schemas.openxmlformats.org/officeDocument/2006/relationships/image" Target="../media/image17.tiff"/><Relationship Id="rId2" Type="http://schemas.openxmlformats.org/officeDocument/2006/relationships/image" Target="../media/image7.tiff"/><Relationship Id="rId1" Type="http://schemas.openxmlformats.org/officeDocument/2006/relationships/slideLayout" Target="../slideLayouts/slideLayout7.xml"/><Relationship Id="rId6" Type="http://schemas.openxmlformats.org/officeDocument/2006/relationships/image" Target="../media/image11.tiff"/><Relationship Id="rId11" Type="http://schemas.openxmlformats.org/officeDocument/2006/relationships/image" Target="../media/image16.tiff"/><Relationship Id="rId5" Type="http://schemas.openxmlformats.org/officeDocument/2006/relationships/image" Target="../media/image10.tiff"/><Relationship Id="rId10" Type="http://schemas.openxmlformats.org/officeDocument/2006/relationships/image" Target="../media/image15.tiff"/><Relationship Id="rId4" Type="http://schemas.openxmlformats.org/officeDocument/2006/relationships/image" Target="../media/image9.tiff"/><Relationship Id="rId9" Type="http://schemas.openxmlformats.org/officeDocument/2006/relationships/image" Target="../media/image14.tif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1.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www.google.com/publicpolicy/issues/freedom-of-expression.html" TargetMode="External"/><Relationship Id="rId2" Type="http://schemas.openxmlformats.org/officeDocument/2006/relationships/hyperlink" Target="http://www.google.com/green/"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hyperlink" Target="http://www.minyanville.com/sectors/technology/articles/Microsoft-MSFT-Teals-Apple-AApl-Windows/10/2/2012/id/44573" TargetMode="External"/><Relationship Id="rId2" Type="http://schemas.openxmlformats.org/officeDocument/2006/relationships/hyperlink" Target="http://www.triplepundit.com/2013/01/corporate-giving-programs-going-strong/"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hyperlink" Target="http://money.cnn.com/magazines/fortune/best-companies/2012/snapshots/46.html" TargetMode="External"/><Relationship Id="rId2" Type="http://schemas.openxmlformats.org/officeDocument/2006/relationships/hyperlink" Target="http://www.intel.com/content/www/us/en/corporate-responsibility/intel-foundation.html" TargetMode="Externa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hyperlink" Target="http://www.patagonia.com/email/11/112811.html" TargetMode="External"/><Relationship Id="rId2" Type="http://schemas.openxmlformats.org/officeDocument/2006/relationships/hyperlink" Target="http://www.onepercentfortheplanet.org/en/" TargetMode="Externa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hyperlink" Target="http://www.sas.com/company/csr/education.html#s1=4" TargetMode="Externa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hyperlink" Target="http://www.huffingtonpost.com/2012/05/02/goldman-sachs-gay-marriage_n_1472367.html" TargetMode="External"/><Relationship Id="rId2" Type="http://schemas.openxmlformats.org/officeDocument/2006/relationships/hyperlink" Target="http://www.youtube.com/watch?feature=player_embedded&amp;v=cSv5bXC2ANg" TargetMode="External"/><Relationship Id="rId1" Type="http://schemas.openxmlformats.org/officeDocument/2006/relationships/slideLayout" Target="../slideLayouts/slideLayout2.xml"/><Relationship Id="rId4" Type="http://schemas.openxmlformats.org/officeDocument/2006/relationships/hyperlink" Target="http://money.cnn.com/2008/02/08/news/companies/gender.fortune/index.htm" TargetMode="External"/></Relationships>
</file>

<file path=ppt/slides/_rels/slide8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hyperlink" Target="http://www.salesforce.com/company/foundation/" TargetMode="Externa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hyperlink" Target="http://www.j-sainsbury.co.uk/responsibility/our-sustainability-plan/" TargetMode="Externa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hyperlink" Target="http://www.landsecurities.com/sustainability/news-case-studies/sustainability-case-studies?id=75" TargetMode="Externa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hyperlink" Target="http://planareport.marksandspencer.com/M&amp;S_PlanAReport2015.pdf" TargetMode="Externa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hyperlink" Target="http://www.baesystems.com/en-uk/our-company/corporate-responsibility/working-responsibly/environment-sustainability/energy-and-climate-change" TargetMode="Externa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hyperlink" Target="http://www.sciencemuseum.org.uk/" TargetMode="Externa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hyperlink" Target="http://www.amstel.com/" TargetMode="External"/><Relationship Id="rId2" Type="http://schemas.openxmlformats.org/officeDocument/2006/relationships/hyperlink" Target="http://www.heineken.co.uk/" TargetMode="External"/><Relationship Id="rId1" Type="http://schemas.openxmlformats.org/officeDocument/2006/relationships/slideLayout" Target="../slideLayouts/slideLayout2.xml"/><Relationship Id="rId4" Type="http://schemas.openxmlformats.org/officeDocument/2006/relationships/hyperlink" Target="http://www.addaction.org.uk/" TargetMode="External"/></Relationships>
</file>

<file path=ppt/slides/_rels/slide11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0.png"/><Relationship Id="rId7" Type="http://schemas.openxmlformats.org/officeDocument/2006/relationships/image" Target="../media/image64.png"/><Relationship Id="rId12" Type="http://schemas.openxmlformats.org/officeDocument/2006/relationships/image" Target="../media/image69.png"/><Relationship Id="rId2" Type="http://schemas.openxmlformats.org/officeDocument/2006/relationships/image" Target="../media/image59.png"/><Relationship Id="rId1" Type="http://schemas.openxmlformats.org/officeDocument/2006/relationships/slideLayout" Target="../slideLayouts/slideLayout7.xml"/><Relationship Id="rId6" Type="http://schemas.openxmlformats.org/officeDocument/2006/relationships/image" Target="../media/image63.png"/><Relationship Id="rId11" Type="http://schemas.openxmlformats.org/officeDocument/2006/relationships/image" Target="../media/image68.png"/><Relationship Id="rId5" Type="http://schemas.openxmlformats.org/officeDocument/2006/relationships/image" Target="../media/image62.png"/><Relationship Id="rId10" Type="http://schemas.openxmlformats.org/officeDocument/2006/relationships/image" Target="../media/image67.png"/><Relationship Id="rId4" Type="http://schemas.openxmlformats.org/officeDocument/2006/relationships/image" Target="../media/image61.png"/><Relationship Id="rId9" Type="http://schemas.openxmlformats.org/officeDocument/2006/relationships/image" Target="../media/image66.png"/></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3" Type="http://schemas.openxmlformats.org/officeDocument/2006/relationships/hyperlink" Target="https://www.youtube.com/watch?v=avOvBdDuadw" TargetMode="External"/><Relationship Id="rId2" Type="http://schemas.openxmlformats.org/officeDocument/2006/relationships/hyperlink" Target="http://www.bbc.co.uk/programmes/b06jt518" TargetMode="External"/><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hyperlink" Target="http://amp.aom.org/content/16/3/148.short" TargetMode="External"/><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 xmlns:a16="http://schemas.microsoft.com/office/drawing/2014/main" id="{B5F9E98A-4FF4-43D6-9C48-6DF0E7F2D2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D207A636-DC99-4588-80C4-9E069B97C3F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pic>
        <p:nvPicPr>
          <p:cNvPr id="17" name="Picture 16">
            <a:extLst>
              <a:ext uri="{FF2B5EF4-FFF2-40B4-BE49-F238E27FC236}">
                <a16:creationId xmlns="" xmlns:a16="http://schemas.microsoft.com/office/drawing/2014/main" id="{D4ED6A5F-3B06-48C5-850F-8045C4DF69A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 xmlns:a16="http://schemas.microsoft.com/office/drawing/2014/main" id="{C9A60B9D-8DAC-4DA9-88DE-9911621A2B96}"/>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 xmlns:a16="http://schemas.microsoft.com/office/drawing/2014/main" id="{0F2BAA51-3181-4303-929A-FCD9C33F890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7685" y="1328764"/>
            <a:ext cx="0" cy="3466826"/>
          </a:xfrm>
          <a:prstGeom prst="line">
            <a:avLst/>
          </a:prstGeom>
          <a:ln w="317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960933" y="960241"/>
            <a:ext cx="6849699" cy="4203872"/>
          </a:xfrm>
        </p:spPr>
        <p:txBody>
          <a:bodyPr anchor="ctr">
            <a:normAutofit/>
          </a:bodyPr>
          <a:lstStyle/>
          <a:p>
            <a:pPr algn="r"/>
            <a:r>
              <a:rPr lang="en-GB" sz="5000"/>
              <a:t/>
            </a:r>
            <a:br>
              <a:rPr lang="en-GB" sz="5000"/>
            </a:br>
            <a:r>
              <a:rPr lang="en-GB" sz="5000"/>
              <a:t>The Business Case for CSR and Sustainability And</a:t>
            </a:r>
            <a:br>
              <a:rPr lang="en-GB" sz="5000"/>
            </a:br>
            <a:r>
              <a:rPr lang="en-GB" sz="5000"/>
              <a:t>Are Virtuous firms Built to Last?</a:t>
            </a:r>
          </a:p>
        </p:txBody>
      </p:sp>
      <p:sp>
        <p:nvSpPr>
          <p:cNvPr id="8" name="Subtitle 2"/>
          <p:cNvSpPr>
            <a:spLocks noGrp="1"/>
          </p:cNvSpPr>
          <p:nvPr>
            <p:ph type="subTitle" idx="1"/>
          </p:nvPr>
        </p:nvSpPr>
        <p:spPr>
          <a:xfrm>
            <a:off x="8453071" y="964028"/>
            <a:ext cx="2770873" cy="4196299"/>
          </a:xfrm>
        </p:spPr>
        <p:txBody>
          <a:bodyPr anchor="ctr">
            <a:normAutofit/>
          </a:bodyPr>
          <a:lstStyle/>
          <a:p>
            <a:endParaRPr lang="en-GB" dirty="0">
              <a:effectLst>
                <a:outerShdw blurRad="38100" dist="38100" dir="2700000" algn="tl">
                  <a:srgbClr val="000000">
                    <a:alpha val="43137"/>
                  </a:srgbClr>
                </a:outerShdw>
              </a:effectLst>
            </a:endParaRPr>
          </a:p>
          <a:p>
            <a:r>
              <a:rPr lang="en-GB" dirty="0">
                <a:effectLst>
                  <a:outerShdw blurRad="38100" dist="38100" dir="2700000" algn="tl">
                    <a:srgbClr val="000000">
                      <a:alpha val="43137"/>
                    </a:srgbClr>
                  </a:outerShdw>
                </a:effectLst>
              </a:rPr>
              <a:t>Caroline Jawad 2017</a:t>
            </a:r>
          </a:p>
        </p:txBody>
      </p:sp>
    </p:spTree>
    <p:extLst>
      <p:ext uri="{BB962C8B-B14F-4D97-AF65-F5344CB8AC3E}">
        <p14:creationId xmlns:p14="http://schemas.microsoft.com/office/powerpoint/2010/main" val="17940198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Stretch activities </a:t>
            </a:r>
            <a:endParaRPr lang="en-US" dirty="0"/>
          </a:p>
        </p:txBody>
      </p:sp>
      <p:sp>
        <p:nvSpPr>
          <p:cNvPr id="3" name="Content Placeholder 2"/>
          <p:cNvSpPr>
            <a:spLocks noGrp="1"/>
          </p:cNvSpPr>
          <p:nvPr>
            <p:ph idx="1"/>
          </p:nvPr>
        </p:nvSpPr>
        <p:spPr/>
        <p:txBody>
          <a:bodyPr/>
          <a:lstStyle/>
          <a:p>
            <a:r>
              <a:rPr lang="en-US" dirty="0">
                <a:hlinkClick r:id="rId2"/>
              </a:rPr>
              <a:t>https://</a:t>
            </a:r>
            <a:r>
              <a:rPr lang="en-US" dirty="0" smtClean="0">
                <a:hlinkClick r:id="rId2"/>
              </a:rPr>
              <a:t>uk.sagepub.com/sites/default/files/upm-binaries/47298_CH_1.pdf</a:t>
            </a:r>
            <a:r>
              <a:rPr lang="en-US" dirty="0" smtClean="0"/>
              <a:t> Chapter on </a:t>
            </a:r>
            <a:r>
              <a:rPr lang="en-US" dirty="0" err="1" smtClean="0"/>
              <a:t>Mcdonaldisation</a:t>
            </a:r>
            <a:endParaRPr lang="en-US" dirty="0" smtClean="0"/>
          </a:p>
          <a:p>
            <a:endParaRPr lang="en-US" dirty="0"/>
          </a:p>
          <a:p>
            <a:r>
              <a:rPr lang="en-US" dirty="0">
                <a:hlinkClick r:id="rId3"/>
              </a:rPr>
              <a:t>http://</a:t>
            </a:r>
            <a:r>
              <a:rPr lang="en-US" dirty="0" smtClean="0">
                <a:hlinkClick r:id="rId3"/>
              </a:rPr>
              <a:t>www.europarl.europa.eu/RegData/bibliotheque/briefing/2013/130438/LDM_BRI(2013)130438_REV1_EN.pdf</a:t>
            </a:r>
            <a:r>
              <a:rPr lang="en-US" dirty="0" smtClean="0"/>
              <a:t> Article on EU Animal Welfare</a:t>
            </a:r>
            <a:endParaRPr lang="en-US" dirty="0"/>
          </a:p>
        </p:txBody>
      </p:sp>
    </p:spTree>
    <p:extLst>
      <p:ext uri="{BB962C8B-B14F-4D97-AF65-F5344CB8AC3E}">
        <p14:creationId xmlns:p14="http://schemas.microsoft.com/office/powerpoint/2010/main" val="16581218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4"/>
          <p:cNvSpPr>
            <a:spLocks noChangeArrowheads="1"/>
          </p:cNvSpPr>
          <p:nvPr/>
        </p:nvSpPr>
        <p:spPr bwMode="auto">
          <a:xfrm>
            <a:off x="1524000" y="1612901"/>
            <a:ext cx="9144000" cy="3325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r>
              <a:rPr lang="en-US" altLang="x-none" sz="3600" dirty="0">
                <a:hlinkClick r:id="rId2"/>
              </a:rPr>
              <a:t>Mahatma Gandhi</a:t>
            </a:r>
            <a:br>
              <a:rPr lang="en-US" altLang="x-none" sz="3600" dirty="0">
                <a:hlinkClick r:id="rId2"/>
              </a:rPr>
            </a:br>
            <a:r>
              <a:rPr lang="en-US" altLang="x-none" sz="3600" dirty="0">
                <a:hlinkClick r:id="rId2"/>
              </a:rPr>
              <a:t/>
            </a:r>
            <a:br>
              <a:rPr lang="en-US" altLang="x-none" sz="3600" dirty="0">
                <a:hlinkClick r:id="rId2"/>
              </a:rPr>
            </a:br>
            <a:r>
              <a:rPr lang="en-US" altLang="x-none" sz="3600" dirty="0">
                <a:solidFill>
                  <a:srgbClr val="FF0000"/>
                </a:solidFill>
              </a:rPr>
              <a:t>T</a:t>
            </a:r>
            <a:r>
              <a:rPr lang="en-US" altLang="x-none" sz="3600" dirty="0" smtClean="0">
                <a:solidFill>
                  <a:srgbClr val="FF0000"/>
                </a:solidFill>
              </a:rPr>
              <a:t>he </a:t>
            </a:r>
            <a:r>
              <a:rPr lang="en-US" altLang="x-none" sz="3600" dirty="0">
                <a:solidFill>
                  <a:srgbClr val="FF0000"/>
                </a:solidFill>
              </a:rPr>
              <a:t>greatness of a nation and its moral progress can be measured by the way in which its animals are treated</a:t>
            </a:r>
            <a:r>
              <a:rPr lang="en-US" altLang="x-none" sz="3200" dirty="0"/>
              <a:t/>
            </a:r>
            <a:br>
              <a:rPr lang="en-US" altLang="x-none" sz="3200" dirty="0"/>
            </a:br>
            <a:endParaRPr lang="en-US" altLang="x-none" sz="3200" dirty="0"/>
          </a:p>
        </p:txBody>
      </p:sp>
    </p:spTree>
    <p:extLst>
      <p:ext uri="{BB962C8B-B14F-4D97-AF65-F5344CB8AC3E}">
        <p14:creationId xmlns:p14="http://schemas.microsoft.com/office/powerpoint/2010/main" val="13265712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0CABCAE3-64FC-4149-819F-2C181282415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 xmlns:a16="http://schemas.microsoft.com/office/drawing/2014/main" id="{012FDCFE-9AD2-4D8A-8CBF-B3AA37EBF6D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 xmlns:a16="http://schemas.microsoft.com/office/drawing/2014/main" id="{FBD463FC-4CA8-4FF4-85A3-AF9F4B98D21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 xmlns:a16="http://schemas.microsoft.com/office/drawing/2014/main" id="{BECF35C3-8B44-4F4B-BD25-4C01823DB22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 xmlns:a16="http://schemas.microsoft.com/office/drawing/2014/main" id="{9B09DD69-E2AC-47D5-B3B5-80B971B9E8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 xmlns:a16="http://schemas.microsoft.com/office/drawing/2014/main" id="{24C39113-0D11-44C0-ABE5-101E972E106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21" name="Picture 20">
            <a:extLst>
              <a:ext uri="{FF2B5EF4-FFF2-40B4-BE49-F238E27FC236}">
                <a16:creationId xmlns="" xmlns:a16="http://schemas.microsoft.com/office/drawing/2014/main" id="{CA9C5271-6015-44A6-B7AD-CFDA24379BC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 xmlns:a16="http://schemas.microsoft.com/office/drawing/2014/main" id="{E8FA8677-6FC4-4B57-9473-EE811D27495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 xmlns:a16="http://schemas.microsoft.com/office/drawing/2014/main" id="{06ADD6B1-009A-456B-8A78-75EA83876FAE}"/>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899254" y="482171"/>
            <a:ext cx="4652668" cy="5149101"/>
            <a:chOff x="6899254" y="482171"/>
            <a:chExt cx="4652668" cy="5149101"/>
          </a:xfrm>
        </p:grpSpPr>
        <p:sp>
          <p:nvSpPr>
            <p:cNvPr id="26" name="Rectangle 25">
              <a:extLst>
                <a:ext uri="{FF2B5EF4-FFF2-40B4-BE49-F238E27FC236}">
                  <a16:creationId xmlns="" xmlns:a16="http://schemas.microsoft.com/office/drawing/2014/main" id="{CEAFD8A5-EB41-4F11-AF42-CA8837F11544}"/>
                </a:ext>
              </a:extLst>
            </p:cNvPr>
            <p:cNvSpPr/>
            <p:nvPr>
              <p:extLst>
                <p:ext uri="{386F3935-93C4-4BCD-93E2-E3B085C9AB24}">
                  <p16:designElem xmlns:p16="http://schemas.microsoft.com/office/powerpoint/2015/main" xmlns="" val="1"/>
                </p:ext>
              </p:extLst>
            </p:nvPr>
          </p:nvSpPr>
          <p:spPr>
            <a:xfrm>
              <a:off x="6899254" y="482171"/>
              <a:ext cx="4652668"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 xmlns:a16="http://schemas.microsoft.com/office/drawing/2014/main" id="{8C857F11-7480-408F-A9DB-BC8CCFC596D7}"/>
                </a:ext>
              </a:extLst>
            </p:cNvPr>
            <p:cNvSpPr/>
            <p:nvPr>
              <p:extLst>
                <p:ext uri="{386F3935-93C4-4BCD-93E2-E3B085C9AB24}">
                  <p16:designElem xmlns:p16="http://schemas.microsoft.com/office/powerpoint/2015/main" xmlns="" val="1"/>
                </p:ext>
              </p:extLst>
            </p:nvPr>
          </p:nvSpPr>
          <p:spPr>
            <a:xfrm>
              <a:off x="7239487" y="812507"/>
              <a:ext cx="400124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 xmlns:a16="http://schemas.microsoft.com/office/drawing/2014/main" id="{4EAA3CF1-AFD3-42F1-885B-0D04A9E01CE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399857" y="977965"/>
            <a:ext cx="367121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30">
            <a:extLst>
              <a:ext uri="{FF2B5EF4-FFF2-40B4-BE49-F238E27FC236}">
                <a16:creationId xmlns="" xmlns:a16="http://schemas.microsoft.com/office/drawing/2014/main" id="{1A5BCC0E-6850-40CA-929A-62CF5720FDB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2617" y="3528543"/>
            <a:ext cx="4960388"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Content Placeholder 3"/>
          <p:cNvPicPr>
            <a:picLocks noGrp="1" noChangeAspect="1"/>
          </p:cNvPicPr>
          <p:nvPr>
            <p:ph idx="1"/>
          </p:nvPr>
        </p:nvPicPr>
        <p:blipFill>
          <a:blip r:embed="rId3"/>
          <a:stretch>
            <a:fillRect/>
          </a:stretch>
        </p:blipFill>
        <p:spPr>
          <a:xfrm>
            <a:off x="7563583" y="1374238"/>
            <a:ext cx="3343759" cy="3343759"/>
          </a:xfrm>
          <a:prstGeom prst="rect">
            <a:avLst/>
          </a:prstGeom>
        </p:spPr>
      </p:pic>
      <p:sp>
        <p:nvSpPr>
          <p:cNvPr id="2" name="Title 1"/>
          <p:cNvSpPr>
            <a:spLocks noGrp="1"/>
          </p:cNvSpPr>
          <p:nvPr>
            <p:ph type="title"/>
          </p:nvPr>
        </p:nvSpPr>
        <p:spPr>
          <a:xfrm>
            <a:off x="1452617" y="963699"/>
            <a:ext cx="4960388" cy="2380031"/>
          </a:xfrm>
        </p:spPr>
        <p:txBody>
          <a:bodyPr vert="horz" lIns="91440" tIns="45720" rIns="91440" bIns="0" rtlCol="0" anchor="b">
            <a:normAutofit/>
          </a:bodyPr>
          <a:lstStyle/>
          <a:p>
            <a:r>
              <a:rPr lang="en-US" sz="5400"/>
              <a:t>Finger Lickin’ Good</a:t>
            </a:r>
          </a:p>
        </p:txBody>
      </p:sp>
    </p:spTree>
    <p:extLst>
      <p:ext uri="{BB962C8B-B14F-4D97-AF65-F5344CB8AC3E}">
        <p14:creationId xmlns:p14="http://schemas.microsoft.com/office/powerpoint/2010/main" val="3900551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23522FE7-5A29-4EF6-B1EF-2CA55748A7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 xmlns:a16="http://schemas.microsoft.com/office/drawing/2014/main" id="{C2192E09-EBC7-416C-B887-DFF915D7F43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 xmlns:a16="http://schemas.microsoft.com/office/drawing/2014/main" id="{2924498D-E084-44BE-A196-CFCE3556435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 xmlns:a16="http://schemas.microsoft.com/office/drawing/2014/main" id="{3BBC7667-C352-4842-9AFD-E5C16AD002F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 xmlns:a16="http://schemas.microsoft.com/office/drawing/2014/main" id="{B5F9E98A-4FF4-43D6-9C48-6DF0E7F2D2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 xmlns:a16="http://schemas.microsoft.com/office/drawing/2014/main" id="{D207A636-DC99-4588-80C4-9E069B97C3F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pic>
        <p:nvPicPr>
          <p:cNvPr id="20" name="Picture 19">
            <a:extLst>
              <a:ext uri="{FF2B5EF4-FFF2-40B4-BE49-F238E27FC236}">
                <a16:creationId xmlns="" xmlns:a16="http://schemas.microsoft.com/office/drawing/2014/main" id="{D4ED6A5F-3B06-48C5-850F-8045C4DF69A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 xmlns:a16="http://schemas.microsoft.com/office/drawing/2014/main" id="{C9A60B9D-8DAC-4DA9-88DE-9911621A2B96}"/>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 xmlns:a16="http://schemas.microsoft.com/office/drawing/2014/main" id="{0F2BAA51-3181-4303-929A-FCD9C33F890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7685" y="1328764"/>
            <a:ext cx="0" cy="3466826"/>
          </a:xfrm>
          <a:prstGeom prst="line">
            <a:avLst/>
          </a:prstGeom>
          <a:ln w="317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960933" y="960241"/>
            <a:ext cx="6849699" cy="4203872"/>
          </a:xfrm>
        </p:spPr>
        <p:txBody>
          <a:bodyPr vert="horz" lIns="91440" tIns="45720" rIns="91440" bIns="0" rtlCol="0" anchor="ctr">
            <a:normAutofit/>
          </a:bodyPr>
          <a:lstStyle/>
          <a:p>
            <a:pPr algn="r"/>
            <a:r>
              <a:rPr lang="en-US" sz="5400"/>
              <a:t>Video</a:t>
            </a:r>
          </a:p>
        </p:txBody>
      </p:sp>
      <p:sp>
        <p:nvSpPr>
          <p:cNvPr id="3" name="Content Placeholder 2"/>
          <p:cNvSpPr>
            <a:spLocks noGrp="1"/>
          </p:cNvSpPr>
          <p:nvPr>
            <p:ph idx="1"/>
          </p:nvPr>
        </p:nvSpPr>
        <p:spPr>
          <a:xfrm>
            <a:off x="8453071" y="964028"/>
            <a:ext cx="2770873" cy="4196299"/>
          </a:xfrm>
        </p:spPr>
        <p:txBody>
          <a:bodyPr vert="horz" lIns="91440" tIns="91440" rIns="91440" bIns="91440" rtlCol="0" anchor="ctr">
            <a:normAutofit/>
          </a:bodyPr>
          <a:lstStyle/>
          <a:p>
            <a:pPr marL="0" indent="0">
              <a:buNone/>
            </a:pPr>
            <a:r>
              <a:rPr lang="en-US" sz="1800" cap="all" dirty="0">
                <a:hlinkClick r:id="rId3"/>
              </a:rPr>
              <a:t>https://www.youtube.com/watch?v=KykM1kwdaOA</a:t>
            </a:r>
            <a:endParaRPr lang="en-US" sz="1800" cap="all" dirty="0"/>
          </a:p>
        </p:txBody>
      </p:sp>
    </p:spTree>
    <p:extLst>
      <p:ext uri="{BB962C8B-B14F-4D97-AF65-F5344CB8AC3E}">
        <p14:creationId xmlns:p14="http://schemas.microsoft.com/office/powerpoint/2010/main" val="25787481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23522FE7-5A29-4EF6-B1EF-2CA55748A7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 xmlns:a16="http://schemas.microsoft.com/office/drawing/2014/main" id="{C2192E09-EBC7-416C-B887-DFF915D7F43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 xmlns:a16="http://schemas.microsoft.com/office/drawing/2014/main" id="{2924498D-E084-44BE-A196-CFCE3556435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 xmlns:a16="http://schemas.microsoft.com/office/drawing/2014/main" id="{3BBC7667-C352-4842-9AFD-E5C16AD002F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 xmlns:a16="http://schemas.microsoft.com/office/drawing/2014/main" id="{50FD0717-BEEE-48D4-8750-E44E166E97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 xmlns:a16="http://schemas.microsoft.com/office/drawing/2014/main" id="{E4CBA4EB-F997-4F56-9436-88F607540DE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grpSp>
        <p:nvGrpSpPr>
          <p:cNvPr id="20" name="Group 19">
            <a:extLst>
              <a:ext uri="{FF2B5EF4-FFF2-40B4-BE49-F238E27FC236}">
                <a16:creationId xmlns="" xmlns:a16="http://schemas.microsoft.com/office/drawing/2014/main" id="{C2DA450E-1EDD-4D4A-8257-4808EB93716D}"/>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49392" y="938882"/>
            <a:ext cx="6562082" cy="4236223"/>
            <a:chOff x="7807230" y="2012810"/>
            <a:chExt cx="3251252" cy="3459865"/>
          </a:xfrm>
        </p:grpSpPr>
        <p:sp>
          <p:nvSpPr>
            <p:cNvPr id="21" name="Rectangle 20">
              <a:extLst>
                <a:ext uri="{FF2B5EF4-FFF2-40B4-BE49-F238E27FC236}">
                  <a16:creationId xmlns="" xmlns:a16="http://schemas.microsoft.com/office/drawing/2014/main" id="{228FBF78-9E7E-46C0-950D-FC7AEE439221}"/>
                </a:ext>
              </a:extLst>
            </p:cNvPr>
            <p:cNvSpPr/>
            <p:nvPr>
              <p:extLst>
                <p:ext uri="{386F3935-93C4-4BCD-93E2-E3B085C9AB24}">
                  <p16:designElem xmlns:p16="http://schemas.microsoft.com/office/powerpoint/2015/main" xmlns=""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 xmlns:a16="http://schemas.microsoft.com/office/drawing/2014/main" id="{42116C23-5ED0-4F29-84D0-584CD0150FC0}"/>
                </a:ext>
              </a:extLst>
            </p:cNvPr>
            <p:cNvSpPr/>
            <p:nvPr>
              <p:extLst>
                <p:ext uri="{386F3935-93C4-4BCD-93E2-E3B085C9AB24}">
                  <p16:designElem xmlns:p16="http://schemas.microsoft.com/office/powerpoint/2015/main" xmlns=""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 xmlns:a16="http://schemas.microsoft.com/office/drawing/2014/main" id="{37EE4B41-0C22-468A-BCFF-66786B9C898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267777" y="1269341"/>
            <a:ext cx="5925312" cy="3575304"/>
          </a:xfrm>
          <a:prstGeom prst="rect">
            <a:avLst/>
          </a:prstGeom>
          <a:solidFill>
            <a:schemeClr val="accent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 xmlns:a16="http://schemas.microsoft.com/office/drawing/2014/main" id="{8B060F31-12EA-4404-8435-DA25F36C896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 xmlns:a16="http://schemas.microsoft.com/office/drawing/2014/main" id="{E4F1CB68-9DEB-4A71-8E7C-DE9278F0359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446756" y="1463015"/>
            <a:ext cx="5492683" cy="3196668"/>
          </a:xfrm>
        </p:spPr>
        <p:txBody>
          <a:bodyPr vert="horz" lIns="91440" tIns="45720" rIns="91440" bIns="0" rtlCol="0" anchor="ctr">
            <a:normAutofit/>
          </a:bodyPr>
          <a:lstStyle/>
          <a:p>
            <a:pPr algn="ctr"/>
            <a:r>
              <a:rPr lang="en-US" sz="4000">
                <a:solidFill>
                  <a:srgbClr val="FFFFFF"/>
                </a:solidFill>
              </a:rPr>
              <a:t>56 billion </a:t>
            </a:r>
          </a:p>
        </p:txBody>
      </p:sp>
      <p:sp>
        <p:nvSpPr>
          <p:cNvPr id="3" name="Content Placeholder 2"/>
          <p:cNvSpPr>
            <a:spLocks noGrp="1"/>
          </p:cNvSpPr>
          <p:nvPr>
            <p:ph idx="1"/>
          </p:nvPr>
        </p:nvSpPr>
        <p:spPr>
          <a:xfrm>
            <a:off x="8141418" y="1463014"/>
            <a:ext cx="2848300" cy="3293053"/>
          </a:xfrm>
        </p:spPr>
        <p:txBody>
          <a:bodyPr vert="horz" lIns="91440" tIns="91440" rIns="91440" bIns="91440" rtlCol="0" anchor="ctr">
            <a:normAutofit/>
          </a:bodyPr>
          <a:lstStyle/>
          <a:p>
            <a:pPr marL="0" indent="0">
              <a:buNone/>
            </a:pPr>
            <a:r>
              <a:rPr lang="en-US" cap="all"/>
              <a:t>The general number of animals killed annually for food consumption.</a:t>
            </a:r>
            <a:br>
              <a:rPr lang="en-US" cap="all"/>
            </a:br>
            <a:endParaRPr lang="en-US" cap="all"/>
          </a:p>
        </p:txBody>
      </p:sp>
    </p:spTree>
    <p:extLst>
      <p:ext uri="{BB962C8B-B14F-4D97-AF65-F5344CB8AC3E}">
        <p14:creationId xmlns:p14="http://schemas.microsoft.com/office/powerpoint/2010/main" val="35813252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Is it important to you to eat with a clear conscience ?</a:t>
            </a:r>
            <a:endParaRPr lang="en-US" dirty="0"/>
          </a:p>
        </p:txBody>
      </p:sp>
      <p:sp>
        <p:nvSpPr>
          <p:cNvPr id="3" name="Content Placeholder 2"/>
          <p:cNvSpPr>
            <a:spLocks noGrp="1"/>
          </p:cNvSpPr>
          <p:nvPr>
            <p:ph idx="1"/>
          </p:nvPr>
        </p:nvSpPr>
        <p:spPr/>
        <p:txBody>
          <a:bodyPr/>
          <a:lstStyle/>
          <a:p>
            <a:r>
              <a:rPr lang="en-US" dirty="0" smtClean="0"/>
              <a:t>While </a:t>
            </a:r>
            <a:r>
              <a:rPr lang="en-US" dirty="0"/>
              <a:t>humanity has traditionally struggled to put any sort of food on the table, most westerners now live in a world today where our food choices are almost limitless. </a:t>
            </a:r>
            <a:endParaRPr lang="en-US" dirty="0" smtClean="0"/>
          </a:p>
          <a:p>
            <a:r>
              <a:rPr lang="en-US" dirty="0" smtClean="0"/>
              <a:t>But </a:t>
            </a:r>
            <a:r>
              <a:rPr lang="en-US" dirty="0"/>
              <a:t>as our food options multiply, so do the methods of killing, raising, transporting, preparing, and engineering food for our consumption. </a:t>
            </a:r>
            <a:endParaRPr lang="en-US" dirty="0" smtClean="0"/>
          </a:p>
          <a:p>
            <a:r>
              <a:rPr lang="en-US" dirty="0" smtClean="0"/>
              <a:t>What </a:t>
            </a:r>
            <a:r>
              <a:rPr lang="en-US" dirty="0"/>
              <a:t>we choose to eat may help perpetuate cruel or unjust treatments of animals, utilize natural and social resources that have a profound impact on the well-being of others around the world, and negatively impact the environment in myriad ways.</a:t>
            </a:r>
            <a:br>
              <a:rPr lang="en-US" dirty="0"/>
            </a:br>
            <a:endParaRPr lang="en-US" dirty="0"/>
          </a:p>
        </p:txBody>
      </p:sp>
    </p:spTree>
    <p:extLst>
      <p:ext uri="{BB962C8B-B14F-4D97-AF65-F5344CB8AC3E}">
        <p14:creationId xmlns:p14="http://schemas.microsoft.com/office/powerpoint/2010/main" val="20910588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23522FE7-5A29-4EF6-B1EF-2CA55748A7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 xmlns:a16="http://schemas.microsoft.com/office/drawing/2014/main" id="{C2192E09-EBC7-416C-B887-DFF915D7F43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 xmlns:a16="http://schemas.microsoft.com/office/drawing/2014/main" id="{2924498D-E084-44BE-A196-CFCE3556435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 xmlns:a16="http://schemas.microsoft.com/office/drawing/2014/main" id="{3BBC7667-C352-4842-9AFD-E5C16AD002F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 xmlns:a16="http://schemas.microsoft.com/office/drawing/2014/main" id="{B5F9E98A-4FF4-43D6-9C48-6DF0E7F2D2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 xmlns:a16="http://schemas.microsoft.com/office/drawing/2014/main" id="{D207A636-DC99-4588-80C4-9E069B97C3F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pic>
        <p:nvPicPr>
          <p:cNvPr id="20" name="Picture 19">
            <a:extLst>
              <a:ext uri="{FF2B5EF4-FFF2-40B4-BE49-F238E27FC236}">
                <a16:creationId xmlns="" xmlns:a16="http://schemas.microsoft.com/office/drawing/2014/main" id="{D4ED6A5F-3B06-48C5-850F-8045C4DF69A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 xmlns:a16="http://schemas.microsoft.com/office/drawing/2014/main" id="{C9A60B9D-8DAC-4DA9-88DE-9911621A2B96}"/>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 xmlns:a16="http://schemas.microsoft.com/office/drawing/2014/main" id="{0F2BAA51-3181-4303-929A-FCD9C33F890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7685" y="1328764"/>
            <a:ext cx="0" cy="3466826"/>
          </a:xfrm>
          <a:prstGeom prst="line">
            <a:avLst/>
          </a:prstGeom>
          <a:ln w="317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960933" y="960241"/>
            <a:ext cx="6849699" cy="4203872"/>
          </a:xfrm>
        </p:spPr>
        <p:txBody>
          <a:bodyPr vert="horz" lIns="91440" tIns="45720" rIns="91440" bIns="0" rtlCol="0" anchor="ctr">
            <a:normAutofit/>
          </a:bodyPr>
          <a:lstStyle/>
          <a:p>
            <a:pPr algn="r"/>
            <a:r>
              <a:rPr lang="en-US" sz="2600"/>
              <a:t>https://www.youtube.com/watch?v=-UWcQLtpAKU</a:t>
            </a:r>
          </a:p>
        </p:txBody>
      </p:sp>
      <p:sp>
        <p:nvSpPr>
          <p:cNvPr id="3" name="Content Placeholder 2"/>
          <p:cNvSpPr>
            <a:spLocks noGrp="1"/>
          </p:cNvSpPr>
          <p:nvPr>
            <p:ph idx="1"/>
          </p:nvPr>
        </p:nvSpPr>
        <p:spPr>
          <a:xfrm>
            <a:off x="8453071" y="964028"/>
            <a:ext cx="2770873" cy="4196299"/>
          </a:xfrm>
        </p:spPr>
        <p:txBody>
          <a:bodyPr vert="horz" lIns="91440" tIns="91440" rIns="91440" bIns="91440" rtlCol="0" anchor="ctr">
            <a:normAutofit/>
          </a:bodyPr>
          <a:lstStyle/>
          <a:p>
            <a:pPr marL="0" indent="0">
              <a:buNone/>
            </a:pPr>
            <a:r>
              <a:rPr lang="en-US" sz="1800" cap="all" dirty="0"/>
              <a:t>Warning !!</a:t>
            </a:r>
          </a:p>
        </p:txBody>
      </p:sp>
    </p:spTree>
    <p:extLst>
      <p:ext uri="{BB962C8B-B14F-4D97-AF65-F5344CB8AC3E}">
        <p14:creationId xmlns:p14="http://schemas.microsoft.com/office/powerpoint/2010/main" val="2982885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249961" y="1600199"/>
            <a:ext cx="3173482" cy="4297680"/>
          </a:xfrm>
        </p:spPr>
        <p:txBody>
          <a:bodyPr anchor="ctr">
            <a:normAutofit/>
          </a:bodyPr>
          <a:lstStyle/>
          <a:p>
            <a:r>
              <a:rPr lang="en-US" dirty="0"/>
              <a:t>People for the Ethical Treatment of Animals (PETA)</a:t>
            </a:r>
          </a:p>
        </p:txBody>
      </p:sp>
      <p:sp>
        <p:nvSpPr>
          <p:cNvPr id="3" name="Content Placeholder 2"/>
          <p:cNvSpPr>
            <a:spLocks noGrp="1"/>
          </p:cNvSpPr>
          <p:nvPr>
            <p:ph idx="1"/>
          </p:nvPr>
        </p:nvSpPr>
        <p:spPr>
          <a:xfrm>
            <a:off x="4885151" y="1600199"/>
            <a:ext cx="6169703" cy="4297680"/>
          </a:xfrm>
        </p:spPr>
        <p:txBody>
          <a:bodyPr anchor="ctr">
            <a:normAutofit/>
          </a:bodyPr>
          <a:lstStyle/>
          <a:p>
            <a:r>
              <a:rPr lang="en-US" dirty="0" smtClean="0"/>
              <a:t>I am you, only different</a:t>
            </a:r>
          </a:p>
          <a:p>
            <a:endParaRPr lang="en-US" dirty="0"/>
          </a:p>
        </p:txBody>
      </p:sp>
    </p:spTree>
    <p:extLst>
      <p:ext uri="{BB962C8B-B14F-4D97-AF65-F5344CB8AC3E}">
        <p14:creationId xmlns:p14="http://schemas.microsoft.com/office/powerpoint/2010/main" val="62486977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 xmlns:a16="http://schemas.microsoft.com/office/drawing/2014/main" id="{3193BA5C-B8F3-4972-BA54-014C48FAFA4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 xmlns:a16="http://schemas.microsoft.com/office/drawing/2014/main" id="{05B93327-222A-4DAC-9163-371BF44CDB0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8" name="Picture 17">
            <a:extLst>
              <a:ext uri="{FF2B5EF4-FFF2-40B4-BE49-F238E27FC236}">
                <a16:creationId xmlns="" xmlns:a16="http://schemas.microsoft.com/office/drawing/2014/main" id="{C04ED70F-D6FD-4EB1-A171-D30F885FE73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 xmlns:a16="http://schemas.microsoft.com/office/drawing/2014/main" id="{DA26CAE9-74C4-4EDD-8A80-77F79EAA86F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 xmlns:a16="http://schemas.microsoft.com/office/drawing/2014/main" id="{14EE34E3-F117-4487-8ACF-33DA65FA11B3}"/>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460131" y="482171"/>
            <a:ext cx="6091791" cy="5149101"/>
            <a:chOff x="5460131" y="482171"/>
            <a:chExt cx="6091791" cy="5149101"/>
          </a:xfrm>
        </p:grpSpPr>
        <p:sp>
          <p:nvSpPr>
            <p:cNvPr id="23" name="Rectangle 22">
              <a:extLst>
                <a:ext uri="{FF2B5EF4-FFF2-40B4-BE49-F238E27FC236}">
                  <a16:creationId xmlns="" xmlns:a16="http://schemas.microsoft.com/office/drawing/2014/main" id="{39ACC02C-6424-4165-93C4-E83C8E81D462}"/>
                </a:ext>
              </a:extLst>
            </p:cNvPr>
            <p:cNvSpPr/>
            <p:nvPr>
              <p:extLst>
                <p:ext uri="{386F3935-93C4-4BCD-93E2-E3B085C9AB24}">
                  <p16:designElem xmlns:p16="http://schemas.microsoft.com/office/powerpoint/2015/main" xmlns=""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 xmlns:a16="http://schemas.microsoft.com/office/drawing/2014/main" id="{C182CB9C-C978-4C9B-9AAD-8B1341897550}"/>
                </a:ext>
              </a:extLst>
            </p:cNvPr>
            <p:cNvSpPr/>
            <p:nvPr>
              <p:extLst>
                <p:ext uri="{386F3935-93C4-4BCD-93E2-E3B085C9AB24}">
                  <p16:designElem xmlns:p16="http://schemas.microsoft.com/office/powerpoint/2015/main" xmlns=""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 xmlns:a16="http://schemas.microsoft.com/office/drawing/2014/main" id="{56388820-A63D-463C-9DBC-060A5ABE33B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 xmlns:a16="http://schemas.microsoft.com/office/drawing/2014/main" id="{D7162BAB-C25E-4CE9-B87C-F118DC7E7C2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Content Placeholder 3"/>
          <p:cNvPicPr>
            <a:picLocks noChangeAspect="1"/>
          </p:cNvPicPr>
          <p:nvPr/>
        </p:nvPicPr>
        <p:blipFill rotWithShape="1">
          <a:blip r:embed="rId3"/>
          <a:srcRect t="2313" b="10491"/>
          <a:stretch/>
        </p:blipFill>
        <p:spPr>
          <a:xfrm>
            <a:off x="6287758" y="1116345"/>
            <a:ext cx="4433887" cy="3866172"/>
          </a:xfrm>
          <a:prstGeom prst="rect">
            <a:avLst/>
          </a:prstGeom>
        </p:spPr>
      </p:pic>
      <p:sp>
        <p:nvSpPr>
          <p:cNvPr id="9" name="Content Placeholder 8"/>
          <p:cNvSpPr>
            <a:spLocks noGrp="1"/>
          </p:cNvSpPr>
          <p:nvPr>
            <p:ph idx="1"/>
          </p:nvPr>
        </p:nvSpPr>
        <p:spPr>
          <a:xfrm>
            <a:off x="1451581" y="2015732"/>
            <a:ext cx="3526523" cy="3450613"/>
          </a:xfrm>
        </p:spPr>
        <p:txBody>
          <a:bodyPr>
            <a:normAutofit/>
          </a:bodyPr>
          <a:lstStyle/>
          <a:p>
            <a:pPr>
              <a:buClr>
                <a:srgbClr val="FEA009"/>
              </a:buClr>
            </a:pPr>
            <a:r>
              <a:rPr lang="en-US" dirty="0"/>
              <a:t>Golden  Arches</a:t>
            </a:r>
          </a:p>
          <a:p>
            <a:pPr>
              <a:buClr>
                <a:srgbClr val="FEA009"/>
              </a:buClr>
            </a:pPr>
            <a:r>
              <a:rPr lang="en-US" dirty="0"/>
              <a:t>Hmm</a:t>
            </a:r>
          </a:p>
          <a:p>
            <a:pPr>
              <a:buClr>
                <a:srgbClr val="FEA009"/>
              </a:buClr>
            </a:pPr>
            <a:endParaRPr lang="en-US" dirty="0"/>
          </a:p>
        </p:txBody>
      </p:sp>
    </p:spTree>
    <p:extLst>
      <p:ext uri="{BB962C8B-B14F-4D97-AF65-F5344CB8AC3E}">
        <p14:creationId xmlns:p14="http://schemas.microsoft.com/office/powerpoint/2010/main" val="180349145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32D32A60-013B-47A8-8833-D2424080917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AE27932B-B694-4C4C-90D7-A0333A7C58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4" name="Picture 13">
            <a:extLst>
              <a:ext uri="{FF2B5EF4-FFF2-40B4-BE49-F238E27FC236}">
                <a16:creationId xmlns="" xmlns:a16="http://schemas.microsoft.com/office/drawing/2014/main" id="{DF63C9AD-AE6E-4512-8171-91612E84CCF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6" name="Straight Connector 15">
            <a:extLst>
              <a:ext uri="{FF2B5EF4-FFF2-40B4-BE49-F238E27FC236}">
                <a16:creationId xmlns="" xmlns:a16="http://schemas.microsoft.com/office/drawing/2014/main" id="{FE1A49CE-B63D-457A-A180-1C883E1A63D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9EBB0476-5CF0-4F44-8D68-5D42D7AEE43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Title 1">
            <a:extLst>
              <a:ext uri="{FF2B5EF4-FFF2-40B4-BE49-F238E27FC236}">
                <a16:creationId xmlns="" xmlns:a16="http://schemas.microsoft.com/office/drawing/2014/main" id="{A9DA474E-6B91-4200-840F-0257B2358A75}"/>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sp>
        <p:nvSpPr>
          <p:cNvPr id="2" name="Title 1"/>
          <p:cNvSpPr>
            <a:spLocks noGrp="1"/>
          </p:cNvSpPr>
          <p:nvPr>
            <p:ph type="title"/>
          </p:nvPr>
        </p:nvSpPr>
        <p:spPr>
          <a:xfrm>
            <a:off x="1451579" y="2303047"/>
            <a:ext cx="3272093" cy="2674198"/>
          </a:xfrm>
        </p:spPr>
        <p:txBody>
          <a:bodyPr anchor="t">
            <a:normAutofit/>
          </a:bodyPr>
          <a:lstStyle/>
          <a:p>
            <a:r>
              <a:rPr lang="en-US" dirty="0"/>
              <a:t>Attracting customers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92782779"/>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89517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Filleting</a:t>
            </a:r>
            <a:endParaRPr lang="en-GB" dirty="0"/>
          </a:p>
        </p:txBody>
      </p:sp>
      <p:pic>
        <p:nvPicPr>
          <p:cNvPr id="4" name="Content Placeholder 3"/>
          <p:cNvPicPr>
            <a:picLocks noGrp="1" noChangeAspect="1"/>
          </p:cNvPicPr>
          <p:nvPr>
            <p:ph idx="1"/>
          </p:nvPr>
        </p:nvPicPr>
        <p:blipFill>
          <a:blip r:embed="rId2"/>
          <a:stretch>
            <a:fillRect/>
          </a:stretch>
        </p:blipFill>
        <p:spPr>
          <a:xfrm>
            <a:off x="205763" y="2348899"/>
            <a:ext cx="3772984" cy="2112871"/>
          </a:xfrm>
          <a:prstGeom prst="rect">
            <a:avLst/>
          </a:prstGeom>
        </p:spPr>
      </p:pic>
      <p:pic>
        <p:nvPicPr>
          <p:cNvPr id="5" name="Picture 4"/>
          <p:cNvPicPr>
            <a:picLocks noChangeAspect="1"/>
          </p:cNvPicPr>
          <p:nvPr/>
        </p:nvPicPr>
        <p:blipFill>
          <a:blip r:embed="rId3"/>
          <a:stretch>
            <a:fillRect/>
          </a:stretch>
        </p:blipFill>
        <p:spPr>
          <a:xfrm>
            <a:off x="4478503" y="2087092"/>
            <a:ext cx="3170318" cy="2374678"/>
          </a:xfrm>
          <a:prstGeom prst="rect">
            <a:avLst/>
          </a:prstGeom>
        </p:spPr>
      </p:pic>
      <p:pic>
        <p:nvPicPr>
          <p:cNvPr id="6" name="Picture 5"/>
          <p:cNvPicPr>
            <a:picLocks noChangeAspect="1"/>
          </p:cNvPicPr>
          <p:nvPr/>
        </p:nvPicPr>
        <p:blipFill>
          <a:blip r:embed="rId4"/>
          <a:stretch>
            <a:fillRect/>
          </a:stretch>
        </p:blipFill>
        <p:spPr>
          <a:xfrm>
            <a:off x="8345346" y="2007716"/>
            <a:ext cx="3734765" cy="2795238"/>
          </a:xfrm>
          <a:prstGeom prst="rect">
            <a:avLst/>
          </a:prstGeom>
        </p:spPr>
      </p:pic>
    </p:spTree>
    <p:extLst>
      <p:ext uri="{BB962C8B-B14F-4D97-AF65-F5344CB8AC3E}">
        <p14:creationId xmlns:p14="http://schemas.microsoft.com/office/powerpoint/2010/main" val="1386304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32D32A60-013B-47A8-8833-D2424080917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AE27932B-B694-4C4C-90D7-A0333A7C58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4" name="Picture 13">
            <a:extLst>
              <a:ext uri="{FF2B5EF4-FFF2-40B4-BE49-F238E27FC236}">
                <a16:creationId xmlns="" xmlns:a16="http://schemas.microsoft.com/office/drawing/2014/main" id="{DF63C9AD-AE6E-4512-8171-91612E84CCF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6" name="Straight Connector 15">
            <a:extLst>
              <a:ext uri="{FF2B5EF4-FFF2-40B4-BE49-F238E27FC236}">
                <a16:creationId xmlns="" xmlns:a16="http://schemas.microsoft.com/office/drawing/2014/main" id="{FE1A49CE-B63D-457A-A180-1C883E1A63D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9EBB0476-5CF0-4F44-8D68-5D42D7AEE43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Title 1">
            <a:extLst>
              <a:ext uri="{FF2B5EF4-FFF2-40B4-BE49-F238E27FC236}">
                <a16:creationId xmlns="" xmlns:a16="http://schemas.microsoft.com/office/drawing/2014/main" id="{A9DA474E-6B91-4200-840F-0257B2358A75}"/>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sp>
        <p:nvSpPr>
          <p:cNvPr id="2" name="Title 1"/>
          <p:cNvSpPr>
            <a:spLocks noGrp="1"/>
          </p:cNvSpPr>
          <p:nvPr>
            <p:ph type="title"/>
          </p:nvPr>
        </p:nvSpPr>
        <p:spPr>
          <a:xfrm>
            <a:off x="1451579" y="2303047"/>
            <a:ext cx="3272093" cy="2674198"/>
          </a:xfrm>
        </p:spPr>
        <p:txBody>
          <a:bodyPr anchor="t">
            <a:normAutofit/>
          </a:bodyPr>
          <a:lstStyle/>
          <a:p>
            <a:r>
              <a:rPr lang="en-US" dirty="0"/>
              <a:t>Pink </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04628816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75807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249961" y="1600199"/>
            <a:ext cx="3173482" cy="4297680"/>
          </a:xfrm>
        </p:spPr>
        <p:txBody>
          <a:bodyPr anchor="ctr">
            <a:normAutofit/>
          </a:bodyPr>
          <a:lstStyle/>
          <a:p>
            <a:r>
              <a:rPr lang="en-US" dirty="0"/>
              <a:t/>
            </a:r>
            <a:br>
              <a:rPr lang="en-US" dirty="0"/>
            </a:br>
            <a:endParaRPr lang="en-US" dirty="0"/>
          </a:p>
        </p:txBody>
      </p:sp>
      <p:sp>
        <p:nvSpPr>
          <p:cNvPr id="3" name="Content Placeholder 2"/>
          <p:cNvSpPr>
            <a:spLocks noGrp="1"/>
          </p:cNvSpPr>
          <p:nvPr>
            <p:ph idx="1"/>
          </p:nvPr>
        </p:nvSpPr>
        <p:spPr>
          <a:xfrm>
            <a:off x="4885151" y="1600199"/>
            <a:ext cx="6169703" cy="4297680"/>
          </a:xfrm>
        </p:spPr>
        <p:txBody>
          <a:bodyPr anchor="ctr">
            <a:normAutofit/>
          </a:bodyPr>
          <a:lstStyle/>
          <a:p>
            <a:pPr>
              <a:lnSpc>
                <a:spcPct val="110000"/>
              </a:lnSpc>
            </a:pPr>
            <a:r>
              <a:rPr lang="en-US" sz="1700" dirty="0"/>
              <a:t>Over half the population of the USA live within 3 minutes drive of a McDonald’s, and Ray Kroc, the founder of the restaurant chain, made sure they did so. He used the company plane in the 1960s to spot from the air the best locations and road junctions for new restaurant branches. </a:t>
            </a:r>
            <a:br>
              <a:rPr lang="en-US" sz="1700" dirty="0"/>
            </a:br>
            <a:r>
              <a:rPr lang="en-US" sz="1700" dirty="0"/>
              <a:t/>
            </a:r>
            <a:br>
              <a:rPr lang="en-US" sz="1700" dirty="0"/>
            </a:br>
            <a:r>
              <a:rPr lang="en-US" sz="1700" dirty="0"/>
              <a:t>Church steeples were often his guide, because Kroc wanted to attract church-going families to his temples of efficiency and nourishment, which always had clean toilets. </a:t>
            </a:r>
            <a:br>
              <a:rPr lang="en-US" sz="1700" dirty="0"/>
            </a:br>
            <a:r>
              <a:rPr lang="en-US" sz="1700" dirty="0"/>
              <a:t/>
            </a:r>
            <a:br>
              <a:rPr lang="en-US" sz="1700" dirty="0"/>
            </a:br>
            <a:r>
              <a:rPr lang="en-US" sz="1700" dirty="0"/>
              <a:t>In fact, in the USA more people now eat in McDonald’s than go to church or synagogue. Surveys have shown that the golden arches are better known than the Christian cross. </a:t>
            </a:r>
          </a:p>
        </p:txBody>
      </p:sp>
    </p:spTree>
    <p:extLst>
      <p:ext uri="{BB962C8B-B14F-4D97-AF65-F5344CB8AC3E}">
        <p14:creationId xmlns:p14="http://schemas.microsoft.com/office/powerpoint/2010/main" val="265757661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497559" y="5550344"/>
            <a:ext cx="1329365" cy="1329365"/>
          </a:xfrm>
          <a:prstGeom prst="rect">
            <a:avLst/>
          </a:prstGeom>
        </p:spPr>
      </p:pic>
      <p:pic>
        <p:nvPicPr>
          <p:cNvPr id="5" name="Picture 4"/>
          <p:cNvPicPr>
            <a:picLocks noChangeAspect="1"/>
          </p:cNvPicPr>
          <p:nvPr/>
        </p:nvPicPr>
        <p:blipFill>
          <a:blip r:embed="rId3"/>
          <a:stretch>
            <a:fillRect/>
          </a:stretch>
        </p:blipFill>
        <p:spPr>
          <a:xfrm>
            <a:off x="5218999" y="5180556"/>
            <a:ext cx="1915780" cy="1915780"/>
          </a:xfrm>
          <a:prstGeom prst="rect">
            <a:avLst/>
          </a:prstGeom>
        </p:spPr>
      </p:pic>
      <p:pic>
        <p:nvPicPr>
          <p:cNvPr id="6" name="Picture 5"/>
          <p:cNvPicPr>
            <a:picLocks noChangeAspect="1"/>
          </p:cNvPicPr>
          <p:nvPr/>
        </p:nvPicPr>
        <p:blipFill>
          <a:blip r:embed="rId4"/>
          <a:stretch>
            <a:fillRect/>
          </a:stretch>
        </p:blipFill>
        <p:spPr>
          <a:xfrm>
            <a:off x="8576782" y="258135"/>
            <a:ext cx="3289300" cy="2463800"/>
          </a:xfrm>
          <a:prstGeom prst="rect">
            <a:avLst/>
          </a:prstGeom>
        </p:spPr>
      </p:pic>
      <p:pic>
        <p:nvPicPr>
          <p:cNvPr id="7" name="Picture 6"/>
          <p:cNvPicPr>
            <a:picLocks noChangeAspect="1"/>
          </p:cNvPicPr>
          <p:nvPr/>
        </p:nvPicPr>
        <p:blipFill>
          <a:blip r:embed="rId5"/>
          <a:stretch>
            <a:fillRect/>
          </a:stretch>
        </p:blipFill>
        <p:spPr>
          <a:xfrm>
            <a:off x="171893" y="258135"/>
            <a:ext cx="3810000" cy="2133600"/>
          </a:xfrm>
          <a:prstGeom prst="rect">
            <a:avLst/>
          </a:prstGeom>
        </p:spPr>
      </p:pic>
      <p:pic>
        <p:nvPicPr>
          <p:cNvPr id="8" name="Picture 7"/>
          <p:cNvPicPr>
            <a:picLocks noChangeAspect="1"/>
          </p:cNvPicPr>
          <p:nvPr/>
        </p:nvPicPr>
        <p:blipFill>
          <a:blip r:embed="rId6"/>
          <a:stretch>
            <a:fillRect/>
          </a:stretch>
        </p:blipFill>
        <p:spPr>
          <a:xfrm>
            <a:off x="4535820" y="258135"/>
            <a:ext cx="3606800" cy="2247900"/>
          </a:xfrm>
          <a:prstGeom prst="rect">
            <a:avLst/>
          </a:prstGeom>
        </p:spPr>
      </p:pic>
      <p:pic>
        <p:nvPicPr>
          <p:cNvPr id="9" name="Picture 8"/>
          <p:cNvPicPr>
            <a:picLocks noChangeAspect="1"/>
          </p:cNvPicPr>
          <p:nvPr/>
        </p:nvPicPr>
        <p:blipFill>
          <a:blip r:embed="rId7"/>
          <a:stretch>
            <a:fillRect/>
          </a:stretch>
        </p:blipFill>
        <p:spPr>
          <a:xfrm>
            <a:off x="-156165" y="2506035"/>
            <a:ext cx="3657600" cy="2222500"/>
          </a:xfrm>
          <a:prstGeom prst="rect">
            <a:avLst/>
          </a:prstGeom>
        </p:spPr>
      </p:pic>
      <p:pic>
        <p:nvPicPr>
          <p:cNvPr id="10" name="Picture 9"/>
          <p:cNvPicPr>
            <a:picLocks noChangeAspect="1"/>
          </p:cNvPicPr>
          <p:nvPr/>
        </p:nvPicPr>
        <p:blipFill>
          <a:blip r:embed="rId8"/>
          <a:stretch>
            <a:fillRect/>
          </a:stretch>
        </p:blipFill>
        <p:spPr>
          <a:xfrm>
            <a:off x="3563494" y="2626575"/>
            <a:ext cx="2857500" cy="2857500"/>
          </a:xfrm>
          <a:prstGeom prst="rect">
            <a:avLst/>
          </a:prstGeom>
        </p:spPr>
      </p:pic>
      <p:pic>
        <p:nvPicPr>
          <p:cNvPr id="11" name="Picture 10"/>
          <p:cNvPicPr>
            <a:picLocks noChangeAspect="1"/>
          </p:cNvPicPr>
          <p:nvPr/>
        </p:nvPicPr>
        <p:blipFill>
          <a:blip r:embed="rId9"/>
          <a:stretch>
            <a:fillRect/>
          </a:stretch>
        </p:blipFill>
        <p:spPr>
          <a:xfrm>
            <a:off x="-33041" y="4581009"/>
            <a:ext cx="3530600" cy="2298700"/>
          </a:xfrm>
          <a:prstGeom prst="rect">
            <a:avLst/>
          </a:prstGeom>
        </p:spPr>
      </p:pic>
      <p:pic>
        <p:nvPicPr>
          <p:cNvPr id="12" name="Picture 11"/>
          <p:cNvPicPr>
            <a:picLocks noChangeAspect="1"/>
          </p:cNvPicPr>
          <p:nvPr/>
        </p:nvPicPr>
        <p:blipFill>
          <a:blip r:embed="rId10"/>
          <a:stretch>
            <a:fillRect/>
          </a:stretch>
        </p:blipFill>
        <p:spPr>
          <a:xfrm>
            <a:off x="9541982" y="3365500"/>
            <a:ext cx="2324100" cy="3492500"/>
          </a:xfrm>
          <a:prstGeom prst="rect">
            <a:avLst/>
          </a:prstGeom>
        </p:spPr>
      </p:pic>
      <p:pic>
        <p:nvPicPr>
          <p:cNvPr id="13" name="Picture 12"/>
          <p:cNvPicPr>
            <a:picLocks noChangeAspect="1"/>
          </p:cNvPicPr>
          <p:nvPr/>
        </p:nvPicPr>
        <p:blipFill>
          <a:blip r:embed="rId11"/>
          <a:stretch>
            <a:fillRect/>
          </a:stretch>
        </p:blipFill>
        <p:spPr>
          <a:xfrm>
            <a:off x="6687952" y="2823752"/>
            <a:ext cx="2722286" cy="2039087"/>
          </a:xfrm>
          <a:prstGeom prst="rect">
            <a:avLst/>
          </a:prstGeom>
        </p:spPr>
      </p:pic>
      <p:pic>
        <p:nvPicPr>
          <p:cNvPr id="14" name="Picture 13"/>
          <p:cNvPicPr>
            <a:picLocks noChangeAspect="1"/>
          </p:cNvPicPr>
          <p:nvPr/>
        </p:nvPicPr>
        <p:blipFill>
          <a:blip r:embed="rId12"/>
          <a:stretch>
            <a:fillRect/>
          </a:stretch>
        </p:blipFill>
        <p:spPr>
          <a:xfrm>
            <a:off x="7398267" y="5078739"/>
            <a:ext cx="1880227" cy="1838812"/>
          </a:xfrm>
          <a:prstGeom prst="rect">
            <a:avLst/>
          </a:prstGeom>
        </p:spPr>
      </p:pic>
    </p:spTree>
    <p:extLst>
      <p:ext uri="{BB962C8B-B14F-4D97-AF65-F5344CB8AC3E}">
        <p14:creationId xmlns:p14="http://schemas.microsoft.com/office/powerpoint/2010/main" val="43449682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249961" y="1600199"/>
            <a:ext cx="3173482" cy="4297680"/>
          </a:xfrm>
        </p:spPr>
        <p:txBody>
          <a:bodyPr anchor="ctr">
            <a:normAutofit/>
          </a:bodyPr>
          <a:lstStyle/>
          <a:p>
            <a:r>
              <a:rPr lang="en-US" dirty="0"/>
              <a:t>?</a:t>
            </a:r>
          </a:p>
        </p:txBody>
      </p:sp>
      <p:sp>
        <p:nvSpPr>
          <p:cNvPr id="3" name="Content Placeholder 2"/>
          <p:cNvSpPr>
            <a:spLocks noGrp="1"/>
          </p:cNvSpPr>
          <p:nvPr>
            <p:ph idx="1"/>
          </p:nvPr>
        </p:nvSpPr>
        <p:spPr>
          <a:xfrm>
            <a:off x="4885151" y="1600199"/>
            <a:ext cx="6169703" cy="4297680"/>
          </a:xfrm>
        </p:spPr>
        <p:txBody>
          <a:bodyPr anchor="ctr">
            <a:normAutofit/>
          </a:bodyPr>
          <a:lstStyle/>
          <a:p>
            <a:r>
              <a:rPr lang="en-US" dirty="0"/>
              <a:t>The western world considers it immoral to kill or eat some animals (e.g. dogs and cats), but not others (e.g. cows and chickens). What is the underlying justification of such a view of our relationship to other animals? Is this a morally meaningless prejudice towards the cute and fuzzy, or do we have good reasons to draw this sort of line between the species?</a:t>
            </a:r>
          </a:p>
          <a:p>
            <a:endParaRPr lang="en-US" dirty="0"/>
          </a:p>
        </p:txBody>
      </p:sp>
    </p:spTree>
    <p:extLst>
      <p:ext uri="{BB962C8B-B14F-4D97-AF65-F5344CB8AC3E}">
        <p14:creationId xmlns:p14="http://schemas.microsoft.com/office/powerpoint/2010/main" val="39054569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819400" y="228600"/>
            <a:ext cx="7848600" cy="762000"/>
          </a:xfrm>
        </p:spPr>
        <p:txBody>
          <a:bodyPr>
            <a:normAutofit fontScale="90000"/>
          </a:bodyPr>
          <a:lstStyle/>
          <a:p>
            <a:r>
              <a:rPr lang="en-US" altLang="x-none" sz="3600"/>
              <a:t>Why do we have questionable production practices?</a:t>
            </a:r>
          </a:p>
        </p:txBody>
      </p:sp>
      <p:sp>
        <p:nvSpPr>
          <p:cNvPr id="17411" name="Text Box 3"/>
          <p:cNvSpPr txBox="1">
            <a:spLocks noChangeArrowheads="1"/>
          </p:cNvSpPr>
          <p:nvPr/>
        </p:nvSpPr>
        <p:spPr bwMode="auto">
          <a:xfrm>
            <a:off x="2971800" y="1371600"/>
            <a:ext cx="7086600"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eaLnBrk="0" hangingPunct="0">
              <a:spcBef>
                <a:spcPct val="20000"/>
              </a:spcBef>
              <a:buClr>
                <a:schemeClr val="tx1"/>
              </a:buClr>
              <a:buFont typeface="Monotype Sorts" charset="2"/>
              <a:buNone/>
            </a:pPr>
            <a:r>
              <a:rPr kumimoji="1" lang="en-US" altLang="x-none" sz="3200" u="sng" dirty="0">
                <a:effectLst>
                  <a:outerShdw blurRad="38100" dist="38100" dir="2700000" algn="tl">
                    <a:srgbClr val="C0C0C0"/>
                  </a:outerShdw>
                </a:effectLst>
                <a:latin typeface="Gill Sans MT" charset="0"/>
              </a:rPr>
              <a:t>Consumer demand</a:t>
            </a:r>
            <a:r>
              <a:rPr kumimoji="1" lang="en-US" altLang="x-none" sz="3200" dirty="0">
                <a:effectLst>
                  <a:outerShdw blurRad="38100" dist="38100" dir="2700000" algn="tl">
                    <a:srgbClr val="C0C0C0"/>
                  </a:outerShdw>
                </a:effectLst>
                <a:latin typeface="Gill Sans MT" charset="0"/>
              </a:rPr>
              <a:t>:  Safe, cheap, 	high quality, consistent food</a:t>
            </a:r>
          </a:p>
          <a:p>
            <a:pPr eaLnBrk="0" hangingPunct="0">
              <a:spcBef>
                <a:spcPct val="20000"/>
              </a:spcBef>
              <a:buClr>
                <a:schemeClr val="tx1"/>
              </a:buClr>
              <a:buFont typeface="Monotype Sorts" charset="2"/>
              <a:buNone/>
            </a:pPr>
            <a:endParaRPr kumimoji="1" lang="en-US" altLang="x-none" sz="3200" u="sng" dirty="0">
              <a:effectLst>
                <a:outerShdw blurRad="38100" dist="38100" dir="2700000" algn="tl">
                  <a:srgbClr val="C0C0C0"/>
                </a:outerShdw>
              </a:effectLst>
              <a:latin typeface="Gill Sans MT" charset="0"/>
            </a:endParaRPr>
          </a:p>
          <a:p>
            <a:pPr eaLnBrk="0" hangingPunct="0">
              <a:spcBef>
                <a:spcPct val="20000"/>
              </a:spcBef>
              <a:buClr>
                <a:schemeClr val="tx1"/>
              </a:buClr>
              <a:buFont typeface="Monotype Sorts" charset="2"/>
              <a:buNone/>
            </a:pPr>
            <a:r>
              <a:rPr kumimoji="1" lang="en-US" altLang="x-none" sz="3200" u="sng" dirty="0">
                <a:effectLst>
                  <a:outerShdw blurRad="38100" dist="38100" dir="2700000" algn="tl">
                    <a:srgbClr val="C0C0C0"/>
                  </a:outerShdw>
                </a:effectLst>
                <a:latin typeface="Gill Sans MT" charset="0"/>
              </a:rPr>
              <a:t>Efficiency</a:t>
            </a:r>
            <a:r>
              <a:rPr kumimoji="1" lang="en-US" altLang="x-none" sz="3200" dirty="0">
                <a:effectLst>
                  <a:outerShdw blurRad="38100" dist="38100" dir="2700000" algn="tl">
                    <a:srgbClr val="C0C0C0"/>
                  </a:outerShdw>
                </a:effectLst>
                <a:latin typeface="Gill Sans MT" charset="0"/>
              </a:rPr>
              <a:t>:  </a:t>
            </a:r>
            <a:r>
              <a:rPr kumimoji="1" lang="en-US" altLang="x-none" sz="3200" dirty="0" err="1" smtClean="0">
                <a:effectLst>
                  <a:outerShdw blurRad="38100" dist="38100" dir="2700000" algn="tl">
                    <a:srgbClr val="C0C0C0"/>
                  </a:outerShdw>
                </a:effectLst>
                <a:latin typeface="Gill Sans MT" charset="0"/>
              </a:rPr>
              <a:t>Labour</a:t>
            </a:r>
            <a:r>
              <a:rPr kumimoji="1" lang="en-US" altLang="x-none" sz="3200" dirty="0">
                <a:effectLst>
                  <a:outerShdw blurRad="38100" dist="38100" dir="2700000" algn="tl">
                    <a:srgbClr val="C0C0C0"/>
                  </a:outerShdw>
                </a:effectLst>
                <a:latin typeface="Gill Sans MT" charset="0"/>
              </a:rPr>
              <a:t>, distribution, price</a:t>
            </a:r>
          </a:p>
          <a:p>
            <a:pPr eaLnBrk="0" hangingPunct="0">
              <a:spcBef>
                <a:spcPct val="20000"/>
              </a:spcBef>
              <a:buClr>
                <a:schemeClr val="tx1"/>
              </a:buClr>
              <a:buFont typeface="Monotype Sorts" charset="2"/>
              <a:buNone/>
            </a:pPr>
            <a:endParaRPr kumimoji="1" lang="en-US" altLang="x-none" sz="3200" dirty="0">
              <a:effectLst>
                <a:outerShdw blurRad="38100" dist="38100" dir="2700000" algn="tl">
                  <a:srgbClr val="C0C0C0"/>
                </a:outerShdw>
              </a:effectLst>
              <a:latin typeface="Gill Sans MT" charset="0"/>
            </a:endParaRPr>
          </a:p>
          <a:p>
            <a:pPr eaLnBrk="0" hangingPunct="0">
              <a:spcBef>
                <a:spcPct val="20000"/>
              </a:spcBef>
              <a:buClr>
                <a:schemeClr val="tx1"/>
              </a:buClr>
              <a:buFont typeface="Monotype Sorts" charset="2"/>
              <a:buNone/>
            </a:pPr>
            <a:r>
              <a:rPr kumimoji="1" lang="en-US" altLang="x-none" sz="3200" u="sng" dirty="0">
                <a:effectLst>
                  <a:outerShdw blurRad="38100" dist="38100" dir="2700000" algn="tl">
                    <a:srgbClr val="C0C0C0"/>
                  </a:outerShdw>
                </a:effectLst>
                <a:latin typeface="Gill Sans MT" charset="0"/>
              </a:rPr>
              <a:t>Animal protection and care</a:t>
            </a:r>
            <a:r>
              <a:rPr kumimoji="1" lang="en-US" altLang="x-none" sz="3200" dirty="0">
                <a:effectLst>
                  <a:outerShdw blurRad="38100" dist="38100" dir="2700000" algn="tl">
                    <a:srgbClr val="C0C0C0"/>
                  </a:outerShdw>
                </a:effectLst>
                <a:latin typeface="Gill Sans MT" charset="0"/>
              </a:rPr>
              <a:t>:  From 	predators, environmental 	extremes, veterinary care, 	nutrition			</a:t>
            </a:r>
          </a:p>
          <a:p>
            <a:pPr eaLnBrk="0" hangingPunct="0">
              <a:spcBef>
                <a:spcPct val="20000"/>
              </a:spcBef>
              <a:buClr>
                <a:schemeClr val="tx1"/>
              </a:buClr>
              <a:buFont typeface="Monotype Sorts" charset="2"/>
              <a:buNone/>
            </a:pPr>
            <a:r>
              <a:rPr kumimoji="1" lang="en-US" altLang="x-none" sz="3200" dirty="0">
                <a:effectLst>
                  <a:outerShdw blurRad="38100" dist="38100" dir="2700000" algn="tl">
                    <a:srgbClr val="C0C0C0"/>
                  </a:outerShdw>
                </a:effectLst>
                <a:latin typeface="Gill Sans MT" charset="0"/>
              </a:rPr>
              <a:t>					</a:t>
            </a:r>
            <a:r>
              <a:rPr kumimoji="1" lang="en-US" altLang="x-none" sz="2000" dirty="0">
                <a:effectLst>
                  <a:outerShdw blurRad="38100" dist="38100" dir="2700000" algn="tl">
                    <a:srgbClr val="C0C0C0"/>
                  </a:outerShdw>
                </a:effectLst>
                <a:latin typeface="Gill Sans MT" charset="0"/>
              </a:rPr>
              <a:t>(</a:t>
            </a:r>
            <a:r>
              <a:rPr kumimoji="1" lang="en-US" altLang="x-none" sz="2000" dirty="0" err="1">
                <a:effectLst>
                  <a:outerShdw blurRad="38100" dist="38100" dir="2700000" algn="tl">
                    <a:srgbClr val="C0C0C0"/>
                  </a:outerShdw>
                </a:effectLst>
                <a:latin typeface="Gill Sans MT" charset="0"/>
              </a:rPr>
              <a:t>Croney</a:t>
            </a:r>
            <a:r>
              <a:rPr kumimoji="1" lang="en-US" altLang="x-none" sz="2000" dirty="0">
                <a:effectLst>
                  <a:outerShdw blurRad="38100" dist="38100" dir="2700000" algn="tl">
                    <a:srgbClr val="C0C0C0"/>
                  </a:outerShdw>
                </a:effectLst>
                <a:latin typeface="Gill Sans MT" charset="0"/>
              </a:rPr>
              <a:t>, 2004)</a:t>
            </a:r>
            <a:r>
              <a:rPr kumimoji="1" lang="en-US" altLang="x-none" sz="3200" dirty="0">
                <a:effectLst>
                  <a:outerShdw blurRad="38100" dist="38100" dir="2700000" algn="tl">
                    <a:srgbClr val="C0C0C0"/>
                  </a:outerShdw>
                </a:effectLst>
                <a:latin typeface="Gill Sans MT" charset="0"/>
              </a:rPr>
              <a:t>	</a:t>
            </a:r>
          </a:p>
        </p:txBody>
      </p:sp>
    </p:spTree>
    <p:extLst>
      <p:ext uri="{BB962C8B-B14F-4D97-AF65-F5344CB8AC3E}">
        <p14:creationId xmlns:p14="http://schemas.microsoft.com/office/powerpoint/2010/main" val="2094651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 xmlns:a16="http://schemas.microsoft.com/office/drawing/2014/main" id="{0CABCAE3-64FC-4149-819F-2C181282415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4" name="Picture 73">
            <a:extLst>
              <a:ext uri="{FF2B5EF4-FFF2-40B4-BE49-F238E27FC236}">
                <a16:creationId xmlns="" xmlns:a16="http://schemas.microsoft.com/office/drawing/2014/main" id="{012FDCFE-9AD2-4D8A-8CBF-B3AA37EBF6D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6" name="Straight Connector 75">
            <a:extLst>
              <a:ext uri="{FF2B5EF4-FFF2-40B4-BE49-F238E27FC236}">
                <a16:creationId xmlns="" xmlns:a16="http://schemas.microsoft.com/office/drawing/2014/main" id="{FBD463FC-4CA8-4FF4-85A3-AF9F4B98D21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 xmlns:a16="http://schemas.microsoft.com/office/drawing/2014/main" id="{BECF35C3-8B44-4F4B-BD25-4C01823DB22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80" name="Rectangle 79">
            <a:extLst>
              <a:ext uri="{FF2B5EF4-FFF2-40B4-BE49-F238E27FC236}">
                <a16:creationId xmlns="" xmlns:a16="http://schemas.microsoft.com/office/drawing/2014/main" id="{D0712110-0BC1-4B31-B3BB-63B44222E87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 xmlns:a16="http://schemas.microsoft.com/office/drawing/2014/main" id="{4466B5F3-C053-4580-B04A-1EF94988828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84" name="Picture 83">
            <a:extLst>
              <a:ext uri="{FF2B5EF4-FFF2-40B4-BE49-F238E27FC236}">
                <a16:creationId xmlns="" xmlns:a16="http://schemas.microsoft.com/office/drawing/2014/main" id="{25CED634-E2D0-4AB7-96DD-816C9B52C5CF}"/>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6" name="Straight Connector 85">
            <a:extLst>
              <a:ext uri="{FF2B5EF4-FFF2-40B4-BE49-F238E27FC236}">
                <a16:creationId xmlns="" xmlns:a16="http://schemas.microsoft.com/office/drawing/2014/main" id="{FCDDCDFB-696D-4FDF-9B58-24F71B7C37B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 xmlns:a16="http://schemas.microsoft.com/office/drawing/2014/main" id="{FA6123F2-4B61-414F-A7E5-5B7828EACAE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0243"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94411" y="1002974"/>
            <a:ext cx="4960442" cy="4265980"/>
          </a:xfrm>
          <a:prstGeom prst="rect">
            <a:avLst/>
          </a:prstGeom>
        </p:spPr>
      </p:pic>
      <p:sp>
        <p:nvSpPr>
          <p:cNvPr id="2" name="Title 1"/>
          <p:cNvSpPr>
            <a:spLocks noGrp="1"/>
          </p:cNvSpPr>
          <p:nvPr>
            <p:ph type="title"/>
          </p:nvPr>
        </p:nvSpPr>
        <p:spPr>
          <a:xfrm>
            <a:off x="1452616" y="962902"/>
            <a:ext cx="4176384" cy="2380828"/>
          </a:xfrm>
        </p:spPr>
        <p:txBody>
          <a:bodyPr vert="horz" lIns="91440" tIns="45720" rIns="91440" bIns="0" rtlCol="0" anchor="b">
            <a:normAutofit/>
          </a:bodyPr>
          <a:lstStyle/>
          <a:p>
            <a:pPr>
              <a:defRPr/>
            </a:pPr>
            <a:r>
              <a:rPr lang="en-US" sz="3400"/>
              <a:t>Who was Gro Harlem Brundtland and what was her background?</a:t>
            </a:r>
          </a:p>
        </p:txBody>
      </p:sp>
    </p:spTree>
    <p:extLst>
      <p:ext uri="{BB962C8B-B14F-4D97-AF65-F5344CB8AC3E}">
        <p14:creationId xmlns:p14="http://schemas.microsoft.com/office/powerpoint/2010/main" val="6752581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73">
            <a:extLst>
              <a:ext uri="{FF2B5EF4-FFF2-40B4-BE49-F238E27FC236}">
                <a16:creationId xmlns=""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11266" name="Title 1"/>
          <p:cNvSpPr>
            <a:spLocks noGrp="1"/>
          </p:cNvSpPr>
          <p:nvPr>
            <p:ph type="title"/>
          </p:nvPr>
        </p:nvSpPr>
        <p:spPr>
          <a:xfrm>
            <a:off x="1249961" y="1600199"/>
            <a:ext cx="3173482" cy="4297680"/>
          </a:xfrm>
        </p:spPr>
        <p:txBody>
          <a:bodyPr anchor="ctr">
            <a:normAutofit/>
          </a:bodyPr>
          <a:lstStyle/>
          <a:p>
            <a:pPr eaLnBrk="1" hangingPunct="1"/>
            <a:r>
              <a:rPr altLang="en-US"/>
              <a:t>Brundtland</a:t>
            </a:r>
          </a:p>
        </p:txBody>
      </p:sp>
      <p:sp>
        <p:nvSpPr>
          <p:cNvPr id="9219" name="Content Placeholder 2"/>
          <p:cNvSpPr>
            <a:spLocks noGrp="1"/>
          </p:cNvSpPr>
          <p:nvPr>
            <p:ph idx="1"/>
          </p:nvPr>
        </p:nvSpPr>
        <p:spPr>
          <a:xfrm>
            <a:off x="4885151" y="1600199"/>
            <a:ext cx="6169703" cy="4297680"/>
          </a:xfrm>
        </p:spPr>
        <p:txBody>
          <a:bodyPr rtlCol="0" anchor="ctr">
            <a:normAutofit/>
          </a:bodyPr>
          <a:lstStyle/>
          <a:p>
            <a:pPr marL="182880" indent="-182880">
              <a:buClr>
                <a:schemeClr val="tx1">
                  <a:lumMod val="85000"/>
                  <a:lumOff val="15000"/>
                </a:schemeClr>
              </a:buClr>
              <a:defRPr/>
            </a:pPr>
            <a:r>
              <a:rPr lang="en-US" altLang="en-US" dirty="0"/>
              <a:t>She is a medical doctor with a public health degree. Former director of WHO</a:t>
            </a:r>
          </a:p>
          <a:p>
            <a:pPr marL="182880" indent="-182880">
              <a:buClr>
                <a:schemeClr val="tx1">
                  <a:lumMod val="85000"/>
                  <a:lumOff val="15000"/>
                </a:schemeClr>
              </a:buClr>
              <a:defRPr/>
            </a:pPr>
            <a:r>
              <a:rPr lang="en-US" altLang="en-US" dirty="0"/>
              <a:t>A feminist, she was Prime Minister of Norway  (1981, 1986–89, 1990–96), the first woman and youngest ever</a:t>
            </a:r>
          </a:p>
          <a:p>
            <a:pPr marL="182880" indent="-182880">
              <a:buClr>
                <a:schemeClr val="tx1">
                  <a:lumMod val="85000"/>
                  <a:lumOff val="15000"/>
                </a:schemeClr>
              </a:buClr>
              <a:defRPr/>
            </a:pPr>
            <a:r>
              <a:rPr lang="en-US" altLang="en-US" dirty="0"/>
              <a:t>She was chosen to direct the U.N. World Commission on Environment and Development</a:t>
            </a:r>
          </a:p>
          <a:p>
            <a:pPr marL="182880" indent="-182880">
              <a:buClr>
                <a:schemeClr val="tx1">
                  <a:lumMod val="85000"/>
                  <a:lumOff val="15000"/>
                </a:schemeClr>
              </a:buClr>
              <a:defRPr/>
            </a:pPr>
            <a:r>
              <a:rPr lang="en-US" altLang="en-US" dirty="0"/>
              <a:t>Since 2007, she is a special U.N. envoy on climate change</a:t>
            </a:r>
          </a:p>
        </p:txBody>
      </p:sp>
    </p:spTree>
    <p:extLst>
      <p:ext uri="{BB962C8B-B14F-4D97-AF65-F5344CB8AC3E}">
        <p14:creationId xmlns:p14="http://schemas.microsoft.com/office/powerpoint/2010/main" val="27183502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 xmlns:a16="http://schemas.microsoft.com/office/drawing/2014/main" id="{08E7A6F0-5CD3-481E-B0F2-E7F99FE675B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 xmlns:a16="http://schemas.microsoft.com/office/drawing/2014/main" id="{511290DF-4975-4FCD-8B8D-BBC86B83666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76" name="Group 75">
            <a:extLst>
              <a:ext uri="{FF2B5EF4-FFF2-40B4-BE49-F238E27FC236}">
                <a16:creationId xmlns="" xmlns:a16="http://schemas.microsoft.com/office/drawing/2014/main" id="{357CA18A-A333-4DCB-842B-76827D2ECB24}"/>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100021" y="638300"/>
            <a:ext cx="6409605" cy="4858625"/>
            <a:chOff x="7807230" y="2012810"/>
            <a:chExt cx="3251252" cy="3459865"/>
          </a:xfrm>
        </p:grpSpPr>
        <p:sp>
          <p:nvSpPr>
            <p:cNvPr id="77" name="Rectangle 76">
              <a:extLst>
                <a:ext uri="{FF2B5EF4-FFF2-40B4-BE49-F238E27FC236}">
                  <a16:creationId xmlns="" xmlns:a16="http://schemas.microsoft.com/office/drawing/2014/main" id="{6E785FC3-CE7B-46F8-8C7A-EBBF001EDB17}"/>
                </a:ext>
              </a:extLst>
            </p:cNvPr>
            <p:cNvSpPr/>
            <p:nvPr>
              <p:extLst>
                <p:ext uri="{386F3935-93C4-4BCD-93E2-E3B085C9AB24}">
                  <p16:designElem xmlns:p16="http://schemas.microsoft.com/office/powerpoint/2015/main" xmlns=""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 xmlns:a16="http://schemas.microsoft.com/office/drawing/2014/main" id="{75069D9A-30C7-4159-880C-DD2BDC51009B}"/>
                </a:ext>
              </a:extLst>
            </p:cNvPr>
            <p:cNvSpPr/>
            <p:nvPr>
              <p:extLst>
                <p:ext uri="{386F3935-93C4-4BCD-93E2-E3B085C9AB24}">
                  <p16:designElem xmlns:p16="http://schemas.microsoft.com/office/powerpoint/2015/main" xmlns=""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80" name="Rectangle 79">
            <a:extLst>
              <a:ext uri="{FF2B5EF4-FFF2-40B4-BE49-F238E27FC236}">
                <a16:creationId xmlns="" xmlns:a16="http://schemas.microsoft.com/office/drawing/2014/main" id="{D9FE1511-6E1B-4F0E-8FF0-958527181CC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2" name="Picture 81">
            <a:extLst>
              <a:ext uri="{FF2B5EF4-FFF2-40B4-BE49-F238E27FC236}">
                <a16:creationId xmlns="" xmlns:a16="http://schemas.microsoft.com/office/drawing/2014/main" id="{025CEF6D-5E98-4B5C-A10F-7459C1EEF10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4" name="Straight Connector 83">
            <a:extLst>
              <a:ext uri="{FF2B5EF4-FFF2-40B4-BE49-F238E27FC236}">
                <a16:creationId xmlns="" xmlns:a16="http://schemas.microsoft.com/office/drawing/2014/main" id="{05C73161-1E4E-4E6A-91B2-E885CF8FFBA6}"/>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451581" y="967819"/>
            <a:ext cx="3202716" cy="2788966"/>
          </a:xfrm>
        </p:spPr>
        <p:txBody>
          <a:bodyPr rtlCol="0">
            <a:normAutofit/>
          </a:bodyPr>
          <a:lstStyle/>
          <a:p>
            <a:pPr>
              <a:defRPr/>
            </a:pPr>
            <a:r>
              <a:t>Brundtland’s classic definition of </a:t>
            </a:r>
            <a:r>
              <a:rPr/>
              <a:t/>
            </a:r>
            <a:br>
              <a:rPr/>
            </a:br>
            <a:r>
              <a:t>sustainable development:</a:t>
            </a:r>
          </a:p>
        </p:txBody>
      </p:sp>
      <p:sp>
        <p:nvSpPr>
          <p:cNvPr id="12291" name="Content Placeholder 2"/>
          <p:cNvSpPr>
            <a:spLocks noGrp="1"/>
          </p:cNvSpPr>
          <p:nvPr>
            <p:ph idx="1"/>
          </p:nvPr>
        </p:nvSpPr>
        <p:spPr>
          <a:xfrm>
            <a:off x="5584483" y="1138228"/>
            <a:ext cx="5440680" cy="3858768"/>
          </a:xfrm>
        </p:spPr>
        <p:txBody>
          <a:bodyPr anchor="t">
            <a:normAutofit/>
          </a:bodyPr>
          <a:lstStyle/>
          <a:p>
            <a:pPr marL="0" indent="0">
              <a:buNone/>
            </a:pPr>
            <a:r>
              <a:rPr lang="en-US" altLang="en-US" sz="1800">
                <a:solidFill>
                  <a:srgbClr val="000000"/>
                </a:solidFill>
              </a:rPr>
              <a:t>"</a:t>
            </a:r>
            <a:r>
              <a:rPr lang="en-US" altLang="en-US" sz="1800" i="1">
                <a:solidFill>
                  <a:srgbClr val="000000"/>
                </a:solidFill>
              </a:rPr>
              <a:t>Humanity has the ability to make development sustainable to ensure that it meets the needs of the present without compromising the ability of future generations to meet their own needs.</a:t>
            </a:r>
            <a:r>
              <a:rPr lang="en-US" altLang="en-US" sz="1800">
                <a:solidFill>
                  <a:srgbClr val="000000"/>
                </a:solidFill>
              </a:rPr>
              <a:t>“</a:t>
            </a:r>
          </a:p>
          <a:p>
            <a:pPr marL="0" indent="0">
              <a:buNone/>
            </a:pPr>
            <a:r>
              <a:rPr lang="en-US" altLang="en-US" sz="1800">
                <a:solidFill>
                  <a:srgbClr val="000000"/>
                </a:solidFill>
              </a:rPr>
              <a:t>(Cited from original report. This is an important but brief section.)</a:t>
            </a:r>
          </a:p>
          <a:p>
            <a:pPr marL="0" indent="0">
              <a:buNone/>
            </a:pPr>
            <a:endParaRPr lang="en-US" altLang="en-US" sz="1800">
              <a:solidFill>
                <a:srgbClr val="000000"/>
              </a:solidFill>
            </a:endParaRPr>
          </a:p>
          <a:p>
            <a:pPr marL="0" indent="0">
              <a:buNone/>
            </a:pPr>
            <a:endParaRPr lang="en-US" altLang="en-US" sz="1800">
              <a:solidFill>
                <a:srgbClr val="000000"/>
              </a:solidFill>
            </a:endParaRPr>
          </a:p>
        </p:txBody>
      </p:sp>
    </p:spTree>
    <p:extLst>
      <p:ext uri="{BB962C8B-B14F-4D97-AF65-F5344CB8AC3E}">
        <p14:creationId xmlns:p14="http://schemas.microsoft.com/office/powerpoint/2010/main" val="314609030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249961" y="1600199"/>
            <a:ext cx="3173482" cy="4297680"/>
          </a:xfrm>
        </p:spPr>
        <p:txBody>
          <a:bodyPr anchor="ctr">
            <a:normAutofit/>
          </a:bodyPr>
          <a:lstStyle/>
          <a:p>
            <a:r>
              <a:rPr lang="en-GB"/>
              <a:t>Sustainability</a:t>
            </a:r>
          </a:p>
        </p:txBody>
      </p:sp>
      <p:sp>
        <p:nvSpPr>
          <p:cNvPr id="3" name="Content Placeholder 2"/>
          <p:cNvSpPr>
            <a:spLocks noGrp="1"/>
          </p:cNvSpPr>
          <p:nvPr>
            <p:ph idx="1"/>
          </p:nvPr>
        </p:nvSpPr>
        <p:spPr>
          <a:xfrm>
            <a:off x="4885151" y="1600199"/>
            <a:ext cx="6169703" cy="4297680"/>
          </a:xfrm>
        </p:spPr>
        <p:txBody>
          <a:bodyPr anchor="ctr">
            <a:normAutofit/>
          </a:bodyPr>
          <a:lstStyle/>
          <a:p>
            <a:pPr marL="0" lvl="1" indent="0">
              <a:buNone/>
            </a:pPr>
            <a:endParaRPr lang="en-GB" dirty="0">
              <a:ea typeface="ＭＳ Ｐゴシック"/>
            </a:endParaRPr>
          </a:p>
          <a:p>
            <a:pPr marL="342900" lvl="1" indent="-342900">
              <a:buFont typeface="Wingdings" pitchFamily="2" charset="2"/>
              <a:buChar char="q"/>
            </a:pPr>
            <a:r>
              <a:rPr lang="en-GB" dirty="0">
                <a:ea typeface="ＭＳ Ｐゴシック"/>
              </a:rPr>
              <a:t>Sustainability in relation to ethics and corporate social responsibility – the ‘triple bottom line’</a:t>
            </a:r>
          </a:p>
          <a:p>
            <a:pPr marL="342900" lvl="1" indent="-342900">
              <a:buFont typeface="Wingdings" pitchFamily="2" charset="2"/>
              <a:buChar char="q"/>
            </a:pPr>
            <a:r>
              <a:rPr lang="en-GB" dirty="0">
                <a:ea typeface="ＭＳ Ｐゴシック"/>
              </a:rPr>
              <a:t>The business case for CSR and environmentally sustainable business practices</a:t>
            </a:r>
          </a:p>
          <a:p>
            <a:pPr marL="342900" lvl="1" indent="-342900">
              <a:buFont typeface="Wingdings" pitchFamily="2" charset="2"/>
              <a:buChar char="q"/>
            </a:pPr>
            <a:r>
              <a:rPr lang="en-GB" dirty="0">
                <a:ea typeface="ＭＳ Ｐゴシック"/>
              </a:rPr>
              <a:t>The notion of customer capitalism </a:t>
            </a:r>
          </a:p>
          <a:p>
            <a:pPr marL="342900" lvl="1" indent="-342900">
              <a:buFont typeface="Arial" pitchFamily="34" charset="0"/>
              <a:buChar char="•"/>
            </a:pPr>
            <a:endParaRPr lang="en-GB" dirty="0">
              <a:ea typeface="ＭＳ Ｐゴシック"/>
            </a:endParaRPr>
          </a:p>
          <a:p>
            <a:pPr marL="342900" lvl="1" indent="-342900">
              <a:buFont typeface="Arial" pitchFamily="34" charset="0"/>
              <a:buChar char="•"/>
            </a:pPr>
            <a:endParaRPr lang="en-GB" dirty="0">
              <a:ea typeface="ＭＳ Ｐゴシック"/>
            </a:endParaRPr>
          </a:p>
          <a:p>
            <a:pPr marL="342900" lvl="1" indent="-342900">
              <a:buFont typeface="Arial" pitchFamily="34" charset="0"/>
              <a:buChar char="•"/>
            </a:pPr>
            <a:endParaRPr lang="en-GB" dirty="0">
              <a:ea typeface="ＭＳ Ｐゴシック" pitchFamily="34" charset="-128"/>
            </a:endParaRPr>
          </a:p>
          <a:p>
            <a:pPr marL="342900" lvl="1" indent="-342900">
              <a:buFont typeface="Arial" pitchFamily="34" charset="0"/>
              <a:buChar char="•"/>
            </a:pPr>
            <a:endParaRPr lang="en-GB" dirty="0">
              <a:ea typeface="ＭＳ Ｐゴシック" pitchFamily="34" charset="-128"/>
            </a:endParaRPr>
          </a:p>
          <a:p>
            <a:pPr marL="342900" lvl="1" indent="-342900">
              <a:buFont typeface="Arial" pitchFamily="34" charset="0"/>
              <a:buChar char="•"/>
            </a:pPr>
            <a:endParaRPr lang="en-GB" dirty="0">
              <a:ea typeface="ＭＳ Ｐゴシック"/>
            </a:endParaRPr>
          </a:p>
          <a:p>
            <a:endParaRPr lang="en-GB" dirty="0"/>
          </a:p>
        </p:txBody>
      </p:sp>
    </p:spTree>
    <p:extLst>
      <p:ext uri="{BB962C8B-B14F-4D97-AF65-F5344CB8AC3E}">
        <p14:creationId xmlns:p14="http://schemas.microsoft.com/office/powerpoint/2010/main" val="346302585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CSR and the Triple Bottom Line</a:t>
            </a:r>
            <a:endParaRPr lang="en-GB" dirty="0"/>
          </a:p>
        </p:txBody>
      </p:sp>
      <p:sp>
        <p:nvSpPr>
          <p:cNvPr id="2" name="Content Placeholder 1"/>
          <p:cNvSpPr>
            <a:spLocks noGrp="1"/>
          </p:cNvSpPr>
          <p:nvPr>
            <p:ph idx="1"/>
          </p:nvPr>
        </p:nvSpPr>
        <p:spPr/>
        <p:txBody>
          <a:bodyPr>
            <a:normAutofit/>
          </a:bodyPr>
          <a:lstStyle/>
          <a:p>
            <a:pPr marL="109728" indent="0">
              <a:buNone/>
            </a:pPr>
            <a:r>
              <a:rPr lang="en-GB" sz="2000" dirty="0"/>
              <a:t>CSR initiatives of organizations are usually directed at improving the organization’s </a:t>
            </a:r>
            <a:r>
              <a:rPr lang="en-GB" sz="2000" b="1" dirty="0">
                <a:solidFill>
                  <a:srgbClr val="0070C0"/>
                </a:solidFill>
              </a:rPr>
              <a:t>triple bottom line</a:t>
            </a:r>
            <a:r>
              <a:rPr lang="en-GB" sz="2000" dirty="0"/>
              <a:t>, a reference to 3 types of performance metrics; economic, social and environmental.</a:t>
            </a:r>
          </a:p>
          <a:p>
            <a:pPr marL="109728" indent="0">
              <a:buNone/>
            </a:pPr>
            <a:r>
              <a:rPr lang="en-GB" sz="2000" dirty="0"/>
              <a:t>Through the triple bottom line, Elkington (1994; 1997) promoted the idea that businesses have other goals in addition to that of adding economic value.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9313" y="3741038"/>
            <a:ext cx="2706179" cy="22141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495600" y="4797153"/>
            <a:ext cx="3528392" cy="646331"/>
          </a:xfrm>
          <a:prstGeom prst="rect">
            <a:avLst/>
          </a:prstGeom>
          <a:noFill/>
        </p:spPr>
        <p:txBody>
          <a:bodyPr wrap="square" rtlCol="0">
            <a:spAutoFit/>
          </a:bodyPr>
          <a:lstStyle/>
          <a:p>
            <a:pPr algn="ctr"/>
            <a:r>
              <a:rPr lang="en-GB" dirty="0"/>
              <a:t>‘three pillars’ of </a:t>
            </a:r>
          </a:p>
          <a:p>
            <a:pPr algn="ctr"/>
            <a:r>
              <a:rPr lang="en-GB" dirty="0"/>
              <a:t>‘people, planet profit’</a:t>
            </a:r>
          </a:p>
        </p:txBody>
      </p:sp>
    </p:spTree>
    <p:extLst>
      <p:ext uri="{BB962C8B-B14F-4D97-AF65-F5344CB8AC3E}">
        <p14:creationId xmlns:p14="http://schemas.microsoft.com/office/powerpoint/2010/main" val="69444929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 xmlns:a16="http://schemas.microsoft.com/office/drawing/2014/main" id="{08E7A6F0-5CD3-481E-B0F2-E7F99FE675B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 xmlns:a16="http://schemas.microsoft.com/office/drawing/2014/main" id="{511290DF-4975-4FCD-8B8D-BBC86B83666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9" name="Group 18">
            <a:extLst>
              <a:ext uri="{FF2B5EF4-FFF2-40B4-BE49-F238E27FC236}">
                <a16:creationId xmlns="" xmlns:a16="http://schemas.microsoft.com/office/drawing/2014/main" id="{357CA18A-A333-4DCB-842B-76827D2ECB24}"/>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100021" y="638300"/>
            <a:ext cx="6409605" cy="4858625"/>
            <a:chOff x="7807230" y="2012810"/>
            <a:chExt cx="3251252" cy="3459865"/>
          </a:xfrm>
        </p:grpSpPr>
        <p:sp>
          <p:nvSpPr>
            <p:cNvPr id="20" name="Rectangle 19">
              <a:extLst>
                <a:ext uri="{FF2B5EF4-FFF2-40B4-BE49-F238E27FC236}">
                  <a16:creationId xmlns="" xmlns:a16="http://schemas.microsoft.com/office/drawing/2014/main" id="{6E785FC3-CE7B-46F8-8C7A-EBBF001EDB17}"/>
                </a:ext>
              </a:extLst>
            </p:cNvPr>
            <p:cNvSpPr/>
            <p:nvPr>
              <p:extLst>
                <p:ext uri="{386F3935-93C4-4BCD-93E2-E3B085C9AB24}">
                  <p16:designElem xmlns:p16="http://schemas.microsoft.com/office/powerpoint/2015/main" xmlns=""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 xmlns:a16="http://schemas.microsoft.com/office/drawing/2014/main" id="{75069D9A-30C7-4159-880C-DD2BDC51009B}"/>
                </a:ext>
              </a:extLst>
            </p:cNvPr>
            <p:cNvSpPr/>
            <p:nvPr>
              <p:extLst>
                <p:ext uri="{386F3935-93C4-4BCD-93E2-E3B085C9AB24}">
                  <p16:designElem xmlns:p16="http://schemas.microsoft.com/office/powerpoint/2015/main" xmlns=""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 xmlns:a16="http://schemas.microsoft.com/office/drawing/2014/main" id="{D9FE1511-6E1B-4F0E-8FF0-958527181CC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 xmlns:a16="http://schemas.microsoft.com/office/drawing/2014/main" id="{025CEF6D-5E98-4B5C-A10F-7459C1EEF10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 xmlns:a16="http://schemas.microsoft.com/office/drawing/2014/main" id="{05C73161-1E4E-4E6A-91B2-E885CF8FFBA6}"/>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1451581" y="967819"/>
            <a:ext cx="3202716" cy="2788966"/>
          </a:xfrm>
        </p:spPr>
        <p:txBody>
          <a:bodyPr>
            <a:normAutofit/>
          </a:bodyPr>
          <a:lstStyle/>
          <a:p>
            <a:r>
              <a:rPr lang="en-GB" dirty="0"/>
              <a:t>Triple Bottom line</a:t>
            </a:r>
          </a:p>
        </p:txBody>
      </p:sp>
      <p:sp>
        <p:nvSpPr>
          <p:cNvPr id="2" name="Content Placeholder 1"/>
          <p:cNvSpPr>
            <a:spLocks noGrp="1"/>
          </p:cNvSpPr>
          <p:nvPr>
            <p:ph idx="1"/>
          </p:nvPr>
        </p:nvSpPr>
        <p:spPr>
          <a:xfrm>
            <a:off x="5584483" y="1138228"/>
            <a:ext cx="5440680" cy="3858768"/>
          </a:xfrm>
        </p:spPr>
        <p:txBody>
          <a:bodyPr anchor="t">
            <a:normAutofit/>
          </a:bodyPr>
          <a:lstStyle/>
          <a:p>
            <a:r>
              <a:rPr lang="en-GB" sz="1800" b="1">
                <a:solidFill>
                  <a:srgbClr val="000000"/>
                </a:solidFill>
              </a:rPr>
              <a:t>Triple bottom line (TBL) an </a:t>
            </a:r>
            <a:r>
              <a:rPr lang="en-GB" sz="1800">
                <a:solidFill>
                  <a:srgbClr val="000000"/>
                </a:solidFill>
              </a:rPr>
              <a:t>important way for organizations to make results of their CSR strategies apparent to stakeholders and for stakeholders to hold organizations accountable for their impact on society. </a:t>
            </a:r>
          </a:p>
        </p:txBody>
      </p:sp>
    </p:spTree>
    <p:extLst>
      <p:ext uri="{BB962C8B-B14F-4D97-AF65-F5344CB8AC3E}">
        <p14:creationId xmlns:p14="http://schemas.microsoft.com/office/powerpoint/2010/main" val="141355466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Triple bottom line (</a:t>
            </a:r>
            <a:r>
              <a:rPr lang="en-US" dirty="0" err="1" smtClean="0"/>
              <a:t>elkington</a:t>
            </a:r>
            <a:r>
              <a:rPr lang="en-US" dirty="0" smtClean="0"/>
              <a:t>, 1994)</a:t>
            </a:r>
            <a:endParaRPr lang="en-US" dirty="0"/>
          </a:p>
        </p:txBody>
      </p:sp>
      <p:sp>
        <p:nvSpPr>
          <p:cNvPr id="3" name="Content Placeholder 2"/>
          <p:cNvSpPr>
            <a:spLocks noGrp="1"/>
          </p:cNvSpPr>
          <p:nvPr>
            <p:ph idx="1"/>
          </p:nvPr>
        </p:nvSpPr>
        <p:spPr/>
        <p:txBody>
          <a:bodyPr>
            <a:normAutofit/>
          </a:bodyPr>
          <a:lstStyle/>
          <a:p>
            <a:r>
              <a:rPr lang="en-US" dirty="0" smtClean="0"/>
              <a:t>Companies </a:t>
            </a:r>
            <a:r>
              <a:rPr lang="en-US" dirty="0"/>
              <a:t>should be preparing three different (and quite separate) bottom lines. </a:t>
            </a:r>
            <a:endParaRPr lang="en-US" dirty="0" smtClean="0"/>
          </a:p>
          <a:p>
            <a:r>
              <a:rPr lang="en-US" dirty="0" smtClean="0"/>
              <a:t>First is traditional </a:t>
            </a:r>
            <a:r>
              <a:rPr lang="en-US" dirty="0"/>
              <a:t>measure of corporate </a:t>
            </a:r>
            <a:r>
              <a:rPr lang="en-US" b="1" dirty="0" smtClean="0">
                <a:solidFill>
                  <a:schemeClr val="accent1"/>
                </a:solidFill>
              </a:rPr>
              <a:t>profit</a:t>
            </a:r>
            <a:r>
              <a:rPr lang="en-US" dirty="0" smtClean="0"/>
              <a:t> - the </a:t>
            </a:r>
            <a:r>
              <a:rPr lang="en-US" dirty="0"/>
              <a:t>“bottom line” of the profit and loss account. </a:t>
            </a:r>
            <a:endParaRPr lang="en-US" dirty="0" smtClean="0"/>
          </a:p>
          <a:p>
            <a:r>
              <a:rPr lang="en-US" dirty="0" smtClean="0"/>
              <a:t>Second bottom </a:t>
            </a:r>
            <a:r>
              <a:rPr lang="en-US" dirty="0"/>
              <a:t>line </a:t>
            </a:r>
            <a:r>
              <a:rPr lang="en-US" dirty="0" smtClean="0"/>
              <a:t>- “</a:t>
            </a:r>
            <a:r>
              <a:rPr lang="en-US" b="1" dirty="0">
                <a:solidFill>
                  <a:schemeClr val="accent1"/>
                </a:solidFill>
              </a:rPr>
              <a:t>people</a:t>
            </a:r>
            <a:r>
              <a:rPr lang="en-US" dirty="0"/>
              <a:t> account”—a measure in some shape or form of how socially responsible an </a:t>
            </a:r>
            <a:r>
              <a:rPr lang="en-US" dirty="0" err="1"/>
              <a:t>organisation</a:t>
            </a:r>
            <a:r>
              <a:rPr lang="en-US" dirty="0"/>
              <a:t> has been throughout its operations. </a:t>
            </a:r>
            <a:endParaRPr lang="en-US" dirty="0" smtClean="0"/>
          </a:p>
          <a:p>
            <a:r>
              <a:rPr lang="en-US" dirty="0" smtClean="0"/>
              <a:t>The </a:t>
            </a:r>
            <a:r>
              <a:rPr lang="en-US" dirty="0"/>
              <a:t>third </a:t>
            </a:r>
            <a:r>
              <a:rPr lang="en-US" dirty="0" smtClean="0"/>
              <a:t> - “</a:t>
            </a:r>
            <a:r>
              <a:rPr lang="en-US" b="1" dirty="0">
                <a:solidFill>
                  <a:schemeClr val="accent1"/>
                </a:solidFill>
              </a:rPr>
              <a:t>planet</a:t>
            </a:r>
            <a:r>
              <a:rPr lang="en-US" dirty="0"/>
              <a:t>” account—a measure of how environmentally responsible it has been. </a:t>
            </a:r>
            <a:endParaRPr lang="en-US" dirty="0" smtClean="0"/>
          </a:p>
        </p:txBody>
      </p:sp>
    </p:spTree>
    <p:extLst>
      <p:ext uri="{BB962C8B-B14F-4D97-AF65-F5344CB8AC3E}">
        <p14:creationId xmlns:p14="http://schemas.microsoft.com/office/powerpoint/2010/main" val="3502773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 P P</a:t>
            </a:r>
            <a:endParaRPr lang="en-US" dirty="0"/>
          </a:p>
        </p:txBody>
      </p:sp>
      <p:sp>
        <p:nvSpPr>
          <p:cNvPr id="3" name="Content Placeholder 2"/>
          <p:cNvSpPr>
            <a:spLocks noGrp="1"/>
          </p:cNvSpPr>
          <p:nvPr>
            <p:ph idx="1"/>
          </p:nvPr>
        </p:nvSpPr>
        <p:spPr/>
        <p:txBody>
          <a:bodyPr/>
          <a:lstStyle/>
          <a:p>
            <a:r>
              <a:rPr lang="en-US" dirty="0"/>
              <a:t>The triple bottom line (TBL) thus consists of three Ps: profit, people and planet. </a:t>
            </a:r>
            <a:endParaRPr lang="en-US" dirty="0" smtClean="0"/>
          </a:p>
          <a:p>
            <a:r>
              <a:rPr lang="en-US" dirty="0" smtClean="0"/>
              <a:t>It </a:t>
            </a:r>
            <a:r>
              <a:rPr lang="en-US" dirty="0"/>
              <a:t>aims to measure the financial, social and environmental performance of the corporation over a period of time. </a:t>
            </a:r>
            <a:endParaRPr lang="en-US" dirty="0" smtClean="0"/>
          </a:p>
          <a:p>
            <a:r>
              <a:rPr lang="en-US" dirty="0" smtClean="0"/>
              <a:t>Only </a:t>
            </a:r>
            <a:r>
              <a:rPr lang="en-US" dirty="0"/>
              <a:t>a company that produces a TBL is taking account of the full cost involved in doing business</a:t>
            </a:r>
            <a:r>
              <a:rPr lang="en-US" dirty="0" smtClean="0"/>
              <a:t>.</a:t>
            </a:r>
          </a:p>
          <a:p>
            <a:r>
              <a:rPr lang="en-US" dirty="0"/>
              <a:t>Only when companies measure their social and environmental impact will we have socially and environmentally responsible organisations.</a:t>
            </a:r>
          </a:p>
          <a:p>
            <a:endParaRPr lang="en-US" dirty="0"/>
          </a:p>
        </p:txBody>
      </p:sp>
    </p:spTree>
    <p:extLst>
      <p:ext uri="{BB962C8B-B14F-4D97-AF65-F5344CB8AC3E}">
        <p14:creationId xmlns:p14="http://schemas.microsoft.com/office/powerpoint/2010/main" val="129205339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Triple bottom line</a:t>
            </a:r>
            <a:endParaRPr lang="en-US" dirty="0"/>
          </a:p>
        </p:txBody>
      </p:sp>
      <p:sp>
        <p:nvSpPr>
          <p:cNvPr id="3" name="Content Placeholder 2"/>
          <p:cNvSpPr>
            <a:spLocks noGrp="1"/>
          </p:cNvSpPr>
          <p:nvPr>
            <p:ph idx="1"/>
          </p:nvPr>
        </p:nvSpPr>
        <p:spPr/>
        <p:txBody>
          <a:bodyPr/>
          <a:lstStyle/>
          <a:p>
            <a:r>
              <a:rPr lang="en-US" dirty="0"/>
              <a:t>The idea enjoyed some success in the turn-of-the-century </a:t>
            </a:r>
            <a:r>
              <a:rPr lang="en-US" i="1" dirty="0"/>
              <a:t>zeitgeist</a:t>
            </a:r>
            <a:r>
              <a:rPr lang="en-US" dirty="0"/>
              <a:t> of corporate social responsibility, climate change and fair trade. </a:t>
            </a:r>
            <a:endParaRPr lang="en-US" dirty="0" smtClean="0"/>
          </a:p>
          <a:p>
            <a:r>
              <a:rPr lang="en-US" dirty="0" smtClean="0"/>
              <a:t>After </a:t>
            </a:r>
            <a:r>
              <a:rPr lang="en-US" dirty="0"/>
              <a:t>more than a decade in which cost-cutting had been the number-one business priority, the hidden social and environmental costs of transferring production and services to low-cost countries such as China, India and Brazil became increasingly apparent to western consumers. </a:t>
            </a:r>
            <a:endParaRPr lang="en-US" dirty="0" smtClean="0"/>
          </a:p>
          <a:p>
            <a:r>
              <a:rPr lang="en-US" dirty="0" smtClean="0"/>
              <a:t>These </a:t>
            </a:r>
            <a:r>
              <a:rPr lang="en-US" dirty="0"/>
              <a:t>included such things as </a:t>
            </a:r>
            <a:r>
              <a:rPr lang="en-US" dirty="0" smtClean="0"/>
              <a:t>logging </a:t>
            </a:r>
            <a:r>
              <a:rPr lang="en-US" dirty="0"/>
              <a:t>of the Amazon basin, the excessive use of hydrocarbons and the exploitation of cheap </a:t>
            </a:r>
            <a:r>
              <a:rPr lang="en-US" dirty="0" err="1"/>
              <a:t>labour</a:t>
            </a:r>
            <a:r>
              <a:rPr lang="en-US" dirty="0"/>
              <a:t>.</a:t>
            </a:r>
          </a:p>
        </p:txBody>
      </p:sp>
    </p:spTree>
    <p:extLst>
      <p:ext uri="{BB962C8B-B14F-4D97-AF65-F5344CB8AC3E}">
        <p14:creationId xmlns:p14="http://schemas.microsoft.com/office/powerpoint/2010/main" val="141787172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20000"/>
          </a:bodyPr>
          <a:lstStyle/>
          <a:p>
            <a:r>
              <a:rPr lang="en-US" dirty="0"/>
              <a:t>Growing awareness of corporate malpractice in these areas forced several companies, including Nike and Tesco, to re-examine their sourcing policies and to keep a closer eye on the ethical standards of their suppliers in places as far apart as Mexico and Bangladesh, where </a:t>
            </a:r>
            <a:r>
              <a:rPr lang="en-US" dirty="0" err="1"/>
              <a:t>labour</a:t>
            </a:r>
            <a:r>
              <a:rPr lang="en-US" dirty="0"/>
              <a:t> markets are unregulated and manufacturers are able to ride roughshod over social and environmental standards. </a:t>
            </a:r>
            <a:endParaRPr lang="en-US" dirty="0" smtClean="0"/>
          </a:p>
          <a:p>
            <a:r>
              <a:rPr lang="en-US" dirty="0" smtClean="0"/>
              <a:t>It </a:t>
            </a:r>
            <a:r>
              <a:rPr lang="en-US" dirty="0"/>
              <a:t>also encouraged the growth of the Fairtrade movement, which adds its brand to products that have been produced and traded in an environmentally and socially “fair” way (of course, that concept is open to interpretation). </a:t>
            </a:r>
            <a:endParaRPr lang="en-US" dirty="0" smtClean="0"/>
          </a:p>
          <a:p>
            <a:r>
              <a:rPr lang="en-US" dirty="0" smtClean="0"/>
              <a:t>Fairtrade </a:t>
            </a:r>
            <a:r>
              <a:rPr lang="en-US" dirty="0"/>
              <a:t>movement is still only small, focused essentially on coffee, tea, bananas and cotton, and accounting for less than 0.2% of all UK grocery sales in 2006.</a:t>
            </a:r>
          </a:p>
        </p:txBody>
      </p:sp>
    </p:spTree>
    <p:extLst>
      <p:ext uri="{BB962C8B-B14F-4D97-AF65-F5344CB8AC3E}">
        <p14:creationId xmlns:p14="http://schemas.microsoft.com/office/powerpoint/2010/main" val="4716403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dirty="0"/>
              <a:t>One problem with the triple bottom line is that the three separate accounts cannot easily be added up. </a:t>
            </a:r>
            <a:endParaRPr lang="en-US" dirty="0" smtClean="0"/>
          </a:p>
          <a:p>
            <a:r>
              <a:rPr lang="en-US" dirty="0" smtClean="0"/>
              <a:t>It </a:t>
            </a:r>
            <a:r>
              <a:rPr lang="en-US" dirty="0"/>
              <a:t>is difficult to measure the planet and people accounts in the same terms as profits—that is, in terms of cash. </a:t>
            </a:r>
            <a:endParaRPr lang="en-US" dirty="0" smtClean="0"/>
          </a:p>
          <a:p>
            <a:r>
              <a:rPr lang="en-US" dirty="0" smtClean="0"/>
              <a:t>The </a:t>
            </a:r>
            <a:r>
              <a:rPr lang="en-US" dirty="0"/>
              <a:t>full cost of an oil-tanker spillage, for example, is probably immeasurable in monetary terms, as is the cost of displacing whole communities to clear forests, or the cost of depriving children of their freedom to learn in order to make them work at a young age.</a:t>
            </a:r>
          </a:p>
        </p:txBody>
      </p:sp>
    </p:spTree>
    <p:extLst>
      <p:ext uri="{BB962C8B-B14F-4D97-AF65-F5344CB8AC3E}">
        <p14:creationId xmlns:p14="http://schemas.microsoft.com/office/powerpoint/2010/main" val="107546950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mcdonalds</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Challenges</a:t>
            </a:r>
            <a:endParaRPr lang="en-US" dirty="0"/>
          </a:p>
          <a:p>
            <a:r>
              <a:rPr lang="en-US" dirty="0"/>
              <a:t>Nutrition :- Nutritionists, argue that the type of high fat, low </a:t>
            </a:r>
            <a:r>
              <a:rPr lang="en-US" dirty="0" err="1"/>
              <a:t>fibre</a:t>
            </a:r>
            <a:r>
              <a:rPr lang="en-US" dirty="0"/>
              <a:t> diet promoted by McDonald's is linked to serious diseases such as cancer, heart disease, obesity and diabetes.</a:t>
            </a:r>
          </a:p>
          <a:p>
            <a:r>
              <a:rPr lang="en-US" dirty="0"/>
              <a:t>Social Environment: - Using collectable toys, television adverts, promotional schemes in schools and figures such as Ronald McDonald the company bombards their main target group: children. Many parents object strongly to the influence this has over their own children.</a:t>
            </a:r>
          </a:p>
          <a:p>
            <a:r>
              <a:rPr lang="en-US" dirty="0"/>
              <a:t>Vegetarians and Vegans: - Vegetarians and animal welfare campaigners aren't too keen on McDonald's - for obvious reasons. As the world's largest user of beef they are responsible for the slaughter of hundreds of thousands of cows per year. In Europe alone they use half a million chickens every week, all from windowless factory farms. All such animals suffer great cruelty during their unnatural, painful and short lives, many being kept inside with no access to fresh air and sunshine, and no freedom of movement - how can such cruelty be measured</a:t>
            </a:r>
            <a:r>
              <a:rPr lang="en-US" dirty="0" smtClean="0"/>
              <a:t>?</a:t>
            </a:r>
            <a:endParaRPr lang="en-US" dirty="0"/>
          </a:p>
        </p:txBody>
      </p:sp>
    </p:spTree>
    <p:extLst>
      <p:ext uri="{BB962C8B-B14F-4D97-AF65-F5344CB8AC3E}">
        <p14:creationId xmlns:p14="http://schemas.microsoft.com/office/powerpoint/2010/main" val="116971995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85000" lnSpcReduction="20000"/>
          </a:bodyPr>
          <a:lstStyle/>
          <a:p>
            <a:r>
              <a:rPr lang="en-US" dirty="0"/>
              <a:t>Environmentalists: - McDonald's was gathering flak from environmentalists who decried all the litter and solid waste its restaurants generated each day.</a:t>
            </a:r>
          </a:p>
          <a:p>
            <a:r>
              <a:rPr lang="en-US" dirty="0"/>
              <a:t>McDonald's established Collaboration with Environmental </a:t>
            </a:r>
            <a:r>
              <a:rPr lang="en-US" dirty="0" err="1"/>
              <a:t>Defence</a:t>
            </a:r>
            <a:r>
              <a:rPr lang="en-US" dirty="0"/>
              <a:t> fund (EDF) to help it with its solid waste program</a:t>
            </a:r>
          </a:p>
          <a:p>
            <a:r>
              <a:rPr lang="en-US" dirty="0"/>
              <a:t>Some of the environmentally inspired solutions that came out of the collaboration with EDF were the:</a:t>
            </a:r>
          </a:p>
          <a:p>
            <a:r>
              <a:rPr lang="en-US" dirty="0"/>
              <a:t>Introduction of brown paper bags with a considerable percentage of recycled content.</a:t>
            </a:r>
          </a:p>
          <a:p>
            <a:r>
              <a:rPr lang="en-US" dirty="0"/>
              <a:t>Solicitation of suppliers to produce corrugated boxes with more recycled content, which had the twin effect of reducing solid waste and building a market for recycled products.</a:t>
            </a:r>
          </a:p>
          <a:p>
            <a:r>
              <a:rPr lang="en-US" dirty="0"/>
              <a:t/>
            </a:r>
            <a:br>
              <a:rPr lang="en-US" dirty="0"/>
            </a:br>
            <a:endParaRPr lang="en-US" dirty="0"/>
          </a:p>
          <a:p>
            <a:endParaRPr lang="en-US" dirty="0"/>
          </a:p>
        </p:txBody>
      </p:sp>
    </p:spTree>
    <p:extLst>
      <p:ext uri="{BB962C8B-B14F-4D97-AF65-F5344CB8AC3E}">
        <p14:creationId xmlns:p14="http://schemas.microsoft.com/office/powerpoint/2010/main" val="189518221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continued</a:t>
            </a:r>
            <a:endParaRPr lang="en-US"/>
          </a:p>
        </p:txBody>
      </p:sp>
      <p:sp>
        <p:nvSpPr>
          <p:cNvPr id="3" name="Content Placeholder 2"/>
          <p:cNvSpPr>
            <a:spLocks noGrp="1"/>
          </p:cNvSpPr>
          <p:nvPr>
            <p:ph idx="1"/>
          </p:nvPr>
        </p:nvSpPr>
        <p:spPr/>
        <p:txBody>
          <a:bodyPr>
            <a:normAutofit fontScale="77500" lnSpcReduction="20000"/>
          </a:bodyPr>
          <a:lstStyle/>
          <a:p>
            <a:r>
              <a:rPr lang="en-US" dirty="0"/>
              <a:t>Abandonment of polystyrene clamshell containers to hold sandwiches in </a:t>
            </a:r>
            <a:r>
              <a:rPr lang="en-US" dirty="0" err="1"/>
              <a:t>favour</a:t>
            </a:r>
            <a:r>
              <a:rPr lang="en-US" dirty="0"/>
              <a:t> of new paper-based wraps that combined tissue, polyethylene, and paper to keep food warm and prevent leakage.</a:t>
            </a:r>
          </a:p>
          <a:p>
            <a:r>
              <a:rPr lang="en-US" dirty="0"/>
              <a:t>Benefits of Environmental </a:t>
            </a:r>
            <a:r>
              <a:rPr lang="en-US" dirty="0" err="1"/>
              <a:t>Defence</a:t>
            </a:r>
            <a:r>
              <a:rPr lang="en-US" dirty="0"/>
              <a:t> Fund</a:t>
            </a:r>
          </a:p>
          <a:p>
            <a:r>
              <a:rPr lang="en-US" dirty="0"/>
              <a:t>In some ways, partnering with the Environmental </a:t>
            </a:r>
            <a:r>
              <a:rPr lang="en-US" dirty="0" err="1"/>
              <a:t>Defence</a:t>
            </a:r>
            <a:r>
              <a:rPr lang="en-US" dirty="0"/>
              <a:t> Fund was a masterstroke. It brought both respectability and valued expertise to its environmental efforts and was symbiotic for both establishments.</a:t>
            </a:r>
          </a:p>
          <a:p>
            <a:r>
              <a:rPr lang="en-US" dirty="0"/>
              <a:t>McDonald's should continue its partnership with EDF. With ecology a growing concern among consumers, it makes sense to be a good corporate citizen and get all the public relations accolades that go along with such an alliance.</a:t>
            </a:r>
          </a:p>
          <a:p>
            <a:r>
              <a:rPr lang="en-US" dirty="0"/>
              <a:t>It also pays off in the bottom line by reducing shipping costs for supplies as well as garbage removal fees.</a:t>
            </a:r>
          </a:p>
          <a:p>
            <a:r>
              <a:rPr lang="en-US" dirty="0"/>
              <a:t>It can score a tremendous amount of goodwill with the public, which may even provide a halo effect to mitigate any other PR troubles.</a:t>
            </a:r>
          </a:p>
          <a:p>
            <a:endParaRPr lang="en-US" dirty="0"/>
          </a:p>
        </p:txBody>
      </p:sp>
    </p:spTree>
    <p:extLst>
      <p:ext uri="{BB962C8B-B14F-4D97-AF65-F5344CB8AC3E}">
        <p14:creationId xmlns:p14="http://schemas.microsoft.com/office/powerpoint/2010/main" val="191054611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1249961" y="1600199"/>
            <a:ext cx="3173482" cy="4297680"/>
          </a:xfrm>
        </p:spPr>
        <p:txBody>
          <a:bodyPr anchor="ctr">
            <a:normAutofit/>
          </a:bodyPr>
          <a:lstStyle/>
          <a:p>
            <a:r>
              <a:rPr lang="en-GB" dirty="0"/>
              <a:t>Sustainability and CSR </a:t>
            </a:r>
            <a:r>
              <a:rPr lang="en-GB" i="1" dirty="0"/>
              <a:t>note</a:t>
            </a:r>
            <a:r>
              <a:rPr lang="en-GB" dirty="0"/>
              <a:t>…</a:t>
            </a:r>
          </a:p>
        </p:txBody>
      </p:sp>
      <p:sp>
        <p:nvSpPr>
          <p:cNvPr id="2" name="Content Placeholder 1"/>
          <p:cNvSpPr>
            <a:spLocks noGrp="1"/>
          </p:cNvSpPr>
          <p:nvPr>
            <p:ph idx="1"/>
          </p:nvPr>
        </p:nvSpPr>
        <p:spPr>
          <a:xfrm>
            <a:off x="4885151" y="1600199"/>
            <a:ext cx="6169703" cy="4297680"/>
          </a:xfrm>
        </p:spPr>
        <p:txBody>
          <a:bodyPr anchor="ctr">
            <a:normAutofit/>
          </a:bodyPr>
          <a:lstStyle/>
          <a:p>
            <a:pPr marL="109728" indent="0">
              <a:buNone/>
            </a:pPr>
            <a:r>
              <a:rPr lang="en-GB" dirty="0"/>
              <a:t>The term </a:t>
            </a:r>
            <a:r>
              <a:rPr lang="en-GB" b="1" dirty="0"/>
              <a:t>sustainability</a:t>
            </a:r>
            <a:r>
              <a:rPr lang="en-GB" dirty="0"/>
              <a:t> used in variety of ways:</a:t>
            </a:r>
          </a:p>
          <a:p>
            <a:pPr>
              <a:buFont typeface="Wingdings" pitchFamily="2" charset="2"/>
              <a:buChar char="q"/>
            </a:pPr>
            <a:r>
              <a:rPr lang="en-GB" dirty="0"/>
              <a:t>More often, a focused meaning, concerned with relationship to its environment and its use of natural resources (land, water, air, plants, animals, mineral, fossil fuels) </a:t>
            </a:r>
          </a:p>
          <a:p>
            <a:pPr>
              <a:buFont typeface="Wingdings" pitchFamily="2" charset="2"/>
              <a:buChar char="q"/>
            </a:pPr>
            <a:r>
              <a:rPr lang="en-GB" dirty="0"/>
              <a:t>In many organizations now synonymous </a:t>
            </a:r>
            <a:r>
              <a:rPr lang="en-GB"/>
              <a:t>with CSR/replacing </a:t>
            </a:r>
            <a:r>
              <a:rPr lang="en-GB" dirty="0"/>
              <a:t>CSR. </a:t>
            </a:r>
          </a:p>
          <a:p>
            <a:pPr>
              <a:buFont typeface="Wingdings" pitchFamily="2" charset="2"/>
              <a:buChar char="q"/>
            </a:pPr>
            <a:r>
              <a:rPr lang="en-GB" dirty="0"/>
              <a:t>‘A complex term, but often stresses the long-term viability of both the environment and the corporation’ (King &amp; Lawley 2013)</a:t>
            </a:r>
          </a:p>
          <a:p>
            <a:pPr>
              <a:buFont typeface="Wingdings" pitchFamily="2" charset="2"/>
              <a:buChar char="q"/>
            </a:pPr>
            <a:endParaRPr lang="en-GB" dirty="0"/>
          </a:p>
          <a:p>
            <a:pPr>
              <a:buFont typeface="Wingdings" pitchFamily="2" charset="2"/>
              <a:buChar char="q"/>
            </a:pPr>
            <a:endParaRPr lang="en-GB" dirty="0"/>
          </a:p>
        </p:txBody>
      </p:sp>
    </p:spTree>
    <p:extLst>
      <p:ext uri="{BB962C8B-B14F-4D97-AF65-F5344CB8AC3E}">
        <p14:creationId xmlns:p14="http://schemas.microsoft.com/office/powerpoint/2010/main" val="389167440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Sustainable Business Practices</a:t>
            </a:r>
            <a:endParaRPr lang="en-GB" sz="3600" dirty="0"/>
          </a:p>
        </p:txBody>
      </p:sp>
      <p:sp>
        <p:nvSpPr>
          <p:cNvPr id="2" name="Content Placeholder 1"/>
          <p:cNvSpPr>
            <a:spLocks noGrp="1"/>
          </p:cNvSpPr>
          <p:nvPr>
            <p:ph idx="1"/>
          </p:nvPr>
        </p:nvSpPr>
        <p:spPr/>
        <p:txBody>
          <a:bodyPr>
            <a:normAutofit/>
          </a:bodyPr>
          <a:lstStyle/>
          <a:p>
            <a:pPr marL="109728" indent="0">
              <a:buNone/>
            </a:pPr>
            <a:endParaRPr lang="en-GB" dirty="0" smtClean="0"/>
          </a:p>
          <a:p>
            <a:pPr marL="109728" indent="0">
              <a:buNone/>
            </a:pPr>
            <a:r>
              <a:rPr lang="en-GB" sz="2400" b="1" dirty="0">
                <a:solidFill>
                  <a:srgbClr val="0070C0"/>
                </a:solidFill>
              </a:rPr>
              <a:t>Sustainable business practices </a:t>
            </a:r>
            <a:r>
              <a:rPr lang="en-GB" sz="2400" dirty="0"/>
              <a:t>are those that meet the needs of the present without compromising the ability to meet the needs of the future</a:t>
            </a:r>
          </a:p>
          <a:p>
            <a:pPr marL="109728" indent="0">
              <a:buNone/>
            </a:pPr>
            <a:r>
              <a:rPr lang="en-GB" sz="2400" dirty="0"/>
              <a:t>An organization’s </a:t>
            </a:r>
            <a:r>
              <a:rPr lang="en-GB" sz="2400" b="1" dirty="0">
                <a:solidFill>
                  <a:srgbClr val="0070C0"/>
                </a:solidFill>
              </a:rPr>
              <a:t>environmental sustainability strategy</a:t>
            </a:r>
            <a:r>
              <a:rPr lang="en-GB" sz="2400" dirty="0"/>
              <a:t> consists of its deliberate actions to protect the environment, provide for the longevity of natural resources, maintain ecological support systems for future generations and guard against ultimate endangerment of the planet</a:t>
            </a:r>
          </a:p>
          <a:p>
            <a:pPr marL="109728" indent="0">
              <a:buNone/>
            </a:pPr>
            <a:endParaRPr lang="en-GB" dirty="0"/>
          </a:p>
          <a:p>
            <a:pPr marL="109728" indent="0">
              <a:buNone/>
            </a:pPr>
            <a:endParaRPr lang="en-GB" dirty="0"/>
          </a:p>
        </p:txBody>
      </p:sp>
      <p:sp>
        <p:nvSpPr>
          <p:cNvPr id="4" name="TextBox 3"/>
          <p:cNvSpPr txBox="1"/>
          <p:nvPr/>
        </p:nvSpPr>
        <p:spPr>
          <a:xfrm>
            <a:off x="5591944" y="6237312"/>
            <a:ext cx="4896544" cy="369332"/>
          </a:xfrm>
          <a:prstGeom prst="rect">
            <a:avLst/>
          </a:prstGeom>
          <a:noFill/>
        </p:spPr>
        <p:txBody>
          <a:bodyPr wrap="square" rtlCol="0">
            <a:spAutoFit/>
          </a:bodyPr>
          <a:lstStyle/>
          <a:p>
            <a:pPr algn="r"/>
            <a:r>
              <a:rPr lang="en-GB" dirty="0"/>
              <a:t>*Thompson et al (2013)</a:t>
            </a:r>
          </a:p>
        </p:txBody>
      </p:sp>
    </p:spTree>
    <p:extLst>
      <p:ext uri="{BB962C8B-B14F-4D97-AF65-F5344CB8AC3E}">
        <p14:creationId xmlns:p14="http://schemas.microsoft.com/office/powerpoint/2010/main" val="171428286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1249961" y="1600199"/>
            <a:ext cx="3173482" cy="4297680"/>
          </a:xfrm>
        </p:spPr>
        <p:txBody>
          <a:bodyPr anchor="ctr">
            <a:normAutofit/>
          </a:bodyPr>
          <a:lstStyle/>
          <a:p>
            <a:r>
              <a:rPr lang="en-GB" dirty="0"/>
              <a:t>The Moral Case (the ‘social contract’)</a:t>
            </a:r>
          </a:p>
        </p:txBody>
      </p:sp>
      <p:sp>
        <p:nvSpPr>
          <p:cNvPr id="2" name="Content Placeholder 1"/>
          <p:cNvSpPr>
            <a:spLocks noGrp="1"/>
          </p:cNvSpPr>
          <p:nvPr>
            <p:ph idx="1"/>
          </p:nvPr>
        </p:nvSpPr>
        <p:spPr>
          <a:xfrm>
            <a:off x="4885151" y="1600199"/>
            <a:ext cx="6169703" cy="4297680"/>
          </a:xfrm>
        </p:spPr>
        <p:txBody>
          <a:bodyPr anchor="ctr">
            <a:normAutofit/>
          </a:bodyPr>
          <a:lstStyle/>
          <a:p>
            <a:pPr marL="109728" indent="0">
              <a:buNone/>
            </a:pPr>
            <a:r>
              <a:rPr lang="en-GB" dirty="0"/>
              <a:t>The moral case for environmentally sustainable business practices:</a:t>
            </a:r>
          </a:p>
          <a:p>
            <a:pPr>
              <a:buFont typeface="Wingdings" pitchFamily="2" charset="2"/>
              <a:buChar char="q"/>
            </a:pPr>
            <a:r>
              <a:rPr lang="en-GB" dirty="0"/>
              <a:t>‘It’s the right thing to do’ (utilitarian approach)</a:t>
            </a:r>
          </a:p>
          <a:p>
            <a:pPr>
              <a:buFont typeface="Wingdings" pitchFamily="2" charset="2"/>
              <a:buChar char="q"/>
            </a:pPr>
            <a:r>
              <a:rPr lang="en-GB" dirty="0"/>
              <a:t>Business has a duty to be good a corporate citizen </a:t>
            </a:r>
          </a:p>
          <a:p>
            <a:pPr>
              <a:buFont typeface="Wingdings" pitchFamily="2" charset="2"/>
              <a:buChar char="q"/>
            </a:pPr>
            <a:r>
              <a:rPr lang="en-GB" dirty="0"/>
              <a:t>In return for its ‘licence to operate’, business has a moral obligation to operate honourably, provide good working conditions and be a good environmental steward</a:t>
            </a:r>
          </a:p>
        </p:txBody>
      </p:sp>
    </p:spTree>
    <p:extLst>
      <p:ext uri="{BB962C8B-B14F-4D97-AF65-F5344CB8AC3E}">
        <p14:creationId xmlns:p14="http://schemas.microsoft.com/office/powerpoint/2010/main" val="228056910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0070C0"/>
                </a:solidFill>
              </a:rPr>
              <a:t>The Business Case </a:t>
            </a:r>
            <a:endParaRPr lang="en-GB" dirty="0">
              <a:solidFill>
                <a:srgbClr val="0070C0"/>
              </a:solidFill>
            </a:endParaRPr>
          </a:p>
        </p:txBody>
      </p:sp>
      <p:sp>
        <p:nvSpPr>
          <p:cNvPr id="2" name="Content Placeholder 1"/>
          <p:cNvSpPr>
            <a:spLocks noGrp="1"/>
          </p:cNvSpPr>
          <p:nvPr>
            <p:ph idx="1"/>
          </p:nvPr>
        </p:nvSpPr>
        <p:spPr/>
        <p:txBody>
          <a:bodyPr>
            <a:normAutofit/>
          </a:bodyPr>
          <a:lstStyle/>
          <a:p>
            <a:pPr marL="109728" indent="0">
              <a:buNone/>
            </a:pPr>
            <a:r>
              <a:rPr lang="en-GB" sz="2400" dirty="0"/>
              <a:t>The exercise of CSR and environmental responsibility is good for business:</a:t>
            </a:r>
          </a:p>
          <a:p>
            <a:pPr>
              <a:buFont typeface="Wingdings" pitchFamily="2" charset="2"/>
              <a:buChar char="§"/>
            </a:pPr>
            <a:r>
              <a:rPr lang="en-GB" sz="2400" dirty="0"/>
              <a:t>Leads to increased buyer patronage </a:t>
            </a:r>
          </a:p>
          <a:p>
            <a:pPr>
              <a:buFont typeface="Wingdings" pitchFamily="2" charset="2"/>
              <a:buChar char="§"/>
            </a:pPr>
            <a:r>
              <a:rPr lang="en-GB" sz="2400" dirty="0"/>
              <a:t>Reduces risk of reputation-damaging incidents</a:t>
            </a:r>
          </a:p>
          <a:p>
            <a:pPr>
              <a:buFont typeface="Wingdings" pitchFamily="2" charset="2"/>
              <a:buChar char="§"/>
            </a:pPr>
            <a:r>
              <a:rPr lang="en-GB" sz="2400" dirty="0"/>
              <a:t>Lowers costs  &amp; enhances employee recruiting and workforce retention</a:t>
            </a:r>
          </a:p>
          <a:p>
            <a:pPr>
              <a:buFont typeface="Wingdings" pitchFamily="2" charset="2"/>
              <a:buChar char="§"/>
            </a:pPr>
            <a:r>
              <a:rPr lang="en-GB" sz="2400" dirty="0"/>
              <a:t>Generates opportunity for revenue enhancement</a:t>
            </a:r>
          </a:p>
          <a:p>
            <a:pPr>
              <a:buFont typeface="Wingdings" pitchFamily="2" charset="2"/>
              <a:buChar char="§"/>
            </a:pPr>
            <a:r>
              <a:rPr lang="en-GB" sz="2400" dirty="0"/>
              <a:t>Are in the long term interests of shareholder</a:t>
            </a:r>
          </a:p>
          <a:p>
            <a:pPr>
              <a:buFont typeface="Wingdings" pitchFamily="2" charset="2"/>
              <a:buChar char="§"/>
            </a:pPr>
            <a:endParaRPr lang="en-GB" sz="2400" dirty="0"/>
          </a:p>
          <a:p>
            <a:pPr>
              <a:buFont typeface="Wingdings" pitchFamily="2" charset="2"/>
              <a:buChar char="§"/>
            </a:pPr>
            <a:endParaRPr lang="en-GB" sz="2400" dirty="0"/>
          </a:p>
          <a:p>
            <a:pPr>
              <a:buFont typeface="Wingdings" pitchFamily="2" charset="2"/>
              <a:buChar char="§"/>
            </a:pPr>
            <a:endParaRPr lang="en-GB" sz="2400" dirty="0"/>
          </a:p>
        </p:txBody>
      </p:sp>
      <p:sp>
        <p:nvSpPr>
          <p:cNvPr id="5" name="TextBox 4"/>
          <p:cNvSpPr txBox="1"/>
          <p:nvPr/>
        </p:nvSpPr>
        <p:spPr>
          <a:xfrm>
            <a:off x="5591944" y="6237312"/>
            <a:ext cx="4896544" cy="369332"/>
          </a:xfrm>
          <a:prstGeom prst="rect">
            <a:avLst/>
          </a:prstGeom>
          <a:noFill/>
        </p:spPr>
        <p:txBody>
          <a:bodyPr wrap="square" rtlCol="0">
            <a:spAutoFit/>
          </a:bodyPr>
          <a:lstStyle/>
          <a:p>
            <a:pPr algn="r"/>
            <a:r>
              <a:rPr lang="en-GB" dirty="0"/>
              <a:t>*Thompson et al (2013)</a:t>
            </a:r>
          </a:p>
        </p:txBody>
      </p:sp>
    </p:spTree>
    <p:extLst>
      <p:ext uri="{BB962C8B-B14F-4D97-AF65-F5344CB8AC3E}">
        <p14:creationId xmlns:p14="http://schemas.microsoft.com/office/powerpoint/2010/main" val="120754938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0070C0"/>
                </a:solidFill>
              </a:rPr>
              <a:t>The Business Case</a:t>
            </a:r>
            <a:endParaRPr lang="en-GB" dirty="0">
              <a:solidFill>
                <a:srgbClr val="0070C0"/>
              </a:solidFill>
            </a:endParaRPr>
          </a:p>
        </p:txBody>
      </p:sp>
      <p:sp>
        <p:nvSpPr>
          <p:cNvPr id="2" name="Content Placeholder 1"/>
          <p:cNvSpPr>
            <a:spLocks noGrp="1"/>
          </p:cNvSpPr>
          <p:nvPr>
            <p:ph idx="1"/>
          </p:nvPr>
        </p:nvSpPr>
        <p:spPr/>
        <p:txBody>
          <a:bodyPr>
            <a:normAutofit/>
          </a:bodyPr>
          <a:lstStyle/>
          <a:p>
            <a:pPr marL="708660" lvl="1" indent="-342900"/>
            <a:r>
              <a:rPr lang="en-GB" sz="2400" dirty="0" smtClean="0"/>
              <a:t>The argument is - socially </a:t>
            </a:r>
            <a:r>
              <a:rPr lang="en-GB" sz="2400" dirty="0"/>
              <a:t>responsible strategies that create value </a:t>
            </a:r>
            <a:r>
              <a:rPr lang="en-GB" sz="2400" dirty="0" smtClean="0"/>
              <a:t>for </a:t>
            </a:r>
            <a:r>
              <a:rPr lang="en-GB" sz="2400" dirty="0"/>
              <a:t>customers and lower costs can improve organization profits and shareholder value at the same time that they address other stakeholder </a:t>
            </a:r>
            <a:r>
              <a:rPr lang="en-GB" sz="2400" dirty="0" smtClean="0"/>
              <a:t>interests.</a:t>
            </a:r>
            <a:endParaRPr lang="en-GB" sz="2200" dirty="0" smtClean="0"/>
          </a:p>
          <a:p>
            <a:pPr marL="708660" lvl="1" indent="-342900"/>
            <a:r>
              <a:rPr lang="en-GB" sz="2200" dirty="0" smtClean="0"/>
              <a:t>Review </a:t>
            </a:r>
            <a:r>
              <a:rPr lang="en-GB" sz="2200" dirty="0"/>
              <a:t>of 135 studies show a positive, but small, correlation between good corporate behaviour and good financial success; only 2% of studies showed harm to shareholder interests (Margolis et al 2008</a:t>
            </a:r>
            <a:r>
              <a:rPr lang="en-GB" sz="2200" dirty="0" smtClean="0"/>
              <a:t>). Updated </a:t>
            </a:r>
            <a:r>
              <a:rPr lang="mr-IN" sz="2200" dirty="0" smtClean="0"/>
              <a:t>…</a:t>
            </a:r>
            <a:r>
              <a:rPr lang="en-GB" sz="2200" dirty="0" smtClean="0"/>
              <a:t>.</a:t>
            </a:r>
            <a:endParaRPr lang="en-GB" sz="2200" dirty="0"/>
          </a:p>
        </p:txBody>
      </p:sp>
    </p:spTree>
    <p:extLst>
      <p:ext uri="{BB962C8B-B14F-4D97-AF65-F5344CB8AC3E}">
        <p14:creationId xmlns:p14="http://schemas.microsoft.com/office/powerpoint/2010/main" val="196165138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0070C0"/>
                </a:solidFill>
              </a:rPr>
              <a:t>Is it possible to manage the paradox of profits vs responsibility?</a:t>
            </a:r>
            <a:br>
              <a:rPr lang="en-GB" b="1" dirty="0">
                <a:solidFill>
                  <a:srgbClr val="0070C0"/>
                </a:solidFill>
              </a:rPr>
            </a:b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85089480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2015</a:t>
            </a:r>
            <a:endParaRPr lang="en-GB" dirty="0"/>
          </a:p>
        </p:txBody>
      </p:sp>
      <p:pic>
        <p:nvPicPr>
          <p:cNvPr id="1028" name="Picture 4" descr="BMAC Top 10 201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43250" y="2307431"/>
            <a:ext cx="5905500" cy="3524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734776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2016</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16509973"/>
              </p:ext>
            </p:extLst>
          </p:nvPr>
        </p:nvGraphicFramePr>
        <p:xfrm>
          <a:off x="1450975" y="2016125"/>
          <a:ext cx="9604376" cy="3708400"/>
        </p:xfrm>
        <a:graphic>
          <a:graphicData uri="http://schemas.openxmlformats.org/drawingml/2006/table">
            <a:tbl>
              <a:tblPr firstRow="1" bandRow="1">
                <a:tableStyleId>{5C22544A-7EE6-4342-B048-85BDC9FD1C3A}</a:tableStyleId>
              </a:tblPr>
              <a:tblGrid>
                <a:gridCol w="4802188"/>
                <a:gridCol w="4802188"/>
              </a:tblGrid>
              <a:tr h="370840">
                <a:tc>
                  <a:txBody>
                    <a:bodyPr/>
                    <a:lstStyle/>
                    <a:p>
                      <a:r>
                        <a:rPr lang="en-US" dirty="0" smtClean="0"/>
                        <a:t>1</a:t>
                      </a:r>
                      <a:endParaRPr lang="en-US" dirty="0"/>
                    </a:p>
                  </a:txBody>
                  <a:tcPr/>
                </a:tc>
                <a:tc>
                  <a:txBody>
                    <a:bodyPr/>
                    <a:lstStyle/>
                    <a:p>
                      <a:r>
                        <a:rPr lang="en-US" dirty="0" smtClean="0"/>
                        <a:t>ARM</a:t>
                      </a:r>
                      <a:endParaRPr lang="en-US" dirty="0"/>
                    </a:p>
                  </a:txBody>
                  <a:tcPr/>
                </a:tc>
              </a:tr>
              <a:tr h="370840">
                <a:tc>
                  <a:txBody>
                    <a:bodyPr/>
                    <a:lstStyle/>
                    <a:p>
                      <a:r>
                        <a:rPr lang="en-US" dirty="0" smtClean="0"/>
                        <a:t>2</a:t>
                      </a:r>
                      <a:endParaRPr lang="en-US" dirty="0"/>
                    </a:p>
                  </a:txBody>
                  <a:tcPr/>
                </a:tc>
                <a:tc>
                  <a:txBody>
                    <a:bodyPr/>
                    <a:lstStyle/>
                    <a:p>
                      <a:r>
                        <a:rPr lang="en-US" dirty="0" smtClean="0"/>
                        <a:t>Unilever</a:t>
                      </a:r>
                      <a:endParaRPr lang="en-US" dirty="0"/>
                    </a:p>
                  </a:txBody>
                  <a:tcPr/>
                </a:tc>
              </a:tr>
              <a:tr h="370840">
                <a:tc>
                  <a:txBody>
                    <a:bodyPr/>
                    <a:lstStyle/>
                    <a:p>
                      <a:r>
                        <a:rPr lang="en-US" dirty="0" smtClean="0"/>
                        <a:t>3</a:t>
                      </a:r>
                      <a:endParaRPr lang="en-US" dirty="0"/>
                    </a:p>
                  </a:txBody>
                  <a:tcPr/>
                </a:tc>
                <a:tc>
                  <a:txBody>
                    <a:bodyPr/>
                    <a:lstStyle/>
                    <a:p>
                      <a:r>
                        <a:rPr lang="en-US" dirty="0" smtClean="0"/>
                        <a:t>Royal Dutch Shell</a:t>
                      </a:r>
                      <a:endParaRPr lang="en-US" dirty="0"/>
                    </a:p>
                  </a:txBody>
                  <a:tcPr/>
                </a:tc>
              </a:tr>
              <a:tr h="370840">
                <a:tc>
                  <a:txBody>
                    <a:bodyPr/>
                    <a:lstStyle/>
                    <a:p>
                      <a:r>
                        <a:rPr lang="en-US" dirty="0" smtClean="0"/>
                        <a:t>4</a:t>
                      </a:r>
                      <a:endParaRPr lang="en-US" dirty="0"/>
                    </a:p>
                  </a:txBody>
                  <a:tcPr/>
                </a:tc>
                <a:tc>
                  <a:txBody>
                    <a:bodyPr/>
                    <a:lstStyle/>
                    <a:p>
                      <a:r>
                        <a:rPr lang="en-US" dirty="0" smtClean="0"/>
                        <a:t>Berkeley Group</a:t>
                      </a:r>
                      <a:endParaRPr lang="en-US" dirty="0"/>
                    </a:p>
                  </a:txBody>
                  <a:tcPr/>
                </a:tc>
              </a:tr>
              <a:tr h="370840">
                <a:tc>
                  <a:txBody>
                    <a:bodyPr/>
                    <a:lstStyle/>
                    <a:p>
                      <a:r>
                        <a:rPr lang="en-US" dirty="0" smtClean="0"/>
                        <a:t>5</a:t>
                      </a:r>
                      <a:endParaRPr lang="en-US" dirty="0"/>
                    </a:p>
                  </a:txBody>
                  <a:tcPr/>
                </a:tc>
                <a:tc>
                  <a:txBody>
                    <a:bodyPr/>
                    <a:lstStyle/>
                    <a:p>
                      <a:r>
                        <a:rPr lang="en-US" dirty="0" smtClean="0"/>
                        <a:t>Johnson Matthey</a:t>
                      </a:r>
                      <a:endParaRPr lang="en-US" dirty="0"/>
                    </a:p>
                  </a:txBody>
                  <a:tcPr/>
                </a:tc>
              </a:tr>
              <a:tr h="370840">
                <a:tc>
                  <a:txBody>
                    <a:bodyPr/>
                    <a:lstStyle/>
                    <a:p>
                      <a:r>
                        <a:rPr lang="en-US" dirty="0" smtClean="0"/>
                        <a:t>6</a:t>
                      </a:r>
                      <a:endParaRPr lang="en-US" dirty="0"/>
                    </a:p>
                  </a:txBody>
                  <a:tcPr/>
                </a:tc>
                <a:tc>
                  <a:txBody>
                    <a:bodyPr/>
                    <a:lstStyle/>
                    <a:p>
                      <a:r>
                        <a:rPr lang="en-US" dirty="0" err="1" smtClean="0"/>
                        <a:t>Spirax-Sarco</a:t>
                      </a:r>
                      <a:endParaRPr lang="en-US" dirty="0"/>
                    </a:p>
                  </a:txBody>
                  <a:tcPr/>
                </a:tc>
              </a:tr>
              <a:tr h="370840">
                <a:tc>
                  <a:txBody>
                    <a:bodyPr/>
                    <a:lstStyle/>
                    <a:p>
                      <a:r>
                        <a:rPr lang="en-US" dirty="0" smtClean="0"/>
                        <a:t>7</a:t>
                      </a:r>
                      <a:endParaRPr lang="en-US" dirty="0"/>
                    </a:p>
                  </a:txBody>
                  <a:tcPr/>
                </a:tc>
                <a:tc>
                  <a:txBody>
                    <a:bodyPr/>
                    <a:lstStyle/>
                    <a:p>
                      <a:r>
                        <a:rPr lang="en-US" dirty="0" err="1" smtClean="0"/>
                        <a:t>Halma</a:t>
                      </a:r>
                      <a:endParaRPr lang="en-US" dirty="0"/>
                    </a:p>
                  </a:txBody>
                  <a:tcPr/>
                </a:tc>
              </a:tr>
              <a:tr h="370840">
                <a:tc>
                  <a:txBody>
                    <a:bodyPr/>
                    <a:lstStyle/>
                    <a:p>
                      <a:r>
                        <a:rPr lang="en-US" dirty="0" smtClean="0"/>
                        <a:t>8</a:t>
                      </a:r>
                      <a:endParaRPr lang="en-US" dirty="0"/>
                    </a:p>
                  </a:txBody>
                  <a:tcPr/>
                </a:tc>
                <a:tc>
                  <a:txBody>
                    <a:bodyPr/>
                    <a:lstStyle/>
                    <a:p>
                      <a:r>
                        <a:rPr lang="en-US" dirty="0" smtClean="0"/>
                        <a:t>InterContinental Hotels Group</a:t>
                      </a:r>
                      <a:endParaRPr lang="en-US" dirty="0"/>
                    </a:p>
                  </a:txBody>
                  <a:tcPr/>
                </a:tc>
              </a:tr>
              <a:tr h="370840">
                <a:tc>
                  <a:txBody>
                    <a:bodyPr/>
                    <a:lstStyle/>
                    <a:p>
                      <a:r>
                        <a:rPr lang="en-US" dirty="0" smtClean="0"/>
                        <a:t>9</a:t>
                      </a:r>
                      <a:endParaRPr lang="en-US" dirty="0"/>
                    </a:p>
                  </a:txBody>
                  <a:tcPr/>
                </a:tc>
                <a:tc>
                  <a:txBody>
                    <a:bodyPr/>
                    <a:lstStyle/>
                    <a:p>
                      <a:r>
                        <a:rPr lang="en-US" dirty="0" smtClean="0"/>
                        <a:t>McDonalds</a:t>
                      </a:r>
                      <a:endParaRPr lang="en-US" dirty="0"/>
                    </a:p>
                  </a:txBody>
                  <a:tcPr/>
                </a:tc>
              </a:tr>
              <a:tr h="370840">
                <a:tc>
                  <a:txBody>
                    <a:bodyPr/>
                    <a:lstStyle/>
                    <a:p>
                      <a:r>
                        <a:rPr lang="en-US" dirty="0" smtClean="0"/>
                        <a:t>10</a:t>
                      </a:r>
                      <a:endParaRPr lang="en-US" dirty="0"/>
                    </a:p>
                  </a:txBody>
                  <a:tcPr/>
                </a:tc>
                <a:tc>
                  <a:txBody>
                    <a:bodyPr/>
                    <a:lstStyle/>
                    <a:p>
                      <a:r>
                        <a:rPr lang="en-US" dirty="0" smtClean="0"/>
                        <a:t>Experian</a:t>
                      </a:r>
                      <a:endParaRPr lang="en-US" dirty="0"/>
                    </a:p>
                  </a:txBody>
                  <a:tcPr/>
                </a:tc>
              </a:tr>
            </a:tbl>
          </a:graphicData>
        </a:graphic>
      </p:graphicFrame>
    </p:spTree>
    <p:extLst>
      <p:ext uri="{BB962C8B-B14F-4D97-AF65-F5344CB8AC3E}">
        <p14:creationId xmlns:p14="http://schemas.microsoft.com/office/powerpoint/2010/main" val="124181611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C63C853E-3842-4594-86A9-051FFAF4D34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 xmlns:a16="http://schemas.microsoft.com/office/drawing/2014/main" id="{B591CDC5-6B61-4116-B3B5-0FF42B6E606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 xmlns:a16="http://schemas.microsoft.com/office/drawing/2014/main" id="{25B08984-5BEB-422F-A364-2B41E6A516E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 xmlns:a16="http://schemas.microsoft.com/office/drawing/2014/main" id="{A8F413B1-54E0-4B16-92AB-1CC5C7D645B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Content Placeholder 3"/>
          <p:cNvPicPr>
            <a:picLocks noGrp="1" noChangeAspect="1"/>
          </p:cNvPicPr>
          <p:nvPr>
            <p:ph idx="1"/>
          </p:nvPr>
        </p:nvPicPr>
        <p:blipFill rotWithShape="1">
          <a:blip r:embed="rId3"/>
          <a:srcRect t="15728" r="-1" b="-1"/>
          <a:stretch/>
        </p:blipFill>
        <p:spPr>
          <a:xfrm>
            <a:off x="20" y="10"/>
            <a:ext cx="12191675" cy="6857990"/>
          </a:xfrm>
          <a:prstGeom prst="rect">
            <a:avLst/>
          </a:prstGeom>
        </p:spPr>
      </p:pic>
      <p:sp>
        <p:nvSpPr>
          <p:cNvPr id="17" name="Rectangle 16">
            <a:extLst>
              <a:ext uri="{FF2B5EF4-FFF2-40B4-BE49-F238E27FC236}">
                <a16:creationId xmlns="" xmlns:a16="http://schemas.microsoft.com/office/drawing/2014/main" id="{95633E59-CFCD-4CB3-AB4B-F13B8BA438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896785" y="4907589"/>
            <a:ext cx="8295215" cy="1452929"/>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 xmlns:a16="http://schemas.microsoft.com/office/drawing/2014/main" id="{7FFB1710-F59A-4B72-91E4-53C2300B705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065509" y="5075836"/>
            <a:ext cx="6832499" cy="0"/>
          </a:xfrm>
          <a:prstGeom prst="line">
            <a:avLst/>
          </a:prstGeom>
          <a:ln>
            <a:solidFill>
              <a:srgbClr val="D6725A"/>
            </a:solidFill>
          </a:ln>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4060512" y="5241371"/>
            <a:ext cx="6835556" cy="954556"/>
          </a:xfrm>
        </p:spPr>
        <p:txBody>
          <a:bodyPr vert="horz" lIns="91440" tIns="45720" rIns="91440" bIns="45720" rtlCol="0" anchor="t">
            <a:normAutofit/>
          </a:bodyPr>
          <a:lstStyle/>
          <a:p>
            <a:r>
              <a:rPr lang="en-US">
                <a:solidFill>
                  <a:srgbClr val="FFFFFE"/>
                </a:solidFill>
              </a:rPr>
              <a:t>ARM</a:t>
            </a:r>
          </a:p>
        </p:txBody>
      </p:sp>
    </p:spTree>
    <p:extLst>
      <p:ext uri="{BB962C8B-B14F-4D97-AF65-F5344CB8AC3E}">
        <p14:creationId xmlns:p14="http://schemas.microsoft.com/office/powerpoint/2010/main" val="73154864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Cambridge-based chip designer</a:t>
            </a:r>
            <a:br>
              <a:rPr lang="en-US" dirty="0"/>
            </a:br>
            <a:endParaRPr lang="en-US" dirty="0"/>
          </a:p>
        </p:txBody>
      </p:sp>
      <p:sp>
        <p:nvSpPr>
          <p:cNvPr id="3" name="Content Placeholder 2"/>
          <p:cNvSpPr>
            <a:spLocks noGrp="1"/>
          </p:cNvSpPr>
          <p:nvPr>
            <p:ph idx="1"/>
          </p:nvPr>
        </p:nvSpPr>
        <p:spPr/>
        <p:txBody>
          <a:bodyPr/>
          <a:lstStyle/>
          <a:p>
            <a:r>
              <a:rPr lang="en-US" dirty="0"/>
              <a:t>The father of Silicon Fen is also a leading role model for higher education and business working together. It wins four criteria awards for Financial Soundness, Quality of Goods &amp; Services, Company Competitiveness and Innovation. </a:t>
            </a:r>
            <a:endParaRPr lang="en-US" dirty="0" smtClean="0"/>
          </a:p>
          <a:p>
            <a:r>
              <a:rPr lang="en-US" dirty="0" smtClean="0"/>
              <a:t>ARM </a:t>
            </a:r>
            <a:r>
              <a:rPr lang="en-US" dirty="0"/>
              <a:t>is a world-leader in the design of low-energy, high-performance processors - its designs are used in 95% of all </a:t>
            </a:r>
            <a:r>
              <a:rPr lang="en-US" dirty="0" smtClean="0"/>
              <a:t>smartphones</a:t>
            </a:r>
          </a:p>
          <a:p>
            <a:r>
              <a:rPr lang="en-US" dirty="0" smtClean="0"/>
              <a:t>Japan's </a:t>
            </a:r>
            <a:r>
              <a:rPr lang="en-US" dirty="0" err="1"/>
              <a:t>SoftBank</a:t>
            </a:r>
            <a:r>
              <a:rPr lang="en-US" dirty="0"/>
              <a:t> paid a whopping £24.3bn for ARM in </a:t>
            </a:r>
            <a:r>
              <a:rPr lang="en-US" dirty="0" smtClean="0"/>
              <a:t>July 2017.</a:t>
            </a:r>
            <a:r>
              <a:rPr lang="en-US" dirty="0"/>
              <a:t/>
            </a:r>
            <a:br>
              <a:rPr lang="en-US" dirty="0"/>
            </a:br>
            <a:endParaRPr lang="en-US" dirty="0"/>
          </a:p>
        </p:txBody>
      </p:sp>
    </p:spTree>
    <p:extLst>
      <p:ext uri="{BB962C8B-B14F-4D97-AF65-F5344CB8AC3E}">
        <p14:creationId xmlns:p14="http://schemas.microsoft.com/office/powerpoint/2010/main" val="42065354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6738F172-08B9-4BA5-B753-7D93472C0B1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 xmlns:a16="http://schemas.microsoft.com/office/drawing/2014/main" id="{C900681B-C4FD-40B3-B5BC-C33231614C9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 xmlns:a16="http://schemas.microsoft.com/office/drawing/2014/main" id="{FEAACD67-2FB5-4530-9B74-8D946F1CE9E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p:cNvPicPr>
            <a:picLocks noGrp="1" noChangeAspect="1"/>
          </p:cNvPicPr>
          <p:nvPr>
            <p:ph idx="1"/>
          </p:nvPr>
        </p:nvPicPr>
        <p:blipFill rotWithShape="1">
          <a:blip r:embed="rId3"/>
          <a:srcRect t="3151" b="12579"/>
          <a:stretch/>
        </p:blipFill>
        <p:spPr>
          <a:xfrm>
            <a:off x="20" y="10"/>
            <a:ext cx="12191980" cy="6857990"/>
          </a:xfrm>
          <a:prstGeom prst="rect">
            <a:avLst/>
          </a:prstGeom>
        </p:spPr>
      </p:pic>
    </p:spTree>
    <p:extLst>
      <p:ext uri="{BB962C8B-B14F-4D97-AF65-F5344CB8AC3E}">
        <p14:creationId xmlns:p14="http://schemas.microsoft.com/office/powerpoint/2010/main" val="72057054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solidFill>
                  <a:srgbClr val="0070C0"/>
                </a:solidFill>
              </a:rPr>
              <a:t>Unilever Sustainability Living Plan</a:t>
            </a:r>
            <a:endParaRPr lang="en-GB" dirty="0">
              <a:solidFill>
                <a:srgbClr val="0070C0"/>
              </a:solidFill>
            </a:endParaRPr>
          </a:p>
        </p:txBody>
      </p:sp>
      <p:sp>
        <p:nvSpPr>
          <p:cNvPr id="2" name="Content Placeholder 1"/>
          <p:cNvSpPr>
            <a:spLocks noGrp="1"/>
          </p:cNvSpPr>
          <p:nvPr>
            <p:ph idx="1"/>
          </p:nvPr>
        </p:nvSpPr>
        <p:spPr/>
        <p:txBody>
          <a:bodyPr>
            <a:normAutofit fontScale="92500"/>
          </a:bodyPr>
          <a:lstStyle/>
          <a:p>
            <a:pPr marL="109728" indent="0">
              <a:buNone/>
            </a:pPr>
            <a:r>
              <a:rPr lang="en-GB" sz="2400" b="1" dirty="0">
                <a:solidFill>
                  <a:srgbClr val="0070C0"/>
                </a:solidFill>
              </a:rPr>
              <a:t>Unilever</a:t>
            </a:r>
            <a:r>
              <a:rPr lang="en-GB" sz="2000" dirty="0"/>
              <a:t> is third largest consumer goods company in the world with over 400 brands, 173,000 employees and total revenue of €51.32bn in 2012. Unilever products are used by 2 billion consumers every day in over 190 countries </a:t>
            </a:r>
            <a:r>
              <a:rPr lang="en-GB" dirty="0"/>
              <a:t>(Unilever website)</a:t>
            </a:r>
            <a:endParaRPr lang="en-GB" sz="2000" dirty="0"/>
          </a:p>
          <a:p>
            <a:pPr>
              <a:buFont typeface="Wingdings" pitchFamily="2" charset="2"/>
              <a:buChar char="q"/>
            </a:pPr>
            <a:r>
              <a:rPr lang="en-GB" sz="2000" dirty="0"/>
              <a:t>Launched ‘Sustainability Living Plan’ in 2010</a:t>
            </a:r>
          </a:p>
          <a:p>
            <a:pPr>
              <a:buFont typeface="Wingdings" pitchFamily="2" charset="2"/>
              <a:buChar char="q"/>
            </a:pPr>
            <a:r>
              <a:rPr lang="en-GB" sz="2000" dirty="0"/>
              <a:t>‘Britain’s most admired company’ 2015</a:t>
            </a:r>
          </a:p>
          <a:p>
            <a:pPr>
              <a:buFont typeface="Wingdings" pitchFamily="2" charset="2"/>
              <a:buChar char="q"/>
            </a:pPr>
            <a:r>
              <a:rPr lang="en-GB" sz="2000" dirty="0"/>
              <a:t>CEO Paul </a:t>
            </a:r>
            <a:r>
              <a:rPr lang="en-GB" sz="2000" dirty="0" err="1"/>
              <a:t>Polman</a:t>
            </a:r>
            <a:r>
              <a:rPr lang="en-GB" sz="2000" dirty="0"/>
              <a:t> has transformed Unilever into world’s most innovative corporations. Did away with earnings guidance and quarterly reporting (HBR Interview 2012). </a:t>
            </a:r>
          </a:p>
          <a:p>
            <a:pPr>
              <a:buFont typeface="Wingdings" pitchFamily="2" charset="2"/>
              <a:buChar char="q"/>
            </a:pPr>
            <a:r>
              <a:rPr lang="en-GB" sz="2000" dirty="0"/>
              <a:t>2011 launched plan to double revenue by 2020 while halving company’s environmental impact</a:t>
            </a:r>
            <a:r>
              <a:rPr lang="en-GB" sz="2000" dirty="0" smtClean="0"/>
              <a:t>.</a:t>
            </a:r>
          </a:p>
          <a:p>
            <a:pPr>
              <a:buFont typeface="Wingdings" pitchFamily="2" charset="2"/>
              <a:buChar char="q"/>
            </a:pPr>
            <a:endParaRPr lang="en-GB" sz="2000" dirty="0"/>
          </a:p>
          <a:p>
            <a:pPr>
              <a:buFont typeface="Wingdings" pitchFamily="2" charset="2"/>
              <a:buChar char="q"/>
            </a:pPr>
            <a:endParaRPr lang="en-GB" sz="2000" dirty="0"/>
          </a:p>
          <a:p>
            <a:pPr marL="109728" indent="0">
              <a:buNone/>
            </a:pPr>
            <a:endParaRPr lang="en-GB" sz="2000" dirty="0"/>
          </a:p>
          <a:p>
            <a:pPr marL="109728" indent="0">
              <a:buNone/>
            </a:pPr>
            <a:endParaRPr lang="en-GB" dirty="0"/>
          </a:p>
          <a:p>
            <a:pPr marL="109728" indent="0">
              <a:buNone/>
            </a:pPr>
            <a:endParaRPr lang="en-GB" dirty="0" smtClean="0"/>
          </a:p>
          <a:p>
            <a:pPr marL="109728" indent="0">
              <a:buNone/>
            </a:pPr>
            <a:endParaRPr lang="en-GB" dirty="0"/>
          </a:p>
          <a:p>
            <a:pPr marL="109728" indent="0">
              <a:buNone/>
            </a:pPr>
            <a:endParaRPr lang="en-GB" dirty="0"/>
          </a:p>
        </p:txBody>
      </p:sp>
    </p:spTree>
    <p:extLst>
      <p:ext uri="{BB962C8B-B14F-4D97-AF65-F5344CB8AC3E}">
        <p14:creationId xmlns:p14="http://schemas.microsoft.com/office/powerpoint/2010/main" val="28229661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Unilever</a:t>
            </a:r>
            <a:br>
              <a:rPr lang="en-GB" dirty="0" smtClean="0"/>
            </a:br>
            <a:endParaRPr lang="en-GB" dirty="0"/>
          </a:p>
        </p:txBody>
      </p:sp>
      <p:pic>
        <p:nvPicPr>
          <p:cNvPr id="4" name="Content Placeholder 3"/>
          <p:cNvPicPr>
            <a:picLocks noGrp="1" noChangeAspect="1"/>
          </p:cNvPicPr>
          <p:nvPr>
            <p:ph idx="1"/>
          </p:nvPr>
        </p:nvPicPr>
        <p:blipFill>
          <a:blip r:embed="rId2"/>
          <a:stretch>
            <a:fillRect/>
          </a:stretch>
        </p:blipFill>
        <p:spPr>
          <a:xfrm>
            <a:off x="4129883" y="2103439"/>
            <a:ext cx="3932237" cy="3932237"/>
          </a:xfrm>
          <a:prstGeom prst="rect">
            <a:avLst/>
          </a:prstGeom>
        </p:spPr>
      </p:pic>
    </p:spTree>
    <p:extLst>
      <p:ext uri="{BB962C8B-B14F-4D97-AF65-F5344CB8AC3E}">
        <p14:creationId xmlns:p14="http://schemas.microsoft.com/office/powerpoint/2010/main" val="60832739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Unilever</a:t>
            </a:r>
            <a:endParaRPr lang="en-GB" dirty="0"/>
          </a:p>
        </p:txBody>
      </p:sp>
      <p:sp>
        <p:nvSpPr>
          <p:cNvPr id="3" name="Content Placeholder 2"/>
          <p:cNvSpPr>
            <a:spLocks noGrp="1"/>
          </p:cNvSpPr>
          <p:nvPr>
            <p:ph idx="1"/>
          </p:nvPr>
        </p:nvSpPr>
        <p:spPr/>
        <p:txBody>
          <a:bodyPr>
            <a:normAutofit fontScale="85000" lnSpcReduction="10000"/>
          </a:bodyPr>
          <a:lstStyle/>
          <a:p>
            <a:r>
              <a:rPr lang="en-US" dirty="0"/>
              <a:t>The Anglo-Dutch consumer goods giant is only company to have been in every BMAC Top 20</a:t>
            </a:r>
            <a:br>
              <a:rPr lang="en-US" dirty="0"/>
            </a:br>
            <a:r>
              <a:rPr lang="en-US" dirty="0"/>
              <a:t>Read more at https://</a:t>
            </a:r>
            <a:r>
              <a:rPr lang="en-US" dirty="0" err="1"/>
              <a:t>www.managementtoday.co.uk</a:t>
            </a:r>
            <a:r>
              <a:rPr lang="en-US" dirty="0"/>
              <a:t>/2-unilever/article/1416664#Otb2er0ttj8pp6kI.99</a:t>
            </a:r>
            <a:endParaRPr lang="en-US" dirty="0" smtClean="0"/>
          </a:p>
          <a:p>
            <a:r>
              <a:rPr lang="en-US" dirty="0" smtClean="0"/>
              <a:t>Also topped awards </a:t>
            </a:r>
            <a:r>
              <a:rPr lang="en-US" dirty="0"/>
              <a:t>for the Ability to Attract, Retain and Develop Top Talent and Community &amp; Environmental Responsibility - cornerstones of boss Paul </a:t>
            </a:r>
            <a:r>
              <a:rPr lang="en-US" dirty="0" err="1"/>
              <a:t>Polman's</a:t>
            </a:r>
            <a:r>
              <a:rPr lang="en-US" dirty="0"/>
              <a:t> Sustainable Living </a:t>
            </a:r>
            <a:r>
              <a:rPr lang="en-US" dirty="0" smtClean="0"/>
              <a:t>Plan.</a:t>
            </a:r>
          </a:p>
          <a:p>
            <a:r>
              <a:rPr lang="en-US" dirty="0" smtClean="0"/>
              <a:t>Q3 </a:t>
            </a:r>
            <a:r>
              <a:rPr lang="en-US" dirty="0"/>
              <a:t>sales growth of 3.2</a:t>
            </a:r>
            <a:r>
              <a:rPr lang="en-US" dirty="0" smtClean="0"/>
              <a:t>%.</a:t>
            </a:r>
          </a:p>
          <a:p>
            <a:r>
              <a:rPr lang="en-US" dirty="0" smtClean="0"/>
              <a:t>Lost </a:t>
            </a:r>
            <a:r>
              <a:rPr lang="en-US" dirty="0"/>
              <a:t>the 'Marmite Wars' PR battle with Tesco after trying to push through price </a:t>
            </a:r>
            <a:r>
              <a:rPr lang="en-US" dirty="0" smtClean="0"/>
              <a:t>rises.</a:t>
            </a:r>
            <a:endParaRPr lang="en-US" dirty="0"/>
          </a:p>
          <a:p>
            <a:r>
              <a:rPr lang="en-GB" dirty="0" smtClean="0"/>
              <a:t>CEO </a:t>
            </a:r>
            <a:r>
              <a:rPr lang="en-GB" dirty="0"/>
              <a:t>Paul </a:t>
            </a:r>
            <a:r>
              <a:rPr lang="en-GB" dirty="0" err="1"/>
              <a:t>Polman</a:t>
            </a:r>
            <a:r>
              <a:rPr lang="en-GB" dirty="0"/>
              <a:t> is proving that tough sustainability targets and decent shareholder returns are not mutually exclusive.</a:t>
            </a:r>
            <a:br>
              <a:rPr lang="en-GB" dirty="0"/>
            </a:br>
            <a:endParaRPr lang="en-GB" dirty="0"/>
          </a:p>
        </p:txBody>
      </p:sp>
    </p:spTree>
    <p:extLst>
      <p:ext uri="{BB962C8B-B14F-4D97-AF65-F5344CB8AC3E}">
        <p14:creationId xmlns:p14="http://schemas.microsoft.com/office/powerpoint/2010/main" val="213633443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6738F172-08B9-4BA5-B753-7D93472C0B1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 xmlns:a16="http://schemas.microsoft.com/office/drawing/2014/main" id="{C900681B-C4FD-40B3-B5BC-C33231614C9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 xmlns:a16="http://schemas.microsoft.com/office/drawing/2014/main" id="{FEAACD67-2FB5-4530-9B74-8D946F1CE9E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p:cNvPicPr>
            <a:picLocks noGrp="1" noChangeAspect="1"/>
          </p:cNvPicPr>
          <p:nvPr>
            <p:ph idx="1"/>
          </p:nvPr>
        </p:nvPicPr>
        <p:blipFill rotWithShape="1">
          <a:blip r:embed="rId3"/>
          <a:srcRect t="11542" b="4189"/>
          <a:stretch/>
        </p:blipFill>
        <p:spPr>
          <a:xfrm>
            <a:off x="20" y="10"/>
            <a:ext cx="12191980" cy="6857990"/>
          </a:xfrm>
          <a:prstGeom prst="rect">
            <a:avLst/>
          </a:prstGeom>
        </p:spPr>
      </p:pic>
    </p:spTree>
    <p:extLst>
      <p:ext uri="{BB962C8B-B14F-4D97-AF65-F5344CB8AC3E}">
        <p14:creationId xmlns:p14="http://schemas.microsoft.com/office/powerpoint/2010/main" val="196558271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Royal </a:t>
            </a:r>
            <a:r>
              <a:rPr lang="en-US" dirty="0" err="1" smtClean="0"/>
              <a:t>dutch</a:t>
            </a:r>
            <a:r>
              <a:rPr lang="en-US" dirty="0" smtClean="0"/>
              <a:t> shell</a:t>
            </a:r>
            <a:endParaRPr lang="en-US" dirty="0"/>
          </a:p>
        </p:txBody>
      </p:sp>
      <p:sp>
        <p:nvSpPr>
          <p:cNvPr id="3" name="Content Placeholder 2"/>
          <p:cNvSpPr>
            <a:spLocks noGrp="1"/>
          </p:cNvSpPr>
          <p:nvPr>
            <p:ph idx="1"/>
          </p:nvPr>
        </p:nvSpPr>
        <p:spPr/>
        <p:txBody>
          <a:bodyPr>
            <a:normAutofit fontScale="92500" lnSpcReduction="10000"/>
          </a:bodyPr>
          <a:lstStyle/>
          <a:p>
            <a:r>
              <a:rPr lang="en-US" dirty="0"/>
              <a:t>Despite the weak (if now recovering) oil price, oil giant Shell is up 10 places on last year, its £35bn takeover of BG Group back in February apparently receiving the stamp of approval of industry rivals despite City fears that the price was too high. </a:t>
            </a:r>
            <a:endParaRPr lang="en-US" dirty="0" smtClean="0"/>
          </a:p>
          <a:p>
            <a:r>
              <a:rPr lang="en-US" dirty="0" smtClean="0"/>
              <a:t>Demand </a:t>
            </a:r>
            <a:r>
              <a:rPr lang="en-US" dirty="0"/>
              <a:t>for energy isn't going away and boss Ben van </a:t>
            </a:r>
            <a:r>
              <a:rPr lang="en-US" dirty="0" err="1"/>
              <a:t>Beurden's</a:t>
            </a:r>
            <a:r>
              <a:rPr lang="en-US" dirty="0"/>
              <a:t> bold expansionist strategy - buy assets while they are cheap, because they won't stay that way forever - looks as though it may be starting to pay off. </a:t>
            </a:r>
            <a:endParaRPr lang="en-US" dirty="0" smtClean="0"/>
          </a:p>
          <a:p>
            <a:r>
              <a:rPr lang="en-US" dirty="0" smtClean="0"/>
              <a:t>In </a:t>
            </a:r>
            <a:r>
              <a:rPr lang="en-US" dirty="0"/>
              <a:t>Q3, its CCS earnings attributable to shareholders were $1.4bn compared with a loss of $6.1bn for the same quarter a year ago.</a:t>
            </a:r>
            <a:br>
              <a:rPr lang="en-US" dirty="0"/>
            </a:br>
            <a:endParaRPr lang="en-US" dirty="0"/>
          </a:p>
        </p:txBody>
      </p:sp>
    </p:spTree>
    <p:extLst>
      <p:ext uri="{BB962C8B-B14F-4D97-AF65-F5344CB8AC3E}">
        <p14:creationId xmlns:p14="http://schemas.microsoft.com/office/powerpoint/2010/main" val="135782062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 xmlns:a16="http://schemas.microsoft.com/office/drawing/2014/main" id="{0CABCAE3-64FC-4149-819F-2C181282415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2" name="Picture 21">
            <a:extLst>
              <a:ext uri="{FF2B5EF4-FFF2-40B4-BE49-F238E27FC236}">
                <a16:creationId xmlns="" xmlns:a16="http://schemas.microsoft.com/office/drawing/2014/main" id="{012FDCFE-9AD2-4D8A-8CBF-B3AA37EBF6D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 xmlns:a16="http://schemas.microsoft.com/office/drawing/2014/main" id="{FBD463FC-4CA8-4FF4-85A3-AF9F4B98D21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 xmlns:a16="http://schemas.microsoft.com/office/drawing/2014/main" id="{BECF35C3-8B44-4F4B-BD25-4C01823DB22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8" name="Rectangle 27">
            <a:extLst>
              <a:ext uri="{FF2B5EF4-FFF2-40B4-BE49-F238E27FC236}">
                <a16:creationId xmlns="" xmlns:a16="http://schemas.microsoft.com/office/drawing/2014/main" id="{2FA7AD0A-1871-4DF8-9235-F49D0513B9C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 xmlns:a16="http://schemas.microsoft.com/office/drawing/2014/main" id="{36B04CFB-FAE5-47DD-9B3E-4E9BA7A89CC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32" name="Picture 31">
            <a:extLst>
              <a:ext uri="{FF2B5EF4-FFF2-40B4-BE49-F238E27FC236}">
                <a16:creationId xmlns="" xmlns:a16="http://schemas.microsoft.com/office/drawing/2014/main" id="{16EFE474-4FE0-4E8F-8F09-5ED2C9E76A84}"/>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33">
            <a:extLst>
              <a:ext uri="{FF2B5EF4-FFF2-40B4-BE49-F238E27FC236}">
                <a16:creationId xmlns="" xmlns:a16="http://schemas.microsoft.com/office/drawing/2014/main" id="{CF8B8C81-54DC-4AF5-B682-3A2C70A6B55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pSp>
        <p:nvGrpSpPr>
          <p:cNvPr id="36" name="Group 35">
            <a:extLst>
              <a:ext uri="{FF2B5EF4-FFF2-40B4-BE49-F238E27FC236}">
                <a16:creationId xmlns="" xmlns:a16="http://schemas.microsoft.com/office/drawing/2014/main" id="{E8ACF89C-CFC3-4D68-B3C4-2BEFB7BBE5F7}"/>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3979389" y="482171"/>
            <a:ext cx="7560115" cy="5149101"/>
            <a:chOff x="3979389" y="482171"/>
            <a:chExt cx="7560115" cy="5149101"/>
          </a:xfrm>
        </p:grpSpPr>
        <p:sp>
          <p:nvSpPr>
            <p:cNvPr id="37" name="Rectangle 36">
              <a:extLst>
                <a:ext uri="{FF2B5EF4-FFF2-40B4-BE49-F238E27FC236}">
                  <a16:creationId xmlns="" xmlns:a16="http://schemas.microsoft.com/office/drawing/2014/main" id="{3B770B7D-3C5C-4682-8DF0-20783592F3B6}"/>
                </a:ext>
              </a:extLst>
            </p:cNvPr>
            <p:cNvSpPr/>
            <p:nvPr>
              <p:extLst>
                <p:ext uri="{386F3935-93C4-4BCD-93E2-E3B085C9AB24}">
                  <p16:designElem xmlns:p16="http://schemas.microsoft.com/office/powerpoint/2015/main" xmlns=""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 xmlns:a16="http://schemas.microsoft.com/office/drawing/2014/main" id="{A6893E11-7EC1-4EB6-A2A8-0B693F8FE576}"/>
                </a:ext>
              </a:extLst>
            </p:cNvPr>
            <p:cNvSpPr/>
            <p:nvPr>
              <p:extLst>
                <p:ext uri="{386F3935-93C4-4BCD-93E2-E3B085C9AB24}">
                  <p16:designElem xmlns:p16="http://schemas.microsoft.com/office/powerpoint/2015/main" xmlns=""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 xmlns:a16="http://schemas.microsoft.com/office/drawing/2014/main" id="{622F7FD7-8884-4FD5-95AB-0B5C6033ADF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41">
            <a:extLst>
              <a:ext uri="{FF2B5EF4-FFF2-40B4-BE49-F238E27FC236}">
                <a16:creationId xmlns="" xmlns:a16="http://schemas.microsoft.com/office/drawing/2014/main" id="{EE68D41B-9286-479F-9AB7-678C8E348D7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Content Placeholder 4"/>
          <p:cNvPicPr>
            <a:picLocks noGrp="1" noChangeAspect="1"/>
          </p:cNvPicPr>
          <p:nvPr>
            <p:ph idx="1"/>
          </p:nvPr>
        </p:nvPicPr>
        <p:blipFill>
          <a:blip r:embed="rId3"/>
          <a:stretch>
            <a:fillRect/>
          </a:stretch>
        </p:blipFill>
        <p:spPr>
          <a:xfrm>
            <a:off x="4618374" y="1595384"/>
            <a:ext cx="6282919" cy="2908093"/>
          </a:xfrm>
          <a:prstGeom prst="rect">
            <a:avLst/>
          </a:prstGeom>
        </p:spPr>
      </p:pic>
      <p:sp>
        <p:nvSpPr>
          <p:cNvPr id="2" name="Title 1"/>
          <p:cNvSpPr>
            <a:spLocks noGrp="1"/>
          </p:cNvSpPr>
          <p:nvPr>
            <p:ph type="title"/>
          </p:nvPr>
        </p:nvSpPr>
        <p:spPr>
          <a:xfrm>
            <a:off x="659301" y="1474969"/>
            <a:ext cx="2823919" cy="1868760"/>
          </a:xfrm>
        </p:spPr>
        <p:txBody>
          <a:bodyPr vert="horz" lIns="91440" tIns="45720" rIns="91440" bIns="0" rtlCol="0" anchor="b">
            <a:normAutofit/>
          </a:bodyPr>
          <a:lstStyle/>
          <a:p>
            <a:r>
              <a:rPr lang="en-US" sz="3600"/>
              <a:t>Price of oil</a:t>
            </a:r>
          </a:p>
        </p:txBody>
      </p:sp>
    </p:spTree>
    <p:extLst>
      <p:ext uri="{BB962C8B-B14F-4D97-AF65-F5344CB8AC3E}">
        <p14:creationId xmlns:p14="http://schemas.microsoft.com/office/powerpoint/2010/main" val="219935884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CDDE5CDF-1512-4CDA-B956-23D223F8DE4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 xmlns:a16="http://schemas.microsoft.com/office/drawing/2014/main" id="{B029D7D8-5A6B-4C76-94C8-15798C6C5AD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 xmlns:a16="http://schemas.microsoft.com/office/drawing/2014/main" id="{A5C9319C-E20D-4884-952F-60B6A58C3E3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 xmlns:a16="http://schemas.microsoft.com/office/drawing/2014/main" id="{2C6F198E-F7A1-4125-910D-641C0C2A76D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 xmlns:a16="http://schemas.microsoft.com/office/drawing/2014/main" id="{907C3A25-D9A7-4F2D-B44C-FA8EB24C7AF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6" y="643467"/>
            <a:ext cx="10905067" cy="5566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3"/>
          <a:stretch>
            <a:fillRect/>
          </a:stretch>
        </p:blipFill>
        <p:spPr>
          <a:xfrm>
            <a:off x="1478566" y="1128098"/>
            <a:ext cx="9242233" cy="4598011"/>
          </a:xfrm>
          <a:prstGeom prst="rect">
            <a:avLst/>
          </a:prstGeom>
        </p:spPr>
      </p:pic>
      <p:sp>
        <p:nvSpPr>
          <p:cNvPr id="19" name="Rectangle 18">
            <a:extLst>
              <a:ext uri="{FF2B5EF4-FFF2-40B4-BE49-F238E27FC236}">
                <a16:creationId xmlns="" xmlns:a16="http://schemas.microsoft.com/office/drawing/2014/main" id="{18E8515E-B8C8-482A-A9B5-CE57BC080AA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2697018"/>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CDDE5CDF-1512-4CDA-B956-23D223F8DE4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 xmlns:a16="http://schemas.microsoft.com/office/drawing/2014/main" id="{B029D7D8-5A6B-4C76-94C8-15798C6C5AD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 xmlns:a16="http://schemas.microsoft.com/office/drawing/2014/main" id="{A5C9319C-E20D-4884-952F-60B6A58C3E3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 xmlns:a16="http://schemas.microsoft.com/office/drawing/2014/main" id="{F1176DA6-4BBF-42A4-9C94-E6613CCD6B3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 xmlns:a16="http://schemas.microsoft.com/office/drawing/2014/main" id="{99AAB0AE-172B-4FB4-80C2-86CD6B82422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chemeClr val="bg1"/>
          </a:solidFill>
          <a:ln>
            <a:solidFill>
              <a:srgbClr val="9FCCE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p:cNvPicPr>
            <a:picLocks noGrp="1" noChangeAspect="1"/>
          </p:cNvPicPr>
          <p:nvPr>
            <p:ph idx="1"/>
          </p:nvPr>
        </p:nvPicPr>
        <p:blipFill>
          <a:blip r:embed="rId3"/>
          <a:stretch>
            <a:fillRect/>
          </a:stretch>
        </p:blipFill>
        <p:spPr>
          <a:xfrm>
            <a:off x="1953943" y="643467"/>
            <a:ext cx="8284113" cy="5571066"/>
          </a:xfrm>
          <a:prstGeom prst="rect">
            <a:avLst/>
          </a:prstGeom>
        </p:spPr>
      </p:pic>
    </p:spTree>
    <p:extLst>
      <p:ext uri="{BB962C8B-B14F-4D97-AF65-F5344CB8AC3E}">
        <p14:creationId xmlns:p14="http://schemas.microsoft.com/office/powerpoint/2010/main" val="152778762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https://</a:t>
            </a:r>
            <a:r>
              <a:rPr lang="en-US" dirty="0" err="1"/>
              <a:t>www.finder.com</a:t>
            </a:r>
            <a:r>
              <a:rPr lang="en-US" dirty="0"/>
              <a:t>/</a:t>
            </a:r>
            <a:r>
              <a:rPr lang="en-US" dirty="0" err="1"/>
              <a:t>uk</a:t>
            </a:r>
            <a:r>
              <a:rPr lang="en-US" dirty="0"/>
              <a:t>/</a:t>
            </a:r>
            <a:r>
              <a:rPr lang="en-US" dirty="0" err="1"/>
              <a:t>brexit</a:t>
            </a:r>
            <a:r>
              <a:rPr lang="en-US" dirty="0"/>
              <a:t>-pound</a:t>
            </a:r>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2409954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Price Sunday 26 </a:t>
            </a:r>
            <a:r>
              <a:rPr lang="en-US" dirty="0" err="1" smtClean="0"/>
              <a:t>november</a:t>
            </a:r>
            <a:r>
              <a:rPr lang="en-US" dirty="0" smtClean="0"/>
              <a:t> 2017</a:t>
            </a:r>
            <a:endParaRPr lang="en-US" dirty="0"/>
          </a:p>
        </p:txBody>
      </p:sp>
      <p:sp>
        <p:nvSpPr>
          <p:cNvPr id="3" name="Content Placeholder 2"/>
          <p:cNvSpPr>
            <a:spLocks noGrp="1"/>
          </p:cNvSpPr>
          <p:nvPr>
            <p:ph idx="1"/>
          </p:nvPr>
        </p:nvSpPr>
        <p:spPr/>
        <p:txBody>
          <a:bodyPr/>
          <a:lstStyle/>
          <a:p>
            <a:r>
              <a:rPr lang="en-US" b="1" dirty="0" smtClean="0"/>
              <a:t>Gold </a:t>
            </a:r>
            <a:r>
              <a:rPr lang="hr-HR" b="1" dirty="0"/>
              <a:t>£</a:t>
            </a:r>
            <a:r>
              <a:rPr lang="hr-HR" b="1" dirty="0" smtClean="0"/>
              <a:t>966.59</a:t>
            </a:r>
          </a:p>
          <a:p>
            <a:r>
              <a:rPr lang="hr-HR" b="1" dirty="0" smtClean="0"/>
              <a:t>Oil £44.21</a:t>
            </a:r>
            <a:endParaRPr lang="en-US" dirty="0"/>
          </a:p>
        </p:txBody>
      </p:sp>
    </p:spTree>
    <p:extLst>
      <p:ext uri="{BB962C8B-B14F-4D97-AF65-F5344CB8AC3E}">
        <p14:creationId xmlns:p14="http://schemas.microsoft.com/office/powerpoint/2010/main" val="32513426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Johnson </a:t>
            </a:r>
            <a:r>
              <a:rPr lang="en-GB" dirty="0" err="1" smtClean="0"/>
              <a:t>Mattey</a:t>
            </a:r>
            <a:endParaRPr lang="en-GB" dirty="0"/>
          </a:p>
        </p:txBody>
      </p:sp>
      <p:pic>
        <p:nvPicPr>
          <p:cNvPr id="2050" name="Picture 2" descr="BMAC Top 10 201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65729" y="2103439"/>
            <a:ext cx="5860545" cy="3932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368762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6738F172-08B9-4BA5-B753-7D93472C0B1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 xmlns:a16="http://schemas.microsoft.com/office/drawing/2014/main" id="{C900681B-C4FD-40B3-B5BC-C33231614C9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 xmlns:a16="http://schemas.microsoft.com/office/drawing/2014/main" id="{FEAACD67-2FB5-4530-9B74-8D946F1CE9E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p:cNvPicPr>
            <a:picLocks noGrp="1" noChangeAspect="1"/>
          </p:cNvPicPr>
          <p:nvPr>
            <p:ph idx="1"/>
          </p:nvPr>
        </p:nvPicPr>
        <p:blipFill rotWithShape="1">
          <a:blip r:embed="rId3"/>
          <a:srcRect t="15730"/>
          <a:stretch/>
        </p:blipFill>
        <p:spPr>
          <a:xfrm>
            <a:off x="20" y="10"/>
            <a:ext cx="12191980" cy="6857990"/>
          </a:xfrm>
          <a:prstGeom prst="rect">
            <a:avLst/>
          </a:prstGeom>
        </p:spPr>
      </p:pic>
    </p:spTree>
    <p:extLst>
      <p:ext uri="{BB962C8B-B14F-4D97-AF65-F5344CB8AC3E}">
        <p14:creationId xmlns:p14="http://schemas.microsoft.com/office/powerpoint/2010/main" val="385199047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Berkeley group</a:t>
            </a:r>
            <a:endParaRPr lang="en-US" dirty="0"/>
          </a:p>
        </p:txBody>
      </p:sp>
      <p:sp>
        <p:nvSpPr>
          <p:cNvPr id="3" name="Content Placeholder 2"/>
          <p:cNvSpPr>
            <a:spLocks noGrp="1"/>
          </p:cNvSpPr>
          <p:nvPr>
            <p:ph idx="1"/>
          </p:nvPr>
        </p:nvSpPr>
        <p:spPr/>
        <p:txBody>
          <a:bodyPr>
            <a:normAutofit/>
          </a:bodyPr>
          <a:lstStyle/>
          <a:p>
            <a:pPr fontAlgn="base"/>
            <a:r>
              <a:rPr lang="en-US" dirty="0"/>
              <a:t>The double whammy of stamp duty hikes and Brexit uncertainty led to a 20% year-on-year reduction in reservations for upmarket housebuilder Berkeley Group, but it tops its sector again for the 11th year running anyway.</a:t>
            </a:r>
          </a:p>
          <a:p>
            <a:pPr fontAlgn="base"/>
            <a:r>
              <a:rPr lang="en-US" dirty="0"/>
              <a:t>It also takes the criteria award for Quality of Management, quite an accolade for founder, chairman and former </a:t>
            </a:r>
            <a:r>
              <a:rPr lang="en-US" dirty="0" err="1"/>
              <a:t>Barnardo's</a:t>
            </a:r>
            <a:r>
              <a:rPr lang="en-US" dirty="0"/>
              <a:t> boy Tony </a:t>
            </a:r>
            <a:r>
              <a:rPr lang="en-US" dirty="0" err="1"/>
              <a:t>Pidgley</a:t>
            </a:r>
            <a:r>
              <a:rPr lang="en-US" dirty="0"/>
              <a:t>, CEO Rob Perrins and CFO Richard </a:t>
            </a:r>
            <a:r>
              <a:rPr lang="en-US" dirty="0" err="1"/>
              <a:t>Stearn</a:t>
            </a:r>
            <a:r>
              <a:rPr lang="en-US" dirty="0"/>
              <a:t>. (</a:t>
            </a:r>
            <a:r>
              <a:rPr lang="en-US" dirty="0" err="1"/>
              <a:t>Pidgley</a:t>
            </a:r>
            <a:r>
              <a:rPr lang="en-US" dirty="0"/>
              <a:t> even took a rare pay cut this year, down to £21.2m from £23.3m in 2015.) Profits are stable and the firm says its is on track to deliver a surplus of £2bn by April 2018</a:t>
            </a:r>
            <a:r>
              <a:rPr lang="en-US" dirty="0" smtClean="0"/>
              <a:t>.</a:t>
            </a:r>
            <a:endParaRPr lang="en-US" dirty="0"/>
          </a:p>
        </p:txBody>
      </p:sp>
    </p:spTree>
    <p:extLst>
      <p:ext uri="{BB962C8B-B14F-4D97-AF65-F5344CB8AC3E}">
        <p14:creationId xmlns:p14="http://schemas.microsoft.com/office/powerpoint/2010/main" val="31902494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6738F172-08B9-4BA5-B753-7D93472C0B1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 xmlns:a16="http://schemas.microsoft.com/office/drawing/2014/main" id="{C900681B-C4FD-40B3-B5BC-C33231614C9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 xmlns:a16="http://schemas.microsoft.com/office/drawing/2014/main" id="{FEAACD67-2FB5-4530-9B74-8D946F1CE9E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p:cNvPicPr>
            <a:picLocks noGrp="1" noChangeAspect="1"/>
          </p:cNvPicPr>
          <p:nvPr>
            <p:ph idx="1"/>
          </p:nvPr>
        </p:nvPicPr>
        <p:blipFill rotWithShape="1">
          <a:blip r:embed="rId3"/>
          <a:srcRect t="13323" b="2407"/>
          <a:stretch/>
        </p:blipFill>
        <p:spPr>
          <a:xfrm>
            <a:off x="20" y="10"/>
            <a:ext cx="12191980" cy="6857990"/>
          </a:xfrm>
          <a:prstGeom prst="rect">
            <a:avLst/>
          </a:prstGeom>
        </p:spPr>
      </p:pic>
    </p:spTree>
    <p:extLst>
      <p:ext uri="{BB962C8B-B14F-4D97-AF65-F5344CB8AC3E}">
        <p14:creationId xmlns:p14="http://schemas.microsoft.com/office/powerpoint/2010/main" val="59522165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Johnson Matthey</a:t>
            </a:r>
          </a:p>
        </p:txBody>
      </p:sp>
      <p:sp>
        <p:nvSpPr>
          <p:cNvPr id="3" name="Content Placeholder 2"/>
          <p:cNvSpPr>
            <a:spLocks noGrp="1"/>
          </p:cNvSpPr>
          <p:nvPr>
            <p:ph idx="1"/>
          </p:nvPr>
        </p:nvSpPr>
        <p:spPr/>
        <p:txBody>
          <a:bodyPr>
            <a:normAutofit/>
          </a:bodyPr>
          <a:lstStyle/>
          <a:p>
            <a:r>
              <a:rPr lang="en-US" dirty="0" smtClean="0"/>
              <a:t>High-tech </a:t>
            </a:r>
            <a:r>
              <a:rPr lang="en-US" dirty="0"/>
              <a:t>British manufacturing, a quiet success story best known as the largest single producer of automotive catalytic convertors - its emissions clean-up devices are fitted to one in three of the world's cars. </a:t>
            </a:r>
            <a:endParaRPr lang="en-US" dirty="0" smtClean="0"/>
          </a:p>
          <a:p>
            <a:r>
              <a:rPr lang="en-US" dirty="0" smtClean="0"/>
              <a:t>CEO </a:t>
            </a:r>
            <a:r>
              <a:rPr lang="en-US" dirty="0"/>
              <a:t>Robert MacLeod </a:t>
            </a:r>
            <a:r>
              <a:rPr lang="en-US" dirty="0" smtClean="0"/>
              <a:t>begun </a:t>
            </a:r>
            <a:r>
              <a:rPr lang="en-US" dirty="0"/>
              <a:t>to branch out into new areas where its expertise in complex chemistry might also bear fruit - such as batteries and fuel cells for electric vehicles. H1 sales and underlying profits both rose 5%, to £1.68bn and £219.6m respectively, helped by a Brexit boost from the feeble pound</a:t>
            </a:r>
            <a:r>
              <a:rPr lang="en-US" dirty="0" smtClean="0"/>
              <a:t>.</a:t>
            </a:r>
            <a:endParaRPr lang="en-US" dirty="0"/>
          </a:p>
        </p:txBody>
      </p:sp>
    </p:spTree>
    <p:extLst>
      <p:ext uri="{BB962C8B-B14F-4D97-AF65-F5344CB8AC3E}">
        <p14:creationId xmlns:p14="http://schemas.microsoft.com/office/powerpoint/2010/main" val="151947085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6738F172-08B9-4BA5-B753-7D93472C0B1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 xmlns:a16="http://schemas.microsoft.com/office/drawing/2014/main" id="{C900681B-C4FD-40B3-B5BC-C33231614C9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 xmlns:a16="http://schemas.microsoft.com/office/drawing/2014/main" id="{FEAACD67-2FB5-4530-9B74-8D946F1CE9E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p:cNvPicPr>
            <a:picLocks noGrp="1" noChangeAspect="1"/>
          </p:cNvPicPr>
          <p:nvPr>
            <p:ph idx="1"/>
          </p:nvPr>
        </p:nvPicPr>
        <p:blipFill rotWithShape="1">
          <a:blip r:embed="rId3"/>
          <a:srcRect t="7074" b="8656"/>
          <a:stretch/>
        </p:blipFill>
        <p:spPr>
          <a:xfrm>
            <a:off x="20" y="10"/>
            <a:ext cx="12191980" cy="6857990"/>
          </a:xfrm>
          <a:prstGeom prst="rect">
            <a:avLst/>
          </a:prstGeom>
        </p:spPr>
      </p:pic>
    </p:spTree>
    <p:extLst>
      <p:ext uri="{BB962C8B-B14F-4D97-AF65-F5344CB8AC3E}">
        <p14:creationId xmlns:p14="http://schemas.microsoft.com/office/powerpoint/2010/main" val="9744175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Spirax-sarco</a:t>
            </a:r>
            <a:r>
              <a:rPr lang="en-US" dirty="0" smtClean="0"/>
              <a:t> engineering</a:t>
            </a:r>
            <a:endParaRPr lang="en-US" dirty="0"/>
          </a:p>
        </p:txBody>
      </p:sp>
      <p:sp>
        <p:nvSpPr>
          <p:cNvPr id="3" name="Content Placeholder 2"/>
          <p:cNvSpPr>
            <a:spLocks noGrp="1"/>
          </p:cNvSpPr>
          <p:nvPr>
            <p:ph idx="1"/>
          </p:nvPr>
        </p:nvSpPr>
        <p:spPr/>
        <p:txBody>
          <a:bodyPr>
            <a:normAutofit lnSpcReduction="10000"/>
          </a:bodyPr>
          <a:lstStyle/>
          <a:p>
            <a:r>
              <a:rPr lang="en-US" dirty="0"/>
              <a:t>A first-ever top 10 placing for the Cheltenham-based FTSE 250 steam management and pump specialist, up 25 places on last year. </a:t>
            </a:r>
            <a:endParaRPr lang="en-US" dirty="0" smtClean="0"/>
          </a:p>
          <a:p>
            <a:r>
              <a:rPr lang="en-US" dirty="0" err="1" smtClean="0"/>
              <a:t>Spirax-Sarco</a:t>
            </a:r>
            <a:r>
              <a:rPr lang="en-US" dirty="0" smtClean="0"/>
              <a:t> </a:t>
            </a:r>
            <a:r>
              <a:rPr lang="en-US" dirty="0"/>
              <a:t>Engineering's products are used in everything from brewing and food production to pharmaceuticals, precious metal processing and oil refineries, and its share price has risen 150 fold since the start of the century. </a:t>
            </a:r>
            <a:endParaRPr lang="en-US" dirty="0" smtClean="0"/>
          </a:p>
          <a:p>
            <a:r>
              <a:rPr lang="en-US" dirty="0" smtClean="0"/>
              <a:t>In </a:t>
            </a:r>
            <a:r>
              <a:rPr lang="en-US" dirty="0"/>
              <a:t>August, it boosted its operations in South America (a region in which CEO Nicholas Anderson has worked extensively) with the acquisition of Brazilian valve specialist </a:t>
            </a:r>
            <a:r>
              <a:rPr lang="en-US" dirty="0" err="1"/>
              <a:t>Hiter</a:t>
            </a:r>
            <a:r>
              <a:rPr lang="en-US" dirty="0"/>
              <a:t> for £3.9m.</a:t>
            </a:r>
            <a:br>
              <a:rPr lang="en-US" dirty="0"/>
            </a:br>
            <a:endParaRPr lang="en-US" dirty="0"/>
          </a:p>
        </p:txBody>
      </p:sp>
    </p:spTree>
    <p:extLst>
      <p:ext uri="{BB962C8B-B14F-4D97-AF65-F5344CB8AC3E}">
        <p14:creationId xmlns:p14="http://schemas.microsoft.com/office/powerpoint/2010/main" val="120496776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6738F172-08B9-4BA5-B753-7D93472C0B1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 xmlns:a16="http://schemas.microsoft.com/office/drawing/2014/main" id="{C900681B-C4FD-40B3-B5BC-C33231614C9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 xmlns:a16="http://schemas.microsoft.com/office/drawing/2014/main" id="{FEAACD67-2FB5-4530-9B74-8D946F1CE9E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p:cNvPicPr>
            <a:picLocks noGrp="1" noChangeAspect="1"/>
          </p:cNvPicPr>
          <p:nvPr>
            <p:ph idx="1"/>
          </p:nvPr>
        </p:nvPicPr>
        <p:blipFill rotWithShape="1">
          <a:blip r:embed="rId3"/>
          <a:srcRect t="3932" b="11799"/>
          <a:stretch/>
        </p:blipFill>
        <p:spPr>
          <a:xfrm>
            <a:off x="20" y="10"/>
            <a:ext cx="12191980" cy="6857990"/>
          </a:xfrm>
          <a:prstGeom prst="rect">
            <a:avLst/>
          </a:prstGeom>
        </p:spPr>
      </p:pic>
    </p:spTree>
    <p:extLst>
      <p:ext uri="{BB962C8B-B14F-4D97-AF65-F5344CB8AC3E}">
        <p14:creationId xmlns:p14="http://schemas.microsoft.com/office/powerpoint/2010/main" val="1813310301"/>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halma</a:t>
            </a:r>
            <a:endParaRPr lang="en-US" dirty="0"/>
          </a:p>
        </p:txBody>
      </p:sp>
      <p:sp>
        <p:nvSpPr>
          <p:cNvPr id="3" name="Content Placeholder 2"/>
          <p:cNvSpPr>
            <a:spLocks noGrp="1"/>
          </p:cNvSpPr>
          <p:nvPr>
            <p:ph idx="1"/>
          </p:nvPr>
        </p:nvSpPr>
        <p:spPr/>
        <p:txBody>
          <a:bodyPr/>
          <a:lstStyle/>
          <a:p>
            <a:r>
              <a:rPr lang="en-US" dirty="0"/>
              <a:t>The dependably </a:t>
            </a:r>
            <a:r>
              <a:rPr lang="en-US" u="sng" dirty="0"/>
              <a:t>non-cyclical business </a:t>
            </a:r>
            <a:r>
              <a:rPr lang="en-US" dirty="0"/>
              <a:t>of health and safety helps </a:t>
            </a:r>
            <a:r>
              <a:rPr lang="en-US" dirty="0" err="1"/>
              <a:t>Halma</a:t>
            </a:r>
            <a:r>
              <a:rPr lang="en-US" dirty="0"/>
              <a:t> - a group of companies </a:t>
            </a:r>
            <a:r>
              <a:rPr lang="en-US" dirty="0" err="1"/>
              <a:t>specialising</a:t>
            </a:r>
            <a:r>
              <a:rPr lang="en-US" dirty="0"/>
              <a:t> in hazard detection and life preservation - to its best ever BMAC showing this year and a criteria award for Value as a Long-term </a:t>
            </a:r>
            <a:r>
              <a:rPr lang="en-US" dirty="0" smtClean="0"/>
              <a:t>Investment.</a:t>
            </a:r>
          </a:p>
          <a:p>
            <a:r>
              <a:rPr lang="en-US" dirty="0" smtClean="0"/>
              <a:t>Headquartered </a:t>
            </a:r>
            <a:r>
              <a:rPr lang="en-US" dirty="0"/>
              <a:t>in </a:t>
            </a:r>
            <a:r>
              <a:rPr lang="en-US" dirty="0" err="1"/>
              <a:t>Amersham</a:t>
            </a:r>
            <a:r>
              <a:rPr lang="en-US" dirty="0"/>
              <a:t> and producing everything from smoke alarms to medical equipment, </a:t>
            </a:r>
            <a:r>
              <a:rPr lang="en-US" dirty="0" err="1"/>
              <a:t>Halma</a:t>
            </a:r>
            <a:r>
              <a:rPr lang="en-US" dirty="0"/>
              <a:t> is also the investor's friend thanks to no fewer than 36 years of steadily rising dividends. </a:t>
            </a:r>
          </a:p>
        </p:txBody>
      </p:sp>
    </p:spTree>
    <p:extLst>
      <p:ext uri="{BB962C8B-B14F-4D97-AF65-F5344CB8AC3E}">
        <p14:creationId xmlns:p14="http://schemas.microsoft.com/office/powerpoint/2010/main" val="867039681"/>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6738F172-08B9-4BA5-B753-7D93472C0B1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 xmlns:a16="http://schemas.microsoft.com/office/drawing/2014/main" id="{C900681B-C4FD-40B3-B5BC-C33231614C9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 xmlns:a16="http://schemas.microsoft.com/office/drawing/2014/main" id="{FEAACD67-2FB5-4530-9B74-8D946F1CE9E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p:cNvPicPr>
            <a:picLocks noGrp="1" noChangeAspect="1"/>
          </p:cNvPicPr>
          <p:nvPr>
            <p:ph idx="1"/>
          </p:nvPr>
        </p:nvPicPr>
        <p:blipFill rotWithShape="1">
          <a:blip r:embed="rId3"/>
          <a:srcRect t="13721" b="2010"/>
          <a:stretch/>
        </p:blipFill>
        <p:spPr>
          <a:xfrm>
            <a:off x="20" y="10"/>
            <a:ext cx="12191980" cy="6857990"/>
          </a:xfrm>
          <a:prstGeom prst="rect">
            <a:avLst/>
          </a:prstGeom>
        </p:spPr>
      </p:pic>
    </p:spTree>
    <p:extLst>
      <p:ext uri="{BB962C8B-B14F-4D97-AF65-F5344CB8AC3E}">
        <p14:creationId xmlns:p14="http://schemas.microsoft.com/office/powerpoint/2010/main" val="1158759930"/>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Inter-continental hotels group</a:t>
            </a:r>
            <a:endParaRPr lang="en-US" dirty="0"/>
          </a:p>
        </p:txBody>
      </p:sp>
      <p:sp>
        <p:nvSpPr>
          <p:cNvPr id="3" name="Content Placeholder 2"/>
          <p:cNvSpPr>
            <a:spLocks noGrp="1"/>
          </p:cNvSpPr>
          <p:nvPr>
            <p:ph idx="1"/>
          </p:nvPr>
        </p:nvSpPr>
        <p:spPr/>
        <p:txBody>
          <a:bodyPr>
            <a:normAutofit lnSpcReduction="10000"/>
          </a:bodyPr>
          <a:lstStyle/>
          <a:p>
            <a:r>
              <a:rPr lang="en-US" dirty="0"/>
              <a:t>An impressive placing for FTSE 100 hotelier IHG, whose 5,000 hotels across 100 countries demonstrate that even in the age of disruption, bigger can still be better. It also takes the criteria award for Use of Corporate Assets. Revenues per available room at the group (which includes Crowne Plaza and Holiday Inn) rose a modest 1.3% in Q3 due to a slowdown in the US and Europe. </a:t>
            </a:r>
            <a:endParaRPr lang="en-US" dirty="0" smtClean="0"/>
          </a:p>
          <a:p>
            <a:r>
              <a:rPr lang="en-US" dirty="0" smtClean="0"/>
              <a:t>IHG </a:t>
            </a:r>
            <a:r>
              <a:rPr lang="en-US" dirty="0"/>
              <a:t>should benefit from the post-referendum weakness in the pound, and some industry watchers expect CEO Richard </a:t>
            </a:r>
            <a:r>
              <a:rPr lang="en-US" dirty="0" err="1"/>
              <a:t>Solomons</a:t>
            </a:r>
            <a:r>
              <a:rPr lang="en-US" dirty="0"/>
              <a:t> (a former banker) to hit the M&amp;A circuit to stave off upstart rivals like Airbnb.</a:t>
            </a:r>
            <a:br>
              <a:rPr lang="en-US" dirty="0"/>
            </a:br>
            <a:endParaRPr lang="en-US" dirty="0"/>
          </a:p>
        </p:txBody>
      </p:sp>
    </p:spTree>
    <p:extLst>
      <p:ext uri="{BB962C8B-B14F-4D97-AF65-F5344CB8AC3E}">
        <p14:creationId xmlns:p14="http://schemas.microsoft.com/office/powerpoint/2010/main" val="248831161"/>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6738F172-08B9-4BA5-B753-7D93472C0B1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 xmlns:a16="http://schemas.microsoft.com/office/drawing/2014/main" id="{C900681B-C4FD-40B3-B5BC-C33231614C9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 xmlns:a16="http://schemas.microsoft.com/office/drawing/2014/main" id="{FEAACD67-2FB5-4530-9B74-8D946F1CE9E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p:cNvPicPr>
            <a:picLocks noGrp="1" noChangeAspect="1"/>
          </p:cNvPicPr>
          <p:nvPr>
            <p:ph idx="1"/>
          </p:nvPr>
        </p:nvPicPr>
        <p:blipFill rotWithShape="1">
          <a:blip r:embed="rId3"/>
          <a:srcRect t="15730"/>
          <a:stretch/>
        </p:blipFill>
        <p:spPr>
          <a:xfrm>
            <a:off x="20" y="10"/>
            <a:ext cx="12191980" cy="6857990"/>
          </a:xfrm>
          <a:prstGeom prst="rect">
            <a:avLst/>
          </a:prstGeom>
        </p:spPr>
      </p:pic>
    </p:spTree>
    <p:extLst>
      <p:ext uri="{BB962C8B-B14F-4D97-AF65-F5344CB8AC3E}">
        <p14:creationId xmlns:p14="http://schemas.microsoft.com/office/powerpoint/2010/main" val="2590357597"/>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mcdonalds</a:t>
            </a:r>
            <a:endParaRPr lang="en-US" dirty="0"/>
          </a:p>
        </p:txBody>
      </p:sp>
      <p:sp>
        <p:nvSpPr>
          <p:cNvPr id="3" name="Content Placeholder 2"/>
          <p:cNvSpPr>
            <a:spLocks noGrp="1"/>
          </p:cNvSpPr>
          <p:nvPr>
            <p:ph idx="1"/>
          </p:nvPr>
        </p:nvSpPr>
        <p:spPr/>
        <p:txBody>
          <a:bodyPr/>
          <a:lstStyle/>
          <a:p>
            <a:r>
              <a:rPr lang="en-US" dirty="0"/>
              <a:t>L</a:t>
            </a:r>
            <a:r>
              <a:rPr lang="en-US" dirty="0" smtClean="0"/>
              <a:t>eap </a:t>
            </a:r>
            <a:r>
              <a:rPr lang="en-US" dirty="0"/>
              <a:t>of 109 places takes McDonald's into the top 10, one of this year's highest risers. Britain is rapidly becoming one of the fast food firm's most influential markets - former UK boss Steve Easterbrook is now in the US running the whole show, while his replacement over here, Paul </a:t>
            </a:r>
            <a:r>
              <a:rPr lang="en-US" dirty="0" err="1"/>
              <a:t>Pomroy</a:t>
            </a:r>
            <a:r>
              <a:rPr lang="en-US" dirty="0"/>
              <a:t>, is introducing digital ordering and even </a:t>
            </a:r>
            <a:r>
              <a:rPr lang="en-US" dirty="0" err="1"/>
              <a:t>trialling</a:t>
            </a:r>
            <a:r>
              <a:rPr lang="en-US" dirty="0"/>
              <a:t> table service in a bid to outpace upmarket joints like Five Guys, while still serving more burgers than ever. </a:t>
            </a:r>
            <a:endParaRPr lang="en-US" dirty="0" smtClean="0"/>
          </a:p>
          <a:p>
            <a:r>
              <a:rPr lang="en-US" dirty="0" smtClean="0"/>
              <a:t>Q3 </a:t>
            </a:r>
            <a:r>
              <a:rPr lang="en-US" dirty="0"/>
              <a:t>sales here grew 3.3% and some 3.7 million Brits now visit McDonald's every day.</a:t>
            </a:r>
            <a:br>
              <a:rPr lang="en-US" dirty="0"/>
            </a:br>
            <a:endParaRPr lang="en-US" dirty="0"/>
          </a:p>
        </p:txBody>
      </p:sp>
    </p:spTree>
    <p:extLst>
      <p:ext uri="{BB962C8B-B14F-4D97-AF65-F5344CB8AC3E}">
        <p14:creationId xmlns:p14="http://schemas.microsoft.com/office/powerpoint/2010/main" val="213512307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experian</a:t>
            </a:r>
            <a:endParaRPr lang="en-US" dirty="0"/>
          </a:p>
        </p:txBody>
      </p:sp>
      <p:sp>
        <p:nvSpPr>
          <p:cNvPr id="3" name="Content Placeholder 2"/>
          <p:cNvSpPr>
            <a:spLocks noGrp="1"/>
          </p:cNvSpPr>
          <p:nvPr>
            <p:ph idx="1"/>
          </p:nvPr>
        </p:nvSpPr>
        <p:spPr/>
        <p:txBody>
          <a:bodyPr>
            <a:normAutofit/>
          </a:bodyPr>
          <a:lstStyle/>
          <a:p>
            <a:r>
              <a:rPr lang="en-US" dirty="0"/>
              <a:t>Nottingham-based (but with a Dublin HQ) data specialist Experian began life as the credit-checking arm of 70s catalogue shopping business Great Universal Stores. </a:t>
            </a:r>
            <a:endParaRPr lang="en-US" dirty="0" smtClean="0"/>
          </a:p>
          <a:p>
            <a:r>
              <a:rPr lang="en-US" dirty="0" smtClean="0"/>
              <a:t>It </a:t>
            </a:r>
            <a:r>
              <a:rPr lang="en-US" dirty="0"/>
              <a:t>now provides fraud and credit ratings checks to both businesses and individuals alike, as well as big data analytics services and market research products. It has 17,000 employees in 37 countries and holds data on some 870 million individuals worldwide. Revenues from ongoing activities in H1 2016 rose 5% to $2.23bn, and its email marketing business is for sale. CEO Brian Cassin has been in charge since 2012.</a:t>
            </a:r>
            <a:br>
              <a:rPr lang="en-US" dirty="0"/>
            </a:br>
            <a:endParaRPr lang="en-US" dirty="0"/>
          </a:p>
        </p:txBody>
      </p:sp>
    </p:spTree>
    <p:extLst>
      <p:ext uri="{BB962C8B-B14F-4D97-AF65-F5344CB8AC3E}">
        <p14:creationId xmlns:p14="http://schemas.microsoft.com/office/powerpoint/2010/main" val="729823924"/>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t>Most admired companies</a:t>
            </a:r>
          </a:p>
          <a:p>
            <a:r>
              <a:rPr lang="en-GB" dirty="0" smtClean="0"/>
              <a:t>Most ethical companies</a:t>
            </a:r>
          </a:p>
          <a:p>
            <a:r>
              <a:rPr lang="en-GB" dirty="0" smtClean="0"/>
              <a:t>Most </a:t>
            </a:r>
            <a:r>
              <a:rPr lang="en-GB" smtClean="0"/>
              <a:t>sustainable companies (UK)</a:t>
            </a:r>
            <a:endParaRPr lang="en-GB" dirty="0"/>
          </a:p>
        </p:txBody>
      </p:sp>
    </p:spTree>
    <p:extLst>
      <p:ext uri="{BB962C8B-B14F-4D97-AF65-F5344CB8AC3E}">
        <p14:creationId xmlns:p14="http://schemas.microsoft.com/office/powerpoint/2010/main" val="197467808"/>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 10 Ethical companies</a:t>
            </a:r>
            <a:endParaRPr lang="en-GB" dirty="0"/>
          </a:p>
        </p:txBody>
      </p:sp>
      <p:pic>
        <p:nvPicPr>
          <p:cNvPr id="4" name="Content Placeholder 3"/>
          <p:cNvPicPr>
            <a:picLocks noGrp="1" noChangeAspect="1"/>
          </p:cNvPicPr>
          <p:nvPr>
            <p:ph idx="1"/>
          </p:nvPr>
        </p:nvPicPr>
        <p:blipFill>
          <a:blip r:embed="rId2"/>
          <a:stretch>
            <a:fillRect/>
          </a:stretch>
        </p:blipFill>
        <p:spPr>
          <a:xfrm>
            <a:off x="3648075" y="2221706"/>
            <a:ext cx="4895850" cy="3695700"/>
          </a:xfrm>
          <a:prstGeom prst="rect">
            <a:avLst/>
          </a:prstGeom>
        </p:spPr>
      </p:pic>
    </p:spTree>
    <p:extLst>
      <p:ext uri="{BB962C8B-B14F-4D97-AF65-F5344CB8AC3E}">
        <p14:creationId xmlns:p14="http://schemas.microsoft.com/office/powerpoint/2010/main" val="979214441"/>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Google</a:t>
            </a:r>
            <a:endParaRPr lang="en-GB" dirty="0"/>
          </a:p>
        </p:txBody>
      </p:sp>
      <p:sp>
        <p:nvSpPr>
          <p:cNvPr id="3" name="Content Placeholder 2"/>
          <p:cNvSpPr>
            <a:spLocks noGrp="1"/>
          </p:cNvSpPr>
          <p:nvPr>
            <p:ph idx="1"/>
          </p:nvPr>
        </p:nvSpPr>
        <p:spPr/>
        <p:txBody>
          <a:bodyPr>
            <a:normAutofit lnSpcReduction="10000"/>
          </a:bodyPr>
          <a:lstStyle/>
          <a:p>
            <a:r>
              <a:rPr lang="en-GB" b="1" dirty="0" smtClean="0">
                <a:solidFill>
                  <a:srgbClr val="FF0000"/>
                </a:solidFill>
              </a:rPr>
              <a:t>"</a:t>
            </a:r>
            <a:r>
              <a:rPr lang="en-GB" b="1" dirty="0">
                <a:solidFill>
                  <a:srgbClr val="FF0000"/>
                </a:solidFill>
              </a:rPr>
              <a:t>Don't be </a:t>
            </a:r>
            <a:r>
              <a:rPr lang="en-GB" b="1" dirty="0" smtClean="0">
                <a:solidFill>
                  <a:srgbClr val="FF0000"/>
                </a:solidFill>
              </a:rPr>
              <a:t>evil" </a:t>
            </a:r>
            <a:endParaRPr lang="en-GB" dirty="0" smtClean="0"/>
          </a:p>
          <a:p>
            <a:r>
              <a:rPr lang="en-GB" dirty="0" smtClean="0">
                <a:hlinkClick r:id="rId2"/>
              </a:rPr>
              <a:t>Google </a:t>
            </a:r>
            <a:r>
              <a:rPr lang="en-GB" dirty="0">
                <a:hlinkClick r:id="rId2"/>
              </a:rPr>
              <a:t>Green </a:t>
            </a:r>
            <a:r>
              <a:rPr lang="en-GB" dirty="0" smtClean="0">
                <a:hlinkClick r:id="rId2"/>
              </a:rPr>
              <a:t>Program</a:t>
            </a:r>
            <a:r>
              <a:rPr lang="en-GB" dirty="0" smtClean="0"/>
              <a:t> </a:t>
            </a:r>
            <a:r>
              <a:rPr lang="en-GB" dirty="0"/>
              <a:t>the company has </a:t>
            </a:r>
            <a:r>
              <a:rPr lang="en-GB" b="1" dirty="0">
                <a:solidFill>
                  <a:srgbClr val="FF0000"/>
                </a:solidFill>
              </a:rPr>
              <a:t>donated over $1 billion to renewable energy </a:t>
            </a:r>
            <a:r>
              <a:rPr lang="en-GB" b="1" dirty="0" smtClean="0">
                <a:solidFill>
                  <a:srgbClr val="FF0000"/>
                </a:solidFill>
              </a:rPr>
              <a:t>projects</a:t>
            </a:r>
            <a:endParaRPr lang="en-GB" dirty="0"/>
          </a:p>
          <a:p>
            <a:r>
              <a:rPr lang="en-GB" dirty="0"/>
              <a:t>D</a:t>
            </a:r>
            <a:r>
              <a:rPr lang="en-GB" dirty="0" smtClean="0"/>
              <a:t>ecreased </a:t>
            </a:r>
            <a:r>
              <a:rPr lang="en-GB" dirty="0"/>
              <a:t>its own footprint by using energy efficient buildings and public </a:t>
            </a:r>
            <a:r>
              <a:rPr lang="en-GB" dirty="0" smtClean="0"/>
              <a:t>transportation</a:t>
            </a:r>
          </a:p>
          <a:p>
            <a:r>
              <a:rPr lang="en-GB" dirty="0">
                <a:hlinkClick r:id="rId3"/>
              </a:rPr>
              <a:t>A</a:t>
            </a:r>
            <a:r>
              <a:rPr lang="en-GB" dirty="0" smtClean="0">
                <a:hlinkClick r:id="rId3"/>
              </a:rPr>
              <a:t>dvocate </a:t>
            </a:r>
            <a:r>
              <a:rPr lang="en-GB" dirty="0">
                <a:hlinkClick r:id="rId3"/>
              </a:rPr>
              <a:t>of free </a:t>
            </a:r>
            <a:r>
              <a:rPr lang="en-GB" dirty="0" smtClean="0">
                <a:hlinkClick r:id="rId3"/>
              </a:rPr>
              <a:t>speech</a:t>
            </a:r>
            <a:r>
              <a:rPr lang="en-GB" dirty="0" smtClean="0"/>
              <a:t> </a:t>
            </a:r>
            <a:r>
              <a:rPr lang="en-GB" dirty="0"/>
              <a:t>which can be observed from its frequent conflicts with the Chinese </a:t>
            </a:r>
            <a:r>
              <a:rPr lang="en-GB" dirty="0" smtClean="0"/>
              <a:t>government</a:t>
            </a:r>
          </a:p>
          <a:p>
            <a:r>
              <a:rPr lang="en-GB" dirty="0"/>
              <a:t>S</a:t>
            </a:r>
            <a:r>
              <a:rPr lang="en-GB" dirty="0" smtClean="0"/>
              <a:t>upporter </a:t>
            </a:r>
            <a:r>
              <a:rPr lang="en-GB" dirty="0"/>
              <a:t>of gay </a:t>
            </a:r>
            <a:r>
              <a:rPr lang="en-GB" dirty="0" smtClean="0"/>
              <a:t>rights</a:t>
            </a:r>
            <a:r>
              <a:rPr lang="en-GB" dirty="0"/>
              <a:t/>
            </a:r>
            <a:br>
              <a:rPr lang="en-GB" dirty="0"/>
            </a:br>
            <a:endParaRPr lang="en-GB" dirty="0"/>
          </a:p>
          <a:p>
            <a:endParaRPr lang="en-GB" dirty="0"/>
          </a:p>
        </p:txBody>
      </p:sp>
    </p:spTree>
    <p:extLst>
      <p:ext uri="{BB962C8B-B14F-4D97-AF65-F5344CB8AC3E}">
        <p14:creationId xmlns:p14="http://schemas.microsoft.com/office/powerpoint/2010/main" val="1489922926"/>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Employee benefits</a:t>
            </a:r>
          </a:p>
          <a:p>
            <a:r>
              <a:rPr lang="en-GB" dirty="0"/>
              <a:t>F</a:t>
            </a:r>
            <a:r>
              <a:rPr lang="en-GB" dirty="0" smtClean="0"/>
              <a:t>ree </a:t>
            </a:r>
            <a:r>
              <a:rPr lang="en-GB" dirty="0"/>
              <a:t>health care and treatment from on-site </a:t>
            </a:r>
            <a:r>
              <a:rPr lang="en-GB" dirty="0" smtClean="0"/>
              <a:t>doctors</a:t>
            </a:r>
          </a:p>
          <a:p>
            <a:r>
              <a:rPr lang="en-GB" dirty="0"/>
              <a:t>F</a:t>
            </a:r>
            <a:r>
              <a:rPr lang="en-GB" dirty="0" smtClean="0"/>
              <a:t>ree </a:t>
            </a:r>
            <a:r>
              <a:rPr lang="en-GB" dirty="0"/>
              <a:t>legal advice with discounted legal </a:t>
            </a:r>
            <a:r>
              <a:rPr lang="en-GB" dirty="0" smtClean="0"/>
              <a:t>services</a:t>
            </a:r>
          </a:p>
          <a:p>
            <a:r>
              <a:rPr lang="en-GB" dirty="0"/>
              <a:t>F</a:t>
            </a:r>
            <a:r>
              <a:rPr lang="en-GB" dirty="0" smtClean="0"/>
              <a:t>ully stocked </a:t>
            </a:r>
            <a:r>
              <a:rPr lang="en-GB" dirty="0"/>
              <a:t>snack pantry and onsite cafeteria (staffed by world-class chefs, no </a:t>
            </a:r>
            <a:r>
              <a:rPr lang="en-GB" dirty="0" smtClean="0"/>
              <a:t>less)</a:t>
            </a:r>
          </a:p>
          <a:p>
            <a:r>
              <a:rPr lang="en-GB" dirty="0"/>
              <a:t>F</a:t>
            </a:r>
            <a:r>
              <a:rPr lang="en-GB" dirty="0" smtClean="0"/>
              <a:t>ree </a:t>
            </a:r>
            <a:r>
              <a:rPr lang="en-GB" dirty="0"/>
              <a:t>on-site </a:t>
            </a:r>
            <a:r>
              <a:rPr lang="en-GB" dirty="0" smtClean="0"/>
              <a:t>nursery </a:t>
            </a:r>
          </a:p>
          <a:p>
            <a:r>
              <a:rPr lang="en-GB" dirty="0" smtClean="0"/>
              <a:t>Social </a:t>
            </a:r>
            <a:r>
              <a:rPr lang="en-GB" dirty="0"/>
              <a:t>awareness and positive employee </a:t>
            </a:r>
            <a:r>
              <a:rPr lang="en-GB" dirty="0" smtClean="0"/>
              <a:t>relations</a:t>
            </a:r>
            <a:endParaRPr lang="en-GB" dirty="0"/>
          </a:p>
          <a:p>
            <a:endParaRPr lang="en-GB" dirty="0" smtClean="0"/>
          </a:p>
          <a:p>
            <a:r>
              <a:rPr lang="en-GB" dirty="0" smtClean="0"/>
              <a:t>But it doesn’t pay taxes</a:t>
            </a:r>
            <a:endParaRPr lang="en-GB" dirty="0"/>
          </a:p>
        </p:txBody>
      </p:sp>
    </p:spTree>
    <p:extLst>
      <p:ext uri="{BB962C8B-B14F-4D97-AF65-F5344CB8AC3E}">
        <p14:creationId xmlns:p14="http://schemas.microsoft.com/office/powerpoint/2010/main" val="1475293262"/>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Google made $5.6bn (£3.4bn) of revenues in the UK </a:t>
            </a:r>
            <a:r>
              <a:rPr lang="en-GB" dirty="0" smtClean="0"/>
              <a:t>2015, </a:t>
            </a:r>
            <a:r>
              <a:rPr lang="en-GB" dirty="0"/>
              <a:t>it paid corporation tax of just £20.4m</a:t>
            </a:r>
          </a:p>
        </p:txBody>
      </p:sp>
      <p:pic>
        <p:nvPicPr>
          <p:cNvPr id="11266" name="Picture 2" descr="Image result for google tax"/>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899061" y="2103439"/>
            <a:ext cx="6393881" cy="3932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666172"/>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Microsoft</a:t>
            </a:r>
            <a:endParaRPr lang="en-GB" dirty="0"/>
          </a:p>
        </p:txBody>
      </p:sp>
      <p:pic>
        <p:nvPicPr>
          <p:cNvPr id="12290" name="Picture 2" descr="http://image.minyanville.com/assets/FCK_Jan2011/images/freddy/2013/02/01/img_09.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48075" y="2221706"/>
            <a:ext cx="4895850" cy="3695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2518874"/>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Microsoft</a:t>
            </a:r>
            <a:endParaRPr lang="en-GB" dirty="0"/>
          </a:p>
        </p:txBody>
      </p:sp>
      <p:sp>
        <p:nvSpPr>
          <p:cNvPr id="3" name="Content Placeholder 2"/>
          <p:cNvSpPr>
            <a:spLocks noGrp="1"/>
          </p:cNvSpPr>
          <p:nvPr>
            <p:ph idx="1"/>
          </p:nvPr>
        </p:nvSpPr>
        <p:spPr/>
        <p:txBody>
          <a:bodyPr>
            <a:normAutofit fontScale="77500" lnSpcReduction="20000"/>
          </a:bodyPr>
          <a:lstStyle/>
          <a:p>
            <a:r>
              <a:rPr lang="en-GB" dirty="0"/>
              <a:t>Given the fact that it was started by Bill Gates, one of America's most generous philanthropists, it follows that </a:t>
            </a:r>
            <a:r>
              <a:rPr lang="en-GB" b="1" dirty="0"/>
              <a:t>Microsoft</a:t>
            </a:r>
            <a:r>
              <a:rPr lang="en-GB" dirty="0"/>
              <a:t> </a:t>
            </a:r>
            <a:endParaRPr lang="en-GB" dirty="0" smtClean="0"/>
          </a:p>
          <a:p>
            <a:r>
              <a:rPr lang="en-GB" dirty="0" smtClean="0"/>
              <a:t>would </a:t>
            </a:r>
            <a:r>
              <a:rPr lang="en-GB" dirty="0"/>
              <a:t>do well in following his example. </a:t>
            </a:r>
            <a:endParaRPr lang="en-GB" dirty="0" smtClean="0"/>
          </a:p>
          <a:p>
            <a:r>
              <a:rPr lang="en-GB" dirty="0" smtClean="0"/>
              <a:t>The </a:t>
            </a:r>
            <a:r>
              <a:rPr lang="en-GB" dirty="0"/>
              <a:t>tech company and its employees </a:t>
            </a:r>
            <a:r>
              <a:rPr lang="en-GB" dirty="0">
                <a:hlinkClick r:id="rId2"/>
              </a:rPr>
              <a:t>donate over $1 billion yearly</a:t>
            </a:r>
            <a:r>
              <a:rPr lang="en-GB" dirty="0"/>
              <a:t> to charities and non-profit organizations. If that wasn't enough, Microsoft's management and employee's have also decided to tackle </a:t>
            </a:r>
            <a:r>
              <a:rPr lang="en-GB" b="1" dirty="0">
                <a:hlinkClick r:id="rId3"/>
              </a:rPr>
              <a:t>America's IT professionals shortage through its TEALS program</a:t>
            </a:r>
            <a:r>
              <a:rPr lang="en-GB" dirty="0"/>
              <a:t>. Through the TEALS program, Microsoft employees are encouraged to volunteer at local schools to instruct students in computer science, in the hopes that it will inspire them to enter the technology industry. It's only natural that Microsoft employees would be generous people; in addition to being among the highest paid employees in America, they also enjoy a plethora of perks, including 100% coverage on their health care premiums.</a:t>
            </a:r>
            <a:br>
              <a:rPr lang="en-GB" dirty="0"/>
            </a:br>
            <a:r>
              <a:rPr lang="en-GB" dirty="0"/>
              <a:t/>
            </a:r>
            <a:br>
              <a:rPr lang="en-GB" dirty="0"/>
            </a:br>
            <a:endParaRPr lang="en-GB" dirty="0"/>
          </a:p>
          <a:p>
            <a:endParaRPr lang="en-GB" dirty="0"/>
          </a:p>
        </p:txBody>
      </p:sp>
    </p:spTree>
    <p:extLst>
      <p:ext uri="{BB962C8B-B14F-4D97-AF65-F5344CB8AC3E}">
        <p14:creationId xmlns:p14="http://schemas.microsoft.com/office/powerpoint/2010/main" val="1214770446"/>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Intel</a:t>
            </a:r>
            <a:endParaRPr lang="en-GB" dirty="0"/>
          </a:p>
        </p:txBody>
      </p:sp>
      <p:pic>
        <p:nvPicPr>
          <p:cNvPr id="13314" name="Picture 2" descr="http://image.minyanville.com/assets/FCK_Jan2011/images/freddy/2013/02/01/img_08.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48075" y="2221706"/>
            <a:ext cx="4895850" cy="3695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853893"/>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Intel</a:t>
            </a:r>
            <a:endParaRPr lang="en-GB" dirty="0"/>
          </a:p>
        </p:txBody>
      </p:sp>
      <p:sp>
        <p:nvSpPr>
          <p:cNvPr id="3" name="Content Placeholder 2"/>
          <p:cNvSpPr>
            <a:spLocks noGrp="1"/>
          </p:cNvSpPr>
          <p:nvPr>
            <p:ph idx="1"/>
          </p:nvPr>
        </p:nvSpPr>
        <p:spPr/>
        <p:txBody>
          <a:bodyPr>
            <a:normAutofit fontScale="77500" lnSpcReduction="20000"/>
          </a:bodyPr>
          <a:lstStyle/>
          <a:p>
            <a:r>
              <a:rPr lang="en-GB" dirty="0"/>
              <a:t>Since 1988, the computer chip manufacturer </a:t>
            </a:r>
            <a:r>
              <a:rPr lang="en-GB" b="1" dirty="0"/>
              <a:t>Intel</a:t>
            </a:r>
            <a:r>
              <a:rPr lang="en-GB" dirty="0"/>
              <a:t> </a:t>
            </a:r>
            <a:r>
              <a:rPr lang="en-GB" dirty="0" smtClean="0"/>
              <a:t>has </a:t>
            </a:r>
            <a:r>
              <a:rPr lang="en-GB" dirty="0"/>
              <a:t>been trying to bolster its reputation through its efforts to strengthen technological education. </a:t>
            </a:r>
            <a:endParaRPr lang="en-GB" dirty="0" smtClean="0"/>
          </a:p>
          <a:p>
            <a:r>
              <a:rPr lang="en-GB" dirty="0" smtClean="0">
                <a:hlinkClick r:id="rId2"/>
              </a:rPr>
              <a:t>Through </a:t>
            </a:r>
            <a:r>
              <a:rPr lang="en-GB" dirty="0">
                <a:hlinkClick r:id="rId2"/>
              </a:rPr>
              <a:t>the Intel Foundation</a:t>
            </a:r>
            <a:r>
              <a:rPr lang="en-GB" dirty="0"/>
              <a:t>, the company hosts the Intel Science Talent Search and the international Science and Engineering Fair to help encourage STEM (science, technology, engineering, and mathematics) education for young people. Intel is also interested in making these areas more diverse; the company has many donation funds and programs to encourage girls and underprivileged minorities to study in these fields. </a:t>
            </a:r>
            <a:endParaRPr lang="en-GB" dirty="0" smtClean="0"/>
          </a:p>
          <a:p>
            <a:r>
              <a:rPr lang="en-GB" dirty="0" smtClean="0"/>
              <a:t>Employees </a:t>
            </a:r>
            <a:r>
              <a:rPr lang="en-GB" dirty="0"/>
              <a:t>of Intel also experience the company's dedication to education through a very strange corporate perk -- </a:t>
            </a:r>
            <a:r>
              <a:rPr lang="en-GB" dirty="0">
                <a:hlinkClick r:id="rId3"/>
              </a:rPr>
              <a:t>the company promotes or reassigns them to different fields and areas every 16 to 24 months</a:t>
            </a:r>
            <a:r>
              <a:rPr lang="en-GB" dirty="0"/>
              <a:t>, in the interest of making sure that workers never become bored with their roles, and encouraging them to explore new fields. </a:t>
            </a:r>
            <a:br>
              <a:rPr lang="en-GB" dirty="0"/>
            </a:br>
            <a:r>
              <a:rPr lang="en-GB" dirty="0"/>
              <a:t/>
            </a:r>
            <a:br>
              <a:rPr lang="en-GB" dirty="0"/>
            </a:br>
            <a:endParaRPr lang="en-GB" dirty="0"/>
          </a:p>
          <a:p>
            <a:endParaRPr lang="en-GB" dirty="0"/>
          </a:p>
        </p:txBody>
      </p:sp>
    </p:spTree>
    <p:extLst>
      <p:ext uri="{BB962C8B-B14F-4D97-AF65-F5344CB8AC3E}">
        <p14:creationId xmlns:p14="http://schemas.microsoft.com/office/powerpoint/2010/main" val="1220903655"/>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Patagonia</a:t>
            </a:r>
            <a:endParaRPr lang="en-GB" dirty="0"/>
          </a:p>
        </p:txBody>
      </p:sp>
      <p:pic>
        <p:nvPicPr>
          <p:cNvPr id="14338" name="Picture 2" descr="http://image.minyanville.com/assets/FCK_Jan2011/images/freddy/2013/02/01/img_07.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48075" y="2221706"/>
            <a:ext cx="4895850" cy="3695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482500"/>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Patagonia</a:t>
            </a:r>
            <a:endParaRPr lang="en-GB" dirty="0"/>
          </a:p>
        </p:txBody>
      </p:sp>
      <p:sp>
        <p:nvSpPr>
          <p:cNvPr id="3" name="Content Placeholder 2"/>
          <p:cNvSpPr>
            <a:spLocks noGrp="1"/>
          </p:cNvSpPr>
          <p:nvPr>
            <p:ph idx="1"/>
          </p:nvPr>
        </p:nvSpPr>
        <p:spPr/>
        <p:txBody>
          <a:bodyPr>
            <a:normAutofit fontScale="92500" lnSpcReduction="10000"/>
          </a:bodyPr>
          <a:lstStyle/>
          <a:p>
            <a:r>
              <a:rPr lang="en-GB" dirty="0"/>
              <a:t>While most winter and outdoor clothing companies advocate environmentalism to some degree, Patagonia is dedicated enough to the cause to let it seriously affect its bottom line. </a:t>
            </a:r>
            <a:endParaRPr lang="en-GB" dirty="0" smtClean="0"/>
          </a:p>
          <a:p>
            <a:r>
              <a:rPr lang="en-GB" dirty="0" smtClean="0"/>
              <a:t>In </a:t>
            </a:r>
            <a:r>
              <a:rPr lang="en-GB" dirty="0"/>
              <a:t>1985, the company started the </a:t>
            </a:r>
            <a:r>
              <a:rPr lang="en-GB" dirty="0">
                <a:hlinkClick r:id="rId2"/>
              </a:rPr>
              <a:t>1% for the Planet pledge</a:t>
            </a:r>
            <a:r>
              <a:rPr lang="en-GB" dirty="0"/>
              <a:t> and has consistently asked other companies to join it in donating 1% of its sales to help save the environment. </a:t>
            </a:r>
            <a:endParaRPr lang="en-GB" dirty="0" smtClean="0"/>
          </a:p>
          <a:p>
            <a:r>
              <a:rPr lang="en-GB" dirty="0" smtClean="0"/>
              <a:t>Even </a:t>
            </a:r>
            <a:r>
              <a:rPr lang="en-GB" dirty="0"/>
              <a:t>more impressive is the fact that Patagonia, aware of the impact its business has on the environment, has frequently asked its consumers to </a:t>
            </a:r>
            <a:r>
              <a:rPr lang="en-GB" dirty="0">
                <a:hlinkClick r:id="rId3"/>
              </a:rPr>
              <a:t>refrain from buying its products if they don't really need them</a:t>
            </a:r>
            <a:r>
              <a:rPr lang="en-GB" dirty="0"/>
              <a:t/>
            </a:r>
            <a:br>
              <a:rPr lang="en-GB" dirty="0"/>
            </a:br>
            <a:r>
              <a:rPr lang="en-GB" dirty="0"/>
              <a:t/>
            </a:r>
            <a:br>
              <a:rPr lang="en-GB" dirty="0"/>
            </a:br>
            <a:endParaRPr lang="en-GB" dirty="0"/>
          </a:p>
          <a:p>
            <a:endParaRPr lang="en-GB" dirty="0"/>
          </a:p>
        </p:txBody>
      </p:sp>
    </p:spTree>
    <p:extLst>
      <p:ext uri="{BB962C8B-B14F-4D97-AF65-F5344CB8AC3E}">
        <p14:creationId xmlns:p14="http://schemas.microsoft.com/office/powerpoint/2010/main" val="675614093"/>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SAS Institute</a:t>
            </a:r>
            <a:endParaRPr lang="en-GB" dirty="0"/>
          </a:p>
        </p:txBody>
      </p:sp>
      <p:pic>
        <p:nvPicPr>
          <p:cNvPr id="15362" name="Picture 2" descr="http://image.minyanville.com/assets/FCK_Jan2011/images/freddy/2013/02/01/img_06.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48075" y="2221706"/>
            <a:ext cx="4895850" cy="3695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0019362"/>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SAS Institute</a:t>
            </a:r>
            <a:endParaRPr lang="en-GB" dirty="0"/>
          </a:p>
        </p:txBody>
      </p:sp>
      <p:sp>
        <p:nvSpPr>
          <p:cNvPr id="3" name="Content Placeholder 2"/>
          <p:cNvSpPr>
            <a:spLocks noGrp="1"/>
          </p:cNvSpPr>
          <p:nvPr>
            <p:ph idx="1"/>
          </p:nvPr>
        </p:nvSpPr>
        <p:spPr/>
        <p:txBody>
          <a:bodyPr>
            <a:normAutofit lnSpcReduction="10000"/>
          </a:bodyPr>
          <a:lstStyle/>
          <a:p>
            <a:r>
              <a:rPr lang="en-GB" dirty="0"/>
              <a:t>SAS Institute is another software company that is renowned for its employee benefits. Employees at SAS receive subsidized Montessori child care, unlimited sick time, and access to a free health </a:t>
            </a:r>
            <a:r>
              <a:rPr lang="en-GB" dirty="0" err="1"/>
              <a:t>center</a:t>
            </a:r>
            <a:r>
              <a:rPr lang="en-GB" dirty="0"/>
              <a:t>. The company also fosters a strong sense of community; its staff has intramural sports leagues, and the company has never had a layoff. </a:t>
            </a:r>
            <a:r>
              <a:rPr lang="en-GB" dirty="0">
                <a:hlinkClick r:id="rId2"/>
              </a:rPr>
              <a:t>SAS also supports education philanthropy</a:t>
            </a:r>
            <a:r>
              <a:rPr lang="en-GB" dirty="0"/>
              <a:t>, particularly programs that are dedicated to promoting science, technology, engineering, and mathematics programs for children. The company also encourages its employees to volunteer at various charities and even makes cash contributions to non-profit programs where the employees volunteer.</a:t>
            </a:r>
            <a:br>
              <a:rPr lang="en-GB" dirty="0"/>
            </a:br>
            <a:r>
              <a:rPr lang="en-GB" dirty="0"/>
              <a:t/>
            </a:r>
            <a:br>
              <a:rPr lang="en-GB" dirty="0"/>
            </a:br>
            <a:endParaRPr lang="en-GB" dirty="0"/>
          </a:p>
          <a:p>
            <a:endParaRPr lang="en-GB" dirty="0"/>
          </a:p>
        </p:txBody>
      </p:sp>
    </p:spTree>
    <p:extLst>
      <p:ext uri="{BB962C8B-B14F-4D97-AF65-F5344CB8AC3E}">
        <p14:creationId xmlns:p14="http://schemas.microsoft.com/office/powerpoint/2010/main" val="926792556"/>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NuStar</a:t>
            </a:r>
            <a:r>
              <a:rPr lang="en-GB" dirty="0" smtClean="0"/>
              <a:t> Energy</a:t>
            </a:r>
            <a:endParaRPr lang="en-GB" dirty="0"/>
          </a:p>
        </p:txBody>
      </p:sp>
      <p:pic>
        <p:nvPicPr>
          <p:cNvPr id="16386" name="Picture 2" descr="http://image.minyanville.com/assets/FCK_Jan2011/images/freddy/2013/02/01/img_05.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48075" y="2221706"/>
            <a:ext cx="4895850" cy="3695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3597001"/>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6. </a:t>
            </a:r>
            <a:r>
              <a:rPr lang="en-GB" dirty="0" err="1" smtClean="0"/>
              <a:t>NuStar</a:t>
            </a:r>
            <a:endParaRPr lang="en-GB" dirty="0"/>
          </a:p>
        </p:txBody>
      </p:sp>
      <p:sp>
        <p:nvSpPr>
          <p:cNvPr id="3" name="Content Placeholder 2"/>
          <p:cNvSpPr>
            <a:spLocks noGrp="1"/>
          </p:cNvSpPr>
          <p:nvPr>
            <p:ph idx="1"/>
          </p:nvPr>
        </p:nvSpPr>
        <p:spPr/>
        <p:txBody>
          <a:bodyPr/>
          <a:lstStyle/>
          <a:p>
            <a:r>
              <a:rPr lang="en-GB" dirty="0"/>
              <a:t>It's not often that oil companies are thought of as ethical, but </a:t>
            </a:r>
            <a:r>
              <a:rPr lang="en-GB" b="1" dirty="0" err="1"/>
              <a:t>NuStar's</a:t>
            </a:r>
            <a:r>
              <a:rPr lang="en-GB" b="1" dirty="0"/>
              <a:t> </a:t>
            </a:r>
            <a:r>
              <a:rPr lang="en-GB" b="1" dirty="0" smtClean="0"/>
              <a:t>Energy</a:t>
            </a:r>
            <a:r>
              <a:rPr lang="en-GB" dirty="0" smtClean="0"/>
              <a:t> </a:t>
            </a:r>
            <a:r>
              <a:rPr lang="en-GB" dirty="0"/>
              <a:t>treatment of its employees regularly lands it on lists of the best companies to work for. The company pays 100% of its workers' health insurance premium, and even matches </a:t>
            </a:r>
            <a:r>
              <a:rPr lang="en-GB" dirty="0" smtClean="0"/>
              <a:t>contributions </a:t>
            </a:r>
            <a:r>
              <a:rPr lang="en-GB" dirty="0"/>
              <a:t>up to 6%. In addition, the company has a strict no-layoffs policy, and lends its employees the corporate jet in times of crisis. Although it would have placed higher if it was a little greener, </a:t>
            </a:r>
            <a:r>
              <a:rPr lang="en-GB" dirty="0" err="1"/>
              <a:t>NuStar's</a:t>
            </a:r>
            <a:r>
              <a:rPr lang="en-GB" dirty="0"/>
              <a:t> commitment to its people is truly an example of its ethical policies</a:t>
            </a:r>
            <a:br>
              <a:rPr lang="en-GB" dirty="0"/>
            </a:br>
            <a:endParaRPr lang="en-GB" dirty="0"/>
          </a:p>
        </p:txBody>
      </p:sp>
    </p:spTree>
    <p:extLst>
      <p:ext uri="{BB962C8B-B14F-4D97-AF65-F5344CB8AC3E}">
        <p14:creationId xmlns:p14="http://schemas.microsoft.com/office/powerpoint/2010/main" val="1897927870"/>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Ultimate Software</a:t>
            </a:r>
            <a:endParaRPr lang="en-GB" dirty="0"/>
          </a:p>
        </p:txBody>
      </p:sp>
      <p:pic>
        <p:nvPicPr>
          <p:cNvPr id="18434" name="Picture 2" descr="http://image.minyanville.com/assets/FCK_Jan2011/images/freddy/2013/02/01/img_04.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48075" y="2221706"/>
            <a:ext cx="4895850" cy="3695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9102199"/>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7. </a:t>
            </a:r>
            <a:r>
              <a:rPr lang="en-GB" dirty="0"/>
              <a:t>Ultimate Software</a:t>
            </a:r>
          </a:p>
        </p:txBody>
      </p:sp>
      <p:sp>
        <p:nvSpPr>
          <p:cNvPr id="3" name="Content Placeholder 2"/>
          <p:cNvSpPr>
            <a:spLocks noGrp="1"/>
          </p:cNvSpPr>
          <p:nvPr>
            <p:ph idx="1"/>
          </p:nvPr>
        </p:nvSpPr>
        <p:spPr/>
        <p:txBody>
          <a:bodyPr/>
          <a:lstStyle/>
          <a:p>
            <a:r>
              <a:rPr lang="en-GB" dirty="0"/>
              <a:t>Every year the company rises in the ranks as one of the best companies to work for because of perks like the 100% free health care it offers its employees, including complete coverage for all their dependents. The company also gives its employees an all-expenses paid vacation every two years. Ultimate Software is enjoys a great deal of diversity in its hiring practices -- at least 46% of its staff are women, and 33% are minorities</a:t>
            </a:r>
            <a:r>
              <a:rPr lang="en-GB" dirty="0" smtClean="0"/>
              <a:t>.</a:t>
            </a:r>
            <a:r>
              <a:rPr lang="en-GB" dirty="0"/>
              <a:t/>
            </a:r>
            <a:br>
              <a:rPr lang="en-GB" dirty="0"/>
            </a:br>
            <a:endParaRPr lang="en-GB" dirty="0"/>
          </a:p>
          <a:p>
            <a:endParaRPr lang="en-GB" dirty="0"/>
          </a:p>
        </p:txBody>
      </p:sp>
    </p:spTree>
    <p:extLst>
      <p:ext uri="{BB962C8B-B14F-4D97-AF65-F5344CB8AC3E}">
        <p14:creationId xmlns:p14="http://schemas.microsoft.com/office/powerpoint/2010/main" val="161213232"/>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Goldman Sachs</a:t>
            </a:r>
            <a:endParaRPr lang="en-GB" dirty="0"/>
          </a:p>
        </p:txBody>
      </p:sp>
      <p:pic>
        <p:nvPicPr>
          <p:cNvPr id="19458" name="Picture 2" descr="http://image.minyanville.com/assets/FCK_Jan2011/images/freddy/2013/02/01/img_03.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48075" y="2221706"/>
            <a:ext cx="4895850" cy="3695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3911357"/>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8</a:t>
            </a:r>
            <a:r>
              <a:rPr lang="en-GB" dirty="0" smtClean="0"/>
              <a:t>. Goldman Sachs</a:t>
            </a:r>
            <a:endParaRPr lang="en-GB" dirty="0"/>
          </a:p>
        </p:txBody>
      </p:sp>
      <p:sp>
        <p:nvSpPr>
          <p:cNvPr id="3" name="Content Placeholder 2"/>
          <p:cNvSpPr>
            <a:spLocks noGrp="1"/>
          </p:cNvSpPr>
          <p:nvPr>
            <p:ph idx="1"/>
          </p:nvPr>
        </p:nvSpPr>
        <p:spPr/>
        <p:txBody>
          <a:bodyPr>
            <a:normAutofit lnSpcReduction="10000"/>
          </a:bodyPr>
          <a:lstStyle/>
          <a:p>
            <a:r>
              <a:rPr lang="en-GB" dirty="0" smtClean="0"/>
              <a:t>Controversial </a:t>
            </a:r>
            <a:r>
              <a:rPr lang="en-GB" dirty="0"/>
              <a:t>pick for this list because of its business ethics. But its vocal support of marriage equality has earned it some merit in terms of social ethics. In February 2012, Sachs CEO </a:t>
            </a:r>
            <a:r>
              <a:rPr lang="en-GB" dirty="0">
                <a:hlinkClick r:id="rId2"/>
              </a:rPr>
              <a:t>Lloyd </a:t>
            </a:r>
            <a:r>
              <a:rPr lang="en-GB" dirty="0" err="1">
                <a:hlinkClick r:id="rId2"/>
              </a:rPr>
              <a:t>Blankfein</a:t>
            </a:r>
            <a:r>
              <a:rPr lang="en-GB" dirty="0">
                <a:hlinkClick r:id="rId2"/>
              </a:rPr>
              <a:t> appeared in a human rights campaign ad</a:t>
            </a:r>
            <a:r>
              <a:rPr lang="en-GB" dirty="0"/>
              <a:t> advocating marriage equality, much to the surprise of Wall Street. The move was not without consequence: </a:t>
            </a:r>
            <a:r>
              <a:rPr lang="en-GB" dirty="0">
                <a:hlinkClick r:id="rId3"/>
              </a:rPr>
              <a:t>It was reported that a high-profile client dropped its account with Goldman Sachs after the announcement</a:t>
            </a:r>
            <a:r>
              <a:rPr lang="en-GB" dirty="0"/>
              <a:t>, but the company has maintained its position. To those of you thinking that Goldman </a:t>
            </a:r>
            <a:r>
              <a:rPr lang="en-GB" dirty="0" err="1"/>
              <a:t>Sach's</a:t>
            </a:r>
            <a:r>
              <a:rPr lang="en-GB" dirty="0"/>
              <a:t> support of same-sex marriage is a way of buying goodwill, keep in mind that since at least 2008, </a:t>
            </a:r>
            <a:r>
              <a:rPr lang="en-GB" dirty="0">
                <a:hlinkClick r:id="rId4"/>
              </a:rPr>
              <a:t>the company has offered to completely fund its employee's gender reassignment surgery</a:t>
            </a:r>
            <a:r>
              <a:rPr lang="en-GB" dirty="0"/>
              <a:t> pro bono.</a:t>
            </a:r>
            <a:br>
              <a:rPr lang="en-GB" dirty="0"/>
            </a:br>
            <a:endParaRPr lang="en-GB" dirty="0"/>
          </a:p>
        </p:txBody>
      </p:sp>
    </p:spTree>
    <p:extLst>
      <p:ext uri="{BB962C8B-B14F-4D97-AF65-F5344CB8AC3E}">
        <p14:creationId xmlns:p14="http://schemas.microsoft.com/office/powerpoint/2010/main" val="2054478511"/>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Starbucks</a:t>
            </a:r>
            <a:endParaRPr lang="en-GB" dirty="0"/>
          </a:p>
        </p:txBody>
      </p:sp>
      <p:pic>
        <p:nvPicPr>
          <p:cNvPr id="20482" name="Picture 2" descr="http://image.minyanville.com/assets/FCK_Jan2011/images/freddy/2013/02/01/img_02.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48075" y="2221706"/>
            <a:ext cx="4895850" cy="3695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774264"/>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9. Starbucks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Some </a:t>
            </a:r>
            <a:r>
              <a:rPr lang="en-GB" dirty="0"/>
              <a:t>may argue that </a:t>
            </a:r>
            <a:r>
              <a:rPr lang="en-GB" b="1" dirty="0"/>
              <a:t>Starbucks</a:t>
            </a:r>
            <a:r>
              <a:rPr lang="en-GB" dirty="0"/>
              <a:t> </a:t>
            </a:r>
            <a:r>
              <a:rPr lang="en-GB" dirty="0" smtClean="0"/>
              <a:t>has </a:t>
            </a:r>
            <a:r>
              <a:rPr lang="en-GB" dirty="0"/>
              <a:t>no place on this list due to its competition-crushing business practices, the company's bad press shouldn't outshine what it does for society. </a:t>
            </a:r>
            <a:endParaRPr lang="en-GB" dirty="0" smtClean="0"/>
          </a:p>
          <a:p>
            <a:r>
              <a:rPr lang="en-GB" dirty="0" smtClean="0"/>
              <a:t>While </a:t>
            </a:r>
            <a:r>
              <a:rPr lang="en-GB" dirty="0"/>
              <a:t>it isn't perfect, the company is often quick to fix its environmental problems, from greatly reducing the water it uses for its dipper well to using recycled paper in its cups. The company also encourages consumers to be environmentally conscious by offering a 10-cent discount to those who bring their own </a:t>
            </a:r>
            <a:r>
              <a:rPr lang="en-GB" dirty="0" err="1"/>
              <a:t>reusuable</a:t>
            </a:r>
            <a:r>
              <a:rPr lang="en-GB" dirty="0"/>
              <a:t> cups and giving free coffee grounds to consumers who want to use them for compost. </a:t>
            </a:r>
            <a:endParaRPr lang="en-GB" dirty="0" smtClean="0"/>
          </a:p>
          <a:p>
            <a:r>
              <a:rPr lang="en-GB" dirty="0" smtClean="0"/>
              <a:t>Starbucks </a:t>
            </a:r>
            <a:r>
              <a:rPr lang="en-GB" dirty="0"/>
              <a:t>is also dedicated to its baristas, offering them full health insurance benefits and stock awards. </a:t>
            </a:r>
            <a:endParaRPr lang="en-GB" dirty="0" smtClean="0"/>
          </a:p>
          <a:p>
            <a:r>
              <a:rPr lang="en-GB" dirty="0" smtClean="0"/>
              <a:t>In </a:t>
            </a:r>
            <a:r>
              <a:rPr lang="en-GB" dirty="0"/>
              <a:t>addition, like another controversial company on this list, the company is also a vocal advocate of same-sex marriage.</a:t>
            </a:r>
            <a:br>
              <a:rPr lang="en-GB" dirty="0"/>
            </a:br>
            <a:r>
              <a:rPr lang="en-GB" dirty="0"/>
              <a:t/>
            </a:r>
            <a:br>
              <a:rPr lang="en-GB" dirty="0"/>
            </a:br>
            <a:endParaRPr lang="en-GB" dirty="0"/>
          </a:p>
          <a:p>
            <a:endParaRPr lang="en-GB" dirty="0"/>
          </a:p>
        </p:txBody>
      </p:sp>
    </p:spTree>
    <p:extLst>
      <p:ext uri="{BB962C8B-B14F-4D97-AF65-F5344CB8AC3E}">
        <p14:creationId xmlns:p14="http://schemas.microsoft.com/office/powerpoint/2010/main" val="267588566"/>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Salesforce.com</a:t>
            </a:r>
            <a:endParaRPr lang="en-GB" dirty="0"/>
          </a:p>
        </p:txBody>
      </p:sp>
      <p:pic>
        <p:nvPicPr>
          <p:cNvPr id="21506" name="Picture 2" descr="http://image.minyanville.com/assets/FCK_Jan2011/images/freddy/2013/02/01/img_01.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48075" y="2221706"/>
            <a:ext cx="4895850" cy="3695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0271944"/>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10. Salesforce.com</a:t>
            </a:r>
          </a:p>
        </p:txBody>
      </p:sp>
      <p:sp>
        <p:nvSpPr>
          <p:cNvPr id="3" name="Content Placeholder 2"/>
          <p:cNvSpPr>
            <a:spLocks noGrp="1"/>
          </p:cNvSpPr>
          <p:nvPr>
            <p:ph idx="1"/>
          </p:nvPr>
        </p:nvSpPr>
        <p:spPr/>
        <p:txBody>
          <a:bodyPr/>
          <a:lstStyle/>
          <a:p>
            <a:r>
              <a:rPr lang="en-GB" dirty="0"/>
              <a:t>For years, </a:t>
            </a:r>
            <a:r>
              <a:rPr lang="en-GB" b="1" dirty="0"/>
              <a:t>Salesforce.com</a:t>
            </a:r>
            <a:r>
              <a:rPr lang="en-GB" dirty="0"/>
              <a:t> </a:t>
            </a:r>
            <a:r>
              <a:rPr lang="en-GB" dirty="0" smtClean="0"/>
              <a:t>has </a:t>
            </a:r>
            <a:r>
              <a:rPr lang="en-GB" dirty="0"/>
              <a:t>been </a:t>
            </a:r>
            <a:r>
              <a:rPr lang="en-GB" dirty="0" smtClean="0"/>
              <a:t>honoured </a:t>
            </a:r>
            <a:r>
              <a:rPr lang="en-GB" dirty="0"/>
              <a:t>for its philanthropy and good practices. </a:t>
            </a:r>
            <a:r>
              <a:rPr lang="en-GB" dirty="0">
                <a:hlinkClick r:id="rId2"/>
              </a:rPr>
              <a:t>Through its Salesforce.com Foundation</a:t>
            </a:r>
            <a:r>
              <a:rPr lang="en-GB" dirty="0"/>
              <a:t>, the company has donated millions of dollars toward education grants and technology, and even discounts its services to non-profit organizations. The company also encourages its employees to get into the action by giving them six days off per year to do any type of charitable work they choose. Saleforce.com frequently ranks highly on lists of companies offering the best salaries and hourly rates for employees</a:t>
            </a:r>
            <a:r>
              <a:rPr lang="en-GB" dirty="0" smtClean="0"/>
              <a:t>.</a:t>
            </a:r>
            <a:endParaRPr lang="en-GB" dirty="0"/>
          </a:p>
        </p:txBody>
      </p:sp>
    </p:spTree>
    <p:extLst>
      <p:ext uri="{BB962C8B-B14F-4D97-AF65-F5344CB8AC3E}">
        <p14:creationId xmlns:p14="http://schemas.microsoft.com/office/powerpoint/2010/main" val="223427758"/>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 10 most sustainable companies</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348913750"/>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376863" y="2709863"/>
            <a:ext cx="1438275" cy="1438275"/>
          </a:xfrm>
          <a:prstGeom prst="rect">
            <a:avLst/>
          </a:prstGeom>
        </p:spPr>
      </p:pic>
    </p:spTree>
    <p:extLst>
      <p:ext uri="{BB962C8B-B14F-4D97-AF65-F5344CB8AC3E}">
        <p14:creationId xmlns:p14="http://schemas.microsoft.com/office/powerpoint/2010/main" val="208534871"/>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Sainsburys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Sainsbury’s runs </a:t>
            </a:r>
            <a:r>
              <a:rPr lang="en-GB" dirty="0"/>
              <a:t>food donation </a:t>
            </a:r>
            <a:r>
              <a:rPr lang="en-GB" dirty="0" smtClean="0"/>
              <a:t>campaigns</a:t>
            </a:r>
          </a:p>
          <a:p>
            <a:r>
              <a:rPr lang="en-GB" dirty="0"/>
              <a:t>H</a:t>
            </a:r>
            <a:r>
              <a:rPr lang="en-GB" dirty="0" smtClean="0"/>
              <a:t>elps </a:t>
            </a:r>
            <a:r>
              <a:rPr lang="en-GB" dirty="0"/>
              <a:t>international development across the globe with particular support in areas with clean water </a:t>
            </a:r>
            <a:r>
              <a:rPr lang="en-GB" dirty="0" smtClean="0"/>
              <a:t>shortages</a:t>
            </a:r>
          </a:p>
          <a:p>
            <a:r>
              <a:rPr lang="en-GB" dirty="0"/>
              <a:t>I</a:t>
            </a:r>
            <a:r>
              <a:rPr lang="en-GB" dirty="0" smtClean="0"/>
              <a:t>mplements </a:t>
            </a:r>
            <a:r>
              <a:rPr lang="en-GB" dirty="0"/>
              <a:t>independent standards to monitor their entire supplier </a:t>
            </a:r>
            <a:r>
              <a:rPr lang="en-GB" dirty="0" smtClean="0"/>
              <a:t>chains</a:t>
            </a:r>
          </a:p>
          <a:p>
            <a:r>
              <a:rPr lang="en-GB" dirty="0" smtClean="0"/>
              <a:t>Pays up </a:t>
            </a:r>
            <a:r>
              <a:rPr lang="en-GB" dirty="0"/>
              <a:t>to £7.36 per hour). They have put in place a </a:t>
            </a:r>
            <a:r>
              <a:rPr lang="en-GB" dirty="0">
                <a:hlinkClick r:id="rId2"/>
              </a:rPr>
              <a:t>Sustainability Plan</a:t>
            </a:r>
            <a:r>
              <a:rPr lang="en-GB" dirty="0"/>
              <a:t>, build on the foundation of 5 sets of values. These include: </a:t>
            </a:r>
            <a:r>
              <a:rPr lang="en-GB" dirty="0" smtClean="0"/>
              <a:t>Live </a:t>
            </a:r>
            <a:r>
              <a:rPr lang="en-GB" dirty="0"/>
              <a:t>healthier lives, Source with integrity, Respect our environment, Positively impact the community and Create a great place to </a:t>
            </a:r>
            <a:r>
              <a:rPr lang="en-GB" dirty="0" smtClean="0"/>
              <a:t>work</a:t>
            </a:r>
          </a:p>
          <a:p>
            <a:r>
              <a:rPr lang="en-GB" dirty="0" smtClean="0"/>
              <a:t>Says </a:t>
            </a:r>
            <a:r>
              <a:rPr lang="en-GB" dirty="0"/>
              <a:t>these values help maintain the supermarket’s competitive edge and differentiate it for </a:t>
            </a:r>
            <a:r>
              <a:rPr lang="en-GB" dirty="0" smtClean="0"/>
              <a:t>stakeholders</a:t>
            </a:r>
            <a:endParaRPr lang="en-GB" dirty="0"/>
          </a:p>
        </p:txBody>
      </p:sp>
    </p:spTree>
    <p:extLst>
      <p:ext uri="{BB962C8B-B14F-4D97-AF65-F5344CB8AC3E}">
        <p14:creationId xmlns:p14="http://schemas.microsoft.com/office/powerpoint/2010/main" val="152264993"/>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land securities group"/>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3943350" y="2900363"/>
            <a:ext cx="4305300" cy="1057275"/>
          </a:xfrm>
          <a:prstGeom prst="rect">
            <a:avLst/>
          </a:prstGeom>
        </p:spPr>
      </p:pic>
    </p:spTree>
    <p:extLst>
      <p:ext uri="{BB962C8B-B14F-4D97-AF65-F5344CB8AC3E}">
        <p14:creationId xmlns:p14="http://schemas.microsoft.com/office/powerpoint/2010/main" val="1464713774"/>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Land Securities group</a:t>
            </a:r>
            <a:endParaRPr lang="en-GB" dirty="0"/>
          </a:p>
        </p:txBody>
      </p:sp>
      <p:sp>
        <p:nvSpPr>
          <p:cNvPr id="3" name="Content Placeholder 2"/>
          <p:cNvSpPr>
            <a:spLocks noGrp="1"/>
          </p:cNvSpPr>
          <p:nvPr>
            <p:ph idx="1"/>
          </p:nvPr>
        </p:nvSpPr>
        <p:spPr/>
        <p:txBody>
          <a:bodyPr/>
          <a:lstStyle/>
          <a:p>
            <a:r>
              <a:rPr lang="en-GB" dirty="0"/>
              <a:t>Along with making Portsmouth a more desirable place to live and work, while reducing the number of cars in the city centre, the company has a number of </a:t>
            </a:r>
            <a:r>
              <a:rPr lang="en-GB" dirty="0" smtClean="0"/>
              <a:t>green </a:t>
            </a:r>
            <a:r>
              <a:rPr lang="en-GB" dirty="0"/>
              <a:t>projects around the </a:t>
            </a:r>
            <a:r>
              <a:rPr lang="en-GB" dirty="0" smtClean="0"/>
              <a:t>UK</a:t>
            </a:r>
          </a:p>
          <a:p>
            <a:r>
              <a:rPr lang="en-GB" dirty="0" smtClean="0"/>
              <a:t>One </a:t>
            </a:r>
            <a:r>
              <a:rPr lang="en-GB" dirty="0"/>
              <a:t>of the most useful and easily applicable is Green roofing in Cardiff. Only imagine that 1.5 sq. metres of green roof generates sufficient oxygen per year for one person. But apart from cleaner air this </a:t>
            </a:r>
            <a:r>
              <a:rPr lang="en-GB" dirty="0">
                <a:hlinkClick r:id="rId2"/>
              </a:rPr>
              <a:t>green roof ‘technology’</a:t>
            </a:r>
            <a:r>
              <a:rPr lang="en-GB" dirty="0"/>
              <a:t> has the potential to play a vital role in tackling issues surrounding climate change, including flooding, biodiversity loss and declining green space in urban areas.</a:t>
            </a:r>
          </a:p>
        </p:txBody>
      </p:sp>
    </p:spTree>
    <p:extLst>
      <p:ext uri="{BB962C8B-B14F-4D97-AF65-F5344CB8AC3E}">
        <p14:creationId xmlns:p14="http://schemas.microsoft.com/office/powerpoint/2010/main" val="839354057"/>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O2"/>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4862513" y="2505075"/>
            <a:ext cx="2466975" cy="1847850"/>
          </a:xfrm>
          <a:prstGeom prst="rect">
            <a:avLst/>
          </a:prstGeom>
        </p:spPr>
      </p:pic>
    </p:spTree>
    <p:extLst>
      <p:ext uri="{BB962C8B-B14F-4D97-AF65-F5344CB8AC3E}">
        <p14:creationId xmlns:p14="http://schemas.microsoft.com/office/powerpoint/2010/main" val="203558856"/>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O2</a:t>
            </a:r>
            <a:endParaRPr lang="en-GB" dirty="0"/>
          </a:p>
        </p:txBody>
      </p:sp>
      <p:sp>
        <p:nvSpPr>
          <p:cNvPr id="3" name="Content Placeholder 2"/>
          <p:cNvSpPr>
            <a:spLocks noGrp="1"/>
          </p:cNvSpPr>
          <p:nvPr>
            <p:ph idx="1"/>
          </p:nvPr>
        </p:nvSpPr>
        <p:spPr/>
        <p:txBody>
          <a:bodyPr/>
          <a:lstStyle/>
          <a:p>
            <a:r>
              <a:rPr lang="en-GB" dirty="0"/>
              <a:t>One of the most impressive projects resulted in O2 backing up 5000 young people to lead community projects across the country. They also have supported 4000 young people to gain work skills and experience to help them get a job or start an enterprise, and through apprenticeships, O2 </a:t>
            </a:r>
            <a:r>
              <a:rPr lang="en-GB" dirty="0" err="1"/>
              <a:t>pleges</a:t>
            </a:r>
            <a:r>
              <a:rPr lang="en-GB" dirty="0"/>
              <a:t> to continue to support young people to get into work through training on the job.</a:t>
            </a:r>
          </a:p>
        </p:txBody>
      </p:sp>
    </p:spTree>
    <p:extLst>
      <p:ext uri="{BB962C8B-B14F-4D97-AF65-F5344CB8AC3E}">
        <p14:creationId xmlns:p14="http://schemas.microsoft.com/office/powerpoint/2010/main" val="272243121"/>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581525" y="2671763"/>
            <a:ext cx="3028950" cy="1514475"/>
          </a:xfrm>
          <a:prstGeom prst="rect">
            <a:avLst/>
          </a:prstGeom>
        </p:spPr>
      </p:pic>
    </p:spTree>
    <p:extLst>
      <p:ext uri="{BB962C8B-B14F-4D97-AF65-F5344CB8AC3E}">
        <p14:creationId xmlns:p14="http://schemas.microsoft.com/office/powerpoint/2010/main" val="1449966537"/>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Marks and Spencer</a:t>
            </a:r>
            <a:endParaRPr lang="en-GB" dirty="0"/>
          </a:p>
        </p:txBody>
      </p:sp>
      <p:sp>
        <p:nvSpPr>
          <p:cNvPr id="3" name="Content Placeholder 2"/>
          <p:cNvSpPr>
            <a:spLocks noGrp="1"/>
          </p:cNvSpPr>
          <p:nvPr>
            <p:ph idx="1"/>
          </p:nvPr>
        </p:nvSpPr>
        <p:spPr/>
        <p:txBody>
          <a:bodyPr/>
          <a:lstStyle/>
          <a:p>
            <a:r>
              <a:rPr lang="en-GB" dirty="0"/>
              <a:t>Marks and Spencer launched </a:t>
            </a:r>
            <a:r>
              <a:rPr lang="en-GB" dirty="0">
                <a:hlinkClick r:id="rId2"/>
              </a:rPr>
              <a:t>Plan A</a:t>
            </a:r>
            <a:r>
              <a:rPr lang="en-GB" dirty="0"/>
              <a:t> 2020 in 2007 with the ultimate goal of becoming the world’s most sustainable major retailer by 2015. Plan A addresses three global challenges: the increasing pressure on finite resources, rising social inequality, and the need for healthier, more sustainable </a:t>
            </a:r>
            <a:r>
              <a:rPr lang="en-GB" dirty="0" smtClean="0"/>
              <a:t>lifestyles</a:t>
            </a:r>
          </a:p>
          <a:p>
            <a:r>
              <a:rPr lang="en-GB" dirty="0" smtClean="0"/>
              <a:t>2012 </a:t>
            </a:r>
            <a:r>
              <a:rPr lang="en-GB" dirty="0"/>
              <a:t>all M&amp;S operated stores, offices, warehouses and delivery fleets in the UK and Republic of Ireland became carbon neutral, and according to their 2015 report they managed to save £</a:t>
            </a:r>
            <a:r>
              <a:rPr lang="en-GB" dirty="0" smtClean="0"/>
              <a:t>2.8b </a:t>
            </a:r>
            <a:r>
              <a:rPr lang="en-GB" dirty="0"/>
              <a:t>plastic bags raising £</a:t>
            </a:r>
            <a:r>
              <a:rPr lang="en-GB" dirty="0" smtClean="0"/>
              <a:t>60m </a:t>
            </a:r>
            <a:r>
              <a:rPr lang="en-GB" dirty="0"/>
              <a:t>for various </a:t>
            </a:r>
            <a:r>
              <a:rPr lang="en-GB" dirty="0" smtClean="0"/>
              <a:t>charities</a:t>
            </a:r>
            <a:endParaRPr lang="en-GB" dirty="0"/>
          </a:p>
        </p:txBody>
      </p:sp>
    </p:spTree>
    <p:extLst>
      <p:ext uri="{BB962C8B-B14F-4D97-AF65-F5344CB8AC3E}">
        <p14:creationId xmlns:p14="http://schemas.microsoft.com/office/powerpoint/2010/main" val="2090644850"/>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48200" y="2638425"/>
            <a:ext cx="2895600" cy="1581150"/>
          </a:xfrm>
          <a:prstGeom prst="rect">
            <a:avLst/>
          </a:prstGeom>
        </p:spPr>
      </p:pic>
    </p:spTree>
    <p:extLst>
      <p:ext uri="{BB962C8B-B14F-4D97-AF65-F5344CB8AC3E}">
        <p14:creationId xmlns:p14="http://schemas.microsoft.com/office/powerpoint/2010/main" val="340561736"/>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Unilever</a:t>
            </a:r>
            <a:endParaRPr lang="en-GB" dirty="0"/>
          </a:p>
        </p:txBody>
      </p:sp>
      <p:sp>
        <p:nvSpPr>
          <p:cNvPr id="3" name="Content Placeholder 2"/>
          <p:cNvSpPr>
            <a:spLocks noGrp="1"/>
          </p:cNvSpPr>
          <p:nvPr>
            <p:ph idx="1"/>
          </p:nvPr>
        </p:nvSpPr>
        <p:spPr/>
        <p:txBody>
          <a:bodyPr/>
          <a:lstStyle/>
          <a:p>
            <a:r>
              <a:rPr lang="en-GB" dirty="0"/>
              <a:t> More than 55% of Unilever’s agricultural raw materials are now sustainably sourced. </a:t>
            </a:r>
            <a:endParaRPr lang="en-GB" dirty="0" smtClean="0"/>
          </a:p>
          <a:p>
            <a:r>
              <a:rPr lang="en-GB" dirty="0" smtClean="0"/>
              <a:t>It </a:t>
            </a:r>
            <a:r>
              <a:rPr lang="en-GB" dirty="0"/>
              <a:t>has achieved its target of zero non-hazardous waste to landfill across its factory network, and is making significant reductions in CO2 from energy and water in manufacturing, reducing them by 37% and 32% per tonne of production respectively since 2008. </a:t>
            </a:r>
            <a:r>
              <a:rPr lang="en-GB" dirty="0" smtClean="0"/>
              <a:t>‘</a:t>
            </a:r>
          </a:p>
          <a:p>
            <a:r>
              <a:rPr lang="en-GB" dirty="0" smtClean="0"/>
              <a:t>Sustainable </a:t>
            </a:r>
            <a:r>
              <a:rPr lang="en-GB" dirty="0"/>
              <a:t>living brands’ , such as Dove, Lifebuoy, Ben &amp; Jerry’s and Comfort, now represent half of Unilever’s growth and are growing twice as fast as its other brands.</a:t>
            </a:r>
          </a:p>
        </p:txBody>
      </p:sp>
    </p:spTree>
    <p:extLst>
      <p:ext uri="{BB962C8B-B14F-4D97-AF65-F5344CB8AC3E}">
        <p14:creationId xmlns:p14="http://schemas.microsoft.com/office/powerpoint/2010/main" val="777177697"/>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581525" y="2671763"/>
            <a:ext cx="3028950" cy="1514475"/>
          </a:xfrm>
          <a:prstGeom prst="rect">
            <a:avLst/>
          </a:prstGeom>
        </p:spPr>
      </p:pic>
    </p:spTree>
    <p:extLst>
      <p:ext uri="{BB962C8B-B14F-4D97-AF65-F5344CB8AC3E}">
        <p14:creationId xmlns:p14="http://schemas.microsoft.com/office/powerpoint/2010/main" val="1030012425"/>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Scottish and Southern Energy</a:t>
            </a:r>
            <a:endParaRPr lang="en-GB" dirty="0"/>
          </a:p>
        </p:txBody>
      </p:sp>
      <p:sp>
        <p:nvSpPr>
          <p:cNvPr id="3" name="Content Placeholder 2"/>
          <p:cNvSpPr>
            <a:spLocks noGrp="1"/>
          </p:cNvSpPr>
          <p:nvPr>
            <p:ph idx="1"/>
          </p:nvPr>
        </p:nvSpPr>
        <p:spPr/>
        <p:txBody>
          <a:bodyPr/>
          <a:lstStyle/>
          <a:p>
            <a:r>
              <a:rPr lang="en-GB" dirty="0"/>
              <a:t>As the UK’s fast growing energy supplier SSE is expected to provide more sustainable energy by investing over one and a half billion pounds into modernising, upgrading and maintaining new energy systems in 2016. They are also heavily investing into their staff by offering them the Living Wage and support new generation of young people by running the strongest apprenticeship programme in the country, or so they claim in their new </a:t>
            </a:r>
            <a:r>
              <a:rPr lang="en-GB" dirty="0" smtClean="0"/>
              <a:t>report</a:t>
            </a:r>
            <a:endParaRPr lang="en-GB" dirty="0"/>
          </a:p>
        </p:txBody>
      </p:sp>
    </p:spTree>
    <p:extLst>
      <p:ext uri="{BB962C8B-B14F-4D97-AF65-F5344CB8AC3E}">
        <p14:creationId xmlns:p14="http://schemas.microsoft.com/office/powerpoint/2010/main" val="553148508"/>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405313" y="2752725"/>
            <a:ext cx="3381375" cy="1352550"/>
          </a:xfrm>
          <a:prstGeom prst="rect">
            <a:avLst/>
          </a:prstGeom>
        </p:spPr>
      </p:pic>
    </p:spTree>
    <p:extLst>
      <p:ext uri="{BB962C8B-B14F-4D97-AF65-F5344CB8AC3E}">
        <p14:creationId xmlns:p14="http://schemas.microsoft.com/office/powerpoint/2010/main" val="310266093"/>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Carnival Corporation</a:t>
            </a:r>
            <a:endParaRPr lang="en-GB" dirty="0"/>
          </a:p>
        </p:txBody>
      </p:sp>
      <p:sp>
        <p:nvSpPr>
          <p:cNvPr id="3" name="Content Placeholder 2"/>
          <p:cNvSpPr>
            <a:spLocks noGrp="1"/>
          </p:cNvSpPr>
          <p:nvPr>
            <p:ph idx="1"/>
          </p:nvPr>
        </p:nvSpPr>
        <p:spPr/>
        <p:txBody>
          <a:bodyPr>
            <a:normAutofit fontScale="85000" lnSpcReduction="20000"/>
          </a:bodyPr>
          <a:lstStyle/>
          <a:p>
            <a:r>
              <a:rPr lang="en-GB" dirty="0"/>
              <a:t>Carnival has established 10 major goals for reducing its environmental footprint over the next five years, while enhancing the health, safety and security of its guests and the crew, and ensuring sustainable business practices </a:t>
            </a:r>
            <a:endParaRPr lang="en-GB" dirty="0" smtClean="0"/>
          </a:p>
          <a:p>
            <a:r>
              <a:rPr lang="en-GB" dirty="0" smtClean="0"/>
              <a:t>$</a:t>
            </a:r>
            <a:r>
              <a:rPr lang="en-GB" dirty="0"/>
              <a:t>400 million investment to develop, deploy and operate exhaust gas cleaning systems that reduce </a:t>
            </a:r>
            <a:r>
              <a:rPr lang="en-GB" dirty="0" smtClean="0"/>
              <a:t>sulphur </a:t>
            </a:r>
            <a:r>
              <a:rPr lang="en-GB" dirty="0"/>
              <a:t>compounds and particular matter from the ships’ engine </a:t>
            </a:r>
            <a:r>
              <a:rPr lang="en-GB" dirty="0" smtClean="0"/>
              <a:t>exhaust</a:t>
            </a:r>
            <a:endParaRPr lang="en-GB" dirty="0"/>
          </a:p>
          <a:p>
            <a:r>
              <a:rPr lang="en-GB" dirty="0"/>
              <a:t> $2.5 million donation to The Nature Conservancy, one of the world’s leading conservation organisations, to advance the preservation of the world’s oceans and </a:t>
            </a:r>
            <a:r>
              <a:rPr lang="en-GB" dirty="0" smtClean="0"/>
              <a:t>seas</a:t>
            </a:r>
          </a:p>
          <a:p>
            <a:r>
              <a:rPr lang="en-GB" dirty="0" smtClean="0"/>
              <a:t>Fathom</a:t>
            </a:r>
            <a:r>
              <a:rPr lang="en-GB" dirty="0"/>
              <a:t>, a new travel category called social impact </a:t>
            </a:r>
            <a:r>
              <a:rPr lang="en-GB" dirty="0" smtClean="0"/>
              <a:t>travel - different </a:t>
            </a:r>
            <a:r>
              <a:rPr lang="en-GB" dirty="0"/>
              <a:t>kind of cruise that combines the love of travel with a desire to make a </a:t>
            </a:r>
            <a:r>
              <a:rPr lang="en-GB" dirty="0" smtClean="0"/>
              <a:t>difference</a:t>
            </a:r>
          </a:p>
          <a:p>
            <a:r>
              <a:rPr lang="en-GB" dirty="0"/>
              <a:t>M</a:t>
            </a:r>
            <a:r>
              <a:rPr lang="en-GB" dirty="0" smtClean="0"/>
              <a:t>eaningful </a:t>
            </a:r>
            <a:r>
              <a:rPr lang="en-GB" dirty="0"/>
              <a:t>enrichment of the </a:t>
            </a:r>
            <a:r>
              <a:rPr lang="en-GB" dirty="0" smtClean="0"/>
              <a:t>traveller</a:t>
            </a:r>
            <a:r>
              <a:rPr lang="en-GB" dirty="0"/>
              <a:t>, while providing systematic, long-term educational, environmental and economic development benefits in its partner countries.</a:t>
            </a:r>
          </a:p>
        </p:txBody>
      </p:sp>
    </p:spTree>
    <p:extLst>
      <p:ext uri="{BB962C8B-B14F-4D97-AF65-F5344CB8AC3E}">
        <p14:creationId xmlns:p14="http://schemas.microsoft.com/office/powerpoint/2010/main" val="551930135"/>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376613" y="3009900"/>
            <a:ext cx="5438775" cy="838200"/>
          </a:xfrm>
          <a:prstGeom prst="rect">
            <a:avLst/>
          </a:prstGeom>
        </p:spPr>
      </p:pic>
    </p:spTree>
    <p:extLst>
      <p:ext uri="{BB962C8B-B14F-4D97-AF65-F5344CB8AC3E}">
        <p14:creationId xmlns:p14="http://schemas.microsoft.com/office/powerpoint/2010/main" val="1307907552"/>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BAE Systems</a:t>
            </a:r>
            <a:endParaRPr lang="en-GB" dirty="0"/>
          </a:p>
        </p:txBody>
      </p:sp>
      <p:sp>
        <p:nvSpPr>
          <p:cNvPr id="3" name="Content Placeholder 2"/>
          <p:cNvSpPr>
            <a:spLocks noGrp="1"/>
          </p:cNvSpPr>
          <p:nvPr>
            <p:ph idx="1"/>
          </p:nvPr>
        </p:nvSpPr>
        <p:spPr/>
        <p:txBody>
          <a:bodyPr/>
          <a:lstStyle/>
          <a:p>
            <a:r>
              <a:rPr lang="en-GB" dirty="0"/>
              <a:t>Their </a:t>
            </a:r>
            <a:r>
              <a:rPr lang="en-GB" dirty="0" err="1">
                <a:hlinkClick r:id="rId2"/>
              </a:rPr>
              <a:t>Samlesbury</a:t>
            </a:r>
            <a:r>
              <a:rPr lang="en-GB" dirty="0">
                <a:hlinkClick r:id="rId2"/>
              </a:rPr>
              <a:t> site</a:t>
            </a:r>
            <a:r>
              <a:rPr lang="en-GB" dirty="0"/>
              <a:t> has developed an innovative ‘energy loop’ that connects the site’s heating and cooling systems and is expected to save energy, recycling waste energy from manufacturing machines and using it to heat offices and staff </a:t>
            </a:r>
            <a:r>
              <a:rPr lang="en-GB" dirty="0" smtClean="0"/>
              <a:t>amenities</a:t>
            </a:r>
          </a:p>
          <a:p>
            <a:r>
              <a:rPr lang="en-GB" dirty="0"/>
              <a:t>T</a:t>
            </a:r>
            <a:r>
              <a:rPr lang="en-GB" dirty="0" smtClean="0"/>
              <a:t>rial </a:t>
            </a:r>
            <a:r>
              <a:rPr lang="en-GB" dirty="0"/>
              <a:t>produced enough energy to heat 60 houses using just 5% of the energy used by the previous heating system. The team responsible received an Innovation in the Built Environment award from the Green Organisation for their </a:t>
            </a:r>
            <a:r>
              <a:rPr lang="en-GB" dirty="0" smtClean="0"/>
              <a:t>work</a:t>
            </a:r>
            <a:endParaRPr lang="en-GB" dirty="0"/>
          </a:p>
        </p:txBody>
      </p:sp>
    </p:spTree>
    <p:extLst>
      <p:ext uri="{BB962C8B-B14F-4D97-AF65-F5344CB8AC3E}">
        <p14:creationId xmlns:p14="http://schemas.microsoft.com/office/powerpoint/2010/main" val="359615772"/>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805363" y="2543175"/>
            <a:ext cx="2581275" cy="1771650"/>
          </a:xfrm>
          <a:prstGeom prst="rect">
            <a:avLst/>
          </a:prstGeom>
        </p:spPr>
      </p:pic>
    </p:spTree>
    <p:extLst>
      <p:ext uri="{BB962C8B-B14F-4D97-AF65-F5344CB8AC3E}">
        <p14:creationId xmlns:p14="http://schemas.microsoft.com/office/powerpoint/2010/main" val="1043297346"/>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Barclays</a:t>
            </a:r>
            <a:endParaRPr lang="en-GB" dirty="0"/>
          </a:p>
        </p:txBody>
      </p:sp>
      <p:sp>
        <p:nvSpPr>
          <p:cNvPr id="3" name="Content Placeholder 2"/>
          <p:cNvSpPr>
            <a:spLocks noGrp="1"/>
          </p:cNvSpPr>
          <p:nvPr>
            <p:ph idx="1"/>
          </p:nvPr>
        </p:nvSpPr>
        <p:spPr/>
        <p:txBody>
          <a:bodyPr/>
          <a:lstStyle/>
          <a:p>
            <a:r>
              <a:rPr lang="en-GB" dirty="0"/>
              <a:t>The bank has been working </a:t>
            </a:r>
            <a:r>
              <a:rPr lang="en-GB" dirty="0" smtClean="0"/>
              <a:t>to reduce their</a:t>
            </a:r>
            <a:r>
              <a:rPr lang="en-GB" dirty="0"/>
              <a:t> carbon </a:t>
            </a:r>
            <a:r>
              <a:rPr lang="en-GB" dirty="0" smtClean="0"/>
              <a:t>emissions</a:t>
            </a:r>
          </a:p>
          <a:p>
            <a:r>
              <a:rPr lang="en-GB" dirty="0" smtClean="0"/>
              <a:t>In </a:t>
            </a:r>
            <a:r>
              <a:rPr lang="en-GB" dirty="0"/>
              <a:t>2015 they reduced their carbon emissions by 21.7%, exceeding the initial 10% </a:t>
            </a:r>
            <a:r>
              <a:rPr lang="en-GB" dirty="0" smtClean="0"/>
              <a:t>target</a:t>
            </a:r>
          </a:p>
          <a:p>
            <a:r>
              <a:rPr lang="en-GB" dirty="0" smtClean="0"/>
              <a:t>Banks </a:t>
            </a:r>
            <a:r>
              <a:rPr lang="en-GB" dirty="0"/>
              <a:t>have an integral role to play in the acceleration to a sustainable low carbon </a:t>
            </a:r>
            <a:r>
              <a:rPr lang="en-GB" dirty="0" smtClean="0"/>
              <a:t>economy</a:t>
            </a:r>
          </a:p>
          <a:p>
            <a:r>
              <a:rPr lang="en-GB" dirty="0" smtClean="0"/>
              <a:t>The </a:t>
            </a:r>
            <a:r>
              <a:rPr lang="en-GB" dirty="0"/>
              <a:t>Banking Environment Initiative aims to lead the banking industry in collectively directing capital towards environmentally and socially sustainable economic </a:t>
            </a:r>
            <a:r>
              <a:rPr lang="en-GB" dirty="0" smtClean="0"/>
              <a:t>development</a:t>
            </a:r>
            <a:endParaRPr lang="en-GB" dirty="0"/>
          </a:p>
          <a:p>
            <a:endParaRPr lang="en-GB" dirty="0"/>
          </a:p>
        </p:txBody>
      </p:sp>
    </p:spTree>
    <p:extLst>
      <p:ext uri="{BB962C8B-B14F-4D97-AF65-F5344CB8AC3E}">
        <p14:creationId xmlns:p14="http://schemas.microsoft.com/office/powerpoint/2010/main" val="494516467"/>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91063" y="2614613"/>
            <a:ext cx="2809875" cy="1628775"/>
          </a:xfrm>
          <a:prstGeom prst="rect">
            <a:avLst/>
          </a:prstGeom>
        </p:spPr>
      </p:pic>
    </p:spTree>
    <p:extLst>
      <p:ext uri="{BB962C8B-B14F-4D97-AF65-F5344CB8AC3E}">
        <p14:creationId xmlns:p14="http://schemas.microsoft.com/office/powerpoint/2010/main" val="576546979"/>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Group</a:t>
            </a:r>
            <a:endParaRPr lang="en-GB" dirty="0"/>
          </a:p>
        </p:txBody>
      </p:sp>
      <p:sp>
        <p:nvSpPr>
          <p:cNvPr id="3" name="Content Placeholder 2"/>
          <p:cNvSpPr>
            <a:spLocks noGrp="1"/>
          </p:cNvSpPr>
          <p:nvPr>
            <p:ph idx="1"/>
          </p:nvPr>
        </p:nvSpPr>
        <p:spPr/>
        <p:txBody>
          <a:bodyPr/>
          <a:lstStyle/>
          <a:p>
            <a:r>
              <a:rPr lang="en-GB" dirty="0"/>
              <a:t>Together with the </a:t>
            </a:r>
            <a:r>
              <a:rPr lang="en-GB" dirty="0">
                <a:hlinkClick r:id="rId2"/>
              </a:rPr>
              <a:t>Science Museum London</a:t>
            </a:r>
            <a:r>
              <a:rPr lang="en-GB" dirty="0"/>
              <a:t>  they continue to establish long-term relationships between the museum and schools–engaging young people from diverse backgrounds with an integrated programme of activities in science, technology, engineering and mathematics delivered over one academic </a:t>
            </a:r>
            <a:r>
              <a:rPr lang="en-GB" dirty="0" smtClean="0"/>
              <a:t>year</a:t>
            </a:r>
          </a:p>
          <a:p>
            <a:r>
              <a:rPr lang="en-GB" dirty="0" smtClean="0"/>
              <a:t>Since </a:t>
            </a:r>
            <a:r>
              <a:rPr lang="en-GB" dirty="0"/>
              <a:t>2011, this programme has worked with more than 1,000 students across 22 schools in the UK, and is now reaching out to Brazil and Australia.</a:t>
            </a:r>
          </a:p>
        </p:txBody>
      </p:sp>
    </p:spTree>
    <p:extLst>
      <p:ext uri="{BB962C8B-B14F-4D97-AF65-F5344CB8AC3E}">
        <p14:creationId xmlns:p14="http://schemas.microsoft.com/office/powerpoint/2010/main" val="578860789"/>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issues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812359813"/>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Heineken</a:t>
            </a:r>
            <a:endParaRPr lang="en-GB" dirty="0"/>
          </a:p>
        </p:txBody>
      </p:sp>
      <p:pic>
        <p:nvPicPr>
          <p:cNvPr id="6" name="Content Placeholder 5"/>
          <p:cNvPicPr>
            <a:picLocks noGrp="1" noChangeAspect="1"/>
          </p:cNvPicPr>
          <p:nvPr>
            <p:ph idx="1"/>
          </p:nvPr>
        </p:nvPicPr>
        <p:blipFill>
          <a:blip r:embed="rId2"/>
          <a:stretch>
            <a:fillRect/>
          </a:stretch>
        </p:blipFill>
        <p:spPr>
          <a:xfrm>
            <a:off x="3905250" y="2755106"/>
            <a:ext cx="4381500" cy="2628900"/>
          </a:xfrm>
          <a:prstGeom prst="rect">
            <a:avLst/>
          </a:prstGeom>
        </p:spPr>
      </p:pic>
    </p:spTree>
    <p:extLst>
      <p:ext uri="{BB962C8B-B14F-4D97-AF65-F5344CB8AC3E}">
        <p14:creationId xmlns:p14="http://schemas.microsoft.com/office/powerpoint/2010/main" val="1777833112"/>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a:t>Brewery has withdrawn strong cider and is working closely with charities to help influence drinking attitudes in the UK</a:t>
            </a:r>
          </a:p>
        </p:txBody>
      </p:sp>
      <p:sp>
        <p:nvSpPr>
          <p:cNvPr id="3" name="Content Placeholder 2"/>
          <p:cNvSpPr>
            <a:spLocks noGrp="1"/>
          </p:cNvSpPr>
          <p:nvPr>
            <p:ph idx="1"/>
          </p:nvPr>
        </p:nvSpPr>
        <p:spPr/>
        <p:txBody>
          <a:bodyPr>
            <a:normAutofit fontScale="92500" lnSpcReduction="20000"/>
          </a:bodyPr>
          <a:lstStyle/>
          <a:p>
            <a:r>
              <a:rPr lang="en-GB" dirty="0" smtClean="0"/>
              <a:t>2013 took strong </a:t>
            </a:r>
            <a:r>
              <a:rPr lang="en-GB" dirty="0"/>
              <a:t>cider out of circulation and donate millions of glasses to pubs, printed with information about alcohol units.</a:t>
            </a:r>
          </a:p>
          <a:p>
            <a:r>
              <a:rPr lang="en-GB" dirty="0"/>
              <a:t>It has also promised to remove 100m units of alcohol a year from the marketplace and introduced a smaller measure – known as the "schooner" – into pubs for its </a:t>
            </a:r>
            <a:r>
              <a:rPr lang="en-GB" dirty="0">
                <a:hlinkClick r:id="rId2"/>
              </a:rPr>
              <a:t>Heineken </a:t>
            </a:r>
            <a:r>
              <a:rPr lang="en-GB" dirty="0"/>
              <a:t>and </a:t>
            </a:r>
            <a:r>
              <a:rPr lang="en-GB" dirty="0">
                <a:hlinkClick r:id="rId3"/>
              </a:rPr>
              <a:t>Amstel</a:t>
            </a:r>
            <a:r>
              <a:rPr lang="en-GB" dirty="0"/>
              <a:t> brands.</a:t>
            </a:r>
          </a:p>
          <a:p>
            <a:r>
              <a:rPr lang="en-GB" dirty="0" smtClean="0"/>
              <a:t>Removed </a:t>
            </a:r>
            <a:r>
              <a:rPr lang="en-GB" dirty="0"/>
              <a:t>two drinks, Strongbow Black and White Lightning, from its product list amid growing concern about the links between strong cider and alcohol abuse.</a:t>
            </a:r>
          </a:p>
          <a:p>
            <a:r>
              <a:rPr lang="en-GB" dirty="0"/>
              <a:t>It has been working with </a:t>
            </a:r>
            <a:r>
              <a:rPr lang="en-GB" dirty="0">
                <a:hlinkClick r:id="rId4"/>
              </a:rPr>
              <a:t>Addaction</a:t>
            </a:r>
            <a:r>
              <a:rPr lang="en-GB" dirty="0"/>
              <a:t>, one of the UK's largest specialist drug and alcohol treatment charities since 2009. Addaction works throughout England and Scotland, employing more than 1,000 people. It supports the campaign for a minimum price for a unit of alcohol.</a:t>
            </a:r>
          </a:p>
          <a:p>
            <a:endParaRPr lang="en-GB" dirty="0"/>
          </a:p>
        </p:txBody>
      </p:sp>
    </p:spTree>
    <p:extLst>
      <p:ext uri="{BB962C8B-B14F-4D97-AF65-F5344CB8AC3E}">
        <p14:creationId xmlns:p14="http://schemas.microsoft.com/office/powerpoint/2010/main" val="2101132673"/>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Natco</a:t>
            </a:r>
            <a:endParaRPr lang="en-GB" dirty="0"/>
          </a:p>
        </p:txBody>
      </p:sp>
      <p:pic>
        <p:nvPicPr>
          <p:cNvPr id="4" name="Content Placeholder 3"/>
          <p:cNvPicPr>
            <a:picLocks noGrp="1" noChangeAspect="1"/>
          </p:cNvPicPr>
          <p:nvPr>
            <p:ph idx="1"/>
          </p:nvPr>
        </p:nvPicPr>
        <p:blipFill>
          <a:blip r:embed="rId2"/>
          <a:stretch>
            <a:fillRect/>
          </a:stretch>
        </p:blipFill>
        <p:spPr>
          <a:xfrm>
            <a:off x="3143250" y="2297906"/>
            <a:ext cx="5905500" cy="3543300"/>
          </a:xfrm>
          <a:prstGeom prst="rect">
            <a:avLst/>
          </a:prstGeom>
        </p:spPr>
      </p:pic>
    </p:spTree>
    <p:extLst>
      <p:ext uri="{BB962C8B-B14F-4D97-AF65-F5344CB8AC3E}">
        <p14:creationId xmlns:p14="http://schemas.microsoft.com/office/powerpoint/2010/main" val="515743843"/>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Natco</a:t>
            </a:r>
            <a:r>
              <a:rPr lang="en-GB" b="1" dirty="0"/>
              <a:t> gives 85% of its profits to charitable causes </a:t>
            </a:r>
            <a:br>
              <a:rPr lang="en-GB" b="1" dirty="0"/>
            </a:b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Efficient </a:t>
            </a:r>
            <a:r>
              <a:rPr lang="en-GB" dirty="0"/>
              <a:t>use of arable land, especially compared to meat and </a:t>
            </a:r>
            <a:r>
              <a:rPr lang="en-GB" dirty="0" smtClean="0"/>
              <a:t>dairy</a:t>
            </a:r>
          </a:p>
          <a:p>
            <a:r>
              <a:rPr lang="en-GB" dirty="0"/>
              <a:t>S</a:t>
            </a:r>
            <a:r>
              <a:rPr lang="en-GB" dirty="0" smtClean="0"/>
              <a:t>hips </a:t>
            </a:r>
            <a:r>
              <a:rPr lang="en-GB" dirty="0"/>
              <a:t>all products by sea, the most carbon-efficient transportation </a:t>
            </a:r>
            <a:r>
              <a:rPr lang="en-GB" dirty="0" smtClean="0"/>
              <a:t>method </a:t>
            </a:r>
          </a:p>
          <a:p>
            <a:r>
              <a:rPr lang="en-GB" dirty="0" smtClean="0"/>
              <a:t>In UK work to </a:t>
            </a:r>
            <a:r>
              <a:rPr lang="en-GB" dirty="0"/>
              <a:t>cut road transport from factory to high street, reducing costs and carbon </a:t>
            </a:r>
            <a:r>
              <a:rPr lang="en-GB" dirty="0" smtClean="0"/>
              <a:t>emissions</a:t>
            </a:r>
            <a:endParaRPr lang="en-GB" dirty="0"/>
          </a:p>
          <a:p>
            <a:r>
              <a:rPr lang="en-GB" dirty="0" err="1"/>
              <a:t>Natco</a:t>
            </a:r>
            <a:r>
              <a:rPr lang="en-GB" dirty="0"/>
              <a:t> develops long-term partnerships with suppliers who share its values </a:t>
            </a:r>
            <a:r>
              <a:rPr lang="en-GB" dirty="0" smtClean="0"/>
              <a:t>– it vets </a:t>
            </a:r>
            <a:r>
              <a:rPr lang="en-GB" dirty="0"/>
              <a:t>suppliers on several criteria, including traceability, food safety and zero tolerance to the use of child labour</a:t>
            </a:r>
            <a:r>
              <a:rPr lang="en-GB" dirty="0" smtClean="0"/>
              <a:t>.</a:t>
            </a:r>
            <a:endParaRPr lang="en-GB" dirty="0"/>
          </a:p>
          <a:p>
            <a:r>
              <a:rPr lang="en-GB" dirty="0" err="1"/>
              <a:t>Natco</a:t>
            </a:r>
            <a:r>
              <a:rPr lang="en-GB" dirty="0"/>
              <a:t> is privately owned </a:t>
            </a:r>
            <a:r>
              <a:rPr lang="en-GB" dirty="0" smtClean="0"/>
              <a:t>but has </a:t>
            </a:r>
            <a:r>
              <a:rPr lang="en-GB" dirty="0"/>
              <a:t>not paid any dividends to shareholders for 15 years. Instead, it has committed to using all profits for philanthropy or reinvestment in the business</a:t>
            </a:r>
            <a:r>
              <a:rPr lang="en-GB" dirty="0" smtClean="0"/>
              <a:t>.</a:t>
            </a:r>
            <a:endParaRPr lang="en-GB" dirty="0"/>
          </a:p>
          <a:p>
            <a:r>
              <a:rPr lang="en-GB" dirty="0"/>
              <a:t>The </a:t>
            </a:r>
            <a:r>
              <a:rPr lang="en-GB" dirty="0" err="1"/>
              <a:t>Natco</a:t>
            </a:r>
            <a:r>
              <a:rPr lang="en-GB" dirty="0"/>
              <a:t> Group’s charitable donations of over £3.6m in four years </a:t>
            </a:r>
            <a:r>
              <a:rPr lang="en-GB" dirty="0" smtClean="0"/>
              <a:t> has fewer </a:t>
            </a:r>
            <a:r>
              <a:rPr lang="en-GB" dirty="0"/>
              <a:t>than 250 employees and sales of under £100m</a:t>
            </a:r>
            <a:r>
              <a:rPr lang="en-GB" dirty="0" smtClean="0"/>
              <a:t>.</a:t>
            </a:r>
            <a:endParaRPr lang="en-GB" dirty="0"/>
          </a:p>
          <a:p>
            <a:r>
              <a:rPr lang="en-GB" dirty="0" smtClean="0"/>
              <a:t>Partners the </a:t>
            </a:r>
            <a:r>
              <a:rPr lang="en-GB" dirty="0"/>
              <a:t>Curry for Change campaign to help people, particularly in India, escape the scourge of hunger.</a:t>
            </a:r>
          </a:p>
        </p:txBody>
      </p:sp>
    </p:spTree>
    <p:extLst>
      <p:ext uri="{BB962C8B-B14F-4D97-AF65-F5344CB8AC3E}">
        <p14:creationId xmlns:p14="http://schemas.microsoft.com/office/powerpoint/2010/main" val="862770009"/>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solidFill>
                  <a:srgbClr val="0070C0"/>
                </a:solidFill>
              </a:rPr>
              <a:t>Are Virtuous firms built to last?*</a:t>
            </a:r>
            <a:endParaRPr lang="en-GB" dirty="0">
              <a:solidFill>
                <a:srgbClr val="0070C0"/>
              </a:solidFill>
            </a:endParaRPr>
          </a:p>
        </p:txBody>
      </p:sp>
      <p:sp>
        <p:nvSpPr>
          <p:cNvPr id="2" name="Content Placeholder 1"/>
          <p:cNvSpPr>
            <a:spLocks noGrp="1"/>
          </p:cNvSpPr>
          <p:nvPr>
            <p:ph idx="1"/>
          </p:nvPr>
        </p:nvSpPr>
        <p:spPr/>
        <p:txBody>
          <a:bodyPr>
            <a:normAutofit fontScale="77500" lnSpcReduction="20000"/>
          </a:bodyPr>
          <a:lstStyle/>
          <a:p>
            <a:pPr marL="109728" indent="0">
              <a:buNone/>
            </a:pPr>
            <a:r>
              <a:rPr lang="en-GB" sz="2000" b="1" dirty="0">
                <a:solidFill>
                  <a:srgbClr val="0070C0"/>
                </a:solidFill>
              </a:rPr>
              <a:t>The Co-operative Group</a:t>
            </a:r>
            <a:r>
              <a:rPr lang="en-GB" sz="2000" dirty="0"/>
              <a:t>, a member-owned organization with retail and financial operations in </a:t>
            </a:r>
            <a:r>
              <a:rPr lang="en-GB" sz="2000" dirty="0" err="1"/>
              <a:t>Uk</a:t>
            </a:r>
            <a:r>
              <a:rPr lang="en-GB" sz="2000" dirty="0"/>
              <a:t>, invests 4% of its profit in local communities and encourages employees to carry out voluntary work. Reduced carbon footprint by 15% and the amount of packaging used in stores by 9% in 2010. A leading supporter of the fair-trade movement </a:t>
            </a:r>
            <a:r>
              <a:rPr lang="en-GB" dirty="0"/>
              <a:t>(Thompson et al, 2013). </a:t>
            </a:r>
          </a:p>
          <a:p>
            <a:pPr marL="109728" indent="0">
              <a:buNone/>
            </a:pPr>
            <a:endParaRPr lang="en-GB" sz="2000" dirty="0"/>
          </a:p>
          <a:p>
            <a:pPr>
              <a:buFont typeface="Wingdings" pitchFamily="2" charset="2"/>
              <a:buChar char="q"/>
            </a:pPr>
            <a:r>
              <a:rPr lang="en-GB" sz="2000" dirty="0"/>
              <a:t>Declared Europe’s most sustainable bank by </a:t>
            </a:r>
            <a:r>
              <a:rPr lang="en-GB" sz="2000" i="1" dirty="0"/>
              <a:t>Financial Times</a:t>
            </a:r>
            <a:r>
              <a:rPr lang="en-GB" sz="2000" dirty="0"/>
              <a:t>, winning the </a:t>
            </a:r>
            <a:r>
              <a:rPr lang="en-GB" sz="2000" i="1" dirty="0"/>
              <a:t>Grocer</a:t>
            </a:r>
            <a:r>
              <a:rPr lang="en-GB" sz="2000" dirty="0"/>
              <a:t> magazine’s Green retailer of the Year Award as well as increasing profits by 14%. </a:t>
            </a:r>
          </a:p>
          <a:p>
            <a:pPr>
              <a:buFont typeface="Wingdings" pitchFamily="2" charset="2"/>
              <a:buChar char="q"/>
            </a:pPr>
            <a:r>
              <a:rPr lang="en-GB" sz="2000" dirty="0"/>
              <a:t>Reported this week that Co-op Bank in financial trouble - but because of takeover of Britannia building Society in 2009?</a:t>
            </a:r>
          </a:p>
          <a:p>
            <a:pPr>
              <a:buFont typeface="Wingdings" pitchFamily="2" charset="2"/>
              <a:buChar char="q"/>
            </a:pPr>
            <a:endParaRPr lang="en-GB" sz="2000" dirty="0"/>
          </a:p>
          <a:p>
            <a:pPr marL="109728" indent="0">
              <a:buNone/>
            </a:pPr>
            <a:r>
              <a:rPr lang="en-GB" sz="2000" dirty="0"/>
              <a:t>      Are Virtuous firms built to last?... </a:t>
            </a:r>
            <a:r>
              <a:rPr lang="en-GB" sz="2000" b="1" i="1" dirty="0">
                <a:solidFill>
                  <a:srgbClr val="0070C0"/>
                </a:solidFill>
              </a:rPr>
              <a:t>What do you think?</a:t>
            </a:r>
          </a:p>
        </p:txBody>
      </p:sp>
      <p:sp>
        <p:nvSpPr>
          <p:cNvPr id="5" name="TextBox 4"/>
          <p:cNvSpPr txBox="1"/>
          <p:nvPr/>
        </p:nvSpPr>
        <p:spPr>
          <a:xfrm>
            <a:off x="6023992" y="6237312"/>
            <a:ext cx="4176464" cy="369332"/>
          </a:xfrm>
          <a:prstGeom prst="rect">
            <a:avLst/>
          </a:prstGeom>
          <a:noFill/>
        </p:spPr>
        <p:txBody>
          <a:bodyPr wrap="square" rtlCol="0">
            <a:spAutoFit/>
          </a:bodyPr>
          <a:lstStyle/>
          <a:p>
            <a:r>
              <a:rPr lang="en-GB" dirty="0"/>
              <a:t>*Crane, </a:t>
            </a:r>
            <a:r>
              <a:rPr lang="en-GB" dirty="0" err="1"/>
              <a:t>Matten</a:t>
            </a:r>
            <a:r>
              <a:rPr lang="en-GB" dirty="0"/>
              <a:t> and Spence (2007)</a:t>
            </a:r>
          </a:p>
        </p:txBody>
      </p:sp>
    </p:spTree>
    <p:extLst>
      <p:ext uri="{BB962C8B-B14F-4D97-AF65-F5344CB8AC3E}">
        <p14:creationId xmlns:p14="http://schemas.microsoft.com/office/powerpoint/2010/main" val="765956719"/>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a:t>
            </a:r>
            <a:endParaRPr lang="en-GB" dirty="0"/>
          </a:p>
        </p:txBody>
      </p:sp>
      <p:sp>
        <p:nvSpPr>
          <p:cNvPr id="3" name="Content Placeholder 2"/>
          <p:cNvSpPr>
            <a:spLocks noGrp="1"/>
          </p:cNvSpPr>
          <p:nvPr>
            <p:ph idx="1"/>
          </p:nvPr>
        </p:nvSpPr>
        <p:spPr/>
        <p:txBody>
          <a:bodyPr/>
          <a:lstStyle/>
          <a:p>
            <a:r>
              <a:rPr lang="en-GB" dirty="0" smtClean="0"/>
              <a:t>Business suffered rough reputational ride in last few years</a:t>
            </a:r>
          </a:p>
          <a:p>
            <a:r>
              <a:rPr lang="en-GB" dirty="0" smtClean="0"/>
              <a:t>Scepticism about the value of business to society is increasing</a:t>
            </a:r>
          </a:p>
          <a:p>
            <a:r>
              <a:rPr lang="en-GB" dirty="0" smtClean="0"/>
              <a:t>Decency, fairness and plain dealing – or simply doing the right thing – appears to be absent</a:t>
            </a:r>
          </a:p>
          <a:p>
            <a:r>
              <a:rPr lang="en-GB" dirty="0" smtClean="0"/>
              <a:t>Conclusion that business is there just to maximise profit ???</a:t>
            </a:r>
          </a:p>
          <a:p>
            <a:endParaRPr lang="en-GB" dirty="0" smtClean="0"/>
          </a:p>
          <a:p>
            <a:endParaRPr lang="en-GB" dirty="0" smtClean="0"/>
          </a:p>
          <a:p>
            <a:endParaRPr lang="en-GB" dirty="0"/>
          </a:p>
        </p:txBody>
      </p:sp>
    </p:spTree>
    <p:extLst>
      <p:ext uri="{BB962C8B-B14F-4D97-AF65-F5344CB8AC3E}">
        <p14:creationId xmlns:p14="http://schemas.microsoft.com/office/powerpoint/2010/main" val="1354324987"/>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lstStyle/>
          <a:p>
            <a:r>
              <a:rPr lang="en-GB" dirty="0" smtClean="0"/>
              <a:t>Horsemeat instead of beef</a:t>
            </a:r>
          </a:p>
          <a:p>
            <a:r>
              <a:rPr lang="en-GB" dirty="0" smtClean="0"/>
              <a:t>BP found negligent by courts over Deepwater Horizon oil spill</a:t>
            </a:r>
          </a:p>
          <a:p>
            <a:r>
              <a:rPr lang="en-GB" dirty="0" smtClean="0"/>
              <a:t>Rana Plaza factory fires (Primark)</a:t>
            </a:r>
          </a:p>
          <a:p>
            <a:r>
              <a:rPr lang="en-GB" dirty="0" smtClean="0"/>
              <a:t>Google called unethical, calculated and evil over its tax payments</a:t>
            </a:r>
          </a:p>
          <a:p>
            <a:r>
              <a:rPr lang="en-GB" dirty="0" smtClean="0"/>
              <a:t>Lloyds Bank set side more than £3b to compensate customers who were </a:t>
            </a:r>
            <a:r>
              <a:rPr lang="en-GB" dirty="0" err="1" smtClean="0"/>
              <a:t>mis</a:t>
            </a:r>
            <a:r>
              <a:rPr lang="en-GB" dirty="0" smtClean="0"/>
              <a:t>-sold payment protection insurance</a:t>
            </a:r>
          </a:p>
          <a:p>
            <a:endParaRPr lang="en-GB" dirty="0" smtClean="0"/>
          </a:p>
          <a:p>
            <a:endParaRPr lang="en-GB" dirty="0"/>
          </a:p>
        </p:txBody>
      </p:sp>
    </p:spTree>
    <p:extLst>
      <p:ext uri="{BB962C8B-B14F-4D97-AF65-F5344CB8AC3E}">
        <p14:creationId xmlns:p14="http://schemas.microsoft.com/office/powerpoint/2010/main" val="960881956"/>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VW</a:t>
            </a:r>
            <a:endParaRPr lang="en-GB" dirty="0"/>
          </a:p>
        </p:txBody>
      </p:sp>
      <p:sp>
        <p:nvSpPr>
          <p:cNvPr id="3" name="Content Placeholder 2"/>
          <p:cNvSpPr>
            <a:spLocks noGrp="1"/>
          </p:cNvSpPr>
          <p:nvPr>
            <p:ph idx="1"/>
          </p:nvPr>
        </p:nvSpPr>
        <p:spPr/>
        <p:txBody>
          <a:bodyPr/>
          <a:lstStyle/>
          <a:p>
            <a:r>
              <a:rPr lang="en-GB" dirty="0" smtClean="0"/>
              <a:t>VW admits 11 million cars worldwide fitted with software to beat emissions tests</a:t>
            </a:r>
          </a:p>
          <a:p>
            <a:r>
              <a:rPr lang="en-GB" dirty="0" smtClean="0"/>
              <a:t>Germany – solid, trustworthy country !! </a:t>
            </a:r>
          </a:p>
          <a:p>
            <a:r>
              <a:rPr lang="en-GB" dirty="0" smtClean="0"/>
              <a:t>Classic VW Gold ad</a:t>
            </a:r>
          </a:p>
          <a:p>
            <a:r>
              <a:rPr lang="en-GB" dirty="0" smtClean="0"/>
              <a:t>https://www.youtube.com/watch?v=78t31dfWJmI</a:t>
            </a:r>
          </a:p>
          <a:p>
            <a:r>
              <a:rPr lang="en-GB" dirty="0" smtClean="0"/>
              <a:t>IF ONLY EVERYTHING IN LIFE WAS AS RELIABLE AS A VW</a:t>
            </a:r>
          </a:p>
        </p:txBody>
      </p:sp>
    </p:spTree>
    <p:extLst>
      <p:ext uri="{BB962C8B-B14F-4D97-AF65-F5344CB8AC3E}">
        <p14:creationId xmlns:p14="http://schemas.microsoft.com/office/powerpoint/2010/main" val="466009052"/>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Trust</a:t>
            </a:r>
            <a:endParaRPr lang="en-GB" dirty="0"/>
          </a:p>
        </p:txBody>
      </p:sp>
      <p:sp>
        <p:nvSpPr>
          <p:cNvPr id="3" name="Content Placeholder 2"/>
          <p:cNvSpPr>
            <a:spLocks noGrp="1"/>
          </p:cNvSpPr>
          <p:nvPr>
            <p:ph idx="1"/>
          </p:nvPr>
        </p:nvSpPr>
        <p:spPr/>
        <p:txBody>
          <a:bodyPr/>
          <a:lstStyle/>
          <a:p>
            <a:r>
              <a:rPr lang="en-GB" dirty="0" smtClean="0"/>
              <a:t>What does it mean ?</a:t>
            </a:r>
          </a:p>
          <a:p>
            <a:r>
              <a:rPr lang="en-GB" dirty="0" smtClean="0"/>
              <a:t>Why do businesses care so much about it ?</a:t>
            </a:r>
          </a:p>
          <a:p>
            <a:r>
              <a:rPr lang="en-GB" dirty="0" smtClean="0"/>
              <a:t>And whether once lost, it’s gone forever.</a:t>
            </a:r>
            <a:endParaRPr lang="en-GB" dirty="0"/>
          </a:p>
        </p:txBody>
      </p:sp>
    </p:spTree>
    <p:extLst>
      <p:ext uri="{BB962C8B-B14F-4D97-AF65-F5344CB8AC3E}">
        <p14:creationId xmlns:p14="http://schemas.microsoft.com/office/powerpoint/2010/main" val="341276355"/>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932671" y="2057400"/>
            <a:ext cx="6088792" cy="3653276"/>
          </a:xfrm>
          <a:prstGeom prst="rect">
            <a:avLst/>
          </a:prstGeom>
        </p:spPr>
      </p:pic>
    </p:spTree>
    <p:extLst>
      <p:ext uri="{BB962C8B-B14F-4D97-AF65-F5344CB8AC3E}">
        <p14:creationId xmlns:p14="http://schemas.microsoft.com/office/powerpoint/2010/main" val="2050360995"/>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Trust – message from CEO Audi Rupert </a:t>
            </a:r>
            <a:r>
              <a:rPr lang="en-GB" dirty="0" err="1" smtClean="0"/>
              <a:t>Stadler</a:t>
            </a:r>
            <a:endParaRPr lang="en-GB" dirty="0"/>
          </a:p>
        </p:txBody>
      </p:sp>
      <p:sp>
        <p:nvSpPr>
          <p:cNvPr id="3" name="Content Placeholder 2"/>
          <p:cNvSpPr>
            <a:spLocks noGrp="1"/>
          </p:cNvSpPr>
          <p:nvPr>
            <p:ph idx="1"/>
          </p:nvPr>
        </p:nvSpPr>
        <p:spPr/>
        <p:txBody>
          <a:bodyPr/>
          <a:lstStyle/>
          <a:p>
            <a:r>
              <a:rPr lang="en-GB" dirty="0" smtClean="0"/>
              <a:t>Do we need to differentiate between trust which is a very long-term value linked strongly to loyalty</a:t>
            </a:r>
          </a:p>
          <a:p>
            <a:r>
              <a:rPr lang="en-GB" dirty="0" smtClean="0"/>
              <a:t>And</a:t>
            </a:r>
          </a:p>
          <a:p>
            <a:r>
              <a:rPr lang="en-GB" dirty="0" smtClean="0"/>
              <a:t>Short-term ‘image’</a:t>
            </a:r>
          </a:p>
          <a:p>
            <a:r>
              <a:rPr lang="en-GB" dirty="0" smtClean="0"/>
              <a:t>Customers , employees, and ???</a:t>
            </a:r>
          </a:p>
          <a:p>
            <a:r>
              <a:rPr lang="en-GB" dirty="0" smtClean="0"/>
              <a:t>Message must come from the top, with the right tone and be authentic</a:t>
            </a:r>
          </a:p>
          <a:p>
            <a:endParaRPr lang="en-GB" dirty="0"/>
          </a:p>
        </p:txBody>
      </p:sp>
    </p:spTree>
    <p:extLst>
      <p:ext uri="{BB962C8B-B14F-4D97-AF65-F5344CB8AC3E}">
        <p14:creationId xmlns:p14="http://schemas.microsoft.com/office/powerpoint/2010/main" val="1894643203"/>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Audi need to create clear blue water between Audi and VW</a:t>
            </a:r>
          </a:p>
          <a:p>
            <a:r>
              <a:rPr lang="en-GB" dirty="0" smtClean="0"/>
              <a:t>Audi dragged in to scandal as 3L D </a:t>
            </a:r>
            <a:r>
              <a:rPr lang="en-GB" dirty="0" err="1" smtClean="0"/>
              <a:t>vehciles</a:t>
            </a:r>
            <a:r>
              <a:rPr lang="en-GB" dirty="0" smtClean="0"/>
              <a:t> were fitted with cheating software too</a:t>
            </a:r>
          </a:p>
          <a:p>
            <a:r>
              <a:rPr lang="en-GB" dirty="0" smtClean="0"/>
              <a:t>Where does the buck stop ?</a:t>
            </a:r>
          </a:p>
          <a:p>
            <a:r>
              <a:rPr lang="en-GB" dirty="0" smtClean="0"/>
              <a:t>With the boss ?</a:t>
            </a:r>
          </a:p>
          <a:p>
            <a:r>
              <a:rPr lang="en-GB" dirty="0" smtClean="0"/>
              <a:t>No one resigned</a:t>
            </a:r>
          </a:p>
          <a:p>
            <a:r>
              <a:rPr lang="en-GB" dirty="0" smtClean="0"/>
              <a:t>VW will re-organise the company (re-organise the company’s values)</a:t>
            </a:r>
          </a:p>
          <a:p>
            <a:endParaRPr lang="en-GB" dirty="0"/>
          </a:p>
        </p:txBody>
      </p:sp>
    </p:spTree>
    <p:extLst>
      <p:ext uri="{BB962C8B-B14F-4D97-AF65-F5344CB8AC3E}">
        <p14:creationId xmlns:p14="http://schemas.microsoft.com/office/powerpoint/2010/main" val="380795105"/>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23832" y="1018854"/>
            <a:ext cx="2071688" cy="1243013"/>
          </a:xfrm>
          <a:prstGeom prst="rect">
            <a:avLst/>
          </a:prstGeom>
        </p:spPr>
      </p:pic>
      <p:pic>
        <p:nvPicPr>
          <p:cNvPr id="5" name="Picture 4"/>
          <p:cNvPicPr>
            <a:picLocks noChangeAspect="1"/>
          </p:cNvPicPr>
          <p:nvPr/>
        </p:nvPicPr>
        <p:blipFill>
          <a:blip r:embed="rId3"/>
          <a:stretch>
            <a:fillRect/>
          </a:stretch>
        </p:blipFill>
        <p:spPr>
          <a:xfrm>
            <a:off x="1871921" y="2530046"/>
            <a:ext cx="1571625" cy="685800"/>
          </a:xfrm>
          <a:prstGeom prst="rect">
            <a:avLst/>
          </a:prstGeom>
        </p:spPr>
      </p:pic>
      <p:pic>
        <p:nvPicPr>
          <p:cNvPr id="6" name="Picture 5"/>
          <p:cNvPicPr>
            <a:picLocks noChangeAspect="1"/>
          </p:cNvPicPr>
          <p:nvPr/>
        </p:nvPicPr>
        <p:blipFill>
          <a:blip r:embed="rId4"/>
          <a:stretch>
            <a:fillRect/>
          </a:stretch>
        </p:blipFill>
        <p:spPr>
          <a:xfrm>
            <a:off x="1871920" y="3685017"/>
            <a:ext cx="2000250" cy="1285875"/>
          </a:xfrm>
          <a:prstGeom prst="rect">
            <a:avLst/>
          </a:prstGeom>
        </p:spPr>
      </p:pic>
      <p:pic>
        <p:nvPicPr>
          <p:cNvPr id="7" name="Picture 6"/>
          <p:cNvPicPr>
            <a:picLocks noChangeAspect="1"/>
          </p:cNvPicPr>
          <p:nvPr/>
        </p:nvPicPr>
        <p:blipFill>
          <a:blip r:embed="rId5"/>
          <a:stretch>
            <a:fillRect/>
          </a:stretch>
        </p:blipFill>
        <p:spPr>
          <a:xfrm>
            <a:off x="4112452" y="1161728"/>
            <a:ext cx="2336006" cy="1100138"/>
          </a:xfrm>
          <a:prstGeom prst="rect">
            <a:avLst/>
          </a:prstGeom>
        </p:spPr>
      </p:pic>
      <p:pic>
        <p:nvPicPr>
          <p:cNvPr id="8" name="Picture 7"/>
          <p:cNvPicPr>
            <a:picLocks noChangeAspect="1"/>
          </p:cNvPicPr>
          <p:nvPr/>
        </p:nvPicPr>
        <p:blipFill>
          <a:blip r:embed="rId6"/>
          <a:stretch>
            <a:fillRect/>
          </a:stretch>
        </p:blipFill>
        <p:spPr>
          <a:xfrm>
            <a:off x="4031359" y="2622916"/>
            <a:ext cx="2164556" cy="1185863"/>
          </a:xfrm>
          <a:prstGeom prst="rect">
            <a:avLst/>
          </a:prstGeom>
        </p:spPr>
      </p:pic>
      <p:pic>
        <p:nvPicPr>
          <p:cNvPr id="9" name="Picture 8"/>
          <p:cNvPicPr>
            <a:picLocks noChangeAspect="1"/>
          </p:cNvPicPr>
          <p:nvPr/>
        </p:nvPicPr>
        <p:blipFill>
          <a:blip r:embed="rId7"/>
          <a:stretch>
            <a:fillRect/>
          </a:stretch>
        </p:blipFill>
        <p:spPr>
          <a:xfrm>
            <a:off x="4224241" y="4169828"/>
            <a:ext cx="1971675" cy="1300163"/>
          </a:xfrm>
          <a:prstGeom prst="rect">
            <a:avLst/>
          </a:prstGeom>
        </p:spPr>
      </p:pic>
      <p:pic>
        <p:nvPicPr>
          <p:cNvPr id="10" name="Picture 9"/>
          <p:cNvPicPr>
            <a:picLocks noChangeAspect="1"/>
          </p:cNvPicPr>
          <p:nvPr/>
        </p:nvPicPr>
        <p:blipFill>
          <a:blip r:embed="rId8"/>
          <a:stretch>
            <a:fillRect/>
          </a:stretch>
        </p:blipFill>
        <p:spPr>
          <a:xfrm>
            <a:off x="6832772" y="1018853"/>
            <a:ext cx="1714500" cy="1143000"/>
          </a:xfrm>
          <a:prstGeom prst="rect">
            <a:avLst/>
          </a:prstGeom>
        </p:spPr>
      </p:pic>
      <p:pic>
        <p:nvPicPr>
          <p:cNvPr id="11" name="Picture 10"/>
          <p:cNvPicPr>
            <a:picLocks noChangeAspect="1"/>
          </p:cNvPicPr>
          <p:nvPr/>
        </p:nvPicPr>
        <p:blipFill>
          <a:blip r:embed="rId9"/>
          <a:stretch>
            <a:fillRect/>
          </a:stretch>
        </p:blipFill>
        <p:spPr>
          <a:xfrm>
            <a:off x="6309828" y="2522904"/>
            <a:ext cx="1285875" cy="1285875"/>
          </a:xfrm>
          <a:prstGeom prst="rect">
            <a:avLst/>
          </a:prstGeom>
        </p:spPr>
      </p:pic>
      <p:pic>
        <p:nvPicPr>
          <p:cNvPr id="12" name="Picture 11"/>
          <p:cNvPicPr>
            <a:picLocks noChangeAspect="1"/>
          </p:cNvPicPr>
          <p:nvPr/>
        </p:nvPicPr>
        <p:blipFill>
          <a:blip r:embed="rId10"/>
          <a:stretch>
            <a:fillRect/>
          </a:stretch>
        </p:blipFill>
        <p:spPr>
          <a:xfrm>
            <a:off x="6832773" y="4431538"/>
            <a:ext cx="2378869" cy="1078706"/>
          </a:xfrm>
          <a:prstGeom prst="rect">
            <a:avLst/>
          </a:prstGeom>
        </p:spPr>
      </p:pic>
      <p:pic>
        <p:nvPicPr>
          <p:cNvPr id="13" name="Picture 12"/>
          <p:cNvPicPr>
            <a:picLocks noChangeAspect="1"/>
          </p:cNvPicPr>
          <p:nvPr/>
        </p:nvPicPr>
        <p:blipFill>
          <a:blip r:embed="rId11"/>
          <a:stretch>
            <a:fillRect/>
          </a:stretch>
        </p:blipFill>
        <p:spPr>
          <a:xfrm>
            <a:off x="8332475" y="1908541"/>
            <a:ext cx="1964531" cy="1307306"/>
          </a:xfrm>
          <a:prstGeom prst="rect">
            <a:avLst/>
          </a:prstGeom>
        </p:spPr>
      </p:pic>
      <p:pic>
        <p:nvPicPr>
          <p:cNvPr id="14" name="Picture 13"/>
          <p:cNvPicPr>
            <a:picLocks noChangeAspect="1"/>
          </p:cNvPicPr>
          <p:nvPr/>
        </p:nvPicPr>
        <p:blipFill>
          <a:blip r:embed="rId12"/>
          <a:stretch>
            <a:fillRect/>
          </a:stretch>
        </p:blipFill>
        <p:spPr>
          <a:xfrm>
            <a:off x="9811905" y="3704711"/>
            <a:ext cx="650081" cy="1521619"/>
          </a:xfrm>
          <a:prstGeom prst="rect">
            <a:avLst/>
          </a:prstGeom>
        </p:spPr>
      </p:pic>
    </p:spTree>
    <p:extLst>
      <p:ext uri="{BB962C8B-B14F-4D97-AF65-F5344CB8AC3E}">
        <p14:creationId xmlns:p14="http://schemas.microsoft.com/office/powerpoint/2010/main" val="522061675"/>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Brand Germany</a:t>
            </a:r>
            <a:endParaRPr lang="en-GB" dirty="0"/>
          </a:p>
        </p:txBody>
      </p:sp>
      <p:sp>
        <p:nvSpPr>
          <p:cNvPr id="3" name="Content Placeholder 2"/>
          <p:cNvSpPr>
            <a:spLocks noGrp="1"/>
          </p:cNvSpPr>
          <p:nvPr>
            <p:ph idx="1"/>
          </p:nvPr>
        </p:nvSpPr>
        <p:spPr/>
        <p:txBody>
          <a:bodyPr/>
          <a:lstStyle/>
          <a:p>
            <a:r>
              <a:rPr lang="en-GB" dirty="0" smtClean="0"/>
              <a:t>German cars</a:t>
            </a:r>
          </a:p>
          <a:p>
            <a:r>
              <a:rPr lang="en-GB" dirty="0" smtClean="0"/>
              <a:t>Made in Germany</a:t>
            </a:r>
          </a:p>
          <a:p>
            <a:r>
              <a:rPr lang="en-GB" dirty="0" smtClean="0"/>
              <a:t>You can charge a premium</a:t>
            </a:r>
          </a:p>
          <a:p>
            <a:r>
              <a:rPr lang="en-GB" dirty="0" smtClean="0"/>
              <a:t>Belief in its integrity, its reliability</a:t>
            </a:r>
          </a:p>
          <a:p>
            <a:r>
              <a:rPr lang="en-GB" dirty="0" smtClean="0"/>
              <a:t>Faith in Germany manufacturing dented ?</a:t>
            </a:r>
          </a:p>
          <a:p>
            <a:r>
              <a:rPr lang="en-GB" dirty="0" smtClean="0"/>
              <a:t>German engineering dented or not ?</a:t>
            </a:r>
          </a:p>
          <a:p>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1819873730"/>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to Trust</a:t>
            </a:r>
            <a:endParaRPr lang="en-GB" dirty="0"/>
          </a:p>
        </p:txBody>
      </p:sp>
      <p:sp>
        <p:nvSpPr>
          <p:cNvPr id="3" name="Content Placeholder 2"/>
          <p:cNvSpPr>
            <a:spLocks noGrp="1"/>
          </p:cNvSpPr>
          <p:nvPr>
            <p:ph idx="1"/>
          </p:nvPr>
        </p:nvSpPr>
        <p:spPr/>
        <p:txBody>
          <a:bodyPr/>
          <a:lstStyle/>
          <a:p>
            <a:r>
              <a:rPr lang="en-GB" dirty="0" smtClean="0"/>
              <a:t>When there is profit to be made, buyers are deceived by those trying to sell them something</a:t>
            </a:r>
          </a:p>
          <a:p>
            <a:r>
              <a:rPr lang="en-GB" dirty="0" smtClean="0"/>
              <a:t>Corporation presents itself as a friend</a:t>
            </a:r>
          </a:p>
          <a:p>
            <a:r>
              <a:rPr lang="en-GB" dirty="0" smtClean="0"/>
              <a:t>Has to be there for integrity to flourish</a:t>
            </a:r>
          </a:p>
          <a:p>
            <a:r>
              <a:rPr lang="en-GB" dirty="0" smtClean="0"/>
              <a:t>Principles are believed</a:t>
            </a:r>
          </a:p>
          <a:p>
            <a:r>
              <a:rPr lang="en-GB" dirty="0" smtClean="0"/>
              <a:t>Honesty, integrity, transparency lead to huge competitive advantage</a:t>
            </a:r>
          </a:p>
          <a:p>
            <a:endParaRPr lang="en-GB" dirty="0" smtClean="0"/>
          </a:p>
        </p:txBody>
      </p:sp>
    </p:spTree>
    <p:extLst>
      <p:ext uri="{BB962C8B-B14F-4D97-AF65-F5344CB8AC3E}">
        <p14:creationId xmlns:p14="http://schemas.microsoft.com/office/powerpoint/2010/main" val="8195889"/>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Can businesses afford this though ?</a:t>
            </a:r>
            <a:br>
              <a:rPr lang="en-GB" dirty="0" smtClean="0"/>
            </a:br>
            <a:endParaRPr lang="en-GB" dirty="0"/>
          </a:p>
        </p:txBody>
      </p:sp>
      <p:sp>
        <p:nvSpPr>
          <p:cNvPr id="3" name="Content Placeholder 2"/>
          <p:cNvSpPr>
            <a:spLocks noGrp="1"/>
          </p:cNvSpPr>
          <p:nvPr>
            <p:ph idx="1"/>
          </p:nvPr>
        </p:nvSpPr>
        <p:spPr/>
        <p:txBody>
          <a:bodyPr/>
          <a:lstStyle/>
          <a:p>
            <a:r>
              <a:rPr lang="en-GB" dirty="0" smtClean="0"/>
              <a:t>Can businesses always lay itself open to all stakeholders</a:t>
            </a:r>
          </a:p>
          <a:p>
            <a:r>
              <a:rPr lang="en-GB" dirty="0" smtClean="0"/>
              <a:t>This could be a sign of weakness</a:t>
            </a:r>
          </a:p>
          <a:p>
            <a:r>
              <a:rPr lang="en-GB" dirty="0" smtClean="0"/>
              <a:t>Businesses have to play tricks in order to survive in a competitive market place</a:t>
            </a:r>
          </a:p>
          <a:p>
            <a:r>
              <a:rPr lang="en-GB" dirty="0" smtClean="0"/>
              <a:t>So we don’t judge businesses too negatively</a:t>
            </a:r>
          </a:p>
          <a:p>
            <a:r>
              <a:rPr lang="en-GB" dirty="0" smtClean="0"/>
              <a:t>But don’t violate norms of the day</a:t>
            </a:r>
          </a:p>
          <a:p>
            <a:r>
              <a:rPr lang="en-GB" dirty="0" smtClean="0"/>
              <a:t>Be a bit on the good side too</a:t>
            </a:r>
          </a:p>
          <a:p>
            <a:endParaRPr lang="en-GB" dirty="0"/>
          </a:p>
        </p:txBody>
      </p:sp>
    </p:spTree>
    <p:extLst>
      <p:ext uri="{BB962C8B-B14F-4D97-AF65-F5344CB8AC3E}">
        <p14:creationId xmlns:p14="http://schemas.microsoft.com/office/powerpoint/2010/main" val="309353015"/>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Most trusted companies in the UK</a:t>
            </a:r>
            <a:endParaRPr lang="en-GB" dirty="0"/>
          </a:p>
        </p:txBody>
      </p:sp>
      <p:sp>
        <p:nvSpPr>
          <p:cNvPr id="3" name="Content Placeholder 2"/>
          <p:cNvSpPr>
            <a:spLocks noGrp="1"/>
          </p:cNvSpPr>
          <p:nvPr>
            <p:ph idx="1"/>
          </p:nvPr>
        </p:nvSpPr>
        <p:spPr/>
        <p:txBody>
          <a:bodyPr/>
          <a:lstStyle/>
          <a:p>
            <a:r>
              <a:rPr lang="en-GB" dirty="0" smtClean="0"/>
              <a:t>http://www.forbes.com/pictures/fjle45fihh/no-6-shaftesbury-plc/</a:t>
            </a:r>
            <a:endParaRPr lang="en-GB" dirty="0"/>
          </a:p>
        </p:txBody>
      </p:sp>
    </p:spTree>
    <p:extLst>
      <p:ext uri="{BB962C8B-B14F-4D97-AF65-F5344CB8AC3E}">
        <p14:creationId xmlns:p14="http://schemas.microsoft.com/office/powerpoint/2010/main" val="238213718"/>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AA</a:t>
            </a:r>
          </a:p>
          <a:p>
            <a:r>
              <a:rPr lang="en-GB" dirty="0"/>
              <a:t>P</a:t>
            </a:r>
            <a:r>
              <a:rPr lang="en-GB" dirty="0" smtClean="0"/>
              <a:t>ost Office </a:t>
            </a:r>
          </a:p>
          <a:p>
            <a:r>
              <a:rPr lang="en-GB" dirty="0" smtClean="0"/>
              <a:t>Boots </a:t>
            </a:r>
          </a:p>
          <a:p>
            <a:r>
              <a:rPr lang="en-GB" dirty="0" smtClean="0"/>
              <a:t>Google</a:t>
            </a:r>
          </a:p>
          <a:p>
            <a:r>
              <a:rPr lang="en-GB" dirty="0"/>
              <a:t>J</a:t>
            </a:r>
            <a:r>
              <a:rPr lang="en-GB" dirty="0" smtClean="0"/>
              <a:t>ohnson's Baby</a:t>
            </a:r>
          </a:p>
          <a:p>
            <a:r>
              <a:rPr lang="en-GB" dirty="0" smtClean="0"/>
              <a:t>Fairy</a:t>
            </a:r>
          </a:p>
          <a:p>
            <a:r>
              <a:rPr lang="en-GB" dirty="0" smtClean="0"/>
              <a:t>RAC</a:t>
            </a:r>
          </a:p>
          <a:p>
            <a:r>
              <a:rPr lang="en-GB" dirty="0" smtClean="0"/>
              <a:t>Marks &amp; Spencer</a:t>
            </a:r>
          </a:p>
          <a:p>
            <a:r>
              <a:rPr lang="en-GB" dirty="0" smtClean="0"/>
              <a:t>Dulux</a:t>
            </a:r>
          </a:p>
          <a:p>
            <a:r>
              <a:rPr lang="en-GB" dirty="0" smtClean="0"/>
              <a:t>Kellogg's Corn Flakes.</a:t>
            </a:r>
            <a:endParaRPr lang="en-GB" dirty="0"/>
          </a:p>
        </p:txBody>
      </p:sp>
    </p:spTree>
    <p:extLst>
      <p:ext uri="{BB962C8B-B14F-4D97-AF65-F5344CB8AC3E}">
        <p14:creationId xmlns:p14="http://schemas.microsoft.com/office/powerpoint/2010/main" val="748440418"/>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Virtue</a:t>
            </a:r>
            <a:endParaRPr lang="en-GB" dirty="0"/>
          </a:p>
        </p:txBody>
      </p:sp>
      <p:sp>
        <p:nvSpPr>
          <p:cNvPr id="3" name="Content Placeholder 2"/>
          <p:cNvSpPr>
            <a:spLocks noGrp="1"/>
          </p:cNvSpPr>
          <p:nvPr>
            <p:ph idx="1"/>
          </p:nvPr>
        </p:nvSpPr>
        <p:spPr/>
        <p:txBody>
          <a:bodyPr/>
          <a:lstStyle/>
          <a:p>
            <a:r>
              <a:rPr lang="en-GB" dirty="0" smtClean="0"/>
              <a:t>Most trusted companies in the UK</a:t>
            </a:r>
          </a:p>
          <a:p>
            <a:r>
              <a:rPr lang="en-GB" dirty="0" smtClean="0"/>
              <a:t>John Lewis</a:t>
            </a:r>
          </a:p>
          <a:p>
            <a:r>
              <a:rPr lang="en-GB" dirty="0" smtClean="0"/>
              <a:t>Annual sales £11b</a:t>
            </a:r>
          </a:p>
          <a:p>
            <a:endParaRPr lang="en-GB" dirty="0" smtClean="0"/>
          </a:p>
          <a:p>
            <a:endParaRPr lang="en-GB" dirty="0"/>
          </a:p>
        </p:txBody>
      </p:sp>
    </p:spTree>
    <p:extLst>
      <p:ext uri="{BB962C8B-B14F-4D97-AF65-F5344CB8AC3E}">
        <p14:creationId xmlns:p14="http://schemas.microsoft.com/office/powerpoint/2010/main" val="1226384847"/>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makes it different ?  </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Owned by its own staff</a:t>
            </a:r>
          </a:p>
          <a:p>
            <a:r>
              <a:rPr lang="en-GB" dirty="0" smtClean="0"/>
              <a:t>Trusted by the public</a:t>
            </a:r>
          </a:p>
          <a:p>
            <a:r>
              <a:rPr lang="en-GB" dirty="0" smtClean="0"/>
              <a:t>Trust</a:t>
            </a:r>
          </a:p>
          <a:p>
            <a:pPr lvl="1"/>
            <a:r>
              <a:rPr lang="en-GB" dirty="0" smtClean="0"/>
              <a:t>1. that the business will act in ‘your’ interests – but conflict with interests ?? Profit versus interests of customer</a:t>
            </a:r>
          </a:p>
          <a:p>
            <a:pPr lvl="1"/>
            <a:r>
              <a:rPr lang="en-GB" dirty="0" smtClean="0"/>
              <a:t>Goal of John Lewis Partnership is NOT to maximise profit, though need to make sufficient profit, JLP go to some length to determine what that ‘sufficient’ level is</a:t>
            </a:r>
          </a:p>
        </p:txBody>
      </p:sp>
    </p:spTree>
    <p:extLst>
      <p:ext uri="{BB962C8B-B14F-4D97-AF65-F5344CB8AC3E}">
        <p14:creationId xmlns:p14="http://schemas.microsoft.com/office/powerpoint/2010/main" val="302079623"/>
      </p:ext>
    </p:extLst>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2. that the organisation will do what it says</a:t>
            </a:r>
          </a:p>
          <a:p>
            <a:r>
              <a:rPr lang="en-GB" dirty="0" smtClean="0"/>
              <a:t>Goal to never over-promise, under-promise and over-deliver</a:t>
            </a:r>
          </a:p>
          <a:p>
            <a:r>
              <a:rPr lang="en-GB" dirty="0" smtClean="0"/>
              <a:t>3. that if the organisation does something wrong, it will deal with it straightforwardly </a:t>
            </a:r>
          </a:p>
          <a:p>
            <a:r>
              <a:rPr lang="en-GB" dirty="0" smtClean="0"/>
              <a:t>Underpaid holiday pay according to EU rules</a:t>
            </a:r>
          </a:p>
          <a:p>
            <a:r>
              <a:rPr lang="en-GB" dirty="0" smtClean="0"/>
              <a:t>So informed employees and paid </a:t>
            </a:r>
            <a:r>
              <a:rPr lang="en-GB" dirty="0" err="1" smtClean="0"/>
              <a:t>backpay</a:t>
            </a:r>
            <a:endParaRPr lang="en-GB" dirty="0" smtClean="0"/>
          </a:p>
          <a:p>
            <a:r>
              <a:rPr lang="en-GB" dirty="0" smtClean="0"/>
              <a:t>Because it was the right thing to do</a:t>
            </a:r>
          </a:p>
          <a:p>
            <a:endParaRPr lang="en-GB" dirty="0" smtClean="0"/>
          </a:p>
          <a:p>
            <a:endParaRPr lang="en-GB" dirty="0" smtClean="0"/>
          </a:p>
          <a:p>
            <a:endParaRPr lang="en-GB" dirty="0"/>
          </a:p>
        </p:txBody>
      </p:sp>
    </p:spTree>
    <p:extLst>
      <p:ext uri="{BB962C8B-B14F-4D97-AF65-F5344CB8AC3E}">
        <p14:creationId xmlns:p14="http://schemas.microsoft.com/office/powerpoint/2010/main" val="400882253"/>
      </p:ext>
    </p:extLst>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Trust</a:t>
            </a:r>
            <a:endParaRPr lang="en-GB" dirty="0"/>
          </a:p>
        </p:txBody>
      </p:sp>
      <p:sp>
        <p:nvSpPr>
          <p:cNvPr id="3" name="Content Placeholder 2"/>
          <p:cNvSpPr>
            <a:spLocks noGrp="1"/>
          </p:cNvSpPr>
          <p:nvPr>
            <p:ph idx="1"/>
          </p:nvPr>
        </p:nvSpPr>
        <p:spPr/>
        <p:txBody>
          <a:bodyPr/>
          <a:lstStyle/>
          <a:p>
            <a:r>
              <a:rPr lang="en-GB" dirty="0" smtClean="0"/>
              <a:t>Face-to-face</a:t>
            </a:r>
          </a:p>
          <a:p>
            <a:r>
              <a:rPr lang="en-GB" dirty="0" smtClean="0"/>
              <a:t>Break-down idea of big, faceless organisation which is easier when it is owned by employees</a:t>
            </a:r>
          </a:p>
          <a:p>
            <a:r>
              <a:rPr lang="en-GB" dirty="0" smtClean="0"/>
              <a:t>Customer served by a ‘partner’ – customers and employees get to know each other</a:t>
            </a:r>
          </a:p>
          <a:p>
            <a:r>
              <a:rPr lang="en-GB" dirty="0" smtClean="0"/>
              <a:t>At the core of relationship with customers</a:t>
            </a:r>
          </a:p>
          <a:p>
            <a:r>
              <a:rPr lang="en-GB" dirty="0" smtClean="0"/>
              <a:t>Individual relationships</a:t>
            </a:r>
          </a:p>
          <a:p>
            <a:pPr marL="0" indent="0">
              <a:buNone/>
            </a:pPr>
            <a:r>
              <a:rPr lang="en-GB" dirty="0" smtClean="0"/>
              <a:t> </a:t>
            </a:r>
          </a:p>
          <a:p>
            <a:endParaRPr lang="en-GB" dirty="0"/>
          </a:p>
        </p:txBody>
      </p:sp>
    </p:spTree>
    <p:extLst>
      <p:ext uri="{BB962C8B-B14F-4D97-AF65-F5344CB8AC3E}">
        <p14:creationId xmlns:p14="http://schemas.microsoft.com/office/powerpoint/2010/main" val="971825532"/>
      </p:ext>
    </p:extLst>
  </p:cSld>
  <p:clrMapOvr>
    <a:masterClrMapping/>
  </p:clrMapOvr>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Partnership model</a:t>
            </a:r>
            <a:endParaRPr lang="en-GB" dirty="0"/>
          </a:p>
        </p:txBody>
      </p:sp>
      <p:sp>
        <p:nvSpPr>
          <p:cNvPr id="3" name="Content Placeholder 2"/>
          <p:cNvSpPr>
            <a:spLocks noGrp="1"/>
          </p:cNvSpPr>
          <p:nvPr>
            <p:ph idx="1"/>
          </p:nvPr>
        </p:nvSpPr>
        <p:spPr/>
        <p:txBody>
          <a:bodyPr/>
          <a:lstStyle/>
          <a:p>
            <a:r>
              <a:rPr lang="en-GB" dirty="0" smtClean="0"/>
              <a:t>Could reduce number of scandals</a:t>
            </a:r>
          </a:p>
          <a:p>
            <a:r>
              <a:rPr lang="en-GB" dirty="0" smtClean="0"/>
              <a:t>No form of ownership is a guarantee of anything</a:t>
            </a:r>
          </a:p>
          <a:p>
            <a:r>
              <a:rPr lang="en-GB" dirty="0" smtClean="0"/>
              <a:t>John Lewis – internally critical to avoid things going badly wrong</a:t>
            </a:r>
          </a:p>
          <a:p>
            <a:r>
              <a:rPr lang="en-GB" dirty="0" smtClean="0"/>
              <a:t>JLP held to account by people who own it</a:t>
            </a:r>
          </a:p>
          <a:p>
            <a:pPr marL="0" indent="0">
              <a:buNone/>
            </a:pPr>
            <a:endParaRPr lang="en-GB" dirty="0"/>
          </a:p>
        </p:txBody>
      </p:sp>
    </p:spTree>
    <p:extLst>
      <p:ext uri="{BB962C8B-B14F-4D97-AF65-F5344CB8AC3E}">
        <p14:creationId xmlns:p14="http://schemas.microsoft.com/office/powerpoint/2010/main" val="1858580889"/>
      </p:ext>
    </p:extLst>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Trust</a:t>
            </a:r>
            <a:endParaRPr lang="en-GB" dirty="0"/>
          </a:p>
        </p:txBody>
      </p:sp>
      <p:sp>
        <p:nvSpPr>
          <p:cNvPr id="3" name="Content Placeholder 2"/>
          <p:cNvSpPr>
            <a:spLocks noGrp="1"/>
          </p:cNvSpPr>
          <p:nvPr>
            <p:ph idx="1"/>
          </p:nvPr>
        </p:nvSpPr>
        <p:spPr/>
        <p:txBody>
          <a:bodyPr/>
          <a:lstStyle/>
          <a:p>
            <a:r>
              <a:rPr lang="en-GB" dirty="0" smtClean="0"/>
              <a:t>Most abused word ?</a:t>
            </a:r>
          </a:p>
          <a:p>
            <a:r>
              <a:rPr lang="en-GB" dirty="0" smtClean="0"/>
              <a:t>Transparency</a:t>
            </a:r>
          </a:p>
          <a:p>
            <a:r>
              <a:rPr lang="en-GB" dirty="0" smtClean="0"/>
              <a:t>Trust – public relations circus</a:t>
            </a:r>
          </a:p>
          <a:p>
            <a:r>
              <a:rPr lang="en-GB" dirty="0" smtClean="0"/>
              <a:t>Trust is an outcome – what you do not what you say</a:t>
            </a:r>
          </a:p>
          <a:p>
            <a:r>
              <a:rPr lang="en-GB" dirty="0" smtClean="0"/>
              <a:t>Why should we trust an organisation that behaved in a fundamental unethical way ?</a:t>
            </a:r>
            <a:endParaRPr lang="en-GB" dirty="0"/>
          </a:p>
        </p:txBody>
      </p:sp>
    </p:spTree>
    <p:extLst>
      <p:ext uri="{BB962C8B-B14F-4D97-AF65-F5344CB8AC3E}">
        <p14:creationId xmlns:p14="http://schemas.microsoft.com/office/powerpoint/2010/main" val="2019355808"/>
      </p:ext>
    </p:extLst>
  </p:cSld>
  <p:clrMapOvr>
    <a:masterClrMapping/>
  </p:clrMapOvr>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t>
            </a:r>
            <a:endParaRPr lang="en-GB" dirty="0"/>
          </a:p>
        </p:txBody>
      </p:sp>
      <p:sp>
        <p:nvSpPr>
          <p:cNvPr id="3" name="Content Placeholder 2"/>
          <p:cNvSpPr>
            <a:spLocks noGrp="1"/>
          </p:cNvSpPr>
          <p:nvPr>
            <p:ph idx="1"/>
          </p:nvPr>
        </p:nvSpPr>
        <p:spPr/>
        <p:txBody>
          <a:bodyPr/>
          <a:lstStyle/>
          <a:p>
            <a:r>
              <a:rPr lang="en-GB" dirty="0" smtClean="0"/>
              <a:t>Edward </a:t>
            </a:r>
            <a:r>
              <a:rPr lang="en-GB" dirty="0" err="1" smtClean="0"/>
              <a:t>Bernaise</a:t>
            </a:r>
            <a:r>
              <a:rPr lang="en-GB" dirty="0" smtClean="0"/>
              <a:t> - Freud’s nephew</a:t>
            </a:r>
          </a:p>
          <a:p>
            <a:r>
              <a:rPr lang="en-GB" dirty="0" smtClean="0"/>
              <a:t>Invented PR 1920s in US to control masses</a:t>
            </a:r>
          </a:p>
          <a:p>
            <a:r>
              <a:rPr lang="en-GB" dirty="0" smtClean="0"/>
              <a:t>Because he did not trust democratic judgement</a:t>
            </a:r>
          </a:p>
          <a:p>
            <a:r>
              <a:rPr lang="en-GB" dirty="0" smtClean="0"/>
              <a:t>Technology has blown that away</a:t>
            </a:r>
          </a:p>
          <a:p>
            <a:r>
              <a:rPr lang="en-GB" dirty="0" smtClean="0"/>
              <a:t>Idea that you can control anything has gone</a:t>
            </a:r>
          </a:p>
          <a:p>
            <a:r>
              <a:rPr lang="en-GB" dirty="0" smtClean="0"/>
              <a:t>More open, more relational, more empathetic will survive</a:t>
            </a:r>
          </a:p>
          <a:p>
            <a:endParaRPr lang="en-GB" dirty="0" smtClean="0"/>
          </a:p>
          <a:p>
            <a:endParaRPr lang="en-GB" dirty="0"/>
          </a:p>
        </p:txBody>
      </p:sp>
    </p:spTree>
    <p:extLst>
      <p:ext uri="{BB962C8B-B14F-4D97-AF65-F5344CB8AC3E}">
        <p14:creationId xmlns:p14="http://schemas.microsoft.com/office/powerpoint/2010/main" val="481507868"/>
      </p:ext>
    </p:extLst>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VW lost trust?</a:t>
            </a:r>
            <a:endParaRPr lang="en-GB" dirty="0"/>
          </a:p>
        </p:txBody>
      </p:sp>
      <p:sp>
        <p:nvSpPr>
          <p:cNvPr id="3" name="Content Placeholder 2"/>
          <p:cNvSpPr>
            <a:spLocks noGrp="1"/>
          </p:cNvSpPr>
          <p:nvPr>
            <p:ph idx="1"/>
          </p:nvPr>
        </p:nvSpPr>
        <p:spPr/>
        <p:txBody>
          <a:bodyPr/>
          <a:lstStyle/>
          <a:p>
            <a:r>
              <a:rPr lang="en-GB" dirty="0" smtClean="0"/>
              <a:t>Severn Trent Oct 2004</a:t>
            </a:r>
          </a:p>
          <a:p>
            <a:r>
              <a:rPr lang="en-GB" dirty="0" smtClean="0"/>
              <a:t>Good reputation</a:t>
            </a:r>
          </a:p>
          <a:p>
            <a:r>
              <a:rPr lang="en-GB" dirty="0" smtClean="0"/>
              <a:t>Things seemed good</a:t>
            </a:r>
          </a:p>
          <a:p>
            <a:r>
              <a:rPr lang="en-GB" dirty="0" smtClean="0"/>
              <a:t>Sewage farm – reputation for safe practice was misplaced</a:t>
            </a:r>
          </a:p>
          <a:p>
            <a:r>
              <a:rPr lang="en-GB" dirty="0" smtClean="0"/>
              <a:t>Serious problems</a:t>
            </a:r>
          </a:p>
          <a:p>
            <a:r>
              <a:rPr lang="en-GB" dirty="0" err="1" smtClean="0"/>
              <a:t>Whistleblower</a:t>
            </a:r>
            <a:r>
              <a:rPr lang="en-GB" dirty="0" smtClean="0"/>
              <a:t> had made complaints</a:t>
            </a:r>
          </a:p>
          <a:p>
            <a:r>
              <a:rPr lang="en-GB" dirty="0" smtClean="0"/>
              <a:t>Big problem</a:t>
            </a:r>
          </a:p>
          <a:p>
            <a:endParaRPr lang="en-GB" dirty="0"/>
          </a:p>
        </p:txBody>
      </p:sp>
    </p:spTree>
    <p:extLst>
      <p:ext uri="{BB962C8B-B14F-4D97-AF65-F5344CB8AC3E}">
        <p14:creationId xmlns:p14="http://schemas.microsoft.com/office/powerpoint/2010/main" val="984355580"/>
      </p:ext>
    </p:extLst>
  </p:cSld>
  <p:clrMapOvr>
    <a:masterClrMapping/>
  </p:clrMapOvr>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Regulators set a price on what water company can charge</a:t>
            </a:r>
          </a:p>
          <a:p>
            <a:r>
              <a:rPr lang="en-GB" dirty="0" smtClean="0"/>
              <a:t>This depends on information provided by water company</a:t>
            </a:r>
          </a:p>
          <a:p>
            <a:r>
              <a:rPr lang="en-GB" dirty="0" smtClean="0"/>
              <a:t>Severn Trent ‘massaged’ accounts</a:t>
            </a:r>
          </a:p>
          <a:p>
            <a:r>
              <a:rPr lang="en-GB" dirty="0" smtClean="0"/>
              <a:t>Misreported and falsified numbers so customers were being overcharged</a:t>
            </a:r>
          </a:p>
          <a:p>
            <a:r>
              <a:rPr lang="en-GB" dirty="0" smtClean="0"/>
              <a:t>Severn Trent made information public and confessed</a:t>
            </a:r>
          </a:p>
          <a:p>
            <a:r>
              <a:rPr lang="en-GB" dirty="0" smtClean="0"/>
              <a:t>Communications set up</a:t>
            </a:r>
          </a:p>
          <a:p>
            <a:r>
              <a:rPr lang="en-GB" dirty="0" smtClean="0"/>
              <a:t>Company needed to fix relationship with customers</a:t>
            </a:r>
          </a:p>
          <a:p>
            <a:r>
              <a:rPr lang="en-GB" dirty="0" smtClean="0"/>
              <a:t>Two layers of management had to go</a:t>
            </a:r>
          </a:p>
          <a:p>
            <a:endParaRPr lang="en-GB" dirty="0"/>
          </a:p>
        </p:txBody>
      </p:sp>
    </p:spTree>
    <p:extLst>
      <p:ext uri="{BB962C8B-B14F-4D97-AF65-F5344CB8AC3E}">
        <p14:creationId xmlns:p14="http://schemas.microsoft.com/office/powerpoint/2010/main" val="1997700219"/>
      </p:ext>
    </p:extLst>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Severn Trent fined £36m by regulators</a:t>
            </a:r>
          </a:p>
          <a:p>
            <a:r>
              <a:rPr lang="en-GB" dirty="0" smtClean="0"/>
              <a:t>And pay back its customers</a:t>
            </a:r>
          </a:p>
          <a:p>
            <a:r>
              <a:rPr lang="en-GB" dirty="0" smtClean="0"/>
              <a:t>Damaged company</a:t>
            </a:r>
          </a:p>
          <a:p>
            <a:r>
              <a:rPr lang="en-GB" dirty="0" smtClean="0"/>
              <a:t>5 years later – Severn Trent named Utility Company of the Year</a:t>
            </a:r>
            <a:endParaRPr lang="en-GB" dirty="0"/>
          </a:p>
        </p:txBody>
      </p:sp>
    </p:spTree>
    <p:extLst>
      <p:ext uri="{BB962C8B-B14F-4D97-AF65-F5344CB8AC3E}">
        <p14:creationId xmlns:p14="http://schemas.microsoft.com/office/powerpoint/2010/main" val="1588243535"/>
      </p:ext>
    </p:extLst>
  </p:cSld>
  <p:clrMapOvr>
    <a:masterClrMapping/>
  </p:clrMapOvr>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VW</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Had good reputation</a:t>
            </a:r>
          </a:p>
          <a:p>
            <a:r>
              <a:rPr lang="en-GB" dirty="0" smtClean="0"/>
              <a:t>By putting it right</a:t>
            </a:r>
          </a:p>
          <a:p>
            <a:r>
              <a:rPr lang="en-GB" dirty="0" smtClean="0"/>
              <a:t>Own up properly</a:t>
            </a:r>
          </a:p>
          <a:p>
            <a:r>
              <a:rPr lang="en-GB" dirty="0" smtClean="0"/>
              <a:t>Restore customers to what they thought customers had</a:t>
            </a:r>
          </a:p>
          <a:p>
            <a:r>
              <a:rPr lang="en-GB" dirty="0" smtClean="0"/>
              <a:t>Recalls ?</a:t>
            </a:r>
          </a:p>
          <a:p>
            <a:r>
              <a:rPr lang="en-GB" dirty="0" smtClean="0"/>
              <a:t>Accusing others</a:t>
            </a:r>
          </a:p>
          <a:p>
            <a:r>
              <a:rPr lang="en-GB" dirty="0" smtClean="0"/>
              <a:t>Legal department running VW but CEO should have known</a:t>
            </a:r>
          </a:p>
          <a:p>
            <a:r>
              <a:rPr lang="en-GB" dirty="0"/>
              <a:t>C</a:t>
            </a:r>
            <a:r>
              <a:rPr lang="en-GB" dirty="0" smtClean="0"/>
              <a:t>ompensation</a:t>
            </a:r>
            <a:endParaRPr lang="en-GB" dirty="0"/>
          </a:p>
        </p:txBody>
      </p:sp>
    </p:spTree>
    <p:extLst>
      <p:ext uri="{BB962C8B-B14F-4D97-AF65-F5344CB8AC3E}">
        <p14:creationId xmlns:p14="http://schemas.microsoft.com/office/powerpoint/2010/main" val="387360535"/>
      </p:ext>
    </p:extLst>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Decline in trust</a:t>
            </a:r>
            <a:endParaRPr lang="en-GB" dirty="0"/>
          </a:p>
        </p:txBody>
      </p:sp>
      <p:sp>
        <p:nvSpPr>
          <p:cNvPr id="3" name="Content Placeholder 2"/>
          <p:cNvSpPr>
            <a:spLocks noGrp="1"/>
          </p:cNvSpPr>
          <p:nvPr>
            <p:ph idx="1"/>
          </p:nvPr>
        </p:nvSpPr>
        <p:spPr/>
        <p:txBody>
          <a:bodyPr/>
          <a:lstStyle/>
          <a:p>
            <a:r>
              <a:rPr lang="en-GB" dirty="0" smtClean="0"/>
              <a:t>Losing faith in business and leaders</a:t>
            </a:r>
          </a:p>
          <a:p>
            <a:r>
              <a:rPr lang="en-GB" dirty="0" smtClean="0"/>
              <a:t>Questioning of size and structure of business</a:t>
            </a:r>
          </a:p>
          <a:p>
            <a:r>
              <a:rPr lang="en-GB" dirty="0" smtClean="0"/>
              <a:t>How we form trust is changing (Internet ??)</a:t>
            </a:r>
          </a:p>
          <a:p>
            <a:r>
              <a:rPr lang="en-GB" dirty="0" smtClean="0"/>
              <a:t>Institutional trust to social trust – see collaborative economy</a:t>
            </a:r>
          </a:p>
          <a:p>
            <a:r>
              <a:rPr lang="en-GB" dirty="0" smtClean="0"/>
              <a:t>People are more accountable to each other</a:t>
            </a:r>
          </a:p>
          <a:p>
            <a:r>
              <a:rPr lang="en-GB" dirty="0" smtClean="0"/>
              <a:t>Belonging, connection</a:t>
            </a:r>
          </a:p>
          <a:p>
            <a:r>
              <a:rPr lang="en-GB" dirty="0" smtClean="0"/>
              <a:t>Different from traditional consumerism</a:t>
            </a:r>
          </a:p>
          <a:p>
            <a:endParaRPr lang="en-GB" dirty="0"/>
          </a:p>
        </p:txBody>
      </p:sp>
    </p:spTree>
    <p:extLst>
      <p:ext uri="{BB962C8B-B14F-4D97-AF65-F5344CB8AC3E}">
        <p14:creationId xmlns:p14="http://schemas.microsoft.com/office/powerpoint/2010/main" val="1345577688"/>
      </p:ext>
    </p:extLst>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Therefore businesses have to behave differently</a:t>
            </a:r>
          </a:p>
          <a:p>
            <a:r>
              <a:rPr lang="en-GB" dirty="0" smtClean="0"/>
              <a:t>Banks, don’t trust them</a:t>
            </a:r>
          </a:p>
          <a:p>
            <a:r>
              <a:rPr lang="en-GB" dirty="0" smtClean="0"/>
              <a:t>Shift around trust</a:t>
            </a:r>
          </a:p>
          <a:p>
            <a:r>
              <a:rPr lang="en-GB" dirty="0" smtClean="0"/>
              <a:t>New quadrant of possibilities</a:t>
            </a:r>
            <a:endParaRPr lang="en-GB" dirty="0"/>
          </a:p>
        </p:txBody>
      </p:sp>
    </p:spTree>
    <p:extLst>
      <p:ext uri="{BB962C8B-B14F-4D97-AF65-F5344CB8AC3E}">
        <p14:creationId xmlns:p14="http://schemas.microsoft.com/office/powerpoint/2010/main" val="2121399306"/>
      </p:ext>
    </p:extLst>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Was there really ever a golden Age of Trust?</a:t>
            </a:r>
          </a:p>
          <a:p>
            <a:r>
              <a:rPr lang="en-GB" dirty="0" smtClean="0"/>
              <a:t>Children up chimneys, down mines</a:t>
            </a:r>
          </a:p>
          <a:p>
            <a:r>
              <a:rPr lang="en-GB" dirty="0" err="1" smtClean="0"/>
              <a:t>Mis</a:t>
            </a:r>
            <a:r>
              <a:rPr lang="en-GB" dirty="0" smtClean="0"/>
              <a:t>-trust of business mainly with large businesses</a:t>
            </a:r>
          </a:p>
          <a:p>
            <a:r>
              <a:rPr lang="en-GB" dirty="0" smtClean="0"/>
              <a:t>After all, small businesses would not be able to survive</a:t>
            </a:r>
          </a:p>
          <a:p>
            <a:r>
              <a:rPr lang="en-GB" dirty="0"/>
              <a:t>1</a:t>
            </a:r>
            <a:r>
              <a:rPr lang="en-GB" smtClean="0"/>
              <a:t>/3 </a:t>
            </a:r>
            <a:r>
              <a:rPr lang="en-GB" dirty="0" smtClean="0"/>
              <a:t>of people trust business leaders</a:t>
            </a:r>
          </a:p>
          <a:p>
            <a:r>
              <a:rPr lang="en-GB" dirty="0" smtClean="0"/>
              <a:t>1/6 of people trust politicians</a:t>
            </a:r>
            <a:endParaRPr lang="en-GB" dirty="0"/>
          </a:p>
        </p:txBody>
      </p:sp>
    </p:spTree>
    <p:extLst>
      <p:ext uri="{BB962C8B-B14F-4D97-AF65-F5344CB8AC3E}">
        <p14:creationId xmlns:p14="http://schemas.microsoft.com/office/powerpoint/2010/main" val="1834628448"/>
      </p:ext>
    </p:extLst>
  </p:cSld>
  <p:clrMapOvr>
    <a:masterClrMapping/>
  </p:clrMapOvr>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www.bbc.co.uk/programmes/b06jt518</a:t>
            </a:r>
            <a:endParaRPr lang="en-GB" dirty="0" smtClean="0"/>
          </a:p>
          <a:p>
            <a:endParaRPr lang="en-GB" dirty="0"/>
          </a:p>
          <a:p>
            <a:r>
              <a:rPr lang="en-GB" dirty="0">
                <a:hlinkClick r:id="rId3"/>
              </a:rPr>
              <a:t>https://</a:t>
            </a:r>
            <a:r>
              <a:rPr lang="en-GB" dirty="0" smtClean="0">
                <a:hlinkClick r:id="rId3"/>
              </a:rPr>
              <a:t>www.youtube.com/watch?v=avOvBdDuadw</a:t>
            </a:r>
            <a:endParaRPr lang="en-GB" dirty="0" smtClean="0"/>
          </a:p>
          <a:p>
            <a:endParaRPr lang="en-GB" dirty="0"/>
          </a:p>
          <a:p>
            <a:r>
              <a:rPr lang="en-GB" dirty="0" smtClean="0"/>
              <a:t>Coffer, J. C. C. </a:t>
            </a:r>
            <a:r>
              <a:rPr lang="en-GB" dirty="0"/>
              <a:t>(2005). </a:t>
            </a:r>
            <a:r>
              <a:rPr lang="en-GB" i="1" dirty="0"/>
              <a:t>A Theory of Corporate Scandals: Why the USA and </a:t>
            </a:r>
            <a:r>
              <a:rPr lang="en-GB" i="1" dirty="0" smtClean="0"/>
              <a:t>Europe.   </a:t>
            </a:r>
            <a:r>
              <a:rPr lang="en-GB" dirty="0"/>
              <a:t>Differhttp://</a:t>
            </a:r>
            <a:r>
              <a:rPr lang="en-GB" dirty="0" smtClean="0"/>
              <a:t>oxrep.oxfordjournals.org/content/21/2/198.short</a:t>
            </a:r>
          </a:p>
          <a:p>
            <a:endParaRPr lang="en-GB" dirty="0"/>
          </a:p>
          <a:p>
            <a:endParaRPr lang="en-GB" dirty="0"/>
          </a:p>
        </p:txBody>
      </p:sp>
    </p:spTree>
    <p:extLst>
      <p:ext uri="{BB962C8B-B14F-4D97-AF65-F5344CB8AC3E}">
        <p14:creationId xmlns:p14="http://schemas.microsoft.com/office/powerpoint/2010/main" val="1030121910"/>
      </p:ext>
    </p:extLst>
  </p:cSld>
  <p:clrMapOvr>
    <a:masterClrMapping/>
  </p:clrMapOvr>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Sadler, P. S. (2015). </a:t>
            </a:r>
            <a:r>
              <a:rPr lang="en-GB" i="1" dirty="0" smtClean="0"/>
              <a:t>Corporate </a:t>
            </a:r>
            <a:r>
              <a:rPr lang="en-GB" i="1" dirty="0"/>
              <a:t>scandals: It's time for reflection in </a:t>
            </a:r>
            <a:r>
              <a:rPr lang="en-GB" i="1" dirty="0" smtClean="0"/>
              <a:t>business schools.</a:t>
            </a:r>
          </a:p>
          <a:p>
            <a:r>
              <a:rPr lang="en-GB" dirty="0">
                <a:hlinkClick r:id="rId2"/>
              </a:rPr>
              <a:t>http://</a:t>
            </a:r>
            <a:r>
              <a:rPr lang="en-GB" dirty="0" smtClean="0">
                <a:hlinkClick r:id="rId2"/>
              </a:rPr>
              <a:t>amp.aom.org/content/16/3/148.short</a:t>
            </a:r>
            <a:endParaRPr lang="en-GB" dirty="0" smtClean="0"/>
          </a:p>
          <a:p>
            <a:r>
              <a:rPr lang="en-GB" dirty="0" smtClean="0"/>
              <a:t>Carson, T. L. (2003</a:t>
            </a:r>
            <a:r>
              <a:rPr lang="en-GB" dirty="0"/>
              <a:t>). </a:t>
            </a:r>
            <a:r>
              <a:rPr lang="en-GB" i="1" dirty="0"/>
              <a:t>Self–Interest and Business Ethics: Some Lessons of the Recent Corporate </a:t>
            </a:r>
            <a:r>
              <a:rPr lang="en-GB" i="1" dirty="0" smtClean="0"/>
              <a:t>Scandals.</a:t>
            </a:r>
          </a:p>
          <a:p>
            <a:r>
              <a:rPr lang="en-GB" i="1"/>
              <a:t>http://link.springer.com/article/10.1023/A:1023013128621</a:t>
            </a:r>
            <a:endParaRPr lang="en-GB" i="1" dirty="0"/>
          </a:p>
        </p:txBody>
      </p:sp>
    </p:spTree>
    <p:extLst>
      <p:ext uri="{BB962C8B-B14F-4D97-AF65-F5344CB8AC3E}">
        <p14:creationId xmlns:p14="http://schemas.microsoft.com/office/powerpoint/2010/main" val="245779256"/>
      </p:ext>
    </p:extLst>
  </p:cSld>
  <p:clrMapOvr>
    <a:masterClrMapping/>
  </p:clrMapOvr>
  <p:timing>
    <p:tnLst>
      <p:par>
        <p:cTn id="1" dur="indefinite" restart="never" nodeType="tmRoot"/>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solidFill>
                  <a:srgbClr val="0070C0"/>
                </a:solidFill>
              </a:rPr>
              <a:t>The Age of Consumer Capitalism?</a:t>
            </a:r>
            <a:endParaRPr lang="en-GB" dirty="0">
              <a:solidFill>
                <a:srgbClr val="0070C0"/>
              </a:solidFill>
            </a:endParaRPr>
          </a:p>
        </p:txBody>
      </p:sp>
      <p:sp>
        <p:nvSpPr>
          <p:cNvPr id="2" name="Content Placeholder 1"/>
          <p:cNvSpPr>
            <a:spLocks noGrp="1"/>
          </p:cNvSpPr>
          <p:nvPr>
            <p:ph idx="1"/>
          </p:nvPr>
        </p:nvSpPr>
        <p:spPr/>
        <p:txBody>
          <a:bodyPr>
            <a:normAutofit fontScale="85000" lnSpcReduction="20000"/>
          </a:bodyPr>
          <a:lstStyle/>
          <a:p>
            <a:pPr marL="109728" indent="0">
              <a:buNone/>
            </a:pPr>
            <a:r>
              <a:rPr lang="en-GB" sz="2400" dirty="0"/>
              <a:t>Last word for Roger Martin:</a:t>
            </a:r>
          </a:p>
          <a:p>
            <a:pPr marL="109728" indent="0">
              <a:buNone/>
            </a:pPr>
            <a:endParaRPr lang="en-GB" sz="2400" dirty="0"/>
          </a:p>
          <a:p>
            <a:pPr marL="365760" lvl="1" indent="0">
              <a:buNone/>
            </a:pPr>
            <a:r>
              <a:rPr lang="en-GB" sz="2000" dirty="0"/>
              <a:t>“I firmly believe that if more companies made customers the top priority, the quality of corporate decision making would improve because thinking about the customer forces you to focus on improving your operations and the products and services you provide, rather than spinning lines to shareholders”</a:t>
            </a:r>
          </a:p>
          <a:p>
            <a:pPr marL="365760" lvl="1" indent="0">
              <a:buNone/>
            </a:pPr>
            <a:r>
              <a:rPr lang="en-GB" sz="2000" dirty="0"/>
              <a:t> </a:t>
            </a:r>
          </a:p>
          <a:p>
            <a:pPr marL="365760" lvl="1" indent="0">
              <a:buNone/>
            </a:pPr>
            <a:r>
              <a:rPr lang="en-GB" sz="2000" b="1" dirty="0">
                <a:solidFill>
                  <a:srgbClr val="0070C0"/>
                </a:solidFill>
              </a:rPr>
              <a:t>What do you think?</a:t>
            </a:r>
          </a:p>
          <a:p>
            <a:pPr marL="365760" lvl="1" indent="0">
              <a:buNone/>
            </a:pPr>
            <a:r>
              <a:rPr lang="en-GB" sz="2000" dirty="0">
                <a:solidFill>
                  <a:srgbClr val="0070C0"/>
                </a:solidFill>
              </a:rPr>
              <a:t>Are we now living in the age of customer-driven capitalism?</a:t>
            </a:r>
          </a:p>
          <a:p>
            <a:pPr marL="365760" lvl="1" indent="0">
              <a:buNone/>
            </a:pPr>
            <a:r>
              <a:rPr lang="en-GB" sz="2000" dirty="0">
                <a:solidFill>
                  <a:srgbClr val="0070C0"/>
                </a:solidFill>
              </a:rPr>
              <a:t>          Or is it better described as stakeholder capitalism? </a:t>
            </a:r>
          </a:p>
          <a:p>
            <a:pPr marL="365760" lvl="1" indent="0" algn="ctr">
              <a:buNone/>
            </a:pPr>
            <a:r>
              <a:rPr lang="en-GB" sz="2000" dirty="0">
                <a:solidFill>
                  <a:srgbClr val="0070C0"/>
                </a:solidFill>
              </a:rPr>
              <a:t>                                   …is there a difference?</a:t>
            </a:r>
          </a:p>
          <a:p>
            <a:pPr marL="365760" lvl="1" indent="0">
              <a:buNone/>
            </a:pPr>
            <a:endParaRPr lang="en-GB" sz="2400" dirty="0"/>
          </a:p>
          <a:p>
            <a:pPr marL="109728" indent="0">
              <a:buNone/>
            </a:pPr>
            <a:endParaRPr lang="en-GB" dirty="0"/>
          </a:p>
          <a:p>
            <a:pPr marL="109728" indent="0">
              <a:buNone/>
            </a:pPr>
            <a:endParaRPr lang="en-GB" dirty="0"/>
          </a:p>
        </p:txBody>
      </p:sp>
    </p:spTree>
    <p:extLst>
      <p:ext uri="{BB962C8B-B14F-4D97-AF65-F5344CB8AC3E}">
        <p14:creationId xmlns:p14="http://schemas.microsoft.com/office/powerpoint/2010/main" val="1200902411"/>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2929</TotalTime>
  <Words>6128</Words>
  <Application>Microsoft Office PowerPoint</Application>
  <PresentationFormat>Widescreen</PresentationFormat>
  <Paragraphs>530</Paragraphs>
  <Slides>146</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146</vt:i4>
      </vt:variant>
    </vt:vector>
  </HeadingPairs>
  <TitlesOfParts>
    <vt:vector size="154" baseType="lpstr">
      <vt:lpstr>ＭＳ Ｐゴシック</vt:lpstr>
      <vt:lpstr>Arial</vt:lpstr>
      <vt:lpstr>Calibri</vt:lpstr>
      <vt:lpstr>Gill Sans MT</vt:lpstr>
      <vt:lpstr>Mangal</vt:lpstr>
      <vt:lpstr>Monotype Sorts</vt:lpstr>
      <vt:lpstr>Wingdings</vt:lpstr>
      <vt:lpstr>Gallery</vt:lpstr>
      <vt:lpstr> The Business Case for CSR and Sustainability And Are Virtuous firms Built to Last?</vt:lpstr>
      <vt:lpstr>Stretch activities </vt:lpstr>
      <vt:lpstr>PowerPoint Presentation</vt:lpstr>
      <vt:lpstr>Finger Lickin’ Good</vt:lpstr>
      <vt:lpstr>Video</vt:lpstr>
      <vt:lpstr>56 billion </vt:lpstr>
      <vt:lpstr>Is it important to you to eat with a clear conscience ?</vt:lpstr>
      <vt:lpstr>https://www.youtube.com/watch?v=-UWcQLtpAKU</vt:lpstr>
      <vt:lpstr>People for the Ethical Treatment of Animals (PETA)</vt:lpstr>
      <vt:lpstr>PowerPoint Presentation</vt:lpstr>
      <vt:lpstr>Attracting customers</vt:lpstr>
      <vt:lpstr>Filleting</vt:lpstr>
      <vt:lpstr>Pink </vt:lpstr>
      <vt:lpstr> </vt:lpstr>
      <vt:lpstr>PowerPoint Presentation</vt:lpstr>
      <vt:lpstr>?</vt:lpstr>
      <vt:lpstr>Why do we have questionable production practices?</vt:lpstr>
      <vt:lpstr>Who was Gro Harlem Brundtland and what was her background?</vt:lpstr>
      <vt:lpstr>Brundtland</vt:lpstr>
      <vt:lpstr>Brundtland’s classic definition of  sustainable development:</vt:lpstr>
      <vt:lpstr>Sustainability</vt:lpstr>
      <vt:lpstr>CSR and the Triple Bottom Line</vt:lpstr>
      <vt:lpstr>Triple Bottom line</vt:lpstr>
      <vt:lpstr>Triple bottom line (elkington, 1994)</vt:lpstr>
      <vt:lpstr>P P P</vt:lpstr>
      <vt:lpstr>Triple bottom line</vt:lpstr>
      <vt:lpstr>Continued</vt:lpstr>
      <vt:lpstr>continued</vt:lpstr>
      <vt:lpstr>mcdonalds</vt:lpstr>
      <vt:lpstr>Continued</vt:lpstr>
      <vt:lpstr>continued</vt:lpstr>
      <vt:lpstr>Sustainability and CSR note…</vt:lpstr>
      <vt:lpstr>Sustainable Business Practices</vt:lpstr>
      <vt:lpstr>The Moral Case (the ‘social contract’)</vt:lpstr>
      <vt:lpstr>The Business Case </vt:lpstr>
      <vt:lpstr>The Business Case</vt:lpstr>
      <vt:lpstr>Is it possible to manage the paradox of profits vs responsibility? </vt:lpstr>
      <vt:lpstr>2015</vt:lpstr>
      <vt:lpstr>2016</vt:lpstr>
      <vt:lpstr>ARM</vt:lpstr>
      <vt:lpstr>Cambridge-based chip designer </vt:lpstr>
      <vt:lpstr>PowerPoint Presentation</vt:lpstr>
      <vt:lpstr>Unilever Sustainability Living Plan</vt:lpstr>
      <vt:lpstr>Unilever </vt:lpstr>
      <vt:lpstr>Unilever</vt:lpstr>
      <vt:lpstr>PowerPoint Presentation</vt:lpstr>
      <vt:lpstr>Royal dutch shell</vt:lpstr>
      <vt:lpstr>Price of oil</vt:lpstr>
      <vt:lpstr>PowerPoint Presentation</vt:lpstr>
      <vt:lpstr>PowerPoint Presentation</vt:lpstr>
      <vt:lpstr>https://www.finder.com/uk/brexit-pound</vt:lpstr>
      <vt:lpstr>Price Sunday 26 november 2017</vt:lpstr>
      <vt:lpstr>Johnson Mattey</vt:lpstr>
      <vt:lpstr>PowerPoint Presentation</vt:lpstr>
      <vt:lpstr>Berkeley group</vt:lpstr>
      <vt:lpstr>PowerPoint Presentation</vt:lpstr>
      <vt:lpstr>Johnson Matthey</vt:lpstr>
      <vt:lpstr>PowerPoint Presentation</vt:lpstr>
      <vt:lpstr>Spirax-sarco engineering</vt:lpstr>
      <vt:lpstr>PowerPoint Presentation</vt:lpstr>
      <vt:lpstr>halma</vt:lpstr>
      <vt:lpstr>PowerPoint Presentation</vt:lpstr>
      <vt:lpstr>Inter-continental hotels group</vt:lpstr>
      <vt:lpstr>PowerPoint Presentation</vt:lpstr>
      <vt:lpstr>mcdonalds</vt:lpstr>
      <vt:lpstr>experian</vt:lpstr>
      <vt:lpstr>Questions</vt:lpstr>
      <vt:lpstr>Top 10 Ethical companies</vt:lpstr>
      <vt:lpstr>1. Google</vt:lpstr>
      <vt:lpstr>Continued</vt:lpstr>
      <vt:lpstr>Google made $5.6bn (£3.4bn) of revenues in the UK 2015, it paid corporation tax of just £20.4m</vt:lpstr>
      <vt:lpstr>Microsoft</vt:lpstr>
      <vt:lpstr>2. Microsoft</vt:lpstr>
      <vt:lpstr>Intel</vt:lpstr>
      <vt:lpstr>3. Intel</vt:lpstr>
      <vt:lpstr>Patagonia</vt:lpstr>
      <vt:lpstr>4. Patagonia</vt:lpstr>
      <vt:lpstr>SAS Institute</vt:lpstr>
      <vt:lpstr>5. SAS Institute</vt:lpstr>
      <vt:lpstr>NuStar Energy</vt:lpstr>
      <vt:lpstr>6. NuStar</vt:lpstr>
      <vt:lpstr>Ultimate Software</vt:lpstr>
      <vt:lpstr>7. Ultimate Software</vt:lpstr>
      <vt:lpstr>Goldman Sachs</vt:lpstr>
      <vt:lpstr>8. Goldman Sachs</vt:lpstr>
      <vt:lpstr>Starbucks</vt:lpstr>
      <vt:lpstr>9. Starbucks</vt:lpstr>
      <vt:lpstr>Salesforce.com</vt:lpstr>
      <vt:lpstr>10. Salesforce.com</vt:lpstr>
      <vt:lpstr>Top 10 most sustainable companies</vt:lpstr>
      <vt:lpstr>PowerPoint Presentation</vt:lpstr>
      <vt:lpstr>Sainsburys</vt:lpstr>
      <vt:lpstr>PowerPoint Presentation</vt:lpstr>
      <vt:lpstr>Land Securities group</vt:lpstr>
      <vt:lpstr>PowerPoint Presentation</vt:lpstr>
      <vt:lpstr>O2</vt:lpstr>
      <vt:lpstr>PowerPoint Presentation</vt:lpstr>
      <vt:lpstr>Marks and Spencer</vt:lpstr>
      <vt:lpstr>PowerPoint Presentation</vt:lpstr>
      <vt:lpstr>Unilever</vt:lpstr>
      <vt:lpstr>PowerPoint Presentation</vt:lpstr>
      <vt:lpstr>Scottish and Southern Energy</vt:lpstr>
      <vt:lpstr>PowerPoint Presentation</vt:lpstr>
      <vt:lpstr>Carnival Corporation</vt:lpstr>
      <vt:lpstr>PowerPoint Presentation</vt:lpstr>
      <vt:lpstr>BAE Systems</vt:lpstr>
      <vt:lpstr>PowerPoint Presentation</vt:lpstr>
      <vt:lpstr>Barclays</vt:lpstr>
      <vt:lpstr>PowerPoint Presentation</vt:lpstr>
      <vt:lpstr>BG Group</vt:lpstr>
      <vt:lpstr>Some issues</vt:lpstr>
      <vt:lpstr>Heineken</vt:lpstr>
      <vt:lpstr>Brewery has withdrawn strong cider and is working closely with charities to help influence drinking attitudes in the UK</vt:lpstr>
      <vt:lpstr>Natco</vt:lpstr>
      <vt:lpstr>Natco gives 85% of its profits to charitable causes  </vt:lpstr>
      <vt:lpstr>Are Virtuous firms built to last?*</vt:lpstr>
      <vt:lpstr>Overview</vt:lpstr>
      <vt:lpstr>Examples</vt:lpstr>
      <vt:lpstr>VW</vt:lpstr>
      <vt:lpstr>Trust</vt:lpstr>
      <vt:lpstr>PowerPoint Presentation</vt:lpstr>
      <vt:lpstr>Trust – message from CEO Audi Rupert Stadler</vt:lpstr>
      <vt:lpstr>Continued</vt:lpstr>
      <vt:lpstr>PowerPoint Presentation</vt:lpstr>
      <vt:lpstr>Brand Germany</vt:lpstr>
      <vt:lpstr>Back to Trust</vt:lpstr>
      <vt:lpstr>Can businesses afford this though ? </vt:lpstr>
      <vt:lpstr>Most trusted companies in the UK</vt:lpstr>
      <vt:lpstr>Continued</vt:lpstr>
      <vt:lpstr>Virtue</vt:lpstr>
      <vt:lpstr>What makes it different ?   </vt:lpstr>
      <vt:lpstr>Continued</vt:lpstr>
      <vt:lpstr>Trust</vt:lpstr>
      <vt:lpstr>Partnership model</vt:lpstr>
      <vt:lpstr>Trust</vt:lpstr>
      <vt:lpstr>PR</vt:lpstr>
      <vt:lpstr>VW lost trust?</vt:lpstr>
      <vt:lpstr>Continued</vt:lpstr>
      <vt:lpstr>Continued</vt:lpstr>
      <vt:lpstr>VW</vt:lpstr>
      <vt:lpstr>Decline in trust</vt:lpstr>
      <vt:lpstr>Continued</vt:lpstr>
      <vt:lpstr>Conclusion</vt:lpstr>
      <vt:lpstr>References</vt:lpstr>
      <vt:lpstr>Continued</vt:lpstr>
      <vt:lpstr>The Age of Consumer Capitalism?</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Business Case for CSR and Sustainability And Are Virtuous firms Built to Last?</dc:title>
  <dc:creator>Microsoft Office User</dc:creator>
  <cp:lastModifiedBy>Caroline Jawad</cp:lastModifiedBy>
  <cp:revision>29</cp:revision>
  <cp:lastPrinted>2017-11-27T11:18:01Z</cp:lastPrinted>
  <dcterms:created xsi:type="dcterms:W3CDTF">2017-11-24T17:41:58Z</dcterms:created>
  <dcterms:modified xsi:type="dcterms:W3CDTF">2017-11-27T11:18:35Z</dcterms:modified>
</cp:coreProperties>
</file>