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2" r:id="rId16"/>
    <p:sldId id="273" r:id="rId17"/>
    <p:sldId id="274"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51BA3"/>
    <a:srgbClr val="18B8A9"/>
    <a:srgbClr val="98BC14"/>
    <a:srgbClr val="0E57C2"/>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132" y="13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8BF869-ACEF-4925-AD04-2FA5DA02D318}" type="datetimeFigureOut">
              <a:rPr lang="en-GB" smtClean="0"/>
              <a:t>21/04/2021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A55D9E-F55D-4D09-A483-FD6C480005F3}" type="slidenum">
              <a:rPr lang="en-GB" smtClean="0"/>
              <a:t>‹#›</a:t>
            </a:fld>
            <a:endParaRPr lang="en-GB"/>
          </a:p>
        </p:txBody>
      </p:sp>
    </p:spTree>
    <p:extLst>
      <p:ext uri="{BB962C8B-B14F-4D97-AF65-F5344CB8AC3E}">
        <p14:creationId xmlns:p14="http://schemas.microsoft.com/office/powerpoint/2010/main" val="2487864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1693C-EA2F-4AEE-AB60-0968B73964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9E7A6E-CADE-4ADC-B085-1B2AD28FCA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4618CD-771D-4C2C-BF55-A3818F3977C1}"/>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5" name="Footer Placeholder 4">
            <a:extLst>
              <a:ext uri="{FF2B5EF4-FFF2-40B4-BE49-F238E27FC236}">
                <a16:creationId xmlns:a16="http://schemas.microsoft.com/office/drawing/2014/main" id="{6F731C37-CE82-43DD-A7B1-258A522404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DB8E6-FAAA-44D4-84D0-6772D7120F34}"/>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3131534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AC8AE-FF5D-4995-B17F-B98B558D1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FCD086-DC25-42AB-9CC0-DEFEE8C630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55EA20-DD88-40BC-8CFB-8A3A061A7F82}"/>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5" name="Footer Placeholder 4">
            <a:extLst>
              <a:ext uri="{FF2B5EF4-FFF2-40B4-BE49-F238E27FC236}">
                <a16:creationId xmlns:a16="http://schemas.microsoft.com/office/drawing/2014/main" id="{4718430A-73D3-4322-BD75-E6DD399181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ED38CD-F92B-456E-8A18-FD4D74C9343E}"/>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333835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115C4-CD78-4C9C-AF90-8161A454E7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8684BB-90B8-474A-BF38-627EA90CCA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9069A6-1812-4A24-93D3-3B601F394B14}"/>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5" name="Footer Placeholder 4">
            <a:extLst>
              <a:ext uri="{FF2B5EF4-FFF2-40B4-BE49-F238E27FC236}">
                <a16:creationId xmlns:a16="http://schemas.microsoft.com/office/drawing/2014/main" id="{6DF8FC54-5A2F-4705-ACDB-CBDE7FD951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0DFC88-F039-465C-A42A-3C30F5EA71F3}"/>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705748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3E492-5162-4843-84DD-EB47D88084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0E9D53-BEF7-43E8-AF02-62425FB8B8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948D61-6A59-40E7-853B-6A46281614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6D6930-9B41-4784-AB86-B0E9F603AC50}"/>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6" name="Footer Placeholder 5">
            <a:extLst>
              <a:ext uri="{FF2B5EF4-FFF2-40B4-BE49-F238E27FC236}">
                <a16:creationId xmlns:a16="http://schemas.microsoft.com/office/drawing/2014/main" id="{771EAAF4-9334-480D-8D5F-72B4321C40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7DA79B-A917-4A6A-A213-B51297BB95FD}"/>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60545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7630E-8404-4780-9C72-B93FAD10626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94B90A-C237-408A-8B54-676EF51A44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EC3333-58A1-4A7B-834D-4C8E119499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6D2AC1-D17C-4781-80DF-8B713F3AFF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A3E71C-CD5A-4EB9-B0AF-40D57C80A4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06CEA9-9A77-44DF-B1A0-E29721727591}"/>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8" name="Footer Placeholder 7">
            <a:extLst>
              <a:ext uri="{FF2B5EF4-FFF2-40B4-BE49-F238E27FC236}">
                <a16:creationId xmlns:a16="http://schemas.microsoft.com/office/drawing/2014/main" id="{C2677A3E-8616-48EA-ADC7-DC3E67A2EE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9A2F4FC-29AE-4245-9426-CCD9C0F0606B}"/>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3454001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3FB5C-EEF4-44D9-9CDD-44058E1B23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6E52E0-5CE0-476B-A81B-EB5D7165251F}"/>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4" name="Footer Placeholder 3">
            <a:extLst>
              <a:ext uri="{FF2B5EF4-FFF2-40B4-BE49-F238E27FC236}">
                <a16:creationId xmlns:a16="http://schemas.microsoft.com/office/drawing/2014/main" id="{D441DBD7-26DE-447F-8645-77AAC17480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56C466-C6FE-4F20-A478-82BA8EB53E1F}"/>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4212332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F9C389-8C77-42C8-B5B5-A30B6042643D}"/>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3" name="Footer Placeholder 2">
            <a:extLst>
              <a:ext uri="{FF2B5EF4-FFF2-40B4-BE49-F238E27FC236}">
                <a16:creationId xmlns:a16="http://schemas.microsoft.com/office/drawing/2014/main" id="{4D2A111C-451B-4F1E-B0DA-7C8A88E9E9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328F95-138C-499A-9E1C-6C94B7348FD0}"/>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3933218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E8BD5-38CB-488C-B134-E53D43F3CE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41E7F2-146B-45B1-AF47-307FE2EE23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49FAD2-BE59-45C2-BAA5-0E445B785B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3434C3-C633-4CBF-A67E-3C475D15514D}"/>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6" name="Footer Placeholder 5">
            <a:extLst>
              <a:ext uri="{FF2B5EF4-FFF2-40B4-BE49-F238E27FC236}">
                <a16:creationId xmlns:a16="http://schemas.microsoft.com/office/drawing/2014/main" id="{FD789F2D-804A-4670-9C18-5AE8BF7F8E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1C0542-1DF0-4A91-8FE6-4E69850025F9}"/>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828354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BECC0-42A5-408D-9AC3-DB745723F7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43B1EB-72C3-4633-A7E1-6FB8790BBD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72A355-6DAA-4813-AE68-9AB360E43C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95109-6C43-485D-AB3F-8C43A4F38F11}"/>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6" name="Footer Placeholder 5">
            <a:extLst>
              <a:ext uri="{FF2B5EF4-FFF2-40B4-BE49-F238E27FC236}">
                <a16:creationId xmlns:a16="http://schemas.microsoft.com/office/drawing/2014/main" id="{A6E7E201-93D9-40F0-8E18-C810F03AB6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FBF635-9472-463B-80DC-85AD7C07E469}"/>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43550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7C325-6EB1-47E6-AE05-8DE359E580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3AAA2D-41D4-4EE9-8CC8-E81F9B5480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0F95FD-F318-4F21-96E4-703D5AC2D2CE}"/>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5" name="Footer Placeholder 4">
            <a:extLst>
              <a:ext uri="{FF2B5EF4-FFF2-40B4-BE49-F238E27FC236}">
                <a16:creationId xmlns:a16="http://schemas.microsoft.com/office/drawing/2014/main" id="{59629DA1-696D-4F93-9DE4-59D42E699A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569B20-2F96-48F0-B1A3-1D3E4DCAFC25}"/>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3706952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5A7933-BA59-4C35-B190-022A02443F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666D35-659F-45D5-B288-FF389B4254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F32BA7-677B-427A-B0C9-34A6AB000B02}"/>
              </a:ext>
            </a:extLst>
          </p:cNvPr>
          <p:cNvSpPr>
            <a:spLocks noGrp="1"/>
          </p:cNvSpPr>
          <p:nvPr>
            <p:ph type="dt" sz="half" idx="10"/>
          </p:nvPr>
        </p:nvSpPr>
        <p:spPr/>
        <p:txBody>
          <a:bodyPr/>
          <a:lstStyle/>
          <a:p>
            <a:fld id="{1E658092-37B1-4A72-A7C2-EBAAAF27E273}" type="datetimeFigureOut">
              <a:rPr lang="en-GB" smtClean="0"/>
              <a:t>21/04/2021</a:t>
            </a:fld>
            <a:endParaRPr lang="en-GB"/>
          </a:p>
        </p:txBody>
      </p:sp>
      <p:sp>
        <p:nvSpPr>
          <p:cNvPr id="5" name="Footer Placeholder 4">
            <a:extLst>
              <a:ext uri="{FF2B5EF4-FFF2-40B4-BE49-F238E27FC236}">
                <a16:creationId xmlns:a16="http://schemas.microsoft.com/office/drawing/2014/main" id="{1E30C333-B09D-4DF0-8A50-398A256485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2F7DFB-D758-4F00-9FE0-832C9F3FD633}"/>
              </a:ext>
            </a:extLst>
          </p:cNvPr>
          <p:cNvSpPr>
            <a:spLocks noGrp="1"/>
          </p:cNvSpPr>
          <p:nvPr>
            <p:ph type="sldNum" sz="quarter" idx="12"/>
          </p:nvPr>
        </p:nvSpPr>
        <p:spPr/>
        <p:txBody>
          <a:bodyPr/>
          <a:lstStyle/>
          <a:p>
            <a:fld id="{B79B0838-500B-4198-82E9-0D3EC85F7438}" type="slidenum">
              <a:rPr lang="en-GB" smtClean="0"/>
              <a:t>‹#›</a:t>
            </a:fld>
            <a:endParaRPr lang="en-GB"/>
          </a:p>
        </p:txBody>
      </p:sp>
    </p:spTree>
    <p:extLst>
      <p:ext uri="{BB962C8B-B14F-4D97-AF65-F5344CB8AC3E}">
        <p14:creationId xmlns:p14="http://schemas.microsoft.com/office/powerpoint/2010/main" val="3625675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5D7AA4-105B-451C-816D-D90EA220FB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CB3826-7AA7-4B0F-8108-DCEA6FA656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EB0D0-6690-4198-8D33-17A9077B26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658092-37B1-4A72-A7C2-EBAAAF27E273}" type="datetimeFigureOut">
              <a:rPr lang="en-GB" smtClean="0"/>
              <a:t>21/04/2021</a:t>
            </a:fld>
            <a:endParaRPr lang="en-GB"/>
          </a:p>
        </p:txBody>
      </p:sp>
      <p:sp>
        <p:nvSpPr>
          <p:cNvPr id="5" name="Footer Placeholder 4">
            <a:extLst>
              <a:ext uri="{FF2B5EF4-FFF2-40B4-BE49-F238E27FC236}">
                <a16:creationId xmlns:a16="http://schemas.microsoft.com/office/drawing/2014/main" id="{F480C0F4-7674-4305-8FCF-E8F00649D8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3A00A4-4384-4424-8D72-E318C5C7BC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9B0838-500B-4198-82E9-0D3EC85F7438}" type="slidenum">
              <a:rPr lang="en-GB" smtClean="0"/>
              <a:t>‹#›</a:t>
            </a:fld>
            <a:endParaRPr lang="en-GB"/>
          </a:p>
        </p:txBody>
      </p:sp>
    </p:spTree>
    <p:extLst>
      <p:ext uri="{BB962C8B-B14F-4D97-AF65-F5344CB8AC3E}">
        <p14:creationId xmlns:p14="http://schemas.microsoft.com/office/powerpoint/2010/main" val="6104614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c 6">
            <a:extLst>
              <a:ext uri="{FF2B5EF4-FFF2-40B4-BE49-F238E27FC236}">
                <a16:creationId xmlns:a16="http://schemas.microsoft.com/office/drawing/2014/main" id="{56CFDE79-BF07-4515-8B72-599DBB093E86}"/>
              </a:ext>
            </a:extLst>
          </p:cNvPr>
          <p:cNvSpPr/>
          <p:nvPr/>
        </p:nvSpPr>
        <p:spPr>
          <a:xfrm>
            <a:off x="5865845" y="233265"/>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c 8">
            <a:extLst>
              <a:ext uri="{FF2B5EF4-FFF2-40B4-BE49-F238E27FC236}">
                <a16:creationId xmlns:a16="http://schemas.microsoft.com/office/drawing/2014/main" id="{DDBA24DD-2556-4637-B6F3-B21EF678D3C4}"/>
              </a:ext>
            </a:extLst>
          </p:cNvPr>
          <p:cNvSpPr/>
          <p:nvPr/>
        </p:nvSpPr>
        <p:spPr>
          <a:xfrm>
            <a:off x="5865845" y="811763"/>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c 12">
            <a:extLst>
              <a:ext uri="{FF2B5EF4-FFF2-40B4-BE49-F238E27FC236}">
                <a16:creationId xmlns:a16="http://schemas.microsoft.com/office/drawing/2014/main" id="{563F0455-D9C5-4182-9F71-174969F5E55A}"/>
              </a:ext>
            </a:extLst>
          </p:cNvPr>
          <p:cNvSpPr/>
          <p:nvPr/>
        </p:nvSpPr>
        <p:spPr>
          <a:xfrm>
            <a:off x="5865845" y="1385597"/>
            <a:ext cx="648000" cy="583164"/>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c 14">
            <a:extLst>
              <a:ext uri="{FF2B5EF4-FFF2-40B4-BE49-F238E27FC236}">
                <a16:creationId xmlns:a16="http://schemas.microsoft.com/office/drawing/2014/main" id="{C15165F8-AA98-46CB-BC9A-1A23E9A22F6F}"/>
              </a:ext>
            </a:extLst>
          </p:cNvPr>
          <p:cNvSpPr/>
          <p:nvPr/>
        </p:nvSpPr>
        <p:spPr>
          <a:xfrm>
            <a:off x="5865845" y="1968761"/>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c 16">
            <a:extLst>
              <a:ext uri="{FF2B5EF4-FFF2-40B4-BE49-F238E27FC236}">
                <a16:creationId xmlns:a16="http://schemas.microsoft.com/office/drawing/2014/main" id="{3B413427-1075-472F-8AB6-E6FCE449A166}"/>
              </a:ext>
            </a:extLst>
          </p:cNvPr>
          <p:cNvSpPr/>
          <p:nvPr/>
        </p:nvSpPr>
        <p:spPr>
          <a:xfrm>
            <a:off x="5865845" y="2533264"/>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c 18">
            <a:extLst>
              <a:ext uri="{FF2B5EF4-FFF2-40B4-BE49-F238E27FC236}">
                <a16:creationId xmlns:a16="http://schemas.microsoft.com/office/drawing/2014/main" id="{00287766-522A-40DC-AF56-B9BBAD60F243}"/>
              </a:ext>
            </a:extLst>
          </p:cNvPr>
          <p:cNvSpPr/>
          <p:nvPr/>
        </p:nvSpPr>
        <p:spPr>
          <a:xfrm>
            <a:off x="5865845" y="3109430"/>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c 24">
            <a:extLst>
              <a:ext uri="{FF2B5EF4-FFF2-40B4-BE49-F238E27FC236}">
                <a16:creationId xmlns:a16="http://schemas.microsoft.com/office/drawing/2014/main" id="{E8FEE935-DBC5-486E-BBE3-6F1A991F5953}"/>
              </a:ext>
            </a:extLst>
          </p:cNvPr>
          <p:cNvSpPr/>
          <p:nvPr/>
        </p:nvSpPr>
        <p:spPr>
          <a:xfrm>
            <a:off x="5875176" y="3669268"/>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c 26">
            <a:extLst>
              <a:ext uri="{FF2B5EF4-FFF2-40B4-BE49-F238E27FC236}">
                <a16:creationId xmlns:a16="http://schemas.microsoft.com/office/drawing/2014/main" id="{8FABDB75-390B-4264-9BC8-26DA2786E2D2}"/>
              </a:ext>
            </a:extLst>
          </p:cNvPr>
          <p:cNvSpPr/>
          <p:nvPr/>
        </p:nvSpPr>
        <p:spPr>
          <a:xfrm>
            <a:off x="5875176" y="4238436"/>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c 28">
            <a:extLst>
              <a:ext uri="{FF2B5EF4-FFF2-40B4-BE49-F238E27FC236}">
                <a16:creationId xmlns:a16="http://schemas.microsoft.com/office/drawing/2014/main" id="{908A7BC4-F958-4435-B26E-97C7BC5F4E0F}"/>
              </a:ext>
            </a:extLst>
          </p:cNvPr>
          <p:cNvSpPr/>
          <p:nvPr/>
        </p:nvSpPr>
        <p:spPr>
          <a:xfrm>
            <a:off x="5875176" y="4798274"/>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c 30">
            <a:extLst>
              <a:ext uri="{FF2B5EF4-FFF2-40B4-BE49-F238E27FC236}">
                <a16:creationId xmlns:a16="http://schemas.microsoft.com/office/drawing/2014/main" id="{A5241521-F973-458E-90F4-6C69E19DBE76}"/>
              </a:ext>
            </a:extLst>
          </p:cNvPr>
          <p:cNvSpPr/>
          <p:nvPr/>
        </p:nvSpPr>
        <p:spPr>
          <a:xfrm>
            <a:off x="5865845" y="5353447"/>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Arc 32">
            <a:extLst>
              <a:ext uri="{FF2B5EF4-FFF2-40B4-BE49-F238E27FC236}">
                <a16:creationId xmlns:a16="http://schemas.microsoft.com/office/drawing/2014/main" id="{F7D69A12-1263-4E4E-A66F-6CA24399A5EE}"/>
              </a:ext>
            </a:extLst>
          </p:cNvPr>
          <p:cNvSpPr/>
          <p:nvPr/>
        </p:nvSpPr>
        <p:spPr>
          <a:xfrm>
            <a:off x="5875176" y="5875963"/>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4" name="Rectangle 33">
            <a:extLst>
              <a:ext uri="{FF2B5EF4-FFF2-40B4-BE49-F238E27FC236}">
                <a16:creationId xmlns:a16="http://schemas.microsoft.com/office/drawing/2014/main" id="{34A9DD16-E1C9-4FC4-8B8D-531511D1B158}"/>
              </a:ext>
            </a:extLst>
          </p:cNvPr>
          <p:cNvSpPr/>
          <p:nvPr/>
        </p:nvSpPr>
        <p:spPr>
          <a:xfrm>
            <a:off x="7598059" y="1002923"/>
            <a:ext cx="3193343" cy="5078313"/>
          </a:xfrm>
          <a:prstGeom prst="rect">
            <a:avLst/>
          </a:prstGeom>
          <a:noFill/>
          <a:effectLst>
            <a:innerShdw blurRad="114300">
              <a:prstClr val="black"/>
            </a:innerShdw>
          </a:effectLst>
        </p:spPr>
        <p:txBody>
          <a:bodyPr wrap="squar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Storage Area Network</a:t>
            </a: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Marin Zaharidov</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518047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FFC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1</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 name="Rectangle 1">
            <a:extLst>
              <a:ext uri="{FF2B5EF4-FFF2-40B4-BE49-F238E27FC236}">
                <a16:creationId xmlns:a16="http://schemas.microsoft.com/office/drawing/2014/main" id="{CB56820B-8098-4DE2-BF5F-9A6CBE49307D}"/>
              </a:ext>
            </a:extLst>
          </p:cNvPr>
          <p:cNvSpPr/>
          <p:nvPr/>
        </p:nvSpPr>
        <p:spPr>
          <a:xfrm>
            <a:off x="6682873" y="970382"/>
            <a:ext cx="3893288" cy="5262979"/>
          </a:xfrm>
          <a:prstGeom prst="rect">
            <a:avLst/>
          </a:prstGeom>
          <a:noFill/>
        </p:spPr>
        <p:txBody>
          <a:bodyPr wrap="square" lIns="91440" tIns="45720" rIns="91440" bIns="45720">
            <a:spAutoFit/>
          </a:bodyPr>
          <a:lstStyle/>
          <a:p>
            <a:pPr algn="ctr"/>
            <a:r>
              <a:rPr lang="en-US" sz="24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rPr>
              <a:t>Main Topics</a:t>
            </a:r>
          </a:p>
          <a:p>
            <a:pPr algn="ctr"/>
            <a:endParaRPr lang="en-US" sz="24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endParaRPr>
          </a:p>
          <a:p>
            <a:pPr marL="342900" indent="-342900" algn="ctr">
              <a:buFont typeface="Arial" panose="020B0604020202020204" pitchFamily="34" charset="0"/>
              <a:buChar char="•"/>
            </a:pPr>
            <a:r>
              <a:rPr lang="en-US" sz="24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rPr>
              <a:t>SAN – definition and how to use it</a:t>
            </a:r>
          </a:p>
          <a:p>
            <a:pPr marL="342900" indent="-342900" algn="ctr">
              <a:buFont typeface="Arial" panose="020B0604020202020204" pitchFamily="34" charset="0"/>
              <a:buChar char="•"/>
            </a:pPr>
            <a:r>
              <a:rPr lang="en-US" sz="2400" b="1" dirty="0">
                <a:ln w="13462">
                  <a:solidFill>
                    <a:schemeClr val="bg1"/>
                  </a:solidFill>
                  <a:prstDash val="solid"/>
                </a:ln>
                <a:solidFill>
                  <a:schemeClr val="accent2">
                    <a:lumMod val="75000"/>
                  </a:schemeClr>
                </a:solidFill>
                <a:effectLst>
                  <a:outerShdw dist="38100" dir="2700000" algn="bl" rotWithShape="0">
                    <a:schemeClr val="accent5"/>
                  </a:outerShdw>
                </a:effectLst>
              </a:rPr>
              <a:t>Hardware components of SAN</a:t>
            </a:r>
          </a:p>
          <a:p>
            <a:pPr marL="342900" indent="-342900" algn="ctr">
              <a:buFont typeface="Arial" panose="020B0604020202020204" pitchFamily="34" charset="0"/>
              <a:buChar char="•"/>
            </a:pPr>
            <a:r>
              <a:rPr lang="en-US" sz="2400" b="1" dirty="0">
                <a:ln w="13462">
                  <a:solidFill>
                    <a:schemeClr val="bg1"/>
                  </a:solidFill>
                  <a:prstDash val="solid"/>
                </a:ln>
                <a:solidFill>
                  <a:schemeClr val="accent2">
                    <a:lumMod val="75000"/>
                  </a:schemeClr>
                </a:solidFill>
                <a:effectLst>
                  <a:outerShdw dist="38100" dir="2700000" algn="bl" rotWithShape="0">
                    <a:schemeClr val="accent5"/>
                  </a:outerShdw>
                </a:effectLst>
              </a:rPr>
              <a:t>Software for monitoring</a:t>
            </a:r>
          </a:p>
          <a:p>
            <a:pPr marL="342900" indent="-342900" algn="ctr">
              <a:buFont typeface="Arial" panose="020B0604020202020204" pitchFamily="34" charset="0"/>
              <a:buChar char="•"/>
            </a:pPr>
            <a:r>
              <a:rPr lang="en-US" sz="2400" b="1" dirty="0">
                <a:ln w="13462">
                  <a:solidFill>
                    <a:schemeClr val="bg1"/>
                  </a:solidFill>
                  <a:prstDash val="solid"/>
                </a:ln>
                <a:solidFill>
                  <a:schemeClr val="accent2">
                    <a:lumMod val="75000"/>
                  </a:schemeClr>
                </a:solidFill>
                <a:effectLst>
                  <a:outerShdw dist="38100" dir="2700000" algn="bl" rotWithShape="0">
                    <a:schemeClr val="accent5"/>
                  </a:outerShdw>
                </a:effectLst>
              </a:rPr>
              <a:t>SAN –future growth and scaling</a:t>
            </a:r>
          </a:p>
          <a:p>
            <a:pPr marL="342900" indent="-342900" algn="ctr">
              <a:buFont typeface="Arial" panose="020B0604020202020204" pitchFamily="34" charset="0"/>
              <a:buChar char="•"/>
            </a:pPr>
            <a:r>
              <a:rPr lang="en-US" sz="2400" b="1" dirty="0">
                <a:ln w="13462">
                  <a:solidFill>
                    <a:schemeClr val="bg1"/>
                  </a:solidFill>
                  <a:prstDash val="solid"/>
                </a:ln>
                <a:solidFill>
                  <a:schemeClr val="accent2">
                    <a:lumMod val="75000"/>
                  </a:schemeClr>
                </a:solidFill>
                <a:effectLst>
                  <a:outerShdw dist="38100" dir="2700000" algn="bl" rotWithShape="0">
                    <a:schemeClr val="accent5"/>
                  </a:outerShdw>
                </a:effectLst>
              </a:rPr>
              <a:t>SAN security</a:t>
            </a:r>
          </a:p>
          <a:p>
            <a:pPr marL="342900" indent="-342900" algn="ctr">
              <a:buFont typeface="Arial" panose="020B0604020202020204" pitchFamily="34" charset="0"/>
              <a:buChar char="•"/>
            </a:pPr>
            <a:r>
              <a:rPr lang="en-US" sz="2400" b="1" dirty="0">
                <a:ln w="13462">
                  <a:solidFill>
                    <a:schemeClr val="bg1"/>
                  </a:solidFill>
                  <a:prstDash val="solid"/>
                </a:ln>
                <a:solidFill>
                  <a:schemeClr val="accent2">
                    <a:lumMod val="75000"/>
                  </a:schemeClr>
                </a:solidFill>
                <a:effectLst>
                  <a:outerShdw dist="38100" dir="2700000" algn="bl" rotWithShape="0">
                    <a:schemeClr val="accent5"/>
                  </a:outerShdw>
                </a:effectLst>
              </a:rPr>
              <a:t>SAN – concept, infrastructure and lifecycle</a:t>
            </a:r>
          </a:p>
          <a:p>
            <a:pPr marL="342900" indent="-342900" algn="ctr">
              <a:buFont typeface="Arial" panose="020B0604020202020204" pitchFamily="34" charset="0"/>
              <a:buChar char="•"/>
            </a:pPr>
            <a:endPar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719368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FF0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3</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chemeClr val="accent1">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2</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Rectangle 2">
            <a:extLst>
              <a:ext uri="{FF2B5EF4-FFF2-40B4-BE49-F238E27FC236}">
                <a16:creationId xmlns:a16="http://schemas.microsoft.com/office/drawing/2014/main" id="{7D9A8C4F-018B-4D75-BED5-BB0071F7238C}"/>
              </a:ext>
            </a:extLst>
          </p:cNvPr>
          <p:cNvSpPr/>
          <p:nvPr/>
        </p:nvSpPr>
        <p:spPr>
          <a:xfrm>
            <a:off x="1072074" y="601342"/>
            <a:ext cx="4331367" cy="1200329"/>
          </a:xfrm>
          <a:prstGeom prst="rect">
            <a:avLst/>
          </a:prstGeom>
          <a:noFill/>
        </p:spPr>
        <p:txBody>
          <a:bodyPr wrap="square" lIns="91440" tIns="45720" rIns="91440" bIns="45720">
            <a:spAutoFit/>
          </a:bodyPr>
          <a:lstStyle/>
          <a:p>
            <a:pPr algn="ctr"/>
            <a:r>
              <a:rPr lang="en-US" sz="3600" b="0" cap="none" spc="0" dirty="0">
                <a:ln w="0"/>
                <a:solidFill>
                  <a:schemeClr val="accent2">
                    <a:lumMod val="75000"/>
                  </a:schemeClr>
                </a:solidFill>
                <a:effectLst>
                  <a:outerShdw blurRad="38100" dist="25400" dir="5400000" algn="ctr" rotWithShape="0">
                    <a:srgbClr val="6E747A">
                      <a:alpha val="43000"/>
                    </a:srgbClr>
                  </a:outerShdw>
                </a:effectLst>
              </a:rPr>
              <a:t>SAN – definition and how we use it?</a:t>
            </a:r>
          </a:p>
        </p:txBody>
      </p:sp>
      <p:sp>
        <p:nvSpPr>
          <p:cNvPr id="9" name="Rectangle 8">
            <a:extLst>
              <a:ext uri="{FF2B5EF4-FFF2-40B4-BE49-F238E27FC236}">
                <a16:creationId xmlns:a16="http://schemas.microsoft.com/office/drawing/2014/main" id="{FEAE2D69-309A-44EA-84C9-2E8BEAAED857}"/>
              </a:ext>
            </a:extLst>
          </p:cNvPr>
          <p:cNvSpPr/>
          <p:nvPr/>
        </p:nvSpPr>
        <p:spPr>
          <a:xfrm>
            <a:off x="1220009" y="1951266"/>
            <a:ext cx="3789099" cy="3544368"/>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nSpc>
                <a:spcPct val="107000"/>
              </a:lnSpc>
              <a:spcAft>
                <a:spcPts val="800"/>
              </a:spcAft>
            </a:pPr>
            <a:r>
              <a:rPr lang="en-GB" sz="1800" b="1"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A storage network is a high-speed, self-contained network that links multiple servers and offers shared pools of storage devices. </a:t>
            </a:r>
          </a:p>
          <a:p>
            <a:pPr>
              <a:lnSpc>
                <a:spcPct val="107000"/>
              </a:lnSpc>
              <a:spcAft>
                <a:spcPts val="800"/>
              </a:spcAft>
            </a:pPr>
            <a:r>
              <a:rPr lang="en-GB" sz="1800" b="1"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Each server can access shared storage as if it were a hard drive attached to the server directly.</a:t>
            </a:r>
          </a:p>
          <a:p>
            <a:pPr>
              <a:lnSpc>
                <a:spcPct val="107000"/>
              </a:lnSpc>
              <a:spcAft>
                <a:spcPts val="800"/>
              </a:spcAft>
            </a:pPr>
            <a:r>
              <a:rPr lang="en-GB" sz="1800" b="1"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A storage area network (SAN) is made up of cabling, host bus adapters, and SAN switches that are connected to storage arrays and servers.[1]</a:t>
            </a:r>
          </a:p>
        </p:txBody>
      </p:sp>
      <p:pic>
        <p:nvPicPr>
          <p:cNvPr id="55" name="Picture 54">
            <a:extLst>
              <a:ext uri="{FF2B5EF4-FFF2-40B4-BE49-F238E27FC236}">
                <a16:creationId xmlns:a16="http://schemas.microsoft.com/office/drawing/2014/main" id="{AD536F8E-E12D-41D0-B95D-B1AF9044C366}"/>
              </a:ext>
            </a:extLst>
          </p:cNvPr>
          <p:cNvPicPr/>
          <p:nvPr/>
        </p:nvPicPr>
        <p:blipFill>
          <a:blip r:embed="rId3"/>
          <a:stretch>
            <a:fillRect/>
          </a:stretch>
        </p:blipFill>
        <p:spPr>
          <a:xfrm>
            <a:off x="6608352" y="732132"/>
            <a:ext cx="4504228" cy="3025456"/>
          </a:xfrm>
          <a:prstGeom prst="rect">
            <a:avLst/>
          </a:prstGeom>
        </p:spPr>
      </p:pic>
      <p:sp>
        <p:nvSpPr>
          <p:cNvPr id="11" name="Rectangle 10">
            <a:extLst>
              <a:ext uri="{FF2B5EF4-FFF2-40B4-BE49-F238E27FC236}">
                <a16:creationId xmlns:a16="http://schemas.microsoft.com/office/drawing/2014/main" id="{C01EE5EF-5656-46B0-B025-6EAEE2884724}"/>
              </a:ext>
            </a:extLst>
          </p:cNvPr>
          <p:cNvSpPr/>
          <p:nvPr/>
        </p:nvSpPr>
        <p:spPr>
          <a:xfrm rot="10800000" flipV="1">
            <a:off x="9762415" y="3922654"/>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[1]</a:t>
            </a:r>
          </a:p>
        </p:txBody>
      </p:sp>
    </p:spTree>
    <p:extLst>
      <p:ext uri="{BB962C8B-B14F-4D97-AF65-F5344CB8AC3E}">
        <p14:creationId xmlns:p14="http://schemas.microsoft.com/office/powerpoint/2010/main" val="13714826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7030A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5</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rgbClr val="00B05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4</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2" name="Picture 1">
            <a:extLst>
              <a:ext uri="{FF2B5EF4-FFF2-40B4-BE49-F238E27FC236}">
                <a16:creationId xmlns:a16="http://schemas.microsoft.com/office/drawing/2014/main" id="{005022A6-73A3-444D-80B7-D90573A9E1A5}"/>
              </a:ext>
            </a:extLst>
          </p:cNvPr>
          <p:cNvPicPr>
            <a:picLocks noChangeAspect="1"/>
          </p:cNvPicPr>
          <p:nvPr/>
        </p:nvPicPr>
        <p:blipFill>
          <a:blip r:embed="rId3"/>
          <a:stretch>
            <a:fillRect/>
          </a:stretch>
        </p:blipFill>
        <p:spPr>
          <a:xfrm>
            <a:off x="1233067" y="1659725"/>
            <a:ext cx="4088576" cy="3344803"/>
          </a:xfrm>
          <a:prstGeom prst="rect">
            <a:avLst/>
          </a:prstGeom>
        </p:spPr>
      </p:pic>
      <p:sp>
        <p:nvSpPr>
          <p:cNvPr id="3" name="Rectangle 2">
            <a:extLst>
              <a:ext uri="{FF2B5EF4-FFF2-40B4-BE49-F238E27FC236}">
                <a16:creationId xmlns:a16="http://schemas.microsoft.com/office/drawing/2014/main" id="{7657DBB1-ABC4-45D7-BFAD-B229E11FFDA3}"/>
              </a:ext>
            </a:extLst>
          </p:cNvPr>
          <p:cNvSpPr/>
          <p:nvPr/>
        </p:nvSpPr>
        <p:spPr>
          <a:xfrm>
            <a:off x="6663362" y="753437"/>
            <a:ext cx="4045488" cy="3416320"/>
          </a:xfrm>
          <a:prstGeom prst="rect">
            <a:avLst/>
          </a:prstGeom>
          <a:noFill/>
        </p:spPr>
        <p:txBody>
          <a:bodyPr wrap="square" lIns="91440" tIns="45720" rIns="91440" bIns="45720">
            <a:spAutoFit/>
          </a:bodyPr>
          <a:lstStyle/>
          <a:p>
            <a:pPr algn="ctr"/>
            <a:r>
              <a:rPr lang="en-GB" cap="none" spc="0" dirty="0">
                <a:ln w="22225">
                  <a:solidFill>
                    <a:schemeClr val="accent2"/>
                  </a:solidFill>
                  <a:prstDash val="solid"/>
                </a:ln>
                <a:solidFill>
                  <a:schemeClr val="accent2">
                    <a:lumMod val="40000"/>
                    <a:lumOff val="60000"/>
                  </a:schemeClr>
                </a:solidFill>
                <a:effectLst/>
              </a:rPr>
              <a:t>Today's computers are essentially linked to storage, but are all of the computers in a facility connected to the same storage set? This is the main benefit of SANs: they link computers to a large number of storage devices, allowing computers to negotiate system ownership and, in the best-case scenario, exchange </a:t>
            </a:r>
            <a:r>
              <a:rPr lang="en-GB" cap="none" spc="0" dirty="0" err="1">
                <a:ln w="22225">
                  <a:solidFill>
                    <a:schemeClr val="accent2"/>
                  </a:solidFill>
                  <a:prstDash val="solid"/>
                </a:ln>
                <a:solidFill>
                  <a:schemeClr val="accent2">
                    <a:lumMod val="40000"/>
                    <a:lumOff val="60000"/>
                  </a:schemeClr>
                </a:solidFill>
                <a:effectLst/>
              </a:rPr>
              <a:t>data.The</a:t>
            </a:r>
            <a:r>
              <a:rPr lang="en-GB" cap="none" spc="0" dirty="0">
                <a:ln w="22225">
                  <a:solidFill>
                    <a:schemeClr val="accent2"/>
                  </a:solidFill>
                  <a:prstDash val="solid"/>
                </a:ln>
                <a:solidFill>
                  <a:schemeClr val="accent2">
                    <a:lumMod val="40000"/>
                    <a:lumOff val="60000"/>
                  </a:schemeClr>
                </a:solidFill>
                <a:effectLst/>
              </a:rPr>
              <a:t> improvement of the health of storage devices is the defining feature of a SAN. </a:t>
            </a:r>
          </a:p>
          <a:p>
            <a:pPr algn="ctr"/>
            <a:r>
              <a:rPr lang="en-GB" cap="none" spc="0" dirty="0">
                <a:ln w="22225">
                  <a:solidFill>
                    <a:schemeClr val="accent2"/>
                  </a:solidFill>
                  <a:prstDash val="solid"/>
                </a:ln>
                <a:solidFill>
                  <a:schemeClr val="accent2">
                    <a:lumMod val="40000"/>
                    <a:lumOff val="60000"/>
                  </a:schemeClr>
                </a:solidFill>
                <a:effectLst/>
              </a:rPr>
              <a:t>Figure 1.1. [2]</a:t>
            </a:r>
          </a:p>
          <a:p>
            <a:pPr algn="ctr"/>
            <a:endParaRPr lang="en-US" b="1" cap="none" spc="0" dirty="0">
              <a:ln w="22225">
                <a:solidFill>
                  <a:schemeClr val="accent2"/>
                </a:solidFill>
                <a:prstDash val="solid"/>
              </a:ln>
              <a:solidFill>
                <a:schemeClr val="accent2">
                  <a:lumMod val="40000"/>
                  <a:lumOff val="60000"/>
                </a:schemeClr>
              </a:solidFill>
              <a:effectLst/>
            </a:endParaRPr>
          </a:p>
        </p:txBody>
      </p:sp>
      <p:sp>
        <p:nvSpPr>
          <p:cNvPr id="49" name="Rectangle 48">
            <a:extLst>
              <a:ext uri="{FF2B5EF4-FFF2-40B4-BE49-F238E27FC236}">
                <a16:creationId xmlns:a16="http://schemas.microsoft.com/office/drawing/2014/main" id="{012AC56A-EB1C-4959-9CF8-C38C52399185}"/>
              </a:ext>
            </a:extLst>
          </p:cNvPr>
          <p:cNvSpPr/>
          <p:nvPr/>
        </p:nvSpPr>
        <p:spPr>
          <a:xfrm rot="10800000" flipV="1">
            <a:off x="4270407" y="5008806"/>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[2]</a:t>
            </a:r>
          </a:p>
        </p:txBody>
      </p:sp>
    </p:spTree>
    <p:extLst>
      <p:ext uri="{BB962C8B-B14F-4D97-AF65-F5344CB8AC3E}">
        <p14:creationId xmlns:p14="http://schemas.microsoft.com/office/powerpoint/2010/main" val="21358637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chemeClr val="accent5">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7</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rgbClr val="FFFF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6</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2" name="Picture 1">
            <a:extLst>
              <a:ext uri="{FF2B5EF4-FFF2-40B4-BE49-F238E27FC236}">
                <a16:creationId xmlns:a16="http://schemas.microsoft.com/office/drawing/2014/main" id="{90D9B905-D3BC-4047-80D4-8A53EAAC29A2}"/>
              </a:ext>
            </a:extLst>
          </p:cNvPr>
          <p:cNvPicPr>
            <a:picLocks noChangeAspect="1"/>
          </p:cNvPicPr>
          <p:nvPr/>
        </p:nvPicPr>
        <p:blipFill>
          <a:blip r:embed="rId3"/>
          <a:stretch>
            <a:fillRect/>
          </a:stretch>
        </p:blipFill>
        <p:spPr>
          <a:xfrm>
            <a:off x="1296131" y="676353"/>
            <a:ext cx="4084674" cy="2743438"/>
          </a:xfrm>
          <a:prstGeom prst="rect">
            <a:avLst/>
          </a:prstGeom>
        </p:spPr>
      </p:pic>
      <p:sp>
        <p:nvSpPr>
          <p:cNvPr id="48" name="Rectangle 47">
            <a:extLst>
              <a:ext uri="{FF2B5EF4-FFF2-40B4-BE49-F238E27FC236}">
                <a16:creationId xmlns:a16="http://schemas.microsoft.com/office/drawing/2014/main" id="{884D5E9C-9B35-4BEA-BC1E-70091D82C0B0}"/>
              </a:ext>
            </a:extLst>
          </p:cNvPr>
          <p:cNvSpPr/>
          <p:nvPr/>
        </p:nvSpPr>
        <p:spPr>
          <a:xfrm rot="10800000" flipV="1">
            <a:off x="4239335" y="3430582"/>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[2]</a:t>
            </a:r>
          </a:p>
        </p:txBody>
      </p:sp>
      <p:sp>
        <p:nvSpPr>
          <p:cNvPr id="3" name="Rectangle 2">
            <a:extLst>
              <a:ext uri="{FF2B5EF4-FFF2-40B4-BE49-F238E27FC236}">
                <a16:creationId xmlns:a16="http://schemas.microsoft.com/office/drawing/2014/main" id="{07DDC736-D98B-40FF-84D3-F79C49968028}"/>
              </a:ext>
            </a:extLst>
          </p:cNvPr>
          <p:cNvSpPr/>
          <p:nvPr/>
        </p:nvSpPr>
        <p:spPr>
          <a:xfrm>
            <a:off x="6802194" y="508341"/>
            <a:ext cx="3474640" cy="1200329"/>
          </a:xfrm>
          <a:prstGeom prst="rect">
            <a:avLst/>
          </a:prstGeom>
          <a:noFill/>
        </p:spPr>
        <p:txBody>
          <a:bodyPr wrap="square" lIns="91440" tIns="45720" rIns="91440" bIns="45720">
            <a:spAutoFit/>
          </a:bodyPr>
          <a:lstStyle/>
          <a:p>
            <a:pPr algn="ctr"/>
            <a:r>
              <a:rPr lang="en-US" sz="3600" b="1" cap="none" spc="0" dirty="0">
                <a:ln w="13462">
                  <a:solidFill>
                    <a:schemeClr val="bg1"/>
                  </a:solidFill>
                  <a:prstDash val="solid"/>
                </a:ln>
                <a:solidFill>
                  <a:schemeClr val="accent2">
                    <a:lumMod val="75000"/>
                  </a:schemeClr>
                </a:solidFill>
                <a:effectLst>
                  <a:outerShdw dist="38100" dir="2700000" algn="bl" rotWithShape="0">
                    <a:schemeClr val="accent5"/>
                  </a:outerShdw>
                </a:effectLst>
              </a:rPr>
              <a:t>SAN Hardware Components</a:t>
            </a:r>
          </a:p>
        </p:txBody>
      </p:sp>
      <p:pic>
        <p:nvPicPr>
          <p:cNvPr id="50" name="Picture 49">
            <a:extLst>
              <a:ext uri="{FF2B5EF4-FFF2-40B4-BE49-F238E27FC236}">
                <a16:creationId xmlns:a16="http://schemas.microsoft.com/office/drawing/2014/main" id="{1CFDFD77-202E-4981-AC1D-CA324F2D8F1A}"/>
              </a:ext>
            </a:extLst>
          </p:cNvPr>
          <p:cNvPicPr/>
          <p:nvPr/>
        </p:nvPicPr>
        <p:blipFill>
          <a:blip r:embed="rId4"/>
          <a:stretch>
            <a:fillRect/>
          </a:stretch>
        </p:blipFill>
        <p:spPr>
          <a:xfrm>
            <a:off x="6617686" y="1812421"/>
            <a:ext cx="4232077" cy="3573881"/>
          </a:xfrm>
          <a:prstGeom prst="rect">
            <a:avLst/>
          </a:prstGeom>
        </p:spPr>
      </p:pic>
      <p:sp>
        <p:nvSpPr>
          <p:cNvPr id="52" name="Rectangle 51">
            <a:extLst>
              <a:ext uri="{FF2B5EF4-FFF2-40B4-BE49-F238E27FC236}">
                <a16:creationId xmlns:a16="http://schemas.microsoft.com/office/drawing/2014/main" id="{1B014452-5F70-406C-88AB-FD75F548E908}"/>
              </a:ext>
            </a:extLst>
          </p:cNvPr>
          <p:cNvSpPr/>
          <p:nvPr/>
        </p:nvSpPr>
        <p:spPr>
          <a:xfrm rot="10800000" flipV="1">
            <a:off x="9544098" y="5430788"/>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[2]</a:t>
            </a:r>
          </a:p>
        </p:txBody>
      </p:sp>
    </p:spTree>
    <p:extLst>
      <p:ext uri="{BB962C8B-B14F-4D97-AF65-F5344CB8AC3E}">
        <p14:creationId xmlns:p14="http://schemas.microsoft.com/office/powerpoint/2010/main" val="14863126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chemeClr val="accent6">
                <a:lumMod val="40000"/>
                <a:lumOff val="6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9</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chemeClr val="accent2">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8</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 name="Rectangle 1">
            <a:extLst>
              <a:ext uri="{FF2B5EF4-FFF2-40B4-BE49-F238E27FC236}">
                <a16:creationId xmlns:a16="http://schemas.microsoft.com/office/drawing/2014/main" id="{6635B1C0-255F-418B-80CA-C3201DA112B5}"/>
              </a:ext>
            </a:extLst>
          </p:cNvPr>
          <p:cNvSpPr/>
          <p:nvPr/>
        </p:nvSpPr>
        <p:spPr>
          <a:xfrm>
            <a:off x="990513" y="256219"/>
            <a:ext cx="4540923" cy="5324535"/>
          </a:xfrm>
          <a:prstGeom prst="rect">
            <a:avLst/>
          </a:prstGeom>
          <a:noFill/>
        </p:spPr>
        <p:txBody>
          <a:bodyPr wrap="square" lIns="91440" tIns="45720" rIns="91440" bIns="45720">
            <a:spAutoFit/>
          </a:bodyPr>
          <a:lstStyle/>
          <a:p>
            <a:pPr algn="ctr"/>
            <a:r>
              <a:rPr lang="en-GB" sz="2000" b="1"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Components are 3 types: Server, Network Infrastructure and Storage.</a:t>
            </a:r>
          </a:p>
          <a:p>
            <a:pPr algn="ctr"/>
            <a:endParaRPr lang="en-GB" sz="2000" b="0" cap="none" spc="0" dirty="0">
              <a:ln w="0"/>
              <a:solidFill>
                <a:schemeClr val="accent2">
                  <a:lumMod val="75000"/>
                </a:schemeClr>
              </a:solidFill>
              <a:latin typeface="Calibri" panose="020F0502020204030204" pitchFamily="34" charset="0"/>
              <a:cs typeface="Times New Roman" panose="02020603050405020304" pitchFamily="18" charset="0"/>
            </a:endParaRPr>
          </a:p>
          <a:p>
            <a:pPr algn="ctr"/>
            <a:r>
              <a:rPr lang="en-GB" sz="2000" b="0" cap="none" spc="0" dirty="0">
                <a:ln w="0"/>
                <a:solidFill>
                  <a:schemeClr val="accent2">
                    <a:lumMod val="75000"/>
                  </a:schemeClr>
                </a:solidFill>
                <a:effectLst>
                  <a:outerShdw blurRad="38100" dist="19050" dir="2700000" algn="tl" rotWithShape="0">
                    <a:schemeClr val="dk1">
                      <a:alpha val="40000"/>
                    </a:schemeClr>
                  </a:outerShdw>
                </a:effectLst>
              </a:rPr>
              <a:t>We define some of the elements:</a:t>
            </a:r>
          </a:p>
          <a:p>
            <a:pPr algn="ctr"/>
            <a:r>
              <a:rPr lang="en-GB" sz="2000" b="0" cap="none" spc="0" dirty="0">
                <a:ln w="0"/>
                <a:solidFill>
                  <a:schemeClr val="accent2">
                    <a:lumMod val="75000"/>
                  </a:schemeClr>
                </a:solidFill>
                <a:effectLst>
                  <a:outerShdw blurRad="38100" dist="19050" dir="2700000" algn="tl" rotWithShape="0">
                    <a:schemeClr val="dk1">
                      <a:alpha val="40000"/>
                    </a:schemeClr>
                  </a:outerShdw>
                </a:effectLst>
              </a:rPr>
              <a:t> Servers – from different places and operating system can be connected to </a:t>
            </a:r>
          </a:p>
          <a:p>
            <a:pPr algn="ctr"/>
            <a:r>
              <a:rPr lang="en-GB" sz="2000" b="0" cap="none" spc="0" dirty="0">
                <a:ln w="0"/>
                <a:solidFill>
                  <a:schemeClr val="accent2">
                    <a:lumMod val="75000"/>
                  </a:schemeClr>
                </a:solidFill>
                <a:effectLst>
                  <a:outerShdw blurRad="38100" dist="19050" dir="2700000" algn="tl" rotWithShape="0">
                    <a:schemeClr val="dk1">
                      <a:alpha val="40000"/>
                    </a:schemeClr>
                  </a:outerShdw>
                </a:effectLst>
              </a:rPr>
              <a:t>SAN.</a:t>
            </a:r>
          </a:p>
          <a:p>
            <a:pPr algn="ctr"/>
            <a:endParaRPr lang="en-GB" sz="2000" b="0" cap="none" spc="0" dirty="0">
              <a:ln w="0"/>
              <a:solidFill>
                <a:schemeClr val="accent2">
                  <a:lumMod val="75000"/>
                </a:schemeClr>
              </a:solidFill>
              <a:effectLst>
                <a:outerShdw blurRad="38100" dist="19050" dir="2700000" algn="tl" rotWithShape="0">
                  <a:schemeClr val="dk1">
                    <a:alpha val="40000"/>
                  </a:schemeClr>
                </a:outerShdw>
              </a:effectLst>
            </a:endParaRPr>
          </a:p>
          <a:p>
            <a:pPr algn="ctr"/>
            <a:r>
              <a:rPr lang="en-GB" sz="2000" b="0" cap="none" spc="0" dirty="0">
                <a:ln w="0"/>
                <a:solidFill>
                  <a:schemeClr val="accent2">
                    <a:lumMod val="75000"/>
                  </a:schemeClr>
                </a:solidFill>
                <a:effectLst>
                  <a:outerShdw blurRad="38100" dist="19050" dir="2700000" algn="tl" rotWithShape="0">
                    <a:schemeClr val="dk1">
                      <a:alpha val="40000"/>
                    </a:schemeClr>
                  </a:outerShdw>
                </a:effectLst>
              </a:rPr>
              <a:t>Interconnection devices are hubs, routers and switches, directors. SAN switches fall into two main categories: Fibre and Ethernet. </a:t>
            </a:r>
          </a:p>
          <a:p>
            <a:pPr algn="ctr"/>
            <a:endParaRPr lang="en-GB" sz="2000" b="0" cap="none" spc="0" dirty="0">
              <a:ln w="0"/>
              <a:solidFill>
                <a:schemeClr val="accent2">
                  <a:lumMod val="75000"/>
                </a:schemeClr>
              </a:solidFill>
              <a:effectLst>
                <a:outerShdw blurRad="38100" dist="19050" dir="2700000" algn="tl" rotWithShape="0">
                  <a:schemeClr val="dk1">
                    <a:alpha val="40000"/>
                  </a:schemeClr>
                </a:outerShdw>
              </a:effectLst>
            </a:endParaRPr>
          </a:p>
          <a:p>
            <a:pPr algn="ctr"/>
            <a:r>
              <a:rPr lang="en-GB" sz="2000" b="0" cap="none" spc="0" dirty="0">
                <a:ln w="0"/>
                <a:solidFill>
                  <a:schemeClr val="accent2">
                    <a:lumMod val="75000"/>
                  </a:schemeClr>
                </a:solidFill>
                <a:effectLst>
                  <a:outerShdw blurRad="38100" dist="19050" dir="2700000" algn="tl" rotWithShape="0">
                    <a:schemeClr val="dk1">
                      <a:alpha val="40000"/>
                    </a:schemeClr>
                  </a:outerShdw>
                </a:effectLst>
              </a:rPr>
              <a:t>There are 2 types of optical cables: </a:t>
            </a:r>
            <a:r>
              <a:rPr lang="en-GB" sz="2000" b="0" cap="none" spc="0" dirty="0" err="1">
                <a:ln w="0"/>
                <a:solidFill>
                  <a:schemeClr val="accent2">
                    <a:lumMod val="75000"/>
                  </a:schemeClr>
                </a:solidFill>
                <a:effectLst>
                  <a:outerShdw blurRad="38100" dist="19050" dir="2700000" algn="tl" rotWithShape="0">
                    <a:schemeClr val="dk1">
                      <a:alpha val="40000"/>
                    </a:schemeClr>
                  </a:outerShdw>
                </a:effectLst>
              </a:rPr>
              <a:t>fiber</a:t>
            </a:r>
            <a:r>
              <a:rPr lang="en-GB" sz="2000" b="0" cap="none" spc="0" dirty="0">
                <a:ln w="0"/>
                <a:solidFill>
                  <a:schemeClr val="accent2">
                    <a:lumMod val="75000"/>
                  </a:schemeClr>
                </a:solidFill>
                <a:effectLst>
                  <a:outerShdw blurRad="38100" dist="19050" dir="2700000" algn="tl" rotWithShape="0">
                    <a:schemeClr val="dk1">
                      <a:alpha val="40000"/>
                    </a:schemeClr>
                  </a:outerShdw>
                </a:effectLst>
              </a:rPr>
              <a:t> and single mode </a:t>
            </a:r>
            <a:r>
              <a:rPr lang="en-GB" sz="2000" b="0" cap="none" spc="0" dirty="0" err="1">
                <a:ln w="0"/>
                <a:solidFill>
                  <a:schemeClr val="accent2">
                    <a:lumMod val="75000"/>
                  </a:schemeClr>
                </a:solidFill>
                <a:effectLst>
                  <a:outerShdw blurRad="38100" dist="19050" dir="2700000" algn="tl" rotWithShape="0">
                    <a:schemeClr val="dk1">
                      <a:alpha val="40000"/>
                    </a:schemeClr>
                  </a:outerShdw>
                </a:effectLst>
              </a:rPr>
              <a:t>fiber</a:t>
            </a:r>
            <a:r>
              <a:rPr lang="en-GB" sz="2000" b="0" cap="none" spc="0" dirty="0">
                <a:ln w="0"/>
                <a:solidFill>
                  <a:schemeClr val="accent2">
                    <a:lumMod val="75000"/>
                  </a:schemeClr>
                </a:solidFill>
                <a:effectLst>
                  <a:outerShdw blurRad="38100" dist="19050" dir="2700000" algn="tl" rotWithShape="0">
                    <a:schemeClr val="dk1">
                      <a:alpha val="40000"/>
                    </a:schemeClr>
                  </a:outerShdw>
                </a:effectLst>
              </a:rPr>
              <a:t> are shown below.[3]</a:t>
            </a:r>
          </a:p>
          <a:p>
            <a:pPr algn="ctr"/>
            <a:endParaRPr lang="en-US" sz="2000" b="0" cap="none" spc="0" dirty="0">
              <a:ln w="0"/>
              <a:solidFill>
                <a:schemeClr val="accent2">
                  <a:lumMod val="75000"/>
                </a:schemeClr>
              </a:solidFill>
              <a:effectLst>
                <a:outerShdw blurRad="38100" dist="19050" dir="2700000" algn="tl" rotWithShape="0">
                  <a:schemeClr val="dk1">
                    <a:alpha val="40000"/>
                  </a:schemeClr>
                </a:outerShdw>
              </a:effectLst>
            </a:endParaRPr>
          </a:p>
        </p:txBody>
      </p:sp>
      <p:pic>
        <p:nvPicPr>
          <p:cNvPr id="48" name="Picture 47">
            <a:extLst>
              <a:ext uri="{FF2B5EF4-FFF2-40B4-BE49-F238E27FC236}">
                <a16:creationId xmlns:a16="http://schemas.microsoft.com/office/drawing/2014/main" id="{D93CFDF7-C72E-45B2-B4E7-DEB013F2B6B1}"/>
              </a:ext>
            </a:extLst>
          </p:cNvPr>
          <p:cNvPicPr/>
          <p:nvPr/>
        </p:nvPicPr>
        <p:blipFill>
          <a:blip r:embed="rId3"/>
          <a:stretch>
            <a:fillRect/>
          </a:stretch>
        </p:blipFill>
        <p:spPr>
          <a:xfrm>
            <a:off x="6789492" y="1593945"/>
            <a:ext cx="4046459" cy="3061606"/>
          </a:xfrm>
          <a:prstGeom prst="rect">
            <a:avLst/>
          </a:prstGeom>
        </p:spPr>
      </p:pic>
      <p:sp>
        <p:nvSpPr>
          <p:cNvPr id="49" name="Rectangle 48">
            <a:extLst>
              <a:ext uri="{FF2B5EF4-FFF2-40B4-BE49-F238E27FC236}">
                <a16:creationId xmlns:a16="http://schemas.microsoft.com/office/drawing/2014/main" id="{73BD35F6-BE12-4BC1-92EA-CB5B67672D2A}"/>
              </a:ext>
            </a:extLst>
          </p:cNvPr>
          <p:cNvSpPr/>
          <p:nvPr/>
        </p:nvSpPr>
        <p:spPr>
          <a:xfrm rot="10800000" flipV="1">
            <a:off x="9582419" y="4807604"/>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[3]</a:t>
            </a:r>
          </a:p>
        </p:txBody>
      </p:sp>
    </p:spTree>
    <p:extLst>
      <p:ext uri="{BB962C8B-B14F-4D97-AF65-F5344CB8AC3E}">
        <p14:creationId xmlns:p14="http://schemas.microsoft.com/office/powerpoint/2010/main" val="22106261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98BC14"/>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11</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chemeClr val="tx2">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10</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47" name="Picture 46">
            <a:extLst>
              <a:ext uri="{FF2B5EF4-FFF2-40B4-BE49-F238E27FC236}">
                <a16:creationId xmlns:a16="http://schemas.microsoft.com/office/drawing/2014/main" id="{1987A431-9F76-433F-A28D-69C3D7158C6D}"/>
              </a:ext>
            </a:extLst>
          </p:cNvPr>
          <p:cNvPicPr/>
          <p:nvPr/>
        </p:nvPicPr>
        <p:blipFill>
          <a:blip r:embed="rId3"/>
          <a:stretch>
            <a:fillRect/>
          </a:stretch>
        </p:blipFill>
        <p:spPr>
          <a:xfrm>
            <a:off x="1021856" y="312847"/>
            <a:ext cx="4366305" cy="3403882"/>
          </a:xfrm>
          <a:prstGeom prst="rect">
            <a:avLst/>
          </a:prstGeom>
        </p:spPr>
      </p:pic>
      <p:sp>
        <p:nvSpPr>
          <p:cNvPr id="2" name="Rectangle 1">
            <a:extLst>
              <a:ext uri="{FF2B5EF4-FFF2-40B4-BE49-F238E27FC236}">
                <a16:creationId xmlns:a16="http://schemas.microsoft.com/office/drawing/2014/main" id="{F28F08CB-D9A9-46EC-A7C1-C2F5DF035E67}"/>
              </a:ext>
            </a:extLst>
          </p:cNvPr>
          <p:cNvSpPr/>
          <p:nvPr/>
        </p:nvSpPr>
        <p:spPr>
          <a:xfrm>
            <a:off x="1107567" y="3703049"/>
            <a:ext cx="4295874" cy="2862322"/>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b="1" cap="none" spc="0" dirty="0">
                <a:ln/>
                <a:solidFill>
                  <a:schemeClr val="accent4"/>
                </a:solidFill>
                <a:effectLst/>
              </a:rPr>
              <a:t>The most popular are fibres. They are either set or compatible with FC technologies. A modular switch is usually a director FC switch that can be expanded and has a large number of ports. A fixed switch is one that has a configuration that cannot be changed. Encryption and zoning, load balancing, and data access control are all common features of director-class FC switches.[4]</a:t>
            </a:r>
            <a:endParaRPr lang="en-US" b="1" cap="none" spc="0" dirty="0">
              <a:ln/>
              <a:solidFill>
                <a:schemeClr val="accent4"/>
              </a:solidFill>
              <a:effectLst/>
            </a:endParaRPr>
          </a:p>
        </p:txBody>
      </p:sp>
      <p:pic>
        <p:nvPicPr>
          <p:cNvPr id="3" name="Picture 2">
            <a:extLst>
              <a:ext uri="{FF2B5EF4-FFF2-40B4-BE49-F238E27FC236}">
                <a16:creationId xmlns:a16="http://schemas.microsoft.com/office/drawing/2014/main" id="{1F55F189-3F74-4E13-87FA-B6FBE33352DD}"/>
              </a:ext>
            </a:extLst>
          </p:cNvPr>
          <p:cNvPicPr>
            <a:picLocks noChangeAspect="1"/>
          </p:cNvPicPr>
          <p:nvPr/>
        </p:nvPicPr>
        <p:blipFill>
          <a:blip r:embed="rId4"/>
          <a:stretch>
            <a:fillRect/>
          </a:stretch>
        </p:blipFill>
        <p:spPr>
          <a:xfrm>
            <a:off x="6619834" y="1656184"/>
            <a:ext cx="4291148" cy="2821202"/>
          </a:xfrm>
          <a:prstGeom prst="rect">
            <a:avLst/>
          </a:prstGeom>
        </p:spPr>
      </p:pic>
      <p:sp>
        <p:nvSpPr>
          <p:cNvPr id="7" name="Rectangle 6">
            <a:extLst>
              <a:ext uri="{FF2B5EF4-FFF2-40B4-BE49-F238E27FC236}">
                <a16:creationId xmlns:a16="http://schemas.microsoft.com/office/drawing/2014/main" id="{2F96D54A-1DB0-4894-9376-1B2F4A4C34AA}"/>
              </a:ext>
            </a:extLst>
          </p:cNvPr>
          <p:cNvSpPr/>
          <p:nvPr/>
        </p:nvSpPr>
        <p:spPr>
          <a:xfrm>
            <a:off x="7296486" y="417087"/>
            <a:ext cx="2945437" cy="1200329"/>
          </a:xfrm>
          <a:prstGeom prst="rect">
            <a:avLst/>
          </a:prstGeom>
          <a:noFill/>
        </p:spPr>
        <p:txBody>
          <a:bodyPr wrap="square" lIns="91440" tIns="45720" rIns="91440" bIns="45720">
            <a:spAutoFit/>
          </a:bodyPr>
          <a:lstStyle/>
          <a:p>
            <a:pPr algn="ctr"/>
            <a:r>
              <a:rPr lang="en-US" sz="2400" b="1" cap="none" spc="0" dirty="0">
                <a:ln w="22225">
                  <a:solidFill>
                    <a:schemeClr val="accent2"/>
                  </a:solidFill>
                  <a:prstDash val="solid"/>
                </a:ln>
                <a:solidFill>
                  <a:schemeClr val="accent2">
                    <a:lumMod val="40000"/>
                    <a:lumOff val="60000"/>
                  </a:schemeClr>
                </a:solidFill>
                <a:effectLst/>
              </a:rPr>
              <a:t>SAN management and monitoring software</a:t>
            </a:r>
          </a:p>
        </p:txBody>
      </p:sp>
      <p:sp>
        <p:nvSpPr>
          <p:cNvPr id="51" name="Rectangle 50">
            <a:extLst>
              <a:ext uri="{FF2B5EF4-FFF2-40B4-BE49-F238E27FC236}">
                <a16:creationId xmlns:a16="http://schemas.microsoft.com/office/drawing/2014/main" id="{069C7B4D-EEAA-4CE3-8C41-3F75EC0147F7}"/>
              </a:ext>
            </a:extLst>
          </p:cNvPr>
          <p:cNvSpPr/>
          <p:nvPr/>
        </p:nvSpPr>
        <p:spPr>
          <a:xfrm rot="10800000" flipV="1">
            <a:off x="9815190" y="4582398"/>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[5]</a:t>
            </a:r>
          </a:p>
        </p:txBody>
      </p:sp>
    </p:spTree>
    <p:extLst>
      <p:ext uri="{BB962C8B-B14F-4D97-AF65-F5344CB8AC3E}">
        <p14:creationId xmlns:p14="http://schemas.microsoft.com/office/powerpoint/2010/main" val="4538077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B51BA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13</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rgbClr val="C00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12</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 name="Rectangle 1">
            <a:extLst>
              <a:ext uri="{FF2B5EF4-FFF2-40B4-BE49-F238E27FC236}">
                <a16:creationId xmlns:a16="http://schemas.microsoft.com/office/drawing/2014/main" id="{BD3DC7CB-A61E-4CB1-9FD4-DC9EC8BD3D54}"/>
              </a:ext>
            </a:extLst>
          </p:cNvPr>
          <p:cNvSpPr/>
          <p:nvPr/>
        </p:nvSpPr>
        <p:spPr>
          <a:xfrm>
            <a:off x="1124943" y="625151"/>
            <a:ext cx="3884166" cy="5016758"/>
          </a:xfrm>
          <a:prstGeom prst="rect">
            <a:avLst/>
          </a:prstGeom>
          <a:noFill/>
        </p:spPr>
        <p:txBody>
          <a:bodyPr wrap="square" lIns="91440" tIns="45720" rIns="91440" bIns="45720">
            <a:spAutoFit/>
          </a:bodyPr>
          <a:lstStyle/>
          <a:p>
            <a:r>
              <a:rPr lang="en-GB" sz="2000" b="1" cap="none" spc="0" dirty="0">
                <a:ln w="6600">
                  <a:solidFill>
                    <a:schemeClr val="accent2"/>
                  </a:solidFill>
                  <a:prstDash val="solid"/>
                </a:ln>
                <a:solidFill>
                  <a:srgbClr val="FFFFFF"/>
                </a:solidFill>
                <a:effectLst>
                  <a:outerShdw dist="38100" dir="2700000" algn="tl" rotWithShape="0">
                    <a:schemeClr val="accent2"/>
                  </a:outerShdw>
                </a:effectLst>
              </a:rPr>
              <a:t>Software that can monitor capacity and assist in assigning it to various applications can save a lot of time and headache by predicting and being aware of needs early on.</a:t>
            </a:r>
          </a:p>
          <a:p>
            <a:endParaRPr lang="en-GB" sz="2000" b="1" cap="none" spc="0" dirty="0">
              <a:ln w="6600">
                <a:solidFill>
                  <a:schemeClr val="accent2"/>
                </a:solidFill>
                <a:prstDash val="solid"/>
              </a:ln>
              <a:solidFill>
                <a:srgbClr val="FFFFFF"/>
              </a:solidFill>
              <a:effectLst>
                <a:outerShdw dist="38100" dir="2700000" algn="tl" rotWithShape="0">
                  <a:schemeClr val="accent2"/>
                </a:outerShdw>
              </a:effectLst>
            </a:endParaRPr>
          </a:p>
          <a:p>
            <a:r>
              <a:rPr lang="en-GB" sz="2000" b="1" cap="none" spc="0" dirty="0">
                <a:ln w="6600">
                  <a:solidFill>
                    <a:schemeClr val="accent2"/>
                  </a:solidFill>
                  <a:prstDash val="solid"/>
                </a:ln>
                <a:solidFill>
                  <a:srgbClr val="FFFFFF"/>
                </a:solidFill>
                <a:effectLst>
                  <a:outerShdw dist="38100" dir="2700000" algn="tl" rotWithShape="0">
                    <a:schemeClr val="accent2"/>
                  </a:outerShdw>
                </a:effectLst>
              </a:rPr>
              <a:t>Monitoring hardware for failures and outages helps in keeping track of the physical health of the ever-important storage units.</a:t>
            </a:r>
          </a:p>
          <a:p>
            <a:endParaRPr lang="en-GB" sz="2000" b="1" dirty="0">
              <a:ln w="6600">
                <a:solidFill>
                  <a:schemeClr val="accent2"/>
                </a:solidFill>
                <a:prstDash val="solid"/>
              </a:ln>
              <a:solidFill>
                <a:srgbClr val="FFFFFF"/>
              </a:solidFill>
              <a:effectLst>
                <a:outerShdw dist="38100" dir="2700000" algn="tl" rotWithShape="0">
                  <a:schemeClr val="accent2"/>
                </a:outerShdw>
              </a:effectLst>
            </a:endParaRPr>
          </a:p>
          <a:p>
            <a:endParaRPr lang="en-GB" sz="2000" b="1" cap="none" spc="0" dirty="0">
              <a:ln w="6600">
                <a:solidFill>
                  <a:schemeClr val="accent2"/>
                </a:solidFill>
                <a:prstDash val="solid"/>
              </a:ln>
              <a:solidFill>
                <a:srgbClr val="FFFFFF"/>
              </a:solidFill>
              <a:effectLst>
                <a:outerShdw dist="38100" dir="2700000" algn="tl" rotWithShape="0">
                  <a:schemeClr val="accent2"/>
                </a:outerShdw>
              </a:effectLst>
            </a:endParaRPr>
          </a:p>
          <a:p>
            <a:r>
              <a:rPr lang="en-GB" sz="2000" b="1" cap="none" spc="0" dirty="0">
                <a:ln w="6600">
                  <a:solidFill>
                    <a:schemeClr val="accent2"/>
                  </a:solidFill>
                  <a:prstDash val="solid"/>
                </a:ln>
                <a:solidFill>
                  <a:srgbClr val="FFFFFF"/>
                </a:solidFill>
                <a:effectLst>
                  <a:outerShdw dist="38100" dir="2700000" algn="tl" rotWithShape="0">
                    <a:schemeClr val="accent2"/>
                  </a:outerShdw>
                </a:effectLst>
              </a:rPr>
              <a:t>A few of the monitoring and management systems are available.[5]</a:t>
            </a:r>
          </a:p>
        </p:txBody>
      </p:sp>
      <p:pic>
        <p:nvPicPr>
          <p:cNvPr id="7" name="Picture 6">
            <a:extLst>
              <a:ext uri="{FF2B5EF4-FFF2-40B4-BE49-F238E27FC236}">
                <a16:creationId xmlns:a16="http://schemas.microsoft.com/office/drawing/2014/main" id="{4DA8D9C8-5D70-43F1-A940-E5379789A98A}"/>
              </a:ext>
            </a:extLst>
          </p:cNvPr>
          <p:cNvPicPr>
            <a:picLocks noChangeAspect="1"/>
          </p:cNvPicPr>
          <p:nvPr/>
        </p:nvPicPr>
        <p:blipFill>
          <a:blip r:embed="rId3"/>
          <a:stretch>
            <a:fillRect/>
          </a:stretch>
        </p:blipFill>
        <p:spPr>
          <a:xfrm>
            <a:off x="8398841" y="641977"/>
            <a:ext cx="2159551" cy="1135506"/>
          </a:xfrm>
          <a:prstGeom prst="rect">
            <a:avLst/>
          </a:prstGeom>
        </p:spPr>
      </p:pic>
      <p:pic>
        <p:nvPicPr>
          <p:cNvPr id="1026" name="Picture 2" descr="SolarWinds Improves Azure Support with New IT Management and APM Features">
            <a:extLst>
              <a:ext uri="{FF2B5EF4-FFF2-40B4-BE49-F238E27FC236}">
                <a16:creationId xmlns:a16="http://schemas.microsoft.com/office/drawing/2014/main" id="{E4DEF339-F796-4E72-8B5F-DFC9038E5C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58779" y="1884989"/>
            <a:ext cx="2455874" cy="122793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5625DFC-1FFE-42DF-ABAE-712C19997655}"/>
              </a:ext>
            </a:extLst>
          </p:cNvPr>
          <p:cNvPicPr>
            <a:picLocks noChangeAspect="1"/>
          </p:cNvPicPr>
          <p:nvPr/>
        </p:nvPicPr>
        <p:blipFill>
          <a:blip r:embed="rId5"/>
          <a:stretch>
            <a:fillRect/>
          </a:stretch>
        </p:blipFill>
        <p:spPr>
          <a:xfrm>
            <a:off x="8556467" y="3235888"/>
            <a:ext cx="1617883" cy="1617883"/>
          </a:xfrm>
          <a:prstGeom prst="rect">
            <a:avLst/>
          </a:prstGeom>
        </p:spPr>
      </p:pic>
      <p:pic>
        <p:nvPicPr>
          <p:cNvPr id="17" name="Picture 16">
            <a:extLst>
              <a:ext uri="{FF2B5EF4-FFF2-40B4-BE49-F238E27FC236}">
                <a16:creationId xmlns:a16="http://schemas.microsoft.com/office/drawing/2014/main" id="{6C2FF385-F1B8-49B4-B5FA-ADBF8EADB4FE}"/>
              </a:ext>
            </a:extLst>
          </p:cNvPr>
          <p:cNvPicPr>
            <a:picLocks noChangeAspect="1"/>
          </p:cNvPicPr>
          <p:nvPr/>
        </p:nvPicPr>
        <p:blipFill>
          <a:blip r:embed="rId6"/>
          <a:stretch>
            <a:fillRect/>
          </a:stretch>
        </p:blipFill>
        <p:spPr>
          <a:xfrm>
            <a:off x="6946305" y="4949871"/>
            <a:ext cx="3028950" cy="1514475"/>
          </a:xfrm>
          <a:prstGeom prst="rect">
            <a:avLst/>
          </a:prstGeom>
        </p:spPr>
      </p:pic>
      <p:sp>
        <p:nvSpPr>
          <p:cNvPr id="56" name="Rectangle 55">
            <a:extLst>
              <a:ext uri="{FF2B5EF4-FFF2-40B4-BE49-F238E27FC236}">
                <a16:creationId xmlns:a16="http://schemas.microsoft.com/office/drawing/2014/main" id="{FDB0E91E-73E3-4CAF-AD05-41B5A9235584}"/>
              </a:ext>
            </a:extLst>
          </p:cNvPr>
          <p:cNvSpPr/>
          <p:nvPr/>
        </p:nvSpPr>
        <p:spPr>
          <a:xfrm rot="10800000" flipV="1">
            <a:off x="9594415" y="6254429"/>
            <a:ext cx="1376079" cy="276999"/>
          </a:xfrm>
          <a:prstGeom prst="rect">
            <a:avLst/>
          </a:prstGeom>
          <a:noFill/>
        </p:spPr>
        <p:txBody>
          <a:bodyPr wrap="square" lIns="91440" tIns="45720" rIns="91440" bIns="45720">
            <a:spAutoFit/>
          </a:bodyPr>
          <a:lstStyle/>
          <a:p>
            <a:pPr algn="ctr"/>
            <a:r>
              <a:rPr lang="en-US" sz="1200" b="1" cap="none" spc="0" dirty="0">
                <a:ln w="22225">
                  <a:solidFill>
                    <a:schemeClr val="accent2"/>
                  </a:solidFill>
                  <a:prstDash val="solid"/>
                </a:ln>
                <a:solidFill>
                  <a:schemeClr val="accent2">
                    <a:lumMod val="40000"/>
                    <a:lumOff val="60000"/>
                  </a:schemeClr>
                </a:solidFill>
                <a:effectLst/>
              </a:rPr>
              <a:t>[5]</a:t>
            </a:r>
          </a:p>
        </p:txBody>
      </p:sp>
    </p:spTree>
    <p:extLst>
      <p:ext uri="{BB962C8B-B14F-4D97-AF65-F5344CB8AC3E}">
        <p14:creationId xmlns:p14="http://schemas.microsoft.com/office/powerpoint/2010/main" val="33155893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0E57C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15</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rgbClr val="00B0F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14</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 name="Rectangle 1">
            <a:extLst>
              <a:ext uri="{FF2B5EF4-FFF2-40B4-BE49-F238E27FC236}">
                <a16:creationId xmlns:a16="http://schemas.microsoft.com/office/drawing/2014/main" id="{093C4CF9-AD44-45CA-8903-0A65D5408074}"/>
              </a:ext>
            </a:extLst>
          </p:cNvPr>
          <p:cNvSpPr/>
          <p:nvPr/>
        </p:nvSpPr>
        <p:spPr>
          <a:xfrm>
            <a:off x="1014230" y="462979"/>
            <a:ext cx="4344651" cy="1077218"/>
          </a:xfrm>
          <a:prstGeom prst="rect">
            <a:avLst/>
          </a:prstGeom>
          <a:noFill/>
        </p:spPr>
        <p:txBody>
          <a:bodyPr wrap="square" lIns="91440" tIns="45720" rIns="91440" bIns="45720">
            <a:spAutoFit/>
          </a:bodyPr>
          <a:lstStyle/>
          <a:p>
            <a:pPr algn="ctr"/>
            <a:r>
              <a:rPr lang="en-GB" sz="3200" b="1" cap="none" spc="0" dirty="0">
                <a:ln w="22225">
                  <a:solidFill>
                    <a:schemeClr val="accent2"/>
                  </a:solidFill>
                  <a:prstDash val="solid"/>
                </a:ln>
                <a:solidFill>
                  <a:schemeClr val="accent2">
                    <a:lumMod val="40000"/>
                    <a:lumOff val="60000"/>
                  </a:schemeClr>
                </a:solidFill>
                <a:effectLst/>
              </a:rPr>
              <a:t>SAN scaling and future growth.</a:t>
            </a:r>
            <a:endParaRPr lang="en-US" sz="3200" b="1" cap="none" spc="0" dirty="0">
              <a:ln w="22225">
                <a:solidFill>
                  <a:schemeClr val="accent2"/>
                </a:solidFill>
                <a:prstDash val="solid"/>
              </a:ln>
              <a:solidFill>
                <a:schemeClr val="accent2">
                  <a:lumMod val="40000"/>
                  <a:lumOff val="60000"/>
                </a:schemeClr>
              </a:solidFill>
              <a:effectLst/>
            </a:endParaRPr>
          </a:p>
        </p:txBody>
      </p:sp>
      <p:sp>
        <p:nvSpPr>
          <p:cNvPr id="7" name="Rectangle 6">
            <a:extLst>
              <a:ext uri="{FF2B5EF4-FFF2-40B4-BE49-F238E27FC236}">
                <a16:creationId xmlns:a16="http://schemas.microsoft.com/office/drawing/2014/main" id="{86D6F8E3-C8E8-47EB-92E8-29697A4BEC2E}"/>
              </a:ext>
            </a:extLst>
          </p:cNvPr>
          <p:cNvSpPr/>
          <p:nvPr/>
        </p:nvSpPr>
        <p:spPr>
          <a:xfrm>
            <a:off x="1012702" y="1768152"/>
            <a:ext cx="4446661" cy="4524315"/>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2400" b="1" cap="none" spc="0" dirty="0">
                <a:ln/>
                <a:solidFill>
                  <a:schemeClr val="accent2">
                    <a:lumMod val="75000"/>
                  </a:schemeClr>
                </a:solidFill>
                <a:effectLst/>
              </a:rPr>
              <a:t>The global storage area network (SAN) market is projected to grow rapidly from 2017 to 2027, according to the forecast. Some of the market's influential developments include an increase in demand for software-defined storage (SDS), an increase in the number of data centres, and an increase in the demand for large data management.[6]</a:t>
            </a:r>
            <a:endParaRPr lang="en-US" sz="2400" b="1" cap="none" spc="0" dirty="0">
              <a:ln/>
              <a:solidFill>
                <a:schemeClr val="accent2">
                  <a:lumMod val="75000"/>
                </a:schemeClr>
              </a:solidFill>
              <a:effectLst/>
            </a:endParaRPr>
          </a:p>
        </p:txBody>
      </p:sp>
      <p:pic>
        <p:nvPicPr>
          <p:cNvPr id="9" name="Picture 8">
            <a:extLst>
              <a:ext uri="{FF2B5EF4-FFF2-40B4-BE49-F238E27FC236}">
                <a16:creationId xmlns:a16="http://schemas.microsoft.com/office/drawing/2014/main" id="{CB620C1C-1448-4820-93D3-DF85881EE279}"/>
              </a:ext>
            </a:extLst>
          </p:cNvPr>
          <p:cNvPicPr>
            <a:picLocks noChangeAspect="1"/>
          </p:cNvPicPr>
          <p:nvPr/>
        </p:nvPicPr>
        <p:blipFill>
          <a:blip r:embed="rId3"/>
          <a:stretch>
            <a:fillRect/>
          </a:stretch>
        </p:blipFill>
        <p:spPr>
          <a:xfrm>
            <a:off x="6752040" y="2136712"/>
            <a:ext cx="4115157" cy="2286198"/>
          </a:xfrm>
          <a:prstGeom prst="rect">
            <a:avLst/>
          </a:prstGeom>
        </p:spPr>
      </p:pic>
      <p:sp>
        <p:nvSpPr>
          <p:cNvPr id="51" name="Rectangle 50">
            <a:extLst>
              <a:ext uri="{FF2B5EF4-FFF2-40B4-BE49-F238E27FC236}">
                <a16:creationId xmlns:a16="http://schemas.microsoft.com/office/drawing/2014/main" id="{91183770-19C0-4ED0-80B4-92000630D8C0}"/>
              </a:ext>
            </a:extLst>
          </p:cNvPr>
          <p:cNvSpPr/>
          <p:nvPr/>
        </p:nvSpPr>
        <p:spPr>
          <a:xfrm rot="10800000" flipV="1">
            <a:off x="9549494" y="4679895"/>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[6]</a:t>
            </a:r>
          </a:p>
        </p:txBody>
      </p:sp>
    </p:spTree>
    <p:extLst>
      <p:ext uri="{BB962C8B-B14F-4D97-AF65-F5344CB8AC3E}">
        <p14:creationId xmlns:p14="http://schemas.microsoft.com/office/powerpoint/2010/main" val="27425306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FF0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17</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chemeClr val="accent2">
                <a:lumMod val="60000"/>
                <a:lumOff val="4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16</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 name="Rectangle 1">
            <a:extLst>
              <a:ext uri="{FF2B5EF4-FFF2-40B4-BE49-F238E27FC236}">
                <a16:creationId xmlns:a16="http://schemas.microsoft.com/office/drawing/2014/main" id="{EDF225C1-3EDB-4E19-A8C4-C9D04E147FE9}"/>
              </a:ext>
            </a:extLst>
          </p:cNvPr>
          <p:cNvSpPr/>
          <p:nvPr/>
        </p:nvSpPr>
        <p:spPr>
          <a:xfrm>
            <a:off x="1052360" y="436934"/>
            <a:ext cx="4287392"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SAN SECURITY</a:t>
            </a:r>
          </a:p>
        </p:txBody>
      </p:sp>
      <p:sp>
        <p:nvSpPr>
          <p:cNvPr id="3" name="Rectangle 2">
            <a:extLst>
              <a:ext uri="{FF2B5EF4-FFF2-40B4-BE49-F238E27FC236}">
                <a16:creationId xmlns:a16="http://schemas.microsoft.com/office/drawing/2014/main" id="{F650D24F-56A1-4C75-8D6B-39B6336DA2BE}"/>
              </a:ext>
            </a:extLst>
          </p:cNvPr>
          <p:cNvSpPr/>
          <p:nvPr/>
        </p:nvSpPr>
        <p:spPr>
          <a:xfrm>
            <a:off x="945809" y="1518548"/>
            <a:ext cx="4606514" cy="3416320"/>
          </a:xfrm>
          <a:prstGeom prst="rect">
            <a:avLst/>
          </a:prstGeom>
          <a:noFill/>
        </p:spPr>
        <p:txBody>
          <a:bodyPr wrap="square" lIns="91440" tIns="45720" rIns="91440" bIns="45720">
            <a:spAutoFit/>
          </a:bodyPr>
          <a:lstStyle/>
          <a:p>
            <a:pPr algn="ctr"/>
            <a:r>
              <a:rPr lang="en-GB" sz="2400" b="1" cap="none" spc="0" dirty="0">
                <a:ln w="22225">
                  <a:solidFill>
                    <a:schemeClr val="accent2"/>
                  </a:solidFill>
                  <a:prstDash val="solid"/>
                </a:ln>
                <a:solidFill>
                  <a:schemeClr val="accent2">
                    <a:lumMod val="40000"/>
                    <a:lumOff val="60000"/>
                  </a:schemeClr>
                </a:solidFill>
                <a:effectLst/>
              </a:rPr>
              <a:t>Data privacy, or the security aspect that seeks to protect data confidentiality, integrity, and access, is an established commercial area with a wide range of vendors offering mature products and technologies such as VPNs, firewalls, antivirus, and content management. [7]</a:t>
            </a:r>
            <a:endParaRPr lang="en-US" sz="2400" b="1" cap="none" spc="0" dirty="0">
              <a:ln w="22225">
                <a:solidFill>
                  <a:schemeClr val="accent2"/>
                </a:solidFill>
                <a:prstDash val="solid"/>
              </a:ln>
              <a:solidFill>
                <a:schemeClr val="accent2">
                  <a:lumMod val="40000"/>
                  <a:lumOff val="60000"/>
                </a:schemeClr>
              </a:solidFill>
              <a:effectLst/>
            </a:endParaRPr>
          </a:p>
        </p:txBody>
      </p:sp>
      <p:pic>
        <p:nvPicPr>
          <p:cNvPr id="7" name="Picture 6">
            <a:extLst>
              <a:ext uri="{FF2B5EF4-FFF2-40B4-BE49-F238E27FC236}">
                <a16:creationId xmlns:a16="http://schemas.microsoft.com/office/drawing/2014/main" id="{C184AEAC-7985-4260-A211-295863BB5526}"/>
              </a:ext>
            </a:extLst>
          </p:cNvPr>
          <p:cNvPicPr>
            <a:picLocks noChangeAspect="1"/>
          </p:cNvPicPr>
          <p:nvPr/>
        </p:nvPicPr>
        <p:blipFill>
          <a:blip r:embed="rId3"/>
          <a:stretch>
            <a:fillRect/>
          </a:stretch>
        </p:blipFill>
        <p:spPr>
          <a:xfrm>
            <a:off x="6581796" y="1245549"/>
            <a:ext cx="4556698" cy="2631333"/>
          </a:xfrm>
          <a:prstGeom prst="rect">
            <a:avLst/>
          </a:prstGeom>
        </p:spPr>
      </p:pic>
      <p:sp>
        <p:nvSpPr>
          <p:cNvPr id="50" name="Rectangle 49">
            <a:extLst>
              <a:ext uri="{FF2B5EF4-FFF2-40B4-BE49-F238E27FC236}">
                <a16:creationId xmlns:a16="http://schemas.microsoft.com/office/drawing/2014/main" id="{27EB65AA-6C3D-4B7B-A784-38EE617CB211}"/>
              </a:ext>
            </a:extLst>
          </p:cNvPr>
          <p:cNvSpPr/>
          <p:nvPr/>
        </p:nvSpPr>
        <p:spPr>
          <a:xfrm rot="10800000" flipV="1">
            <a:off x="9750366" y="4024883"/>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[7]</a:t>
            </a:r>
          </a:p>
        </p:txBody>
      </p:sp>
    </p:spTree>
    <p:extLst>
      <p:ext uri="{BB962C8B-B14F-4D97-AF65-F5344CB8AC3E}">
        <p14:creationId xmlns:p14="http://schemas.microsoft.com/office/powerpoint/2010/main" val="2309077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98BC14"/>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19</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chemeClr val="accent1">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18</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2" name="Picture 1">
            <a:extLst>
              <a:ext uri="{FF2B5EF4-FFF2-40B4-BE49-F238E27FC236}">
                <a16:creationId xmlns:a16="http://schemas.microsoft.com/office/drawing/2014/main" id="{FE91D948-3C72-4100-B296-EEC5E1F5743F}"/>
              </a:ext>
            </a:extLst>
          </p:cNvPr>
          <p:cNvPicPr>
            <a:picLocks noChangeAspect="1"/>
          </p:cNvPicPr>
          <p:nvPr/>
        </p:nvPicPr>
        <p:blipFill>
          <a:blip r:embed="rId3"/>
          <a:stretch>
            <a:fillRect/>
          </a:stretch>
        </p:blipFill>
        <p:spPr>
          <a:xfrm>
            <a:off x="922733" y="970383"/>
            <a:ext cx="4495989" cy="1688388"/>
          </a:xfrm>
          <a:prstGeom prst="rect">
            <a:avLst/>
          </a:prstGeom>
        </p:spPr>
      </p:pic>
      <p:pic>
        <p:nvPicPr>
          <p:cNvPr id="3" name="Picture 2">
            <a:extLst>
              <a:ext uri="{FF2B5EF4-FFF2-40B4-BE49-F238E27FC236}">
                <a16:creationId xmlns:a16="http://schemas.microsoft.com/office/drawing/2014/main" id="{F750AC6E-EB30-4051-8E6A-AE28C478A553}"/>
              </a:ext>
            </a:extLst>
          </p:cNvPr>
          <p:cNvPicPr>
            <a:picLocks noChangeAspect="1"/>
          </p:cNvPicPr>
          <p:nvPr/>
        </p:nvPicPr>
        <p:blipFill>
          <a:blip r:embed="rId4"/>
          <a:stretch>
            <a:fillRect/>
          </a:stretch>
        </p:blipFill>
        <p:spPr>
          <a:xfrm>
            <a:off x="6682873" y="539809"/>
            <a:ext cx="4435501" cy="2152075"/>
          </a:xfrm>
          <a:prstGeom prst="rect">
            <a:avLst/>
          </a:prstGeom>
        </p:spPr>
      </p:pic>
      <p:pic>
        <p:nvPicPr>
          <p:cNvPr id="7" name="Picture 6">
            <a:extLst>
              <a:ext uri="{FF2B5EF4-FFF2-40B4-BE49-F238E27FC236}">
                <a16:creationId xmlns:a16="http://schemas.microsoft.com/office/drawing/2014/main" id="{B5AA2776-4261-4A85-A9D3-2EBEE1659EFF}"/>
              </a:ext>
            </a:extLst>
          </p:cNvPr>
          <p:cNvPicPr>
            <a:picLocks noChangeAspect="1"/>
          </p:cNvPicPr>
          <p:nvPr/>
        </p:nvPicPr>
        <p:blipFill>
          <a:blip r:embed="rId5"/>
          <a:stretch>
            <a:fillRect/>
          </a:stretch>
        </p:blipFill>
        <p:spPr>
          <a:xfrm>
            <a:off x="1084108" y="3309575"/>
            <a:ext cx="4326912" cy="2710708"/>
          </a:xfrm>
          <a:prstGeom prst="rect">
            <a:avLst/>
          </a:prstGeom>
        </p:spPr>
      </p:pic>
      <p:pic>
        <p:nvPicPr>
          <p:cNvPr id="9" name="Picture 8">
            <a:extLst>
              <a:ext uri="{FF2B5EF4-FFF2-40B4-BE49-F238E27FC236}">
                <a16:creationId xmlns:a16="http://schemas.microsoft.com/office/drawing/2014/main" id="{E6F1C39B-AD8B-4896-830E-537110AF2E35}"/>
              </a:ext>
            </a:extLst>
          </p:cNvPr>
          <p:cNvPicPr>
            <a:picLocks noChangeAspect="1"/>
          </p:cNvPicPr>
          <p:nvPr/>
        </p:nvPicPr>
        <p:blipFill>
          <a:blip r:embed="rId6"/>
          <a:stretch>
            <a:fillRect/>
          </a:stretch>
        </p:blipFill>
        <p:spPr>
          <a:xfrm>
            <a:off x="6701535" y="3046062"/>
            <a:ext cx="4051370" cy="3237733"/>
          </a:xfrm>
          <a:prstGeom prst="rect">
            <a:avLst/>
          </a:prstGeom>
        </p:spPr>
      </p:pic>
      <p:sp>
        <p:nvSpPr>
          <p:cNvPr id="51" name="Rectangle 50">
            <a:extLst>
              <a:ext uri="{FF2B5EF4-FFF2-40B4-BE49-F238E27FC236}">
                <a16:creationId xmlns:a16="http://schemas.microsoft.com/office/drawing/2014/main" id="{922B5E7B-AAC6-4967-8E0A-E30A1FF648A4}"/>
              </a:ext>
            </a:extLst>
          </p:cNvPr>
          <p:cNvSpPr/>
          <p:nvPr/>
        </p:nvSpPr>
        <p:spPr>
          <a:xfrm rot="10800000" flipV="1">
            <a:off x="9801691" y="6374345"/>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[7]</a:t>
            </a:r>
          </a:p>
        </p:txBody>
      </p:sp>
    </p:spTree>
    <p:extLst>
      <p:ext uri="{BB962C8B-B14F-4D97-AF65-F5344CB8AC3E}">
        <p14:creationId xmlns:p14="http://schemas.microsoft.com/office/powerpoint/2010/main" val="13140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7030A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21</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rgbClr val="00B05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20</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 name="Rectangle 1">
            <a:extLst>
              <a:ext uri="{FF2B5EF4-FFF2-40B4-BE49-F238E27FC236}">
                <a16:creationId xmlns:a16="http://schemas.microsoft.com/office/drawing/2014/main" id="{4BF8873F-0CD7-43E2-A626-91136E8DB1C5}"/>
              </a:ext>
            </a:extLst>
          </p:cNvPr>
          <p:cNvSpPr/>
          <p:nvPr/>
        </p:nvSpPr>
        <p:spPr>
          <a:xfrm>
            <a:off x="1164954" y="554708"/>
            <a:ext cx="3939781" cy="980618"/>
          </a:xfrm>
          <a:prstGeom prst="rect">
            <a:avLst/>
          </a:prstGeom>
          <a:noFill/>
        </p:spPr>
        <p:txBody>
          <a:bodyPr wrap="square" lIns="91440" tIns="45720" rIns="91440" bIns="45720">
            <a:spAutoFit/>
          </a:bodyPr>
          <a:lstStyle/>
          <a:p>
            <a:pPr algn="ctr"/>
            <a:r>
              <a:rPr lang="en-US" sz="2800" b="1" cap="none" spc="0" dirty="0">
                <a:ln w="22225">
                  <a:solidFill>
                    <a:schemeClr val="accent2"/>
                  </a:solidFill>
                  <a:prstDash val="solid"/>
                </a:ln>
                <a:solidFill>
                  <a:schemeClr val="accent2">
                    <a:lumMod val="40000"/>
                    <a:lumOff val="60000"/>
                  </a:schemeClr>
                </a:solidFill>
                <a:effectLst/>
              </a:rPr>
              <a:t>Concept and infrastructure of SAN</a:t>
            </a:r>
          </a:p>
        </p:txBody>
      </p:sp>
      <p:sp>
        <p:nvSpPr>
          <p:cNvPr id="3" name="Rectangle 2">
            <a:extLst>
              <a:ext uri="{FF2B5EF4-FFF2-40B4-BE49-F238E27FC236}">
                <a16:creationId xmlns:a16="http://schemas.microsoft.com/office/drawing/2014/main" id="{80F10433-9CDC-443E-BAD0-E5E361432EFB}"/>
              </a:ext>
            </a:extLst>
          </p:cNvPr>
          <p:cNvSpPr/>
          <p:nvPr/>
        </p:nvSpPr>
        <p:spPr>
          <a:xfrm>
            <a:off x="831787" y="1918349"/>
            <a:ext cx="4588563" cy="4154984"/>
          </a:xfrm>
          <a:prstGeom prst="rect">
            <a:avLst/>
          </a:prstGeom>
          <a:noFill/>
        </p:spPr>
        <p:txBody>
          <a:bodyPr wrap="square" lIns="91440" tIns="45720" rIns="91440" bIns="45720">
            <a:spAutoFit/>
          </a:bodyPr>
          <a:lstStyle/>
          <a:p>
            <a:pPr algn="ctr"/>
            <a:r>
              <a:rPr lang="en-GB" sz="2400" b="1" cap="none" spc="0" dirty="0">
                <a:ln w="12700" cmpd="sng">
                  <a:solidFill>
                    <a:schemeClr val="accent4"/>
                  </a:solidFill>
                  <a:prstDash val="solid"/>
                </a:ln>
                <a:solidFill>
                  <a:schemeClr val="accent2">
                    <a:lumMod val="75000"/>
                  </a:schemeClr>
                </a:solidFill>
                <a:effectLst/>
              </a:rPr>
              <a:t>A SAN, whether physical or virtual, offers a number of compelling benefits that are essential for enterprise workloads. </a:t>
            </a:r>
          </a:p>
          <a:p>
            <a:pPr algn="ctr"/>
            <a:r>
              <a:rPr lang="en-GB" sz="2400" b="1" cap="none" spc="0" dirty="0">
                <a:ln w="12700" cmpd="sng">
                  <a:solidFill>
                    <a:schemeClr val="accent4"/>
                  </a:solidFill>
                  <a:prstDash val="solid"/>
                </a:ln>
                <a:solidFill>
                  <a:schemeClr val="accent2">
                    <a:lumMod val="75000"/>
                  </a:schemeClr>
                </a:solidFill>
                <a:effectLst/>
              </a:rPr>
              <a:t>Storage tasks are served by a different network fabric in a traditional SAN. The fabric is normally FC for the best performance, but iSCSI and converged networks can also be used.[8]</a:t>
            </a:r>
          </a:p>
        </p:txBody>
      </p:sp>
      <p:pic>
        <p:nvPicPr>
          <p:cNvPr id="7" name="Picture 6">
            <a:extLst>
              <a:ext uri="{FF2B5EF4-FFF2-40B4-BE49-F238E27FC236}">
                <a16:creationId xmlns:a16="http://schemas.microsoft.com/office/drawing/2014/main" id="{43D2F3D6-E58E-4EC4-B7C4-FFBB62043AFE}"/>
              </a:ext>
            </a:extLst>
          </p:cNvPr>
          <p:cNvPicPr>
            <a:picLocks noChangeAspect="1"/>
          </p:cNvPicPr>
          <p:nvPr/>
        </p:nvPicPr>
        <p:blipFill>
          <a:blip r:embed="rId3"/>
          <a:stretch>
            <a:fillRect/>
          </a:stretch>
        </p:blipFill>
        <p:spPr>
          <a:xfrm>
            <a:off x="6655063" y="1527982"/>
            <a:ext cx="4212134" cy="3984170"/>
          </a:xfrm>
          <a:prstGeom prst="rect">
            <a:avLst/>
          </a:prstGeom>
        </p:spPr>
      </p:pic>
      <p:sp>
        <p:nvSpPr>
          <p:cNvPr id="50" name="Rectangle 49">
            <a:extLst>
              <a:ext uri="{FF2B5EF4-FFF2-40B4-BE49-F238E27FC236}">
                <a16:creationId xmlns:a16="http://schemas.microsoft.com/office/drawing/2014/main" id="{E9BF9730-191B-43D2-BFC4-F7FDFE22BE4E}"/>
              </a:ext>
            </a:extLst>
          </p:cNvPr>
          <p:cNvSpPr/>
          <p:nvPr/>
        </p:nvSpPr>
        <p:spPr>
          <a:xfrm rot="10800000" flipV="1">
            <a:off x="9709867" y="5662894"/>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[8]</a:t>
            </a:r>
          </a:p>
        </p:txBody>
      </p:sp>
    </p:spTree>
    <p:extLst>
      <p:ext uri="{BB962C8B-B14F-4D97-AF65-F5344CB8AC3E}">
        <p14:creationId xmlns:p14="http://schemas.microsoft.com/office/powerpoint/2010/main" val="11566350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chemeClr val="accent4">
                <a:lumMod val="60000"/>
                <a:lumOff val="4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23</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chemeClr val="bg2">
                <a:lumMod val="50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22</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2" name="Picture 1">
            <a:extLst>
              <a:ext uri="{FF2B5EF4-FFF2-40B4-BE49-F238E27FC236}">
                <a16:creationId xmlns:a16="http://schemas.microsoft.com/office/drawing/2014/main" id="{42CC8375-A0DF-414F-8236-5E66A2EA76B0}"/>
              </a:ext>
            </a:extLst>
          </p:cNvPr>
          <p:cNvPicPr>
            <a:picLocks noChangeAspect="1"/>
          </p:cNvPicPr>
          <p:nvPr/>
        </p:nvPicPr>
        <p:blipFill>
          <a:blip r:embed="rId3"/>
          <a:stretch>
            <a:fillRect/>
          </a:stretch>
        </p:blipFill>
        <p:spPr>
          <a:xfrm>
            <a:off x="1056434" y="326572"/>
            <a:ext cx="4367365" cy="6373191"/>
          </a:xfrm>
          <a:prstGeom prst="rect">
            <a:avLst/>
          </a:prstGeom>
        </p:spPr>
      </p:pic>
      <p:sp>
        <p:nvSpPr>
          <p:cNvPr id="48" name="Rectangle 47">
            <a:extLst>
              <a:ext uri="{FF2B5EF4-FFF2-40B4-BE49-F238E27FC236}">
                <a16:creationId xmlns:a16="http://schemas.microsoft.com/office/drawing/2014/main" id="{E1023C32-9292-430D-A4F1-EA3BFF7342A4}"/>
              </a:ext>
            </a:extLst>
          </p:cNvPr>
          <p:cNvSpPr/>
          <p:nvPr/>
        </p:nvSpPr>
        <p:spPr>
          <a:xfrm rot="10800000" flipV="1">
            <a:off x="4666365" y="6451108"/>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[9]</a:t>
            </a:r>
          </a:p>
        </p:txBody>
      </p:sp>
      <p:sp>
        <p:nvSpPr>
          <p:cNvPr id="3" name="Rectangle 2">
            <a:extLst>
              <a:ext uri="{FF2B5EF4-FFF2-40B4-BE49-F238E27FC236}">
                <a16:creationId xmlns:a16="http://schemas.microsoft.com/office/drawing/2014/main" id="{5911EC34-21F5-4F86-AD4F-9360BE8EF7A6}"/>
              </a:ext>
            </a:extLst>
          </p:cNvPr>
          <p:cNvSpPr/>
          <p:nvPr/>
        </p:nvSpPr>
        <p:spPr>
          <a:xfrm>
            <a:off x="6868583" y="462016"/>
            <a:ext cx="3973588"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SAN Lifecycle</a:t>
            </a:r>
          </a:p>
        </p:txBody>
      </p:sp>
      <p:sp>
        <p:nvSpPr>
          <p:cNvPr id="7" name="Rectangle 6">
            <a:extLst>
              <a:ext uri="{FF2B5EF4-FFF2-40B4-BE49-F238E27FC236}">
                <a16:creationId xmlns:a16="http://schemas.microsoft.com/office/drawing/2014/main" id="{ED91B7DC-C008-4383-AAF7-2B17337A2EE4}"/>
              </a:ext>
            </a:extLst>
          </p:cNvPr>
          <p:cNvSpPr/>
          <p:nvPr/>
        </p:nvSpPr>
        <p:spPr>
          <a:xfrm>
            <a:off x="6868583" y="1414611"/>
            <a:ext cx="3973588" cy="2554545"/>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2000" b="1" cap="none" spc="0" dirty="0">
                <a:ln/>
                <a:solidFill>
                  <a:schemeClr val="accent2">
                    <a:lumMod val="75000"/>
                  </a:schemeClr>
                </a:solidFill>
                <a:effectLst/>
              </a:rPr>
              <a:t>The solution is natively available on the storage area network due to its integrated-by-design architecture with the Cisco MDS 9000 switch family. Cisco SAN Analytics gives you a full picture of I/O traffic between your compute and storage systems.[10]</a:t>
            </a:r>
            <a:endParaRPr lang="en-US" sz="2000" b="1" cap="none" spc="0" dirty="0">
              <a:ln/>
              <a:solidFill>
                <a:schemeClr val="accent2">
                  <a:lumMod val="75000"/>
                </a:schemeClr>
              </a:solidFill>
              <a:effectLst/>
            </a:endParaRPr>
          </a:p>
        </p:txBody>
      </p:sp>
      <p:pic>
        <p:nvPicPr>
          <p:cNvPr id="9" name="Picture 8">
            <a:extLst>
              <a:ext uri="{FF2B5EF4-FFF2-40B4-BE49-F238E27FC236}">
                <a16:creationId xmlns:a16="http://schemas.microsoft.com/office/drawing/2014/main" id="{F6A8EADD-D69E-4931-8254-FD51EF93FF46}"/>
              </a:ext>
            </a:extLst>
          </p:cNvPr>
          <p:cNvPicPr>
            <a:picLocks noChangeAspect="1"/>
          </p:cNvPicPr>
          <p:nvPr/>
        </p:nvPicPr>
        <p:blipFill>
          <a:blip r:embed="rId4"/>
          <a:stretch>
            <a:fillRect/>
          </a:stretch>
        </p:blipFill>
        <p:spPr>
          <a:xfrm>
            <a:off x="6711958" y="3913876"/>
            <a:ext cx="3907875" cy="2639797"/>
          </a:xfrm>
          <a:prstGeom prst="rect">
            <a:avLst/>
          </a:prstGeom>
        </p:spPr>
      </p:pic>
      <p:sp>
        <p:nvSpPr>
          <p:cNvPr id="52" name="Rectangle 51">
            <a:extLst>
              <a:ext uri="{FF2B5EF4-FFF2-40B4-BE49-F238E27FC236}">
                <a16:creationId xmlns:a16="http://schemas.microsoft.com/office/drawing/2014/main" id="{EBA40A14-EDAA-4375-9BD6-E124C2699CA2}"/>
              </a:ext>
            </a:extLst>
          </p:cNvPr>
          <p:cNvSpPr/>
          <p:nvPr/>
        </p:nvSpPr>
        <p:spPr>
          <a:xfrm rot="10800000" flipV="1">
            <a:off x="10037116" y="6414796"/>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[10]</a:t>
            </a:r>
          </a:p>
        </p:txBody>
      </p:sp>
    </p:spTree>
    <p:extLst>
      <p:ext uri="{BB962C8B-B14F-4D97-AF65-F5344CB8AC3E}">
        <p14:creationId xmlns:p14="http://schemas.microsoft.com/office/powerpoint/2010/main" val="759280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18B8A9"/>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25</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chemeClr val="accent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24</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 name="Rectangle 1">
            <a:extLst>
              <a:ext uri="{FF2B5EF4-FFF2-40B4-BE49-F238E27FC236}">
                <a16:creationId xmlns:a16="http://schemas.microsoft.com/office/drawing/2014/main" id="{71C0D4FA-AF1D-4BFB-B964-6ADACF6298EB}"/>
              </a:ext>
            </a:extLst>
          </p:cNvPr>
          <p:cNvSpPr/>
          <p:nvPr/>
        </p:nvSpPr>
        <p:spPr>
          <a:xfrm>
            <a:off x="719027" y="296011"/>
            <a:ext cx="4824723" cy="2246769"/>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2000" b="1" cap="none" spc="0" dirty="0">
                <a:ln/>
                <a:solidFill>
                  <a:schemeClr val="accent2">
                    <a:lumMod val="75000"/>
                  </a:schemeClr>
                </a:solidFill>
                <a:effectLst/>
              </a:rPr>
              <a:t>The enterprise storage market is in the midst of a transformation unlike any other. Deep adoption of all-flash arrays, on the one hand, and developments such as </a:t>
            </a:r>
            <a:r>
              <a:rPr lang="en-GB" sz="2000" b="1" cap="none" spc="0" dirty="0" err="1">
                <a:ln/>
                <a:solidFill>
                  <a:schemeClr val="accent2">
                    <a:lumMod val="75000"/>
                  </a:schemeClr>
                </a:solidFill>
                <a:effectLst/>
              </a:rPr>
              <a:t>NVMe</a:t>
            </a:r>
            <a:r>
              <a:rPr lang="en-GB" sz="2000" b="1" cap="none" spc="0" dirty="0">
                <a:ln/>
                <a:solidFill>
                  <a:schemeClr val="accent2">
                    <a:lumMod val="75000"/>
                  </a:schemeClr>
                </a:solidFill>
                <a:effectLst/>
              </a:rPr>
              <a:t> (</a:t>
            </a:r>
            <a:r>
              <a:rPr lang="en-GB" sz="2000" b="1" cap="none" spc="0" dirty="0" err="1">
                <a:ln/>
                <a:solidFill>
                  <a:schemeClr val="accent2">
                    <a:lumMod val="75000"/>
                  </a:schemeClr>
                </a:solidFill>
                <a:effectLst/>
              </a:rPr>
              <a:t>nonvolatile</a:t>
            </a:r>
            <a:r>
              <a:rPr lang="en-GB" sz="2000" b="1" cap="none" spc="0" dirty="0">
                <a:ln/>
                <a:solidFill>
                  <a:schemeClr val="accent2">
                    <a:lumMod val="75000"/>
                  </a:schemeClr>
                </a:solidFill>
                <a:effectLst/>
              </a:rPr>
              <a:t> memory express) and </a:t>
            </a:r>
            <a:r>
              <a:rPr lang="en-GB" sz="2000" b="1" cap="none" spc="0" dirty="0" err="1">
                <a:ln/>
                <a:solidFill>
                  <a:schemeClr val="accent2">
                    <a:lumMod val="75000"/>
                  </a:schemeClr>
                </a:solidFill>
                <a:effectLst/>
              </a:rPr>
              <a:t>NVMe</a:t>
            </a:r>
            <a:r>
              <a:rPr lang="en-GB" sz="2000" b="1" cap="none" spc="0" dirty="0">
                <a:ln/>
                <a:solidFill>
                  <a:schemeClr val="accent2">
                    <a:lumMod val="75000"/>
                  </a:schemeClr>
                </a:solidFill>
                <a:effectLst/>
              </a:rPr>
              <a:t> over fabrics, on the other, are forever altering the environment.[11]</a:t>
            </a:r>
            <a:endParaRPr lang="en-US" sz="2000" b="1" cap="none" spc="0" dirty="0">
              <a:ln/>
              <a:solidFill>
                <a:schemeClr val="accent2">
                  <a:lumMod val="75000"/>
                </a:schemeClr>
              </a:solidFill>
              <a:effectLst/>
            </a:endParaRPr>
          </a:p>
        </p:txBody>
      </p:sp>
      <p:pic>
        <p:nvPicPr>
          <p:cNvPr id="3" name="Picture 2">
            <a:extLst>
              <a:ext uri="{FF2B5EF4-FFF2-40B4-BE49-F238E27FC236}">
                <a16:creationId xmlns:a16="http://schemas.microsoft.com/office/drawing/2014/main" id="{5994D1CC-9094-4162-AC78-4DCC845E49F6}"/>
              </a:ext>
            </a:extLst>
          </p:cNvPr>
          <p:cNvPicPr>
            <a:picLocks noChangeAspect="1"/>
          </p:cNvPicPr>
          <p:nvPr/>
        </p:nvPicPr>
        <p:blipFill>
          <a:blip r:embed="rId3"/>
          <a:stretch>
            <a:fillRect/>
          </a:stretch>
        </p:blipFill>
        <p:spPr>
          <a:xfrm>
            <a:off x="1256344" y="3389348"/>
            <a:ext cx="4024081" cy="2579934"/>
          </a:xfrm>
          <a:prstGeom prst="rect">
            <a:avLst/>
          </a:prstGeom>
        </p:spPr>
      </p:pic>
      <p:sp>
        <p:nvSpPr>
          <p:cNvPr id="7" name="Rectangle 6">
            <a:extLst>
              <a:ext uri="{FF2B5EF4-FFF2-40B4-BE49-F238E27FC236}">
                <a16:creationId xmlns:a16="http://schemas.microsoft.com/office/drawing/2014/main" id="{83C3D379-EACE-422E-BA93-E2500D639B46}"/>
              </a:ext>
            </a:extLst>
          </p:cNvPr>
          <p:cNvSpPr/>
          <p:nvPr/>
        </p:nvSpPr>
        <p:spPr>
          <a:xfrm>
            <a:off x="6552229" y="1458837"/>
            <a:ext cx="4491624" cy="3785652"/>
          </a:xfrm>
          <a:prstGeom prst="rect">
            <a:avLst/>
          </a:prstGeom>
          <a:noFill/>
        </p:spPr>
        <p:txBody>
          <a:bodyPr wrap="square" lIns="91440" tIns="45720" rIns="91440" bIns="45720">
            <a:spAutoFit/>
          </a:bodyPr>
          <a:lstStyle/>
          <a:p>
            <a:pPr algn="ctr"/>
            <a:r>
              <a:rPr lang="en-GB" sz="2000" cap="none" spc="0" dirty="0">
                <a:ln w="22225">
                  <a:solidFill>
                    <a:schemeClr val="accent2"/>
                  </a:solidFill>
                  <a:prstDash val="solid"/>
                </a:ln>
                <a:solidFill>
                  <a:schemeClr val="accent2">
                    <a:lumMod val="40000"/>
                    <a:lumOff val="60000"/>
                  </a:schemeClr>
                </a:solidFill>
                <a:effectLst/>
              </a:rPr>
              <a:t>CONCLUSION</a:t>
            </a:r>
          </a:p>
          <a:p>
            <a:pPr algn="ctr"/>
            <a:endParaRPr lang="en-GB" sz="2000" cap="none" spc="0" dirty="0">
              <a:ln w="22225">
                <a:solidFill>
                  <a:schemeClr val="accent2"/>
                </a:solidFill>
                <a:prstDash val="solid"/>
              </a:ln>
              <a:solidFill>
                <a:schemeClr val="accent2">
                  <a:lumMod val="40000"/>
                  <a:lumOff val="60000"/>
                </a:schemeClr>
              </a:solidFill>
              <a:effectLst/>
            </a:endParaRPr>
          </a:p>
          <a:p>
            <a:pPr algn="ctr"/>
            <a:r>
              <a:rPr lang="en-GB" sz="2000" cap="none" spc="0" dirty="0">
                <a:ln w="22225">
                  <a:solidFill>
                    <a:schemeClr val="accent2"/>
                  </a:solidFill>
                  <a:prstDash val="solid"/>
                </a:ln>
                <a:solidFill>
                  <a:schemeClr val="accent2">
                    <a:lumMod val="40000"/>
                    <a:lumOff val="60000"/>
                  </a:schemeClr>
                </a:solidFill>
                <a:effectLst/>
              </a:rPr>
              <a:t>           SAN technology architectures for enterprises are not for everybody. However, if your systems need continuous operations and the advantages of universal data access, you should consider upgrading to an enterprise SAN. Whatever your motivations, this is a fantastic framework in which to construct your business. The Information Revolution has arrived.</a:t>
            </a:r>
          </a:p>
        </p:txBody>
      </p:sp>
      <p:sp>
        <p:nvSpPr>
          <p:cNvPr id="50" name="Rectangle 49">
            <a:extLst>
              <a:ext uri="{FF2B5EF4-FFF2-40B4-BE49-F238E27FC236}">
                <a16:creationId xmlns:a16="http://schemas.microsoft.com/office/drawing/2014/main" id="{BF5D7EC6-E422-4ED5-8ACB-53222E272AF6}"/>
              </a:ext>
            </a:extLst>
          </p:cNvPr>
          <p:cNvSpPr/>
          <p:nvPr/>
        </p:nvSpPr>
        <p:spPr>
          <a:xfrm rot="10800000" flipV="1">
            <a:off x="4156497" y="6077308"/>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[11]</a:t>
            </a:r>
          </a:p>
        </p:txBody>
      </p:sp>
      <p:sp>
        <p:nvSpPr>
          <p:cNvPr id="51" name="Rectangle 50">
            <a:extLst>
              <a:ext uri="{FF2B5EF4-FFF2-40B4-BE49-F238E27FC236}">
                <a16:creationId xmlns:a16="http://schemas.microsoft.com/office/drawing/2014/main" id="{540A9E79-FABB-4B2B-A79F-B4A4C36F08CF}"/>
              </a:ext>
            </a:extLst>
          </p:cNvPr>
          <p:cNvSpPr/>
          <p:nvPr/>
        </p:nvSpPr>
        <p:spPr>
          <a:xfrm rot="10800000" flipV="1">
            <a:off x="9773096" y="5145082"/>
            <a:ext cx="1376079" cy="276999"/>
          </a:xfrm>
          <a:prstGeom prst="rect">
            <a:avLst/>
          </a:prstGeom>
          <a:noFill/>
        </p:spPr>
        <p:txBody>
          <a:bodyPr wrap="square" lIns="91440" tIns="45720" rIns="91440" bIns="45720">
            <a:spAutoFit/>
          </a:bodyPr>
          <a:lstStyle/>
          <a:p>
            <a:pPr algn="ctr"/>
            <a:r>
              <a:rPr lang="en-US" sz="1200" cap="none" spc="0" dirty="0">
                <a:ln w="22225">
                  <a:solidFill>
                    <a:schemeClr val="accent2"/>
                  </a:solidFill>
                  <a:prstDash val="solid"/>
                </a:ln>
                <a:solidFill>
                  <a:schemeClr val="accent2">
                    <a:lumMod val="40000"/>
                    <a:lumOff val="60000"/>
                  </a:schemeClr>
                </a:solidFill>
                <a:effectLst/>
              </a:rPr>
              <a:t>[11]</a:t>
            </a:r>
          </a:p>
        </p:txBody>
      </p:sp>
    </p:spTree>
    <p:extLst>
      <p:ext uri="{BB962C8B-B14F-4D97-AF65-F5344CB8AC3E}">
        <p14:creationId xmlns:p14="http://schemas.microsoft.com/office/powerpoint/2010/main" val="14393693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FF000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27</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chemeClr val="accent4">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26</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8">
            <a:extLst>
              <a:ext uri="{FF2B5EF4-FFF2-40B4-BE49-F238E27FC236}">
                <a16:creationId xmlns:a16="http://schemas.microsoft.com/office/drawing/2014/main" id="{2B6B92B7-B243-44D0-9843-8BA618911851}"/>
              </a:ext>
            </a:extLst>
          </p:cNvPr>
          <p:cNvSpPr/>
          <p:nvPr/>
        </p:nvSpPr>
        <p:spPr>
          <a:xfrm>
            <a:off x="1069367" y="450693"/>
            <a:ext cx="4494310" cy="5816977"/>
          </a:xfrm>
          <a:prstGeom prst="rect">
            <a:avLst/>
          </a:prstGeom>
          <a:noFill/>
        </p:spPr>
        <p:txBody>
          <a:bodyPr wrap="square" lIns="91440" tIns="45720" rIns="91440" bIns="45720">
            <a:spAutoFit/>
          </a:bodyPr>
          <a:lstStyle/>
          <a:p>
            <a:r>
              <a:rPr lang="en-US" sz="2400" cap="none" spc="0" dirty="0">
                <a:ln w="22225">
                  <a:solidFill>
                    <a:schemeClr val="accent2"/>
                  </a:solidFill>
                  <a:prstDash val="solid"/>
                </a:ln>
                <a:solidFill>
                  <a:schemeClr val="accent2">
                    <a:lumMod val="75000"/>
                  </a:schemeClr>
                </a:solidFill>
                <a:effectLst/>
              </a:rPr>
              <a:t>References:</a:t>
            </a:r>
          </a:p>
          <a:p>
            <a:endParaRPr lang="en-US" sz="2400" cap="none" spc="0" dirty="0">
              <a:ln w="22225">
                <a:solidFill>
                  <a:schemeClr val="accent2"/>
                </a:solidFill>
                <a:prstDash val="solid"/>
              </a:ln>
              <a:solidFill>
                <a:schemeClr val="accent2">
                  <a:lumMod val="75000"/>
                </a:schemeClr>
              </a:solidFill>
              <a:effectLst/>
            </a:endParaRPr>
          </a:p>
          <a:p>
            <a:r>
              <a:rPr lang="en-US" cap="none" spc="0" dirty="0">
                <a:ln w="22225">
                  <a:solidFill>
                    <a:schemeClr val="accent2"/>
                  </a:solidFill>
                  <a:prstDash val="solid"/>
                </a:ln>
                <a:solidFill>
                  <a:schemeClr val="accent2">
                    <a:lumMod val="75000"/>
                  </a:schemeClr>
                </a:solidFill>
                <a:effectLst/>
              </a:rPr>
              <a:t>[1]H. Publishing, "Storage Area Network (SAN)", VMware, 2017. [Online]. Available: https://www.vmware.com/topics/glossary/content/storage-area-network-san. [Accessed: 09- Apr- 2021].</a:t>
            </a:r>
          </a:p>
          <a:p>
            <a:endParaRPr lang="en-US" cap="none" spc="0" dirty="0">
              <a:ln w="22225">
                <a:solidFill>
                  <a:schemeClr val="accent2"/>
                </a:solidFill>
                <a:prstDash val="solid"/>
              </a:ln>
              <a:solidFill>
                <a:schemeClr val="accent2">
                  <a:lumMod val="75000"/>
                </a:schemeClr>
              </a:solidFill>
              <a:effectLst/>
            </a:endParaRPr>
          </a:p>
          <a:p>
            <a:r>
              <a:rPr lang="en-US" cap="none" spc="0" dirty="0">
                <a:ln w="22225">
                  <a:solidFill>
                    <a:schemeClr val="accent2"/>
                  </a:solidFill>
                  <a:prstDash val="solid"/>
                </a:ln>
                <a:solidFill>
                  <a:schemeClr val="accent2">
                    <a:lumMod val="75000"/>
                  </a:schemeClr>
                </a:solidFill>
                <a:effectLst/>
              </a:rPr>
              <a:t>[2]R. Barker and P. </a:t>
            </a:r>
            <a:r>
              <a:rPr lang="en-US" cap="none" spc="0" dirty="0" err="1">
                <a:ln w="22225">
                  <a:solidFill>
                    <a:schemeClr val="accent2"/>
                  </a:solidFill>
                  <a:prstDash val="solid"/>
                </a:ln>
                <a:solidFill>
                  <a:schemeClr val="accent2">
                    <a:lumMod val="75000"/>
                  </a:schemeClr>
                </a:solidFill>
                <a:effectLst/>
              </a:rPr>
              <a:t>Massiglia</a:t>
            </a:r>
            <a:r>
              <a:rPr lang="en-US" cap="none" spc="0" dirty="0">
                <a:ln w="22225">
                  <a:solidFill>
                    <a:schemeClr val="accent2"/>
                  </a:solidFill>
                  <a:prstDash val="solid"/>
                </a:ln>
                <a:solidFill>
                  <a:schemeClr val="accent2">
                    <a:lumMod val="75000"/>
                  </a:schemeClr>
                </a:solidFill>
                <a:effectLst/>
              </a:rPr>
              <a:t>, Storage area network essentials, 3rd ed. New York: J. Wiley and Sons, 2002.</a:t>
            </a:r>
          </a:p>
          <a:p>
            <a:endParaRPr lang="en-US" cap="none" spc="0" dirty="0">
              <a:ln w="22225">
                <a:solidFill>
                  <a:schemeClr val="accent2"/>
                </a:solidFill>
                <a:prstDash val="solid"/>
              </a:ln>
              <a:solidFill>
                <a:schemeClr val="accent2">
                  <a:lumMod val="75000"/>
                </a:schemeClr>
              </a:solidFill>
              <a:effectLst/>
            </a:endParaRPr>
          </a:p>
          <a:p>
            <a:r>
              <a:rPr lang="en-US" cap="none" spc="0" dirty="0">
                <a:ln w="22225">
                  <a:solidFill>
                    <a:schemeClr val="accent2"/>
                  </a:solidFill>
                  <a:prstDash val="solid"/>
                </a:ln>
                <a:solidFill>
                  <a:schemeClr val="accent2">
                    <a:lumMod val="75000"/>
                  </a:schemeClr>
                </a:solidFill>
                <a:effectLst/>
              </a:rPr>
              <a:t>[3]A. </a:t>
            </a:r>
            <a:r>
              <a:rPr lang="en-US" cap="none" spc="0" dirty="0" err="1">
                <a:ln w="22225">
                  <a:solidFill>
                    <a:schemeClr val="accent2"/>
                  </a:solidFill>
                  <a:prstDash val="solid"/>
                </a:ln>
                <a:solidFill>
                  <a:schemeClr val="accent2">
                    <a:lumMod val="75000"/>
                  </a:schemeClr>
                </a:solidFill>
                <a:effectLst/>
              </a:rPr>
              <a:t>Subramanyan</a:t>
            </a:r>
            <a:r>
              <a:rPr lang="en-US" cap="none" spc="0" dirty="0">
                <a:ln w="22225">
                  <a:solidFill>
                    <a:schemeClr val="accent2"/>
                  </a:solidFill>
                  <a:prstDash val="solid"/>
                </a:ln>
                <a:solidFill>
                  <a:schemeClr val="accent2">
                    <a:lumMod val="75000"/>
                  </a:schemeClr>
                </a:solidFill>
                <a:effectLst/>
              </a:rPr>
              <a:t>, "Components of Storage Area Network (SAN) - </a:t>
            </a:r>
            <a:r>
              <a:rPr lang="en-US" cap="none" spc="0" dirty="0" err="1">
                <a:ln w="22225">
                  <a:solidFill>
                    <a:schemeClr val="accent2"/>
                  </a:solidFill>
                  <a:prstDash val="solid"/>
                </a:ln>
                <a:solidFill>
                  <a:schemeClr val="accent2">
                    <a:lumMod val="75000"/>
                  </a:schemeClr>
                </a:solidFill>
                <a:effectLst/>
              </a:rPr>
              <a:t>GeeksforGeeks</a:t>
            </a:r>
            <a:r>
              <a:rPr lang="en-US" cap="none" spc="0" dirty="0">
                <a:ln w="22225">
                  <a:solidFill>
                    <a:schemeClr val="accent2"/>
                  </a:solidFill>
                  <a:prstDash val="solid"/>
                </a:ln>
                <a:solidFill>
                  <a:schemeClr val="accent2">
                    <a:lumMod val="75000"/>
                  </a:schemeClr>
                </a:solidFill>
                <a:effectLst/>
              </a:rPr>
              <a:t>", </a:t>
            </a:r>
            <a:r>
              <a:rPr lang="en-US" cap="none" spc="0" dirty="0" err="1">
                <a:ln w="22225">
                  <a:solidFill>
                    <a:schemeClr val="accent2"/>
                  </a:solidFill>
                  <a:prstDash val="solid"/>
                </a:ln>
                <a:solidFill>
                  <a:schemeClr val="accent2">
                    <a:lumMod val="75000"/>
                  </a:schemeClr>
                </a:solidFill>
                <a:effectLst/>
              </a:rPr>
              <a:t>GeeksforGeeks</a:t>
            </a:r>
            <a:r>
              <a:rPr lang="en-US" cap="none" spc="0" dirty="0">
                <a:ln w="22225">
                  <a:solidFill>
                    <a:schemeClr val="accent2"/>
                  </a:solidFill>
                  <a:prstDash val="solid"/>
                </a:ln>
                <a:solidFill>
                  <a:schemeClr val="accent2">
                    <a:lumMod val="75000"/>
                  </a:schemeClr>
                </a:solidFill>
                <a:effectLst/>
              </a:rPr>
              <a:t>, 2019. [Online]. Available: https://www.geeksforgeeks.org/components-of-storage-area-network-san/. [Accessed: 09- Apr- 2021].</a:t>
            </a:r>
          </a:p>
          <a:p>
            <a:endParaRPr lang="en-US" cap="none" spc="0" dirty="0">
              <a:ln w="22225">
                <a:solidFill>
                  <a:schemeClr val="accent2"/>
                </a:solidFill>
                <a:prstDash val="solid"/>
              </a:ln>
              <a:solidFill>
                <a:schemeClr val="accent2">
                  <a:lumMod val="75000"/>
                </a:schemeClr>
              </a:solidFill>
              <a:effectLst/>
            </a:endParaRPr>
          </a:p>
          <a:p>
            <a:pPr algn="ctr"/>
            <a:endParaRPr lang="en-US" b="1" cap="none" spc="0" dirty="0">
              <a:ln w="22225">
                <a:solidFill>
                  <a:schemeClr val="accent2"/>
                </a:solidFill>
                <a:prstDash val="solid"/>
              </a:ln>
              <a:solidFill>
                <a:schemeClr val="accent2">
                  <a:lumMod val="75000"/>
                </a:schemeClr>
              </a:solidFill>
              <a:effectLst/>
            </a:endParaRPr>
          </a:p>
        </p:txBody>
      </p:sp>
      <p:sp>
        <p:nvSpPr>
          <p:cNvPr id="11" name="Rectangle 10">
            <a:extLst>
              <a:ext uri="{FF2B5EF4-FFF2-40B4-BE49-F238E27FC236}">
                <a16:creationId xmlns:a16="http://schemas.microsoft.com/office/drawing/2014/main" id="{CD808451-CBF8-46A2-99B9-EF6B022DB5C8}"/>
              </a:ext>
            </a:extLst>
          </p:cNvPr>
          <p:cNvSpPr/>
          <p:nvPr/>
        </p:nvSpPr>
        <p:spPr>
          <a:xfrm>
            <a:off x="6576049" y="383093"/>
            <a:ext cx="4291148" cy="6740307"/>
          </a:xfrm>
          <a:prstGeom prst="rect">
            <a:avLst/>
          </a:prstGeom>
          <a:noFill/>
        </p:spPr>
        <p:txBody>
          <a:bodyPr wrap="square" lIns="91440" tIns="45720" rIns="91440" bIns="45720">
            <a:spAutoFit/>
          </a:bodyPr>
          <a:lstStyle/>
          <a:p>
            <a:r>
              <a:rPr lang="en-US" cap="none" spc="0" dirty="0">
                <a:ln w="22225">
                  <a:solidFill>
                    <a:schemeClr val="accent2"/>
                  </a:solidFill>
                  <a:prstDash val="solid"/>
                </a:ln>
                <a:solidFill>
                  <a:schemeClr val="accent2">
                    <a:lumMod val="75000"/>
                  </a:schemeClr>
                </a:solidFill>
                <a:effectLst/>
              </a:rPr>
              <a:t>[4]R. Sheldon, "What is a SAN Switch (Storage Area Network Switch)?", </a:t>
            </a:r>
            <a:r>
              <a:rPr lang="en-US" cap="none" spc="0" dirty="0" err="1">
                <a:ln w="22225">
                  <a:solidFill>
                    <a:schemeClr val="accent2"/>
                  </a:solidFill>
                  <a:prstDash val="solid"/>
                </a:ln>
                <a:solidFill>
                  <a:schemeClr val="accent2">
                    <a:lumMod val="75000"/>
                  </a:schemeClr>
                </a:solidFill>
                <a:effectLst/>
              </a:rPr>
              <a:t>SearchStorage</a:t>
            </a:r>
            <a:r>
              <a:rPr lang="en-US" cap="none" spc="0" dirty="0">
                <a:ln w="22225">
                  <a:solidFill>
                    <a:schemeClr val="accent2"/>
                  </a:solidFill>
                  <a:prstDash val="solid"/>
                </a:ln>
                <a:solidFill>
                  <a:schemeClr val="accent2">
                    <a:lumMod val="75000"/>
                  </a:schemeClr>
                </a:solidFill>
                <a:effectLst/>
              </a:rPr>
              <a:t>, 2020. [Online]. Available: https://searchstorage.techtarget.com/definition/SAN-switch-storage-area-network-switch. [Accessed: 11- Apr- 2021].</a:t>
            </a:r>
          </a:p>
          <a:p>
            <a:endParaRPr lang="en-US" cap="none" spc="0" dirty="0">
              <a:ln w="22225">
                <a:solidFill>
                  <a:schemeClr val="accent2"/>
                </a:solidFill>
                <a:prstDash val="solid"/>
              </a:ln>
              <a:solidFill>
                <a:schemeClr val="accent2">
                  <a:lumMod val="75000"/>
                </a:schemeClr>
              </a:solidFill>
              <a:effectLst/>
            </a:endParaRPr>
          </a:p>
          <a:p>
            <a:r>
              <a:rPr lang="en-US" cap="none" spc="0" dirty="0">
                <a:ln w="22225">
                  <a:solidFill>
                    <a:schemeClr val="accent2"/>
                  </a:solidFill>
                  <a:prstDash val="solid"/>
                </a:ln>
                <a:solidFill>
                  <a:schemeClr val="accent2">
                    <a:lumMod val="75000"/>
                  </a:schemeClr>
                </a:solidFill>
                <a:effectLst/>
              </a:rPr>
              <a:t>[5]M. Harwood, "Storage Basics: Storage Hubs and Switches | Enterprise Storage Forum", Enterprise Storage Forum, 2003. [Online]. Available: https://www.enterprisestorageforum.com/hardware/storage-basics-storage-hubs-and-switches/. [Accessed: 11- Apr- 2021].</a:t>
            </a:r>
          </a:p>
          <a:p>
            <a:endParaRPr lang="en-US" cap="none" spc="0" dirty="0">
              <a:ln w="22225">
                <a:solidFill>
                  <a:schemeClr val="accent2"/>
                </a:solidFill>
                <a:prstDash val="solid"/>
              </a:ln>
              <a:solidFill>
                <a:schemeClr val="accent2">
                  <a:lumMod val="75000"/>
                </a:schemeClr>
              </a:solidFill>
              <a:effectLst/>
            </a:endParaRPr>
          </a:p>
          <a:p>
            <a:r>
              <a:rPr lang="en-US" cap="none" spc="0" dirty="0">
                <a:ln w="22225">
                  <a:solidFill>
                    <a:schemeClr val="accent2"/>
                  </a:solidFill>
                  <a:prstDash val="solid"/>
                </a:ln>
                <a:solidFill>
                  <a:schemeClr val="accent2">
                    <a:lumMod val="75000"/>
                  </a:schemeClr>
                </a:solidFill>
                <a:effectLst/>
              </a:rPr>
              <a:t>[6]M. Wilson, "Best Storage Monitoring and Management Software for SAN/NAS", PC &amp; Network Downloads - PCWDLD.com, 2021. [Online]. Available: https://www.pcwdld.com/storage-monitoring-and-management-software. [Accessed: 11- Apr- 2021].</a:t>
            </a:r>
          </a:p>
          <a:p>
            <a:endParaRPr lang="en-US" cap="none" spc="0" dirty="0">
              <a:ln w="22225">
                <a:solidFill>
                  <a:schemeClr val="accent2"/>
                </a:solidFill>
                <a:prstDash val="solid"/>
              </a:ln>
              <a:solidFill>
                <a:schemeClr val="accent2">
                  <a:lumMod val="75000"/>
                </a:schemeClr>
              </a:solidFill>
              <a:effectLst/>
            </a:endParaRPr>
          </a:p>
          <a:p>
            <a:pPr algn="ctr"/>
            <a:endParaRPr lang="en-US" cap="none" spc="0" dirty="0">
              <a:ln w="22225">
                <a:solidFill>
                  <a:schemeClr val="accent2"/>
                </a:solidFill>
                <a:prstDash val="solid"/>
              </a:ln>
              <a:solidFill>
                <a:schemeClr val="accent2">
                  <a:lumMod val="75000"/>
                </a:schemeClr>
              </a:solidFill>
              <a:effectLst/>
            </a:endParaRPr>
          </a:p>
        </p:txBody>
      </p:sp>
    </p:spTree>
    <p:extLst>
      <p:ext uri="{BB962C8B-B14F-4D97-AF65-F5344CB8AC3E}">
        <p14:creationId xmlns:p14="http://schemas.microsoft.com/office/powerpoint/2010/main" val="19584435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B51BA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29</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rgbClr val="92D050"/>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28</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8">
            <a:extLst>
              <a:ext uri="{FF2B5EF4-FFF2-40B4-BE49-F238E27FC236}">
                <a16:creationId xmlns:a16="http://schemas.microsoft.com/office/drawing/2014/main" id="{2B6B92B7-B243-44D0-9843-8BA618911851}"/>
              </a:ext>
            </a:extLst>
          </p:cNvPr>
          <p:cNvSpPr/>
          <p:nvPr/>
        </p:nvSpPr>
        <p:spPr>
          <a:xfrm>
            <a:off x="1196892" y="413871"/>
            <a:ext cx="4215405" cy="6740307"/>
          </a:xfrm>
          <a:prstGeom prst="rect">
            <a:avLst/>
          </a:prstGeom>
          <a:noFill/>
        </p:spPr>
        <p:txBody>
          <a:bodyPr wrap="square" lIns="91440" tIns="45720" rIns="91440" bIns="45720">
            <a:spAutoFit/>
          </a:bodyPr>
          <a:lstStyle/>
          <a:p>
            <a:r>
              <a:rPr lang="en-US" sz="2400" cap="none" spc="0" dirty="0">
                <a:ln w="22225">
                  <a:solidFill>
                    <a:schemeClr val="accent2"/>
                  </a:solidFill>
                  <a:prstDash val="solid"/>
                </a:ln>
                <a:solidFill>
                  <a:schemeClr val="accent2">
                    <a:lumMod val="75000"/>
                  </a:schemeClr>
                </a:solidFill>
                <a:effectLst/>
              </a:rPr>
              <a:t>References:</a:t>
            </a:r>
          </a:p>
          <a:p>
            <a:endParaRPr lang="en-US" sz="2400" cap="none" spc="0" dirty="0">
              <a:ln w="22225">
                <a:solidFill>
                  <a:schemeClr val="accent2"/>
                </a:solidFill>
                <a:prstDash val="solid"/>
              </a:ln>
              <a:solidFill>
                <a:schemeClr val="accent2">
                  <a:lumMod val="75000"/>
                </a:schemeClr>
              </a:solidFill>
              <a:effectLst/>
            </a:endParaRPr>
          </a:p>
          <a:p>
            <a:r>
              <a:rPr lang="en-US" cap="none" spc="0" dirty="0">
                <a:ln w="22225">
                  <a:solidFill>
                    <a:schemeClr val="accent2"/>
                  </a:solidFill>
                  <a:prstDash val="solid"/>
                </a:ln>
                <a:solidFill>
                  <a:schemeClr val="accent2">
                    <a:lumMod val="75000"/>
                  </a:schemeClr>
                </a:solidFill>
                <a:effectLst/>
              </a:rPr>
              <a:t>[7]S. Solutions, "Storage Area Network Market Research Report: Market size, Industry outlook, Market Forecast, Demand </a:t>
            </a:r>
            <a:r>
              <a:rPr lang="en-US" cap="none" spc="0" dirty="0" err="1">
                <a:ln w="22225">
                  <a:solidFill>
                    <a:schemeClr val="accent2"/>
                  </a:solidFill>
                  <a:prstDash val="solid"/>
                </a:ln>
                <a:solidFill>
                  <a:schemeClr val="accent2">
                    <a:lumMod val="75000"/>
                  </a:schemeClr>
                </a:solidFill>
                <a:effectLst/>
              </a:rPr>
              <a:t>Analysis,Market</a:t>
            </a:r>
            <a:r>
              <a:rPr lang="en-US" cap="none" spc="0" dirty="0">
                <a:ln w="22225">
                  <a:solidFill>
                    <a:schemeClr val="accent2"/>
                  </a:solidFill>
                  <a:prstDash val="solid"/>
                </a:ln>
                <a:solidFill>
                  <a:schemeClr val="accent2">
                    <a:lumMod val="75000"/>
                  </a:schemeClr>
                </a:solidFill>
                <a:effectLst/>
              </a:rPr>
              <a:t> Share, Market Report 2018-2023", Industryarc.com, 2021. [Online]. Available: https://www.industryarc.com/Report/15450/storage-area-network-san-market.html. [Accessed: 11- Apr- 2021].</a:t>
            </a:r>
          </a:p>
          <a:p>
            <a:endParaRPr lang="en-US" sz="2400" cap="none" spc="0" dirty="0">
              <a:ln w="22225">
                <a:solidFill>
                  <a:schemeClr val="accent2"/>
                </a:solidFill>
                <a:prstDash val="solid"/>
              </a:ln>
              <a:solidFill>
                <a:schemeClr val="accent2">
                  <a:lumMod val="75000"/>
                </a:schemeClr>
              </a:solidFill>
              <a:effectLst/>
            </a:endParaRPr>
          </a:p>
          <a:p>
            <a:r>
              <a:rPr lang="en-US" cap="none" spc="0" dirty="0">
                <a:ln w="22225">
                  <a:solidFill>
                    <a:schemeClr val="accent2"/>
                  </a:solidFill>
                  <a:prstDash val="solid"/>
                </a:ln>
                <a:solidFill>
                  <a:schemeClr val="accent2">
                    <a:lumMod val="75000"/>
                  </a:schemeClr>
                </a:solidFill>
                <a:effectLst/>
              </a:rPr>
              <a:t> [8]G. </a:t>
            </a:r>
            <a:r>
              <a:rPr lang="en-US" cap="none" spc="0" dirty="0" err="1">
                <a:ln w="22225">
                  <a:solidFill>
                    <a:schemeClr val="accent2"/>
                  </a:solidFill>
                  <a:prstDash val="solid"/>
                </a:ln>
                <a:solidFill>
                  <a:schemeClr val="accent2">
                    <a:lumMod val="75000"/>
                  </a:schemeClr>
                </a:solidFill>
                <a:effectLst/>
              </a:rPr>
              <a:t>MgGowan</a:t>
            </a:r>
            <a:r>
              <a:rPr lang="en-US" cap="none" spc="0" dirty="0">
                <a:ln w="22225">
                  <a:solidFill>
                    <a:schemeClr val="accent2"/>
                  </a:solidFill>
                  <a:prstDash val="solid"/>
                </a:ln>
                <a:solidFill>
                  <a:schemeClr val="accent2">
                    <a:lumMod val="75000"/>
                  </a:schemeClr>
                </a:solidFill>
                <a:effectLst/>
              </a:rPr>
              <a:t>, J. Bardin and J. </a:t>
            </a:r>
            <a:r>
              <a:rPr lang="en-US" cap="none" spc="0" dirty="0" err="1">
                <a:ln w="22225">
                  <a:solidFill>
                    <a:schemeClr val="accent2"/>
                  </a:solidFill>
                  <a:prstDash val="solid"/>
                </a:ln>
                <a:solidFill>
                  <a:schemeClr val="accent2">
                    <a:lumMod val="75000"/>
                  </a:schemeClr>
                </a:solidFill>
                <a:effectLst/>
              </a:rPr>
              <a:t>Mcdonald</a:t>
            </a:r>
            <a:r>
              <a:rPr lang="en-US" cap="none" spc="0" dirty="0">
                <a:ln w="22225">
                  <a:solidFill>
                    <a:schemeClr val="accent2"/>
                  </a:solidFill>
                  <a:prstDash val="solid"/>
                </a:ln>
                <a:solidFill>
                  <a:schemeClr val="accent2">
                    <a:lumMod val="75000"/>
                  </a:schemeClr>
                </a:solidFill>
                <a:effectLst/>
              </a:rPr>
              <a:t>, Computer and Information Security Handbook (Second Edition), 2nd ed. ScienceDirect: MK, 2013, pp. Pages e61-e83. </a:t>
            </a:r>
          </a:p>
          <a:p>
            <a:endParaRPr lang="en-US" cap="none" spc="0" dirty="0">
              <a:ln w="22225">
                <a:solidFill>
                  <a:schemeClr val="accent2"/>
                </a:solidFill>
                <a:prstDash val="solid"/>
              </a:ln>
              <a:solidFill>
                <a:schemeClr val="accent2">
                  <a:lumMod val="75000"/>
                </a:schemeClr>
              </a:solidFill>
              <a:effectLst/>
            </a:endParaRPr>
          </a:p>
          <a:p>
            <a:r>
              <a:rPr lang="en-US" cap="none" spc="0" dirty="0">
                <a:ln w="22225">
                  <a:solidFill>
                    <a:schemeClr val="accent2"/>
                  </a:solidFill>
                  <a:prstDash val="solid"/>
                </a:ln>
                <a:solidFill>
                  <a:schemeClr val="accent2">
                    <a:lumMod val="75000"/>
                  </a:schemeClr>
                </a:solidFill>
                <a:effectLst/>
              </a:rPr>
              <a:t>[9]T. Wu, C. Lei, V. </a:t>
            </a:r>
            <a:r>
              <a:rPr lang="en-US" cap="none" spc="0" dirty="0" err="1">
                <a:ln w="22225">
                  <a:solidFill>
                    <a:schemeClr val="accent2"/>
                  </a:solidFill>
                  <a:prstDash val="solid"/>
                </a:ln>
                <a:solidFill>
                  <a:schemeClr val="accent2">
                    <a:lumMod val="75000"/>
                  </a:schemeClr>
                </a:solidFill>
                <a:effectLst/>
              </a:rPr>
              <a:t>Rijmen</a:t>
            </a:r>
            <a:r>
              <a:rPr lang="en-US" cap="none" spc="0" dirty="0">
                <a:ln w="22225">
                  <a:solidFill>
                    <a:schemeClr val="accent2"/>
                  </a:solidFill>
                  <a:prstDash val="solid"/>
                </a:ln>
                <a:solidFill>
                  <a:schemeClr val="accent2">
                    <a:lumMod val="75000"/>
                  </a:schemeClr>
                </a:solidFill>
                <a:effectLst/>
              </a:rPr>
              <a:t> and D. Lee, Information Security. New York: Springer, 2008.</a:t>
            </a:r>
          </a:p>
          <a:p>
            <a:endParaRPr lang="en-US" cap="none" spc="0" dirty="0">
              <a:ln w="22225">
                <a:solidFill>
                  <a:schemeClr val="accent2"/>
                </a:solidFill>
                <a:prstDash val="solid"/>
              </a:ln>
              <a:solidFill>
                <a:schemeClr val="accent2">
                  <a:lumMod val="75000"/>
                </a:schemeClr>
              </a:solidFill>
              <a:effectLst/>
            </a:endParaRPr>
          </a:p>
          <a:p>
            <a:pPr algn="ctr"/>
            <a:endParaRPr lang="en-US" b="1" cap="none" spc="0" dirty="0">
              <a:ln w="22225">
                <a:solidFill>
                  <a:schemeClr val="accent2"/>
                </a:solidFill>
                <a:prstDash val="solid"/>
              </a:ln>
              <a:solidFill>
                <a:schemeClr val="accent2">
                  <a:lumMod val="75000"/>
                </a:schemeClr>
              </a:solidFill>
              <a:effectLst/>
            </a:endParaRPr>
          </a:p>
        </p:txBody>
      </p:sp>
      <p:sp>
        <p:nvSpPr>
          <p:cNvPr id="3" name="Rectangle 2">
            <a:extLst>
              <a:ext uri="{FF2B5EF4-FFF2-40B4-BE49-F238E27FC236}">
                <a16:creationId xmlns:a16="http://schemas.microsoft.com/office/drawing/2014/main" id="{70978D05-0EFB-4E01-A64C-6196B86BC603}"/>
              </a:ext>
            </a:extLst>
          </p:cNvPr>
          <p:cNvSpPr/>
          <p:nvPr/>
        </p:nvSpPr>
        <p:spPr>
          <a:xfrm>
            <a:off x="6221486" y="7287213"/>
            <a:ext cx="5213331" cy="175432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2">
                    <a:lumMod val="75000"/>
                  </a:schemeClr>
                </a:solidFill>
                <a:effectLst/>
              </a:rPr>
              <a:t>THE END </a:t>
            </a:r>
            <a:endParaRPr lang="en-US" sz="5400" b="1" dirty="0">
              <a:ln/>
              <a:solidFill>
                <a:schemeClr val="accent2">
                  <a:lumMod val="75000"/>
                </a:schemeClr>
              </a:solidFill>
            </a:endParaRPr>
          </a:p>
          <a:p>
            <a:pPr algn="ctr"/>
            <a:r>
              <a:rPr lang="en-US" sz="5400" b="1" cap="none" spc="0" dirty="0">
                <a:ln/>
                <a:solidFill>
                  <a:schemeClr val="accent2">
                    <a:lumMod val="75000"/>
                  </a:schemeClr>
                </a:solidFill>
                <a:effectLst/>
              </a:rPr>
              <a:t>THANK YOU</a:t>
            </a:r>
          </a:p>
        </p:txBody>
      </p:sp>
      <p:sp>
        <p:nvSpPr>
          <p:cNvPr id="52" name="TextBox 51">
            <a:extLst>
              <a:ext uri="{FF2B5EF4-FFF2-40B4-BE49-F238E27FC236}">
                <a16:creationId xmlns:a16="http://schemas.microsoft.com/office/drawing/2014/main" id="{99DD77FB-9F05-41E8-808D-0C6CFD1F15FA}"/>
              </a:ext>
            </a:extLst>
          </p:cNvPr>
          <p:cNvSpPr txBox="1"/>
          <p:nvPr/>
        </p:nvSpPr>
        <p:spPr>
          <a:xfrm>
            <a:off x="6794146" y="1026014"/>
            <a:ext cx="4068009" cy="4801314"/>
          </a:xfrm>
          <a:prstGeom prst="rect">
            <a:avLst/>
          </a:prstGeom>
          <a:noFill/>
        </p:spPr>
        <p:txBody>
          <a:bodyPr wrap="square">
            <a:spAutoFit/>
          </a:bodyPr>
          <a:lstStyle/>
          <a:p>
            <a:r>
              <a:rPr lang="en-US" cap="none" spc="0" dirty="0">
                <a:ln w="22225">
                  <a:solidFill>
                    <a:schemeClr val="accent2"/>
                  </a:solidFill>
                  <a:prstDash val="solid"/>
                </a:ln>
                <a:solidFill>
                  <a:schemeClr val="accent2">
                    <a:lumMod val="75000"/>
                  </a:schemeClr>
                </a:solidFill>
                <a:effectLst/>
              </a:rPr>
              <a:t>[10]S. Bigelow, "What Is a Storage Area Network? SAN Explained", </a:t>
            </a:r>
            <a:r>
              <a:rPr lang="en-US" cap="none" spc="0" dirty="0" err="1">
                <a:ln w="22225">
                  <a:solidFill>
                    <a:schemeClr val="accent2"/>
                  </a:solidFill>
                  <a:prstDash val="solid"/>
                </a:ln>
                <a:solidFill>
                  <a:schemeClr val="accent2">
                    <a:lumMod val="75000"/>
                  </a:schemeClr>
                </a:solidFill>
                <a:effectLst/>
              </a:rPr>
              <a:t>SearchStorage</a:t>
            </a:r>
            <a:r>
              <a:rPr lang="en-US" cap="none" spc="0" dirty="0">
                <a:ln w="22225">
                  <a:solidFill>
                    <a:schemeClr val="accent2"/>
                  </a:solidFill>
                  <a:prstDash val="solid"/>
                </a:ln>
                <a:solidFill>
                  <a:schemeClr val="accent2">
                    <a:lumMod val="75000"/>
                  </a:schemeClr>
                </a:solidFill>
                <a:effectLst/>
              </a:rPr>
              <a:t>, 2020. [Online]. Available: https://searchstorage.techtarget.com/definition/storage-area-network-SAN. [Accessed: 11- Apr- 2021].</a:t>
            </a:r>
          </a:p>
          <a:p>
            <a:endParaRPr lang="en-US" cap="none" spc="0" dirty="0">
              <a:ln w="22225">
                <a:solidFill>
                  <a:schemeClr val="accent2"/>
                </a:solidFill>
                <a:prstDash val="solid"/>
              </a:ln>
              <a:solidFill>
                <a:schemeClr val="accent2">
                  <a:lumMod val="75000"/>
                </a:schemeClr>
              </a:solidFill>
              <a:effectLst/>
            </a:endParaRPr>
          </a:p>
          <a:p>
            <a:r>
              <a:rPr lang="en-US" cap="none" spc="0" dirty="0">
                <a:ln w="22225">
                  <a:solidFill>
                    <a:schemeClr val="accent2"/>
                  </a:solidFill>
                  <a:prstDash val="solid"/>
                </a:ln>
                <a:solidFill>
                  <a:schemeClr val="accent2">
                    <a:lumMod val="75000"/>
                  </a:schemeClr>
                </a:solidFill>
                <a:effectLst/>
              </a:rPr>
              <a:t>[11]P. Services, S. Networking, C. Directors and S. Overviews, "Cisco SAN Analytics and SAN Telemetry Streaming Solution Overview", Cisco, 2019. [Online]. Available: https://www.cisco.com/c/en/us/products/collateral/storage-networking/mds-9700-series-multilayer-directors/solution-overview-c22-740197.html. [Accessed: 11- Apr- 2021].</a:t>
            </a:r>
          </a:p>
        </p:txBody>
      </p:sp>
    </p:spTree>
    <p:extLst>
      <p:ext uri="{BB962C8B-B14F-4D97-AF65-F5344CB8AC3E}">
        <p14:creationId xmlns:p14="http://schemas.microsoft.com/office/powerpoint/2010/main" val="477884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802693C-F597-47E1-89C9-063F38BA2C0E}"/>
              </a:ext>
            </a:extLst>
          </p:cNvPr>
          <p:cNvSpPr/>
          <p:nvPr/>
        </p:nvSpPr>
        <p:spPr>
          <a:xfrm>
            <a:off x="6096000" y="-2329"/>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4" name="Group 83">
            <a:extLst>
              <a:ext uri="{FF2B5EF4-FFF2-40B4-BE49-F238E27FC236}">
                <a16:creationId xmlns:a16="http://schemas.microsoft.com/office/drawing/2014/main" id="{52380F46-CD42-4EE7-9117-A52F24195F6C}"/>
              </a:ext>
            </a:extLst>
          </p:cNvPr>
          <p:cNvGrpSpPr/>
          <p:nvPr/>
        </p:nvGrpSpPr>
        <p:grpSpPr>
          <a:xfrm>
            <a:off x="6353047" y="326572"/>
            <a:ext cx="5081770" cy="6392113"/>
            <a:chOff x="6353047" y="326572"/>
            <a:chExt cx="5081770" cy="6392113"/>
          </a:xfrm>
        </p:grpSpPr>
        <p:sp>
          <p:nvSpPr>
            <p:cNvPr id="23" name="Rectangle 22">
              <a:extLst>
                <a:ext uri="{FF2B5EF4-FFF2-40B4-BE49-F238E27FC236}">
                  <a16:creationId xmlns:a16="http://schemas.microsoft.com/office/drawing/2014/main" id="{5ADDF941-D9B5-48E0-87CB-7BFC05A66339}"/>
                </a:ext>
              </a:extLst>
            </p:cNvPr>
            <p:cNvSpPr/>
            <p:nvPr/>
          </p:nvSpPr>
          <p:spPr>
            <a:xfrm>
              <a:off x="10842171" y="4051823"/>
              <a:ext cx="592646" cy="2666862"/>
            </a:xfrm>
            <a:prstGeom prst="rect">
              <a:avLst/>
            </a:prstGeom>
            <a:solidFill>
              <a:srgbClr val="18B8A9"/>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Freeform: Shape 81">
              <a:extLst>
                <a:ext uri="{FF2B5EF4-FFF2-40B4-BE49-F238E27FC236}">
                  <a16:creationId xmlns:a16="http://schemas.microsoft.com/office/drawing/2014/main" id="{3E08F384-0AB7-4721-8D97-F527B79A340E}"/>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83" name="TextBox 82">
              <a:extLst>
                <a:ext uri="{FF2B5EF4-FFF2-40B4-BE49-F238E27FC236}">
                  <a16:creationId xmlns:a16="http://schemas.microsoft.com/office/drawing/2014/main" id="{497C1B2B-ABD3-4052-854D-A28CCD29A376}"/>
                </a:ext>
              </a:extLst>
            </p:cNvPr>
            <p:cNvSpPr txBox="1"/>
            <p:nvPr/>
          </p:nvSpPr>
          <p:spPr>
            <a:xfrm rot="16200000">
              <a:off x="10732636" y="6031142"/>
              <a:ext cx="991767" cy="369332"/>
            </a:xfrm>
            <a:prstGeom prst="rect">
              <a:avLst/>
            </a:prstGeom>
            <a:noFill/>
          </p:spPr>
          <p:txBody>
            <a:bodyPr wrap="square" rtlCol="0">
              <a:spAutoFit/>
            </a:bodyPr>
            <a:lstStyle/>
            <a:p>
              <a:r>
                <a:rPr lang="en-GB" dirty="0"/>
                <a:t>PAGE 31</a:t>
              </a:r>
            </a:p>
          </p:txBody>
        </p:sp>
      </p:grpSp>
      <p:sp>
        <p:nvSpPr>
          <p:cNvPr id="35" name="Rectangle 34">
            <a:extLst>
              <a:ext uri="{FF2B5EF4-FFF2-40B4-BE49-F238E27FC236}">
                <a16:creationId xmlns:a16="http://schemas.microsoft.com/office/drawing/2014/main" id="{8E0762B2-B465-40DA-A7EE-E39406022CD5}"/>
              </a:ext>
            </a:extLst>
          </p:cNvPr>
          <p:cNvSpPr/>
          <p:nvPr/>
        </p:nvSpPr>
        <p:spPr>
          <a:xfrm>
            <a:off x="399820"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 name="Group 4">
            <a:extLst>
              <a:ext uri="{FF2B5EF4-FFF2-40B4-BE49-F238E27FC236}">
                <a16:creationId xmlns:a16="http://schemas.microsoft.com/office/drawing/2014/main" id="{017E366B-52C2-46C3-9547-2F96D38D324B}"/>
              </a:ext>
            </a:extLst>
          </p:cNvPr>
          <p:cNvGrpSpPr/>
          <p:nvPr/>
        </p:nvGrpSpPr>
        <p:grpSpPr>
          <a:xfrm>
            <a:off x="6212155" y="391885"/>
            <a:ext cx="363894" cy="5866633"/>
            <a:chOff x="6380106" y="326571"/>
            <a:chExt cx="363894" cy="5866633"/>
          </a:xfrm>
        </p:grpSpPr>
        <p:sp>
          <p:nvSpPr>
            <p:cNvPr id="6" name="Rectangle 5">
              <a:extLst>
                <a:ext uri="{FF2B5EF4-FFF2-40B4-BE49-F238E27FC236}">
                  <a16:creationId xmlns:a16="http://schemas.microsoft.com/office/drawing/2014/main" id="{8A1894D7-A559-4252-BDB5-0D0382A511A2}"/>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8" name="Rectangle 7">
              <a:extLst>
                <a:ext uri="{FF2B5EF4-FFF2-40B4-BE49-F238E27FC236}">
                  <a16:creationId xmlns:a16="http://schemas.microsoft.com/office/drawing/2014/main" id="{77E5CC57-413C-4DDD-8731-E81A413B94EA}"/>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2" name="Rectangle 11">
              <a:extLst>
                <a:ext uri="{FF2B5EF4-FFF2-40B4-BE49-F238E27FC236}">
                  <a16:creationId xmlns:a16="http://schemas.microsoft.com/office/drawing/2014/main" id="{6DB176BC-0624-4B1F-9D1B-AC93EACA718E}"/>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4" name="Rectangle 13">
              <a:extLst>
                <a:ext uri="{FF2B5EF4-FFF2-40B4-BE49-F238E27FC236}">
                  <a16:creationId xmlns:a16="http://schemas.microsoft.com/office/drawing/2014/main" id="{C996C70E-E3EA-4064-8EFB-1C2D78C5C119}"/>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6" name="Rectangle 15">
              <a:extLst>
                <a:ext uri="{FF2B5EF4-FFF2-40B4-BE49-F238E27FC236}">
                  <a16:creationId xmlns:a16="http://schemas.microsoft.com/office/drawing/2014/main" id="{2DE30379-9E85-4E96-8BBD-4457AB31D4B0}"/>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18" name="Rectangle 17">
              <a:extLst>
                <a:ext uri="{FF2B5EF4-FFF2-40B4-BE49-F238E27FC236}">
                  <a16:creationId xmlns:a16="http://schemas.microsoft.com/office/drawing/2014/main" id="{2DBCCB2A-A322-4E6E-A741-9225492437A4}"/>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4" name="Rectangle 23">
              <a:extLst>
                <a:ext uri="{FF2B5EF4-FFF2-40B4-BE49-F238E27FC236}">
                  <a16:creationId xmlns:a16="http://schemas.microsoft.com/office/drawing/2014/main" id="{B0427431-E104-4D57-8707-392CA47938AF}"/>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6" name="Rectangle 25">
              <a:extLst>
                <a:ext uri="{FF2B5EF4-FFF2-40B4-BE49-F238E27FC236}">
                  <a16:creationId xmlns:a16="http://schemas.microsoft.com/office/drawing/2014/main" id="{E18CB12A-D1E8-47A5-927F-6C0E363A7F2E}"/>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28" name="Rectangle 27">
              <a:extLst>
                <a:ext uri="{FF2B5EF4-FFF2-40B4-BE49-F238E27FC236}">
                  <a16:creationId xmlns:a16="http://schemas.microsoft.com/office/drawing/2014/main" id="{D0FF0DA9-915C-46B2-87BA-9CFBA514425E}"/>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0" name="Rectangle 29">
              <a:extLst>
                <a:ext uri="{FF2B5EF4-FFF2-40B4-BE49-F238E27FC236}">
                  <a16:creationId xmlns:a16="http://schemas.microsoft.com/office/drawing/2014/main" id="{DA6F1BF0-7800-4B30-9578-C610E4A9C78C}"/>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32" name="Rectangle 31">
              <a:extLst>
                <a:ext uri="{FF2B5EF4-FFF2-40B4-BE49-F238E27FC236}">
                  <a16:creationId xmlns:a16="http://schemas.microsoft.com/office/drawing/2014/main" id="{7CF73A25-AFD1-4611-BDE8-FEDF0CF23CC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grpSp>
        <p:nvGrpSpPr>
          <p:cNvPr id="43" name="Group 42">
            <a:extLst>
              <a:ext uri="{FF2B5EF4-FFF2-40B4-BE49-F238E27FC236}">
                <a16:creationId xmlns:a16="http://schemas.microsoft.com/office/drawing/2014/main" id="{42CED1D8-2B30-447C-A202-D735D9C18DD5}"/>
              </a:ext>
            </a:extLst>
          </p:cNvPr>
          <p:cNvGrpSpPr/>
          <p:nvPr/>
        </p:nvGrpSpPr>
        <p:grpSpPr>
          <a:xfrm flipH="1">
            <a:off x="572308" y="319579"/>
            <a:ext cx="5081770" cy="6392113"/>
            <a:chOff x="6353047" y="326572"/>
            <a:chExt cx="5081770" cy="6392113"/>
          </a:xfrm>
          <a:effectLst>
            <a:outerShdw blurRad="50800" dist="38100" dir="2700000" algn="tl" rotWithShape="0">
              <a:prstClr val="black">
                <a:alpha val="40000"/>
              </a:prstClr>
            </a:outerShdw>
          </a:effectLst>
        </p:grpSpPr>
        <p:sp>
          <p:nvSpPr>
            <p:cNvPr id="44" name="Rectangle 43">
              <a:extLst>
                <a:ext uri="{FF2B5EF4-FFF2-40B4-BE49-F238E27FC236}">
                  <a16:creationId xmlns:a16="http://schemas.microsoft.com/office/drawing/2014/main" id="{68F35091-B0A9-4386-8F6C-CEB2C03EC301}"/>
                </a:ext>
              </a:extLst>
            </p:cNvPr>
            <p:cNvSpPr/>
            <p:nvPr/>
          </p:nvSpPr>
          <p:spPr>
            <a:xfrm>
              <a:off x="10842171" y="4051823"/>
              <a:ext cx="592646" cy="2666862"/>
            </a:xfrm>
            <a:prstGeom prst="rect">
              <a:avLst/>
            </a:prstGeom>
            <a:solidFill>
              <a:schemeClr val="accent2">
                <a:lumMod val="75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DD2A448D-1BD0-4D2B-8C62-AEE17FE3D18D}"/>
                </a:ext>
              </a:extLst>
            </p:cNvPr>
            <p:cNvSpPr/>
            <p:nvPr/>
          </p:nvSpPr>
          <p:spPr>
            <a:xfrm>
              <a:off x="6353047" y="326572"/>
              <a:ext cx="4824723" cy="6392113"/>
            </a:xfrm>
            <a:custGeom>
              <a:avLst/>
              <a:gdLst>
                <a:gd name="connsiteX0" fmla="*/ 0 w 4824723"/>
                <a:gd name="connsiteY0" fmla="*/ 0 h 6392113"/>
                <a:gd name="connsiteX1" fmla="*/ 4824723 w 4824723"/>
                <a:gd name="connsiteY1" fmla="*/ 0 h 6392113"/>
                <a:gd name="connsiteX2" fmla="*/ 4824723 w 4824723"/>
                <a:gd name="connsiteY2" fmla="*/ 3734581 h 6392113"/>
                <a:gd name="connsiteX3" fmla="*/ 4690164 w 4824723"/>
                <a:gd name="connsiteY3" fmla="*/ 3734581 h 6392113"/>
                <a:gd name="connsiteX4" fmla="*/ 4573957 w 4824723"/>
                <a:gd name="connsiteY4" fmla="*/ 3850788 h 6392113"/>
                <a:gd name="connsiteX5" fmla="*/ 4573957 w 4824723"/>
                <a:gd name="connsiteY5" fmla="*/ 6392113 h 6392113"/>
                <a:gd name="connsiteX6" fmla="*/ 0 w 4824723"/>
                <a:gd name="connsiteY6" fmla="*/ 6392113 h 639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23" h="6392113">
                  <a:moveTo>
                    <a:pt x="0" y="0"/>
                  </a:moveTo>
                  <a:lnTo>
                    <a:pt x="4824723" y="0"/>
                  </a:lnTo>
                  <a:lnTo>
                    <a:pt x="4824723" y="3734581"/>
                  </a:lnTo>
                  <a:lnTo>
                    <a:pt x="4690164" y="3734581"/>
                  </a:lnTo>
                  <a:cubicBezTo>
                    <a:pt x="4625985" y="3734581"/>
                    <a:pt x="4573957" y="3786609"/>
                    <a:pt x="4573957" y="3850788"/>
                  </a:cubicBezTo>
                  <a:lnTo>
                    <a:pt x="4573957" y="6392113"/>
                  </a:lnTo>
                  <a:lnTo>
                    <a:pt x="0" y="6392113"/>
                  </a:lnTo>
                  <a:close/>
                </a:path>
              </a:pathLst>
            </a:cu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46" name="TextBox 45">
              <a:extLst>
                <a:ext uri="{FF2B5EF4-FFF2-40B4-BE49-F238E27FC236}">
                  <a16:creationId xmlns:a16="http://schemas.microsoft.com/office/drawing/2014/main" id="{0DB32F9E-60F6-4D8F-8A11-909CE3428825}"/>
                </a:ext>
              </a:extLst>
            </p:cNvPr>
            <p:cNvSpPr txBox="1"/>
            <p:nvPr/>
          </p:nvSpPr>
          <p:spPr>
            <a:xfrm rot="16200000">
              <a:off x="10732636" y="6031142"/>
              <a:ext cx="991767" cy="369332"/>
            </a:xfrm>
            <a:prstGeom prst="rect">
              <a:avLst/>
            </a:prstGeom>
            <a:noFill/>
          </p:spPr>
          <p:txBody>
            <a:bodyPr wrap="square" rtlCol="0">
              <a:spAutoFit/>
            </a:bodyPr>
            <a:lstStyle/>
            <a:p>
              <a:r>
                <a:rPr lang="en-GB" dirty="0"/>
                <a:t>PAGE 30</a:t>
              </a:r>
            </a:p>
          </p:txBody>
        </p:sp>
      </p:grpSp>
      <p:grpSp>
        <p:nvGrpSpPr>
          <p:cNvPr id="59" name="Group 58">
            <a:extLst>
              <a:ext uri="{FF2B5EF4-FFF2-40B4-BE49-F238E27FC236}">
                <a16:creationId xmlns:a16="http://schemas.microsoft.com/office/drawing/2014/main" id="{CBB6C515-8D90-433C-963C-6BDFCE4C3F88}"/>
              </a:ext>
            </a:extLst>
          </p:cNvPr>
          <p:cNvGrpSpPr/>
          <p:nvPr/>
        </p:nvGrpSpPr>
        <p:grpSpPr>
          <a:xfrm>
            <a:off x="5476800" y="401216"/>
            <a:ext cx="363894" cy="5866633"/>
            <a:chOff x="6380106" y="326571"/>
            <a:chExt cx="363894" cy="5866633"/>
          </a:xfrm>
        </p:grpSpPr>
        <p:sp>
          <p:nvSpPr>
            <p:cNvPr id="60" name="Rectangle 59">
              <a:extLst>
                <a:ext uri="{FF2B5EF4-FFF2-40B4-BE49-F238E27FC236}">
                  <a16:creationId xmlns:a16="http://schemas.microsoft.com/office/drawing/2014/main" id="{68283645-2BAE-470D-925C-78E26222F095}"/>
                </a:ext>
              </a:extLst>
            </p:cNvPr>
            <p:cNvSpPr/>
            <p:nvPr/>
          </p:nvSpPr>
          <p:spPr>
            <a:xfrm>
              <a:off x="6380106" y="326571"/>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1" name="Rectangle 60">
              <a:extLst>
                <a:ext uri="{FF2B5EF4-FFF2-40B4-BE49-F238E27FC236}">
                  <a16:creationId xmlns:a16="http://schemas.microsoft.com/office/drawing/2014/main" id="{43B57D5B-1ED3-431C-A804-4764AD9FD04B}"/>
                </a:ext>
              </a:extLst>
            </p:cNvPr>
            <p:cNvSpPr/>
            <p:nvPr/>
          </p:nvSpPr>
          <p:spPr>
            <a:xfrm>
              <a:off x="6380106" y="9050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2" name="Rectangle 61">
              <a:extLst>
                <a:ext uri="{FF2B5EF4-FFF2-40B4-BE49-F238E27FC236}">
                  <a16:creationId xmlns:a16="http://schemas.microsoft.com/office/drawing/2014/main" id="{911DE2FD-D508-443C-9716-A06B9EBF1640}"/>
                </a:ext>
              </a:extLst>
            </p:cNvPr>
            <p:cNvSpPr/>
            <p:nvPr/>
          </p:nvSpPr>
          <p:spPr>
            <a:xfrm>
              <a:off x="6380106" y="147890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3" name="Rectangle 62">
              <a:extLst>
                <a:ext uri="{FF2B5EF4-FFF2-40B4-BE49-F238E27FC236}">
                  <a16:creationId xmlns:a16="http://schemas.microsoft.com/office/drawing/2014/main" id="{C6E33ED9-429A-4F83-A879-1B0D7F70270C}"/>
                </a:ext>
              </a:extLst>
            </p:cNvPr>
            <p:cNvSpPr/>
            <p:nvPr/>
          </p:nvSpPr>
          <p:spPr>
            <a:xfrm>
              <a:off x="6380106" y="2062067"/>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4" name="Rectangle 63">
              <a:extLst>
                <a:ext uri="{FF2B5EF4-FFF2-40B4-BE49-F238E27FC236}">
                  <a16:creationId xmlns:a16="http://schemas.microsoft.com/office/drawing/2014/main" id="{0DBFEC91-111F-494B-AF41-F451FBD7FFCA}"/>
                </a:ext>
              </a:extLst>
            </p:cNvPr>
            <p:cNvSpPr/>
            <p:nvPr/>
          </p:nvSpPr>
          <p:spPr>
            <a:xfrm>
              <a:off x="6380106" y="262657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5" name="Rectangle 64">
              <a:extLst>
                <a:ext uri="{FF2B5EF4-FFF2-40B4-BE49-F238E27FC236}">
                  <a16:creationId xmlns:a16="http://schemas.microsoft.com/office/drawing/2014/main" id="{D98B0C40-DDB6-4083-9CD5-AF4B23F25AF3}"/>
                </a:ext>
              </a:extLst>
            </p:cNvPr>
            <p:cNvSpPr/>
            <p:nvPr/>
          </p:nvSpPr>
          <p:spPr>
            <a:xfrm>
              <a:off x="6380106" y="3202736"/>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6" name="Rectangle 65">
              <a:extLst>
                <a:ext uri="{FF2B5EF4-FFF2-40B4-BE49-F238E27FC236}">
                  <a16:creationId xmlns:a16="http://schemas.microsoft.com/office/drawing/2014/main" id="{8A3DCD85-811F-44C7-B12B-E333FB5FBD7A}"/>
                </a:ext>
              </a:extLst>
            </p:cNvPr>
            <p:cNvSpPr/>
            <p:nvPr/>
          </p:nvSpPr>
          <p:spPr>
            <a:xfrm>
              <a:off x="6389437" y="3762574"/>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7" name="Rectangle 66">
              <a:extLst>
                <a:ext uri="{FF2B5EF4-FFF2-40B4-BE49-F238E27FC236}">
                  <a16:creationId xmlns:a16="http://schemas.microsoft.com/office/drawing/2014/main" id="{BAE15435-C324-4D65-961C-3DF825163234}"/>
                </a:ext>
              </a:extLst>
            </p:cNvPr>
            <p:cNvSpPr/>
            <p:nvPr/>
          </p:nvSpPr>
          <p:spPr>
            <a:xfrm>
              <a:off x="6389437" y="4331742"/>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8" name="Rectangle 67">
              <a:extLst>
                <a:ext uri="{FF2B5EF4-FFF2-40B4-BE49-F238E27FC236}">
                  <a16:creationId xmlns:a16="http://schemas.microsoft.com/office/drawing/2014/main" id="{92C727B4-DD86-4781-81CA-509E4E17E60A}"/>
                </a:ext>
              </a:extLst>
            </p:cNvPr>
            <p:cNvSpPr/>
            <p:nvPr/>
          </p:nvSpPr>
          <p:spPr>
            <a:xfrm>
              <a:off x="6389437" y="4891580"/>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69" name="Rectangle 68">
              <a:extLst>
                <a:ext uri="{FF2B5EF4-FFF2-40B4-BE49-F238E27FC236}">
                  <a16:creationId xmlns:a16="http://schemas.microsoft.com/office/drawing/2014/main" id="{0965B0DC-AED0-4453-83F1-D2B578CADFC1}"/>
                </a:ext>
              </a:extLst>
            </p:cNvPr>
            <p:cNvSpPr/>
            <p:nvPr/>
          </p:nvSpPr>
          <p:spPr>
            <a:xfrm>
              <a:off x="6380106" y="5446753"/>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sp>
          <p:nvSpPr>
            <p:cNvPr id="70" name="Rectangle 69">
              <a:extLst>
                <a:ext uri="{FF2B5EF4-FFF2-40B4-BE49-F238E27FC236}">
                  <a16:creationId xmlns:a16="http://schemas.microsoft.com/office/drawing/2014/main" id="{865C9A26-717C-40EF-8EEE-92EA5BFCF714}"/>
                </a:ext>
              </a:extLst>
            </p:cNvPr>
            <p:cNvSpPr/>
            <p:nvPr/>
          </p:nvSpPr>
          <p:spPr>
            <a:xfrm>
              <a:off x="6389437" y="5969269"/>
              <a:ext cx="354563" cy="223935"/>
            </a:xfrm>
            <a:prstGeom prst="rect">
              <a:avLst/>
            </a:prstGeom>
            <a:solidFill>
              <a:schemeClr val="accent2">
                <a:lumMod val="20000"/>
                <a:lumOff val="80000"/>
              </a:schemeClr>
            </a:solidFill>
            <a:ln>
              <a:noFill/>
            </a:ln>
            <a:effectLst>
              <a:innerShdw blurRad="63500" dist="50800" dir="13500000">
                <a:schemeClr val="accent2">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solidFill>
              </a:endParaRPr>
            </a:p>
          </p:txBody>
        </p:sp>
      </p:grpSp>
      <p:sp>
        <p:nvSpPr>
          <p:cNvPr id="10" name="Arc 9">
            <a:extLst>
              <a:ext uri="{FF2B5EF4-FFF2-40B4-BE49-F238E27FC236}">
                <a16:creationId xmlns:a16="http://schemas.microsoft.com/office/drawing/2014/main" id="{2F9759D9-9594-4656-BA34-B42AFB5E4939}"/>
              </a:ext>
            </a:extLst>
          </p:cNvPr>
          <p:cNvSpPr/>
          <p:nvPr/>
        </p:nvSpPr>
        <p:spPr>
          <a:xfrm>
            <a:off x="5663412" y="326573"/>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Arc 70">
            <a:extLst>
              <a:ext uri="{FF2B5EF4-FFF2-40B4-BE49-F238E27FC236}">
                <a16:creationId xmlns:a16="http://schemas.microsoft.com/office/drawing/2014/main" id="{A0F1FE4C-708A-437D-93EC-C75CE33CA455}"/>
              </a:ext>
            </a:extLst>
          </p:cNvPr>
          <p:cNvSpPr/>
          <p:nvPr/>
        </p:nvSpPr>
        <p:spPr>
          <a:xfrm>
            <a:off x="5654081" y="89807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Arc 71">
            <a:extLst>
              <a:ext uri="{FF2B5EF4-FFF2-40B4-BE49-F238E27FC236}">
                <a16:creationId xmlns:a16="http://schemas.microsoft.com/office/drawing/2014/main" id="{9D48CC0C-B12C-4900-8DDC-23BE50B9844F}"/>
              </a:ext>
            </a:extLst>
          </p:cNvPr>
          <p:cNvSpPr/>
          <p:nvPr/>
        </p:nvSpPr>
        <p:spPr>
          <a:xfrm>
            <a:off x="5654080" y="1466075"/>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Arc 72">
            <a:extLst>
              <a:ext uri="{FF2B5EF4-FFF2-40B4-BE49-F238E27FC236}">
                <a16:creationId xmlns:a16="http://schemas.microsoft.com/office/drawing/2014/main" id="{470EBDDF-E2AE-4664-B14E-B3BD719D8380}"/>
              </a:ext>
            </a:extLst>
          </p:cNvPr>
          <p:cNvSpPr/>
          <p:nvPr/>
        </p:nvSpPr>
        <p:spPr>
          <a:xfrm>
            <a:off x="5654079" y="204807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Arc 73">
            <a:extLst>
              <a:ext uri="{FF2B5EF4-FFF2-40B4-BE49-F238E27FC236}">
                <a16:creationId xmlns:a16="http://schemas.microsoft.com/office/drawing/2014/main" id="{302E0AB6-ABF6-4370-A35C-72B465897CD2}"/>
              </a:ext>
            </a:extLst>
          </p:cNvPr>
          <p:cNvSpPr/>
          <p:nvPr/>
        </p:nvSpPr>
        <p:spPr>
          <a:xfrm>
            <a:off x="5654078" y="262773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Arc 74">
            <a:extLst>
              <a:ext uri="{FF2B5EF4-FFF2-40B4-BE49-F238E27FC236}">
                <a16:creationId xmlns:a16="http://schemas.microsoft.com/office/drawing/2014/main" id="{DE909D13-B2F9-4050-8470-F91E837B5845}"/>
              </a:ext>
            </a:extLst>
          </p:cNvPr>
          <p:cNvSpPr/>
          <p:nvPr/>
        </p:nvSpPr>
        <p:spPr>
          <a:xfrm>
            <a:off x="5663412" y="3202738"/>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Arc 75">
            <a:extLst>
              <a:ext uri="{FF2B5EF4-FFF2-40B4-BE49-F238E27FC236}">
                <a16:creationId xmlns:a16="http://schemas.microsoft.com/office/drawing/2014/main" id="{AF8DD4FC-24B8-44C0-879C-3FFB88DA36A6}"/>
              </a:ext>
            </a:extLst>
          </p:cNvPr>
          <p:cNvSpPr/>
          <p:nvPr/>
        </p:nvSpPr>
        <p:spPr>
          <a:xfrm>
            <a:off x="5667808" y="3753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Arc 76">
            <a:extLst>
              <a:ext uri="{FF2B5EF4-FFF2-40B4-BE49-F238E27FC236}">
                <a16:creationId xmlns:a16="http://schemas.microsoft.com/office/drawing/2014/main" id="{6FF8B2A6-CA66-4904-975E-52469006E028}"/>
              </a:ext>
            </a:extLst>
          </p:cNvPr>
          <p:cNvSpPr/>
          <p:nvPr/>
        </p:nvSpPr>
        <p:spPr>
          <a:xfrm>
            <a:off x="5680846" y="4322414"/>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C9CADBFF-5EF1-4996-9CCA-C6D0B7E3D1D9}"/>
              </a:ext>
            </a:extLst>
          </p:cNvPr>
          <p:cNvSpPr/>
          <p:nvPr/>
        </p:nvSpPr>
        <p:spPr>
          <a:xfrm>
            <a:off x="5674028" y="4882246"/>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Arc 78">
            <a:extLst>
              <a:ext uri="{FF2B5EF4-FFF2-40B4-BE49-F238E27FC236}">
                <a16:creationId xmlns:a16="http://schemas.microsoft.com/office/drawing/2014/main" id="{389B6D75-00EE-4998-83FF-9E98094EB2F9}"/>
              </a:ext>
            </a:extLst>
          </p:cNvPr>
          <p:cNvSpPr/>
          <p:nvPr/>
        </p:nvSpPr>
        <p:spPr>
          <a:xfrm>
            <a:off x="5663412" y="5444432"/>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Arc 79">
            <a:extLst>
              <a:ext uri="{FF2B5EF4-FFF2-40B4-BE49-F238E27FC236}">
                <a16:creationId xmlns:a16="http://schemas.microsoft.com/office/drawing/2014/main" id="{1EB33B25-BAE3-441A-9F49-311D0BF82B75}"/>
              </a:ext>
            </a:extLst>
          </p:cNvPr>
          <p:cNvSpPr/>
          <p:nvPr/>
        </p:nvSpPr>
        <p:spPr>
          <a:xfrm>
            <a:off x="5663412" y="5948269"/>
            <a:ext cx="697227" cy="485190"/>
          </a:xfrm>
          <a:prstGeom prst="arc">
            <a:avLst>
              <a:gd name="adj1" fmla="val 10262504"/>
              <a:gd name="adj2" fmla="val 480650"/>
            </a:avLst>
          </a:prstGeom>
          <a:ln w="63500">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Rectangle 2">
            <a:extLst>
              <a:ext uri="{FF2B5EF4-FFF2-40B4-BE49-F238E27FC236}">
                <a16:creationId xmlns:a16="http://schemas.microsoft.com/office/drawing/2014/main" id="{70978D05-0EFB-4E01-A64C-6196B86BC603}"/>
              </a:ext>
            </a:extLst>
          </p:cNvPr>
          <p:cNvSpPr/>
          <p:nvPr/>
        </p:nvSpPr>
        <p:spPr>
          <a:xfrm>
            <a:off x="1210678" y="2351316"/>
            <a:ext cx="4098168" cy="424731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2">
                    <a:lumMod val="75000"/>
                  </a:schemeClr>
                </a:solidFill>
                <a:effectLst/>
              </a:rPr>
              <a:t> </a:t>
            </a:r>
            <a:endParaRPr lang="en-US" sz="5400" b="1" dirty="0">
              <a:ln/>
              <a:solidFill>
                <a:schemeClr val="accent2">
                  <a:lumMod val="75000"/>
                </a:schemeClr>
              </a:solidFill>
            </a:endParaRPr>
          </a:p>
          <a:p>
            <a:pPr algn="ctr"/>
            <a:r>
              <a:rPr lang="en-US" sz="5400" b="1" cap="none" spc="0" dirty="0">
                <a:ln/>
                <a:solidFill>
                  <a:schemeClr val="accent2">
                    <a:lumMod val="75000"/>
                  </a:schemeClr>
                </a:solidFill>
                <a:effectLst/>
              </a:rPr>
              <a:t>THANK YOU</a:t>
            </a:r>
          </a:p>
          <a:p>
            <a:pPr algn="ctr"/>
            <a:endParaRPr lang="en-US" sz="5400" b="1" dirty="0">
              <a:ln/>
              <a:solidFill>
                <a:schemeClr val="accent2">
                  <a:lumMod val="75000"/>
                </a:schemeClr>
              </a:solidFill>
            </a:endParaRPr>
          </a:p>
          <a:p>
            <a:pPr algn="ctr"/>
            <a:endParaRPr lang="en-US" sz="5400" b="1" cap="none" spc="0" dirty="0">
              <a:ln/>
              <a:solidFill>
                <a:schemeClr val="accent2">
                  <a:lumMod val="75000"/>
                </a:schemeClr>
              </a:solidFill>
              <a:effectLst/>
            </a:endParaRPr>
          </a:p>
          <a:p>
            <a:pPr algn="ctr"/>
            <a:endParaRPr lang="en-US" sz="5400" b="1" cap="none" spc="0" dirty="0">
              <a:ln/>
              <a:solidFill>
                <a:schemeClr val="accent2">
                  <a:lumMod val="75000"/>
                </a:schemeClr>
              </a:solidFill>
              <a:effectLst/>
            </a:endParaRPr>
          </a:p>
        </p:txBody>
      </p:sp>
      <p:sp>
        <p:nvSpPr>
          <p:cNvPr id="53" name="Rectangle 52">
            <a:extLst>
              <a:ext uri="{FF2B5EF4-FFF2-40B4-BE49-F238E27FC236}">
                <a16:creationId xmlns:a16="http://schemas.microsoft.com/office/drawing/2014/main" id="{73BF1EFD-D735-4374-9680-59911197362D}"/>
              </a:ext>
            </a:extLst>
          </p:cNvPr>
          <p:cNvSpPr/>
          <p:nvPr/>
        </p:nvSpPr>
        <p:spPr>
          <a:xfrm>
            <a:off x="6957674" y="2351315"/>
            <a:ext cx="4098168" cy="424731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2">
                    <a:lumMod val="75000"/>
                  </a:schemeClr>
                </a:solidFill>
                <a:effectLst/>
              </a:rPr>
              <a:t> </a:t>
            </a:r>
            <a:endParaRPr lang="en-US" sz="5400" b="1" dirty="0">
              <a:ln/>
              <a:solidFill>
                <a:schemeClr val="accent2">
                  <a:lumMod val="75000"/>
                </a:schemeClr>
              </a:solidFill>
            </a:endParaRPr>
          </a:p>
          <a:p>
            <a:pPr algn="ctr"/>
            <a:r>
              <a:rPr lang="en-US" sz="5400" b="1" cap="none" spc="0" dirty="0">
                <a:ln/>
                <a:solidFill>
                  <a:schemeClr val="accent2">
                    <a:lumMod val="75000"/>
                  </a:schemeClr>
                </a:solidFill>
                <a:effectLst/>
              </a:rPr>
              <a:t>THE END</a:t>
            </a:r>
          </a:p>
          <a:p>
            <a:pPr algn="ctr"/>
            <a:endParaRPr lang="en-US" sz="5400" b="1" dirty="0">
              <a:ln/>
              <a:solidFill>
                <a:schemeClr val="accent2">
                  <a:lumMod val="75000"/>
                </a:schemeClr>
              </a:solidFill>
            </a:endParaRPr>
          </a:p>
          <a:p>
            <a:pPr algn="ctr"/>
            <a:endParaRPr lang="en-US" sz="5400" b="1" cap="none" spc="0" dirty="0">
              <a:ln/>
              <a:solidFill>
                <a:schemeClr val="accent2">
                  <a:lumMod val="75000"/>
                </a:schemeClr>
              </a:solidFill>
              <a:effectLst/>
            </a:endParaRPr>
          </a:p>
          <a:p>
            <a:pPr algn="ctr"/>
            <a:endParaRPr lang="en-US" sz="5400" b="1" cap="none" spc="0" dirty="0">
              <a:ln/>
              <a:solidFill>
                <a:schemeClr val="accent2">
                  <a:lumMod val="75000"/>
                </a:schemeClr>
              </a:solidFill>
              <a:effectLst/>
            </a:endParaRPr>
          </a:p>
        </p:txBody>
      </p:sp>
    </p:spTree>
    <p:extLst>
      <p:ext uri="{BB962C8B-B14F-4D97-AF65-F5344CB8AC3E}">
        <p14:creationId xmlns:p14="http://schemas.microsoft.com/office/powerpoint/2010/main" val="2008413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48000">
              <a:schemeClr val="bg1">
                <a:lumMod val="75000"/>
              </a:schemeClr>
            </a:gs>
            <a:gs pos="31872">
              <a:srgbClr val="D1D2D3"/>
            </a:gs>
            <a:gs pos="69000">
              <a:schemeClr val="accent1">
                <a:lumMod val="45000"/>
                <a:lumOff val="55000"/>
              </a:schemeClr>
            </a:gs>
            <a:gs pos="88000">
              <a:schemeClr val="tx1">
                <a:lumMod val="50000"/>
                <a:lumOff val="50000"/>
              </a:schemeClr>
            </a:gs>
          </a:gsLst>
          <a:lin ang="5400000" scaled="1"/>
        </a:gra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4E52C3E9-FA14-460D-A1B9-5711621186A9}"/>
              </a:ext>
            </a:extLst>
          </p:cNvPr>
          <p:cNvSpPr/>
          <p:nvPr/>
        </p:nvSpPr>
        <p:spPr>
          <a:xfrm flipH="1">
            <a:off x="252145" y="0"/>
            <a:ext cx="554946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Rectangle 59">
            <a:extLst>
              <a:ext uri="{FF2B5EF4-FFF2-40B4-BE49-F238E27FC236}">
                <a16:creationId xmlns:a16="http://schemas.microsoft.com/office/drawing/2014/main" id="{96E21AD1-F471-46F2-91E8-6D85B4D92521}"/>
              </a:ext>
            </a:extLst>
          </p:cNvPr>
          <p:cNvSpPr/>
          <p:nvPr/>
        </p:nvSpPr>
        <p:spPr>
          <a:xfrm>
            <a:off x="5213779" y="316052"/>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Rectangle 61">
            <a:extLst>
              <a:ext uri="{FF2B5EF4-FFF2-40B4-BE49-F238E27FC236}">
                <a16:creationId xmlns:a16="http://schemas.microsoft.com/office/drawing/2014/main" id="{E97C1BC2-4368-4236-8F8D-27B48E88A331}"/>
              </a:ext>
            </a:extLst>
          </p:cNvPr>
          <p:cNvSpPr/>
          <p:nvPr/>
        </p:nvSpPr>
        <p:spPr>
          <a:xfrm>
            <a:off x="5213779" y="894550"/>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Rectangle 63">
            <a:extLst>
              <a:ext uri="{FF2B5EF4-FFF2-40B4-BE49-F238E27FC236}">
                <a16:creationId xmlns:a16="http://schemas.microsoft.com/office/drawing/2014/main" id="{1A6659CF-13D0-460C-840D-2EBDC2127461}"/>
              </a:ext>
            </a:extLst>
          </p:cNvPr>
          <p:cNvSpPr/>
          <p:nvPr/>
        </p:nvSpPr>
        <p:spPr>
          <a:xfrm>
            <a:off x="5213779" y="1468384"/>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2E094429-5957-4149-82C5-B7375762968D}"/>
              </a:ext>
            </a:extLst>
          </p:cNvPr>
          <p:cNvSpPr/>
          <p:nvPr/>
        </p:nvSpPr>
        <p:spPr>
          <a:xfrm>
            <a:off x="5213779" y="2051548"/>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Rectangle 67">
            <a:extLst>
              <a:ext uri="{FF2B5EF4-FFF2-40B4-BE49-F238E27FC236}">
                <a16:creationId xmlns:a16="http://schemas.microsoft.com/office/drawing/2014/main" id="{DCAB50A3-A1EF-48C9-991D-B6A87359484E}"/>
              </a:ext>
            </a:extLst>
          </p:cNvPr>
          <p:cNvSpPr/>
          <p:nvPr/>
        </p:nvSpPr>
        <p:spPr>
          <a:xfrm>
            <a:off x="5213779" y="2616051"/>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Rectangle 69">
            <a:extLst>
              <a:ext uri="{FF2B5EF4-FFF2-40B4-BE49-F238E27FC236}">
                <a16:creationId xmlns:a16="http://schemas.microsoft.com/office/drawing/2014/main" id="{E34B4531-FBB6-4315-8EF0-12C93C87165B}"/>
              </a:ext>
            </a:extLst>
          </p:cNvPr>
          <p:cNvSpPr/>
          <p:nvPr/>
        </p:nvSpPr>
        <p:spPr>
          <a:xfrm>
            <a:off x="5213779" y="3192217"/>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Rectangle 71">
            <a:extLst>
              <a:ext uri="{FF2B5EF4-FFF2-40B4-BE49-F238E27FC236}">
                <a16:creationId xmlns:a16="http://schemas.microsoft.com/office/drawing/2014/main" id="{F38E341A-3344-43AD-8F8A-5E7B94566198}"/>
              </a:ext>
            </a:extLst>
          </p:cNvPr>
          <p:cNvSpPr/>
          <p:nvPr/>
        </p:nvSpPr>
        <p:spPr>
          <a:xfrm>
            <a:off x="5223110" y="3752055"/>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6FEC3DC0-0334-4F48-8A63-5DD0DDD70185}"/>
              </a:ext>
            </a:extLst>
          </p:cNvPr>
          <p:cNvSpPr/>
          <p:nvPr/>
        </p:nvSpPr>
        <p:spPr>
          <a:xfrm>
            <a:off x="5223110" y="4321223"/>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Rectangle 75">
            <a:extLst>
              <a:ext uri="{FF2B5EF4-FFF2-40B4-BE49-F238E27FC236}">
                <a16:creationId xmlns:a16="http://schemas.microsoft.com/office/drawing/2014/main" id="{AF57A9F7-BFB1-4833-A7CA-127912237748}"/>
              </a:ext>
            </a:extLst>
          </p:cNvPr>
          <p:cNvSpPr/>
          <p:nvPr/>
        </p:nvSpPr>
        <p:spPr>
          <a:xfrm>
            <a:off x="5223110" y="4881061"/>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Rectangle 77">
            <a:extLst>
              <a:ext uri="{FF2B5EF4-FFF2-40B4-BE49-F238E27FC236}">
                <a16:creationId xmlns:a16="http://schemas.microsoft.com/office/drawing/2014/main" id="{90C4F858-2F1B-4150-B797-AE5EE5F62966}"/>
              </a:ext>
            </a:extLst>
          </p:cNvPr>
          <p:cNvSpPr/>
          <p:nvPr/>
        </p:nvSpPr>
        <p:spPr>
          <a:xfrm>
            <a:off x="5213779" y="5436234"/>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0" name="Rectangle 79">
            <a:extLst>
              <a:ext uri="{FF2B5EF4-FFF2-40B4-BE49-F238E27FC236}">
                <a16:creationId xmlns:a16="http://schemas.microsoft.com/office/drawing/2014/main" id="{BA0AC08F-1BA7-401E-910D-1B15831B962B}"/>
              </a:ext>
            </a:extLst>
          </p:cNvPr>
          <p:cNvSpPr/>
          <p:nvPr/>
        </p:nvSpPr>
        <p:spPr>
          <a:xfrm>
            <a:off x="5223110" y="5958750"/>
            <a:ext cx="354563" cy="236784"/>
          </a:xfrm>
          <a:prstGeom prst="rect">
            <a:avLst/>
          </a:prstGeom>
          <a:solidFill>
            <a:schemeClr val="bg1"/>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3" name="Arc 82">
            <a:extLst>
              <a:ext uri="{FF2B5EF4-FFF2-40B4-BE49-F238E27FC236}">
                <a16:creationId xmlns:a16="http://schemas.microsoft.com/office/drawing/2014/main" id="{5A7FD93A-1709-4B79-8DCE-DCC2101055C7}"/>
              </a:ext>
            </a:extLst>
          </p:cNvPr>
          <p:cNvSpPr/>
          <p:nvPr/>
        </p:nvSpPr>
        <p:spPr>
          <a:xfrm flipH="1">
            <a:off x="5391060" y="232084"/>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Arc 83">
            <a:extLst>
              <a:ext uri="{FF2B5EF4-FFF2-40B4-BE49-F238E27FC236}">
                <a16:creationId xmlns:a16="http://schemas.microsoft.com/office/drawing/2014/main" id="{8CF446C2-9992-4651-832B-8EBE9CB5B736}"/>
              </a:ext>
            </a:extLst>
          </p:cNvPr>
          <p:cNvSpPr/>
          <p:nvPr/>
        </p:nvSpPr>
        <p:spPr>
          <a:xfrm flipH="1">
            <a:off x="5391060" y="818727"/>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Arc 84">
            <a:extLst>
              <a:ext uri="{FF2B5EF4-FFF2-40B4-BE49-F238E27FC236}">
                <a16:creationId xmlns:a16="http://schemas.microsoft.com/office/drawing/2014/main" id="{E99FE59D-6410-4D10-A857-3B3A90FA14BC}"/>
              </a:ext>
            </a:extLst>
          </p:cNvPr>
          <p:cNvSpPr/>
          <p:nvPr/>
        </p:nvSpPr>
        <p:spPr>
          <a:xfrm flipH="1">
            <a:off x="5375509" y="1403071"/>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6" name="Arc 85">
            <a:extLst>
              <a:ext uri="{FF2B5EF4-FFF2-40B4-BE49-F238E27FC236}">
                <a16:creationId xmlns:a16="http://schemas.microsoft.com/office/drawing/2014/main" id="{B79584FE-2E17-4A00-9DF1-77A902342274}"/>
              </a:ext>
            </a:extLst>
          </p:cNvPr>
          <p:cNvSpPr/>
          <p:nvPr/>
        </p:nvSpPr>
        <p:spPr>
          <a:xfrm flipH="1">
            <a:off x="5364085" y="1971079"/>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7" name="Arc 86">
            <a:extLst>
              <a:ext uri="{FF2B5EF4-FFF2-40B4-BE49-F238E27FC236}">
                <a16:creationId xmlns:a16="http://schemas.microsoft.com/office/drawing/2014/main" id="{74260E3E-0BE5-47D7-8FFB-E8E7153CDF9D}"/>
              </a:ext>
            </a:extLst>
          </p:cNvPr>
          <p:cNvSpPr/>
          <p:nvPr/>
        </p:nvSpPr>
        <p:spPr>
          <a:xfrm flipH="1">
            <a:off x="5365222" y="2540254"/>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8" name="Arc 87">
            <a:extLst>
              <a:ext uri="{FF2B5EF4-FFF2-40B4-BE49-F238E27FC236}">
                <a16:creationId xmlns:a16="http://schemas.microsoft.com/office/drawing/2014/main" id="{808A91A2-0334-45AC-BAD2-57B299DB4776}"/>
              </a:ext>
            </a:extLst>
          </p:cNvPr>
          <p:cNvSpPr/>
          <p:nvPr/>
        </p:nvSpPr>
        <p:spPr>
          <a:xfrm flipH="1">
            <a:off x="5364085" y="3114241"/>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9" name="Arc 88">
            <a:extLst>
              <a:ext uri="{FF2B5EF4-FFF2-40B4-BE49-F238E27FC236}">
                <a16:creationId xmlns:a16="http://schemas.microsoft.com/office/drawing/2014/main" id="{093E6F3C-3D54-407F-8713-7807D3BEF004}"/>
              </a:ext>
            </a:extLst>
          </p:cNvPr>
          <p:cNvSpPr/>
          <p:nvPr/>
        </p:nvSpPr>
        <p:spPr>
          <a:xfrm flipH="1">
            <a:off x="5375509" y="3688228"/>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0" name="Arc 89">
            <a:extLst>
              <a:ext uri="{FF2B5EF4-FFF2-40B4-BE49-F238E27FC236}">
                <a16:creationId xmlns:a16="http://schemas.microsoft.com/office/drawing/2014/main" id="{D3C80481-4158-41E2-BE72-7AA081A9AE17}"/>
              </a:ext>
            </a:extLst>
          </p:cNvPr>
          <p:cNvSpPr/>
          <p:nvPr/>
        </p:nvSpPr>
        <p:spPr>
          <a:xfrm flipH="1">
            <a:off x="5383884" y="4256647"/>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1" name="Arc 90">
            <a:extLst>
              <a:ext uri="{FF2B5EF4-FFF2-40B4-BE49-F238E27FC236}">
                <a16:creationId xmlns:a16="http://schemas.microsoft.com/office/drawing/2014/main" id="{882B87AD-AD74-4F3C-8362-83797BFB8142}"/>
              </a:ext>
            </a:extLst>
          </p:cNvPr>
          <p:cNvSpPr/>
          <p:nvPr/>
        </p:nvSpPr>
        <p:spPr>
          <a:xfrm flipH="1">
            <a:off x="5383884" y="4818687"/>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4" name="Arc 93">
            <a:extLst>
              <a:ext uri="{FF2B5EF4-FFF2-40B4-BE49-F238E27FC236}">
                <a16:creationId xmlns:a16="http://schemas.microsoft.com/office/drawing/2014/main" id="{7BC129B8-DE40-47AA-9281-794C334C7E6B}"/>
              </a:ext>
            </a:extLst>
          </p:cNvPr>
          <p:cNvSpPr/>
          <p:nvPr/>
        </p:nvSpPr>
        <p:spPr>
          <a:xfrm flipH="1">
            <a:off x="5364085" y="5363951"/>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5" name="Arc 94">
            <a:extLst>
              <a:ext uri="{FF2B5EF4-FFF2-40B4-BE49-F238E27FC236}">
                <a16:creationId xmlns:a16="http://schemas.microsoft.com/office/drawing/2014/main" id="{B5A18615-55C6-4D2C-90A4-1B5B84E9CFCA}"/>
              </a:ext>
            </a:extLst>
          </p:cNvPr>
          <p:cNvSpPr/>
          <p:nvPr/>
        </p:nvSpPr>
        <p:spPr>
          <a:xfrm flipH="1">
            <a:off x="5383884" y="5900326"/>
            <a:ext cx="648000" cy="569168"/>
          </a:xfrm>
          <a:prstGeom prst="arc">
            <a:avLst>
              <a:gd name="adj1" fmla="val 6519666"/>
              <a:gd name="adj2" fmla="val 187032"/>
            </a:avLst>
          </a:prstGeom>
          <a:noFill/>
          <a:ln w="63500">
            <a:gradFill>
              <a:gsLst>
                <a:gs pos="0">
                  <a:schemeClr val="accent1">
                    <a:lumMod val="5000"/>
                    <a:lumOff val="95000"/>
                  </a:schemeClr>
                </a:gs>
                <a:gs pos="40000">
                  <a:schemeClr val="accent1">
                    <a:lumMod val="45000"/>
                    <a:lumOff val="55000"/>
                  </a:schemeClr>
                </a:gs>
                <a:gs pos="69000">
                  <a:schemeClr val="bg2">
                    <a:lumMod val="50000"/>
                  </a:schemeClr>
                </a:gs>
                <a:gs pos="100000">
                  <a:schemeClr val="bg2">
                    <a:lumMod val="50000"/>
                  </a:schemeClr>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2474824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226</TotalTime>
  <Words>1407</Words>
  <Application>Microsoft Office PowerPoint</Application>
  <PresentationFormat>Widescreen</PresentationFormat>
  <Paragraphs>124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Marin Aleksandrov Zaharidov (1814694)</dc:creator>
  <cp:lastModifiedBy>Marin Aleksandrov Zaharidov (1814694)</cp:lastModifiedBy>
  <cp:revision>9</cp:revision>
  <dcterms:created xsi:type="dcterms:W3CDTF">2021-04-08T13:23:30Z</dcterms:created>
  <dcterms:modified xsi:type="dcterms:W3CDTF">2021-04-21T21:50:16Z</dcterms:modified>
</cp:coreProperties>
</file>