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notesMasterIdLst>
    <p:notesMasterId r:id="rId24"/>
  </p:notesMasterIdLst>
  <p:sldIdLst>
    <p:sldId id="256" r:id="rId3"/>
    <p:sldId id="258" r:id="rId4"/>
    <p:sldId id="257" r:id="rId5"/>
    <p:sldId id="276" r:id="rId6"/>
    <p:sldId id="277" r:id="rId7"/>
    <p:sldId id="278" r:id="rId8"/>
    <p:sldId id="279" r:id="rId9"/>
    <p:sldId id="262" r:id="rId10"/>
    <p:sldId id="263" r:id="rId11"/>
    <p:sldId id="281" r:id="rId12"/>
    <p:sldId id="282" r:id="rId13"/>
    <p:sldId id="275" r:id="rId14"/>
    <p:sldId id="273" r:id="rId15"/>
    <p:sldId id="284" r:id="rId16"/>
    <p:sldId id="285" r:id="rId17"/>
    <p:sldId id="291" r:id="rId18"/>
    <p:sldId id="286" r:id="rId19"/>
    <p:sldId id="289" r:id="rId20"/>
    <p:sldId id="290" r:id="rId21"/>
    <p:sldId id="288" r:id="rId22"/>
    <p:sldId id="274" r:id="rId23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3399"/>
    <a:srgbClr val="0000FF"/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24" autoAdjust="0"/>
    <p:restoredTop sz="94615" autoAdjust="0"/>
  </p:normalViewPr>
  <p:slideViewPr>
    <p:cSldViewPr>
      <p:cViewPr varScale="1">
        <p:scale>
          <a:sx n="47" d="100"/>
          <a:sy n="47" d="100"/>
        </p:scale>
        <p:origin x="-11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55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1CCE93-CEE1-434B-9A32-C194EB009B57}" type="datetimeFigureOut">
              <a:rPr lang="fi-FI" smtClean="0"/>
              <a:pPr/>
              <a:t>6.6.2011</a:t>
            </a:fld>
            <a:endParaRPr lang="fi-FI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i-FI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i-FI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i-FI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D3C219-1935-4B47-81CB-4406785658E7}" type="slidenum">
              <a:rPr lang="fi-FI" smtClean="0"/>
              <a:pPr/>
              <a:t>‹#›</a:t>
            </a:fld>
            <a:endParaRPr lang="fi-FI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i-FI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D3C219-1935-4B47-81CB-4406785658E7}" type="slidenum">
              <a:rPr lang="fi-FI" smtClean="0"/>
              <a:pPr/>
              <a:t>1</a:t>
            </a:fld>
            <a:endParaRPr lang="fi-FI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fi-FI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i-FI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i-FI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i-FI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i-FI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i-FI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i-FI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i-FI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i-FI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i-FI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fi-FI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fi-FI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888FF-68D0-4FD8-BB51-C97FDB542BD1}" type="datetimeFigureOut">
              <a:rPr lang="zh-CN" altLang="en-US" smtClean="0"/>
              <a:pPr/>
              <a:t>2011/6/6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D9CBB0-4B07-4B21-8BC1-8482D0253479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i-FI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edwardthall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6120680" cy="936104"/>
          </a:xfrm>
        </p:spPr>
        <p:txBody>
          <a:bodyPr>
            <a:normAutofit fontScale="90000"/>
          </a:bodyPr>
          <a:lstStyle/>
          <a:p>
            <a:r>
              <a:rPr lang="en-US" altLang="zh-CN" sz="3600" dirty="0" smtClean="0">
                <a:solidFill>
                  <a:srgbClr val="FFFF00"/>
                </a:solidFill>
              </a:rPr>
              <a:t>Working in China: The importance of respecting Guanxi and Mianzi</a:t>
            </a:r>
            <a:br>
              <a:rPr lang="en-US" altLang="zh-CN" sz="3600" dirty="0" smtClean="0">
                <a:solidFill>
                  <a:srgbClr val="FFFF00"/>
                </a:solidFill>
              </a:rPr>
            </a:br>
            <a:r>
              <a:rPr lang="en-US" altLang="zh-CN" sz="3600" dirty="0" smtClean="0">
                <a:solidFill>
                  <a:srgbClr val="FFFF00"/>
                </a:solidFill>
              </a:rPr>
              <a:t/>
            </a:r>
            <a:br>
              <a:rPr lang="en-US" altLang="zh-CN" sz="3600" dirty="0" smtClean="0">
                <a:solidFill>
                  <a:srgbClr val="FFFF00"/>
                </a:solidFill>
              </a:rPr>
            </a:br>
            <a:r>
              <a:rPr lang="en-US" altLang="zh-CN" sz="3600" dirty="0" smtClean="0">
                <a:solidFill>
                  <a:srgbClr val="FFFF00"/>
                </a:solidFill>
              </a:rPr>
              <a:t>Management Research Conference, Swansea, SBS-CMI</a:t>
            </a:r>
            <a:br>
              <a:rPr lang="en-US" altLang="zh-CN" sz="3600" dirty="0" smtClean="0">
                <a:solidFill>
                  <a:srgbClr val="FFFF00"/>
                </a:solidFill>
              </a:rPr>
            </a:br>
            <a:r>
              <a:rPr lang="en-US" altLang="zh-CN" sz="3600" dirty="0" smtClean="0">
                <a:solidFill>
                  <a:srgbClr val="FFFF00"/>
                </a:solidFill>
              </a:rPr>
              <a:t>9 June 2011</a:t>
            </a:r>
            <a:r>
              <a:rPr lang="en-US" altLang="zh-CN" sz="3600" dirty="0" smtClean="0">
                <a:solidFill>
                  <a:srgbClr val="C00000"/>
                </a:solidFill>
              </a:rPr>
              <a:t/>
            </a:r>
            <a:br>
              <a:rPr lang="en-US" altLang="zh-CN" sz="3600" dirty="0" smtClean="0">
                <a:solidFill>
                  <a:srgbClr val="C00000"/>
                </a:solidFill>
              </a:rPr>
            </a:br>
            <a:endParaRPr lang="zh-CN" altLang="en-US" sz="3100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8596" y="5357826"/>
            <a:ext cx="7572428" cy="1141298"/>
          </a:xfrm>
        </p:spPr>
        <p:txBody>
          <a:bodyPr>
            <a:noAutofit/>
          </a:bodyPr>
          <a:lstStyle/>
          <a:p>
            <a:pPr algn="l"/>
            <a:r>
              <a:rPr lang="en-GB" altLang="zh-CN" sz="2800" b="1" dirty="0" smtClean="0">
                <a:solidFill>
                  <a:srgbClr val="FFFF00"/>
                </a:solidFill>
              </a:rPr>
              <a:t>Steve Griffiths</a:t>
            </a:r>
          </a:p>
          <a:p>
            <a:pPr algn="l"/>
            <a:r>
              <a:rPr lang="en-GB" altLang="zh-CN" sz="2800" b="1" dirty="0" smtClean="0">
                <a:solidFill>
                  <a:srgbClr val="FFFF00"/>
                </a:solidFill>
              </a:rPr>
              <a:t>MBA Director</a:t>
            </a:r>
          </a:p>
          <a:p>
            <a:pPr algn="l"/>
            <a:r>
              <a:rPr lang="en-GB" altLang="zh-CN" sz="2800" b="1" dirty="0" smtClean="0">
                <a:solidFill>
                  <a:srgbClr val="FFFF00"/>
                </a:solidFill>
              </a:rPr>
              <a:t>Swansea  Business School</a:t>
            </a:r>
            <a:endParaRPr lang="zh-CN" altLang="en-US" sz="2800" b="1" dirty="0">
              <a:solidFill>
                <a:srgbClr val="FFFF00"/>
              </a:solidFill>
            </a:endParaRP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0" y="6286544"/>
            <a:ext cx="3428992" cy="5714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zh-CN" altLang="en-US" sz="2800" b="0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571613"/>
            <a:ext cx="8472518" cy="5000660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Working in China, some personal reflections. This does not pretend to be a definitive account. Check out the advice given by trade and industry bodies and the UK government.</a:t>
            </a:r>
          </a:p>
          <a:p>
            <a:endParaRPr lang="en-GB" dirty="0" smtClean="0"/>
          </a:p>
          <a:p>
            <a:r>
              <a:rPr lang="en-GB" dirty="0" smtClean="0"/>
              <a:t>Is there a difference with other industries compared with the “education” business?</a:t>
            </a:r>
          </a:p>
          <a:p>
            <a:endParaRPr lang="en-GB" dirty="0" smtClean="0"/>
          </a:p>
          <a:p>
            <a:r>
              <a:rPr lang="en-GB" dirty="0" smtClean="0"/>
              <a:t>Some things are obvious, but mistakes can be made when experiencing some culture shock.</a:t>
            </a:r>
          </a:p>
          <a:p>
            <a:endParaRPr lang="en-GB" dirty="0" smtClean="0"/>
          </a:p>
          <a:p>
            <a:r>
              <a:rPr lang="en-GB" dirty="0" smtClean="0"/>
              <a:t>Similarities with other Asian cultures</a:t>
            </a:r>
          </a:p>
          <a:p>
            <a:endParaRPr lang="en-GB" dirty="0" smtClean="0"/>
          </a:p>
          <a:p>
            <a:r>
              <a:rPr lang="en-GB" dirty="0" smtClean="0"/>
              <a:t>Common human values</a:t>
            </a:r>
          </a:p>
          <a:p>
            <a:endParaRPr lang="en-GB" dirty="0" smtClean="0"/>
          </a:p>
          <a:p>
            <a:r>
              <a:rPr lang="en-GB" dirty="0" smtClean="0"/>
              <a:t>Need for respect</a:t>
            </a:r>
          </a:p>
          <a:p>
            <a:endParaRPr lang="en-GB" dirty="0" smtClean="0"/>
          </a:p>
          <a:p>
            <a:r>
              <a:rPr lang="en-GB" dirty="0" smtClean="0"/>
              <a:t>Need for integrity, maintaining values</a:t>
            </a:r>
          </a:p>
          <a:p>
            <a:endParaRPr lang="en-GB" dirty="0" smtClean="0"/>
          </a:p>
          <a:p>
            <a:r>
              <a:rPr lang="en-GB" dirty="0" smtClean="0"/>
              <a:t>Avoiding misunderstandings</a:t>
            </a:r>
            <a:endParaRPr lang="en-GB" dirty="0"/>
          </a:p>
        </p:txBody>
      </p:sp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Key issues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Key issues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210146"/>
          </a:xfrm>
        </p:spPr>
        <p:txBody>
          <a:bodyPr/>
          <a:lstStyle/>
          <a:p>
            <a:pPr algn="l"/>
            <a:r>
              <a:rPr lang="en-US" altLang="zh-CN" b="0" dirty="0" smtClean="0">
                <a:solidFill>
                  <a:srgbClr val="FFFF00"/>
                </a:solidFill>
              </a:rPr>
              <a:t>To be covered</a:t>
            </a:r>
            <a:endParaRPr lang="zh-CN" altLang="en-US" b="0" dirty="0">
              <a:solidFill>
                <a:srgbClr val="FFFF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844824"/>
            <a:ext cx="8291264" cy="4896544"/>
          </a:xfrm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lvl="1">
              <a:buBlip>
                <a:blip r:embed="rId2"/>
              </a:buBlip>
            </a:pPr>
            <a:r>
              <a:rPr lang="en-US" altLang="zh-CN" sz="3200" b="1" dirty="0" smtClean="0">
                <a:solidFill>
                  <a:srgbClr val="0000FF"/>
                </a:solidFill>
              </a:rPr>
              <a:t> Greeting rituals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 smtClean="0">
                <a:solidFill>
                  <a:srgbClr val="0000FF"/>
                </a:solidFill>
              </a:rPr>
              <a:t> Guanxi= Relationships/Networks/Family?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 smtClean="0">
                <a:solidFill>
                  <a:srgbClr val="0000FF"/>
                </a:solidFill>
              </a:rPr>
              <a:t> Mianzi= Face/Respect 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 smtClean="0">
                <a:solidFill>
                  <a:srgbClr val="0000FF"/>
                </a:solidFill>
              </a:rPr>
              <a:t> Meeting customs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 smtClean="0">
                <a:solidFill>
                  <a:srgbClr val="0000FF"/>
                </a:solidFill>
              </a:rPr>
              <a:t> Etiquette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 smtClean="0">
                <a:solidFill>
                  <a:srgbClr val="0000FF"/>
                </a:solidFill>
              </a:rPr>
              <a:t> Cultural elements</a:t>
            </a:r>
          </a:p>
          <a:p>
            <a:pPr lvl="1">
              <a:buBlip>
                <a:blip r:embed="rId2"/>
              </a:buBlip>
            </a:pPr>
            <a:r>
              <a:rPr lang="en-US" altLang="zh-CN" sz="3200" b="1" dirty="0" smtClean="0">
                <a:solidFill>
                  <a:srgbClr val="0000FF"/>
                </a:solidFill>
              </a:rPr>
              <a:t> East vs. West </a:t>
            </a:r>
          </a:p>
        </p:txBody>
      </p:sp>
      <p:pic>
        <p:nvPicPr>
          <p:cNvPr id="4" name="Picture 3" descr="weclome chines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57097" y="2996952"/>
            <a:ext cx="3386903" cy="3861047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andshak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57950" y="1571612"/>
            <a:ext cx="2232248" cy="22322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762056" cy="1044728"/>
          </a:xfrm>
        </p:spPr>
        <p:txBody>
          <a:bodyPr/>
          <a:lstStyle/>
          <a:p>
            <a:r>
              <a:rPr lang="fi-FI" sz="5400" b="0" dirty="0" err="1" smtClean="0">
                <a:solidFill>
                  <a:srgbClr val="FFFF00"/>
                </a:solidFill>
                <a:effectLst/>
              </a:rPr>
              <a:t>Greeting</a:t>
            </a:r>
            <a:r>
              <a:rPr lang="fi-FI" sz="5400" b="0" dirty="0" smtClean="0">
                <a:solidFill>
                  <a:srgbClr val="FFFF00"/>
                </a:solidFill>
                <a:effectLst/>
              </a:rPr>
              <a:t> </a:t>
            </a:r>
            <a:r>
              <a:rPr lang="fi-FI" sz="5400" b="0" dirty="0" err="1" smtClean="0">
                <a:solidFill>
                  <a:srgbClr val="FFFF00"/>
                </a:solidFill>
                <a:effectLst/>
              </a:rPr>
              <a:t>rituals</a:t>
            </a:r>
            <a:r>
              <a:rPr lang="fi-FI" sz="5400" b="0" dirty="0" smtClean="0">
                <a:solidFill>
                  <a:srgbClr val="FFFF00"/>
                </a:solidFill>
                <a:effectLst/>
              </a:rPr>
              <a:t> </a:t>
            </a:r>
            <a:endParaRPr lang="fi-FI" sz="5400" b="0" dirty="0">
              <a:solidFill>
                <a:srgbClr val="FFFF00"/>
              </a:solidFill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fi-FI" sz="2800" dirty="0" err="1" smtClean="0">
                <a:solidFill>
                  <a:schemeClr val="accent4">
                    <a:lumMod val="50000"/>
                  </a:schemeClr>
                </a:solidFill>
              </a:rPr>
              <a:t>Handshakes</a:t>
            </a:r>
            <a:r>
              <a:rPr lang="fi-FI" sz="2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The social hierarchy is one of </a:t>
            </a:r>
          </a:p>
          <a:p>
            <a:pPr>
              <a:buNone/>
            </a:pP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the most important elements.</a:t>
            </a:r>
          </a:p>
          <a:p>
            <a:r>
              <a:rPr lang="fi-FI" sz="2800" dirty="0" err="1" smtClean="0">
                <a:solidFill>
                  <a:schemeClr val="accent4">
                    <a:lumMod val="50000"/>
                  </a:schemeClr>
                </a:solidFill>
              </a:rPr>
              <a:t>Hugs</a:t>
            </a:r>
            <a:r>
              <a:rPr lang="fi-FI" sz="2800" dirty="0" smtClean="0">
                <a:solidFill>
                  <a:schemeClr val="accent4">
                    <a:lumMod val="50000"/>
                  </a:schemeClr>
                </a:solidFill>
              </a:rPr>
              <a:t> &amp; </a:t>
            </a:r>
            <a:r>
              <a:rPr lang="fi-FI" sz="2800" dirty="0" err="1" smtClean="0">
                <a:solidFill>
                  <a:schemeClr val="accent4">
                    <a:lumMod val="50000"/>
                  </a:schemeClr>
                </a:solidFill>
              </a:rPr>
              <a:t>kisses</a:t>
            </a:r>
            <a:r>
              <a:rPr lang="fi-FI" sz="2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800" dirty="0" err="1" smtClean="0">
                <a:solidFill>
                  <a:schemeClr val="accent4">
                    <a:lumMod val="50000"/>
                  </a:schemeClr>
                </a:solidFill>
              </a:rPr>
              <a:t>rare</a:t>
            </a:r>
            <a:endParaRPr lang="fi-FI" sz="28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Business cards exchange</a:t>
            </a:r>
          </a:p>
          <a:p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Small talk: Giving your story will help humanize you</a:t>
            </a:r>
          </a:p>
          <a:p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High personal focus culture -&gt; relationships and trust (Particularism)</a:t>
            </a:r>
          </a:p>
          <a:p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You must eat (even if you are not hungry)</a:t>
            </a:r>
          </a:p>
          <a:p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Generosity culture (there need not be any suspicions)</a:t>
            </a:r>
            <a:endParaRPr lang="fi-FI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uanxi-characters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3173700"/>
            <a:ext cx="3266461" cy="27035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435280" cy="1113312"/>
          </a:xfrm>
        </p:spPr>
        <p:txBody>
          <a:bodyPr>
            <a:normAutofit fontScale="90000"/>
          </a:bodyPr>
          <a:lstStyle/>
          <a:p>
            <a:r>
              <a:rPr lang="fi-FI" dirty="0" err="1" smtClean="0">
                <a:solidFill>
                  <a:srgbClr val="FFFF00"/>
                </a:solidFill>
              </a:rPr>
              <a:t>Guanxi</a:t>
            </a:r>
            <a:r>
              <a:rPr lang="fi-FI" dirty="0" smtClean="0">
                <a:solidFill>
                  <a:srgbClr val="FFFF00"/>
                </a:solidFill>
              </a:rPr>
              <a:t> = </a:t>
            </a:r>
            <a:r>
              <a:rPr lang="fi-FI" dirty="0" err="1" smtClean="0">
                <a:solidFill>
                  <a:srgbClr val="FFFF00"/>
                </a:solidFill>
              </a:rPr>
              <a:t>Relationships</a:t>
            </a:r>
            <a:r>
              <a:rPr lang="fi-FI" dirty="0" smtClean="0">
                <a:solidFill>
                  <a:srgbClr val="FFFF00"/>
                </a:solidFill>
              </a:rPr>
              <a:t> ?</a:t>
            </a:r>
            <a:r>
              <a:rPr lang="fi-FI" dirty="0" smtClean="0"/>
              <a:t/>
            </a:r>
            <a:br>
              <a:rPr lang="fi-FI" dirty="0" smtClean="0"/>
            </a:br>
            <a:r>
              <a:rPr lang="en-US" sz="2000" i="1" dirty="0" smtClean="0">
                <a:solidFill>
                  <a:schemeClr val="bg1"/>
                </a:solidFill>
              </a:rPr>
              <a:t>Guanxi is a time-consuming sideshow to the real business of business. – Harold &amp; Chris</a:t>
            </a:r>
            <a:endParaRPr lang="fi-FI" sz="2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678145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0070C0"/>
                </a:solidFill>
              </a:rPr>
              <a:t>Guanxi is literally translated as relationships, but not quite</a:t>
            </a:r>
          </a:p>
          <a:p>
            <a:pPr>
              <a:buNone/>
            </a:pPr>
            <a:r>
              <a:rPr lang="fi-FI" sz="2400" dirty="0" smtClean="0">
                <a:solidFill>
                  <a:srgbClr val="0070C0"/>
                </a:solidFill>
              </a:rPr>
              <a:t>      ”Door into a hierarchy or group”</a:t>
            </a:r>
          </a:p>
          <a:p>
            <a:r>
              <a:rPr lang="fi-FI" sz="2400" dirty="0" err="1" smtClean="0">
                <a:solidFill>
                  <a:srgbClr val="0070C0"/>
                </a:solidFill>
              </a:rPr>
              <a:t>Reciprocity</a:t>
            </a:r>
            <a:r>
              <a:rPr lang="fi-FI" sz="2400" dirty="0" smtClean="0">
                <a:solidFill>
                  <a:srgbClr val="0070C0"/>
                </a:solidFill>
              </a:rPr>
              <a:t>, </a:t>
            </a:r>
            <a:r>
              <a:rPr lang="fi-FI" sz="2400" dirty="0" err="1" smtClean="0">
                <a:solidFill>
                  <a:srgbClr val="0070C0"/>
                </a:solidFill>
              </a:rPr>
              <a:t>trust</a:t>
            </a:r>
            <a:r>
              <a:rPr lang="fi-FI" sz="2400" dirty="0" smtClean="0">
                <a:solidFill>
                  <a:srgbClr val="0070C0"/>
                </a:solidFill>
              </a:rPr>
              <a:t>, and </a:t>
            </a:r>
            <a:r>
              <a:rPr lang="fi-FI" sz="2400" dirty="0" err="1" smtClean="0">
                <a:solidFill>
                  <a:srgbClr val="0070C0"/>
                </a:solidFill>
              </a:rPr>
              <a:t>mutual</a:t>
            </a:r>
            <a:r>
              <a:rPr lang="fi-FI" sz="2400" dirty="0" smtClean="0">
                <a:solidFill>
                  <a:srgbClr val="0070C0"/>
                </a:solidFill>
              </a:rPr>
              <a:t> </a:t>
            </a:r>
            <a:r>
              <a:rPr lang="fi-FI" sz="2400" dirty="0" err="1" smtClean="0">
                <a:solidFill>
                  <a:srgbClr val="0070C0"/>
                </a:solidFill>
              </a:rPr>
              <a:t>obligation</a:t>
            </a:r>
            <a:endParaRPr lang="fi-FI" sz="2400" dirty="0" smtClean="0">
              <a:solidFill>
                <a:srgbClr val="0070C0"/>
              </a:solidFill>
            </a:endParaRPr>
          </a:p>
          <a:p>
            <a:r>
              <a:rPr lang="fi-FI" sz="2400" dirty="0" err="1" smtClean="0">
                <a:solidFill>
                  <a:srgbClr val="0070C0"/>
                </a:solidFill>
              </a:rPr>
              <a:t>Guanxi</a:t>
            </a:r>
            <a:r>
              <a:rPr lang="fi-FI" sz="2400" dirty="0" smtClean="0">
                <a:solidFill>
                  <a:srgbClr val="0070C0"/>
                </a:solidFill>
              </a:rPr>
              <a:t> </a:t>
            </a:r>
            <a:r>
              <a:rPr lang="fi-FI" sz="2400" dirty="0" err="1" smtClean="0">
                <a:solidFill>
                  <a:srgbClr val="0070C0"/>
                </a:solidFill>
              </a:rPr>
              <a:t>forms</a:t>
            </a:r>
            <a:r>
              <a:rPr lang="fi-FI" sz="2400" dirty="0" smtClean="0">
                <a:solidFill>
                  <a:srgbClr val="0070C0"/>
                </a:solidFill>
              </a:rPr>
              <a:t> (</a:t>
            </a:r>
            <a:r>
              <a:rPr lang="fi-FI" sz="2400" dirty="0" err="1" smtClean="0">
                <a:solidFill>
                  <a:srgbClr val="0070C0"/>
                </a:solidFill>
              </a:rPr>
              <a:t>based</a:t>
            </a:r>
            <a:r>
              <a:rPr lang="fi-FI" sz="2400" dirty="0" smtClean="0">
                <a:solidFill>
                  <a:srgbClr val="0070C0"/>
                </a:solidFill>
              </a:rPr>
              <a:t> on </a:t>
            </a:r>
            <a:r>
              <a:rPr lang="fi-FI" sz="2400" dirty="0" err="1" smtClean="0">
                <a:solidFill>
                  <a:srgbClr val="0070C0"/>
                </a:solidFill>
              </a:rPr>
              <a:t>relationship</a:t>
            </a:r>
            <a:r>
              <a:rPr lang="fi-FI" sz="2400" dirty="0" smtClean="0">
                <a:solidFill>
                  <a:srgbClr val="0070C0"/>
                </a:solidFill>
              </a:rPr>
              <a:t> </a:t>
            </a:r>
            <a:r>
              <a:rPr lang="fi-FI" sz="2400" dirty="0" err="1" smtClean="0">
                <a:solidFill>
                  <a:srgbClr val="0070C0"/>
                </a:solidFill>
              </a:rPr>
              <a:t>closeness</a:t>
            </a:r>
            <a:r>
              <a:rPr lang="fi-FI" sz="2400" dirty="0" smtClean="0">
                <a:solidFill>
                  <a:srgbClr val="0070C0"/>
                </a:solidFill>
              </a:rPr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fi-FI" sz="2000" dirty="0" err="1" smtClean="0">
                <a:solidFill>
                  <a:srgbClr val="0070C0"/>
                </a:solidFill>
              </a:rPr>
              <a:t>Jiaren</a:t>
            </a:r>
            <a:r>
              <a:rPr lang="fi-FI" sz="2000" dirty="0" smtClean="0">
                <a:solidFill>
                  <a:srgbClr val="0070C0"/>
                </a:solidFill>
              </a:rPr>
              <a:t>: </a:t>
            </a:r>
            <a:r>
              <a:rPr lang="fi-FI" sz="2000" dirty="0" err="1" smtClean="0">
                <a:solidFill>
                  <a:srgbClr val="0070C0"/>
                </a:solidFill>
              </a:rPr>
              <a:t>consists</a:t>
            </a:r>
            <a:r>
              <a:rPr lang="fi-FI" sz="2000" dirty="0" smtClean="0">
                <a:solidFill>
                  <a:srgbClr val="0070C0"/>
                </a:solidFill>
              </a:rPr>
              <a:t> of </a:t>
            </a:r>
            <a:r>
              <a:rPr lang="fi-FI" sz="2000" dirty="0" err="1" smtClean="0">
                <a:solidFill>
                  <a:srgbClr val="0070C0"/>
                </a:solidFill>
              </a:rPr>
              <a:t>family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memebers</a:t>
            </a:r>
            <a:endParaRPr lang="fi-FI" sz="2000" dirty="0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fi-FI" sz="2000" dirty="0" err="1" smtClean="0">
                <a:solidFill>
                  <a:srgbClr val="0070C0"/>
                </a:solidFill>
              </a:rPr>
              <a:t>Zijiaren</a:t>
            </a:r>
            <a:r>
              <a:rPr lang="fi-FI" sz="2000" dirty="0" smtClean="0">
                <a:solidFill>
                  <a:srgbClr val="0070C0"/>
                </a:solidFill>
              </a:rPr>
              <a:t>: a </a:t>
            </a:r>
            <a:r>
              <a:rPr lang="fi-FI" sz="2000" dirty="0" err="1" smtClean="0">
                <a:solidFill>
                  <a:srgbClr val="0070C0"/>
                </a:solidFill>
              </a:rPr>
              <a:t>small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group</a:t>
            </a:r>
            <a:r>
              <a:rPr lang="fi-FI" sz="2000" dirty="0" smtClean="0">
                <a:solidFill>
                  <a:srgbClr val="0070C0"/>
                </a:solidFill>
              </a:rPr>
              <a:t> of </a:t>
            </a:r>
            <a:r>
              <a:rPr lang="fi-FI" sz="2000" dirty="0" err="1" smtClean="0">
                <a:solidFill>
                  <a:srgbClr val="0070C0"/>
                </a:solidFill>
              </a:rPr>
              <a:t>really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close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friends</a:t>
            </a:r>
            <a:endParaRPr lang="fi-FI" sz="2000" dirty="0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fi-FI" sz="2000" dirty="0" err="1" smtClean="0">
                <a:solidFill>
                  <a:srgbClr val="0070C0"/>
                </a:solidFill>
              </a:rPr>
              <a:t>Shuren</a:t>
            </a:r>
            <a:r>
              <a:rPr lang="fi-FI" sz="2000" dirty="0" smtClean="0">
                <a:solidFill>
                  <a:srgbClr val="0070C0"/>
                </a:solidFill>
              </a:rPr>
              <a:t>: </a:t>
            </a:r>
            <a:r>
              <a:rPr lang="fi-FI" sz="2000" dirty="0" err="1" smtClean="0">
                <a:solidFill>
                  <a:srgbClr val="0070C0"/>
                </a:solidFill>
              </a:rPr>
              <a:t>more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distant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friends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or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colleagues</a:t>
            </a:r>
            <a:endParaRPr lang="fi-FI" sz="2000" dirty="0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fi-FI" sz="2000" dirty="0" err="1" smtClean="0">
                <a:solidFill>
                  <a:srgbClr val="0070C0"/>
                </a:solidFill>
              </a:rPr>
              <a:t>Shengren</a:t>
            </a:r>
            <a:r>
              <a:rPr lang="fi-FI" sz="2000" dirty="0" smtClean="0">
                <a:solidFill>
                  <a:srgbClr val="0070C0"/>
                </a:solidFill>
              </a:rPr>
              <a:t>: </a:t>
            </a:r>
            <a:r>
              <a:rPr lang="fi-FI" sz="2000" dirty="0" err="1" smtClean="0">
                <a:solidFill>
                  <a:srgbClr val="0070C0"/>
                </a:solidFill>
              </a:rPr>
              <a:t>outsiders</a:t>
            </a:r>
            <a:endParaRPr lang="fi-FI" sz="2000" dirty="0" smtClean="0">
              <a:solidFill>
                <a:srgbClr val="0070C0"/>
              </a:solidFill>
            </a:endParaRPr>
          </a:p>
          <a:p>
            <a:r>
              <a:rPr lang="fi-FI" sz="2400" dirty="0" err="1" smtClean="0">
                <a:solidFill>
                  <a:srgbClr val="0070C0"/>
                </a:solidFill>
              </a:rPr>
              <a:t>How</a:t>
            </a:r>
            <a:r>
              <a:rPr lang="fi-FI" sz="2400" dirty="0" smtClean="0">
                <a:solidFill>
                  <a:srgbClr val="0070C0"/>
                </a:solidFill>
              </a:rPr>
              <a:t> to </a:t>
            </a:r>
            <a:r>
              <a:rPr lang="fi-FI" sz="2400" dirty="0" err="1" smtClean="0">
                <a:solidFill>
                  <a:srgbClr val="0070C0"/>
                </a:solidFill>
              </a:rPr>
              <a:t>attain</a:t>
            </a:r>
            <a:r>
              <a:rPr lang="fi-FI" sz="2400" dirty="0" smtClean="0">
                <a:solidFill>
                  <a:srgbClr val="0070C0"/>
                </a:solidFill>
              </a:rPr>
              <a:t> </a:t>
            </a:r>
            <a:r>
              <a:rPr lang="fi-FI" sz="2400" dirty="0" err="1" smtClean="0">
                <a:solidFill>
                  <a:srgbClr val="0070C0"/>
                </a:solidFill>
              </a:rPr>
              <a:t>Guanxi</a:t>
            </a:r>
            <a:r>
              <a:rPr lang="fi-FI" sz="2400" dirty="0" smtClean="0">
                <a:solidFill>
                  <a:srgbClr val="0070C0"/>
                </a:solidFill>
              </a:rPr>
              <a:t>? </a:t>
            </a:r>
            <a:r>
              <a:rPr lang="fi-FI" sz="2400" dirty="0" err="1" smtClean="0">
                <a:solidFill>
                  <a:srgbClr val="0070C0"/>
                </a:solidFill>
              </a:rPr>
              <a:t>Shengren-&gt;shuren</a:t>
            </a:r>
            <a:r>
              <a:rPr lang="fi-FI" sz="2400" dirty="0" smtClean="0">
                <a:solidFill>
                  <a:srgbClr val="0070C0"/>
                </a:solidFill>
              </a:rPr>
              <a:t> </a:t>
            </a:r>
          </a:p>
          <a:p>
            <a:pPr lvl="1">
              <a:buFont typeface="Wingdings" pitchFamily="2" charset="2"/>
              <a:buChar char="ü"/>
            </a:pPr>
            <a:r>
              <a:rPr lang="fi-FI" sz="2000" dirty="0" err="1" smtClean="0">
                <a:solidFill>
                  <a:srgbClr val="0070C0"/>
                </a:solidFill>
              </a:rPr>
              <a:t>Good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Chinese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language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skill</a:t>
            </a:r>
            <a:endParaRPr lang="fi-FI" sz="2000" dirty="0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fi-FI" sz="2000" dirty="0" err="1" smtClean="0">
                <a:solidFill>
                  <a:srgbClr val="0070C0"/>
                </a:solidFill>
              </a:rPr>
              <a:t>Chinese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wife</a:t>
            </a:r>
            <a:r>
              <a:rPr lang="fi-FI" sz="2000" dirty="0" smtClean="0">
                <a:solidFill>
                  <a:srgbClr val="0070C0"/>
                </a:solidFill>
              </a:rPr>
              <a:t>/ </a:t>
            </a:r>
            <a:r>
              <a:rPr lang="fi-FI" sz="2000" dirty="0" err="1" smtClean="0">
                <a:solidFill>
                  <a:srgbClr val="0070C0"/>
                </a:solidFill>
              </a:rPr>
              <a:t>husband</a:t>
            </a:r>
            <a:endParaRPr lang="fi-FI" sz="2000" dirty="0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ü"/>
            </a:pPr>
            <a:r>
              <a:rPr lang="fi-FI" sz="2000" dirty="0" err="1" smtClean="0">
                <a:solidFill>
                  <a:srgbClr val="0070C0"/>
                </a:solidFill>
              </a:rPr>
              <a:t>You</a:t>
            </a:r>
            <a:r>
              <a:rPr lang="fi-FI" sz="2000" dirty="0" smtClean="0">
                <a:solidFill>
                  <a:srgbClr val="0070C0"/>
                </a:solidFill>
              </a:rPr>
              <a:t> </a:t>
            </a:r>
            <a:r>
              <a:rPr lang="fi-FI" sz="2000" dirty="0" err="1" smtClean="0">
                <a:solidFill>
                  <a:srgbClr val="0070C0"/>
                </a:solidFill>
              </a:rPr>
              <a:t>are</a:t>
            </a:r>
            <a:r>
              <a:rPr lang="fi-FI" sz="2000" dirty="0" smtClean="0">
                <a:solidFill>
                  <a:srgbClr val="0070C0"/>
                </a:solidFill>
              </a:rPr>
              <a:t> a ”</a:t>
            </a:r>
            <a:r>
              <a:rPr lang="fi-FI" sz="2000" dirty="0" err="1" smtClean="0">
                <a:solidFill>
                  <a:srgbClr val="0070C0"/>
                </a:solidFill>
              </a:rPr>
              <a:t>friend</a:t>
            </a:r>
            <a:r>
              <a:rPr lang="fi-FI" sz="2000" dirty="0" smtClean="0">
                <a:solidFill>
                  <a:srgbClr val="0070C0"/>
                </a:solidFill>
              </a:rPr>
              <a:t> of China”</a:t>
            </a:r>
          </a:p>
          <a:p>
            <a:pPr lvl="1">
              <a:buFont typeface="Wingdings" pitchFamily="2" charset="2"/>
              <a:buChar char="ü"/>
            </a:pPr>
            <a:endParaRPr lang="fi-FI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ianz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56566" y="1"/>
            <a:ext cx="1987434" cy="21328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smtClean="0">
                <a:solidFill>
                  <a:srgbClr val="FFFF00"/>
                </a:solidFill>
              </a:rPr>
              <a:t>Mianzi/Face</a:t>
            </a:r>
            <a:endParaRPr lang="fi-FI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840" y="1971743"/>
            <a:ext cx="8229600" cy="4625609"/>
          </a:xfrm>
        </p:spPr>
        <p:txBody>
          <a:bodyPr>
            <a:normAutofit/>
          </a:bodyPr>
          <a:lstStyle/>
          <a:p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Give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receive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save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gain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or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lose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 ”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face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”</a:t>
            </a:r>
          </a:p>
          <a:p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Face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 is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important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. </a:t>
            </a:r>
          </a:p>
          <a:p>
            <a:pPr>
              <a:buNone/>
            </a:pP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    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”No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one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in China is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too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lowly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to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treasure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and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guard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his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’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face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’,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that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is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his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dignity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and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self-respect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. And no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foreign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resident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has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ever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accomplished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anything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in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dealing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with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Chinese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if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he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failed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to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take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this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factor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into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account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.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Those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who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know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how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to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utilise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it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have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found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life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pleasant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and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sometimes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sz="2000" i="1" dirty="0" err="1" smtClean="0">
                <a:solidFill>
                  <a:schemeClr val="accent4">
                    <a:lumMod val="50000"/>
                  </a:schemeClr>
                </a:solidFill>
              </a:rPr>
              <a:t>prosperous</a:t>
            </a:r>
            <a:r>
              <a:rPr lang="fi-FI" sz="2000" i="1" dirty="0" smtClean="0">
                <a:solidFill>
                  <a:schemeClr val="accent4">
                    <a:lumMod val="50000"/>
                  </a:schemeClr>
                </a:solidFill>
              </a:rPr>
              <a:t>.” – C. Crow, 400 Million Customers </a:t>
            </a:r>
          </a:p>
          <a:p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Face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matters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!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Face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 is a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key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component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 in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dynamics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 of </a:t>
            </a:r>
            <a:r>
              <a:rPr lang="fi-FI" dirty="0" err="1" smtClean="0">
                <a:solidFill>
                  <a:schemeClr val="accent4">
                    <a:lumMod val="50000"/>
                  </a:schemeClr>
                </a:solidFill>
              </a:rPr>
              <a:t>Guanxi</a:t>
            </a:r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r>
              <a:rPr lang="fi-FI" dirty="0" smtClean="0">
                <a:solidFill>
                  <a:schemeClr val="accent4">
                    <a:lumMod val="50000"/>
                  </a:schemeClr>
                </a:solidFill>
              </a:rPr>
              <a:t>”Present story”: lose face -&gt; harm Guanxi</a:t>
            </a:r>
          </a:p>
          <a:p>
            <a:endParaRPr lang="fi-FI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fi-FI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dirty="0" err="1" smtClean="0">
                <a:solidFill>
                  <a:srgbClr val="FFFF00"/>
                </a:solidFill>
              </a:rPr>
              <a:t>Meeting</a:t>
            </a:r>
            <a:r>
              <a:rPr lang="fi-FI" dirty="0" smtClean="0">
                <a:solidFill>
                  <a:srgbClr val="FFFF00"/>
                </a:solidFill>
              </a:rPr>
              <a:t> </a:t>
            </a:r>
            <a:r>
              <a:rPr lang="fi-FI" dirty="0" err="1" smtClean="0">
                <a:solidFill>
                  <a:srgbClr val="FFFF00"/>
                </a:solidFill>
              </a:rPr>
              <a:t>customs</a:t>
            </a:r>
            <a:endParaRPr lang="fi-FI" dirty="0">
              <a:solidFill>
                <a:srgbClr val="FFFF00"/>
              </a:solidFill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625609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endParaRPr lang="fi-FI" dirty="0" smtClean="0"/>
          </a:p>
          <a:p>
            <a:r>
              <a:rPr lang="fi-FI" dirty="0" smtClean="0">
                <a:solidFill>
                  <a:srgbClr val="0070C0"/>
                </a:solidFill>
              </a:rPr>
              <a:t>Meetings: match people with their status. Remember the hierarchy. West has flatter hierarchies and does not necessarily respect those above</a:t>
            </a:r>
          </a:p>
          <a:p>
            <a:r>
              <a:rPr lang="fi-FI" dirty="0" smtClean="0">
                <a:solidFill>
                  <a:srgbClr val="0070C0"/>
                </a:solidFill>
              </a:rPr>
              <a:t>Arrangements: welcome speech (titles addressed), tea service, sometime annoying but..</a:t>
            </a:r>
          </a:p>
          <a:p>
            <a:r>
              <a:rPr lang="fi-FI" dirty="0" smtClean="0">
                <a:solidFill>
                  <a:srgbClr val="0070C0"/>
                </a:solidFill>
              </a:rPr>
              <a:t>Dinner: host or guest? Share the  bill?</a:t>
            </a:r>
          </a:p>
          <a:p>
            <a:r>
              <a:rPr lang="fi-FI" dirty="0" smtClean="0">
                <a:solidFill>
                  <a:srgbClr val="0070C0"/>
                </a:solidFill>
              </a:rPr>
              <a:t>Tips: Smoking is allowed; female smokers are rare.</a:t>
            </a:r>
          </a:p>
          <a:p>
            <a:r>
              <a:rPr lang="fi-FI" dirty="0" smtClean="0">
                <a:solidFill>
                  <a:srgbClr val="0070C0"/>
                </a:solidFill>
              </a:rPr>
              <a:t>Mobile phones.....!!!!</a:t>
            </a:r>
          </a:p>
          <a:p>
            <a:r>
              <a:rPr lang="fi-FI" dirty="0" smtClean="0">
                <a:solidFill>
                  <a:srgbClr val="0070C0"/>
                </a:solidFill>
              </a:rPr>
              <a:t>Toasting...gambei! Being tipsey not too bad, but do not fall over. Some Westerners have a bad reputation</a:t>
            </a:r>
          </a:p>
          <a:p>
            <a:endParaRPr lang="fi-FI" dirty="0" smtClean="0">
              <a:solidFill>
                <a:srgbClr val="0070C0"/>
              </a:solidFill>
            </a:endParaRPr>
          </a:p>
          <a:p>
            <a:endParaRPr lang="fi-FI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ig table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2714620"/>
            <a:ext cx="6000792" cy="37169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lvl="1" algn="l" rtl="0">
              <a:spcBef>
                <a:spcPct val="0"/>
              </a:spcBef>
            </a:pPr>
            <a:r>
              <a:rPr lang="en-US" altLang="zh-CN" sz="4400" dirty="0" smtClean="0">
                <a:solidFill>
                  <a:srgbClr val="C00000"/>
                </a:solidFill>
              </a:rPr>
              <a:t>ETIQUETTE</a:t>
            </a:r>
            <a:endParaRPr lang="zh-CN" altLang="en-US" sz="4400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5357850" cy="1071594"/>
          </a:xfrm>
          <a:effectLst>
            <a:glow rad="139700">
              <a:schemeClr val="accent3">
                <a:satMod val="175000"/>
                <a:alpha val="40000"/>
              </a:schemeClr>
            </a:glow>
            <a:reflection blurRad="6350" stA="50000" endA="300" endPos="38500" dist="50800" dir="5400000" sy="-100000" algn="bl" rotWithShape="0"/>
          </a:effectLst>
        </p:spPr>
        <p:txBody>
          <a:bodyPr>
            <a:normAutofit fontScale="77500" lnSpcReduction="20000"/>
          </a:bodyPr>
          <a:lstStyle/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3600" dirty="0" smtClean="0">
                <a:solidFill>
                  <a:srgbClr val="C00000"/>
                </a:solidFill>
              </a:rPr>
              <a:t>Restaurant etiquette: HELP!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3600" dirty="0" smtClean="0">
                <a:solidFill>
                  <a:srgbClr val="C00000"/>
                </a:solidFill>
              </a:rPr>
              <a:t>Sharing small dishes. General tab.</a:t>
            </a: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813816" lvl="2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</a:pPr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zh-CN" altLang="en-US" dirty="0"/>
          </a:p>
        </p:txBody>
      </p:sp>
      <p:sp>
        <p:nvSpPr>
          <p:cNvPr id="8" name="Cloud Callout 7"/>
          <p:cNvSpPr/>
          <p:nvPr/>
        </p:nvSpPr>
        <p:spPr>
          <a:xfrm>
            <a:off x="1763688" y="2780928"/>
            <a:ext cx="1285852" cy="1000132"/>
          </a:xfrm>
          <a:prstGeom prst="cloudCallou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2" algn="ctr"/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lvl="2" algn="ctr"/>
            <a:r>
              <a:rPr lang="en-US" altLang="zh-CN" dirty="0" smtClean="0">
                <a:solidFill>
                  <a:schemeClr val="accent4">
                    <a:lumMod val="50000"/>
                  </a:schemeClr>
                </a:solidFill>
              </a:rPr>
              <a:t>Seat covers</a:t>
            </a:r>
          </a:p>
          <a:p>
            <a:pPr algn="ctr"/>
            <a:endParaRPr lang="zh-CN" altLang="en-US" dirty="0"/>
          </a:p>
        </p:txBody>
      </p:sp>
      <p:pic>
        <p:nvPicPr>
          <p:cNvPr id="11" name="Picture 10" descr="shou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71736" y="4143380"/>
            <a:ext cx="1071570" cy="1171717"/>
          </a:xfrm>
          <a:prstGeom prst="rect">
            <a:avLst/>
          </a:prstGeom>
        </p:spPr>
      </p:pic>
      <p:pic>
        <p:nvPicPr>
          <p:cNvPr id="10" name="Picture 9" descr="2795036-Toasting-the-occasion-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5008" y="2714620"/>
            <a:ext cx="2000265" cy="1143008"/>
          </a:xfrm>
          <a:prstGeom prst="rect">
            <a:avLst/>
          </a:prstGeom>
        </p:spPr>
      </p:pic>
      <p:sp>
        <p:nvSpPr>
          <p:cNvPr id="14" name="Cloud Callout 13"/>
          <p:cNvSpPr/>
          <p:nvPr/>
        </p:nvSpPr>
        <p:spPr>
          <a:xfrm>
            <a:off x="4716016" y="5373216"/>
            <a:ext cx="1643042" cy="1285884"/>
          </a:xfrm>
          <a:prstGeom prst="cloudCallou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2" algn="ctr"/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lvl="2" algn="ctr"/>
            <a:r>
              <a:rPr lang="en-US" altLang="zh-CN" dirty="0" smtClean="0">
                <a:solidFill>
                  <a:schemeClr val="accent4">
                    <a:lumMod val="50000"/>
                  </a:schemeClr>
                </a:solidFill>
              </a:rPr>
              <a:t>Receipt   </a:t>
            </a:r>
          </a:p>
          <a:p>
            <a:pPr marL="0" lvl="2" algn="ctr"/>
            <a:r>
              <a:rPr lang="en-US" altLang="zh-CN" dirty="0" smtClean="0">
                <a:solidFill>
                  <a:schemeClr val="accent4">
                    <a:lumMod val="50000"/>
                  </a:schemeClr>
                </a:solidFill>
              </a:rPr>
              <a:t>lottery ?  </a:t>
            </a:r>
          </a:p>
          <a:p>
            <a:pPr algn="ctr"/>
            <a:endParaRPr lang="zh-CN" altLang="en-US" dirty="0"/>
          </a:p>
        </p:txBody>
      </p:sp>
      <p:pic>
        <p:nvPicPr>
          <p:cNvPr id="15" name="Picture 14" descr="paying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>
            <a:off x="7594416" y="5308418"/>
            <a:ext cx="1357299" cy="1741867"/>
          </a:xfrm>
          <a:prstGeom prst="rect">
            <a:avLst/>
          </a:prstGeom>
        </p:spPr>
      </p:pic>
      <p:sp>
        <p:nvSpPr>
          <p:cNvPr id="12" name="Cloud Callout 11"/>
          <p:cNvSpPr/>
          <p:nvPr/>
        </p:nvSpPr>
        <p:spPr>
          <a:xfrm>
            <a:off x="6516216" y="908720"/>
            <a:ext cx="2016224" cy="1645924"/>
          </a:xfrm>
          <a:prstGeom prst="cloudCallou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2" algn="ctr"/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lvl="2" algn="ctr"/>
            <a:r>
              <a:rPr lang="en-US" altLang="zh-CN" dirty="0" smtClean="0">
                <a:solidFill>
                  <a:schemeClr val="accent4">
                    <a:lumMod val="50000"/>
                  </a:schemeClr>
                </a:solidFill>
              </a:rPr>
              <a:t>Do not forget toasting! </a:t>
            </a:r>
          </a:p>
          <a:p>
            <a:pPr algn="ctr"/>
            <a:endParaRPr lang="zh-CN" altLang="en-US" dirty="0"/>
          </a:p>
        </p:txBody>
      </p:sp>
      <p:sp>
        <p:nvSpPr>
          <p:cNvPr id="16" name="Cloud Callout 15"/>
          <p:cNvSpPr/>
          <p:nvPr/>
        </p:nvSpPr>
        <p:spPr>
          <a:xfrm>
            <a:off x="7500958" y="4005064"/>
            <a:ext cx="1643042" cy="1285884"/>
          </a:xfrm>
          <a:prstGeom prst="cloudCallou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2" algn="ctr"/>
            <a:endParaRPr lang="en-US" altLang="zh-CN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lvl="2" algn="ctr"/>
            <a:r>
              <a:rPr lang="en-US" altLang="zh-CN" dirty="0" smtClean="0">
                <a:solidFill>
                  <a:schemeClr val="accent4">
                    <a:lumMod val="50000"/>
                  </a:schemeClr>
                </a:solidFill>
              </a:rPr>
              <a:t>Who will pay?  </a:t>
            </a:r>
          </a:p>
          <a:p>
            <a:pPr algn="ctr"/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lvl="1" algn="l" rtl="0">
              <a:spcBef>
                <a:spcPct val="0"/>
              </a:spcBef>
            </a:pPr>
            <a:r>
              <a:rPr lang="en-US" altLang="zh-CN" sz="4400" dirty="0" smtClean="0">
                <a:solidFill>
                  <a:srgbClr val="FFFF00"/>
                </a:solidFill>
              </a:rPr>
              <a:t>Etiquette &amp; Customs</a:t>
            </a:r>
            <a:endParaRPr lang="zh-CN" altLang="en-US" sz="4400" dirty="0">
              <a:solidFill>
                <a:srgbClr val="FFFF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880624"/>
          </a:xfrm>
        </p:spPr>
        <p:txBody>
          <a:bodyPr>
            <a:normAutofit fontScale="92500" lnSpcReduction="20000"/>
          </a:bodyPr>
          <a:lstStyle/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sz="2600" dirty="0" smtClean="0">
              <a:solidFill>
                <a:srgbClr val="0000FF"/>
              </a:solidFill>
            </a:endParaRP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Boss goes first? Team/servant leader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Gentlemen First 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Girls holding hands?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Karaoke ? 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There will always be a Beatles hit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Smoking?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Dating?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Language/translators?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Dress codes?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Queuing?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en-US" altLang="zh-CN" sz="2600" dirty="0" smtClean="0">
                <a:solidFill>
                  <a:srgbClr val="0000FF"/>
                </a:solidFill>
              </a:rPr>
              <a:t>Personal space?</a:t>
            </a: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sz="2600" dirty="0" smtClean="0">
              <a:solidFill>
                <a:srgbClr val="0000FF"/>
              </a:solidFill>
            </a:endParaRP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sz="2800" dirty="0" smtClean="0">
              <a:solidFill>
                <a:srgbClr val="003399"/>
              </a:solidFill>
            </a:endParaRPr>
          </a:p>
          <a:p>
            <a:pPr marL="548640" lvl="1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sz="3200" dirty="0" smtClean="0">
              <a:solidFill>
                <a:srgbClr val="C00000"/>
              </a:solidFill>
            </a:endParaRPr>
          </a:p>
          <a:p>
            <a:pPr marL="1444752" lvl="5" indent="-411480">
              <a:buClr>
                <a:schemeClr val="tx1">
                  <a:shade val="95000"/>
                </a:schemeClr>
              </a:buClr>
              <a:buSzPct val="65000"/>
              <a:buBlip>
                <a:blip r:embed="rId2"/>
              </a:buBlip>
            </a:pPr>
            <a:endParaRPr lang="en-US" altLang="zh-CN" sz="2600" dirty="0" smtClean="0">
              <a:solidFill>
                <a:srgbClr val="0000FF"/>
              </a:solidFill>
            </a:endParaRPr>
          </a:p>
          <a:p>
            <a:pPr marL="1444752" lvl="5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endParaRPr lang="en-US" altLang="zh-CN" sz="2600" dirty="0" smtClean="0">
              <a:solidFill>
                <a:srgbClr val="C00000"/>
              </a:solidFill>
            </a:endParaRPr>
          </a:p>
          <a:p>
            <a:pPr marL="1444752" lvl="5" indent="-411480">
              <a:buClr>
                <a:schemeClr val="tx1">
                  <a:shade val="95000"/>
                </a:schemeClr>
              </a:buClr>
              <a:buSzPct val="65000"/>
              <a:buBlip>
                <a:blip r:embed="rId2"/>
              </a:buBlip>
            </a:pPr>
            <a:endParaRPr lang="en-US" altLang="zh-CN" sz="2600" dirty="0" smtClean="0">
              <a:solidFill>
                <a:srgbClr val="C00000"/>
              </a:solidFill>
            </a:endParaRPr>
          </a:p>
          <a:p>
            <a:pPr marL="1444752" lvl="5" indent="-411480">
              <a:buClr>
                <a:schemeClr val="tx1">
                  <a:shade val="95000"/>
                </a:schemeClr>
              </a:buClr>
              <a:buSzPct val="65000"/>
              <a:buBlip>
                <a:blip r:embed="rId2"/>
              </a:buBlip>
            </a:pPr>
            <a:endParaRPr lang="en-US" altLang="zh-CN" sz="2600" dirty="0" smtClean="0">
              <a:solidFill>
                <a:srgbClr val="C00000"/>
              </a:solidFill>
            </a:endParaRPr>
          </a:p>
          <a:p>
            <a:pPr marL="1444752" lvl="5" indent="-411480">
              <a:buClr>
                <a:schemeClr val="tx1">
                  <a:shade val="95000"/>
                </a:schemeClr>
              </a:buClr>
              <a:buSzPct val="65000"/>
              <a:buBlip>
                <a:blip r:embed="rId2"/>
              </a:buBlip>
            </a:pPr>
            <a:endParaRPr lang="en-US" altLang="zh-CN" sz="2600" dirty="0" smtClean="0">
              <a:solidFill>
                <a:srgbClr val="C00000"/>
              </a:solidFill>
            </a:endParaRPr>
          </a:p>
          <a:p>
            <a:endParaRPr lang="zh-CN" altLang="en-US" dirty="0"/>
          </a:p>
        </p:txBody>
      </p:sp>
      <p:grpSp>
        <p:nvGrpSpPr>
          <p:cNvPr id="12" name="Group 11"/>
          <p:cNvGrpSpPr/>
          <p:nvPr/>
        </p:nvGrpSpPr>
        <p:grpSpPr>
          <a:xfrm>
            <a:off x="6286512" y="0"/>
            <a:ext cx="2857520" cy="6858000"/>
            <a:chOff x="6286512" y="0"/>
            <a:chExt cx="2857520" cy="6858000"/>
          </a:xfrm>
        </p:grpSpPr>
        <p:pic>
          <p:nvPicPr>
            <p:cNvPr id="11" name="Picture 10" descr="hand in hand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86512" y="2000240"/>
              <a:ext cx="2857488" cy="3143272"/>
            </a:xfrm>
            <a:prstGeom prst="rect">
              <a:avLst/>
            </a:prstGeom>
          </p:spPr>
        </p:pic>
        <p:pic>
          <p:nvPicPr>
            <p:cNvPr id="9" name="Picture 8" descr="karaok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286512" y="0"/>
              <a:ext cx="2857520" cy="2143116"/>
            </a:xfrm>
            <a:prstGeom prst="rect">
              <a:avLst/>
            </a:prstGeom>
          </p:spPr>
        </p:pic>
        <p:pic>
          <p:nvPicPr>
            <p:cNvPr id="10" name="Picture 9" descr="karaok 2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286512" y="4572008"/>
              <a:ext cx="2857488" cy="2285992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8688" y="409600"/>
            <a:ext cx="6705600" cy="1219200"/>
          </a:xfrm>
        </p:spPr>
        <p:txBody>
          <a:bodyPr/>
          <a:lstStyle/>
          <a:p>
            <a:r>
              <a:rPr lang="en-US" altLang="zh-CN" sz="3400" dirty="0">
                <a:solidFill>
                  <a:srgbClr val="FFFF00"/>
                </a:solidFill>
              </a:rPr>
              <a:t>Cultural </a:t>
            </a:r>
            <a:r>
              <a:rPr lang="en-US" altLang="zh-CN" sz="3400" dirty="0" smtClean="0">
                <a:solidFill>
                  <a:srgbClr val="FFFF00"/>
                </a:solidFill>
              </a:rPr>
              <a:t>Elements: </a:t>
            </a:r>
            <a:r>
              <a:rPr lang="en-GB" altLang="zh-CN" sz="3600" dirty="0" smtClean="0">
                <a:solidFill>
                  <a:srgbClr val="FFFF00"/>
                </a:solidFill>
              </a:rPr>
              <a:t>taboos</a:t>
            </a:r>
            <a:r>
              <a:rPr lang="en-GB" altLang="zh-CN" sz="3600" dirty="0" smtClean="0"/>
              <a:t/>
            </a:r>
            <a:br>
              <a:rPr lang="en-GB" altLang="zh-CN" sz="3600" dirty="0" smtClean="0"/>
            </a:br>
            <a:endParaRPr lang="en-US" altLang="zh-CN" sz="3400" dirty="0">
              <a:solidFill>
                <a:srgbClr val="FFFF00"/>
              </a:solidFill>
            </a:endParaRP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628800"/>
            <a:ext cx="7704856" cy="5229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zh-CN" sz="2000" dirty="0"/>
          </a:p>
          <a:p>
            <a:pPr lvl="1">
              <a:lnSpc>
                <a:spcPct val="90000"/>
              </a:lnSpc>
            </a:pPr>
            <a:r>
              <a:rPr lang="en-US" altLang="zh-CN" sz="2000" dirty="0" smtClean="0"/>
              <a:t>Bad Gifts</a:t>
            </a:r>
            <a:r>
              <a:rPr lang="en-US" altLang="zh-CN" sz="2000" dirty="0"/>
              <a:t>: clocks, straw sandals, a stork or crane, handkerchiefs, </a:t>
            </a:r>
            <a:r>
              <a:rPr lang="en-US" altLang="zh-CN" sz="2000" dirty="0" smtClean="0"/>
              <a:t>green </a:t>
            </a:r>
            <a:r>
              <a:rPr lang="en-US" altLang="zh-CN" sz="2000" dirty="0"/>
              <a:t>hat, fan, anything white, blue or </a:t>
            </a:r>
            <a:r>
              <a:rPr lang="en-US" altLang="zh-CN" sz="2000" dirty="0" smtClean="0"/>
              <a:t>black or sharp. </a:t>
            </a:r>
            <a:r>
              <a:rPr lang="en-US" altLang="zh-CN" sz="2000" dirty="0"/>
              <a:t>Gifts won’t be opened</a:t>
            </a:r>
            <a:r>
              <a:rPr lang="en-US" altLang="zh-CN" sz="2000" dirty="0" smtClean="0"/>
              <a:t>. Avoid number 4.</a:t>
            </a:r>
            <a:endParaRPr lang="en-US" altLang="zh-CN" sz="2000" dirty="0"/>
          </a:p>
          <a:p>
            <a:pPr lvl="1">
              <a:lnSpc>
                <a:spcPct val="90000"/>
              </a:lnSpc>
            </a:pPr>
            <a:r>
              <a:rPr lang="en-US" altLang="zh-CN" sz="2000" dirty="0"/>
              <a:t>Food culture: </a:t>
            </a:r>
          </a:p>
          <a:p>
            <a:pPr lvl="2">
              <a:lnSpc>
                <a:spcPct val="90000"/>
              </a:lnSpc>
              <a:buFont typeface="Wingdings" pitchFamily="2" charset="2"/>
              <a:buChar char="x"/>
            </a:pPr>
            <a:r>
              <a:rPr lang="en-US" altLang="zh-CN" sz="2000" dirty="0" smtClean="0"/>
              <a:t>Do Not finishing </a:t>
            </a:r>
            <a:r>
              <a:rPr lang="en-US" altLang="zh-CN" sz="2000" dirty="0"/>
              <a:t>everything on your </a:t>
            </a:r>
            <a:r>
              <a:rPr lang="en-US" altLang="zh-CN" sz="2000" dirty="0" smtClean="0"/>
              <a:t>plate</a:t>
            </a:r>
          </a:p>
          <a:p>
            <a:pPr lvl="2">
              <a:lnSpc>
                <a:spcPct val="90000"/>
              </a:lnSpc>
              <a:buFont typeface="Wingdings" pitchFamily="2" charset="2"/>
              <a:buChar char="x"/>
            </a:pPr>
            <a:r>
              <a:rPr lang="en-US" altLang="zh-CN" sz="2000" dirty="0" smtClean="0"/>
              <a:t>Never </a:t>
            </a:r>
            <a:r>
              <a:rPr lang="en-US" altLang="zh-CN" sz="2000" dirty="0"/>
              <a:t>leave your chopsticks sticking up in the left-over rice at the bottom of your bowl. </a:t>
            </a:r>
          </a:p>
          <a:p>
            <a:pPr lvl="2">
              <a:lnSpc>
                <a:spcPct val="90000"/>
              </a:lnSpc>
              <a:buFont typeface="Wingdings" pitchFamily="2" charset="2"/>
              <a:buChar char="x"/>
            </a:pPr>
            <a:r>
              <a:rPr lang="en-US" altLang="zh-CN" sz="2000" dirty="0" smtClean="0"/>
              <a:t>Do Not to share a pear</a:t>
            </a:r>
            <a:endParaRPr lang="en-US" altLang="zh-CN" sz="2000" dirty="0"/>
          </a:p>
          <a:p>
            <a:pPr lvl="1">
              <a:lnSpc>
                <a:spcPct val="90000"/>
              </a:lnSpc>
            </a:pPr>
            <a:r>
              <a:rPr lang="en-US" altLang="zh-CN" sz="2000" dirty="0" smtClean="0"/>
              <a:t>Try not to lose </a:t>
            </a:r>
            <a:r>
              <a:rPr lang="en-US" altLang="zh-CN" sz="2000" dirty="0"/>
              <a:t>your </a:t>
            </a:r>
            <a:r>
              <a:rPr lang="en-US" altLang="zh-CN" sz="2000" dirty="0" smtClean="0"/>
              <a:t>temper. </a:t>
            </a:r>
            <a:r>
              <a:rPr lang="en-US" altLang="zh-CN" sz="2000" dirty="0"/>
              <a:t>If </a:t>
            </a:r>
            <a:r>
              <a:rPr lang="en-US" altLang="zh-CN" sz="2000" dirty="0" smtClean="0"/>
              <a:t>you do, </a:t>
            </a:r>
            <a:r>
              <a:rPr lang="en-US" altLang="zh-CN" sz="2000" dirty="0"/>
              <a:t>an absolute loss of face.</a:t>
            </a:r>
          </a:p>
          <a:p>
            <a:pPr lvl="1">
              <a:lnSpc>
                <a:spcPct val="90000"/>
              </a:lnSpc>
            </a:pPr>
            <a:r>
              <a:rPr lang="en-US" altLang="zh-CN" sz="2000" dirty="0" smtClean="0"/>
              <a:t>Do Not discuss: sex, </a:t>
            </a:r>
            <a:r>
              <a:rPr lang="en-US" sz="2000" dirty="0" smtClean="0"/>
              <a:t>Tibet, Xinjiang </a:t>
            </a:r>
            <a:r>
              <a:rPr lang="en-US" sz="2000" dirty="0" smtClean="0"/>
              <a:t>,</a:t>
            </a:r>
            <a:r>
              <a:rPr lang="en-US" sz="2000" dirty="0" smtClean="0"/>
              <a:t> </a:t>
            </a:r>
            <a:r>
              <a:rPr lang="en-US" sz="2000" dirty="0" smtClean="0"/>
              <a:t>Taiwan, politics, the Cultural Revolution, human rights, democracy, important governors or leaders, 1989Tiananmen issue, gay rights and religion, especially Fallon Dong. </a:t>
            </a:r>
            <a:r>
              <a:rPr lang="en-US" altLang="zh-CN" sz="2000" dirty="0" smtClean="0"/>
              <a:t> This is a tough one. Are you doing business or campaigning for human rights or to further democracy? Can business make an impact on the wider economy and society?</a:t>
            </a:r>
            <a:r>
              <a:rPr lang="en-US" altLang="zh-CN" sz="1800" dirty="0"/>
              <a:t/>
            </a:r>
            <a:br>
              <a:rPr lang="en-US" altLang="zh-CN" sz="1800" dirty="0"/>
            </a:br>
            <a:endParaRPr lang="en-US" altLang="zh-CN" sz="1800" dirty="0"/>
          </a:p>
          <a:p>
            <a:pPr lvl="2">
              <a:lnSpc>
                <a:spcPct val="90000"/>
              </a:lnSpc>
              <a:buFont typeface="Wingdings" pitchFamily="2" charset="2"/>
              <a:buChar char="x"/>
            </a:pPr>
            <a:endParaRPr lang="en-US" altLang="zh-CN" sz="1400" dirty="0"/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altLang="zh-CN" dirty="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571612"/>
            <a:ext cx="8892480" cy="928694"/>
          </a:xfrm>
        </p:spPr>
        <p:txBody>
          <a:bodyPr>
            <a:normAutofit fontScale="90000"/>
          </a:bodyPr>
          <a:lstStyle/>
          <a:p>
            <a:r>
              <a:rPr lang="en-US" altLang="zh-CN" sz="3600" dirty="0" smtClean="0">
                <a:solidFill>
                  <a:srgbClr val="C00000"/>
                </a:solidFill>
              </a:rPr>
              <a:t>Edward Hall</a:t>
            </a:r>
            <a:r>
              <a:rPr lang="en-US" altLang="zh-CN" sz="3600" dirty="0" smtClean="0">
                <a:solidFill>
                  <a:srgbClr val="C00000"/>
                </a:solidFill>
                <a:latin typeface="Arial"/>
              </a:rPr>
              <a:t>’</a:t>
            </a:r>
            <a:r>
              <a:rPr lang="en-US" altLang="zh-CN" sz="3600" dirty="0" smtClean="0">
                <a:solidFill>
                  <a:srgbClr val="C00000"/>
                </a:solidFill>
              </a:rPr>
              <a:t>s Model           </a:t>
            </a:r>
            <a:r>
              <a:rPr lang="en-GB" sz="2200" u="sng" dirty="0" smtClean="0">
                <a:solidFill>
                  <a:srgbClr val="C00000"/>
                </a:solidFill>
                <a:hlinkClick r:id="rId2"/>
              </a:rPr>
              <a:t>http://www.edwardthall.com/</a:t>
            </a:r>
            <a:r>
              <a:rPr lang="en-GB" sz="3600" dirty="0" smtClean="0"/>
              <a:t/>
            </a:r>
            <a:br>
              <a:rPr lang="en-GB" sz="3600" dirty="0" smtClean="0"/>
            </a:br>
            <a:endParaRPr lang="en-US" altLang="zh-CN" sz="3600" dirty="0">
              <a:solidFill>
                <a:srgbClr val="C00000"/>
              </a:solidFill>
            </a:endParaRP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48064" y="1987550"/>
            <a:ext cx="3600897" cy="4681538"/>
          </a:xfrm>
        </p:spPr>
        <p:txBody>
          <a:bodyPr>
            <a:normAutofit/>
          </a:bodyPr>
          <a:lstStyle/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r>
              <a:rPr lang="en-US" altLang="zh-CN" sz="2000" dirty="0"/>
              <a:t>          </a:t>
            </a:r>
            <a:r>
              <a:rPr lang="en-US" altLang="zh-CN" sz="2000" dirty="0" smtClean="0"/>
              <a:t>  </a:t>
            </a:r>
            <a:r>
              <a:rPr lang="en-US" altLang="zh-CN" sz="2000" dirty="0" smtClean="0">
                <a:solidFill>
                  <a:srgbClr val="003399"/>
                </a:solidFill>
              </a:rPr>
              <a:t>High-Context cultures            (China)</a:t>
            </a:r>
            <a:endParaRPr lang="en-US" altLang="zh-CN" sz="2000" dirty="0">
              <a:solidFill>
                <a:srgbClr val="003399"/>
              </a:solidFill>
            </a:endParaRPr>
          </a:p>
          <a:p>
            <a:pPr marL="571500" indent="-571500">
              <a:lnSpc>
                <a:spcPct val="80000"/>
              </a:lnSpc>
              <a:buFont typeface="Wingdings" pitchFamily="2" charset="2"/>
              <a:buNone/>
            </a:pPr>
            <a:endParaRPr lang="en-US" altLang="zh-CN" sz="2000" dirty="0">
              <a:solidFill>
                <a:schemeClr val="folHlink"/>
              </a:solidFill>
            </a:endParaRPr>
          </a:p>
          <a:p>
            <a:pPr marL="1090613" lvl="2" indent="-176213">
              <a:lnSpc>
                <a:spcPct val="80000"/>
              </a:lnSpc>
            </a:pPr>
            <a:r>
              <a:rPr lang="en-US" altLang="zh-CN" sz="1800" dirty="0" smtClean="0">
                <a:solidFill>
                  <a:srgbClr val="002060"/>
                </a:solidFill>
              </a:rPr>
              <a:t>Avoid </a:t>
            </a:r>
            <a:r>
              <a:rPr lang="en-US" altLang="zh-CN" sz="1800" dirty="0">
                <a:solidFill>
                  <a:srgbClr val="002060"/>
                </a:solidFill>
              </a:rPr>
              <a:t>public conflict and confrontation, </a:t>
            </a:r>
            <a:r>
              <a:rPr lang="en-US" altLang="zh-CN" sz="1800" dirty="0" smtClean="0">
                <a:solidFill>
                  <a:srgbClr val="002060"/>
                </a:solidFill>
                <a:latin typeface="Arial"/>
              </a:rPr>
              <a:t>“</a:t>
            </a:r>
            <a:r>
              <a:rPr lang="en-US" altLang="zh-CN" sz="1800" dirty="0">
                <a:solidFill>
                  <a:srgbClr val="002060"/>
                </a:solidFill>
              </a:rPr>
              <a:t>face</a:t>
            </a:r>
            <a:r>
              <a:rPr lang="en-US" altLang="zh-CN" sz="1800" dirty="0">
                <a:solidFill>
                  <a:srgbClr val="002060"/>
                </a:solidFill>
                <a:latin typeface="Arial"/>
              </a:rPr>
              <a:t>”</a:t>
            </a:r>
            <a:r>
              <a:rPr lang="en-US" altLang="zh-CN" sz="1800" dirty="0">
                <a:solidFill>
                  <a:srgbClr val="002060"/>
                </a:solidFill>
              </a:rPr>
              <a:t> issue</a:t>
            </a:r>
          </a:p>
          <a:p>
            <a:pPr marL="1090613" lvl="2" indent="-176213">
              <a:lnSpc>
                <a:spcPct val="80000"/>
              </a:lnSpc>
              <a:buFont typeface="Wingdings" pitchFamily="2" charset="2"/>
              <a:buChar char="Ø"/>
            </a:pPr>
            <a:endParaRPr lang="en-US" altLang="zh-CN" sz="1800" dirty="0">
              <a:solidFill>
                <a:srgbClr val="002060"/>
              </a:solidFill>
            </a:endParaRPr>
          </a:p>
          <a:p>
            <a:pPr marL="1090613" lvl="2" indent="-176213">
              <a:lnSpc>
                <a:spcPct val="80000"/>
              </a:lnSpc>
            </a:pPr>
            <a:r>
              <a:rPr lang="en-US" altLang="zh-CN" sz="1800" dirty="0">
                <a:solidFill>
                  <a:srgbClr val="002060"/>
                </a:solidFill>
              </a:rPr>
              <a:t> </a:t>
            </a:r>
            <a:r>
              <a:rPr lang="en-US" altLang="zh-CN" sz="1800" dirty="0" smtClean="0">
                <a:solidFill>
                  <a:srgbClr val="002060"/>
                </a:solidFill>
              </a:rPr>
              <a:t>During the negotiation, language </a:t>
            </a:r>
            <a:r>
              <a:rPr lang="en-US" altLang="zh-CN" sz="1800" dirty="0">
                <a:solidFill>
                  <a:srgbClr val="002060"/>
                </a:solidFill>
              </a:rPr>
              <a:t>is indirect, ambiguous, and subtle gesture might be meaningful.</a:t>
            </a:r>
          </a:p>
          <a:p>
            <a:pPr marL="1090613" lvl="2" indent="-176213">
              <a:lnSpc>
                <a:spcPct val="80000"/>
              </a:lnSpc>
              <a:buFont typeface="Wingdings" pitchFamily="2" charset="2"/>
              <a:buChar char="Ø"/>
            </a:pPr>
            <a:endParaRPr lang="en-US" altLang="zh-CN" sz="1800" dirty="0">
              <a:solidFill>
                <a:srgbClr val="002060"/>
              </a:solidFill>
            </a:endParaRPr>
          </a:p>
          <a:p>
            <a:pPr marL="1090613" lvl="2" indent="-176213">
              <a:lnSpc>
                <a:spcPct val="80000"/>
              </a:lnSpc>
            </a:pPr>
            <a:r>
              <a:rPr lang="en-US" altLang="zh-CN" sz="1800" dirty="0">
                <a:solidFill>
                  <a:srgbClr val="002060"/>
                </a:solidFill>
              </a:rPr>
              <a:t> Communication is aimed at emotions </a:t>
            </a:r>
            <a:r>
              <a:rPr lang="en-US" altLang="zh-CN" sz="1800" dirty="0" smtClean="0">
                <a:solidFill>
                  <a:srgbClr val="002060"/>
                </a:solidFill>
              </a:rPr>
              <a:t>and persuasion</a:t>
            </a:r>
            <a:r>
              <a:rPr lang="en-US" altLang="zh-CN" sz="1800" dirty="0">
                <a:solidFill>
                  <a:srgbClr val="002060"/>
                </a:solidFill>
              </a:rPr>
              <a:t>. Speech is unhurried and long, as persuasion takes time.</a:t>
            </a:r>
          </a:p>
          <a:p>
            <a:pPr marL="1090613" lvl="2" indent="-176213">
              <a:lnSpc>
                <a:spcPct val="80000"/>
              </a:lnSpc>
              <a:buFont typeface="Wingdings" pitchFamily="2" charset="2"/>
              <a:buChar char="Ø"/>
            </a:pPr>
            <a:endParaRPr lang="en-US" altLang="zh-CN" sz="1800" dirty="0">
              <a:solidFill>
                <a:srgbClr val="002060"/>
              </a:solidFill>
            </a:endParaRPr>
          </a:p>
          <a:p>
            <a:pPr marL="1090613" lvl="2" indent="-176213">
              <a:lnSpc>
                <a:spcPct val="80000"/>
              </a:lnSpc>
              <a:buNone/>
            </a:pPr>
            <a:endParaRPr lang="en-US" altLang="zh-CN" sz="1800" dirty="0">
              <a:solidFill>
                <a:srgbClr val="002060"/>
              </a:solidFill>
            </a:endParaRPr>
          </a:p>
        </p:txBody>
      </p:sp>
      <p:pic>
        <p:nvPicPr>
          <p:cNvPr id="51204" name="Picture 4" descr="high contex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800" y="2276475"/>
            <a:ext cx="5148263" cy="4176713"/>
          </a:xfrm>
          <a:prstGeom prst="rect">
            <a:avLst/>
          </a:prstGeom>
          <a:noFill/>
        </p:spPr>
      </p:pic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539552" y="260648"/>
            <a:ext cx="4752528" cy="936104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China &amp; the West</a:t>
            </a:r>
            <a:endParaRPr kumimoji="0" lang="en-US" altLang="zh-CN" sz="36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143000"/>
          </a:xfrm>
        </p:spPr>
        <p:txBody>
          <a:bodyPr/>
          <a:lstStyle/>
          <a:p>
            <a:pPr algn="l"/>
            <a:r>
              <a:rPr lang="en-US" altLang="zh-CN" dirty="0" smtClean="0">
                <a:solidFill>
                  <a:srgbClr val="FFFF00"/>
                </a:solidFill>
              </a:rPr>
              <a:t>East vs. West</a:t>
            </a:r>
            <a:endParaRPr lang="zh-CN" altLang="en-US" dirty="0">
              <a:solidFill>
                <a:srgbClr val="FFFF00"/>
              </a:solidFill>
            </a:endParaRPr>
          </a:p>
        </p:txBody>
      </p:sp>
      <p:pic>
        <p:nvPicPr>
          <p:cNvPr id="4" name="Content Placeholder 3" descr="chinesse-german-cultur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" y="1428736"/>
            <a:ext cx="2340000" cy="1216800"/>
          </a:xfrm>
        </p:spPr>
      </p:pic>
      <p:pic>
        <p:nvPicPr>
          <p:cNvPr id="5" name="Picture 4" descr="chinesse-german-culture2.thumbnai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85984" y="1428736"/>
            <a:ext cx="2214578" cy="1280184"/>
          </a:xfrm>
          <a:prstGeom prst="rect">
            <a:avLst/>
          </a:prstGeom>
        </p:spPr>
      </p:pic>
      <p:pic>
        <p:nvPicPr>
          <p:cNvPr id="7" name="Picture 6" descr="chinesse-german-culture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2643182"/>
            <a:ext cx="3846662" cy="2000264"/>
          </a:xfrm>
          <a:prstGeom prst="rect">
            <a:avLst/>
          </a:prstGeom>
        </p:spPr>
      </p:pic>
      <p:pic>
        <p:nvPicPr>
          <p:cNvPr id="8" name="Picture 7" descr="chinesse-german-culture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14811" y="4572008"/>
            <a:ext cx="1857388" cy="2285992"/>
          </a:xfrm>
          <a:prstGeom prst="rect">
            <a:avLst/>
          </a:prstGeom>
        </p:spPr>
      </p:pic>
      <p:pic>
        <p:nvPicPr>
          <p:cNvPr id="9" name="Picture 8" descr="chinesse-german-culture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" y="4572008"/>
            <a:ext cx="4214810" cy="2285992"/>
          </a:xfrm>
          <a:prstGeom prst="rect">
            <a:avLst/>
          </a:prstGeom>
        </p:spPr>
      </p:pic>
      <p:pic>
        <p:nvPicPr>
          <p:cNvPr id="10" name="Picture 9" descr="chinesse-german-culture13.thumbnai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215206" y="1428736"/>
            <a:ext cx="1928794" cy="1352192"/>
          </a:xfrm>
          <a:prstGeom prst="rect">
            <a:avLst/>
          </a:prstGeom>
        </p:spPr>
      </p:pic>
      <p:pic>
        <p:nvPicPr>
          <p:cNvPr id="11" name="Picture 10" descr="chinesse-german-culture14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500562" y="1428736"/>
            <a:ext cx="2854628" cy="1352192"/>
          </a:xfrm>
          <a:prstGeom prst="rect">
            <a:avLst/>
          </a:prstGeom>
        </p:spPr>
      </p:pic>
      <p:pic>
        <p:nvPicPr>
          <p:cNvPr id="12" name="Picture 11" descr="chinesse-german-culture17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715140" y="2724310"/>
            <a:ext cx="2428860" cy="1928826"/>
          </a:xfrm>
          <a:prstGeom prst="rect">
            <a:avLst/>
          </a:prstGeom>
        </p:spPr>
      </p:pic>
      <p:pic>
        <p:nvPicPr>
          <p:cNvPr id="6" name="Picture 5" descr="chinesse-german-culture3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786183" y="2708920"/>
            <a:ext cx="3071834" cy="1944216"/>
          </a:xfrm>
          <a:prstGeom prst="rect">
            <a:avLst/>
          </a:prstGeom>
        </p:spPr>
      </p:pic>
      <p:pic>
        <p:nvPicPr>
          <p:cNvPr id="14" name="Content Placeholder 3" descr="chinesse-german-culture24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072198" y="4653136"/>
            <a:ext cx="3071802" cy="223224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256584" y="6309320"/>
            <a:ext cx="3851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i-FI" sz="2000" b="1" dirty="0" err="1" smtClean="0">
                <a:solidFill>
                  <a:schemeClr val="bg1"/>
                </a:solidFill>
              </a:rPr>
              <a:t>Source</a:t>
            </a:r>
            <a:r>
              <a:rPr lang="fi-FI" sz="2000" b="1" dirty="0" smtClean="0">
                <a:solidFill>
                  <a:schemeClr val="bg1"/>
                </a:solidFill>
              </a:rPr>
              <a:t>: </a:t>
            </a:r>
            <a:r>
              <a:rPr lang="fi-FI" sz="2000" b="1" dirty="0" err="1" smtClean="0">
                <a:solidFill>
                  <a:schemeClr val="bg1"/>
                </a:solidFill>
              </a:rPr>
              <a:t>www.yangliudesign.com</a:t>
            </a:r>
            <a:endParaRPr lang="fi-FI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tree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00760" y="0"/>
            <a:ext cx="3143240" cy="3524250"/>
          </a:xfrm>
          <a:prstGeom prst="rect">
            <a:avLst/>
          </a:prstGeom>
        </p:spPr>
      </p:pic>
      <p:pic>
        <p:nvPicPr>
          <p:cNvPr id="9" name="Picture 8" descr="Monggol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260648"/>
            <a:ext cx="1143000" cy="2595564"/>
          </a:xfrm>
          <a:prstGeom prst="rect">
            <a:avLst/>
          </a:prstGeom>
        </p:spPr>
      </p:pic>
      <p:pic>
        <p:nvPicPr>
          <p:cNvPr id="8" name="Picture 7" descr="ya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3514725" cy="3571876"/>
          </a:xfrm>
          <a:prstGeom prst="rect">
            <a:avLst/>
          </a:prstGeom>
        </p:spPr>
      </p:pic>
      <p:pic>
        <p:nvPicPr>
          <p:cNvPr id="5" name="Picture 4" descr="ligh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868" y="3500438"/>
            <a:ext cx="2500330" cy="3357562"/>
          </a:xfrm>
          <a:prstGeom prst="rect">
            <a:avLst/>
          </a:prstGeom>
        </p:spPr>
      </p:pic>
      <p:pic>
        <p:nvPicPr>
          <p:cNvPr id="6" name="Picture 5" descr="shui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3500438"/>
            <a:ext cx="3286116" cy="3357562"/>
          </a:xfrm>
          <a:prstGeom prst="rect">
            <a:avLst/>
          </a:prstGeom>
        </p:spPr>
      </p:pic>
      <p:pic>
        <p:nvPicPr>
          <p:cNvPr id="4" name="Content Placeholder 3" descr="drunk.jpg"/>
          <p:cNvPicPr>
            <a:picLocks noGrp="1" noChangeAspect="1"/>
          </p:cNvPicPr>
          <p:nvPr>
            <p:ph idx="1"/>
          </p:nvPr>
        </p:nvPicPr>
        <p:blipFill>
          <a:blip r:embed="rId7" cstate="print"/>
          <a:stretch>
            <a:fillRect/>
          </a:stretch>
        </p:blipFill>
        <p:spPr>
          <a:xfrm>
            <a:off x="6257906" y="3573016"/>
            <a:ext cx="2886093" cy="3284984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:\DCIM\106_PANA\P10609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642974" y="-357214"/>
            <a:ext cx="10215634" cy="75009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:\DCIM\106_PANA\P10609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143032"/>
            <a:ext cx="9144000" cy="90011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0178" name="Picture 2" descr="F:\rocket conf\Rocket conference pictures of organis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:\DCIM\106_PANA\P10608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Pictures\Dongguan group sho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F:\Pictures\China visit April 2011\Lingnan team with uni backdro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Pictures\Changsha toa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7" descr="bird nest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-357214"/>
            <a:ext cx="9143999" cy="7500942"/>
          </a:xfrm>
          <a:noFill/>
          <a:ln/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-7358146" y="-3357610"/>
            <a:ext cx="7072362" cy="6215106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  <a:scene3d>
            <a:camera prst="orthographicFront"/>
            <a:lightRig rig="soft" dir="t">
              <a:rot lat="0" lon="0" rev="16800000"/>
            </a:lightRig>
          </a:scene3d>
          <a:sp3d>
            <a:bevelT w="114300" prst="artDeco"/>
          </a:sp3d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7200" b="1" i="0" u="none" strike="noStrike" kern="1200" cap="none" spc="0" normalizeH="0" baseline="0" noProof="0" dirty="0">
              <a:ln w="6350">
                <a:noFill/>
              </a:ln>
              <a:solidFill>
                <a:srgbClr val="C00000"/>
              </a:soli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Viner Hand ITC" pitchFamily="66" charset="0"/>
              <a:ea typeface="+mj-ea"/>
              <a:cs typeface="+mj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3244334"/>
            <a:ext cx="928659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en-US" altLang="zh-CN" sz="4000" b="1" dirty="0" smtClean="0">
                <a:ln w="6350">
                  <a:noFill/>
                </a:ln>
                <a:solidFill>
                  <a:srgbClr val="FFFF00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Viner Hand ITC" pitchFamily="66" charset="0"/>
              </a:rPr>
              <a:t>A challenge but worth  taking it on!</a:t>
            </a:r>
            <a:endParaRPr lang="zh-CN" altLang="en-US" sz="4000" b="1" dirty="0">
              <a:ln w="6350">
                <a:noFill/>
              </a:ln>
              <a:solidFill>
                <a:srgbClr val="FFFF00"/>
              </a:soli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latin typeface="Viner Hand ITC" pitchFamily="66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1909</TotalTime>
  <Words>789</Words>
  <Application>Microsoft Office PowerPoint</Application>
  <PresentationFormat>On-screen Show (4:3)</PresentationFormat>
  <Paragraphs>128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3" baseType="lpstr">
      <vt:lpstr>Module</vt:lpstr>
      <vt:lpstr>Office Theme</vt:lpstr>
      <vt:lpstr>Working in China: The importance of respecting Guanxi and Mianzi  Management Research Conference, Swansea, SBS-CMI 9 June 2011 </vt:lpstr>
      <vt:lpstr>Slide 2</vt:lpstr>
      <vt:lpstr>To be covered</vt:lpstr>
      <vt:lpstr>Greeting rituals </vt:lpstr>
      <vt:lpstr>Guanxi = Relationships ? Guanxi is a time-consuming sideshow to the real business of business. – Harold &amp; Chris</vt:lpstr>
      <vt:lpstr>Mianzi/Face</vt:lpstr>
      <vt:lpstr>Meeting customs</vt:lpstr>
      <vt:lpstr>ETIQUETTE</vt:lpstr>
      <vt:lpstr>Etiquette &amp; Customs</vt:lpstr>
      <vt:lpstr>Cultural Elements: taboos </vt:lpstr>
      <vt:lpstr>Edward Hall’s Model           http://www.edwardthall.com/ </vt:lpstr>
      <vt:lpstr>East vs. West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Karen</cp:lastModifiedBy>
  <cp:revision>228</cp:revision>
  <dcterms:created xsi:type="dcterms:W3CDTF">2009-11-17T19:47:29Z</dcterms:created>
  <dcterms:modified xsi:type="dcterms:W3CDTF">2011-06-06T13:26:01Z</dcterms:modified>
</cp:coreProperties>
</file>