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35" autoAdjust="0"/>
    <p:restoredTop sz="94660"/>
  </p:normalViewPr>
  <p:slideViewPr>
    <p:cSldViewPr snapToGrid="0">
      <p:cViewPr>
        <p:scale>
          <a:sx n="70" d="100"/>
          <a:sy n="70" d="100"/>
        </p:scale>
        <p:origin x="538" y="4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53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944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298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61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82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24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111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477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993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303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6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183A6-8AFB-41B6-85BD-10A6F96477F3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D8F1F7-5B67-49FF-9F04-B5ED3CDE6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953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arlyyearscareers.com/eyc/latest-news/the-importance-of-giving-children-a-voice/" TargetMode="External"/><Relationship Id="rId13" Type="http://schemas.openxmlformats.org/officeDocument/2006/relationships/hyperlink" Target="https://www.eyalliance.org.uk/policies-and-procedures" TargetMode="External"/><Relationship Id="rId3" Type="http://schemas.openxmlformats.org/officeDocument/2006/relationships/hyperlink" Target="https://www.complantcymru.org.uk/ccuhp-hawliau-plant/ccuhp-hawliau-planthttpswww-youtube-comwatchvvs1usdrn-voindex4listplgsiznczbjkhq3lfdktmsbnlhtbzu5yrc/" TargetMode="External"/><Relationship Id="rId7" Type="http://schemas.openxmlformats.org/officeDocument/2006/relationships/hyperlink" Target="https://www.eyalliance.org.uk/employing-and-managing-early-years-staff" TargetMode="External"/><Relationship Id="rId12" Type="http://schemas.openxmlformats.org/officeDocument/2006/relationships/hyperlink" Target="https://www.teachearlyyears.com/nursery-management/view/making-observations" TargetMode="External"/><Relationship Id="rId2" Type="http://schemas.openxmlformats.org/officeDocument/2006/relationships/hyperlink" Target="https://cardiffyouthcouncil.com/2019/11/19/uncrc-30th-anniversar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eteduca.com/blog/learning-through-play-tina-bruce/" TargetMode="External"/><Relationship Id="rId11" Type="http://schemas.openxmlformats.org/officeDocument/2006/relationships/hyperlink" Target="http://www.plantyngnghymru.org.uk/polisi-document/canllawiau-amddiffyn-plant-cymru-gyfan-2008/" TargetMode="External"/><Relationship Id="rId5" Type="http://schemas.openxmlformats.org/officeDocument/2006/relationships/hyperlink" Target="https://www.childcomwales.org.uk/united-nations-convention-on-the-rights-of-the-child-full-text/" TargetMode="External"/><Relationship Id="rId15" Type="http://schemas.openxmlformats.org/officeDocument/2006/relationships/hyperlink" Target="https://www.simplypsychology.org/piaget.html" TargetMode="External"/><Relationship Id="rId10" Type="http://schemas.openxmlformats.org/officeDocument/2006/relationships/hyperlink" Target="https://www.highspeedtraining.co.uk/hub/what-is-safeguarding/" TargetMode="External"/><Relationship Id="rId4" Type="http://schemas.openxmlformats.org/officeDocument/2006/relationships/hyperlink" Target="https://www.complantcymru.org.uk/ccuhp-hawliau-plant/" TargetMode="External"/><Relationship Id="rId9" Type="http://schemas.openxmlformats.org/officeDocument/2006/relationships/hyperlink" Target="https://arolygiaethgofal.cymru/sites/default/files/2018-01/160411regchildcarecy.pdf" TargetMode="External"/><Relationship Id="rId14" Type="http://schemas.openxmlformats.org/officeDocument/2006/relationships/hyperlink" Target="https://www.simplypsychology.org/vygots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UNCRC 30th Anniversary – Cardiff Youth Council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2" t="14648" r="7333" b="16734"/>
          <a:stretch/>
        </p:blipFill>
        <p:spPr bwMode="auto">
          <a:xfrm>
            <a:off x="138824" y="5584371"/>
            <a:ext cx="3643000" cy="109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Connector 10"/>
          <p:cNvCxnSpPr/>
          <p:nvPr/>
        </p:nvCxnSpPr>
        <p:spPr>
          <a:xfrm flipH="1">
            <a:off x="3944470" y="0"/>
            <a:ext cx="17929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8310282" y="0"/>
            <a:ext cx="17929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96197" y="186452"/>
            <a:ext cx="310063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endParaRPr lang="en-GB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54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Cynhedloedd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(CCUHP). Mae 42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tan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18.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briffio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cyfleu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rhyddid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gofynnol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(2016) ac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20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mynychu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broses ‘The Disclosure and Barring Service’ (DBS).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‘The United Nations Convention on the Rights of the Child 1998’ “all activities that affect children’s lives should build on seeing children as fellow human beings and as active citizens.”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139198" y="120402"/>
            <a:ext cx="4008438" cy="6617196"/>
          </a:xfrm>
          <a:prstGeom prst="rect">
            <a:avLst/>
          </a:prstGeom>
          <a:noFill/>
          <a:ln w="38100">
            <a:solidFill>
              <a:srgbClr val="FF66CC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12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ddylai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rywun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arnoch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smtClean="0"/>
              <a:t/>
            </a:r>
            <a:br>
              <a:rPr lang="en-GB" sz="1200" dirty="0" smtClean="0"/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hunan-barch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hunan-werth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galluogi’r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staff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weithwyr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: (early years careers, 2015)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gardiau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Arsylwadau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hoffterau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diddordebau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Dathlu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crefydd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Ardaloedd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bob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- 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fynegi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diddordebau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gwrandawyr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Gwneud penderfyniadau - Caniatáu i'r plant gael llais wrth wneud penderfyniadau. Sicrhau fod pob plentyn, gan gynnwys y rhai tawel, yn cael llais ac yn cael eu clywed.</a:t>
            </a:r>
            <a:endParaRPr lang="cy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Cofleidio</a:t>
            </a:r>
            <a:r>
              <a:rPr kumimoji="0" lang="cy-GB" altLang="en-US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cas bethau – hyrwyddo agwedd positif tuag at rhain.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en-US" sz="1200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cy-GB" alt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cylch – Caniatau i’r plant mynegi ei hunain.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alt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alt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490857" y="186452"/>
            <a:ext cx="3570514" cy="6617196"/>
          </a:xfrm>
          <a:prstGeom prst="rect">
            <a:avLst/>
          </a:prstGeom>
          <a:noFill/>
          <a:ln w="38100">
            <a:solidFill>
              <a:srgbClr val="3399FF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18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rhiant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rhannu’r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plant,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 smtClean="0"/>
              <a:t/>
            </a:r>
            <a:br>
              <a:rPr lang="en-GB" sz="1200" dirty="0" smtClean="0"/>
            </a:b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Rhaid i lywodraethau gefnogi rhieni trwy creu gwasanaethau cymorth i blant a gan roi'r help sydd ei angen ar rieni i godi eu plant.</a:t>
            </a: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: (2020)</a:t>
            </a:r>
          </a:p>
          <a:p>
            <a:pPr marL="228600" indent="-228600">
              <a:buFont typeface="+mj-lt"/>
              <a:buAutoNum type="arabicPeriod"/>
            </a:pP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Rhaid i Bartïon Gwladwriaethau ddefnyddio eu hymdrechion gorau i sicrhau cydnabyddiaeth o'r egwyddor bod gan y ddau riant gyfrifoldebau cyffredin dros fagwraeth a datblygiad y plentyn. Rhieni neu, warcheidwaid cyfreithiol, sydd â'r prif gyfrifoldeb am fagwraeth a datblygiad y plentyn. Budd pennaf y plentyn fydd eu pryder sylfaenol.</a:t>
            </a: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28600" indent="-228600">
              <a:buFont typeface="+mj-lt"/>
              <a:buAutoNum type="arabicPeriod"/>
            </a:pP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ddibenion gwarantu a hyrwyddo'r hawliau a nodir yn y Confensiwn presennol, bydd Gwladwriaethau yn rhoi cymorth priodol i rieni a gwarcheidwaid cyfreithiol i gyflawni eu cyfrifoldebau magu plant a sicrhau datblygiad sefydliadau, cyfleusterau a gwasanaethau ar gyfer gofal plant.</a:t>
            </a: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28600" indent="-228600">
              <a:buFont typeface="+mj-lt"/>
              <a:buAutoNum type="arabicPeriod"/>
            </a:pP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Rhaid i Bartïon Gwladwriaethau gymryd yr holl fesurau priodol i sicrhau bod gan blant y rhieni sy'n gweithio yr hawl i elwa ar wasanaethau a chyfleusterau gofal plant y maent yn gymwys ar eu cyfer.</a:t>
            </a:r>
          </a:p>
          <a:p>
            <a:pPr marL="228600" indent="-228600">
              <a:buFont typeface="+mj-lt"/>
              <a:buAutoNum type="arabicPeriod"/>
            </a:pPr>
            <a:endParaRPr lang="cy-GB" altLang="en-US" sz="12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endParaRPr lang="cy-GB" altLang="en-US" sz="12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9" name="Picture 15" descr="Children's Rights – Policy Hub Scotlan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562" y="5757208"/>
            <a:ext cx="2725556" cy="92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0" y="149086"/>
            <a:ext cx="65" cy="15902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42" name="Picture 18" descr="symbolic illustration of Article 18 of the UNCRC.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83" t="8830" r="9854" b="6845"/>
          <a:stretch/>
        </p:blipFill>
        <p:spPr bwMode="auto">
          <a:xfrm>
            <a:off x="8860971" y="5757208"/>
            <a:ext cx="2895600" cy="98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9"/>
          <p:cNvSpPr>
            <a:spLocks noChangeArrowheads="1"/>
          </p:cNvSpPr>
          <p:nvPr/>
        </p:nvSpPr>
        <p:spPr bwMode="auto">
          <a:xfrm>
            <a:off x="0" y="149086"/>
            <a:ext cx="65" cy="15902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0" y="149086"/>
            <a:ext cx="65" cy="15902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766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/>
          <p:cNvCxnSpPr/>
          <p:nvPr/>
        </p:nvCxnSpPr>
        <p:spPr>
          <a:xfrm>
            <a:off x="8229600" y="0"/>
            <a:ext cx="69669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3988525" y="0"/>
            <a:ext cx="8709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8429897" y="148046"/>
            <a:ext cx="364889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Diweddglo</a:t>
            </a:r>
            <a:endParaRPr lang="en-GB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Sylfaen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ran staff?</a:t>
            </a:r>
          </a:p>
          <a:p>
            <a:pPr algn="ctr"/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Fel y nodir yng ngofynion diogelu a lles y Cyfnod Sylfaen Blynyddoedd Cynnar (EYFS), mae'n ddyletswydd ar ddarparwyr gofal plant i sicrhau bod unrhyw oedolion sy'n gofalu am y plant yn addas i wneud hynny.</a:t>
            </a:r>
            <a:r>
              <a:rPr kumimoji="0" lang="cy-GB" altLang="en-US" sz="1200" b="0" i="0" u="none" strike="noStrike" cap="none" normalizeH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Dywed hefyd bod trefniadau staffio yn sicrhau bod y plant yn cael eu goruchwylio'n dda, eu cadw'n ddiogel a bod</a:t>
            </a:r>
            <a:r>
              <a:rPr kumimoji="0" lang="cy-GB" altLang="en-US" sz="1200" b="0" i="0" u="none" strike="noStrike" cap="none" normalizeH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 hanghenion yn cael ei cyrraedd. </a:t>
            </a:r>
          </a:p>
          <a:p>
            <a:pPr algn="ctr"/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Rhaid dilyn proses recriwtio ddiogel wrth recriwtio oedolion i weithio i'r lleoliad, gan sicrhau bod gwiriadau cefndir yn cael eu cynnal ar bob gweithiwr newydd, a bod ganddynt y tystlythyrau, cymwysterau, gwybodaeth a phrofiad priodol ar gyfer eu rôl</a:t>
            </a:r>
            <a:r>
              <a:rPr lang="cy-GB" alt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(early years alliance, 2019)</a:t>
            </a:r>
          </a:p>
          <a:p>
            <a:pPr algn="ctr"/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alt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Yn gyffredinol mae’n bwysig bod lleoliadauyn gofalu am ei plant mewn pob ffordd bosib. Mae dilyn hawliau a polisiau yn rhan bwysig o ofalu am blant ac i sicrhau eu bod nhw’n ddiogel o fewn y lleoliad.</a:t>
            </a: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cy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Dim ond wythnos sydd ar ôl i ymgeisio i... - Children's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9269" y="108222"/>
            <a:ext cx="1375954" cy="61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4123381" y="152248"/>
            <a:ext cx="4043018" cy="64325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31</a:t>
            </a:r>
          </a:p>
          <a:p>
            <a:r>
              <a:rPr lang="pl-PL" sz="1200" dirty="0">
                <a:latin typeface="Arial" panose="020B0604020202020204" pitchFamily="34" charset="0"/>
                <a:cs typeface="Arial" panose="020B0604020202020204" pitchFamily="34" charset="0"/>
              </a:rPr>
              <a:t>Eich hawl i ymlacio a chwarae</a:t>
            </a:r>
            <a:r>
              <a:rPr lang="pl-PL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fathau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smtClean="0">
                <a:latin typeface="Arial" panose="020B0604020202020204" pitchFamily="34" charset="0"/>
                <a:cs typeface="Arial" panose="020B0604020202020204" pitchFamily="34" charset="0"/>
              </a:rPr>
              <a:t> enwedig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blaen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‘The United Nations Convention on the Rights of the Child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(1998)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“all activities that affect children’s lives should build on seeing children as fellow human beings and as active citizens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.”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Awgrymai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unrhywun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categreiddio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Tina Bruce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awgrymu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(2016). 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12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6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ohonynt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uniongyrchol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llunio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cynrychioli'n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symbolaidd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propiau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Mae 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ellir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gorfodi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pennau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18480" y="148046"/>
            <a:ext cx="3526205" cy="6617196"/>
          </a:xfrm>
          <a:prstGeom prst="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19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niweidio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dylech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cadw’n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draws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pwyslais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cyfrifioldedbau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ategu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staff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gyfrifoldeb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gadw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feithirnfa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1989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Chanllawiau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2008.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sicrwydd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cydfynd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(2008).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nodai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DBS.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DBS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trwyddo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ddiogelu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chi: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hamddiffyn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camdriniaeth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chamfanteisio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Atal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unrhywbeth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niweidio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hiechyd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diogel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nhw'r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Cafwyd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Katie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Martinelli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(2018)</a:t>
            </a:r>
          </a:p>
        </p:txBody>
      </p:sp>
      <p:pic>
        <p:nvPicPr>
          <p:cNvPr id="15" name="Picture 10" descr="Rhaid i ni beidio â llaesu dwylo' meddai Comisiynydd Plant Cymru ...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22" t="22136" r="16587" b="23619"/>
          <a:stretch/>
        </p:blipFill>
        <p:spPr bwMode="auto">
          <a:xfrm>
            <a:off x="8429897" y="5239782"/>
            <a:ext cx="1811383" cy="931817"/>
          </a:xfrm>
          <a:prstGeom prst="rect">
            <a:avLst/>
          </a:prstGeom>
          <a:noFill/>
          <a:effectLst>
            <a:outerShdw blurRad="584200" dist="50800" dir="5400000" algn="ctr" rotWithShape="0">
              <a:srgbClr val="3399FF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CUHP - Hawliau Plant - Children's Commissioner for Wal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5313" y="5180558"/>
            <a:ext cx="1386967" cy="991041"/>
          </a:xfrm>
          <a:prstGeom prst="rect">
            <a:avLst/>
          </a:prstGeom>
          <a:noFill/>
          <a:effectLst>
            <a:outerShdw blurRad="368300" dist="50800" dir="5400000" algn="ctr" rotWithShape="0">
              <a:srgbClr val="3399FF">
                <a:alpha val="9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8677965" y="6457820"/>
            <a:ext cx="340082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: ComplantCymru.org (date unknown) 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3"/>
          <p:cNvSpPr>
            <a:spLocks noChangeArrowheads="1"/>
          </p:cNvSpPr>
          <p:nvPr/>
        </p:nvSpPr>
        <p:spPr bwMode="auto">
          <a:xfrm>
            <a:off x="0" y="149087"/>
            <a:ext cx="65" cy="15902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60" name="Picture 12" descr="Supporter comments · Chief Minister of Delhi, Shri Arvind Kejriwal ...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44" r="30184"/>
          <a:stretch/>
        </p:blipFill>
        <p:spPr bwMode="auto">
          <a:xfrm>
            <a:off x="7187124" y="228600"/>
            <a:ext cx="867662" cy="117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688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1255" y="7572"/>
            <a:ext cx="11593286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Briffio</a:t>
            </a:r>
            <a:endParaRPr lang="en-GB" sz="16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Cardiff Council (date unknown)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https://cardiffyouthcouncil.com/2019/11/19/uncrc-30th-anniversary/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(2020)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https://www.complantcymru.org.uk/ccuhp-hawliau-plant/ccuhp-hawliau-planthttpswww-youtube-comwatchvvs1usdrn-voindex4listplgsiznczbjkhq3lfdktmsbnlhtbzu5yrc/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(2020)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https://www.complantcymru.org.uk/ccuhp-hawliau-plant/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kumimoji="0" lang="cy-GB" altLang="en-US" sz="1200" b="0" i="1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Confensiwn y Cenhedloedd Unedig ar Hawliau'r Plentyn: Testun llawn. </a:t>
            </a:r>
            <a:r>
              <a:rPr lang="cy-GB" altLang="en-US" sz="1200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https://www.childcomwales.org.uk/united-nations-convention-on-the-rights-of-the-child-full-text/</a:t>
            </a:r>
            <a:r>
              <a:rPr lang="cy-GB" altLang="en-US" sz="1200" dirty="0" smtClean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cy-GB" altLang="en-US" sz="12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</a:t>
            </a:r>
            <a:r>
              <a:rPr kumimoji="0" lang="cy-GB" altLang="en-US" sz="1200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14th May 2020)</a:t>
            </a:r>
            <a:endParaRPr kumimoji="0" lang="cy-GB" altLang="en-US" sz="1200" b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Durand, S. (2016)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Origins and Thinking Behind Play Based Learning.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https://www.geteduca.com/blog/learning-through-play-tina-bruce/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Early Years Alliance (2019)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https://www.eyalliance.org.uk/employing-and-managing-early-years-staff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Early Years Careers (2015)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Importance of Giving Children a Voice.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https://www.earlyyearscareers.com/eyc/latest-news/the-importance-of-giving-children-a-voice/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14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(2012)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https://arolygiaethgofal.cymru/sites/default/files/2018-01/160411regchildcarecy.pdf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Martinelli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K. (2018)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Safeguarding Children.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https://www.highspeedtraining.co.uk/hub/what-is-safeguarding/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  <a:endParaRPr lang="en-GB" sz="12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(2008) 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http://www.plantyngnghymru.org.uk/polisi-document/canllawiau-amddiffyn-plant-cymru-gyfan-2008/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GB" sz="16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Brodie, K.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Making Observations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https://www.teachearlyyears.com/nursery-management/view/making-observations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15th May 2020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12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https://www.complantcymru.org.uk/ccuhp-hawliau-plant/ccuhp-hawliau-planthttpswww-youtube-comwatchvvs1usdrn-voindex4listplgsiznczbjkhq3lfdktmsbnlhtbzu5yrc/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15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May 2020)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Early Years Alliance (2019)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Policies and Procedures.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https://www.eyalliance.org.uk/policies-and-procedures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15th May 2020)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McLeod, S (2018)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Lev Vygotsky.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https://www.simplypsychology.org/vygotsky.html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15th May 2020) </a:t>
            </a:r>
          </a:p>
          <a:p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McLeod, S (2018) </a:t>
            </a:r>
            <a:r>
              <a:rPr lang="en-GB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Jean Piaget’s theory and stages of cognitive development.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https://www.simplypsychology.org/piaget.html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(Accessed 15th May 2020)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149086"/>
            <a:ext cx="65" cy="15902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2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8481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7235</TotalTime>
  <Words>1585</Words>
  <Application>Microsoft Office PowerPoint</Application>
  <PresentationFormat>Widescreen</PresentationFormat>
  <Paragraphs>107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</dc:creator>
  <cp:lastModifiedBy>Sara</cp:lastModifiedBy>
  <cp:revision>43</cp:revision>
  <dcterms:created xsi:type="dcterms:W3CDTF">2020-05-10T15:26:26Z</dcterms:created>
  <dcterms:modified xsi:type="dcterms:W3CDTF">2020-05-15T16:01:46Z</dcterms:modified>
</cp:coreProperties>
</file>