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1" r:id="rId3"/>
    <p:sldId id="262" r:id="rId4"/>
    <p:sldId id="263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42265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287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347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726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675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116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871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59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043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198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355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04/12/2017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285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Life in the Eastern Desert of Egypt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CLAH7014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862445" y="3428999"/>
            <a:ext cx="7491846" cy="189114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dirty="0">
                <a:solidFill>
                  <a:prstClr val="black"/>
                </a:solidFill>
              </a:rPr>
              <a:t>Unit </a:t>
            </a:r>
            <a:r>
              <a:rPr lang="en-GB" sz="2800" dirty="0" smtClean="0">
                <a:solidFill>
                  <a:prstClr val="black"/>
                </a:solidFill>
              </a:rPr>
              <a:t>9 </a:t>
            </a:r>
            <a:r>
              <a:rPr lang="en-GB" sz="2800" dirty="0">
                <a:solidFill>
                  <a:prstClr val="black"/>
                </a:solidFill>
              </a:rPr>
              <a:t>– </a:t>
            </a:r>
            <a:r>
              <a:rPr lang="en-GB" sz="2800" dirty="0" smtClean="0">
                <a:solidFill>
                  <a:prstClr val="black"/>
                </a:solidFill>
              </a:rPr>
              <a:t>Hermits </a:t>
            </a:r>
            <a:r>
              <a:rPr lang="en-GB" sz="2800" dirty="0">
                <a:solidFill>
                  <a:prstClr val="black"/>
                </a:solidFill>
              </a:rPr>
              <a:t>and Monks: Christian Communities in the Eastern Desert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b="1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018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Christians in the Eastern </a:t>
            </a:r>
            <a:r>
              <a:rPr lang="en-GB" dirty="0">
                <a:solidFill>
                  <a:schemeClr val="bg1"/>
                </a:solidFill>
              </a:rPr>
              <a:t>Desert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3518" y="1600200"/>
            <a:ext cx="4402282" cy="52578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 the late Roman period the Eastern Desert often a refuge for those feeling punishment, including persecuted Christians.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 Eastern Desert ideal hermits and those seeking “monastic” solitude – </a:t>
            </a:r>
            <a:r>
              <a:rPr lang="en-GB" i="1" dirty="0" err="1" smtClean="0">
                <a:solidFill>
                  <a:schemeClr val="bg1"/>
                </a:solidFill>
              </a:rPr>
              <a:t>anachorsis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Quite a large “monastic” population of Christians in the Eastern Desert by the early fifth century AD.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95800" y="1707365"/>
            <a:ext cx="4485410" cy="4388253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495800" y="6095618"/>
            <a:ext cx="4378036" cy="762381"/>
          </a:xfrm>
          <a:prstGeom prst="rect">
            <a:avLst/>
          </a:prstGeom>
        </p:spPr>
        <p:txBody>
          <a:bodyPr vert="horz"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Monastery of St Antony, Egypt – Suez area (norther Eastern Desert).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04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Identifying Christian Settlements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600200"/>
            <a:ext cx="4353790" cy="5257800"/>
          </a:xfrm>
        </p:spPr>
        <p:txBody>
          <a:bodyPr>
            <a:normAutofit lnSpcReduction="10000"/>
          </a:bodyPr>
          <a:lstStyle/>
          <a:p>
            <a:r>
              <a:rPr lang="en-GB" i="1" dirty="0" err="1">
                <a:solidFill>
                  <a:schemeClr val="bg1"/>
                </a:solidFill>
              </a:rPr>
              <a:t>laura</a:t>
            </a:r>
            <a:r>
              <a:rPr lang="en-GB" dirty="0">
                <a:solidFill>
                  <a:schemeClr val="bg1"/>
                </a:solidFill>
              </a:rPr>
              <a:t> community </a:t>
            </a:r>
            <a:r>
              <a:rPr lang="en-GB" dirty="0" smtClean="0">
                <a:solidFill>
                  <a:schemeClr val="bg1"/>
                </a:solidFill>
              </a:rPr>
              <a:t>– monks coming in a living in cells, often grouped together and near inhabited caves and a church.</a:t>
            </a:r>
          </a:p>
          <a:p>
            <a:endParaRPr lang="en-GB" sz="500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094018" y="1600200"/>
            <a:ext cx="5049982" cy="5257800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Probable </a:t>
            </a:r>
            <a:r>
              <a:rPr lang="en-GB" i="1" dirty="0" err="1" smtClean="0">
                <a:solidFill>
                  <a:schemeClr val="bg1"/>
                </a:solidFill>
              </a:rPr>
              <a:t>laura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communities: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Abu </a:t>
            </a:r>
            <a:r>
              <a:rPr lang="en-GB" dirty="0" err="1" smtClean="0">
                <a:solidFill>
                  <a:schemeClr val="bg1"/>
                </a:solidFill>
              </a:rPr>
              <a:t>Darag</a:t>
            </a:r>
            <a:r>
              <a:rPr lang="en-GB" dirty="0">
                <a:solidFill>
                  <a:schemeClr val="bg1"/>
                </a:solidFill>
              </a:rPr>
              <a:t> (coast of Gulf of </a:t>
            </a:r>
            <a:r>
              <a:rPr lang="en-GB" dirty="0" smtClean="0">
                <a:solidFill>
                  <a:schemeClr val="bg1"/>
                </a:solidFill>
              </a:rPr>
              <a:t>Suez)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 site in Wadi </a:t>
            </a:r>
            <a:r>
              <a:rPr lang="en-GB" dirty="0" err="1" smtClean="0">
                <a:solidFill>
                  <a:schemeClr val="bg1"/>
                </a:solidFill>
              </a:rPr>
              <a:t>Nagat</a:t>
            </a:r>
            <a:r>
              <a:rPr lang="en-GB" dirty="0" smtClean="0">
                <a:solidFill>
                  <a:schemeClr val="bg1"/>
                </a:solidFill>
              </a:rPr>
              <a:t> (near the northern quarries)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Late Roman fort at Abu Sha’ar (northern coast)</a:t>
            </a:r>
          </a:p>
          <a:p>
            <a:pPr lvl="1"/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Possible </a:t>
            </a:r>
            <a:r>
              <a:rPr lang="en-GB" i="1" dirty="0" err="1">
                <a:solidFill>
                  <a:schemeClr val="bg1"/>
                </a:solidFill>
              </a:rPr>
              <a:t>laura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communities?: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Umm </a:t>
            </a:r>
            <a:r>
              <a:rPr lang="en-GB" dirty="0" err="1">
                <a:solidFill>
                  <a:schemeClr val="bg1"/>
                </a:solidFill>
              </a:rPr>
              <a:t>Howeitat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Bahri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Bir </a:t>
            </a:r>
            <a:r>
              <a:rPr lang="en-GB" dirty="0" err="1">
                <a:solidFill>
                  <a:schemeClr val="bg1"/>
                </a:solidFill>
              </a:rPr>
              <a:t>Gidami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Bir </a:t>
            </a:r>
            <a:r>
              <a:rPr lang="en-GB" dirty="0" err="1">
                <a:solidFill>
                  <a:schemeClr val="bg1"/>
                </a:solidFill>
              </a:rPr>
              <a:t>Handosi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err="1">
                <a:solidFill>
                  <a:schemeClr val="bg1"/>
                </a:solidFill>
              </a:rPr>
              <a:t>Hitan</a:t>
            </a:r>
            <a:r>
              <a:rPr lang="en-GB" dirty="0">
                <a:solidFill>
                  <a:schemeClr val="bg1"/>
                </a:solidFill>
              </a:rPr>
              <a:t> Rayan</a:t>
            </a:r>
          </a:p>
          <a:p>
            <a:pPr lvl="1"/>
            <a:r>
              <a:rPr lang="en-GB" dirty="0" err="1">
                <a:solidFill>
                  <a:schemeClr val="bg1"/>
                </a:solidFill>
              </a:rPr>
              <a:t>Qaria</a:t>
            </a:r>
            <a:r>
              <a:rPr lang="en-GB" dirty="0">
                <a:solidFill>
                  <a:schemeClr val="bg1"/>
                </a:solidFill>
              </a:rPr>
              <a:t> Mustafa Amr </a:t>
            </a:r>
            <a:r>
              <a:rPr lang="en-GB" dirty="0" err="1">
                <a:solidFill>
                  <a:schemeClr val="bg1"/>
                </a:solidFill>
              </a:rPr>
              <a:t>Gamaa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41" y="4031672"/>
            <a:ext cx="2062282" cy="258603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2223" y="4709889"/>
            <a:ext cx="22915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37160" indent="0"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Fort at Abu Sha’ar, occupied by Christian hermits from around early fifth century AD 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104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 Church at Berenike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344167"/>
            <a:ext cx="4925288" cy="5513833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Late Antique ‘Christian </a:t>
            </a:r>
            <a:r>
              <a:rPr lang="en-GB" dirty="0">
                <a:solidFill>
                  <a:schemeClr val="bg1"/>
                </a:solidFill>
              </a:rPr>
              <a:t>ecclesiastical facility</a:t>
            </a:r>
            <a:r>
              <a:rPr lang="en-GB" dirty="0" smtClean="0">
                <a:solidFill>
                  <a:schemeClr val="bg1"/>
                </a:solidFill>
              </a:rPr>
              <a:t>’, including a church.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Church </a:t>
            </a:r>
            <a:r>
              <a:rPr lang="en-GB" dirty="0">
                <a:solidFill>
                  <a:schemeClr val="bg1"/>
                </a:solidFill>
              </a:rPr>
              <a:t>measures about 21.5 metres E-W x 8.8 metres N-S and seems to have included kitchen facilities and a food storage area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Church that served many peoples of different origins?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Existence of “pagan” religious practices and structures alongside Christian ones. 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5128" t="39797" r="26244" b="12038"/>
          <a:stretch/>
        </p:blipFill>
        <p:spPr>
          <a:xfrm>
            <a:off x="4925289" y="3984459"/>
            <a:ext cx="4045261" cy="250420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353836" y="6488668"/>
            <a:ext cx="3430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Images from Sidebotham (2014)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25000" t="28909" r="26136" b="21273"/>
          <a:stretch/>
        </p:blipFill>
        <p:spPr>
          <a:xfrm>
            <a:off x="4925289" y="1344167"/>
            <a:ext cx="4045261" cy="2577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242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444" y="274638"/>
            <a:ext cx="7606147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Battling Demons in the Eastern Desert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199"/>
            <a:ext cx="4696691" cy="5257801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AD 356 </a:t>
            </a:r>
            <a:r>
              <a:rPr lang="en-GB" dirty="0" smtClean="0">
                <a:solidFill>
                  <a:schemeClr val="bg1"/>
                </a:solidFill>
              </a:rPr>
              <a:t>the hermit Antony had died – by this point he was renowned for his aesthetic life, specifically his long time spent in the Eastern Desert of Egypt.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Turmoil in Egypt at </a:t>
            </a:r>
            <a:r>
              <a:rPr lang="en-GB" dirty="0">
                <a:solidFill>
                  <a:schemeClr val="bg1"/>
                </a:solidFill>
              </a:rPr>
              <a:t>this time </a:t>
            </a:r>
            <a:r>
              <a:rPr lang="en-GB" dirty="0" smtClean="0">
                <a:solidFill>
                  <a:schemeClr val="bg1"/>
                </a:solidFill>
              </a:rPr>
              <a:t>– Bishop Athanasius (orthodox) vs. Constantius II (Arian).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Athanasius himself, hide for a while among the desert hermits. </a:t>
            </a:r>
          </a:p>
          <a:p>
            <a:pPr lvl="1"/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Around the period AD 356 to 358 </a:t>
            </a:r>
            <a:r>
              <a:rPr lang="en-GB" dirty="0" smtClean="0">
                <a:solidFill>
                  <a:schemeClr val="bg1"/>
                </a:solidFill>
              </a:rPr>
              <a:t>Athanasius </a:t>
            </a:r>
            <a:r>
              <a:rPr lang="en-GB" dirty="0">
                <a:solidFill>
                  <a:schemeClr val="bg1"/>
                </a:solidFill>
              </a:rPr>
              <a:t>wrote a hagiography on the </a:t>
            </a:r>
            <a:r>
              <a:rPr lang="en-GB" i="1" dirty="0">
                <a:solidFill>
                  <a:schemeClr val="bg1"/>
                </a:solidFill>
              </a:rPr>
              <a:t>Life of </a:t>
            </a:r>
            <a:r>
              <a:rPr lang="en-GB" i="1" dirty="0" smtClean="0">
                <a:solidFill>
                  <a:schemeClr val="bg1"/>
                </a:solidFill>
              </a:rPr>
              <a:t>Antony.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1741" y="1600199"/>
            <a:ext cx="4057081" cy="418277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871741" y="5861625"/>
            <a:ext cx="405708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Saint Anthony Abbot Tempted by Gold -</a:t>
            </a:r>
            <a:r>
              <a:rPr lang="it-IT" dirty="0" smtClean="0">
                <a:solidFill>
                  <a:schemeClr val="bg1"/>
                </a:solidFill>
              </a:rPr>
              <a:t>Giovanni di ser Giovanni Guidi</a:t>
            </a:r>
            <a:r>
              <a:rPr lang="en-GB" dirty="0" smtClean="0">
                <a:solidFill>
                  <a:schemeClr val="bg1"/>
                </a:solidFill>
              </a:rPr>
              <a:t> (mid-15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 century).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788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Life of </a:t>
            </a:r>
            <a:r>
              <a:rPr lang="en-GB" i="1" dirty="0" smtClean="0">
                <a:solidFill>
                  <a:schemeClr val="bg1"/>
                </a:solidFill>
              </a:rPr>
              <a:t>Antony </a:t>
            </a:r>
            <a:r>
              <a:rPr lang="en-GB" dirty="0" smtClean="0">
                <a:solidFill>
                  <a:schemeClr val="bg1"/>
                </a:solidFill>
              </a:rPr>
              <a:t>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691" y="1600200"/>
            <a:ext cx="8811491" cy="5143500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Antony growing up a Christian in a village along the Nile </a:t>
            </a:r>
            <a:r>
              <a:rPr lang="en-GB" dirty="0" smtClean="0">
                <a:solidFill>
                  <a:schemeClr val="bg1"/>
                </a:solidFill>
              </a:rPr>
              <a:t>- </a:t>
            </a:r>
            <a:r>
              <a:rPr lang="en-GB" dirty="0">
                <a:solidFill>
                  <a:schemeClr val="bg1"/>
                </a:solidFill>
              </a:rPr>
              <a:t>orphaned </a:t>
            </a:r>
            <a:r>
              <a:rPr lang="en-GB" dirty="0" smtClean="0">
                <a:solidFill>
                  <a:schemeClr val="bg1"/>
                </a:solidFill>
              </a:rPr>
              <a:t>as a </a:t>
            </a:r>
            <a:r>
              <a:rPr lang="en-GB" dirty="0">
                <a:solidFill>
                  <a:schemeClr val="bg1"/>
                </a:solidFill>
              </a:rPr>
              <a:t>young </a:t>
            </a:r>
            <a:r>
              <a:rPr lang="en-GB" dirty="0" smtClean="0">
                <a:solidFill>
                  <a:schemeClr val="bg1"/>
                </a:solidFill>
              </a:rPr>
              <a:t>man.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Gives away much of his property and sends his young sister to be taken care of by chaste virgins.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Took up an “apprenticeship” under an aesthetic: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manual labour, night longer prayers, maintaining an austere diet or fasting, spiritual introspection</a:t>
            </a:r>
            <a:r>
              <a:rPr lang="en-GB" dirty="0" smtClean="0">
                <a:solidFill>
                  <a:schemeClr val="bg1"/>
                </a:solidFill>
              </a:rPr>
              <a:t>, abstinence </a:t>
            </a:r>
            <a:r>
              <a:rPr lang="en-GB" dirty="0">
                <a:solidFill>
                  <a:schemeClr val="bg1"/>
                </a:solidFill>
              </a:rPr>
              <a:t>and </a:t>
            </a:r>
            <a:r>
              <a:rPr lang="en-GB" dirty="0" smtClean="0">
                <a:solidFill>
                  <a:schemeClr val="bg1"/>
                </a:solidFill>
              </a:rPr>
              <a:t>memorising.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Shuts himself in a necropolis and battles demons.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On the second night he battles the devil.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At </a:t>
            </a:r>
            <a:r>
              <a:rPr lang="en-GB" dirty="0" smtClean="0">
                <a:solidFill>
                  <a:schemeClr val="bg1"/>
                </a:solidFill>
              </a:rPr>
              <a:t>35 </a:t>
            </a:r>
            <a:r>
              <a:rPr lang="en-GB" dirty="0">
                <a:solidFill>
                  <a:schemeClr val="bg1"/>
                </a:solidFill>
              </a:rPr>
              <a:t>Antony </a:t>
            </a:r>
            <a:r>
              <a:rPr lang="en-GB" dirty="0" smtClean="0">
                <a:solidFill>
                  <a:schemeClr val="bg1"/>
                </a:solidFill>
              </a:rPr>
              <a:t>moves </a:t>
            </a:r>
            <a:r>
              <a:rPr lang="en-GB" dirty="0">
                <a:solidFill>
                  <a:schemeClr val="bg1"/>
                </a:solidFill>
              </a:rPr>
              <a:t>out of </a:t>
            </a:r>
            <a:r>
              <a:rPr lang="en-GB" dirty="0" smtClean="0">
                <a:solidFill>
                  <a:schemeClr val="bg1"/>
                </a:solidFill>
              </a:rPr>
              <a:t>necropolis </a:t>
            </a:r>
            <a:r>
              <a:rPr lang="en-GB" dirty="0">
                <a:solidFill>
                  <a:schemeClr val="bg1"/>
                </a:solidFill>
              </a:rPr>
              <a:t>and </a:t>
            </a:r>
            <a:r>
              <a:rPr lang="en-GB" dirty="0" smtClean="0">
                <a:solidFill>
                  <a:schemeClr val="bg1"/>
                </a:solidFill>
              </a:rPr>
              <a:t>into </a:t>
            </a:r>
            <a:r>
              <a:rPr lang="en-GB" dirty="0">
                <a:solidFill>
                  <a:schemeClr val="bg1"/>
                </a:solidFill>
              </a:rPr>
              <a:t>the desert, </a:t>
            </a:r>
            <a:r>
              <a:rPr lang="en-GB" dirty="0" smtClean="0">
                <a:solidFill>
                  <a:schemeClr val="bg1"/>
                </a:solidFill>
              </a:rPr>
              <a:t>living in an </a:t>
            </a:r>
            <a:r>
              <a:rPr lang="en-GB" dirty="0">
                <a:solidFill>
                  <a:schemeClr val="bg1"/>
                </a:solidFill>
              </a:rPr>
              <a:t>abandoned military fort. It is here that he became a hermit or </a:t>
            </a:r>
            <a:r>
              <a:rPr lang="en-GB" dirty="0" smtClean="0">
                <a:solidFill>
                  <a:schemeClr val="bg1"/>
                </a:solidFill>
              </a:rPr>
              <a:t>anchorite.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He spent 20 years in this </a:t>
            </a:r>
            <a:r>
              <a:rPr lang="en-GB" dirty="0" smtClean="0">
                <a:solidFill>
                  <a:schemeClr val="bg1"/>
                </a:solidFill>
              </a:rPr>
              <a:t>fort before disciples break in.  </a:t>
            </a:r>
          </a:p>
        </p:txBody>
      </p:sp>
    </p:spTree>
    <p:extLst>
      <p:ext uri="{BB962C8B-B14F-4D97-AF65-F5344CB8AC3E}">
        <p14:creationId xmlns:p14="http://schemas.microsoft.com/office/powerpoint/2010/main" val="730419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Life of Antony </a:t>
            </a:r>
            <a:r>
              <a:rPr lang="en-GB" dirty="0" smtClean="0">
                <a:solidFill>
                  <a:schemeClr val="bg1"/>
                </a:solidFill>
              </a:rPr>
              <a:t>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864" y="1600200"/>
            <a:ext cx="8530936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In AD 311 Antony visited Alexandria to help those Christians suffering from the persecution of </a:t>
            </a:r>
            <a:r>
              <a:rPr lang="en-GB" dirty="0" err="1">
                <a:solidFill>
                  <a:schemeClr val="bg1"/>
                </a:solidFill>
              </a:rPr>
              <a:t>Maximin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Daia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Returns to desert and seeks even more remote location – joining a party of nomads travels three days into the </a:t>
            </a:r>
            <a:r>
              <a:rPr lang="en-GB" dirty="0">
                <a:solidFill>
                  <a:schemeClr val="bg1"/>
                </a:solidFill>
              </a:rPr>
              <a:t>desert – arrives at Mount </a:t>
            </a:r>
            <a:r>
              <a:rPr lang="en-GB" dirty="0" err="1">
                <a:solidFill>
                  <a:schemeClr val="bg1"/>
                </a:solidFill>
              </a:rPr>
              <a:t>Qulzum</a:t>
            </a:r>
            <a:r>
              <a:rPr lang="en-GB" dirty="0">
                <a:solidFill>
                  <a:schemeClr val="bg1"/>
                </a:solidFill>
              </a:rPr>
              <a:t> (30 km from the Red Sea</a:t>
            </a:r>
            <a:r>
              <a:rPr lang="en-GB" dirty="0" smtClean="0">
                <a:solidFill>
                  <a:schemeClr val="bg1"/>
                </a:solidFill>
              </a:rPr>
              <a:t>)?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While residing at this place Antony battled with many demons, trained monks, and periodically roam </a:t>
            </a:r>
            <a:r>
              <a:rPr lang="en-GB" dirty="0" smtClean="0">
                <a:solidFill>
                  <a:schemeClr val="bg1"/>
                </a:solidFill>
              </a:rPr>
              <a:t>about.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Athanasius claims that </a:t>
            </a:r>
            <a:r>
              <a:rPr lang="en-GB" dirty="0">
                <a:solidFill>
                  <a:schemeClr val="bg1"/>
                </a:solidFill>
              </a:rPr>
              <a:t>Antony performed various miracles, including healing people and demoniacs, and placating </a:t>
            </a:r>
            <a:r>
              <a:rPr lang="en-GB" dirty="0" smtClean="0">
                <a:solidFill>
                  <a:schemeClr val="bg1"/>
                </a:solidFill>
              </a:rPr>
              <a:t>crocodiles.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Antony dies at the age of 105.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985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The purposes of the Life </a:t>
            </a:r>
            <a:r>
              <a:rPr lang="en-GB" i="1" dirty="0">
                <a:solidFill>
                  <a:schemeClr val="bg1"/>
                </a:solidFill>
              </a:rPr>
              <a:t>of Antony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600200"/>
            <a:ext cx="4862944" cy="52578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Life of Antony seems to show a number of influences: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Old and New </a:t>
            </a:r>
            <a:r>
              <a:rPr lang="en-GB" dirty="0" err="1" smtClean="0">
                <a:solidFill>
                  <a:schemeClr val="bg1"/>
                </a:solidFill>
              </a:rPr>
              <a:t>testiments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parallels with Porphyry’s </a:t>
            </a:r>
            <a:r>
              <a:rPr lang="en-GB" i="1" dirty="0">
                <a:solidFill>
                  <a:schemeClr val="bg1"/>
                </a:solidFill>
              </a:rPr>
              <a:t>Life of Pythagoras</a:t>
            </a:r>
            <a:r>
              <a:rPr lang="en-GB" dirty="0">
                <a:solidFill>
                  <a:schemeClr val="bg1"/>
                </a:solidFill>
              </a:rPr>
              <a:t>, Lucian's </a:t>
            </a:r>
            <a:r>
              <a:rPr lang="en-GB" i="1" dirty="0" err="1">
                <a:solidFill>
                  <a:schemeClr val="bg1"/>
                </a:solidFill>
              </a:rPr>
              <a:t>Philopseudes</a:t>
            </a:r>
            <a:r>
              <a:rPr lang="en-GB" dirty="0">
                <a:solidFill>
                  <a:schemeClr val="bg1"/>
                </a:solidFill>
              </a:rPr>
              <a:t>, and </a:t>
            </a:r>
            <a:r>
              <a:rPr lang="en-GB" dirty="0" err="1">
                <a:solidFill>
                  <a:schemeClr val="bg1"/>
                </a:solidFill>
              </a:rPr>
              <a:t>Philostratus's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Life of Apollonius of </a:t>
            </a:r>
            <a:r>
              <a:rPr lang="en-GB" i="1" dirty="0" smtClean="0">
                <a:solidFill>
                  <a:schemeClr val="bg1"/>
                </a:solidFill>
              </a:rPr>
              <a:t>Tyana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Texts as a vehicle for Athanasius’ spiritual ideas.</a:t>
            </a:r>
          </a:p>
          <a:p>
            <a:pPr lvl="1"/>
            <a:r>
              <a:rPr lang="en-GB" i="1" dirty="0" smtClean="0">
                <a:solidFill>
                  <a:schemeClr val="bg1"/>
                </a:solidFill>
              </a:rPr>
              <a:t>Logos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Nature of demons.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Text as a means of attacking Athanasius’ opponents.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56464" y="1818409"/>
            <a:ext cx="3979718" cy="422347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956464" y="6119489"/>
            <a:ext cx="40836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Image of Athanasius, Fresco </a:t>
            </a:r>
            <a:r>
              <a:rPr lang="en-GB" dirty="0">
                <a:solidFill>
                  <a:schemeClr val="bg1"/>
                </a:solidFill>
              </a:rPr>
              <a:t>at </a:t>
            </a:r>
            <a:r>
              <a:rPr lang="en-GB" dirty="0" err="1">
                <a:solidFill>
                  <a:schemeClr val="bg1"/>
                </a:solidFill>
              </a:rPr>
              <a:t>Hosios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Loukas</a:t>
            </a:r>
            <a:r>
              <a:rPr lang="en-GB" dirty="0">
                <a:solidFill>
                  <a:schemeClr val="bg1"/>
                </a:solidFill>
              </a:rPr>
              <a:t>, Greece (11th </a:t>
            </a:r>
            <a:r>
              <a:rPr lang="en-GB" dirty="0" smtClean="0">
                <a:solidFill>
                  <a:schemeClr val="bg1"/>
                </a:solidFill>
              </a:rPr>
              <a:t>century AD)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4791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357</TotalTime>
  <Words>672</Words>
  <Application>Microsoft Office PowerPoint</Application>
  <PresentationFormat>On-screen Show (4:3)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Book Antiqua</vt:lpstr>
      <vt:lpstr>Lucida Sans</vt:lpstr>
      <vt:lpstr>Wingdings</vt:lpstr>
      <vt:lpstr>Wingdings 2</vt:lpstr>
      <vt:lpstr>Wingdings 3</vt:lpstr>
      <vt:lpstr>Apex</vt:lpstr>
      <vt:lpstr>Life in the Eastern Desert of Egypt</vt:lpstr>
      <vt:lpstr>Christians in the Eastern Desert</vt:lpstr>
      <vt:lpstr>Identifying Christian Settlements</vt:lpstr>
      <vt:lpstr>A Church at Berenike</vt:lpstr>
      <vt:lpstr>Battling Demons in the Eastern Desert</vt:lpstr>
      <vt:lpstr>Life of Antony (1)</vt:lpstr>
      <vt:lpstr>Life of Antony (2)</vt:lpstr>
      <vt:lpstr>The purposes of the Life of Antony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in the Eastern Desert of Egypt</dc:title>
  <dc:creator>Matt</dc:creator>
  <cp:lastModifiedBy>Matt</cp:lastModifiedBy>
  <cp:revision>38</cp:revision>
  <dcterms:created xsi:type="dcterms:W3CDTF">2017-12-03T18:50:29Z</dcterms:created>
  <dcterms:modified xsi:type="dcterms:W3CDTF">2017-12-04T12:46:16Z</dcterms:modified>
</cp:coreProperties>
</file>