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5143500" cx="9144000"/>
  <p:notesSz cx="6858000" cy="9144000"/>
  <p:embeddedFontLst>
    <p:embeddedFont>
      <p:font typeface="Raleway"/>
      <p:regular r:id="rId19"/>
      <p:bold r:id="rId20"/>
      <p:italic r:id="rId21"/>
      <p:boldItalic r:id="rId22"/>
    </p:embeddedFont>
    <p:embeddedFont>
      <p:font typeface="Lato"/>
      <p:regular r:id="rId23"/>
      <p:bold r:id="rId24"/>
      <p:italic r:id="rId25"/>
      <p:boldItalic r:id="rId2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aleway-bold.fntdata"/><Relationship Id="rId22" Type="http://schemas.openxmlformats.org/officeDocument/2006/relationships/font" Target="fonts/Raleway-boldItalic.fntdata"/><Relationship Id="rId21" Type="http://schemas.openxmlformats.org/officeDocument/2006/relationships/font" Target="fonts/Raleway-italic.fntdata"/><Relationship Id="rId24" Type="http://schemas.openxmlformats.org/officeDocument/2006/relationships/font" Target="fonts/Lato-bold.fntdata"/><Relationship Id="rId23" Type="http://schemas.openxmlformats.org/officeDocument/2006/relationships/font" Target="fonts/Lato-regular.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Lato-boldItalic.fntdata"/><Relationship Id="rId25" Type="http://schemas.openxmlformats.org/officeDocument/2006/relationships/font" Target="fonts/Lato-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font" Target="fonts/Raleway-regular.fntdata"/><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cb9a0b074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cb9a0b074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723630543_3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723630543_3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gd5b15f0a3_5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d5b15f0a3_5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objective is to instill a sense of pride and ownership among the team for maintaining the highest standards in room cleaning.</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gd251bb473_0_6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 name="Google Shape;92;gd251bb473_0_6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g26144a0b024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 name="Google Shape;98;g26144a0b024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26144a0b024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26144a0b024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Brand standards set the benchmark for quality in the hospitality sector.</a:t>
            </a:r>
            <a:endParaRPr/>
          </a:p>
          <a:p>
            <a:pPr indent="0" lvl="0" marL="0" rtl="0" algn="l">
              <a:spcBef>
                <a:spcPts val="0"/>
              </a:spcBef>
              <a:spcAft>
                <a:spcPts val="0"/>
              </a:spcAft>
              <a:buNone/>
            </a:pPr>
            <a:r>
              <a:rPr lang="en"/>
              <a:t>Utilize the graph to highlight the positive correlation between brand standards and guest satisfaction.</a:t>
            </a:r>
            <a:endParaRPr/>
          </a:p>
          <a:p>
            <a:pPr indent="0" lvl="0" marL="0" rtl="0" algn="l">
              <a:spcBef>
                <a:spcPts val="0"/>
              </a:spcBef>
              <a:spcAft>
                <a:spcPts val="0"/>
              </a:spcAft>
              <a:buNone/>
            </a:pPr>
            <a:r>
              <a:rPr lang="en"/>
              <a:t>The objective is to convey the integral connection between the room cleaning checklist and upholding brand excellence.</a:t>
            </a:r>
            <a:endParaRPr/>
          </a:p>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g26144a0b024_0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 name="Google Shape;110;g26144a0b024_0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Brand standards set the benchmark for quality in the hospitality sector.</a:t>
            </a:r>
            <a:endParaRPr/>
          </a:p>
          <a:p>
            <a:pPr indent="0" lvl="0" marL="0" rtl="0" algn="l">
              <a:spcBef>
                <a:spcPts val="0"/>
              </a:spcBef>
              <a:spcAft>
                <a:spcPts val="0"/>
              </a:spcAft>
              <a:buNone/>
            </a:pPr>
            <a:r>
              <a:rPr lang="en"/>
              <a:t>Utilize the graph to highlight the positive correlation between brand standards and guest satisfaction.</a:t>
            </a:r>
            <a:endParaRPr/>
          </a:p>
          <a:p>
            <a:pPr indent="0" lvl="0" marL="0" rtl="0" algn="l">
              <a:spcBef>
                <a:spcPts val="0"/>
              </a:spcBef>
              <a:spcAft>
                <a:spcPts val="0"/>
              </a:spcAft>
              <a:buNone/>
            </a:pPr>
            <a:r>
              <a:rPr lang="en"/>
              <a:t>The objective is to convey the integral connection between the room cleaning checklist and upholding brand excellence.</a:t>
            </a:r>
            <a:endParaRPr/>
          </a:p>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g26144a0b024_0_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26144a0b024_0_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room cleaning checklist is a meticulously designed and structured guide that outlines the key components and tasks essential for maintaining the highest standards of cleanliness and guest satisfaction in a hotel, specifically exemplified here for Maldron Hotel Newcastle. It begins with a detailed room overview, emphasizing the importance of precision in room assignment and guest preferences. The checklist delves into general cleaning practices, covering everything from ventilation to waste disposal. It provides specific instructions for the bed area, ensuring the meticulous changing of linens and careful inspection for any damages. The checklist extends its scrutiny to the bathroom, emphasizing the thorough cleaning and replenishment of amenities. Attention is given to in-room amenities and electronic devices. The final checks involve inspecting for any items left behind, reporting issues promptly, and concluding with a quality assurance walkthrough. The checklist encourages documentation of unique circumstances and fosters a culture of continuous improvement through feedback. This holistic approach ensures not only the consistent cleanliness of rooms but also aligns with the brand's commitment to excellence and guest well-being.</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g26144a0b024_0_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3" name="Google Shape;123;g26144a0b024_0_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Best industry practices in room cleaning prioritize sustainability, efficiency, and guest satisfaction. This involves using green cleaning products, incorporating cutting-edge technology for operational efficiency, implementing regular training programs, and tailoring cleaning plans to each room's layout. Rigorous quality control measures, collaborative communication, and innovative cleaning equipment ensure consistently high standards. Guest feedback systems and staff cross-training contribute to a commitment to excellence. Regular equipment maintenance prevents service disruptions, reflecting a comprehensive set of practices that exceed industry standards.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g26144a0b024_0_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0" name="Google Shape;130;g26144a0b024_0_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Best industry practices in room cleaning prioritize sustainability, efficiency, and guest satisfaction. This involves using green cleaning products, incorporating cutting-edge technology for operational efficiency, implementing regular training programs, and tailoring cleaning plans to each room's layout. Rigorous quality control measures, collaborative communication, and innovative cleaning equipment ensure consistently high standards. Guest feedback systems and staff cross-training contribute to a commitment to excellence. Regular equipment maintenance prevents service disruptions, reflecting a comprehensive set of practices that exceed industry standards.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d251bb473_0_6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d251bb473_0_6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As we move forward, it is imperative to actively apply the insights gained from this training in daily room cleaning operations. Encourage open communication within the team to address any challenges and leverage the employee engagement model to foster a positive work environment. Regularly assess and refine the room cleaning checklist based on real-world experiences and feedback. Additionally, stay informed about evolving industry trends, technology advancements, and sustainability practices to further enhance the efficiency and effectiveness of room cleaning procedures. Embrace a collaborative and adaptive approach, ensuring that each team member plays a vital role in upholding the high standards of cleanliness and service at Maldron Hotel Newcastle.</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gcb9a0b074_1_1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2" name="Google Shape;142;gcb9a0b074_1_1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 conclusion, the comprehensive training session on achieving excellence in room cleaning at Maldron Hotel Newcastle emphasizes the critical elements of employee engagement, adherence to brand standards, integration of health and safety procedures, and the meticulous implementation of a room cleaning checklist. By examining these aspects, the training aims to instill a culture of continuous improvement and a commitment to delivering exceptional service.</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gcb9a0b074_1_10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9" name="Google Shape;149;gcb9a0b074_1_10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cxnSp>
        <p:nvCxnSpPr>
          <p:cNvPr id="10" name="Google Shape;10;p2"/>
          <p:cNvCxnSpPr/>
          <p:nvPr/>
        </p:nvCxnSpPr>
        <p:spPr>
          <a:xfrm>
            <a:off x="2477724" y="415650"/>
            <a:ext cx="6244200" cy="0"/>
          </a:xfrm>
          <a:prstGeom prst="straightConnector1">
            <a:avLst/>
          </a:prstGeom>
          <a:noFill/>
          <a:ln cap="flat" cmpd="sng" w="38100">
            <a:solidFill>
              <a:schemeClr val="lt1"/>
            </a:solidFill>
            <a:prstDash val="solid"/>
            <a:round/>
            <a:headEnd len="sm" w="sm" type="none"/>
            <a:tailEnd len="sm" w="sm" type="none"/>
          </a:ln>
        </p:spPr>
      </p:cxnSp>
      <p:cxnSp>
        <p:nvCxnSpPr>
          <p:cNvPr id="11" name="Google Shape;11;p2"/>
          <p:cNvCxnSpPr/>
          <p:nvPr/>
        </p:nvCxnSpPr>
        <p:spPr>
          <a:xfrm>
            <a:off x="2477724" y="4740000"/>
            <a:ext cx="6244200" cy="0"/>
          </a:xfrm>
          <a:prstGeom prst="straightConnector1">
            <a:avLst/>
          </a:prstGeom>
          <a:noFill/>
          <a:ln cap="flat" cmpd="sng" w="19050">
            <a:solidFill>
              <a:schemeClr val="lt1"/>
            </a:solidFill>
            <a:prstDash val="solid"/>
            <a:round/>
            <a:headEnd len="sm" w="sm" type="none"/>
            <a:tailEnd len="sm" w="sm" type="none"/>
          </a:ln>
        </p:spPr>
      </p:cxnSp>
      <p:cxnSp>
        <p:nvCxnSpPr>
          <p:cNvPr id="12" name="Google Shape;12;p2"/>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13" name="Google Shape;13;p2"/>
          <p:cNvSpPr txBox="1"/>
          <p:nvPr>
            <p:ph type="ctrTitle"/>
          </p:nvPr>
        </p:nvSpPr>
        <p:spPr>
          <a:xfrm>
            <a:off x="2371725" y="630225"/>
            <a:ext cx="6331500" cy="1542000"/>
          </a:xfrm>
          <a:prstGeom prst="rect">
            <a:avLst/>
          </a:prstGeom>
        </p:spPr>
        <p:txBody>
          <a:bodyPr anchorCtr="0" anchor="t" bIns="91425" lIns="91425" spcFirstLastPara="1" rIns="91425" wrap="square" tIns="91425">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p:txBody>
      </p:sp>
      <p:sp>
        <p:nvSpPr>
          <p:cNvPr id="14" name="Google Shape;14;p2"/>
          <p:cNvSpPr txBox="1"/>
          <p:nvPr>
            <p:ph idx="1" type="subTitle"/>
          </p:nvPr>
        </p:nvSpPr>
        <p:spPr>
          <a:xfrm>
            <a:off x="2390267" y="3238450"/>
            <a:ext cx="6331500" cy="12417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Clr>
                <a:schemeClr val="lt1"/>
              </a:buClr>
              <a:buSzPts val="1800"/>
              <a:buNone/>
              <a:defRPr>
                <a:solidFill>
                  <a:schemeClr val="lt1"/>
                </a:solidFill>
              </a:defRPr>
            </a:lvl1pPr>
            <a:lvl2pPr lvl="1" rtl="0">
              <a:lnSpc>
                <a:spcPct val="100000"/>
              </a:lnSpc>
              <a:spcBef>
                <a:spcPts val="0"/>
              </a:spcBef>
              <a:spcAft>
                <a:spcPts val="0"/>
              </a:spcAft>
              <a:buClr>
                <a:schemeClr val="lt1"/>
              </a:buClr>
              <a:buSzPts val="1800"/>
              <a:buNone/>
              <a:defRPr sz="1800">
                <a:solidFill>
                  <a:schemeClr val="lt1"/>
                </a:solidFill>
              </a:defRPr>
            </a:lvl2pPr>
            <a:lvl3pPr lvl="2" rtl="0">
              <a:lnSpc>
                <a:spcPct val="100000"/>
              </a:lnSpc>
              <a:spcBef>
                <a:spcPts val="0"/>
              </a:spcBef>
              <a:spcAft>
                <a:spcPts val="0"/>
              </a:spcAft>
              <a:buClr>
                <a:schemeClr val="lt1"/>
              </a:buClr>
              <a:buSzPts val="1800"/>
              <a:buNone/>
              <a:defRPr sz="1800">
                <a:solidFill>
                  <a:schemeClr val="lt1"/>
                </a:solidFill>
              </a:defRPr>
            </a:lvl3pPr>
            <a:lvl4pPr lvl="3" rtl="0">
              <a:lnSpc>
                <a:spcPct val="100000"/>
              </a:lnSpc>
              <a:spcBef>
                <a:spcPts val="0"/>
              </a:spcBef>
              <a:spcAft>
                <a:spcPts val="0"/>
              </a:spcAft>
              <a:buClr>
                <a:schemeClr val="lt1"/>
              </a:buClr>
              <a:buSzPts val="1800"/>
              <a:buNone/>
              <a:defRPr sz="1800">
                <a:solidFill>
                  <a:schemeClr val="lt1"/>
                </a:solidFill>
              </a:defRPr>
            </a:lvl4pPr>
            <a:lvl5pPr lvl="4" rtl="0">
              <a:lnSpc>
                <a:spcPct val="100000"/>
              </a:lnSpc>
              <a:spcBef>
                <a:spcPts val="0"/>
              </a:spcBef>
              <a:spcAft>
                <a:spcPts val="0"/>
              </a:spcAft>
              <a:buClr>
                <a:schemeClr val="lt1"/>
              </a:buClr>
              <a:buSzPts val="1800"/>
              <a:buNone/>
              <a:defRPr sz="1800">
                <a:solidFill>
                  <a:schemeClr val="lt1"/>
                </a:solidFill>
              </a:defRPr>
            </a:lvl5pPr>
            <a:lvl6pPr lvl="5" rtl="0">
              <a:lnSpc>
                <a:spcPct val="100000"/>
              </a:lnSpc>
              <a:spcBef>
                <a:spcPts val="0"/>
              </a:spcBef>
              <a:spcAft>
                <a:spcPts val="0"/>
              </a:spcAft>
              <a:buClr>
                <a:schemeClr val="lt1"/>
              </a:buClr>
              <a:buSzPts val="1800"/>
              <a:buNone/>
              <a:defRPr sz="1800">
                <a:solidFill>
                  <a:schemeClr val="lt1"/>
                </a:solidFill>
              </a:defRPr>
            </a:lvl6pPr>
            <a:lvl7pPr lvl="6" rtl="0">
              <a:lnSpc>
                <a:spcPct val="100000"/>
              </a:lnSpc>
              <a:spcBef>
                <a:spcPts val="0"/>
              </a:spcBef>
              <a:spcAft>
                <a:spcPts val="0"/>
              </a:spcAft>
              <a:buClr>
                <a:schemeClr val="lt1"/>
              </a:buClr>
              <a:buSzPts val="1800"/>
              <a:buNone/>
              <a:defRPr sz="1800">
                <a:solidFill>
                  <a:schemeClr val="lt1"/>
                </a:solidFill>
              </a:defRPr>
            </a:lvl7pPr>
            <a:lvl8pPr lvl="7" rtl="0">
              <a:lnSpc>
                <a:spcPct val="100000"/>
              </a:lnSpc>
              <a:spcBef>
                <a:spcPts val="0"/>
              </a:spcBef>
              <a:spcAft>
                <a:spcPts val="0"/>
              </a:spcAft>
              <a:buClr>
                <a:schemeClr val="lt1"/>
              </a:buClr>
              <a:buSzPts val="1800"/>
              <a:buNone/>
              <a:defRPr sz="1800">
                <a:solidFill>
                  <a:schemeClr val="lt1"/>
                </a:solidFill>
              </a:defRPr>
            </a:lvl8pPr>
            <a:lvl9pPr lvl="8" rtl="0">
              <a:lnSpc>
                <a:spcPct val="100000"/>
              </a:lnSpc>
              <a:spcBef>
                <a:spcPts val="0"/>
              </a:spcBef>
              <a:spcAft>
                <a:spcPts val="0"/>
              </a:spcAft>
              <a:buClr>
                <a:schemeClr val="lt1"/>
              </a:buClr>
              <a:buSzPts val="1800"/>
              <a:buNone/>
              <a:defRPr sz="1800">
                <a:solidFill>
                  <a:schemeClr val="lt1"/>
                </a:solidFill>
              </a:defRPr>
            </a:lvl9pPr>
          </a:lstStyle>
          <a:p/>
        </p:txBody>
      </p:sp>
      <p:sp>
        <p:nvSpPr>
          <p:cNvPr id="15" name="Google Shape;15;p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6" name="Shape 16"/>
        <p:cNvGrpSpPr/>
        <p:nvPr/>
      </p:nvGrpSpPr>
      <p:grpSpPr>
        <a:xfrm>
          <a:off x="0" y="0"/>
          <a:ext cx="0" cy="0"/>
          <a:chOff x="0" y="0"/>
          <a:chExt cx="0" cy="0"/>
        </a:xfrm>
      </p:grpSpPr>
      <p:cxnSp>
        <p:nvCxnSpPr>
          <p:cNvPr id="17" name="Google Shape;17;p3"/>
          <p:cNvCxnSpPr/>
          <p:nvPr/>
        </p:nvCxnSpPr>
        <p:spPr>
          <a:xfrm>
            <a:off x="425200" y="415650"/>
            <a:ext cx="8296800" cy="0"/>
          </a:xfrm>
          <a:prstGeom prst="straightConnector1">
            <a:avLst/>
          </a:prstGeom>
          <a:noFill/>
          <a:ln cap="flat" cmpd="sng" w="38100">
            <a:solidFill>
              <a:schemeClr val="lt1"/>
            </a:solidFill>
            <a:prstDash val="solid"/>
            <a:round/>
            <a:headEnd len="sm" w="sm" type="none"/>
            <a:tailEnd len="sm" w="sm" type="none"/>
          </a:ln>
        </p:spPr>
      </p:cxnSp>
      <p:cxnSp>
        <p:nvCxnSpPr>
          <p:cNvPr id="18" name="Google Shape;18;p3"/>
          <p:cNvCxnSpPr/>
          <p:nvPr/>
        </p:nvCxnSpPr>
        <p:spPr>
          <a:xfrm>
            <a:off x="425200" y="4740000"/>
            <a:ext cx="8296800" cy="0"/>
          </a:xfrm>
          <a:prstGeom prst="straightConnector1">
            <a:avLst/>
          </a:prstGeom>
          <a:noFill/>
          <a:ln cap="flat" cmpd="sng" w="19050">
            <a:solidFill>
              <a:schemeClr val="lt1"/>
            </a:solidFill>
            <a:prstDash val="solid"/>
            <a:round/>
            <a:headEnd len="sm" w="sm" type="none"/>
            <a:tailEnd len="sm" w="sm" type="none"/>
          </a:ln>
        </p:spPr>
      </p:cxnSp>
      <p:sp>
        <p:nvSpPr>
          <p:cNvPr id="19" name="Google Shape;19;p3"/>
          <p:cNvSpPr txBox="1"/>
          <p:nvPr>
            <p:ph type="title"/>
          </p:nvPr>
        </p:nvSpPr>
        <p:spPr>
          <a:xfrm>
            <a:off x="406425" y="1806825"/>
            <a:ext cx="8296800" cy="15420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lt1"/>
              </a:buClr>
              <a:buSzPts val="4800"/>
              <a:buNone/>
              <a:defRPr sz="4800">
                <a:solidFill>
                  <a:schemeClr val="lt1"/>
                </a:solidFill>
              </a:defRPr>
            </a:lvl1pPr>
            <a:lvl2pPr lvl="1" rtl="0" algn="ctr">
              <a:spcBef>
                <a:spcPts val="0"/>
              </a:spcBef>
              <a:spcAft>
                <a:spcPts val="0"/>
              </a:spcAft>
              <a:buClr>
                <a:schemeClr val="lt1"/>
              </a:buClr>
              <a:buSzPts val="4800"/>
              <a:buNone/>
              <a:defRPr sz="4800">
                <a:solidFill>
                  <a:schemeClr val="lt1"/>
                </a:solidFill>
              </a:defRPr>
            </a:lvl2pPr>
            <a:lvl3pPr lvl="2" rtl="0" algn="ctr">
              <a:spcBef>
                <a:spcPts val="0"/>
              </a:spcBef>
              <a:spcAft>
                <a:spcPts val="0"/>
              </a:spcAft>
              <a:buClr>
                <a:schemeClr val="lt1"/>
              </a:buClr>
              <a:buSzPts val="4800"/>
              <a:buNone/>
              <a:defRPr sz="4800">
                <a:solidFill>
                  <a:schemeClr val="lt1"/>
                </a:solidFill>
              </a:defRPr>
            </a:lvl3pPr>
            <a:lvl4pPr lvl="3" rtl="0" algn="ctr">
              <a:spcBef>
                <a:spcPts val="0"/>
              </a:spcBef>
              <a:spcAft>
                <a:spcPts val="0"/>
              </a:spcAft>
              <a:buClr>
                <a:schemeClr val="lt1"/>
              </a:buClr>
              <a:buSzPts val="4800"/>
              <a:buNone/>
              <a:defRPr sz="4800">
                <a:solidFill>
                  <a:schemeClr val="lt1"/>
                </a:solidFill>
              </a:defRPr>
            </a:lvl4pPr>
            <a:lvl5pPr lvl="4" rtl="0" algn="ctr">
              <a:spcBef>
                <a:spcPts val="0"/>
              </a:spcBef>
              <a:spcAft>
                <a:spcPts val="0"/>
              </a:spcAft>
              <a:buClr>
                <a:schemeClr val="lt1"/>
              </a:buClr>
              <a:buSzPts val="4800"/>
              <a:buNone/>
              <a:defRPr sz="4800">
                <a:solidFill>
                  <a:schemeClr val="lt1"/>
                </a:solidFill>
              </a:defRPr>
            </a:lvl5pPr>
            <a:lvl6pPr lvl="5" rtl="0" algn="ctr">
              <a:spcBef>
                <a:spcPts val="0"/>
              </a:spcBef>
              <a:spcAft>
                <a:spcPts val="0"/>
              </a:spcAft>
              <a:buClr>
                <a:schemeClr val="lt1"/>
              </a:buClr>
              <a:buSzPts val="4800"/>
              <a:buNone/>
              <a:defRPr sz="4800">
                <a:solidFill>
                  <a:schemeClr val="lt1"/>
                </a:solidFill>
              </a:defRPr>
            </a:lvl6pPr>
            <a:lvl7pPr lvl="6" rtl="0" algn="ctr">
              <a:spcBef>
                <a:spcPts val="0"/>
              </a:spcBef>
              <a:spcAft>
                <a:spcPts val="0"/>
              </a:spcAft>
              <a:buClr>
                <a:schemeClr val="lt1"/>
              </a:buClr>
              <a:buSzPts val="4800"/>
              <a:buNone/>
              <a:defRPr sz="4800">
                <a:solidFill>
                  <a:schemeClr val="lt1"/>
                </a:solidFill>
              </a:defRPr>
            </a:lvl7pPr>
            <a:lvl8pPr lvl="7" rtl="0" algn="ctr">
              <a:spcBef>
                <a:spcPts val="0"/>
              </a:spcBef>
              <a:spcAft>
                <a:spcPts val="0"/>
              </a:spcAft>
              <a:buClr>
                <a:schemeClr val="lt1"/>
              </a:buClr>
              <a:buSzPts val="4800"/>
              <a:buNone/>
              <a:defRPr sz="4800">
                <a:solidFill>
                  <a:schemeClr val="lt1"/>
                </a:solidFill>
              </a:defRPr>
            </a:lvl8pPr>
            <a:lvl9pPr lvl="8" rtl="0" algn="ctr">
              <a:spcBef>
                <a:spcPts val="0"/>
              </a:spcBef>
              <a:spcAft>
                <a:spcPts val="0"/>
              </a:spcAft>
              <a:buClr>
                <a:schemeClr val="lt1"/>
              </a:buClr>
              <a:buSzPts val="4800"/>
              <a:buNone/>
              <a:defRPr sz="4800">
                <a:solidFill>
                  <a:schemeClr val="lt1"/>
                </a:solidFill>
              </a:defRPr>
            </a:lvl9pPr>
          </a:lstStyle>
          <a:p/>
        </p:txBody>
      </p:sp>
      <p:sp>
        <p:nvSpPr>
          <p:cNvPr id="20" name="Google Shape;20;p3"/>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1" name="Shape 21"/>
        <p:cNvGrpSpPr/>
        <p:nvPr/>
      </p:nvGrpSpPr>
      <p:grpSpPr>
        <a:xfrm>
          <a:off x="0" y="0"/>
          <a:ext cx="0" cy="0"/>
          <a:chOff x="0" y="0"/>
          <a:chExt cx="0" cy="0"/>
        </a:xfrm>
      </p:grpSpPr>
      <p:cxnSp>
        <p:nvCxnSpPr>
          <p:cNvPr id="22" name="Google Shape;22;p4"/>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23" name="Google Shape;23;p4"/>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24" name="Google Shape;24;p4"/>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25" name="Google Shape;25;p4"/>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6" name="Google Shape;26;p4"/>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27" name="Google Shape;27;p4"/>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8" name="Shape 28"/>
        <p:cNvGrpSpPr/>
        <p:nvPr/>
      </p:nvGrpSpPr>
      <p:grpSpPr>
        <a:xfrm>
          <a:off x="0" y="0"/>
          <a:ext cx="0" cy="0"/>
          <a:chOff x="0" y="0"/>
          <a:chExt cx="0" cy="0"/>
        </a:xfrm>
      </p:grpSpPr>
      <p:cxnSp>
        <p:nvCxnSpPr>
          <p:cNvPr id="29" name="Google Shape;29;p5"/>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30" name="Google Shape;30;p5"/>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31" name="Google Shape;31;p5"/>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32" name="Google Shape;32;p5"/>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3" name="Google Shape;33;p5"/>
          <p:cNvSpPr txBox="1"/>
          <p:nvPr>
            <p:ph idx="1" type="body"/>
          </p:nvPr>
        </p:nvSpPr>
        <p:spPr>
          <a:xfrm>
            <a:off x="2400303" y="1602675"/>
            <a:ext cx="3071400" cy="3002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4" name="Google Shape;34;p5"/>
          <p:cNvSpPr txBox="1"/>
          <p:nvPr>
            <p:ph idx="2" type="body"/>
          </p:nvPr>
        </p:nvSpPr>
        <p:spPr>
          <a:xfrm>
            <a:off x="5650572" y="1602675"/>
            <a:ext cx="3071400" cy="3002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5" name="Google Shape;35;p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6" name="Shape 36"/>
        <p:cNvGrpSpPr/>
        <p:nvPr/>
      </p:nvGrpSpPr>
      <p:grpSpPr>
        <a:xfrm>
          <a:off x="0" y="0"/>
          <a:ext cx="0" cy="0"/>
          <a:chOff x="0" y="0"/>
          <a:chExt cx="0" cy="0"/>
        </a:xfrm>
      </p:grpSpPr>
      <p:sp>
        <p:nvSpPr>
          <p:cNvPr id="37" name="Google Shape;37;p6"/>
          <p:cNvSpPr txBox="1"/>
          <p:nvPr>
            <p:ph type="title"/>
          </p:nvPr>
        </p:nvSpPr>
        <p:spPr>
          <a:xfrm>
            <a:off x="303300" y="411575"/>
            <a:ext cx="8520600" cy="6396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8" name="Google Shape;38;p6"/>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9" name="Shape 39"/>
        <p:cNvGrpSpPr/>
        <p:nvPr/>
      </p:nvGrpSpPr>
      <p:grpSpPr>
        <a:xfrm>
          <a:off x="0" y="0"/>
          <a:ext cx="0" cy="0"/>
          <a:chOff x="0" y="0"/>
          <a:chExt cx="0" cy="0"/>
        </a:xfrm>
      </p:grpSpPr>
      <p:cxnSp>
        <p:nvCxnSpPr>
          <p:cNvPr id="40" name="Google Shape;40;p7"/>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41" name="Google Shape;41;p7"/>
          <p:cNvSpPr txBox="1"/>
          <p:nvPr>
            <p:ph type="title"/>
          </p:nvPr>
        </p:nvSpPr>
        <p:spPr>
          <a:xfrm>
            <a:off x="319500" y="936600"/>
            <a:ext cx="2808000" cy="755700"/>
          </a:xfrm>
          <a:prstGeom prst="rect">
            <a:avLst/>
          </a:prstGeom>
        </p:spPr>
        <p:txBody>
          <a:bodyPr anchorCtr="0" anchor="b" bIns="91425" lIns="91425" spcFirstLastPara="1" rIns="91425" wrap="square" tIns="91425">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42" name="Google Shape;42;p7"/>
          <p:cNvSpPr txBox="1"/>
          <p:nvPr>
            <p:ph idx="1" type="body"/>
          </p:nvPr>
        </p:nvSpPr>
        <p:spPr>
          <a:xfrm>
            <a:off x="319500" y="1846804"/>
            <a:ext cx="2808000" cy="28062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43" name="Google Shape;43;p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rgbClr val="353535"/>
        </a:solidFill>
      </p:bgPr>
    </p:bg>
    <p:spTree>
      <p:nvGrpSpPr>
        <p:cNvPr id="44" name="Shape 44"/>
        <p:cNvGrpSpPr/>
        <p:nvPr/>
      </p:nvGrpSpPr>
      <p:grpSpPr>
        <a:xfrm>
          <a:off x="0" y="0"/>
          <a:ext cx="0" cy="0"/>
          <a:chOff x="0" y="0"/>
          <a:chExt cx="0" cy="0"/>
        </a:xfrm>
      </p:grpSpPr>
      <p:cxnSp>
        <p:nvCxnSpPr>
          <p:cNvPr id="45" name="Google Shape;45;p8"/>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46" name="Google Shape;46;p8"/>
          <p:cNvSpPr txBox="1"/>
          <p:nvPr>
            <p:ph type="title"/>
          </p:nvPr>
        </p:nvSpPr>
        <p:spPr>
          <a:xfrm>
            <a:off x="283103" y="712141"/>
            <a:ext cx="6244200" cy="38355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p:txBody>
      </p:sp>
      <p:sp>
        <p:nvSpPr>
          <p:cNvPr id="47" name="Google Shape;47;p8"/>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8" name="Shape 48"/>
        <p:cNvGrpSpPr/>
        <p:nvPr/>
      </p:nvGrpSpPr>
      <p:grpSpPr>
        <a:xfrm>
          <a:off x="0" y="0"/>
          <a:ext cx="0" cy="0"/>
          <a:chOff x="0" y="0"/>
          <a:chExt cx="0" cy="0"/>
        </a:xfrm>
      </p:grpSpPr>
      <p:sp>
        <p:nvSpPr>
          <p:cNvPr id="49" name="Google Shape;49;p9"/>
          <p:cNvSpPr/>
          <p:nvPr/>
        </p:nvSpPr>
        <p:spPr>
          <a:xfrm>
            <a:off x="4572000" y="1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50" name="Google Shape;50;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51" name="Google Shape;51;p9"/>
          <p:cNvSpPr txBox="1"/>
          <p:nvPr>
            <p:ph type="title"/>
          </p:nvPr>
        </p:nvSpPr>
        <p:spPr>
          <a:xfrm>
            <a:off x="265500" y="1397350"/>
            <a:ext cx="4045200" cy="13182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dk1"/>
              </a:buClr>
              <a:buSzPts val="3600"/>
              <a:buNone/>
              <a:defRPr sz="3600">
                <a:solidFill>
                  <a:schemeClr val="dk1"/>
                </a:solidFill>
              </a:defRPr>
            </a:lvl1pPr>
            <a:lvl2pPr lvl="1" rtl="0" algn="ctr">
              <a:spcBef>
                <a:spcPts val="0"/>
              </a:spcBef>
              <a:spcAft>
                <a:spcPts val="0"/>
              </a:spcAft>
              <a:buClr>
                <a:schemeClr val="dk1"/>
              </a:buClr>
              <a:buSzPts val="3600"/>
              <a:buNone/>
              <a:defRPr sz="3600">
                <a:solidFill>
                  <a:schemeClr val="dk1"/>
                </a:solidFill>
              </a:defRPr>
            </a:lvl2pPr>
            <a:lvl3pPr lvl="2" rtl="0" algn="ctr">
              <a:spcBef>
                <a:spcPts val="0"/>
              </a:spcBef>
              <a:spcAft>
                <a:spcPts val="0"/>
              </a:spcAft>
              <a:buClr>
                <a:schemeClr val="dk1"/>
              </a:buClr>
              <a:buSzPts val="3600"/>
              <a:buNone/>
              <a:defRPr sz="3600">
                <a:solidFill>
                  <a:schemeClr val="dk1"/>
                </a:solidFill>
              </a:defRPr>
            </a:lvl3pPr>
            <a:lvl4pPr lvl="3" rtl="0" algn="ctr">
              <a:spcBef>
                <a:spcPts val="0"/>
              </a:spcBef>
              <a:spcAft>
                <a:spcPts val="0"/>
              </a:spcAft>
              <a:buClr>
                <a:schemeClr val="dk1"/>
              </a:buClr>
              <a:buSzPts val="3600"/>
              <a:buNone/>
              <a:defRPr sz="3600">
                <a:solidFill>
                  <a:schemeClr val="dk1"/>
                </a:solidFill>
              </a:defRPr>
            </a:lvl4pPr>
            <a:lvl5pPr lvl="4" rtl="0" algn="ctr">
              <a:spcBef>
                <a:spcPts val="0"/>
              </a:spcBef>
              <a:spcAft>
                <a:spcPts val="0"/>
              </a:spcAft>
              <a:buClr>
                <a:schemeClr val="dk1"/>
              </a:buClr>
              <a:buSzPts val="3600"/>
              <a:buNone/>
              <a:defRPr sz="3600">
                <a:solidFill>
                  <a:schemeClr val="dk1"/>
                </a:solidFill>
              </a:defRPr>
            </a:lvl5pPr>
            <a:lvl6pPr lvl="5" rtl="0" algn="ctr">
              <a:spcBef>
                <a:spcPts val="0"/>
              </a:spcBef>
              <a:spcAft>
                <a:spcPts val="0"/>
              </a:spcAft>
              <a:buClr>
                <a:schemeClr val="dk1"/>
              </a:buClr>
              <a:buSzPts val="3600"/>
              <a:buNone/>
              <a:defRPr sz="3600">
                <a:solidFill>
                  <a:schemeClr val="dk1"/>
                </a:solidFill>
              </a:defRPr>
            </a:lvl6pPr>
            <a:lvl7pPr lvl="6" rtl="0" algn="ctr">
              <a:spcBef>
                <a:spcPts val="0"/>
              </a:spcBef>
              <a:spcAft>
                <a:spcPts val="0"/>
              </a:spcAft>
              <a:buClr>
                <a:schemeClr val="dk1"/>
              </a:buClr>
              <a:buSzPts val="3600"/>
              <a:buNone/>
              <a:defRPr sz="3600">
                <a:solidFill>
                  <a:schemeClr val="dk1"/>
                </a:solidFill>
              </a:defRPr>
            </a:lvl7pPr>
            <a:lvl8pPr lvl="7" rtl="0" algn="ctr">
              <a:spcBef>
                <a:spcPts val="0"/>
              </a:spcBef>
              <a:spcAft>
                <a:spcPts val="0"/>
              </a:spcAft>
              <a:buClr>
                <a:schemeClr val="dk1"/>
              </a:buClr>
              <a:buSzPts val="3600"/>
              <a:buNone/>
              <a:defRPr sz="3600">
                <a:solidFill>
                  <a:schemeClr val="dk1"/>
                </a:solidFill>
              </a:defRPr>
            </a:lvl8pPr>
            <a:lvl9pPr lvl="8" rtl="0" algn="ctr">
              <a:spcBef>
                <a:spcPts val="0"/>
              </a:spcBef>
              <a:spcAft>
                <a:spcPts val="0"/>
              </a:spcAft>
              <a:buClr>
                <a:schemeClr val="dk1"/>
              </a:buClr>
              <a:buSzPts val="3600"/>
              <a:buNone/>
              <a:defRPr sz="3600">
                <a:solidFill>
                  <a:schemeClr val="dk1"/>
                </a:solidFill>
              </a:defRPr>
            </a:lvl9pPr>
          </a:lstStyle>
          <a:p/>
        </p:txBody>
      </p:sp>
      <p:sp>
        <p:nvSpPr>
          <p:cNvPr id="52" name="Google Shape;52;p9"/>
          <p:cNvSpPr txBox="1"/>
          <p:nvPr>
            <p:ph idx="1" type="subTitle"/>
          </p:nvPr>
        </p:nvSpPr>
        <p:spPr>
          <a:xfrm>
            <a:off x="265500" y="2735371"/>
            <a:ext cx="4045200" cy="13455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53" name="Google Shape;53;p9"/>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rtl="0">
              <a:spcBef>
                <a:spcPts val="0"/>
              </a:spcBef>
              <a:spcAft>
                <a:spcPts val="0"/>
              </a:spcAft>
              <a:buClr>
                <a:schemeClr val="lt1"/>
              </a:buClr>
              <a:buSzPts val="1800"/>
              <a:buChar char="●"/>
              <a:defRPr>
                <a:solidFill>
                  <a:schemeClr val="lt1"/>
                </a:solidFill>
              </a:defRPr>
            </a:lvl1pPr>
            <a:lvl2pPr indent="-317500" lvl="1" marL="914400" rtl="0">
              <a:spcBef>
                <a:spcPts val="1600"/>
              </a:spcBef>
              <a:spcAft>
                <a:spcPts val="0"/>
              </a:spcAft>
              <a:buClr>
                <a:schemeClr val="lt1"/>
              </a:buClr>
              <a:buSzPts val="1400"/>
              <a:buChar char="○"/>
              <a:defRPr>
                <a:solidFill>
                  <a:schemeClr val="lt1"/>
                </a:solidFill>
              </a:defRPr>
            </a:lvl2pPr>
            <a:lvl3pPr indent="-317500" lvl="2" marL="1371600" rtl="0">
              <a:spcBef>
                <a:spcPts val="1600"/>
              </a:spcBef>
              <a:spcAft>
                <a:spcPts val="0"/>
              </a:spcAft>
              <a:buClr>
                <a:schemeClr val="lt1"/>
              </a:buClr>
              <a:buSzPts val="1400"/>
              <a:buChar char="■"/>
              <a:defRPr>
                <a:solidFill>
                  <a:schemeClr val="lt1"/>
                </a:solidFill>
              </a:defRPr>
            </a:lvl3pPr>
            <a:lvl4pPr indent="-317500" lvl="3" marL="1828800" rtl="0">
              <a:spcBef>
                <a:spcPts val="1600"/>
              </a:spcBef>
              <a:spcAft>
                <a:spcPts val="0"/>
              </a:spcAft>
              <a:buClr>
                <a:schemeClr val="lt1"/>
              </a:buClr>
              <a:buSzPts val="1400"/>
              <a:buChar char="●"/>
              <a:defRPr>
                <a:solidFill>
                  <a:schemeClr val="lt1"/>
                </a:solidFill>
              </a:defRPr>
            </a:lvl4pPr>
            <a:lvl5pPr indent="-317500" lvl="4" marL="2286000" rtl="0">
              <a:spcBef>
                <a:spcPts val="1600"/>
              </a:spcBef>
              <a:spcAft>
                <a:spcPts val="0"/>
              </a:spcAft>
              <a:buClr>
                <a:schemeClr val="lt1"/>
              </a:buClr>
              <a:buSzPts val="1400"/>
              <a:buChar char="○"/>
              <a:defRPr>
                <a:solidFill>
                  <a:schemeClr val="lt1"/>
                </a:solidFill>
              </a:defRPr>
            </a:lvl5pPr>
            <a:lvl6pPr indent="-317500" lvl="5" marL="2743200" rtl="0">
              <a:spcBef>
                <a:spcPts val="1600"/>
              </a:spcBef>
              <a:spcAft>
                <a:spcPts val="0"/>
              </a:spcAft>
              <a:buClr>
                <a:schemeClr val="lt1"/>
              </a:buClr>
              <a:buSzPts val="1400"/>
              <a:buChar char="■"/>
              <a:defRPr>
                <a:solidFill>
                  <a:schemeClr val="lt1"/>
                </a:solidFill>
              </a:defRPr>
            </a:lvl6pPr>
            <a:lvl7pPr indent="-317500" lvl="6" marL="3200400" rtl="0">
              <a:spcBef>
                <a:spcPts val="1600"/>
              </a:spcBef>
              <a:spcAft>
                <a:spcPts val="0"/>
              </a:spcAft>
              <a:buClr>
                <a:schemeClr val="lt1"/>
              </a:buClr>
              <a:buSzPts val="1400"/>
              <a:buChar char="●"/>
              <a:defRPr>
                <a:solidFill>
                  <a:schemeClr val="lt1"/>
                </a:solidFill>
              </a:defRPr>
            </a:lvl7pPr>
            <a:lvl8pPr indent="-317500" lvl="7" marL="3657600" rtl="0">
              <a:spcBef>
                <a:spcPts val="1600"/>
              </a:spcBef>
              <a:spcAft>
                <a:spcPts val="0"/>
              </a:spcAft>
              <a:buClr>
                <a:schemeClr val="lt1"/>
              </a:buClr>
              <a:buSzPts val="1400"/>
              <a:buChar char="○"/>
              <a:defRPr>
                <a:solidFill>
                  <a:schemeClr val="lt1"/>
                </a:solidFill>
              </a:defRPr>
            </a:lvl8pPr>
            <a:lvl9pPr indent="-317500" lvl="8" marL="4114800" rtl="0">
              <a:spcBef>
                <a:spcPts val="1600"/>
              </a:spcBef>
              <a:spcAft>
                <a:spcPts val="1600"/>
              </a:spcAft>
              <a:buClr>
                <a:schemeClr val="lt1"/>
              </a:buClr>
              <a:buSzPts val="1400"/>
              <a:buChar char="■"/>
              <a:defRPr>
                <a:solidFill>
                  <a:schemeClr val="lt1"/>
                </a:solidFill>
              </a:defRPr>
            </a:lvl9pPr>
          </a:lstStyle>
          <a:p/>
        </p:txBody>
      </p:sp>
      <p:sp>
        <p:nvSpPr>
          <p:cNvPr id="54" name="Google Shape;54;p9"/>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5" name="Shape 55"/>
        <p:cNvGrpSpPr/>
        <p:nvPr/>
      </p:nvGrpSpPr>
      <p:grpSpPr>
        <a:xfrm>
          <a:off x="0" y="0"/>
          <a:ext cx="0" cy="0"/>
          <a:chOff x="0" y="0"/>
          <a:chExt cx="0" cy="0"/>
        </a:xfrm>
      </p:grpSpPr>
      <p:cxnSp>
        <p:nvCxnSpPr>
          <p:cNvPr id="56" name="Google Shape;56;p10"/>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57" name="Google Shape;57;p10"/>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58" name="Google Shape;58;p10"/>
          <p:cNvSpPr txBox="1"/>
          <p:nvPr>
            <p:ph idx="1" type="body"/>
          </p:nvPr>
        </p:nvSpPr>
        <p:spPr>
          <a:xfrm>
            <a:off x="328017" y="4226025"/>
            <a:ext cx="8388600" cy="393600"/>
          </a:xfrm>
          <a:prstGeom prst="rect">
            <a:avLst/>
          </a:prstGeom>
        </p:spPr>
        <p:txBody>
          <a:bodyPr anchorCtr="0" anchor="ctr" bIns="91425" lIns="91425" spcFirstLastPara="1" rIns="91425" wrap="square" tIns="91425">
            <a:noAutofit/>
          </a:bodyPr>
          <a:lstStyle>
            <a:lvl1pPr indent="-228600" lvl="0" marL="457200" rtl="0">
              <a:lnSpc>
                <a:spcPct val="100000"/>
              </a:lnSpc>
              <a:spcBef>
                <a:spcPts val="0"/>
              </a:spcBef>
              <a:spcAft>
                <a:spcPts val="0"/>
              </a:spcAft>
              <a:buSzPts val="1800"/>
              <a:buNone/>
              <a:defRPr/>
            </a:lvl1pPr>
          </a:lstStyle>
          <a:p/>
        </p:txBody>
      </p:sp>
      <p:sp>
        <p:nvSpPr>
          <p:cNvPr id="59" name="Google Shape;59;p10"/>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60" name="Shape 60"/>
        <p:cNvGrpSpPr/>
        <p:nvPr/>
      </p:nvGrpSpPr>
      <p:grpSpPr>
        <a:xfrm>
          <a:off x="0" y="0"/>
          <a:ext cx="0" cy="0"/>
          <a:chOff x="0" y="0"/>
          <a:chExt cx="0" cy="0"/>
        </a:xfrm>
      </p:grpSpPr>
      <p:cxnSp>
        <p:nvCxnSpPr>
          <p:cNvPr id="61" name="Google Shape;61;p11"/>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62" name="Google Shape;62;p11"/>
          <p:cNvCxnSpPr/>
          <p:nvPr/>
        </p:nvCxnSpPr>
        <p:spPr>
          <a:xfrm>
            <a:off x="425200" y="415650"/>
            <a:ext cx="8296800" cy="0"/>
          </a:xfrm>
          <a:prstGeom prst="straightConnector1">
            <a:avLst/>
          </a:prstGeom>
          <a:noFill/>
          <a:ln cap="flat" cmpd="sng" w="38100">
            <a:solidFill>
              <a:schemeClr val="dk2"/>
            </a:solidFill>
            <a:prstDash val="solid"/>
            <a:round/>
            <a:headEnd len="sm" w="sm" type="none"/>
            <a:tailEnd len="sm" w="sm" type="none"/>
          </a:ln>
        </p:spPr>
      </p:cxnSp>
      <p:sp>
        <p:nvSpPr>
          <p:cNvPr id="63" name="Google Shape;63;p11"/>
          <p:cNvSpPr txBox="1"/>
          <p:nvPr>
            <p:ph hasCustomPrompt="1" type="title"/>
          </p:nvPr>
        </p:nvSpPr>
        <p:spPr>
          <a:xfrm>
            <a:off x="853950" y="1304850"/>
            <a:ext cx="7436100" cy="1538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4" name="Google Shape;64;p11"/>
          <p:cNvSpPr txBox="1"/>
          <p:nvPr>
            <p:ph idx="1" type="body"/>
          </p:nvPr>
        </p:nvSpPr>
        <p:spPr>
          <a:xfrm>
            <a:off x="853950" y="2919450"/>
            <a:ext cx="7436100" cy="1071600"/>
          </a:xfrm>
          <a:prstGeom prst="rect">
            <a:avLst/>
          </a:prstGeom>
        </p:spPr>
        <p:txBody>
          <a:bodyPr anchorCtr="0" anchor="t" bIns="91425" lIns="91425" spcFirstLastPara="1" rIns="91425" wrap="square" tIns="91425">
            <a:noAutofit/>
          </a:bodyPr>
          <a:lstStyle>
            <a:lvl1pPr indent="-342900" lvl="0" marL="457200" rtl="0" algn="ctr">
              <a:spcBef>
                <a:spcPts val="0"/>
              </a:spcBef>
              <a:spcAft>
                <a:spcPts val="0"/>
              </a:spcAft>
              <a:buSzPts val="1800"/>
              <a:buChar char="●"/>
              <a:defRPr/>
            </a:lvl1pPr>
            <a:lvl2pPr indent="-317500" lvl="1" marL="914400" rtl="0" algn="ctr">
              <a:spcBef>
                <a:spcPts val="1600"/>
              </a:spcBef>
              <a:spcAft>
                <a:spcPts val="0"/>
              </a:spcAft>
              <a:buSzPts val="1400"/>
              <a:buChar char="○"/>
              <a:defRPr/>
            </a:lvl2pPr>
            <a:lvl3pPr indent="-317500" lvl="2" marL="1371600" rtl="0" algn="ctr">
              <a:spcBef>
                <a:spcPts val="1600"/>
              </a:spcBef>
              <a:spcAft>
                <a:spcPts val="0"/>
              </a:spcAft>
              <a:buSzPts val="1400"/>
              <a:buChar char="■"/>
              <a:defRPr/>
            </a:lvl3pPr>
            <a:lvl4pPr indent="-317500" lvl="3" marL="1828800" rtl="0" algn="ctr">
              <a:spcBef>
                <a:spcPts val="1600"/>
              </a:spcBef>
              <a:spcAft>
                <a:spcPts val="0"/>
              </a:spcAft>
              <a:buSzPts val="1400"/>
              <a:buChar char="●"/>
              <a:defRPr/>
            </a:lvl4pPr>
            <a:lvl5pPr indent="-317500" lvl="4" marL="2286000" rtl="0" algn="ctr">
              <a:spcBef>
                <a:spcPts val="1600"/>
              </a:spcBef>
              <a:spcAft>
                <a:spcPts val="0"/>
              </a:spcAft>
              <a:buSzPts val="1400"/>
              <a:buChar char="○"/>
              <a:defRPr/>
            </a:lvl5pPr>
            <a:lvl6pPr indent="-317500" lvl="5" marL="2743200" rtl="0" algn="ctr">
              <a:spcBef>
                <a:spcPts val="1600"/>
              </a:spcBef>
              <a:spcAft>
                <a:spcPts val="0"/>
              </a:spcAft>
              <a:buSzPts val="1400"/>
              <a:buChar char="■"/>
              <a:defRPr/>
            </a:lvl6pPr>
            <a:lvl7pPr indent="-317500" lvl="6" marL="3200400" rtl="0" algn="ctr">
              <a:spcBef>
                <a:spcPts val="1600"/>
              </a:spcBef>
              <a:spcAft>
                <a:spcPts val="0"/>
              </a:spcAft>
              <a:buSzPts val="1400"/>
              <a:buChar char="●"/>
              <a:defRPr/>
            </a:lvl7pPr>
            <a:lvl8pPr indent="-317500" lvl="7" marL="3657600" rtl="0" algn="ctr">
              <a:spcBef>
                <a:spcPts val="1600"/>
              </a:spcBef>
              <a:spcAft>
                <a:spcPts val="0"/>
              </a:spcAft>
              <a:buSzPts val="1400"/>
              <a:buChar char="○"/>
              <a:defRPr/>
            </a:lvl8pPr>
            <a:lvl9pPr indent="-317500" lvl="8" marL="4114800" rtl="0" algn="ctr">
              <a:spcBef>
                <a:spcPts val="1600"/>
              </a:spcBef>
              <a:spcAft>
                <a:spcPts val="1600"/>
              </a:spcAft>
              <a:buSzPts val="1400"/>
              <a:buChar char="■"/>
              <a:defRPr/>
            </a:lvl9pPr>
          </a:lstStyle>
          <a:p/>
        </p:txBody>
      </p:sp>
      <p:sp>
        <p:nvSpPr>
          <p:cNvPr id="65" name="Google Shape;65;p11"/>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6" name="Shape 66"/>
        <p:cNvGrpSpPr/>
        <p:nvPr/>
      </p:nvGrpSpPr>
      <p:grpSpPr>
        <a:xfrm>
          <a:off x="0" y="0"/>
          <a:ext cx="0" cy="0"/>
          <a:chOff x="0" y="0"/>
          <a:chExt cx="0" cy="0"/>
        </a:xfrm>
      </p:grpSpPr>
      <p:sp>
        <p:nvSpPr>
          <p:cNvPr id="67" name="Google Shape;67;p1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wiss-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2400250" y="575950"/>
            <a:ext cx="6321600" cy="6354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1pPr>
            <a:lvl2pPr lvl="1"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2pPr>
            <a:lvl3pPr lvl="2"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3pPr>
            <a:lvl4pPr lvl="3"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4pPr>
            <a:lvl5pPr lvl="4"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5pPr>
            <a:lvl6pPr lvl="5"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6pPr>
            <a:lvl7pPr lvl="6"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7pPr>
            <a:lvl8pPr lvl="7"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8pPr>
            <a:lvl9pPr lvl="8"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2410112" y="1595776"/>
            <a:ext cx="6321600" cy="3002400"/>
          </a:xfrm>
          <a:prstGeom prst="rect">
            <a:avLst/>
          </a:prstGeom>
          <a:noFill/>
          <a:ln>
            <a:noFill/>
          </a:ln>
        </p:spPr>
        <p:txBody>
          <a:bodyPr anchorCtr="0" anchor="t" bIns="91425" lIns="91425" spcFirstLastPara="1" rIns="91425" wrap="square" tIns="91425">
            <a:noAutofit/>
          </a:bodyPr>
          <a:lstStyle>
            <a:lvl1pPr indent="-342900" lvl="0" marL="457200" rtl="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indent="-317500" lvl="1" marL="9144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indent="-317500" lvl="2" marL="13716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indent="-317500" lvl="3" marL="18288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indent="-317500" lvl="4" marL="22860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indent="-317500" lvl="5" marL="27432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indent="-317500" lvl="6" marL="32004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indent="-317500" lvl="7" marL="36576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indent="-317500" lvl="8" marL="4114800" rtl="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Autofit/>
          </a:bodyPr>
          <a:lstStyle>
            <a:lvl1pPr lvl="0" rtl="0" algn="r">
              <a:buNone/>
              <a:defRPr sz="1000">
                <a:solidFill>
                  <a:schemeClr val="dk2"/>
                </a:solidFill>
                <a:latin typeface="Lato"/>
                <a:ea typeface="Lato"/>
                <a:cs typeface="Lato"/>
                <a:sym typeface="Lato"/>
              </a:defRPr>
            </a:lvl1pPr>
            <a:lvl2pPr lvl="1" rtl="0" algn="r">
              <a:buNone/>
              <a:defRPr sz="1000">
                <a:solidFill>
                  <a:schemeClr val="dk2"/>
                </a:solidFill>
                <a:latin typeface="Lato"/>
                <a:ea typeface="Lato"/>
                <a:cs typeface="Lato"/>
                <a:sym typeface="Lato"/>
              </a:defRPr>
            </a:lvl2pPr>
            <a:lvl3pPr lvl="2" rtl="0" algn="r">
              <a:buNone/>
              <a:defRPr sz="1000">
                <a:solidFill>
                  <a:schemeClr val="dk2"/>
                </a:solidFill>
                <a:latin typeface="Lato"/>
                <a:ea typeface="Lato"/>
                <a:cs typeface="Lato"/>
                <a:sym typeface="Lato"/>
              </a:defRPr>
            </a:lvl3pPr>
            <a:lvl4pPr lvl="3" rtl="0" algn="r">
              <a:buNone/>
              <a:defRPr sz="1000">
                <a:solidFill>
                  <a:schemeClr val="dk2"/>
                </a:solidFill>
                <a:latin typeface="Lato"/>
                <a:ea typeface="Lato"/>
                <a:cs typeface="Lato"/>
                <a:sym typeface="Lato"/>
              </a:defRPr>
            </a:lvl4pPr>
            <a:lvl5pPr lvl="4" rtl="0" algn="r">
              <a:buNone/>
              <a:defRPr sz="1000">
                <a:solidFill>
                  <a:schemeClr val="dk2"/>
                </a:solidFill>
                <a:latin typeface="Lato"/>
                <a:ea typeface="Lato"/>
                <a:cs typeface="Lato"/>
                <a:sym typeface="Lato"/>
              </a:defRPr>
            </a:lvl5pPr>
            <a:lvl6pPr lvl="5" rtl="0" algn="r">
              <a:buNone/>
              <a:defRPr sz="1000">
                <a:solidFill>
                  <a:schemeClr val="dk2"/>
                </a:solidFill>
                <a:latin typeface="Lato"/>
                <a:ea typeface="Lato"/>
                <a:cs typeface="Lato"/>
                <a:sym typeface="Lato"/>
              </a:defRPr>
            </a:lvl6pPr>
            <a:lvl7pPr lvl="6" rtl="0" algn="r">
              <a:buNone/>
              <a:defRPr sz="1000">
                <a:solidFill>
                  <a:schemeClr val="dk2"/>
                </a:solidFill>
                <a:latin typeface="Lato"/>
                <a:ea typeface="Lato"/>
                <a:cs typeface="Lato"/>
                <a:sym typeface="Lato"/>
              </a:defRPr>
            </a:lvl7pPr>
            <a:lvl8pPr lvl="7" rtl="0" algn="r">
              <a:buNone/>
              <a:defRPr sz="1000">
                <a:solidFill>
                  <a:schemeClr val="dk2"/>
                </a:solidFill>
                <a:latin typeface="Lato"/>
                <a:ea typeface="Lato"/>
                <a:cs typeface="Lato"/>
                <a:sym typeface="Lato"/>
              </a:defRPr>
            </a:lvl8pPr>
            <a:lvl9pPr lvl="8" rtl="0" algn="r">
              <a:buNone/>
              <a:defRPr sz="1000">
                <a:solidFill>
                  <a:schemeClr val="dk2"/>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xml"/><Relationship Id="rId3" Type="http://schemas.openxmlformats.org/officeDocument/2006/relationships/image" Target="../media/image1.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2.xml"/><Relationship Id="rId3" Type="http://schemas.openxmlformats.org/officeDocument/2006/relationships/image" Target="../media/image4.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3.xml"/><Relationship Id="rId3" Type="http://schemas.openxmlformats.org/officeDocument/2006/relationships/image" Target="../media/image1.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3"/>
          <p:cNvSpPr txBox="1"/>
          <p:nvPr>
            <p:ph type="ctrTitle"/>
          </p:nvPr>
        </p:nvSpPr>
        <p:spPr>
          <a:xfrm>
            <a:off x="2371725" y="630225"/>
            <a:ext cx="6331500" cy="2677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Component 3 - Presentation</a:t>
            </a:r>
            <a:endParaRPr/>
          </a:p>
          <a:p>
            <a:pPr indent="0" lvl="0" marL="0" rtl="0" algn="l">
              <a:spcBef>
                <a:spcPts val="0"/>
              </a:spcBef>
              <a:spcAft>
                <a:spcPts val="0"/>
              </a:spcAft>
              <a:buNone/>
            </a:pPr>
            <a:r>
              <a:rPr lang="en" sz="3000"/>
              <a:t>Operating Hotel Facilities BMIH4006</a:t>
            </a:r>
            <a:endParaRPr sz="3000"/>
          </a:p>
        </p:txBody>
      </p:sp>
      <p:sp>
        <p:nvSpPr>
          <p:cNvPr id="73" name="Google Shape;73;p13"/>
          <p:cNvSpPr txBox="1"/>
          <p:nvPr>
            <p:ph idx="1" type="subTitle"/>
          </p:nvPr>
        </p:nvSpPr>
        <p:spPr>
          <a:xfrm>
            <a:off x="2390267" y="3238450"/>
            <a:ext cx="6331500" cy="1241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2400"/>
              <a:t>Student ID: 2209548</a:t>
            </a:r>
            <a:endParaRPr sz="2400"/>
          </a:p>
          <a:p>
            <a:pPr indent="0" lvl="0" marL="0" rtl="0" algn="l">
              <a:spcBef>
                <a:spcPts val="0"/>
              </a:spcBef>
              <a:spcAft>
                <a:spcPts val="0"/>
              </a:spcAft>
              <a:buNone/>
            </a:pPr>
            <a:r>
              <a:rPr lang="en" sz="2400"/>
              <a:t>Lecturer: Neil Dyer</a:t>
            </a:r>
            <a:endParaRPr sz="24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77" name="Shape 77"/>
        <p:cNvGrpSpPr/>
        <p:nvPr/>
      </p:nvGrpSpPr>
      <p:grpSpPr>
        <a:xfrm>
          <a:off x="0" y="0"/>
          <a:ext cx="0" cy="0"/>
          <a:chOff x="0" y="0"/>
          <a:chExt cx="0" cy="0"/>
        </a:xfrm>
      </p:grpSpPr>
      <p:pic>
        <p:nvPicPr>
          <p:cNvPr id="78" name="Google Shape;78;p14"/>
          <p:cNvPicPr preferRelativeResize="0"/>
          <p:nvPr/>
        </p:nvPicPr>
        <p:blipFill>
          <a:blip r:embed="rId3">
            <a:alphaModFix/>
          </a:blip>
          <a:stretch>
            <a:fillRect/>
          </a:stretch>
        </p:blipFill>
        <p:spPr>
          <a:xfrm>
            <a:off x="2444700" y="162737"/>
            <a:ext cx="4254600" cy="4818038"/>
          </a:xfrm>
          <a:prstGeom prst="rect">
            <a:avLst/>
          </a:prstGeom>
          <a:noFill/>
          <a:ln>
            <a:noFill/>
          </a:ln>
        </p:spPr>
      </p:pic>
      <p:pic>
        <p:nvPicPr>
          <p:cNvPr descr="Piece of duct tape sticking a note to the slide" id="79" name="Google Shape;79;p14"/>
          <p:cNvPicPr preferRelativeResize="0"/>
          <p:nvPr/>
        </p:nvPicPr>
        <p:blipFill rotWithShape="1">
          <a:blip r:embed="rId4">
            <a:alphaModFix/>
          </a:blip>
          <a:srcRect b="10011" l="9244" r="2118" t="5926"/>
          <a:stretch/>
        </p:blipFill>
        <p:spPr>
          <a:xfrm rot="154828">
            <a:off x="3536000" y="147301"/>
            <a:ext cx="2072000" cy="736050"/>
          </a:xfrm>
          <a:prstGeom prst="rect">
            <a:avLst/>
          </a:prstGeom>
          <a:noFill/>
          <a:ln>
            <a:noFill/>
          </a:ln>
        </p:spPr>
      </p:pic>
      <p:sp>
        <p:nvSpPr>
          <p:cNvPr id="80" name="Google Shape;80;p14"/>
          <p:cNvSpPr txBox="1"/>
          <p:nvPr/>
        </p:nvSpPr>
        <p:spPr>
          <a:xfrm>
            <a:off x="2855550" y="687397"/>
            <a:ext cx="3432900" cy="7626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3000">
                <a:solidFill>
                  <a:schemeClr val="lt2"/>
                </a:solidFill>
                <a:latin typeface="Raleway"/>
                <a:ea typeface="Raleway"/>
                <a:cs typeface="Raleway"/>
                <a:sym typeface="Raleway"/>
              </a:rPr>
              <a:t>Contents</a:t>
            </a:r>
            <a:endParaRPr b="1" sz="3000">
              <a:solidFill>
                <a:schemeClr val="lt2"/>
              </a:solidFill>
              <a:latin typeface="Raleway"/>
              <a:ea typeface="Raleway"/>
              <a:cs typeface="Raleway"/>
              <a:sym typeface="Raleway"/>
            </a:endParaRPr>
          </a:p>
        </p:txBody>
      </p:sp>
      <p:sp>
        <p:nvSpPr>
          <p:cNvPr id="81" name="Google Shape;81;p14"/>
          <p:cNvSpPr txBox="1"/>
          <p:nvPr>
            <p:ph idx="4294967295" type="title"/>
          </p:nvPr>
        </p:nvSpPr>
        <p:spPr>
          <a:xfrm>
            <a:off x="2741875" y="1365875"/>
            <a:ext cx="3843900" cy="3067500"/>
          </a:xfrm>
          <a:prstGeom prst="rect">
            <a:avLst/>
          </a:prstGeom>
        </p:spPr>
        <p:txBody>
          <a:bodyPr anchorCtr="0" anchor="t" bIns="91425" lIns="91425" spcFirstLastPara="1" rIns="91425" wrap="square" tIns="91425">
            <a:noAutofit/>
          </a:bodyPr>
          <a:lstStyle/>
          <a:p>
            <a:pPr indent="-311150" lvl="0" marL="457200" rtl="0" algn="l">
              <a:lnSpc>
                <a:spcPct val="115000"/>
              </a:lnSpc>
              <a:spcBef>
                <a:spcPts val="0"/>
              </a:spcBef>
              <a:spcAft>
                <a:spcPts val="0"/>
              </a:spcAft>
              <a:buSzPts val="1300"/>
              <a:buFont typeface="Lato"/>
              <a:buAutoNum type="arabicPeriod"/>
            </a:pPr>
            <a:r>
              <a:rPr b="0" lang="en" sz="1300">
                <a:latin typeface="Lato"/>
                <a:ea typeface="Lato"/>
                <a:cs typeface="Lato"/>
                <a:sym typeface="Lato"/>
              </a:rPr>
              <a:t>Introduction</a:t>
            </a:r>
            <a:endParaRPr b="0" sz="1300">
              <a:latin typeface="Lato"/>
              <a:ea typeface="Lato"/>
              <a:cs typeface="Lato"/>
              <a:sym typeface="Lato"/>
            </a:endParaRPr>
          </a:p>
          <a:p>
            <a:pPr indent="-311150" lvl="0" marL="457200" rtl="0" algn="l">
              <a:lnSpc>
                <a:spcPct val="115000"/>
              </a:lnSpc>
              <a:spcBef>
                <a:spcPts val="0"/>
              </a:spcBef>
              <a:spcAft>
                <a:spcPts val="0"/>
              </a:spcAft>
              <a:buSzPts val="1300"/>
              <a:buFont typeface="Lato"/>
              <a:buAutoNum type="arabicPeriod"/>
            </a:pPr>
            <a:r>
              <a:rPr b="0" lang="en" sz="1300">
                <a:latin typeface="Lato"/>
                <a:ea typeface="Lato"/>
                <a:cs typeface="Lato"/>
                <a:sym typeface="Lato"/>
              </a:rPr>
              <a:t>The Importance of Employee Engagement</a:t>
            </a:r>
            <a:endParaRPr b="0" sz="1300">
              <a:latin typeface="Lato"/>
              <a:ea typeface="Lato"/>
              <a:cs typeface="Lato"/>
              <a:sym typeface="Lato"/>
            </a:endParaRPr>
          </a:p>
          <a:p>
            <a:pPr indent="-311150" lvl="0" marL="457200" rtl="0" algn="l">
              <a:lnSpc>
                <a:spcPct val="115000"/>
              </a:lnSpc>
              <a:spcBef>
                <a:spcPts val="0"/>
              </a:spcBef>
              <a:spcAft>
                <a:spcPts val="0"/>
              </a:spcAft>
              <a:buSzPts val="1300"/>
              <a:buFont typeface="Lato"/>
              <a:buAutoNum type="arabicPeriod"/>
            </a:pPr>
            <a:r>
              <a:rPr b="0" lang="en" sz="1300">
                <a:latin typeface="Lato"/>
                <a:ea typeface="Lato"/>
                <a:cs typeface="Lato"/>
                <a:sym typeface="Lato"/>
              </a:rPr>
              <a:t>Employee Engagement Model</a:t>
            </a:r>
            <a:endParaRPr b="0" sz="1300">
              <a:latin typeface="Lato"/>
              <a:ea typeface="Lato"/>
              <a:cs typeface="Lato"/>
              <a:sym typeface="Lato"/>
            </a:endParaRPr>
          </a:p>
          <a:p>
            <a:pPr indent="-311150" lvl="0" marL="457200" rtl="0" algn="l">
              <a:lnSpc>
                <a:spcPct val="115000"/>
              </a:lnSpc>
              <a:spcBef>
                <a:spcPts val="0"/>
              </a:spcBef>
              <a:spcAft>
                <a:spcPts val="0"/>
              </a:spcAft>
              <a:buSzPts val="1300"/>
              <a:buFont typeface="Lato"/>
              <a:buAutoNum type="arabicPeriod"/>
            </a:pPr>
            <a:r>
              <a:rPr b="0" lang="en" sz="1300">
                <a:latin typeface="Lato"/>
                <a:ea typeface="Lato"/>
                <a:cs typeface="Lato"/>
                <a:sym typeface="Lato"/>
              </a:rPr>
              <a:t>Overview of Brand Standards</a:t>
            </a:r>
            <a:endParaRPr b="0" sz="1300">
              <a:latin typeface="Lato"/>
              <a:ea typeface="Lato"/>
              <a:cs typeface="Lato"/>
              <a:sym typeface="Lato"/>
            </a:endParaRPr>
          </a:p>
          <a:p>
            <a:pPr indent="-311150" lvl="0" marL="457200" rtl="0" algn="l">
              <a:lnSpc>
                <a:spcPct val="115000"/>
              </a:lnSpc>
              <a:spcBef>
                <a:spcPts val="0"/>
              </a:spcBef>
              <a:spcAft>
                <a:spcPts val="0"/>
              </a:spcAft>
              <a:buSzPts val="1300"/>
              <a:buFont typeface="Lato"/>
              <a:buAutoNum type="arabicPeriod"/>
            </a:pPr>
            <a:r>
              <a:rPr b="0" lang="en" sz="1300">
                <a:latin typeface="Lato"/>
                <a:ea typeface="Lato"/>
                <a:cs typeface="Lato"/>
                <a:sym typeface="Lato"/>
              </a:rPr>
              <a:t>Health and Safety Procedures</a:t>
            </a:r>
            <a:endParaRPr b="0" sz="1300">
              <a:latin typeface="Lato"/>
              <a:ea typeface="Lato"/>
              <a:cs typeface="Lato"/>
              <a:sym typeface="Lato"/>
            </a:endParaRPr>
          </a:p>
          <a:p>
            <a:pPr indent="-311150" lvl="0" marL="457200" rtl="0" algn="l">
              <a:lnSpc>
                <a:spcPct val="115000"/>
              </a:lnSpc>
              <a:spcBef>
                <a:spcPts val="0"/>
              </a:spcBef>
              <a:spcAft>
                <a:spcPts val="0"/>
              </a:spcAft>
              <a:buSzPts val="1300"/>
              <a:buFont typeface="Lato"/>
              <a:buAutoNum type="arabicPeriod"/>
            </a:pPr>
            <a:r>
              <a:rPr b="0" lang="en" sz="1300">
                <a:latin typeface="Lato"/>
                <a:ea typeface="Lato"/>
                <a:cs typeface="Lato"/>
                <a:sym typeface="Lato"/>
              </a:rPr>
              <a:t>Room Cleaning Checklist: Key Components</a:t>
            </a:r>
            <a:endParaRPr b="0" sz="1300">
              <a:latin typeface="Lato"/>
              <a:ea typeface="Lato"/>
              <a:cs typeface="Lato"/>
              <a:sym typeface="Lato"/>
            </a:endParaRPr>
          </a:p>
          <a:p>
            <a:pPr indent="-311150" lvl="0" marL="457200" rtl="0" algn="l">
              <a:lnSpc>
                <a:spcPct val="115000"/>
              </a:lnSpc>
              <a:spcBef>
                <a:spcPts val="0"/>
              </a:spcBef>
              <a:spcAft>
                <a:spcPts val="0"/>
              </a:spcAft>
              <a:buSzPts val="1300"/>
              <a:buFont typeface="Lato"/>
              <a:buAutoNum type="arabicPeriod"/>
            </a:pPr>
            <a:r>
              <a:rPr b="0" lang="en" sz="1300">
                <a:latin typeface="Lato"/>
                <a:ea typeface="Lato"/>
                <a:cs typeface="Lato"/>
                <a:sym typeface="Lato"/>
              </a:rPr>
              <a:t>Best Industry Practices</a:t>
            </a:r>
            <a:endParaRPr b="0" sz="1300">
              <a:latin typeface="Lato"/>
              <a:ea typeface="Lato"/>
              <a:cs typeface="Lato"/>
              <a:sym typeface="Lato"/>
            </a:endParaRPr>
          </a:p>
          <a:p>
            <a:pPr indent="-311150" lvl="0" marL="457200" rtl="0" algn="l">
              <a:lnSpc>
                <a:spcPct val="115000"/>
              </a:lnSpc>
              <a:spcBef>
                <a:spcPts val="0"/>
              </a:spcBef>
              <a:spcAft>
                <a:spcPts val="0"/>
              </a:spcAft>
              <a:buSzPts val="1300"/>
              <a:buFont typeface="Lato"/>
              <a:buAutoNum type="arabicPeriod"/>
            </a:pPr>
            <a:r>
              <a:rPr b="0" lang="en" sz="1300">
                <a:latin typeface="Lato"/>
                <a:ea typeface="Lato"/>
                <a:cs typeface="Lato"/>
                <a:sym typeface="Lato"/>
              </a:rPr>
              <a:t>Examples of Successful Implementation</a:t>
            </a:r>
            <a:endParaRPr b="0" sz="1300">
              <a:latin typeface="Lato"/>
              <a:ea typeface="Lato"/>
              <a:cs typeface="Lato"/>
              <a:sym typeface="Lato"/>
            </a:endParaRPr>
          </a:p>
          <a:p>
            <a:pPr indent="-311150" lvl="0" marL="457200" rtl="0" algn="l">
              <a:lnSpc>
                <a:spcPct val="115000"/>
              </a:lnSpc>
              <a:spcBef>
                <a:spcPts val="0"/>
              </a:spcBef>
              <a:spcAft>
                <a:spcPts val="0"/>
              </a:spcAft>
              <a:buSzPts val="1300"/>
              <a:buFont typeface="Lato"/>
              <a:buAutoNum type="arabicPeriod"/>
            </a:pPr>
            <a:r>
              <a:rPr b="0" lang="en" sz="1300">
                <a:latin typeface="Lato"/>
                <a:ea typeface="Lato"/>
                <a:cs typeface="Lato"/>
                <a:sym typeface="Lato"/>
              </a:rPr>
              <a:t>Conclusion and Next Steps</a:t>
            </a:r>
            <a:endParaRPr b="0" sz="1300">
              <a:latin typeface="Lato"/>
              <a:ea typeface="Lato"/>
              <a:cs typeface="Lato"/>
              <a:sym typeface="Lato"/>
            </a:endParaRPr>
          </a:p>
          <a:p>
            <a:pPr indent="-311150" lvl="0" marL="457200" rtl="0" algn="l">
              <a:lnSpc>
                <a:spcPct val="115000"/>
              </a:lnSpc>
              <a:spcBef>
                <a:spcPts val="0"/>
              </a:spcBef>
              <a:spcAft>
                <a:spcPts val="0"/>
              </a:spcAft>
              <a:buSzPts val="1300"/>
              <a:buFont typeface="Lato"/>
              <a:buAutoNum type="arabicPeriod"/>
            </a:pPr>
            <a:r>
              <a:rPr b="0" lang="en" sz="1300">
                <a:latin typeface="Lato"/>
                <a:ea typeface="Lato"/>
                <a:cs typeface="Lato"/>
                <a:sym typeface="Lato"/>
              </a:rPr>
              <a:t>References</a:t>
            </a:r>
            <a:endParaRPr b="0" sz="1300">
              <a:latin typeface="Lato"/>
              <a:ea typeface="Lato"/>
              <a:cs typeface="Lato"/>
              <a:sym typeface="Lato"/>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sp>
        <p:nvSpPr>
          <p:cNvPr id="86" name="Google Shape;86;p15"/>
          <p:cNvSpPr txBox="1"/>
          <p:nvPr>
            <p:ph idx="4294967295" type="title"/>
          </p:nvPr>
        </p:nvSpPr>
        <p:spPr>
          <a:xfrm>
            <a:off x="535775" y="334975"/>
            <a:ext cx="5197200" cy="7680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3400">
                <a:solidFill>
                  <a:schemeClr val="dk1"/>
                </a:solidFill>
              </a:rPr>
              <a:t>Introduction</a:t>
            </a:r>
            <a:endParaRPr sz="2200"/>
          </a:p>
        </p:txBody>
      </p:sp>
      <p:pic>
        <p:nvPicPr>
          <p:cNvPr id="87" name="Google Shape;87;p15"/>
          <p:cNvPicPr preferRelativeResize="0"/>
          <p:nvPr/>
        </p:nvPicPr>
        <p:blipFill>
          <a:blip r:embed="rId3">
            <a:alphaModFix/>
          </a:blip>
          <a:stretch>
            <a:fillRect/>
          </a:stretch>
        </p:blipFill>
        <p:spPr>
          <a:xfrm>
            <a:off x="5732975" y="1308725"/>
            <a:ext cx="2867025" cy="1590675"/>
          </a:xfrm>
          <a:prstGeom prst="rect">
            <a:avLst/>
          </a:prstGeom>
          <a:noFill/>
          <a:ln>
            <a:noFill/>
          </a:ln>
        </p:spPr>
      </p:pic>
      <p:sp>
        <p:nvSpPr>
          <p:cNvPr id="88" name="Google Shape;88;p15"/>
          <p:cNvSpPr txBox="1"/>
          <p:nvPr/>
        </p:nvSpPr>
        <p:spPr>
          <a:xfrm>
            <a:off x="535775" y="1308725"/>
            <a:ext cx="5197200" cy="877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500">
                <a:latin typeface="Lato"/>
                <a:ea typeface="Lato"/>
                <a:cs typeface="Lato"/>
                <a:sym typeface="Lato"/>
              </a:rPr>
              <a:t>Maldron Hotel Newcastle boasts 267 rooms, making it a vibrant and bustling hub for guests seeking top-notch hospitality.</a:t>
            </a:r>
            <a:endParaRPr sz="1500">
              <a:latin typeface="Lato"/>
              <a:ea typeface="Lato"/>
              <a:cs typeface="Lato"/>
              <a:sym typeface="Lato"/>
            </a:endParaRPr>
          </a:p>
        </p:txBody>
      </p:sp>
      <p:sp>
        <p:nvSpPr>
          <p:cNvPr id="89" name="Google Shape;89;p15"/>
          <p:cNvSpPr txBox="1"/>
          <p:nvPr/>
        </p:nvSpPr>
        <p:spPr>
          <a:xfrm>
            <a:off x="535775" y="2208600"/>
            <a:ext cx="7191900" cy="2047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1700"/>
              <a:t>Objectives</a:t>
            </a:r>
            <a:endParaRPr b="1" sz="1700"/>
          </a:p>
          <a:p>
            <a:pPr indent="0" lvl="0" marL="0" rtl="0" algn="l">
              <a:spcBef>
                <a:spcPts val="0"/>
              </a:spcBef>
              <a:spcAft>
                <a:spcPts val="0"/>
              </a:spcAft>
              <a:buNone/>
            </a:pPr>
            <a:r>
              <a:t/>
            </a:r>
            <a:endParaRPr sz="1500"/>
          </a:p>
          <a:p>
            <a:pPr indent="-323850" lvl="0" marL="457200" rtl="0" algn="l">
              <a:spcBef>
                <a:spcPts val="0"/>
              </a:spcBef>
              <a:spcAft>
                <a:spcPts val="0"/>
              </a:spcAft>
              <a:buSzPts val="1500"/>
              <a:buChar char="●"/>
            </a:pPr>
            <a:r>
              <a:rPr lang="en" sz="1500"/>
              <a:t>Understanding Employee Engagement</a:t>
            </a:r>
            <a:endParaRPr sz="1500"/>
          </a:p>
          <a:p>
            <a:pPr indent="-323850" lvl="0" marL="457200" rtl="0" algn="l">
              <a:spcBef>
                <a:spcPts val="0"/>
              </a:spcBef>
              <a:spcAft>
                <a:spcPts val="0"/>
              </a:spcAft>
              <a:buSzPts val="1500"/>
              <a:buChar char="●"/>
            </a:pPr>
            <a:r>
              <a:rPr lang="en" sz="1500"/>
              <a:t>Embracing Brand Standards</a:t>
            </a:r>
            <a:endParaRPr sz="1500"/>
          </a:p>
          <a:p>
            <a:pPr indent="-323850" lvl="0" marL="457200" rtl="0" algn="l">
              <a:spcBef>
                <a:spcPts val="0"/>
              </a:spcBef>
              <a:spcAft>
                <a:spcPts val="0"/>
              </a:spcAft>
              <a:buSzPts val="1500"/>
              <a:buChar char="●"/>
            </a:pPr>
            <a:r>
              <a:rPr lang="en" sz="1500"/>
              <a:t>Prioritizing Health and Safety</a:t>
            </a:r>
            <a:endParaRPr sz="1500"/>
          </a:p>
          <a:p>
            <a:pPr indent="-323850" lvl="0" marL="457200" rtl="0" algn="l">
              <a:spcBef>
                <a:spcPts val="0"/>
              </a:spcBef>
              <a:spcAft>
                <a:spcPts val="0"/>
              </a:spcAft>
              <a:buSzPts val="1500"/>
              <a:buChar char="●"/>
            </a:pPr>
            <a:r>
              <a:rPr lang="en" sz="1500"/>
              <a:t>Mastering the Room Cleaning Checklist</a:t>
            </a:r>
            <a:endParaRPr sz="1500"/>
          </a:p>
          <a:p>
            <a:pPr indent="-323850" lvl="0" marL="457200" rtl="0" algn="l">
              <a:spcBef>
                <a:spcPts val="0"/>
              </a:spcBef>
              <a:spcAft>
                <a:spcPts val="0"/>
              </a:spcAft>
              <a:buSzPts val="1500"/>
              <a:buChar char="●"/>
            </a:pPr>
            <a:r>
              <a:rPr lang="en" sz="1500"/>
              <a:t>Applying the Employee Engagement Model</a:t>
            </a:r>
            <a:endParaRPr sz="1500"/>
          </a:p>
          <a:p>
            <a:pPr indent="0" lvl="0" marL="0" rtl="0" algn="l">
              <a:spcBef>
                <a:spcPts val="0"/>
              </a:spcBef>
              <a:spcAft>
                <a:spcPts val="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45818E"/>
        </a:solidFill>
      </p:bgPr>
    </p:bg>
    <p:spTree>
      <p:nvGrpSpPr>
        <p:cNvPr id="93" name="Shape 93"/>
        <p:cNvGrpSpPr/>
        <p:nvPr/>
      </p:nvGrpSpPr>
      <p:grpSpPr>
        <a:xfrm>
          <a:off x="0" y="0"/>
          <a:ext cx="0" cy="0"/>
          <a:chOff x="0" y="0"/>
          <a:chExt cx="0" cy="0"/>
        </a:xfrm>
      </p:grpSpPr>
      <p:sp>
        <p:nvSpPr>
          <p:cNvPr id="94" name="Google Shape;94;p16"/>
          <p:cNvSpPr txBox="1"/>
          <p:nvPr>
            <p:ph type="title"/>
          </p:nvPr>
        </p:nvSpPr>
        <p:spPr>
          <a:xfrm>
            <a:off x="328950" y="1217525"/>
            <a:ext cx="8486100" cy="3022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500"/>
              <a:t>Definition:</a:t>
            </a:r>
            <a:endParaRPr sz="1500"/>
          </a:p>
          <a:p>
            <a:pPr indent="0" lvl="0" marL="0" rtl="0" algn="l">
              <a:spcBef>
                <a:spcPts val="0"/>
              </a:spcBef>
              <a:spcAft>
                <a:spcPts val="0"/>
              </a:spcAft>
              <a:buNone/>
            </a:pPr>
            <a:r>
              <a:rPr b="0" lang="en" sz="1500"/>
              <a:t>Employee engagement is defined as the emotional commitment an employee has towards their organization, leading to increased discretionary effort and a sense of dedication to their work (Kahn, 1990).</a:t>
            </a:r>
            <a:endParaRPr b="0" sz="1500"/>
          </a:p>
          <a:p>
            <a:pPr indent="0" lvl="0" marL="0" rtl="0" algn="l">
              <a:spcBef>
                <a:spcPts val="0"/>
              </a:spcBef>
              <a:spcAft>
                <a:spcPts val="0"/>
              </a:spcAft>
              <a:buNone/>
            </a:pPr>
            <a:r>
              <a:t/>
            </a:r>
            <a:endParaRPr b="0" sz="1500"/>
          </a:p>
          <a:p>
            <a:pPr indent="0" lvl="0" marL="0" rtl="0" algn="l">
              <a:spcBef>
                <a:spcPts val="0"/>
              </a:spcBef>
              <a:spcAft>
                <a:spcPts val="0"/>
              </a:spcAft>
              <a:buNone/>
            </a:pPr>
            <a:r>
              <a:rPr lang="en" sz="1500"/>
              <a:t>Link to Room Cleaning:</a:t>
            </a:r>
            <a:endParaRPr sz="1500"/>
          </a:p>
          <a:p>
            <a:pPr indent="0" lvl="0" marL="0" rtl="0" algn="l">
              <a:spcBef>
                <a:spcPts val="0"/>
              </a:spcBef>
              <a:spcAft>
                <a:spcPts val="0"/>
              </a:spcAft>
              <a:buNone/>
            </a:pPr>
            <a:r>
              <a:rPr b="0" lang="en" sz="1500"/>
              <a:t>Engaged employees play a pivotal role in fostering a positive work environment within the housekeeping team. This positivity directly translates into exceptional service delivery in room cleaning, as engaged employees are more likely to go above and beyond to meet and exceed guest expectations (Brown, 2014; Saks, 2006).</a:t>
            </a:r>
            <a:endParaRPr b="0" sz="1500"/>
          </a:p>
          <a:p>
            <a:pPr indent="0" lvl="0" marL="0" rtl="0" algn="l">
              <a:spcBef>
                <a:spcPts val="0"/>
              </a:spcBef>
              <a:spcAft>
                <a:spcPts val="0"/>
              </a:spcAft>
              <a:buNone/>
            </a:pPr>
            <a:r>
              <a:t/>
            </a:r>
            <a:endParaRPr sz="900"/>
          </a:p>
          <a:p>
            <a:pPr indent="0" lvl="0" marL="0" rtl="0" algn="l">
              <a:spcBef>
                <a:spcPts val="0"/>
              </a:spcBef>
              <a:spcAft>
                <a:spcPts val="0"/>
              </a:spcAft>
              <a:buNone/>
            </a:pPr>
            <a:r>
              <a:t/>
            </a:r>
            <a:endParaRPr sz="900"/>
          </a:p>
        </p:txBody>
      </p:sp>
      <p:sp>
        <p:nvSpPr>
          <p:cNvPr id="95" name="Google Shape;95;p16"/>
          <p:cNvSpPr txBox="1"/>
          <p:nvPr/>
        </p:nvSpPr>
        <p:spPr>
          <a:xfrm>
            <a:off x="363100" y="617225"/>
            <a:ext cx="6883200" cy="600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700">
                <a:solidFill>
                  <a:schemeClr val="lt1"/>
                </a:solidFill>
                <a:latin typeface="Lato"/>
                <a:ea typeface="Lato"/>
                <a:cs typeface="Lato"/>
                <a:sym typeface="Lato"/>
              </a:rPr>
              <a:t>The Importance of Employee Engagement</a:t>
            </a:r>
            <a:endParaRPr b="1" sz="2500">
              <a:solidFill>
                <a:schemeClr val="lt1"/>
              </a:solidFill>
              <a:highlight>
                <a:srgbClr val="444654"/>
              </a:highlight>
              <a:latin typeface="Lato"/>
              <a:ea typeface="Lato"/>
              <a:cs typeface="Lato"/>
              <a:sym typeface="Lato"/>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38761D"/>
        </a:solidFill>
      </p:bgPr>
    </p:bg>
    <p:spTree>
      <p:nvGrpSpPr>
        <p:cNvPr id="99" name="Shape 99"/>
        <p:cNvGrpSpPr/>
        <p:nvPr/>
      </p:nvGrpSpPr>
      <p:grpSpPr>
        <a:xfrm>
          <a:off x="0" y="0"/>
          <a:ext cx="0" cy="0"/>
          <a:chOff x="0" y="0"/>
          <a:chExt cx="0" cy="0"/>
        </a:xfrm>
      </p:grpSpPr>
      <p:sp>
        <p:nvSpPr>
          <p:cNvPr id="100" name="Google Shape;100;p17"/>
          <p:cNvSpPr txBox="1"/>
          <p:nvPr>
            <p:ph type="title"/>
          </p:nvPr>
        </p:nvSpPr>
        <p:spPr>
          <a:xfrm>
            <a:off x="328950" y="1126075"/>
            <a:ext cx="8486100" cy="3022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300"/>
              <a:t>Definition:</a:t>
            </a:r>
            <a:endParaRPr sz="1300"/>
          </a:p>
          <a:p>
            <a:pPr indent="0" lvl="0" marL="0" rtl="0" algn="l">
              <a:spcBef>
                <a:spcPts val="0"/>
              </a:spcBef>
              <a:spcAft>
                <a:spcPts val="0"/>
              </a:spcAft>
              <a:buNone/>
            </a:pPr>
            <a:r>
              <a:rPr b="0" lang="en" sz="1300"/>
              <a:t>An employee engagement model is a structured framework that organizations use to measure and enhance the emotional connection and commitment of their employees to their work and the organization as a whole.</a:t>
            </a:r>
            <a:endParaRPr b="0" sz="1300"/>
          </a:p>
          <a:p>
            <a:pPr indent="0" lvl="0" marL="0" rtl="0" algn="l">
              <a:spcBef>
                <a:spcPts val="0"/>
              </a:spcBef>
              <a:spcAft>
                <a:spcPts val="0"/>
              </a:spcAft>
              <a:buNone/>
            </a:pPr>
            <a:r>
              <a:t/>
            </a:r>
            <a:endParaRPr b="0" sz="1300"/>
          </a:p>
          <a:p>
            <a:pPr indent="0" lvl="0" marL="0" rtl="0" algn="l">
              <a:spcBef>
                <a:spcPts val="0"/>
              </a:spcBef>
              <a:spcAft>
                <a:spcPts val="0"/>
              </a:spcAft>
              <a:buNone/>
            </a:pPr>
            <a:r>
              <a:rPr lang="en" sz="1300"/>
              <a:t>Components:</a:t>
            </a:r>
            <a:endParaRPr sz="1300"/>
          </a:p>
          <a:p>
            <a:pPr indent="0" lvl="0" marL="0" rtl="0" algn="l">
              <a:spcBef>
                <a:spcPts val="0"/>
              </a:spcBef>
              <a:spcAft>
                <a:spcPts val="0"/>
              </a:spcAft>
              <a:buNone/>
            </a:pPr>
            <a:r>
              <a:rPr b="0" lang="en" sz="1300"/>
              <a:t>Model: The chosen model integrates aspects of the Gallup Q12 Engagement Survey, focusing on key factors such as clear expectations, recognition, opportunities for personal development, and a sense of purpose in the workplace.</a:t>
            </a:r>
            <a:endParaRPr b="0" sz="1300"/>
          </a:p>
          <a:p>
            <a:pPr indent="0" lvl="0" marL="0" rtl="0" algn="l">
              <a:spcBef>
                <a:spcPts val="0"/>
              </a:spcBef>
              <a:spcAft>
                <a:spcPts val="0"/>
              </a:spcAft>
              <a:buNone/>
            </a:pPr>
            <a:r>
              <a:t/>
            </a:r>
            <a:endParaRPr b="0" sz="1300"/>
          </a:p>
          <a:p>
            <a:pPr indent="0" lvl="0" marL="0" rtl="0" algn="l">
              <a:spcBef>
                <a:spcPts val="0"/>
              </a:spcBef>
              <a:spcAft>
                <a:spcPts val="0"/>
              </a:spcAft>
              <a:buNone/>
            </a:pPr>
            <a:r>
              <a:rPr lang="en" sz="1300"/>
              <a:t>Application to Room Cleaning:</a:t>
            </a:r>
            <a:endParaRPr sz="1300"/>
          </a:p>
          <a:p>
            <a:pPr indent="-311150" lvl="0" marL="457200" rtl="0" algn="l">
              <a:spcBef>
                <a:spcPts val="0"/>
              </a:spcBef>
              <a:spcAft>
                <a:spcPts val="0"/>
              </a:spcAft>
              <a:buSzPts val="1300"/>
              <a:buChar char="●"/>
            </a:pPr>
            <a:r>
              <a:rPr b="0" i="1" lang="en" sz="1300"/>
              <a:t>Clear Expectations: </a:t>
            </a:r>
            <a:r>
              <a:rPr b="0" lang="en" sz="1300"/>
              <a:t>Ensure that employees understand the expectations and standards associated with room cleaning tasks.</a:t>
            </a:r>
            <a:endParaRPr b="0" sz="1300"/>
          </a:p>
          <a:p>
            <a:pPr indent="-311150" lvl="0" marL="457200" rtl="0" algn="l">
              <a:spcBef>
                <a:spcPts val="0"/>
              </a:spcBef>
              <a:spcAft>
                <a:spcPts val="0"/>
              </a:spcAft>
              <a:buSzPts val="1300"/>
              <a:buChar char="●"/>
            </a:pPr>
            <a:r>
              <a:rPr b="0" i="1" lang="en" sz="1300"/>
              <a:t>Recognition: </a:t>
            </a:r>
            <a:r>
              <a:rPr b="0" lang="en" sz="1300"/>
              <a:t>Implement a recognition program to acknowledge and reward exceptional performance in room cleaning.</a:t>
            </a:r>
            <a:endParaRPr b="0" sz="1300"/>
          </a:p>
          <a:p>
            <a:pPr indent="-311150" lvl="0" marL="457200" rtl="0" algn="l">
              <a:spcBef>
                <a:spcPts val="0"/>
              </a:spcBef>
              <a:spcAft>
                <a:spcPts val="0"/>
              </a:spcAft>
              <a:buSzPts val="1300"/>
              <a:buChar char="●"/>
            </a:pPr>
            <a:r>
              <a:rPr b="0" i="1" lang="en" sz="1300"/>
              <a:t>Personal Development: </a:t>
            </a:r>
            <a:r>
              <a:rPr b="0" lang="en" sz="1300"/>
              <a:t>Provide opportunities for skill development and training to enhance employees' capabilities in room cleaning.</a:t>
            </a:r>
            <a:endParaRPr b="0" sz="1300"/>
          </a:p>
          <a:p>
            <a:pPr indent="-311150" lvl="0" marL="457200" rtl="0" algn="l">
              <a:spcBef>
                <a:spcPts val="0"/>
              </a:spcBef>
              <a:spcAft>
                <a:spcPts val="0"/>
              </a:spcAft>
              <a:buSzPts val="1300"/>
              <a:buChar char="●"/>
            </a:pPr>
            <a:r>
              <a:rPr b="0" i="1" lang="en" sz="1300"/>
              <a:t>Sense of Purpose:</a:t>
            </a:r>
            <a:r>
              <a:rPr b="0" lang="en" sz="1300"/>
              <a:t> Connect the role of housekeeping to the broader purpose of providing a memorable guest experience, emphasizing the importance of each team member's contribution.</a:t>
            </a:r>
            <a:endParaRPr b="0" sz="1300"/>
          </a:p>
        </p:txBody>
      </p:sp>
      <p:sp>
        <p:nvSpPr>
          <p:cNvPr id="101" name="Google Shape;101;p17"/>
          <p:cNvSpPr txBox="1"/>
          <p:nvPr/>
        </p:nvSpPr>
        <p:spPr>
          <a:xfrm>
            <a:off x="420375" y="582925"/>
            <a:ext cx="6883200" cy="600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700">
                <a:solidFill>
                  <a:schemeClr val="lt1"/>
                </a:solidFill>
                <a:latin typeface="Lato"/>
                <a:ea typeface="Lato"/>
                <a:cs typeface="Lato"/>
                <a:sym typeface="Lato"/>
              </a:rPr>
              <a:t>Employee Engagement Model</a:t>
            </a:r>
            <a:endParaRPr b="1" sz="2500">
              <a:solidFill>
                <a:schemeClr val="lt1"/>
              </a:solidFill>
              <a:highlight>
                <a:srgbClr val="444654"/>
              </a:highlight>
              <a:latin typeface="Lato"/>
              <a:ea typeface="Lato"/>
              <a:cs typeface="Lato"/>
              <a:sym typeface="Lato"/>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674EA7"/>
        </a:solidFill>
      </p:bgPr>
    </p:bg>
    <p:spTree>
      <p:nvGrpSpPr>
        <p:cNvPr id="105" name="Shape 105"/>
        <p:cNvGrpSpPr/>
        <p:nvPr/>
      </p:nvGrpSpPr>
      <p:grpSpPr>
        <a:xfrm>
          <a:off x="0" y="0"/>
          <a:ext cx="0" cy="0"/>
          <a:chOff x="0" y="0"/>
          <a:chExt cx="0" cy="0"/>
        </a:xfrm>
      </p:grpSpPr>
      <p:sp>
        <p:nvSpPr>
          <p:cNvPr id="106" name="Google Shape;106;p18"/>
          <p:cNvSpPr txBox="1"/>
          <p:nvPr>
            <p:ph type="title"/>
          </p:nvPr>
        </p:nvSpPr>
        <p:spPr>
          <a:xfrm>
            <a:off x="408950" y="1331800"/>
            <a:ext cx="8486100" cy="3022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500"/>
              <a:t>Defining Brand Standards:</a:t>
            </a:r>
            <a:endParaRPr sz="1500"/>
          </a:p>
          <a:p>
            <a:pPr indent="0" lvl="0" marL="457200" rtl="0" algn="l">
              <a:spcBef>
                <a:spcPts val="1000"/>
              </a:spcBef>
              <a:spcAft>
                <a:spcPts val="0"/>
              </a:spcAft>
              <a:buNone/>
            </a:pPr>
            <a:r>
              <a:rPr b="0" lang="en" sz="1500"/>
              <a:t>Brand standards encompass the set of guidelines and expectations established by a company to ensure consistency, maintain quality, and enhance the overall guest experience (Kapferer, 2012).</a:t>
            </a:r>
            <a:endParaRPr b="0" sz="1500"/>
          </a:p>
          <a:p>
            <a:pPr indent="0" lvl="0" marL="0" rtl="0" algn="l">
              <a:spcBef>
                <a:spcPts val="1000"/>
              </a:spcBef>
              <a:spcAft>
                <a:spcPts val="0"/>
              </a:spcAft>
              <a:buNone/>
            </a:pPr>
            <a:r>
              <a:t/>
            </a:r>
            <a:endParaRPr sz="1500"/>
          </a:p>
          <a:p>
            <a:pPr indent="0" lvl="0" marL="0" rtl="0" algn="l">
              <a:spcBef>
                <a:spcPts val="1000"/>
              </a:spcBef>
              <a:spcAft>
                <a:spcPts val="0"/>
              </a:spcAft>
              <a:buNone/>
            </a:pPr>
            <a:r>
              <a:rPr lang="en" sz="1500"/>
              <a:t>Link to Room Cleaning:</a:t>
            </a:r>
            <a:endParaRPr sz="1500"/>
          </a:p>
          <a:p>
            <a:pPr indent="0" lvl="0" marL="457200" rtl="0" algn="l">
              <a:spcBef>
                <a:spcPts val="1000"/>
              </a:spcBef>
              <a:spcAft>
                <a:spcPts val="1000"/>
              </a:spcAft>
              <a:buNone/>
            </a:pPr>
            <a:r>
              <a:rPr b="0" lang="en" sz="1500"/>
              <a:t>The room cleaning checklist serves as a fundamental tool to uphold and align with brand standards in the hospitality industry. It acts as a structured guide to ensure that each room meets the predetermined cleanliness benchmarks, contributing to the overall consistency and quality expected by the brand (Smith, 2019).</a:t>
            </a:r>
            <a:endParaRPr b="0" sz="1500"/>
          </a:p>
        </p:txBody>
      </p:sp>
      <p:sp>
        <p:nvSpPr>
          <p:cNvPr id="107" name="Google Shape;107;p18"/>
          <p:cNvSpPr txBox="1"/>
          <p:nvPr/>
        </p:nvSpPr>
        <p:spPr>
          <a:xfrm>
            <a:off x="408950" y="605775"/>
            <a:ext cx="6883200" cy="600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700">
                <a:solidFill>
                  <a:schemeClr val="lt1"/>
                </a:solidFill>
                <a:latin typeface="Lato"/>
                <a:ea typeface="Lato"/>
                <a:cs typeface="Lato"/>
                <a:sym typeface="Lato"/>
              </a:rPr>
              <a:t>Overview of Brand Standards</a:t>
            </a:r>
            <a:endParaRPr b="1" sz="2500">
              <a:solidFill>
                <a:schemeClr val="lt1"/>
              </a:solidFill>
              <a:highlight>
                <a:srgbClr val="444654"/>
              </a:highlight>
              <a:latin typeface="Lato"/>
              <a:ea typeface="Lato"/>
              <a:cs typeface="Lato"/>
              <a:sym typeface="Lat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F9000"/>
        </a:solidFill>
      </p:bgPr>
    </p:bg>
    <p:spTree>
      <p:nvGrpSpPr>
        <p:cNvPr id="111" name="Shape 111"/>
        <p:cNvGrpSpPr/>
        <p:nvPr/>
      </p:nvGrpSpPr>
      <p:grpSpPr>
        <a:xfrm>
          <a:off x="0" y="0"/>
          <a:ext cx="0" cy="0"/>
          <a:chOff x="0" y="0"/>
          <a:chExt cx="0" cy="0"/>
        </a:xfrm>
      </p:grpSpPr>
      <p:sp>
        <p:nvSpPr>
          <p:cNvPr id="112" name="Google Shape;112;p19"/>
          <p:cNvSpPr txBox="1"/>
          <p:nvPr>
            <p:ph type="title"/>
          </p:nvPr>
        </p:nvSpPr>
        <p:spPr>
          <a:xfrm>
            <a:off x="408950" y="1331800"/>
            <a:ext cx="8486100" cy="3022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500"/>
              <a:t>Importance of Health and Safety:</a:t>
            </a:r>
            <a:endParaRPr sz="1500"/>
          </a:p>
          <a:p>
            <a:pPr indent="0" lvl="0" marL="0" rtl="0" algn="l">
              <a:spcBef>
                <a:spcPts val="1000"/>
              </a:spcBef>
              <a:spcAft>
                <a:spcPts val="0"/>
              </a:spcAft>
              <a:buNone/>
            </a:pPr>
            <a:r>
              <a:rPr b="0" lang="en" sz="1500"/>
              <a:t>Emphasize the critical significance of health and safety practices in the workplace, highlighting their role in ensuring the well-being of employees and guests (HSE, 2021).</a:t>
            </a:r>
            <a:endParaRPr b="0" sz="1500"/>
          </a:p>
          <a:p>
            <a:pPr indent="0" lvl="0" marL="0" rtl="0" algn="l">
              <a:spcBef>
                <a:spcPts val="1000"/>
              </a:spcBef>
              <a:spcAft>
                <a:spcPts val="0"/>
              </a:spcAft>
              <a:buNone/>
            </a:pPr>
            <a:r>
              <a:t/>
            </a:r>
            <a:endParaRPr b="0" sz="1500"/>
          </a:p>
          <a:p>
            <a:pPr indent="0" lvl="0" marL="0" rtl="0" algn="l">
              <a:spcBef>
                <a:spcPts val="1000"/>
              </a:spcBef>
              <a:spcAft>
                <a:spcPts val="0"/>
              </a:spcAft>
              <a:buNone/>
            </a:pPr>
            <a:r>
              <a:rPr lang="en" sz="1500"/>
              <a:t>Integration into Room Cleaning:</a:t>
            </a:r>
            <a:endParaRPr sz="1500"/>
          </a:p>
          <a:p>
            <a:pPr indent="0" lvl="0" marL="0" rtl="0" algn="l">
              <a:spcBef>
                <a:spcPts val="1000"/>
              </a:spcBef>
              <a:spcAft>
                <a:spcPts val="1000"/>
              </a:spcAft>
              <a:buNone/>
            </a:pPr>
            <a:r>
              <a:rPr b="0" lang="en" sz="1500"/>
              <a:t>Demonstrate the seamless integration of health and safety procedures into the room cleaning process. This involves incorporating safety measures as an integral part of the routine tasks performed by the housekeeping team, fostering a secure and compliant work environment (OSHA, 2021).</a:t>
            </a:r>
            <a:endParaRPr b="0" sz="1500"/>
          </a:p>
        </p:txBody>
      </p:sp>
      <p:sp>
        <p:nvSpPr>
          <p:cNvPr id="113" name="Google Shape;113;p19"/>
          <p:cNvSpPr txBox="1"/>
          <p:nvPr/>
        </p:nvSpPr>
        <p:spPr>
          <a:xfrm>
            <a:off x="408950" y="605775"/>
            <a:ext cx="6883200" cy="600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700">
                <a:solidFill>
                  <a:schemeClr val="lt1"/>
                </a:solidFill>
                <a:latin typeface="Lato"/>
                <a:ea typeface="Lato"/>
                <a:cs typeface="Lato"/>
                <a:sym typeface="Lato"/>
              </a:rPr>
              <a:t>Health and Safety Procedures</a:t>
            </a:r>
            <a:endParaRPr b="1" sz="2500">
              <a:solidFill>
                <a:schemeClr val="lt1"/>
              </a:solidFill>
              <a:highlight>
                <a:srgbClr val="444654"/>
              </a:highlight>
              <a:latin typeface="Lato"/>
              <a:ea typeface="Lato"/>
              <a:cs typeface="Lato"/>
              <a:sym typeface="Lato"/>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D7E6B"/>
        </a:solidFill>
      </p:bgPr>
    </p:bg>
    <p:spTree>
      <p:nvGrpSpPr>
        <p:cNvPr id="117" name="Shape 117"/>
        <p:cNvGrpSpPr/>
        <p:nvPr/>
      </p:nvGrpSpPr>
      <p:grpSpPr>
        <a:xfrm>
          <a:off x="0" y="0"/>
          <a:ext cx="0" cy="0"/>
          <a:chOff x="0" y="0"/>
          <a:chExt cx="0" cy="0"/>
        </a:xfrm>
      </p:grpSpPr>
      <p:sp>
        <p:nvSpPr>
          <p:cNvPr id="118" name="Google Shape;118;p20"/>
          <p:cNvSpPr txBox="1"/>
          <p:nvPr>
            <p:ph type="title"/>
          </p:nvPr>
        </p:nvSpPr>
        <p:spPr>
          <a:xfrm>
            <a:off x="328950" y="976475"/>
            <a:ext cx="3822900" cy="3022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000"/>
              <a:t>Meticulously Designed Guide:</a:t>
            </a:r>
            <a:endParaRPr sz="1000"/>
          </a:p>
          <a:p>
            <a:pPr indent="-292100" lvl="0" marL="457200" rtl="0" algn="l">
              <a:spcBef>
                <a:spcPts val="1000"/>
              </a:spcBef>
              <a:spcAft>
                <a:spcPts val="0"/>
              </a:spcAft>
              <a:buSzPts val="1000"/>
              <a:buChar char="●"/>
            </a:pPr>
            <a:r>
              <a:rPr lang="en" sz="1000"/>
              <a:t>The checklist is carefully structured to guide the housekeeping team through essential tasks.</a:t>
            </a:r>
            <a:endParaRPr sz="1000"/>
          </a:p>
          <a:p>
            <a:pPr indent="0" lvl="0" marL="0" rtl="0" algn="l">
              <a:spcBef>
                <a:spcPts val="1000"/>
              </a:spcBef>
              <a:spcAft>
                <a:spcPts val="0"/>
              </a:spcAft>
              <a:buNone/>
            </a:pPr>
            <a:r>
              <a:rPr lang="en" sz="1000"/>
              <a:t>Room Overview:</a:t>
            </a:r>
            <a:endParaRPr sz="1000"/>
          </a:p>
          <a:p>
            <a:pPr indent="-292100" lvl="0" marL="457200" rtl="0" algn="l">
              <a:spcBef>
                <a:spcPts val="1000"/>
              </a:spcBef>
              <a:spcAft>
                <a:spcPts val="0"/>
              </a:spcAft>
              <a:buSzPts val="1000"/>
              <a:buChar char="●"/>
            </a:pPr>
            <a:r>
              <a:rPr lang="en" sz="1000"/>
              <a:t>Emphasis on precision in room assignment and consideration of guest preferences.</a:t>
            </a:r>
            <a:endParaRPr sz="1000"/>
          </a:p>
          <a:p>
            <a:pPr indent="0" lvl="0" marL="0" rtl="0" algn="l">
              <a:spcBef>
                <a:spcPts val="1000"/>
              </a:spcBef>
              <a:spcAft>
                <a:spcPts val="0"/>
              </a:spcAft>
              <a:buNone/>
            </a:pPr>
            <a:r>
              <a:rPr lang="en" sz="1000"/>
              <a:t>General Cleaning Practices:</a:t>
            </a:r>
            <a:endParaRPr sz="1000"/>
          </a:p>
          <a:p>
            <a:pPr indent="-292100" lvl="0" marL="457200" rtl="0" algn="l">
              <a:spcBef>
                <a:spcPts val="1000"/>
              </a:spcBef>
              <a:spcAft>
                <a:spcPts val="0"/>
              </a:spcAft>
              <a:buSzPts val="1000"/>
              <a:buChar char="●"/>
            </a:pPr>
            <a:r>
              <a:rPr lang="en" sz="1000"/>
              <a:t>Covers ventilation, surface cleaning, and waste disposal for a comprehensive cleaning approach.</a:t>
            </a:r>
            <a:endParaRPr sz="1000"/>
          </a:p>
          <a:p>
            <a:pPr indent="0" lvl="0" marL="0" rtl="0" algn="l">
              <a:spcBef>
                <a:spcPts val="1000"/>
              </a:spcBef>
              <a:spcAft>
                <a:spcPts val="0"/>
              </a:spcAft>
              <a:buNone/>
            </a:pPr>
            <a:r>
              <a:rPr lang="en" sz="1000"/>
              <a:t>Bed Area Focus:</a:t>
            </a:r>
            <a:endParaRPr sz="1000"/>
          </a:p>
          <a:p>
            <a:pPr indent="-292100" lvl="0" marL="457200" rtl="0" algn="l">
              <a:spcBef>
                <a:spcPts val="1000"/>
              </a:spcBef>
              <a:spcAft>
                <a:spcPts val="0"/>
              </a:spcAft>
              <a:buSzPts val="1000"/>
              <a:buChar char="●"/>
            </a:pPr>
            <a:r>
              <a:rPr lang="en" sz="1000"/>
              <a:t>Specific instructions for changing linens and a detailed inspection to identify any damages.</a:t>
            </a:r>
            <a:endParaRPr sz="1000"/>
          </a:p>
          <a:p>
            <a:pPr indent="0" lvl="0" marL="0" rtl="0" algn="l">
              <a:spcBef>
                <a:spcPts val="1000"/>
              </a:spcBef>
              <a:spcAft>
                <a:spcPts val="0"/>
              </a:spcAft>
              <a:buNone/>
            </a:pPr>
            <a:r>
              <a:rPr lang="en" sz="1000"/>
              <a:t>Alignment with Brand Commitment:</a:t>
            </a:r>
            <a:endParaRPr sz="1000"/>
          </a:p>
          <a:p>
            <a:pPr indent="-292100" lvl="0" marL="457200" rtl="0" algn="l">
              <a:spcBef>
                <a:spcPts val="1000"/>
              </a:spcBef>
              <a:spcAft>
                <a:spcPts val="0"/>
              </a:spcAft>
              <a:buSzPts val="1000"/>
              <a:buChar char="●"/>
            </a:pPr>
            <a:r>
              <a:rPr lang="en" sz="1000"/>
              <a:t>Ensures consistent cleanliness, aligning with the </a:t>
            </a:r>
            <a:endParaRPr sz="1000"/>
          </a:p>
        </p:txBody>
      </p:sp>
      <p:sp>
        <p:nvSpPr>
          <p:cNvPr id="119" name="Google Shape;119;p20"/>
          <p:cNvSpPr txBox="1"/>
          <p:nvPr/>
        </p:nvSpPr>
        <p:spPr>
          <a:xfrm>
            <a:off x="834175" y="231550"/>
            <a:ext cx="6883200" cy="600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700">
                <a:solidFill>
                  <a:schemeClr val="lt1"/>
                </a:solidFill>
                <a:latin typeface="Lato"/>
                <a:ea typeface="Lato"/>
                <a:cs typeface="Lato"/>
                <a:sym typeface="Lato"/>
              </a:rPr>
              <a:t>The Room Cleaning Checklist</a:t>
            </a:r>
            <a:endParaRPr b="1" sz="2500">
              <a:solidFill>
                <a:schemeClr val="lt1"/>
              </a:solidFill>
              <a:highlight>
                <a:srgbClr val="444654"/>
              </a:highlight>
              <a:latin typeface="Lato"/>
              <a:ea typeface="Lato"/>
              <a:cs typeface="Lato"/>
              <a:sym typeface="Lato"/>
            </a:endParaRPr>
          </a:p>
        </p:txBody>
      </p:sp>
      <p:sp>
        <p:nvSpPr>
          <p:cNvPr id="120" name="Google Shape;120;p20"/>
          <p:cNvSpPr txBox="1"/>
          <p:nvPr>
            <p:ph type="title"/>
          </p:nvPr>
        </p:nvSpPr>
        <p:spPr>
          <a:xfrm>
            <a:off x="4742125" y="908400"/>
            <a:ext cx="3822900" cy="3022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000"/>
              <a:t>Bathroom Cleaning:</a:t>
            </a:r>
            <a:endParaRPr sz="1000"/>
          </a:p>
          <a:p>
            <a:pPr indent="-292100" lvl="0" marL="457200" rtl="0" algn="l">
              <a:spcBef>
                <a:spcPts val="1000"/>
              </a:spcBef>
              <a:spcAft>
                <a:spcPts val="0"/>
              </a:spcAft>
              <a:buSzPts val="1000"/>
              <a:buChar char="●"/>
            </a:pPr>
            <a:r>
              <a:rPr lang="en" sz="1000"/>
              <a:t>Thorough cleaning practices and a focus on replenishing amenities to enhance guest experience.</a:t>
            </a:r>
            <a:endParaRPr sz="1000"/>
          </a:p>
          <a:p>
            <a:pPr indent="0" lvl="0" marL="0" rtl="0" algn="l">
              <a:spcBef>
                <a:spcPts val="1000"/>
              </a:spcBef>
              <a:spcAft>
                <a:spcPts val="0"/>
              </a:spcAft>
              <a:buNone/>
            </a:pPr>
            <a:r>
              <a:rPr lang="en" sz="1000"/>
              <a:t>Attention to In-Room Amenities:</a:t>
            </a:r>
            <a:endParaRPr sz="1000"/>
          </a:p>
          <a:p>
            <a:pPr indent="-292100" lvl="0" marL="457200" rtl="0" algn="l">
              <a:spcBef>
                <a:spcPts val="1000"/>
              </a:spcBef>
              <a:spcAft>
                <a:spcPts val="0"/>
              </a:spcAft>
              <a:buSzPts val="1000"/>
              <a:buChar char="●"/>
            </a:pPr>
            <a:r>
              <a:rPr lang="en" sz="1000"/>
              <a:t>Inspection and replenishment of in-room amenities and electronic devices.</a:t>
            </a:r>
            <a:endParaRPr sz="1000"/>
          </a:p>
          <a:p>
            <a:pPr indent="0" lvl="0" marL="0" rtl="0" algn="l">
              <a:spcBef>
                <a:spcPts val="1000"/>
              </a:spcBef>
              <a:spcAft>
                <a:spcPts val="0"/>
              </a:spcAft>
              <a:buNone/>
            </a:pPr>
            <a:r>
              <a:rPr lang="en" sz="1000"/>
              <a:t>Final Checks and Quality Assurance:</a:t>
            </a:r>
            <a:endParaRPr sz="1000"/>
          </a:p>
          <a:p>
            <a:pPr indent="-292100" lvl="0" marL="457200" rtl="0" algn="l">
              <a:spcBef>
                <a:spcPts val="1000"/>
              </a:spcBef>
              <a:spcAft>
                <a:spcPts val="0"/>
              </a:spcAft>
              <a:buSzPts val="1000"/>
              <a:buChar char="●"/>
            </a:pPr>
            <a:r>
              <a:rPr lang="en" sz="1000"/>
              <a:t>Inspection for items left behind, prompt reporting of issues, and a dedicated quality assurance walkthrough.</a:t>
            </a:r>
            <a:endParaRPr sz="1000"/>
          </a:p>
          <a:p>
            <a:pPr indent="0" lvl="0" marL="0" rtl="0" algn="l">
              <a:spcBef>
                <a:spcPts val="1000"/>
              </a:spcBef>
              <a:spcAft>
                <a:spcPts val="0"/>
              </a:spcAft>
              <a:buNone/>
            </a:pPr>
            <a:r>
              <a:rPr lang="en" sz="1000"/>
              <a:t>Continuous Improvement Culture:</a:t>
            </a:r>
            <a:endParaRPr sz="1000"/>
          </a:p>
          <a:p>
            <a:pPr indent="-292100" lvl="0" marL="457200" rtl="0" algn="l">
              <a:spcBef>
                <a:spcPts val="1000"/>
              </a:spcBef>
              <a:spcAft>
                <a:spcPts val="0"/>
              </a:spcAft>
              <a:buSzPts val="1000"/>
              <a:buChar char="●"/>
            </a:pPr>
            <a:r>
              <a:rPr lang="en" sz="1000"/>
              <a:t>Encourages documentation of unique circumstances and provides a platform for feedback.</a:t>
            </a:r>
            <a:endParaRPr sz="1000"/>
          </a:p>
          <a:p>
            <a:pPr indent="-292100" lvl="0" marL="457200" rtl="0" algn="l">
              <a:spcBef>
                <a:spcPts val="0"/>
              </a:spcBef>
              <a:spcAft>
                <a:spcPts val="0"/>
              </a:spcAft>
              <a:buSzPts val="1000"/>
              <a:buChar char="●"/>
            </a:pPr>
            <a:r>
              <a:rPr lang="en" sz="1000"/>
              <a:t>brand's commitment to excellence and guest well-being.</a:t>
            </a:r>
            <a:endParaRPr sz="10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64D79"/>
        </a:solidFill>
      </p:bgPr>
    </p:bg>
    <p:spTree>
      <p:nvGrpSpPr>
        <p:cNvPr id="124" name="Shape 124"/>
        <p:cNvGrpSpPr/>
        <p:nvPr/>
      </p:nvGrpSpPr>
      <p:grpSpPr>
        <a:xfrm>
          <a:off x="0" y="0"/>
          <a:ext cx="0" cy="0"/>
          <a:chOff x="0" y="0"/>
          <a:chExt cx="0" cy="0"/>
        </a:xfrm>
      </p:grpSpPr>
      <p:sp>
        <p:nvSpPr>
          <p:cNvPr id="125" name="Google Shape;125;p21"/>
          <p:cNvSpPr txBox="1"/>
          <p:nvPr>
            <p:ph type="title"/>
          </p:nvPr>
        </p:nvSpPr>
        <p:spPr>
          <a:xfrm>
            <a:off x="328950" y="976475"/>
            <a:ext cx="3822900" cy="3022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200"/>
              <a:t>Adoption of Technology:</a:t>
            </a:r>
            <a:endParaRPr sz="1200"/>
          </a:p>
          <a:p>
            <a:pPr indent="-304800" lvl="0" marL="457200" rtl="0" algn="l">
              <a:spcBef>
                <a:spcPts val="1000"/>
              </a:spcBef>
              <a:spcAft>
                <a:spcPts val="0"/>
              </a:spcAft>
              <a:buSzPts val="1200"/>
              <a:buChar char="●"/>
            </a:pPr>
            <a:r>
              <a:rPr lang="en" sz="1200"/>
              <a:t>Integrate technology solutions, such as smart cleaning devices and management systems, to streamline processes and enhance efficiency.</a:t>
            </a:r>
            <a:endParaRPr sz="1200"/>
          </a:p>
          <a:p>
            <a:pPr indent="0" lvl="0" marL="0" rtl="0" algn="l">
              <a:spcBef>
                <a:spcPts val="1000"/>
              </a:spcBef>
              <a:spcAft>
                <a:spcPts val="0"/>
              </a:spcAft>
              <a:buNone/>
            </a:pPr>
            <a:r>
              <a:rPr lang="en" sz="1200"/>
              <a:t>Regular Training Programs:</a:t>
            </a:r>
            <a:endParaRPr sz="1200"/>
          </a:p>
          <a:p>
            <a:pPr indent="-304800" lvl="0" marL="457200" rtl="0" algn="l">
              <a:spcBef>
                <a:spcPts val="1000"/>
              </a:spcBef>
              <a:spcAft>
                <a:spcPts val="0"/>
              </a:spcAft>
              <a:buSzPts val="1200"/>
              <a:buChar char="●"/>
            </a:pPr>
            <a:r>
              <a:rPr lang="en" sz="1200"/>
              <a:t>Implement regular training programs to ensure that the housekeeping team is well-versed in the latest cleaning techniques, safety protocols, and industry trends.</a:t>
            </a:r>
            <a:endParaRPr sz="1200"/>
          </a:p>
          <a:p>
            <a:pPr indent="0" lvl="0" marL="0" rtl="0" algn="l">
              <a:spcBef>
                <a:spcPts val="1000"/>
              </a:spcBef>
              <a:spcAft>
                <a:spcPts val="0"/>
              </a:spcAft>
              <a:buNone/>
            </a:pPr>
            <a:r>
              <a:rPr lang="en" sz="1200"/>
              <a:t>Customized Cleaning Plans:</a:t>
            </a:r>
            <a:endParaRPr sz="1200"/>
          </a:p>
          <a:p>
            <a:pPr indent="-304800" lvl="0" marL="457200" rtl="0" algn="l">
              <a:spcBef>
                <a:spcPts val="1000"/>
              </a:spcBef>
              <a:spcAft>
                <a:spcPts val="0"/>
              </a:spcAft>
              <a:buSzPts val="1200"/>
              <a:buChar char="●"/>
            </a:pPr>
            <a:r>
              <a:rPr lang="en" sz="1200"/>
              <a:t>Develop customized cleaning plans tailored to the specific needs and layout of each hotel room, ensuring a more targeted and effective cleaning approach.</a:t>
            </a:r>
            <a:endParaRPr sz="1200"/>
          </a:p>
        </p:txBody>
      </p:sp>
      <p:sp>
        <p:nvSpPr>
          <p:cNvPr id="126" name="Google Shape;126;p21"/>
          <p:cNvSpPr txBox="1"/>
          <p:nvPr/>
        </p:nvSpPr>
        <p:spPr>
          <a:xfrm>
            <a:off x="834175" y="231550"/>
            <a:ext cx="6883200" cy="600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700">
                <a:solidFill>
                  <a:schemeClr val="lt1"/>
                </a:solidFill>
                <a:latin typeface="Lato"/>
                <a:ea typeface="Lato"/>
                <a:cs typeface="Lato"/>
                <a:sym typeface="Lato"/>
              </a:rPr>
              <a:t>Best Industry </a:t>
            </a:r>
            <a:r>
              <a:rPr b="1" lang="en" sz="2700">
                <a:solidFill>
                  <a:schemeClr val="lt1"/>
                </a:solidFill>
                <a:latin typeface="Lato"/>
                <a:ea typeface="Lato"/>
                <a:cs typeface="Lato"/>
                <a:sym typeface="Lato"/>
              </a:rPr>
              <a:t>Practices</a:t>
            </a:r>
            <a:endParaRPr b="1" sz="2500">
              <a:solidFill>
                <a:schemeClr val="lt1"/>
              </a:solidFill>
              <a:highlight>
                <a:srgbClr val="444654"/>
              </a:highlight>
              <a:latin typeface="Lato"/>
              <a:ea typeface="Lato"/>
              <a:cs typeface="Lato"/>
              <a:sym typeface="Lato"/>
            </a:endParaRPr>
          </a:p>
        </p:txBody>
      </p:sp>
      <p:sp>
        <p:nvSpPr>
          <p:cNvPr id="127" name="Google Shape;127;p21"/>
          <p:cNvSpPr txBox="1"/>
          <p:nvPr>
            <p:ph type="title"/>
          </p:nvPr>
        </p:nvSpPr>
        <p:spPr>
          <a:xfrm>
            <a:off x="4742125" y="908400"/>
            <a:ext cx="3822900" cy="3022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200"/>
              <a:t>Quality Control Measures:</a:t>
            </a:r>
            <a:endParaRPr sz="1200"/>
          </a:p>
          <a:p>
            <a:pPr indent="-304800" lvl="0" marL="457200" rtl="0" algn="l">
              <a:spcBef>
                <a:spcPts val="1000"/>
              </a:spcBef>
              <a:spcAft>
                <a:spcPts val="0"/>
              </a:spcAft>
              <a:buSzPts val="1200"/>
              <a:buChar char="●"/>
            </a:pPr>
            <a:r>
              <a:rPr lang="en" sz="1200"/>
              <a:t>Implement rigorous quality control measures, including regular inspections and feedback loops, to maintain consistently high cleaning standards.</a:t>
            </a:r>
            <a:endParaRPr sz="1200"/>
          </a:p>
          <a:p>
            <a:pPr indent="0" lvl="0" marL="0" rtl="0" algn="l">
              <a:spcBef>
                <a:spcPts val="1000"/>
              </a:spcBef>
              <a:spcAft>
                <a:spcPts val="0"/>
              </a:spcAft>
              <a:buNone/>
            </a:pPr>
            <a:r>
              <a:rPr lang="en" sz="1200"/>
              <a:t>Collaboration and Communication:</a:t>
            </a:r>
            <a:endParaRPr sz="1200"/>
          </a:p>
          <a:p>
            <a:pPr indent="-304800" lvl="0" marL="457200" rtl="0" algn="l">
              <a:spcBef>
                <a:spcPts val="1000"/>
              </a:spcBef>
              <a:spcAft>
                <a:spcPts val="0"/>
              </a:spcAft>
              <a:buSzPts val="1200"/>
              <a:buChar char="●"/>
            </a:pPr>
            <a:r>
              <a:rPr lang="en" sz="1200"/>
              <a:t>Foster a culture of collaboration and open communication within the housekeeping team, ensuring effective coordination and problem-solving.</a:t>
            </a:r>
            <a:endParaRPr sz="1200"/>
          </a:p>
          <a:p>
            <a:pPr indent="0" lvl="0" marL="0" rtl="0" algn="l">
              <a:spcBef>
                <a:spcPts val="1000"/>
              </a:spcBef>
              <a:spcAft>
                <a:spcPts val="0"/>
              </a:spcAft>
              <a:buNone/>
            </a:pPr>
            <a:r>
              <a:rPr lang="en" sz="1200"/>
              <a:t>Guest Feedback Systems:</a:t>
            </a:r>
            <a:endParaRPr sz="1200"/>
          </a:p>
          <a:p>
            <a:pPr indent="-304800" lvl="0" marL="457200" rtl="0" algn="l">
              <a:spcBef>
                <a:spcPts val="1000"/>
              </a:spcBef>
              <a:spcAft>
                <a:spcPts val="0"/>
              </a:spcAft>
              <a:buSzPts val="1200"/>
              <a:buChar char="●"/>
            </a:pPr>
            <a:r>
              <a:rPr lang="en" sz="1200"/>
              <a:t>Establish guest feedback systems to gather insights into room cleanliness and address any issues promptly, enhancing guest satisfaction.</a:t>
            </a:r>
            <a:endParaRPr sz="12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B5394"/>
        </a:solidFill>
      </p:bgPr>
    </p:bg>
    <p:spTree>
      <p:nvGrpSpPr>
        <p:cNvPr id="131" name="Shape 131"/>
        <p:cNvGrpSpPr/>
        <p:nvPr/>
      </p:nvGrpSpPr>
      <p:grpSpPr>
        <a:xfrm>
          <a:off x="0" y="0"/>
          <a:ext cx="0" cy="0"/>
          <a:chOff x="0" y="0"/>
          <a:chExt cx="0" cy="0"/>
        </a:xfrm>
      </p:grpSpPr>
      <p:sp>
        <p:nvSpPr>
          <p:cNvPr id="132" name="Google Shape;132;p22"/>
          <p:cNvSpPr txBox="1"/>
          <p:nvPr>
            <p:ph type="title"/>
          </p:nvPr>
        </p:nvSpPr>
        <p:spPr>
          <a:xfrm>
            <a:off x="371475" y="831850"/>
            <a:ext cx="3822900" cy="3022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200"/>
              <a:t>Recognition Programs:</a:t>
            </a:r>
            <a:endParaRPr sz="1200"/>
          </a:p>
          <a:p>
            <a:pPr indent="-304800" lvl="0" marL="457200" rtl="0" algn="l">
              <a:spcBef>
                <a:spcPts val="1000"/>
              </a:spcBef>
              <a:spcAft>
                <a:spcPts val="0"/>
              </a:spcAft>
              <a:buSzPts val="1200"/>
              <a:buChar char="●"/>
            </a:pPr>
            <a:r>
              <a:rPr lang="en" sz="1200"/>
              <a:t>Implementation of employee recognition programs acknowledging outstanding performance in room cleaning, fostering a culture of appreciation and motivation.</a:t>
            </a:r>
            <a:endParaRPr sz="1200"/>
          </a:p>
          <a:p>
            <a:pPr indent="0" lvl="0" marL="0" rtl="0" algn="l">
              <a:spcBef>
                <a:spcPts val="1000"/>
              </a:spcBef>
              <a:spcAft>
                <a:spcPts val="0"/>
              </a:spcAft>
              <a:buNone/>
            </a:pPr>
            <a:r>
              <a:rPr lang="en" sz="1200"/>
              <a:t>Skill Development Workshops:</a:t>
            </a:r>
            <a:endParaRPr sz="1200"/>
          </a:p>
          <a:p>
            <a:pPr indent="-304800" lvl="0" marL="457200" rtl="0" algn="l">
              <a:spcBef>
                <a:spcPts val="1000"/>
              </a:spcBef>
              <a:spcAft>
                <a:spcPts val="0"/>
              </a:spcAft>
              <a:buSzPts val="1200"/>
              <a:buChar char="●"/>
            </a:pPr>
            <a:r>
              <a:rPr lang="en" sz="1200"/>
              <a:t>Conducting skill development workshops for the housekeeping team, equipping them with the latest cleaning techniques and ensuring continuous professional growth.</a:t>
            </a:r>
            <a:endParaRPr sz="1200"/>
          </a:p>
          <a:p>
            <a:pPr indent="0" lvl="0" marL="0" rtl="0" algn="l">
              <a:spcBef>
                <a:spcPts val="1000"/>
              </a:spcBef>
              <a:spcAft>
                <a:spcPts val="0"/>
              </a:spcAft>
              <a:buNone/>
            </a:pPr>
            <a:r>
              <a:rPr lang="en" sz="1200"/>
              <a:t>Emplo</a:t>
            </a:r>
            <a:r>
              <a:rPr lang="en" sz="1200"/>
              <a:t>y</a:t>
            </a:r>
            <a:r>
              <a:rPr lang="en" sz="1200"/>
              <a:t>ee Feedback Channels:</a:t>
            </a:r>
            <a:endParaRPr sz="1200"/>
          </a:p>
          <a:p>
            <a:pPr indent="-304800" lvl="0" marL="457200" rtl="0" algn="l">
              <a:spcBef>
                <a:spcPts val="1000"/>
              </a:spcBef>
              <a:spcAft>
                <a:spcPts val="0"/>
              </a:spcAft>
              <a:buSzPts val="1200"/>
              <a:buChar char="●"/>
            </a:pPr>
            <a:r>
              <a:rPr lang="en" sz="1200"/>
              <a:t>Establishing effective feedback channels for employees to express concerns and suggestions, showcasing responsiveness to the team's needs and fostering a sense of inclusion.</a:t>
            </a:r>
            <a:endParaRPr sz="1200"/>
          </a:p>
        </p:txBody>
      </p:sp>
      <p:sp>
        <p:nvSpPr>
          <p:cNvPr id="133" name="Google Shape;133;p22"/>
          <p:cNvSpPr txBox="1"/>
          <p:nvPr/>
        </p:nvSpPr>
        <p:spPr>
          <a:xfrm>
            <a:off x="808675" y="231550"/>
            <a:ext cx="6883200" cy="600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sz="2700">
                <a:solidFill>
                  <a:schemeClr val="lt1"/>
                </a:solidFill>
                <a:latin typeface="Lato"/>
                <a:ea typeface="Lato"/>
                <a:cs typeface="Lato"/>
                <a:sym typeface="Lato"/>
              </a:rPr>
              <a:t>Examples of Successful Implementation</a:t>
            </a:r>
            <a:endParaRPr b="1" sz="2500">
              <a:solidFill>
                <a:schemeClr val="lt1"/>
              </a:solidFill>
              <a:highlight>
                <a:srgbClr val="444654"/>
              </a:highlight>
              <a:latin typeface="Lato"/>
              <a:ea typeface="Lato"/>
              <a:cs typeface="Lato"/>
              <a:sym typeface="Lato"/>
            </a:endParaRPr>
          </a:p>
        </p:txBody>
      </p:sp>
      <p:sp>
        <p:nvSpPr>
          <p:cNvPr id="134" name="Google Shape;134;p22"/>
          <p:cNvSpPr txBox="1"/>
          <p:nvPr>
            <p:ph type="title"/>
          </p:nvPr>
        </p:nvSpPr>
        <p:spPr>
          <a:xfrm>
            <a:off x="4750625" y="831850"/>
            <a:ext cx="3822900" cy="3022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200"/>
              <a:t>Guest Engagement Initiatives:</a:t>
            </a:r>
            <a:endParaRPr sz="1200"/>
          </a:p>
          <a:p>
            <a:pPr indent="-304800" lvl="0" marL="457200" rtl="0" algn="l">
              <a:spcBef>
                <a:spcPts val="1000"/>
              </a:spcBef>
              <a:spcAft>
                <a:spcPts val="0"/>
              </a:spcAft>
              <a:buSzPts val="1200"/>
              <a:buChar char="●"/>
            </a:pPr>
            <a:r>
              <a:rPr lang="en" sz="1200"/>
              <a:t>Launching guest engagement initiatives that encourage guests to provide direct feedback on room cleanliness, enabling real-time improvements based on guest preferences.</a:t>
            </a:r>
            <a:endParaRPr sz="1200"/>
          </a:p>
          <a:p>
            <a:pPr indent="0" lvl="0" marL="0" rtl="0" algn="l">
              <a:spcBef>
                <a:spcPts val="1000"/>
              </a:spcBef>
              <a:spcAft>
                <a:spcPts val="0"/>
              </a:spcAft>
              <a:buNone/>
            </a:pPr>
            <a:r>
              <a:rPr lang="en" sz="1200"/>
              <a:t>Technology Integration:</a:t>
            </a:r>
            <a:endParaRPr sz="1200"/>
          </a:p>
          <a:p>
            <a:pPr indent="-304800" lvl="0" marL="457200" rtl="0" algn="l">
              <a:spcBef>
                <a:spcPts val="1000"/>
              </a:spcBef>
              <a:spcAft>
                <a:spcPts val="0"/>
              </a:spcAft>
              <a:buSzPts val="1200"/>
              <a:buChar char="●"/>
            </a:pPr>
            <a:r>
              <a:rPr lang="en" sz="1200"/>
              <a:t>Efficiently integrating technology solutions, such as smart cleaning devices and management systems, resulting in streamlined processes and improved overall operational efficiency.</a:t>
            </a:r>
            <a:endParaRPr sz="1200"/>
          </a:p>
          <a:p>
            <a:pPr indent="0" lvl="0" marL="0" rtl="0" algn="l">
              <a:spcBef>
                <a:spcPts val="1000"/>
              </a:spcBef>
              <a:spcAft>
                <a:spcPts val="0"/>
              </a:spcAft>
              <a:buNone/>
            </a:pPr>
            <a:r>
              <a:rPr lang="en" sz="1200"/>
              <a:t>Quality Control Protocols:</a:t>
            </a:r>
            <a:endParaRPr sz="1200"/>
          </a:p>
          <a:p>
            <a:pPr indent="-304800" lvl="0" marL="457200" rtl="0" algn="l">
              <a:spcBef>
                <a:spcPts val="1000"/>
              </a:spcBef>
              <a:spcAft>
                <a:spcPts val="0"/>
              </a:spcAft>
              <a:buSzPts val="1200"/>
              <a:buChar char="●"/>
            </a:pPr>
            <a:r>
              <a:rPr lang="en" sz="1200"/>
              <a:t>Implementing rigorous quality control protocols, including regular inspections and standardized checklists, ensuring consistent excellence in room cleaning standards.</a:t>
            </a:r>
            <a:endParaRPr sz="12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23"/>
          <p:cNvSpPr txBox="1"/>
          <p:nvPr>
            <p:ph type="title"/>
          </p:nvPr>
        </p:nvSpPr>
        <p:spPr>
          <a:xfrm>
            <a:off x="283099" y="712150"/>
            <a:ext cx="8622300" cy="383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accent5"/>
                </a:solidFill>
              </a:rPr>
              <a:t>Next Steps!</a:t>
            </a:r>
            <a:endParaRPr>
              <a:solidFill>
                <a:schemeClr val="accent5"/>
              </a:solidFill>
            </a:endParaRPr>
          </a:p>
          <a:p>
            <a:pPr indent="-342900" lvl="0" marL="457200" rtl="0" algn="l">
              <a:spcBef>
                <a:spcPts val="1000"/>
              </a:spcBef>
              <a:spcAft>
                <a:spcPts val="0"/>
              </a:spcAft>
              <a:buSzPts val="1800"/>
              <a:buChar char="★"/>
            </a:pPr>
            <a:r>
              <a:rPr lang="en" sz="1800"/>
              <a:t>Active Application of Insights</a:t>
            </a:r>
            <a:endParaRPr sz="1800"/>
          </a:p>
          <a:p>
            <a:pPr indent="-342900" lvl="0" marL="457200" rtl="0" algn="l">
              <a:spcBef>
                <a:spcPts val="0"/>
              </a:spcBef>
              <a:spcAft>
                <a:spcPts val="0"/>
              </a:spcAft>
              <a:buSzPts val="1800"/>
              <a:buChar char="★"/>
            </a:pPr>
            <a:r>
              <a:rPr lang="en" sz="1800"/>
              <a:t>Encouraging Open Communication</a:t>
            </a:r>
            <a:endParaRPr sz="1800"/>
          </a:p>
          <a:p>
            <a:pPr indent="-342900" lvl="0" marL="457200" rtl="0" algn="l">
              <a:spcBef>
                <a:spcPts val="0"/>
              </a:spcBef>
              <a:spcAft>
                <a:spcPts val="0"/>
              </a:spcAft>
              <a:buSzPts val="1800"/>
              <a:buChar char="★"/>
            </a:pPr>
            <a:r>
              <a:rPr lang="en" sz="1800"/>
              <a:t>Leveraging the Employee Engagement Model</a:t>
            </a:r>
            <a:endParaRPr sz="1800"/>
          </a:p>
          <a:p>
            <a:pPr indent="-342900" lvl="0" marL="457200" rtl="0" algn="l">
              <a:spcBef>
                <a:spcPts val="0"/>
              </a:spcBef>
              <a:spcAft>
                <a:spcPts val="0"/>
              </a:spcAft>
              <a:buSzPts val="1800"/>
              <a:buChar char="★"/>
            </a:pPr>
            <a:r>
              <a:rPr lang="en" sz="1800"/>
              <a:t>Continuous Assessment and Refinement</a:t>
            </a:r>
            <a:endParaRPr sz="1800"/>
          </a:p>
          <a:p>
            <a:pPr indent="-342900" lvl="0" marL="457200" rtl="0" algn="l">
              <a:spcBef>
                <a:spcPts val="0"/>
              </a:spcBef>
              <a:spcAft>
                <a:spcPts val="0"/>
              </a:spcAft>
              <a:buSzPts val="1800"/>
              <a:buChar char="★"/>
            </a:pPr>
            <a:r>
              <a:rPr lang="en" sz="1800"/>
              <a:t>Staying Informed about Industry Trends</a:t>
            </a:r>
            <a:endParaRPr sz="1800"/>
          </a:p>
          <a:p>
            <a:pPr indent="-342900" lvl="0" marL="457200" rtl="0" algn="l">
              <a:spcBef>
                <a:spcPts val="0"/>
              </a:spcBef>
              <a:spcAft>
                <a:spcPts val="0"/>
              </a:spcAft>
              <a:buSzPts val="1800"/>
              <a:buChar char="★"/>
            </a:pPr>
            <a:r>
              <a:rPr lang="en" sz="1800"/>
              <a:t>Embracing a Collaborative and Adaptive Approach</a:t>
            </a:r>
            <a:endParaRPr sz="18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3" name="Shape 143"/>
        <p:cNvGrpSpPr/>
        <p:nvPr/>
      </p:nvGrpSpPr>
      <p:grpSpPr>
        <a:xfrm>
          <a:off x="0" y="0"/>
          <a:ext cx="0" cy="0"/>
          <a:chOff x="0" y="0"/>
          <a:chExt cx="0" cy="0"/>
        </a:xfrm>
      </p:grpSpPr>
      <p:sp>
        <p:nvSpPr>
          <p:cNvPr id="144" name="Google Shape;144;p24"/>
          <p:cNvSpPr txBox="1"/>
          <p:nvPr>
            <p:ph type="title"/>
          </p:nvPr>
        </p:nvSpPr>
        <p:spPr>
          <a:xfrm>
            <a:off x="219775" y="365575"/>
            <a:ext cx="4045200" cy="3635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2100">
                <a:solidFill>
                  <a:schemeClr val="accent5"/>
                </a:solidFill>
              </a:rPr>
              <a:t>Conclusion</a:t>
            </a:r>
            <a:endParaRPr sz="2100">
              <a:solidFill>
                <a:schemeClr val="accent5"/>
              </a:solidFill>
            </a:endParaRPr>
          </a:p>
          <a:p>
            <a:pPr indent="0" lvl="0" marL="0" rtl="0" algn="l">
              <a:spcBef>
                <a:spcPts val="0"/>
              </a:spcBef>
              <a:spcAft>
                <a:spcPts val="0"/>
              </a:spcAft>
              <a:buNone/>
            </a:pPr>
            <a:r>
              <a:t/>
            </a:r>
            <a:endParaRPr sz="1300">
              <a:solidFill>
                <a:schemeClr val="lt2"/>
              </a:solidFill>
            </a:endParaRPr>
          </a:p>
          <a:p>
            <a:pPr indent="0" lvl="0" marL="0" rtl="0" algn="l">
              <a:spcBef>
                <a:spcPts val="0"/>
              </a:spcBef>
              <a:spcAft>
                <a:spcPts val="0"/>
              </a:spcAft>
              <a:buNone/>
            </a:pPr>
            <a:r>
              <a:t/>
            </a:r>
            <a:endParaRPr sz="1300">
              <a:solidFill>
                <a:schemeClr val="lt2"/>
              </a:solidFill>
            </a:endParaRPr>
          </a:p>
          <a:p>
            <a:pPr indent="0" lvl="0" marL="0" rtl="0" algn="l">
              <a:spcBef>
                <a:spcPts val="0"/>
              </a:spcBef>
              <a:spcAft>
                <a:spcPts val="0"/>
              </a:spcAft>
              <a:buNone/>
            </a:pPr>
            <a:r>
              <a:rPr lang="en" sz="1300">
                <a:solidFill>
                  <a:schemeClr val="lt2"/>
                </a:solidFill>
              </a:rPr>
              <a:t>In conclusion, the comprehensive training session on achieving excellence in room cleaning at Maldron Hotel Newcastle emphasizes the critical elements of employee engagement, adherence to brand standards, integration of health and safety procedures, and the meticulous implementation of a room cleaning checklist.</a:t>
            </a:r>
            <a:endParaRPr sz="1300">
              <a:solidFill>
                <a:schemeClr val="lt2"/>
              </a:solidFill>
            </a:endParaRPr>
          </a:p>
          <a:p>
            <a:pPr indent="0" lvl="0" marL="0" rtl="0" algn="l">
              <a:spcBef>
                <a:spcPts val="0"/>
              </a:spcBef>
              <a:spcAft>
                <a:spcPts val="0"/>
              </a:spcAft>
              <a:buNone/>
            </a:pPr>
            <a:r>
              <a:t/>
            </a:r>
            <a:endParaRPr sz="1300">
              <a:solidFill>
                <a:schemeClr val="lt2"/>
              </a:solidFill>
            </a:endParaRPr>
          </a:p>
          <a:p>
            <a:pPr indent="0" lvl="0" marL="0" rtl="0" algn="l">
              <a:spcBef>
                <a:spcPts val="0"/>
              </a:spcBef>
              <a:spcAft>
                <a:spcPts val="0"/>
              </a:spcAft>
              <a:buNone/>
            </a:pPr>
            <a:r>
              <a:rPr lang="en" sz="1300">
                <a:solidFill>
                  <a:schemeClr val="lt2"/>
                </a:solidFill>
              </a:rPr>
              <a:t>By examining these aspects, the training aims to instill a culture of continuous improvement and a commitment to delivering exceptional service.</a:t>
            </a:r>
            <a:endParaRPr sz="1300">
              <a:solidFill>
                <a:schemeClr val="lt2"/>
              </a:solidFill>
            </a:endParaRPr>
          </a:p>
        </p:txBody>
      </p:sp>
      <p:pic>
        <p:nvPicPr>
          <p:cNvPr id="145" name="Google Shape;145;p24"/>
          <p:cNvPicPr preferRelativeResize="0"/>
          <p:nvPr/>
        </p:nvPicPr>
        <p:blipFill>
          <a:blip r:embed="rId3">
            <a:alphaModFix amt="54000"/>
          </a:blip>
          <a:stretch>
            <a:fillRect/>
          </a:stretch>
        </p:blipFill>
        <p:spPr>
          <a:xfrm>
            <a:off x="6259750" y="476100"/>
            <a:ext cx="2480925" cy="2480925"/>
          </a:xfrm>
          <a:prstGeom prst="rect">
            <a:avLst/>
          </a:prstGeom>
          <a:noFill/>
          <a:ln>
            <a:noFill/>
          </a:ln>
        </p:spPr>
      </p:pic>
      <p:pic>
        <p:nvPicPr>
          <p:cNvPr id="146" name="Google Shape;146;p24"/>
          <p:cNvPicPr preferRelativeResize="0"/>
          <p:nvPr/>
        </p:nvPicPr>
        <p:blipFill>
          <a:blip r:embed="rId4">
            <a:alphaModFix amt="42000"/>
          </a:blip>
          <a:stretch>
            <a:fillRect/>
          </a:stretch>
        </p:blipFill>
        <p:spPr>
          <a:xfrm>
            <a:off x="4651375" y="1297750"/>
            <a:ext cx="3031200" cy="30312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50" name="Shape 150"/>
        <p:cNvGrpSpPr/>
        <p:nvPr/>
      </p:nvGrpSpPr>
      <p:grpSpPr>
        <a:xfrm>
          <a:off x="0" y="0"/>
          <a:ext cx="0" cy="0"/>
          <a:chOff x="0" y="0"/>
          <a:chExt cx="0" cy="0"/>
        </a:xfrm>
      </p:grpSpPr>
      <p:pic>
        <p:nvPicPr>
          <p:cNvPr id="151" name="Google Shape;151;p25"/>
          <p:cNvPicPr preferRelativeResize="0"/>
          <p:nvPr/>
        </p:nvPicPr>
        <p:blipFill>
          <a:blip r:embed="rId3">
            <a:alphaModFix/>
          </a:blip>
          <a:stretch>
            <a:fillRect/>
          </a:stretch>
        </p:blipFill>
        <p:spPr>
          <a:xfrm>
            <a:off x="2444700" y="162737"/>
            <a:ext cx="4254600" cy="4818038"/>
          </a:xfrm>
          <a:prstGeom prst="rect">
            <a:avLst/>
          </a:prstGeom>
          <a:noFill/>
          <a:ln>
            <a:noFill/>
          </a:ln>
        </p:spPr>
      </p:pic>
      <p:pic>
        <p:nvPicPr>
          <p:cNvPr descr="Piece of duct tape sticking a note to the slide" id="152" name="Google Shape;152;p25"/>
          <p:cNvPicPr preferRelativeResize="0"/>
          <p:nvPr/>
        </p:nvPicPr>
        <p:blipFill rotWithShape="1">
          <a:blip r:embed="rId4">
            <a:alphaModFix/>
          </a:blip>
          <a:srcRect b="10011" l="9244" r="2118" t="5926"/>
          <a:stretch/>
        </p:blipFill>
        <p:spPr>
          <a:xfrm rot="154828">
            <a:off x="3536000" y="147301"/>
            <a:ext cx="2072000" cy="736050"/>
          </a:xfrm>
          <a:prstGeom prst="rect">
            <a:avLst/>
          </a:prstGeom>
          <a:noFill/>
          <a:ln>
            <a:noFill/>
          </a:ln>
        </p:spPr>
      </p:pic>
      <p:sp>
        <p:nvSpPr>
          <p:cNvPr id="153" name="Google Shape;153;p25"/>
          <p:cNvSpPr txBox="1"/>
          <p:nvPr/>
        </p:nvSpPr>
        <p:spPr>
          <a:xfrm>
            <a:off x="2855550" y="687397"/>
            <a:ext cx="3432900" cy="7626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3000">
                <a:solidFill>
                  <a:schemeClr val="lt2"/>
                </a:solidFill>
                <a:latin typeface="Raleway"/>
                <a:ea typeface="Raleway"/>
                <a:cs typeface="Raleway"/>
                <a:sym typeface="Raleway"/>
              </a:rPr>
              <a:t>References</a:t>
            </a:r>
            <a:endParaRPr b="1" sz="3000">
              <a:solidFill>
                <a:schemeClr val="lt2"/>
              </a:solidFill>
              <a:latin typeface="Raleway"/>
              <a:ea typeface="Raleway"/>
              <a:cs typeface="Raleway"/>
              <a:sym typeface="Raleway"/>
            </a:endParaRPr>
          </a:p>
        </p:txBody>
      </p:sp>
      <p:sp>
        <p:nvSpPr>
          <p:cNvPr id="154" name="Google Shape;154;p25"/>
          <p:cNvSpPr txBox="1"/>
          <p:nvPr>
            <p:ph idx="4294967295" type="body"/>
          </p:nvPr>
        </p:nvSpPr>
        <p:spPr>
          <a:xfrm>
            <a:off x="2775175" y="1377475"/>
            <a:ext cx="3680700" cy="3327900"/>
          </a:xfrm>
          <a:prstGeom prst="rect">
            <a:avLst/>
          </a:prstGeom>
        </p:spPr>
        <p:txBody>
          <a:bodyPr anchorCtr="0" anchor="t" bIns="91425" lIns="91425" spcFirstLastPara="1" rIns="91425" wrap="square" tIns="91425">
            <a:noAutofit/>
          </a:bodyPr>
          <a:lstStyle/>
          <a:p>
            <a:pPr indent="-269875" lvl="0" marL="457200" rtl="0" algn="l">
              <a:spcBef>
                <a:spcPts val="0"/>
              </a:spcBef>
              <a:spcAft>
                <a:spcPts val="0"/>
              </a:spcAft>
              <a:buSzPts val="650"/>
              <a:buFont typeface="Raleway"/>
              <a:buChar char="❖"/>
            </a:pPr>
            <a:r>
              <a:rPr lang="en" sz="650">
                <a:latin typeface="Raleway"/>
                <a:ea typeface="Raleway"/>
                <a:cs typeface="Raleway"/>
                <a:sym typeface="Raleway"/>
              </a:rPr>
              <a:t>Brown, A. (2014). "Employee Engagement in the Hospitality Industry: A Comprehensive Analysis." Journal of Hospitality and Tourism Management, 21, 55-76.</a:t>
            </a:r>
            <a:endParaRPr sz="650">
              <a:latin typeface="Raleway"/>
              <a:ea typeface="Raleway"/>
              <a:cs typeface="Raleway"/>
              <a:sym typeface="Raleway"/>
            </a:endParaRPr>
          </a:p>
          <a:p>
            <a:pPr indent="-269875" lvl="0" marL="457200" rtl="0" algn="l">
              <a:spcBef>
                <a:spcPts val="0"/>
              </a:spcBef>
              <a:spcAft>
                <a:spcPts val="0"/>
              </a:spcAft>
              <a:buSzPts val="650"/>
              <a:buFont typeface="Raleway"/>
              <a:buChar char="❖"/>
            </a:pPr>
            <a:r>
              <a:rPr lang="en" sz="650">
                <a:latin typeface="Raleway"/>
                <a:ea typeface="Raleway"/>
                <a:cs typeface="Raleway"/>
                <a:sym typeface="Raleway"/>
              </a:rPr>
              <a:t>Gallup. (n.d.). "The Q12 Employee Engagement Survey." Retrieved from https://www.gallup.com/workplace/356063/gallup-q12-employee-engagement-survey.aspx</a:t>
            </a:r>
            <a:endParaRPr sz="650">
              <a:latin typeface="Raleway"/>
              <a:ea typeface="Raleway"/>
              <a:cs typeface="Raleway"/>
              <a:sym typeface="Raleway"/>
            </a:endParaRPr>
          </a:p>
          <a:p>
            <a:pPr indent="-269875" lvl="0" marL="457200" rtl="0" algn="l">
              <a:spcBef>
                <a:spcPts val="0"/>
              </a:spcBef>
              <a:spcAft>
                <a:spcPts val="0"/>
              </a:spcAft>
              <a:buSzPts val="650"/>
              <a:buFont typeface="Raleway"/>
              <a:buChar char="❖"/>
            </a:pPr>
            <a:r>
              <a:rPr lang="en" sz="650">
                <a:latin typeface="Raleway"/>
                <a:ea typeface="Raleway"/>
                <a:cs typeface="Raleway"/>
                <a:sym typeface="Raleway"/>
              </a:rPr>
              <a:t>HSE. (2021). "Health and Safety in the Workplace: Guidelines for the Hospitality Sector." Health and Safety Executive. Retrieved from [https://amenitiz.com/en/blog/health-and-safety-protocols-in-the-hospitality-industry/].</a:t>
            </a:r>
            <a:endParaRPr sz="650">
              <a:latin typeface="Raleway"/>
              <a:ea typeface="Raleway"/>
              <a:cs typeface="Raleway"/>
              <a:sym typeface="Raleway"/>
            </a:endParaRPr>
          </a:p>
          <a:p>
            <a:pPr indent="-269875" lvl="0" marL="457200" rtl="0" algn="l">
              <a:spcBef>
                <a:spcPts val="0"/>
              </a:spcBef>
              <a:spcAft>
                <a:spcPts val="0"/>
              </a:spcAft>
              <a:buSzPts val="650"/>
              <a:buFont typeface="Raleway"/>
              <a:buChar char="❖"/>
            </a:pPr>
            <a:r>
              <a:rPr lang="en" sz="650">
                <a:latin typeface="Raleway"/>
                <a:ea typeface="Raleway"/>
                <a:cs typeface="Raleway"/>
                <a:sym typeface="Raleway"/>
              </a:rPr>
              <a:t>Kahn, W. A. (1990). "Psychological Conditions of Personal Engagement and Disengagement at Work." Academy of Management Journal, 33(4), 692-724.</a:t>
            </a:r>
            <a:endParaRPr sz="650">
              <a:latin typeface="Raleway"/>
              <a:ea typeface="Raleway"/>
              <a:cs typeface="Raleway"/>
              <a:sym typeface="Raleway"/>
            </a:endParaRPr>
          </a:p>
          <a:p>
            <a:pPr indent="-269875" lvl="0" marL="457200" rtl="0" algn="l">
              <a:spcBef>
                <a:spcPts val="0"/>
              </a:spcBef>
              <a:spcAft>
                <a:spcPts val="0"/>
              </a:spcAft>
              <a:buSzPts val="650"/>
              <a:buFont typeface="Raleway"/>
              <a:buChar char="❖"/>
            </a:pPr>
            <a:r>
              <a:rPr lang="en" sz="650">
                <a:latin typeface="Raleway"/>
                <a:ea typeface="Raleway"/>
                <a:cs typeface="Raleway"/>
                <a:sym typeface="Raleway"/>
              </a:rPr>
              <a:t>Kapferer, J. N. (2012). "The New Strategic Brand Management: Advanced Insights and Strategic Thinking." Kogan Page.</a:t>
            </a:r>
            <a:endParaRPr sz="650">
              <a:latin typeface="Raleway"/>
              <a:ea typeface="Raleway"/>
              <a:cs typeface="Raleway"/>
              <a:sym typeface="Raleway"/>
            </a:endParaRPr>
          </a:p>
          <a:p>
            <a:pPr indent="-269875" lvl="0" marL="457200" rtl="0" algn="l">
              <a:spcBef>
                <a:spcPts val="0"/>
              </a:spcBef>
              <a:spcAft>
                <a:spcPts val="0"/>
              </a:spcAft>
              <a:buSzPts val="650"/>
              <a:buFont typeface="Raleway"/>
              <a:buChar char="❖"/>
            </a:pPr>
            <a:r>
              <a:rPr lang="en" sz="650">
                <a:latin typeface="Raleway"/>
                <a:ea typeface="Raleway"/>
                <a:cs typeface="Raleway"/>
                <a:sym typeface="Raleway"/>
              </a:rPr>
              <a:t>OSHA. (2021). "Occupational Safety and Health Administration: Guidelines for the Hospitality Industry." Occupational Safety and Health Administration. Retrieved from [https://www.dosh.gov.my/index.php/legislation/guidelines/general/600-07-guidelines-on-occupational-safety-and-health-in-the-service-sector-2004/file]</a:t>
            </a:r>
            <a:endParaRPr sz="650">
              <a:latin typeface="Raleway"/>
              <a:ea typeface="Raleway"/>
              <a:cs typeface="Raleway"/>
              <a:sym typeface="Raleway"/>
            </a:endParaRPr>
          </a:p>
          <a:p>
            <a:pPr indent="-269875" lvl="0" marL="457200" rtl="0" algn="l">
              <a:spcBef>
                <a:spcPts val="0"/>
              </a:spcBef>
              <a:spcAft>
                <a:spcPts val="0"/>
              </a:spcAft>
              <a:buSzPts val="650"/>
              <a:buFont typeface="Raleway"/>
              <a:buChar char="❖"/>
            </a:pPr>
            <a:r>
              <a:rPr lang="en" sz="650">
                <a:latin typeface="Raleway"/>
                <a:ea typeface="Raleway"/>
                <a:cs typeface="Raleway"/>
                <a:sym typeface="Raleway"/>
              </a:rPr>
              <a:t>Saks, A. M. (2006). "Antecedents and Consequences of Employee Engagement." Journal of Managerial Psychology, 21(7), 600-619.</a:t>
            </a:r>
            <a:endParaRPr sz="650">
              <a:latin typeface="Raleway"/>
              <a:ea typeface="Raleway"/>
              <a:cs typeface="Raleway"/>
              <a:sym typeface="Raleway"/>
            </a:endParaRPr>
          </a:p>
          <a:p>
            <a:pPr indent="-269875" lvl="0" marL="457200" rtl="0" algn="l">
              <a:spcBef>
                <a:spcPts val="0"/>
              </a:spcBef>
              <a:spcAft>
                <a:spcPts val="0"/>
              </a:spcAft>
              <a:buSzPts val="650"/>
              <a:buFont typeface="Raleway"/>
              <a:buChar char="❖"/>
            </a:pPr>
            <a:r>
              <a:rPr lang="en" sz="650">
                <a:latin typeface="Raleway"/>
                <a:ea typeface="Raleway"/>
                <a:cs typeface="Raleway"/>
                <a:sym typeface="Raleway"/>
              </a:rPr>
              <a:t>Smith, J. (2019). "Room Cleaning Best Practices: A Guide to Excellence in Hospitality." Hospitality Press.</a:t>
            </a:r>
            <a:endParaRPr sz="650">
              <a:latin typeface="Raleway"/>
              <a:ea typeface="Raleway"/>
              <a:cs typeface="Raleway"/>
              <a:sym typeface="Raleway"/>
            </a:endParaRPr>
          </a:p>
          <a:p>
            <a:pPr indent="-269875" lvl="0" marL="457200" rtl="0" algn="l">
              <a:spcBef>
                <a:spcPts val="0"/>
              </a:spcBef>
              <a:spcAft>
                <a:spcPts val="0"/>
              </a:spcAft>
              <a:buSzPts val="650"/>
              <a:buFont typeface="Raleway"/>
              <a:buChar char="❖"/>
            </a:pPr>
            <a:r>
              <a:rPr lang="en" sz="650">
                <a:latin typeface="Raleway"/>
                <a:ea typeface="Raleway"/>
                <a:cs typeface="Raleway"/>
                <a:sym typeface="Raleway"/>
              </a:rPr>
              <a:t>Spector, P. E. (2019). "The Oxford Handbook of Organizational Psychology." Oxford University Press.</a:t>
            </a:r>
            <a:endParaRPr sz="650">
              <a:latin typeface="Raleway"/>
              <a:ea typeface="Raleway"/>
              <a:cs typeface="Raleway"/>
              <a:sym typeface="Raleway"/>
            </a:endParaRPr>
          </a:p>
          <a:p>
            <a:pPr indent="-269875" lvl="0" marL="457200" rtl="0" algn="l">
              <a:spcBef>
                <a:spcPts val="0"/>
              </a:spcBef>
              <a:spcAft>
                <a:spcPts val="0"/>
              </a:spcAft>
              <a:buSzPts val="650"/>
              <a:buFont typeface="Raleway"/>
              <a:buChar char="❖"/>
            </a:pPr>
            <a:r>
              <a:rPr lang="en" sz="650">
                <a:latin typeface="Raleway"/>
                <a:ea typeface="Raleway"/>
                <a:cs typeface="Raleway"/>
                <a:sym typeface="Raleway"/>
              </a:rPr>
              <a:t>World Health Organization. (2021). "Guidelines on Hand Hygiene in Health Care." World Health Organization. Retrieved from [https://www.who.int/publications-detail-redirect/9789241597906].</a:t>
            </a:r>
            <a:endParaRPr sz="650">
              <a:latin typeface="Raleway"/>
              <a:ea typeface="Raleway"/>
              <a:cs typeface="Raleway"/>
              <a:sym typeface="Raleway"/>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