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49" r:id="rId2"/>
  </p:sldMasterIdLst>
  <p:notesMasterIdLst>
    <p:notesMasterId r:id="rId23"/>
  </p:notesMasterIdLst>
  <p:handoutMasterIdLst>
    <p:handoutMasterId r:id="rId24"/>
  </p:handoutMasterIdLst>
  <p:sldIdLst>
    <p:sldId id="257" r:id="rId3"/>
    <p:sldId id="284" r:id="rId4"/>
    <p:sldId id="275" r:id="rId5"/>
    <p:sldId id="276" r:id="rId6"/>
    <p:sldId id="277" r:id="rId7"/>
    <p:sldId id="278" r:id="rId8"/>
    <p:sldId id="258" r:id="rId9"/>
    <p:sldId id="279" r:id="rId10"/>
    <p:sldId id="260" r:id="rId11"/>
    <p:sldId id="280" r:id="rId12"/>
    <p:sldId id="281" r:id="rId13"/>
    <p:sldId id="266" r:id="rId14"/>
    <p:sldId id="267" r:id="rId15"/>
    <p:sldId id="268" r:id="rId16"/>
    <p:sldId id="269" r:id="rId17"/>
    <p:sldId id="282" r:id="rId18"/>
    <p:sldId id="271" r:id="rId19"/>
    <p:sldId id="273" r:id="rId20"/>
    <p:sldId id="272" r:id="rId21"/>
    <p:sldId id="283" r:id="rId22"/>
  </p:sldIdLst>
  <p:sldSz cx="9144000" cy="6858000" type="screen4x3"/>
  <p:notesSz cx="9317038" cy="6877050"/>
  <p:custDataLst>
    <p:tags r:id="rId25"/>
  </p:custData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174">
          <p15:clr>
            <a:srgbClr val="A4A3A4"/>
          </p15:clr>
        </p15:guide>
        <p15:guide id="2" orient="horz" pos="960">
          <p15:clr>
            <a:srgbClr val="A4A3A4"/>
          </p15:clr>
        </p15:guide>
        <p15:guide id="3" orient="horz" pos="2160">
          <p15:clr>
            <a:srgbClr val="A4A3A4"/>
          </p15:clr>
        </p15:guide>
        <p15:guide id="4" orient="horz" pos="4156">
          <p15:clr>
            <a:srgbClr val="A4A3A4"/>
          </p15:clr>
        </p15:guide>
        <p15:guide id="5" orient="horz" pos="3888">
          <p15:clr>
            <a:srgbClr val="A4A3A4"/>
          </p15:clr>
        </p15:guide>
        <p15:guide id="6" orient="horz" pos="778">
          <p15:clr>
            <a:srgbClr val="A4A3A4"/>
          </p15:clr>
        </p15:guide>
        <p15:guide id="7" pos="357">
          <p15:clr>
            <a:srgbClr val="A4A3A4"/>
          </p15:clr>
        </p15:guide>
        <p15:guide id="8" pos="2880">
          <p15:clr>
            <a:srgbClr val="A4A3A4"/>
          </p15:clr>
        </p15:guide>
        <p15:guide id="9" pos="573">
          <p15:clr>
            <a:srgbClr val="A4A3A4"/>
          </p15:clr>
        </p15:guide>
        <p15:guide id="10" pos="5568">
          <p15:clr>
            <a:srgbClr val="A4A3A4"/>
          </p15:clr>
        </p15:guide>
        <p15:guide id="11" pos="249">
          <p15:clr>
            <a:srgbClr val="A4A3A4"/>
          </p15:clr>
        </p15:guide>
        <p15:guide id="12" pos="78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589" autoAdjust="0"/>
    <p:restoredTop sz="94614" autoAdjust="0"/>
  </p:normalViewPr>
  <p:slideViewPr>
    <p:cSldViewPr>
      <p:cViewPr varScale="1">
        <p:scale>
          <a:sx n="88" d="100"/>
          <a:sy n="88" d="100"/>
        </p:scale>
        <p:origin x="1493" y="62"/>
      </p:cViewPr>
      <p:guideLst>
        <p:guide orient="horz" pos="1174"/>
        <p:guide orient="horz" pos="960"/>
        <p:guide orient="horz" pos="2160"/>
        <p:guide orient="horz" pos="4156"/>
        <p:guide orient="horz" pos="3888"/>
        <p:guide orient="horz" pos="778"/>
        <p:guide pos="357"/>
        <p:guide pos="2880"/>
        <p:guide pos="573"/>
        <p:guide pos="5568"/>
        <p:guide pos="249"/>
        <p:guide pos="786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gs" Target="tags/tag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037383" cy="343853"/>
          </a:xfrm>
          <a:prstGeom prst="rect">
            <a:avLst/>
          </a:prstGeom>
        </p:spPr>
        <p:txBody>
          <a:bodyPr vert="horz" lIns="92537" tIns="46269" rIns="92537" bIns="4626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277499" y="0"/>
            <a:ext cx="4037383" cy="343853"/>
          </a:xfrm>
          <a:prstGeom prst="rect">
            <a:avLst/>
          </a:prstGeom>
        </p:spPr>
        <p:txBody>
          <a:bodyPr vert="horz" lIns="92537" tIns="46269" rIns="92537" bIns="46269" rtlCol="0"/>
          <a:lstStyle>
            <a:lvl1pPr algn="r">
              <a:defRPr sz="1200"/>
            </a:lvl1pPr>
          </a:lstStyle>
          <a:p>
            <a:fld id="{47F98CB4-804B-466C-AD68-722BD9373EDC}" type="datetimeFigureOut">
              <a:rPr lang="en-GB" smtClean="0"/>
              <a:pPr/>
              <a:t>11/09/2018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32004"/>
            <a:ext cx="4037383" cy="343853"/>
          </a:xfrm>
          <a:prstGeom prst="rect">
            <a:avLst/>
          </a:prstGeom>
        </p:spPr>
        <p:txBody>
          <a:bodyPr vert="horz" lIns="92537" tIns="46269" rIns="92537" bIns="4626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277499" y="6532004"/>
            <a:ext cx="4037383" cy="343853"/>
          </a:xfrm>
          <a:prstGeom prst="rect">
            <a:avLst/>
          </a:prstGeom>
        </p:spPr>
        <p:txBody>
          <a:bodyPr vert="horz" lIns="92537" tIns="46269" rIns="92537" bIns="46269" rtlCol="0" anchor="b"/>
          <a:lstStyle>
            <a:lvl1pPr algn="r">
              <a:defRPr sz="1200"/>
            </a:lvl1pPr>
          </a:lstStyle>
          <a:p>
            <a:fld id="{9FEDCA83-244F-4425-BEA5-C553399FAB7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33906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037383" cy="343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37" tIns="46269" rIns="92537" bIns="46269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5277499" y="0"/>
            <a:ext cx="4037383" cy="343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37" tIns="46269" rIns="92537" bIns="46269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68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940050" y="515938"/>
            <a:ext cx="3436938" cy="25781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1704" y="3266599"/>
            <a:ext cx="7453630" cy="3094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37" tIns="46269" rIns="92537" bIns="4626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6532004"/>
            <a:ext cx="4037383" cy="343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37" tIns="46269" rIns="92537" bIns="46269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277499" y="6532004"/>
            <a:ext cx="4037383" cy="343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37" tIns="46269" rIns="92537" bIns="46269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31895868-D6B6-4ED6-AB6B-64CF106ECBF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318074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A97ED-BA92-42C1-9827-679E7E29796A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2969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296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D6BCA64-05B1-47A5-B7A4-8BAE4AA2E276}" type="slidenum">
              <a:rPr lang="en-GB" smtClean="0"/>
              <a:pPr/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3993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993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162069E-D400-466C-A527-C02C58996EE5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4813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813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ED0303B-4231-413F-9738-CD281115B453}" type="slidenum">
              <a:rPr lang="en-GB" smtClean="0"/>
              <a:pPr/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5017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5017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010024C-DDDF-4F75-8B16-07C2DE761015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5222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5222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1C6B802-CF9D-426F-B266-DF1AA86FEBD8}" type="slidenum">
              <a:rPr lang="en-GB" smtClean="0"/>
              <a:pPr/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A97ED-BA92-42C1-9827-679E7E29796A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A97ED-BA92-42C1-9827-679E7E29796A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A97ED-BA92-42C1-9827-679E7E29796A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A97ED-BA92-42C1-9827-679E7E29796A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A97ED-BA92-42C1-9827-679E7E29796A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A97ED-BA92-42C1-9827-679E7E29796A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A97ED-BA92-42C1-9827-679E7E29796A}" type="slidenum">
              <a:rPr lang="en-GB" smtClean="0"/>
              <a:pPr/>
              <a:t>16</a:t>
            </a:fld>
            <a:endParaRPr lang="en-GB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A97ED-BA92-42C1-9827-679E7E29796A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A97ED-BA92-42C1-9827-679E7E29796A}" type="slidenum">
              <a:rPr lang="en-GB" smtClean="0"/>
              <a:pPr/>
              <a:t>18</a:t>
            </a:fld>
            <a:endParaRPr lang="en-GB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A97ED-BA92-42C1-9827-679E7E29796A}" type="slidenum">
              <a:rPr lang="en-GB" smtClean="0"/>
              <a:pPr/>
              <a:t>19</a:t>
            </a:fld>
            <a:endParaRPr lang="en-GB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AA97ED-BA92-42C1-9827-679E7E29796A}" type="slidenum">
              <a:rPr lang="en-GB" smtClean="0"/>
              <a:pPr/>
              <a:t>20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E79B72-27D8-4E51-9E6F-8AD47DFC65F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2CC60B-B175-4881-ABA8-FDF5144E7C6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78CD4F-4B4F-439B-8435-37112D1736B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BBA454-C0B7-4A8A-9C9B-651EEF9D189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3C9C8E-36A4-4BED-B16F-43A4DDD92AC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03FBA3-A617-44B3-A81A-77CB3C9AF4F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E9BFB8-4983-435E-831D-970AD58CC0C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5B246E-75B1-4116-BBFD-AD0F23180BF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E443A1-C5D3-4FC6-A7D7-EDFBA4B0E7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FBE36A-C4BF-408C-AED9-AB66F9BF1A4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23C3E7-1012-47BD-88F8-9BE40123E0E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03D8E8-6ED0-4840-BBC5-A622CF047D5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F2B96C-7105-4121-B2F5-8FECD027FC4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FE3C8A-5B13-4969-8C67-E4A6EFA862F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F1E973-566C-47D3-990C-F76150D4C0A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6A1A8D-C6C0-4E79-A3E2-0FD45C43DB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AF66DB-B6DC-4A34-81C1-F78A8D1F4A3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F95039-9F21-4AE0-BE2E-91CF718E9FC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86365-344D-41E1-99F1-3790278D547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3DDAE8-AB9D-4E28-A2DB-7F5352FD837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1E40AF-D3FF-4CBD-8675-BAC9D36CEFF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Text Box 15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Slide </a:t>
            </a:r>
            <a:r>
              <a:rPr kumimoji="0" lang="en-GB" sz="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14.</a:t>
            </a:r>
            <a:fld id="{BDBB4E39-BBBD-4ACC-A69F-8112D6D2DF34}" type="slidenum">
              <a:rPr kumimoji="0" lang="en-GB" sz="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 Box 13"/>
          <p:cNvSpPr txBox="1">
            <a:spLocks noChangeArrowheads="1"/>
          </p:cNvSpPr>
          <p:nvPr userDrawn="1"/>
        </p:nvSpPr>
        <p:spPr bwMode="auto">
          <a:xfrm>
            <a:off x="238125" y="656907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Mullins, </a:t>
            </a:r>
            <a:r>
              <a:rPr kumimoji="0" lang="en-IN" sz="800" b="0" i="1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Management and Organisational Behaviour</a:t>
            </a: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, 11e © Pearson Education Limited 2016</a:t>
            </a:r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1" name="Text Box 15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Slide </a:t>
            </a:r>
            <a:r>
              <a:rPr kumimoji="0" lang="en-GB" sz="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17.</a:t>
            </a:r>
            <a:fld id="{BDBB4E39-BBBD-4ACC-A69F-8112D6D2DF34}" type="slidenum">
              <a:rPr kumimoji="0" lang="en-GB" sz="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 Box 13"/>
          <p:cNvSpPr txBox="1">
            <a:spLocks noChangeArrowheads="1"/>
          </p:cNvSpPr>
          <p:nvPr userDrawn="1"/>
        </p:nvSpPr>
        <p:spPr bwMode="auto">
          <a:xfrm>
            <a:off x="238125" y="656907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Mullins, </a:t>
            </a:r>
            <a:r>
              <a:rPr kumimoji="0" lang="en-IN" sz="800" b="0" i="1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Management and Organisational Behaviour</a:t>
            </a: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, 11e © Pearson Education Limited 2016</a:t>
            </a:r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685800" y="2269066"/>
            <a:ext cx="7772400" cy="1896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>
              <a:spcBef>
                <a:spcPct val="20000"/>
              </a:spcBef>
            </a:pPr>
            <a:r>
              <a:rPr kumimoji="0" lang="en-GB" sz="40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Chapter 14</a:t>
            </a:r>
            <a:br>
              <a:rPr kumimoji="0" lang="en-GB" sz="40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en-US" sz="3600" b="1" kern="0" dirty="0" smtClean="0">
                <a:latin typeface="Arial" pitchFamily="34" charset="0"/>
                <a:cs typeface="Arial" pitchFamily="34" charset="0"/>
              </a:rPr>
              <a:t>Strategy, corporate responsibility and ethics</a:t>
            </a:r>
            <a:endParaRPr kumimoji="0" lang="en-GB" sz="3600" b="1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65667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The importance of strategy</a:t>
            </a:r>
          </a:p>
        </p:txBody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3655" y="1722126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i="1" dirty="0" smtClean="0"/>
              <a:t>‘Strategic management is the pattern of major objectives, purposes or goals and essential policies or plans for achieving those goals, stated in such a way as to define what business the company is in or is to be in and the kind of company it is to be’.</a:t>
            </a:r>
            <a:endParaRPr lang="en-GB" sz="2400" i="1" dirty="0" smtClean="0"/>
          </a:p>
          <a:p>
            <a:pPr eaLnBrk="1" hangingPunct="1">
              <a:buFontTx/>
              <a:buNone/>
            </a:pPr>
            <a:r>
              <a:rPr lang="en-GB" sz="2400" dirty="0" smtClean="0"/>
              <a:t>								Andrews</a:t>
            </a:r>
          </a:p>
          <a:p>
            <a:pPr eaLnBrk="1" hangingPunct="1">
              <a:buFontTx/>
              <a:buNone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184666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15611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b="1" dirty="0" smtClean="0"/>
              <a:t>Organisational goals, objectives</a:t>
            </a:r>
            <a:br>
              <a:rPr lang="en-GB" b="1" dirty="0" smtClean="0"/>
            </a:br>
            <a:r>
              <a:rPr lang="en-GB" b="1" dirty="0" smtClean="0"/>
              <a:t>and policy</a:t>
            </a:r>
          </a:p>
        </p:txBody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69534"/>
            <a:ext cx="8229600" cy="4896544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The activities of an organisation are directed to the attainment of </a:t>
            </a:r>
            <a:r>
              <a:rPr lang="en-GB" sz="2800" b="1" dirty="0" smtClean="0"/>
              <a:t>goals</a:t>
            </a:r>
            <a:r>
              <a:rPr lang="en-GB" sz="2800" dirty="0" smtClean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A goal is a future expectation, some desired future state.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Effective goals are stated clearly and communicated to all members of the organisation.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Effective goal setting can increase work motivation and performance.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A few well-chosen goals are more effective than too many goals and targets.</a:t>
            </a:r>
          </a:p>
        </p:txBody>
      </p:sp>
    </p:spTree>
    <p:extLst>
      <p:ext uri="{BB962C8B-B14F-4D97-AF65-F5344CB8AC3E}">
        <p14:creationId xmlns:p14="http://schemas.microsoft.com/office/powerpoint/2010/main" val="1821368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65992"/>
            <a:ext cx="8229600" cy="1143000"/>
          </a:xfrm>
        </p:spPr>
        <p:txBody>
          <a:bodyPr/>
          <a:lstStyle/>
          <a:p>
            <a:pPr eaLnBrk="1" hangingPunct="1"/>
            <a:r>
              <a:rPr lang="en-GB" b="1" smtClean="0"/>
              <a:t>Objectives and policy</a:t>
            </a:r>
          </a:p>
        </p:txBody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9699" y="1722126"/>
            <a:ext cx="8229600" cy="4525963"/>
          </a:xfrm>
        </p:spPr>
        <p:txBody>
          <a:bodyPr/>
          <a:lstStyle/>
          <a:p>
            <a:pPr marL="17463" indent="-17463" eaLnBrk="1" hangingPunct="1">
              <a:buFontTx/>
              <a:buNone/>
            </a:pPr>
            <a:r>
              <a:rPr lang="en-GB" sz="3000" dirty="0" smtClean="0"/>
              <a:t>Organisational goals are generally translated into objectives and policy:</a:t>
            </a:r>
          </a:p>
          <a:p>
            <a:pPr marL="355600" lvl="1" indent="-338138" eaLnBrk="1" hangingPunct="1"/>
            <a:r>
              <a:rPr lang="en-GB" sz="3000" b="1" dirty="0" smtClean="0"/>
              <a:t>Objectives</a:t>
            </a:r>
            <a:r>
              <a:rPr lang="en-GB" sz="3000" dirty="0" smtClean="0"/>
              <a:t> set out more specifically the goals of the organisation, the aims to be achieved and the desired end results.</a:t>
            </a:r>
          </a:p>
          <a:p>
            <a:pPr marL="355600" lvl="1" indent="-338138" eaLnBrk="1" hangingPunct="1"/>
            <a:r>
              <a:rPr lang="en-GB" sz="3000" b="1" dirty="0" smtClean="0"/>
              <a:t>Policy</a:t>
            </a:r>
            <a:r>
              <a:rPr lang="en-GB" sz="3000" dirty="0" smtClean="0"/>
              <a:t> is developed within the framework of objectives and provides the basis for decision-making and the chosen course of action.</a:t>
            </a:r>
          </a:p>
        </p:txBody>
      </p:sp>
    </p:spTree>
    <p:extLst>
      <p:ext uri="{BB962C8B-B14F-4D97-AF65-F5344CB8AC3E}">
        <p14:creationId xmlns:p14="http://schemas.microsoft.com/office/powerpoint/2010/main" val="125885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/>
          <p:cNvSpPr>
            <a:spLocks noGrp="1"/>
          </p:cNvSpPr>
          <p:nvPr>
            <p:ph type="title"/>
          </p:nvPr>
        </p:nvSpPr>
        <p:spPr>
          <a:xfrm>
            <a:off x="457200" y="465992"/>
            <a:ext cx="8229600" cy="1143000"/>
          </a:xfrm>
        </p:spPr>
        <p:txBody>
          <a:bodyPr/>
          <a:lstStyle/>
          <a:p>
            <a:pPr eaLnBrk="1" hangingPunct="1"/>
            <a:r>
              <a:rPr lang="en-GB" b="1" smtClean="0"/>
              <a:t>SMART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491" y="1765346"/>
            <a:ext cx="8229600" cy="4525963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b="1" dirty="0" smtClean="0"/>
              <a:t>S</a:t>
            </a:r>
            <a:r>
              <a:rPr lang="en-GB" dirty="0" smtClean="0"/>
              <a:t>pecific – clear, detailed and understandable</a:t>
            </a:r>
          </a:p>
          <a:p>
            <a:pPr eaLnBrk="1" hangingPunct="1">
              <a:defRPr/>
            </a:pPr>
            <a:r>
              <a:rPr lang="en-GB" b="1" dirty="0" smtClean="0"/>
              <a:t>M</a:t>
            </a:r>
            <a:r>
              <a:rPr lang="en-GB" dirty="0" smtClean="0"/>
              <a:t>easurable – to monitor and measure progress</a:t>
            </a:r>
          </a:p>
          <a:p>
            <a:pPr eaLnBrk="1" hangingPunct="1">
              <a:defRPr/>
            </a:pPr>
            <a:r>
              <a:rPr lang="en-GB" b="1" dirty="0" smtClean="0"/>
              <a:t>A</a:t>
            </a:r>
            <a:r>
              <a:rPr lang="en-GB" dirty="0" smtClean="0"/>
              <a:t>chievable – challenging but obtainable</a:t>
            </a:r>
          </a:p>
          <a:p>
            <a:pPr eaLnBrk="1" hangingPunct="1">
              <a:defRPr/>
            </a:pPr>
            <a:r>
              <a:rPr lang="en-GB" b="1" dirty="0" smtClean="0"/>
              <a:t>R</a:t>
            </a:r>
            <a:r>
              <a:rPr lang="en-GB" dirty="0" smtClean="0"/>
              <a:t>ealistic – relevant to the goals of the organisation</a:t>
            </a:r>
          </a:p>
          <a:p>
            <a:pPr eaLnBrk="1" hangingPunct="1">
              <a:defRPr/>
            </a:pPr>
            <a:r>
              <a:rPr lang="en-GB" b="1" dirty="0" smtClean="0"/>
              <a:t>T</a:t>
            </a:r>
            <a:r>
              <a:rPr lang="en-GB" dirty="0" smtClean="0"/>
              <a:t>ime-bound – outcomes to be achieved within an agreed timescale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0029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02224"/>
            <a:ext cx="8229600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3600" b="1" dirty="0"/>
              <a:t>A </a:t>
            </a:r>
            <a:r>
              <a:rPr lang="en-GB" sz="3600" b="1" dirty="0" smtClean="0"/>
              <a:t>systems view </a:t>
            </a:r>
            <a:r>
              <a:rPr lang="en-GB" sz="3600" b="1" dirty="0"/>
              <a:t>of </a:t>
            </a:r>
            <a:r>
              <a:rPr lang="en-GB" sz="3600" b="1" dirty="0" smtClean="0"/>
              <a:t>goals </a:t>
            </a:r>
            <a:br>
              <a:rPr lang="en-GB" sz="3600" b="1" dirty="0" smtClean="0"/>
            </a:br>
            <a:r>
              <a:rPr lang="en-GB" sz="3600" b="1" dirty="0" smtClean="0"/>
              <a:t>and objectives</a:t>
            </a:r>
            <a:endParaRPr lang="en-GB" sz="3600" b="1" dirty="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84192" y="5900776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/>
              <a:t>Figure </a:t>
            </a:r>
            <a:r>
              <a:rPr lang="en-GB" sz="1200" dirty="0" smtClean="0"/>
              <a:t>14.1 </a:t>
            </a:r>
            <a:r>
              <a:rPr lang="en-GB" dirty="0" smtClean="0"/>
              <a:t> </a:t>
            </a:r>
            <a:r>
              <a:rPr lang="en-US" dirty="0" smtClean="0"/>
              <a:t>A systems view of </a:t>
            </a:r>
            <a:r>
              <a:rPr lang="en-US" dirty="0" err="1" smtClean="0"/>
              <a:t>organisational</a:t>
            </a:r>
            <a:r>
              <a:rPr lang="en-US" dirty="0" smtClean="0"/>
              <a:t> goals and objectives</a:t>
            </a:r>
            <a:endParaRPr lang="en-GB" dirty="0" smtClean="0"/>
          </a:p>
        </p:txBody>
      </p:sp>
      <p:pic>
        <p:nvPicPr>
          <p:cNvPr id="1026" name="Picture 2" descr="Y:\Graphics\Powerpoint\PE_UK\PE501-MULLINS\Final Files\GIf\ch14\M14NF00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8753" y="1733145"/>
            <a:ext cx="7626494" cy="37285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03503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166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Organisational ideologies </a:t>
            </a:r>
            <a:br>
              <a:rPr lang="en-GB" b="1" dirty="0" smtClean="0"/>
            </a:br>
            <a:r>
              <a:rPr lang="en-GB" b="1" dirty="0" smtClean="0"/>
              <a:t>and principles: Brech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147" y="1763154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sz="3000" dirty="0" smtClean="0"/>
              <a:t>Ethical foundation</a:t>
            </a:r>
          </a:p>
          <a:p>
            <a:pPr marL="693738" lvl="1" indent="-338138"/>
            <a:r>
              <a:rPr lang="en-GB" dirty="0" smtClean="0"/>
              <a:t>Basic principles governing the external and internal relations of the organisation.</a:t>
            </a:r>
          </a:p>
          <a:p>
            <a:pPr marL="693738" lvl="1" indent="-338138"/>
            <a:r>
              <a:rPr lang="en-GB" dirty="0" smtClean="0"/>
              <a:t>Include standards of fair trading and fair employment.</a:t>
            </a:r>
          </a:p>
          <a:p>
            <a:r>
              <a:rPr lang="en-GB" sz="3000" dirty="0" smtClean="0"/>
              <a:t>Organisational or operational foundation</a:t>
            </a:r>
          </a:p>
          <a:p>
            <a:pPr marL="703263" lvl="1" indent="-347663"/>
            <a:r>
              <a:rPr lang="en-GB" dirty="0" smtClean="0"/>
              <a:t>The structure, operation and conduct of organisational activities.</a:t>
            </a:r>
          </a:p>
          <a:p>
            <a:pPr marL="703263" lvl="1" indent="-347663"/>
            <a:r>
              <a:rPr lang="en-GB" dirty="0" smtClean="0"/>
              <a:t>Include methods of trading, distribution, production and managerial practices.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04502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b="1" dirty="0" smtClean="0"/>
              <a:t>An organisation’s </a:t>
            </a:r>
            <a:br>
              <a:rPr lang="en-GB" sz="3600" b="1" dirty="0" smtClean="0"/>
            </a:br>
            <a:r>
              <a:rPr lang="en-GB" sz="3600" b="1" dirty="0" smtClean="0"/>
              <a:t>‘signature’ ideology</a:t>
            </a:r>
            <a:endParaRPr lang="en-GB" sz="3600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48733" y="1811866"/>
            <a:ext cx="8229600" cy="478112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Certain aspects of an organisation’s philosophy may become a dominant hallmark.</a:t>
            </a:r>
          </a:p>
          <a:p>
            <a:r>
              <a:rPr lang="en-GB" dirty="0" smtClean="0"/>
              <a:t>The signature ideology is a direct embodiment of the history and values of the company.</a:t>
            </a:r>
          </a:p>
          <a:p>
            <a:r>
              <a:rPr lang="en-GB" dirty="0" smtClean="0"/>
              <a:t>It has the potential to create the energy to drive high performance.</a:t>
            </a:r>
          </a:p>
          <a:p>
            <a:r>
              <a:rPr lang="en-GB" dirty="0" smtClean="0"/>
              <a:t>It becomes part of the fabric and ways of behaving.</a:t>
            </a:r>
          </a:p>
          <a:p>
            <a:pPr marL="0" indent="0">
              <a:buNone/>
            </a:pPr>
            <a:r>
              <a:rPr lang="en-GB" sz="2400" dirty="0" smtClean="0"/>
              <a:t>							</a:t>
            </a:r>
            <a:r>
              <a:rPr lang="en-GB" sz="2600" dirty="0" err="1" smtClean="0"/>
              <a:t>Gratton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701059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5667"/>
            <a:ext cx="8229600" cy="1143000"/>
          </a:xfrm>
        </p:spPr>
        <p:txBody>
          <a:bodyPr/>
          <a:lstStyle/>
          <a:p>
            <a:r>
              <a:rPr lang="en-GB" b="1" dirty="0" smtClean="0"/>
              <a:t>Vision and mission statements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147" y="1713970"/>
            <a:ext cx="8229600" cy="4525963"/>
          </a:xfrm>
        </p:spPr>
        <p:txBody>
          <a:bodyPr/>
          <a:lstStyle/>
          <a:p>
            <a:r>
              <a:rPr lang="en-GB" dirty="0" smtClean="0"/>
              <a:t>A vision statement generally provides the overall frame of reference of what the organisation would like to reach and how it will look.</a:t>
            </a:r>
          </a:p>
          <a:p>
            <a:r>
              <a:rPr lang="en-GB" dirty="0" smtClean="0"/>
              <a:t>The mission statement defines what the organisation aims to achieve, and its core business and activities.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260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The fallacy of the single objective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667" y="1807104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Drucker suggests there are eight key </a:t>
            </a:r>
            <a:r>
              <a:rPr lang="en-GB" dirty="0"/>
              <a:t>areas for </a:t>
            </a:r>
            <a:r>
              <a:rPr lang="en-GB" dirty="0" smtClean="0"/>
              <a:t>setting business </a:t>
            </a:r>
            <a:r>
              <a:rPr lang="en-GB" dirty="0"/>
              <a:t>objectives: 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Market standing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Innovation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Productivity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Physical and financial resources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Profitability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Manager performance and development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Worker performance and attitude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Public responsibility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7776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5667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Corporate social responsibilities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733" y="1713970"/>
            <a:ext cx="8229600" cy="4525963"/>
          </a:xfrm>
        </p:spPr>
        <p:txBody>
          <a:bodyPr/>
          <a:lstStyle/>
          <a:p>
            <a:r>
              <a:rPr lang="en-GB" dirty="0" smtClean="0"/>
              <a:t>Legal changes have made some aspects of CSR compulsory.</a:t>
            </a:r>
          </a:p>
          <a:p>
            <a:r>
              <a:rPr lang="en-GB" dirty="0" smtClean="0"/>
              <a:t>Increased public interest in environmental and ethical issues.</a:t>
            </a:r>
          </a:p>
          <a:p>
            <a:r>
              <a:rPr lang="en-GB" dirty="0" smtClean="0"/>
              <a:t>A convincing business case linking CSR to better performance.</a:t>
            </a:r>
          </a:p>
          <a:p>
            <a:r>
              <a:rPr lang="en-GB" dirty="0" smtClean="0"/>
              <a:t>Shareholder pressure on businesses to show they operate ethically.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9797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65667"/>
            <a:ext cx="8229600" cy="1143000"/>
          </a:xfrm>
        </p:spPr>
        <p:txBody>
          <a:bodyPr/>
          <a:lstStyle/>
          <a:p>
            <a:r>
              <a:rPr lang="en-GB" b="1" dirty="0"/>
              <a:t>Organisational </a:t>
            </a:r>
            <a:r>
              <a:rPr lang="en-GB" b="1" dirty="0" smtClean="0"/>
              <a:t>stakeholders</a:t>
            </a:r>
            <a:endParaRPr lang="en-GB" b="1" dirty="0"/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87216" y="5893776"/>
            <a:ext cx="8534400" cy="492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/>
              <a:t>Figure </a:t>
            </a:r>
            <a:r>
              <a:rPr lang="en-GB" sz="1200" dirty="0" smtClean="0"/>
              <a:t>14.2 </a:t>
            </a:r>
            <a:r>
              <a:rPr lang="en-GB" dirty="0" smtClean="0"/>
              <a:t> </a:t>
            </a:r>
            <a:r>
              <a:rPr lang="en-US" dirty="0" smtClean="0"/>
              <a:t>Areas of </a:t>
            </a:r>
            <a:r>
              <a:rPr lang="en-US" dirty="0" err="1" smtClean="0"/>
              <a:t>organisational</a:t>
            </a:r>
            <a:r>
              <a:rPr lang="en-US" dirty="0" smtClean="0"/>
              <a:t> social responsibilities</a:t>
            </a:r>
          </a:p>
          <a:p>
            <a:pPr eaLnBrk="0" hangingPunct="0">
              <a:spcBef>
                <a:spcPts val="0"/>
              </a:spcBef>
            </a:pPr>
            <a:r>
              <a:rPr lang="en-US" sz="800" i="1" dirty="0" smtClean="0"/>
              <a:t>Source</a:t>
            </a:r>
            <a:r>
              <a:rPr lang="en-US" sz="800" dirty="0" smtClean="0"/>
              <a:t>: </a:t>
            </a:r>
            <a:r>
              <a:rPr lang="en-US" sz="800" dirty="0" err="1" smtClean="0"/>
              <a:t>Rollinson</a:t>
            </a:r>
            <a:r>
              <a:rPr lang="en-US" sz="800" dirty="0" smtClean="0"/>
              <a:t>, D. </a:t>
            </a:r>
            <a:r>
              <a:rPr lang="en-US" sz="800" i="1" dirty="0" err="1" smtClean="0"/>
              <a:t>Organisational</a:t>
            </a:r>
            <a:r>
              <a:rPr lang="en-US" sz="800" i="1" dirty="0" smtClean="0"/>
              <a:t> </a:t>
            </a:r>
            <a:r>
              <a:rPr lang="en-US" sz="800" i="1" dirty="0" err="1" smtClean="0"/>
              <a:t>Behaviour</a:t>
            </a:r>
            <a:r>
              <a:rPr lang="en-US" sz="800" i="1" dirty="0" smtClean="0"/>
              <a:t> and Analysis</a:t>
            </a:r>
            <a:r>
              <a:rPr lang="en-US" sz="800" dirty="0" smtClean="0"/>
              <a:t>, fourth edition, Financial Times Prentice Hall (2008), p. 56.</a:t>
            </a:r>
            <a:endParaRPr lang="en-GB" sz="800" dirty="0" smtClean="0"/>
          </a:p>
        </p:txBody>
      </p:sp>
      <p:pic>
        <p:nvPicPr>
          <p:cNvPr id="2050" name="Picture 2" descr="Y:\Graphics\Powerpoint\PE_UK\PE501-MULLINS\Final Files\GIf\ch14\M14NF00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43667" y="1787522"/>
            <a:ext cx="4656667" cy="3830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76746"/>
            <a:ext cx="8229600" cy="913061"/>
          </a:xfrm>
        </p:spPr>
        <p:txBody>
          <a:bodyPr/>
          <a:lstStyle/>
          <a:p>
            <a:r>
              <a:rPr lang="en-GB" b="1" dirty="0" smtClean="0"/>
              <a:t>The UN global compact</a:t>
            </a:r>
            <a:endParaRPr lang="en-GB" b="1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57199" y="1794610"/>
            <a:ext cx="8534401" cy="4794248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ts val="1900"/>
              </a:lnSpc>
              <a:buNone/>
            </a:pPr>
            <a:r>
              <a:rPr lang="en-GB" dirty="0" smtClean="0"/>
              <a:t>This contains 10 principles for businesses under four main headings:</a:t>
            </a:r>
          </a:p>
          <a:p>
            <a:pPr>
              <a:lnSpc>
                <a:spcPts val="1900"/>
              </a:lnSpc>
            </a:pPr>
            <a:r>
              <a:rPr lang="en-GB" dirty="0" smtClean="0"/>
              <a:t>Human rights</a:t>
            </a:r>
          </a:p>
          <a:p>
            <a:pPr marL="685800" lvl="1" indent="-338138">
              <a:lnSpc>
                <a:spcPts val="1900"/>
              </a:lnSpc>
              <a:buFont typeface="+mj-lt"/>
              <a:buAutoNum type="arabicPeriod"/>
            </a:pPr>
            <a:r>
              <a:rPr lang="en-GB" sz="2900" dirty="0" smtClean="0"/>
              <a:t>Businesses support and respect internationally proclaimed human rights;</a:t>
            </a:r>
          </a:p>
          <a:p>
            <a:pPr marL="685800" lvl="1" indent="-338138">
              <a:lnSpc>
                <a:spcPts val="1900"/>
              </a:lnSpc>
              <a:buFont typeface="+mj-lt"/>
              <a:buAutoNum type="arabicPeriod"/>
            </a:pPr>
            <a:r>
              <a:rPr lang="en-GB" sz="2900" dirty="0" smtClean="0"/>
              <a:t>make sure that they are not complicit in human rights abuses.</a:t>
            </a:r>
          </a:p>
          <a:p>
            <a:pPr>
              <a:lnSpc>
                <a:spcPts val="1900"/>
              </a:lnSpc>
            </a:pPr>
            <a:r>
              <a:rPr lang="en-GB" dirty="0" smtClean="0"/>
              <a:t>Labour standards</a:t>
            </a:r>
          </a:p>
          <a:p>
            <a:pPr marL="685800" lvl="1" indent="-338138">
              <a:lnSpc>
                <a:spcPts val="1900"/>
              </a:lnSpc>
              <a:buFont typeface="+mj-lt"/>
              <a:buAutoNum type="arabicPeriod" startAt="3"/>
            </a:pPr>
            <a:r>
              <a:rPr lang="en-GB" sz="2900" dirty="0" smtClean="0"/>
              <a:t>Businesses uphold freedom of association and recognise the right to collective bargaining;</a:t>
            </a:r>
          </a:p>
          <a:p>
            <a:pPr marL="685800" lvl="1" indent="-338138">
              <a:lnSpc>
                <a:spcPts val="1900"/>
              </a:lnSpc>
              <a:buFont typeface="+mj-lt"/>
              <a:buAutoNum type="arabicPeriod" startAt="3"/>
            </a:pPr>
            <a:r>
              <a:rPr lang="en-GB" sz="2900" dirty="0" smtClean="0"/>
              <a:t>eliminate forced and compulsory labour;</a:t>
            </a:r>
          </a:p>
          <a:p>
            <a:pPr marL="685800" lvl="1" indent="-338138">
              <a:lnSpc>
                <a:spcPts val="1900"/>
              </a:lnSpc>
              <a:buFont typeface="+mj-lt"/>
              <a:buAutoNum type="arabicPeriod" startAt="3"/>
            </a:pPr>
            <a:r>
              <a:rPr lang="en-GB" sz="2900" dirty="0" smtClean="0"/>
              <a:t>abolish child labour;</a:t>
            </a:r>
          </a:p>
          <a:p>
            <a:pPr marL="685800" lvl="1" indent="-338138">
              <a:lnSpc>
                <a:spcPts val="1900"/>
              </a:lnSpc>
              <a:buFont typeface="+mj-lt"/>
              <a:buAutoNum type="arabicPeriod" startAt="3"/>
            </a:pPr>
            <a:r>
              <a:rPr lang="en-GB" sz="2900" dirty="0" smtClean="0"/>
              <a:t>eliminate discrimination in respect of employment and occupation.</a:t>
            </a:r>
          </a:p>
          <a:p>
            <a:pPr>
              <a:lnSpc>
                <a:spcPts val="1900"/>
              </a:lnSpc>
            </a:pPr>
            <a:r>
              <a:rPr lang="en-GB" dirty="0" smtClean="0"/>
              <a:t>Environment</a:t>
            </a:r>
          </a:p>
          <a:p>
            <a:pPr marL="685800" lvl="1" indent="-338138">
              <a:lnSpc>
                <a:spcPts val="1900"/>
              </a:lnSpc>
              <a:buFont typeface="+mj-lt"/>
              <a:buAutoNum type="arabicPeriod" startAt="7"/>
            </a:pPr>
            <a:r>
              <a:rPr lang="en-GB" sz="2900" dirty="0" smtClean="0"/>
              <a:t>Businesses support a precautionary approach to environmental challenges;</a:t>
            </a:r>
          </a:p>
          <a:p>
            <a:pPr marL="685800" lvl="1" indent="-338138">
              <a:lnSpc>
                <a:spcPts val="1900"/>
              </a:lnSpc>
              <a:buFont typeface="+mj-lt"/>
              <a:buAutoNum type="arabicPeriod" startAt="7"/>
            </a:pPr>
            <a:r>
              <a:rPr lang="en-GB" sz="2900" dirty="0" smtClean="0"/>
              <a:t>undertake initiatives to promote greater environmental responsibility;</a:t>
            </a:r>
          </a:p>
          <a:p>
            <a:pPr marL="685800" lvl="1" indent="-338138">
              <a:lnSpc>
                <a:spcPts val="1900"/>
              </a:lnSpc>
              <a:buFont typeface="+mj-lt"/>
              <a:buAutoNum type="arabicPeriod" startAt="7"/>
            </a:pPr>
            <a:r>
              <a:rPr lang="en-GB" sz="2900" dirty="0" smtClean="0"/>
              <a:t>encourage environmentally friendly technologies.</a:t>
            </a:r>
          </a:p>
          <a:p>
            <a:pPr>
              <a:lnSpc>
                <a:spcPts val="1900"/>
              </a:lnSpc>
            </a:pPr>
            <a:r>
              <a:rPr lang="en-GB" dirty="0" smtClean="0"/>
              <a:t>Anti-corruption</a:t>
            </a:r>
          </a:p>
          <a:p>
            <a:pPr marL="685800" lvl="1" indent="-338138">
              <a:lnSpc>
                <a:spcPts val="1900"/>
              </a:lnSpc>
              <a:buFont typeface="+mj-lt"/>
              <a:buAutoNum type="arabicPeriod" startAt="10"/>
            </a:pPr>
            <a:r>
              <a:rPr lang="en-GB" sz="2900" dirty="0" smtClean="0"/>
              <a:t>Businesses work against corruption in all its forms, including extortion and bribery.</a:t>
            </a:r>
            <a:endParaRPr lang="en-GB" sz="2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65342"/>
            <a:ext cx="8229600" cy="1143000"/>
          </a:xfrm>
        </p:spPr>
        <p:txBody>
          <a:bodyPr/>
          <a:lstStyle/>
          <a:p>
            <a:r>
              <a:rPr lang="en-GB" b="1" dirty="0" smtClean="0"/>
              <a:t>Values and ethics</a:t>
            </a:r>
            <a:endParaRPr lang="en-GB" b="1" dirty="0"/>
          </a:p>
        </p:txBody>
      </p:sp>
      <p:sp>
        <p:nvSpPr>
          <p:cNvPr id="292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7561" y="1729979"/>
            <a:ext cx="8291264" cy="4925144"/>
          </a:xfrm>
        </p:spPr>
        <p:txBody>
          <a:bodyPr/>
          <a:lstStyle/>
          <a:p>
            <a:pPr>
              <a:buNone/>
            </a:pPr>
            <a:r>
              <a:rPr lang="en-GB" sz="2800" dirty="0" smtClean="0"/>
              <a:t>Ethics and business</a:t>
            </a:r>
            <a:endParaRPr lang="en-GB" sz="2800" dirty="0"/>
          </a:p>
          <a:p>
            <a:pPr marL="355600" lvl="1" indent="-338138"/>
            <a:r>
              <a:rPr lang="en-GB" dirty="0" smtClean="0"/>
              <a:t>It is to </a:t>
            </a:r>
            <a:r>
              <a:rPr lang="en-GB" dirty="0"/>
              <a:t>do </a:t>
            </a:r>
            <a:r>
              <a:rPr lang="en-GB" dirty="0" smtClean="0"/>
              <a:t>with morality, and practices considered importantly right or wrong.</a:t>
            </a:r>
            <a:endParaRPr lang="en-GB" dirty="0"/>
          </a:p>
          <a:p>
            <a:pPr marL="355600" lvl="1" indent="-338138"/>
            <a:r>
              <a:rPr lang="en-GB" dirty="0"/>
              <a:t>It seeks to understand what makes some things good and others </a:t>
            </a:r>
            <a:r>
              <a:rPr lang="en-GB" dirty="0" smtClean="0"/>
              <a:t>bad.</a:t>
            </a:r>
            <a:endParaRPr lang="en-GB" dirty="0"/>
          </a:p>
          <a:p>
            <a:pPr marL="355600" lvl="1" indent="-338138"/>
            <a:r>
              <a:rPr lang="en-GB" dirty="0"/>
              <a:t>In ways that can be generalised to other </a:t>
            </a:r>
            <a:r>
              <a:rPr lang="en-GB" dirty="0" smtClean="0"/>
              <a:t>cases.</a:t>
            </a:r>
            <a:endParaRPr lang="en-GB" dirty="0"/>
          </a:p>
          <a:p>
            <a:pPr marL="355600" lvl="1" indent="-338138"/>
            <a:r>
              <a:rPr lang="en-GB" dirty="0"/>
              <a:t>Business ethics is an example of applied </a:t>
            </a:r>
            <a:r>
              <a:rPr lang="en-GB" dirty="0" smtClean="0"/>
              <a:t>ethics.</a:t>
            </a:r>
            <a:endParaRPr lang="en-GB" dirty="0"/>
          </a:p>
          <a:p>
            <a:pPr marL="355600" lvl="1" indent="-338138"/>
            <a:r>
              <a:rPr lang="en-GB" dirty="0"/>
              <a:t>It seeks to explore the implications of general ethics for the conduct of </a:t>
            </a:r>
            <a:r>
              <a:rPr lang="en-GB" dirty="0" smtClean="0"/>
              <a:t>business.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8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65667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Ethics and </a:t>
            </a:r>
            <a:r>
              <a:rPr lang="en-GB" b="1" dirty="0" smtClean="0"/>
              <a:t>CSR</a:t>
            </a:r>
            <a:endParaRPr lang="en-GB" b="1" dirty="0"/>
          </a:p>
        </p:txBody>
      </p:sp>
      <p:sp>
        <p:nvSpPr>
          <p:cNvPr id="293892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43486" y="1818913"/>
            <a:ext cx="4102138" cy="4525963"/>
          </a:xfrm>
        </p:spPr>
        <p:txBody>
          <a:bodyPr/>
          <a:lstStyle/>
          <a:p>
            <a:pPr algn="ctr">
              <a:lnSpc>
                <a:spcPct val="80000"/>
              </a:lnSpc>
              <a:buFontTx/>
              <a:buNone/>
            </a:pPr>
            <a:r>
              <a:rPr lang="en-GB" sz="2400" b="1" dirty="0"/>
              <a:t>Shareholder-centred </a:t>
            </a:r>
            <a:r>
              <a:rPr lang="en-GB" sz="2400" b="1" dirty="0" smtClean="0"/>
              <a:t>view</a:t>
            </a:r>
            <a:br>
              <a:rPr lang="en-GB" sz="2400" b="1" dirty="0" smtClean="0"/>
            </a:b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Directors act as agents of the owners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There is a duty to maximise owner wealth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Other tests of ethical behaviour include common decency and distributive justice</a:t>
            </a:r>
          </a:p>
        </p:txBody>
      </p:sp>
      <p:sp>
        <p:nvSpPr>
          <p:cNvPr id="293893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459225" y="1818913"/>
            <a:ext cx="4392488" cy="4852988"/>
          </a:xfrm>
        </p:spPr>
        <p:txBody>
          <a:bodyPr/>
          <a:lstStyle/>
          <a:p>
            <a:pPr algn="ctr">
              <a:lnSpc>
                <a:spcPct val="80000"/>
              </a:lnSpc>
              <a:buFontTx/>
              <a:buNone/>
            </a:pPr>
            <a:r>
              <a:rPr lang="en-GB" sz="2400" b="1" dirty="0"/>
              <a:t>Stakeholder </a:t>
            </a:r>
            <a:r>
              <a:rPr lang="en-GB" sz="2400" b="1" dirty="0" smtClean="0"/>
              <a:t>view</a:t>
            </a:r>
            <a:br>
              <a:rPr lang="en-GB" sz="2400" b="1" dirty="0" smtClean="0"/>
            </a:b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A wide range of stakeholder groups have an interest in the business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These groups should be taken into account by a business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Shareholders are just one such group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A business may be accountable to stakeholders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1166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/>
              <a:t>Business ethics</a:t>
            </a:r>
            <a:r>
              <a:rPr lang="en-GB" sz="4000" b="1" dirty="0"/>
              <a:t>:</a:t>
            </a:r>
            <a:r>
              <a:rPr lang="en-GB" sz="4000" b="1" dirty="0" smtClean="0"/>
              <a:t> no single </a:t>
            </a:r>
            <a:br>
              <a:rPr lang="en-GB" sz="4000" b="1" dirty="0" smtClean="0"/>
            </a:br>
            <a:r>
              <a:rPr lang="en-GB" sz="4000" b="1" dirty="0" smtClean="0"/>
              <a:t>view of right </a:t>
            </a:r>
            <a:r>
              <a:rPr lang="en-GB" sz="4000" b="1" dirty="0"/>
              <a:t>or </a:t>
            </a:r>
            <a:r>
              <a:rPr lang="en-GB" sz="4000" b="1" dirty="0" smtClean="0"/>
              <a:t>wrong</a:t>
            </a:r>
            <a:endParaRPr lang="en-GB" sz="4000" b="1" dirty="0"/>
          </a:p>
        </p:txBody>
      </p:sp>
      <p:sp>
        <p:nvSpPr>
          <p:cNvPr id="29696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448147" y="1763154"/>
            <a:ext cx="8229600" cy="47815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 b="1" dirty="0"/>
              <a:t>Deontological ethics:</a:t>
            </a:r>
            <a:r>
              <a:rPr lang="en-GB" sz="3000" dirty="0"/>
              <a:t> </a:t>
            </a:r>
          </a:p>
          <a:p>
            <a:pPr marL="693738" lvl="1" indent="-338138">
              <a:lnSpc>
                <a:spcPct val="90000"/>
              </a:lnSpc>
            </a:pPr>
            <a:r>
              <a:rPr lang="en-GB" dirty="0" smtClean="0"/>
              <a:t>It emphasises </a:t>
            </a:r>
            <a:r>
              <a:rPr lang="en-GB" dirty="0"/>
              <a:t>duties, things that must be done or refrained from irrespective of the </a:t>
            </a:r>
            <a:r>
              <a:rPr lang="en-GB" dirty="0" smtClean="0"/>
              <a:t>results.</a:t>
            </a:r>
            <a:endParaRPr lang="en-GB" dirty="0"/>
          </a:p>
          <a:p>
            <a:pPr marL="693738" lvl="1" indent="-338138">
              <a:lnSpc>
                <a:spcPct val="90000"/>
              </a:lnSpc>
            </a:pPr>
            <a:r>
              <a:rPr lang="en-GB" dirty="0"/>
              <a:t>Goodness or badness is evident in the action </a:t>
            </a:r>
            <a:r>
              <a:rPr lang="en-GB" dirty="0" smtClean="0"/>
              <a:t>itself.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sz="3000" b="1" dirty="0"/>
              <a:t>Consequentialist ethics:</a:t>
            </a:r>
          </a:p>
          <a:p>
            <a:pPr marL="693738" lvl="1" indent="-338138">
              <a:lnSpc>
                <a:spcPct val="90000"/>
              </a:lnSpc>
            </a:pPr>
            <a:r>
              <a:rPr lang="en-GB" dirty="0"/>
              <a:t>The goodness or badness of an act is evident only in the </a:t>
            </a:r>
            <a:r>
              <a:rPr lang="en-GB" dirty="0" smtClean="0"/>
              <a:t>results.</a:t>
            </a:r>
            <a:endParaRPr lang="en-GB" dirty="0"/>
          </a:p>
          <a:p>
            <a:pPr marL="693738" lvl="1" indent="-338138">
              <a:lnSpc>
                <a:spcPct val="90000"/>
              </a:lnSpc>
            </a:pPr>
            <a:r>
              <a:rPr lang="en-GB" dirty="0"/>
              <a:t>A </a:t>
            </a:r>
            <a:r>
              <a:rPr lang="en-GB" dirty="0" smtClean="0"/>
              <a:t>‘bad’ </a:t>
            </a:r>
            <a:r>
              <a:rPr lang="en-GB" dirty="0"/>
              <a:t>act can have </a:t>
            </a:r>
            <a:r>
              <a:rPr lang="en-GB" dirty="0" smtClean="0"/>
              <a:t>‘good’ results.</a:t>
            </a:r>
            <a:endParaRPr lang="en-GB" dirty="0"/>
          </a:p>
          <a:p>
            <a:pPr marL="693738" lvl="1" indent="-338138">
              <a:lnSpc>
                <a:spcPct val="90000"/>
              </a:lnSpc>
            </a:pPr>
            <a:r>
              <a:rPr lang="en-GB" dirty="0"/>
              <a:t>The </a:t>
            </a:r>
            <a:r>
              <a:rPr lang="en-GB" dirty="0" smtClean="0"/>
              <a:t>means can be justified by the end result.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7394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04827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Codes of </a:t>
            </a:r>
            <a:r>
              <a:rPr lang="en-GB" sz="3600" b="1" dirty="0" smtClean="0"/>
              <a:t>business </a:t>
            </a:r>
            <a:br>
              <a:rPr lang="en-GB" sz="3600" b="1" dirty="0" smtClean="0"/>
            </a:br>
            <a:r>
              <a:rPr lang="en-GB" sz="3600" b="1" dirty="0" smtClean="0"/>
              <a:t>conduct (or ethics)</a:t>
            </a:r>
            <a:endParaRPr lang="en-GB" sz="3600" b="1" dirty="0"/>
          </a:p>
        </p:txBody>
      </p:sp>
      <p:sp>
        <p:nvSpPr>
          <p:cNvPr id="300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6614" y="1798637"/>
            <a:ext cx="8229600" cy="4525963"/>
          </a:xfrm>
        </p:spPr>
        <p:txBody>
          <a:bodyPr>
            <a:noAutofit/>
          </a:bodyPr>
          <a:lstStyle/>
          <a:p>
            <a:pPr>
              <a:lnSpc>
                <a:spcPts val="2800"/>
              </a:lnSpc>
              <a:buNone/>
            </a:pPr>
            <a:r>
              <a:rPr lang="en-GB" sz="2800" dirty="0"/>
              <a:t>Codes of </a:t>
            </a:r>
            <a:r>
              <a:rPr lang="en-GB" sz="2800" dirty="0" smtClean="0"/>
              <a:t>conduct:</a:t>
            </a:r>
            <a:endParaRPr lang="en-GB" sz="2800" dirty="0"/>
          </a:p>
          <a:p>
            <a:pPr marL="355600" lvl="1" indent="-338138">
              <a:lnSpc>
                <a:spcPts val="2800"/>
              </a:lnSpc>
            </a:pPr>
            <a:r>
              <a:rPr lang="en-GB" dirty="0" smtClean="0"/>
              <a:t>play an important role in fostering ethical conduct by sending clear guidance to employees;</a:t>
            </a:r>
            <a:endParaRPr lang="en-GB" dirty="0"/>
          </a:p>
          <a:p>
            <a:pPr marL="355600" lvl="1" indent="-338138">
              <a:lnSpc>
                <a:spcPts val="2800"/>
              </a:lnSpc>
            </a:pPr>
            <a:r>
              <a:rPr lang="en-GB" dirty="0" smtClean="0"/>
              <a:t>may arise from a distillation of the knowledge and experience of the organisation over many years;</a:t>
            </a:r>
          </a:p>
          <a:p>
            <a:pPr marL="355600" lvl="1" indent="-338138">
              <a:lnSpc>
                <a:spcPts val="2800"/>
              </a:lnSpc>
            </a:pPr>
            <a:r>
              <a:rPr lang="en-GB" dirty="0" smtClean="0"/>
              <a:t>may be particularly helpful to junior or less experienced staff;</a:t>
            </a:r>
          </a:p>
          <a:p>
            <a:pPr marL="355600" lvl="1" indent="-338138">
              <a:lnSpc>
                <a:spcPts val="2800"/>
              </a:lnSpc>
            </a:pPr>
            <a:r>
              <a:rPr lang="en-GB" dirty="0" smtClean="0"/>
              <a:t>may need to be updated on a regular basis.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65667"/>
            <a:ext cx="8229600" cy="1143000"/>
          </a:xfrm>
        </p:spPr>
        <p:txBody>
          <a:bodyPr/>
          <a:lstStyle/>
          <a:p>
            <a:r>
              <a:rPr lang="en-GB" sz="4000" b="1" dirty="0" smtClean="0"/>
              <a:t>An integrated approach: </a:t>
            </a:r>
            <a:r>
              <a:rPr lang="en-GB" sz="4000" b="1" dirty="0"/>
              <a:t>McEwan</a:t>
            </a:r>
          </a:p>
        </p:txBody>
      </p:sp>
      <p:sp>
        <p:nvSpPr>
          <p:cNvPr id="305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26942"/>
            <a:ext cx="8229600" cy="4525963"/>
          </a:xfrm>
        </p:spPr>
        <p:txBody>
          <a:bodyPr/>
          <a:lstStyle/>
          <a:p>
            <a:r>
              <a:rPr lang="en-GB" sz="2600" b="1" dirty="0"/>
              <a:t>Descriptive approach</a:t>
            </a:r>
            <a:r>
              <a:rPr lang="en-GB" sz="2600" dirty="0"/>
              <a:t> </a:t>
            </a:r>
          </a:p>
          <a:p>
            <a:pPr marL="685800" lvl="1" indent="-338138"/>
            <a:r>
              <a:rPr lang="en-GB" sz="2400" dirty="0"/>
              <a:t>draws attention to the values </a:t>
            </a:r>
            <a:r>
              <a:rPr lang="en-GB" sz="2400" dirty="0" smtClean="0"/>
              <a:t>and </a:t>
            </a:r>
            <a:r>
              <a:rPr lang="en-GB" sz="2400" dirty="0"/>
              <a:t>beliefs of people from different </a:t>
            </a:r>
            <a:r>
              <a:rPr lang="en-GB" sz="2400" dirty="0" smtClean="0"/>
              <a:t>cultures.</a:t>
            </a:r>
            <a:endParaRPr lang="en-GB" sz="2400" dirty="0"/>
          </a:p>
          <a:p>
            <a:r>
              <a:rPr lang="en-GB" sz="2600" b="1" dirty="0"/>
              <a:t>Normative approach</a:t>
            </a:r>
          </a:p>
          <a:p>
            <a:pPr marL="685800" lvl="1" indent="-338138"/>
            <a:r>
              <a:rPr lang="en-GB" sz="2400" dirty="0"/>
              <a:t>identifies sets of values </a:t>
            </a:r>
            <a:r>
              <a:rPr lang="en-GB" sz="2400" dirty="0" smtClean="0"/>
              <a:t>and </a:t>
            </a:r>
            <a:r>
              <a:rPr lang="en-GB" sz="2400" dirty="0"/>
              <a:t>beliefs as a basis for making ethical </a:t>
            </a:r>
            <a:r>
              <a:rPr lang="en-GB" sz="2400" dirty="0" smtClean="0"/>
              <a:t>decisions.</a:t>
            </a:r>
            <a:endParaRPr lang="en-GB" sz="2400" dirty="0"/>
          </a:p>
          <a:p>
            <a:r>
              <a:rPr lang="en-GB" sz="2600" b="1" dirty="0"/>
              <a:t>Analytical approach</a:t>
            </a:r>
          </a:p>
          <a:p>
            <a:pPr marL="685800" lvl="1" indent="-338138"/>
            <a:r>
              <a:rPr lang="en-GB" sz="2400" dirty="0"/>
              <a:t>attempts to explore the relationship between the normative values </a:t>
            </a:r>
            <a:r>
              <a:rPr lang="en-GB" sz="2400" dirty="0" smtClean="0"/>
              <a:t>and </a:t>
            </a:r>
            <a:r>
              <a:rPr lang="en-GB" sz="2400" dirty="0"/>
              <a:t>beliefs and other value systems or </a:t>
            </a:r>
            <a:r>
              <a:rPr lang="en-GB" sz="2400" dirty="0" smtClean="0"/>
              <a:t>ideologies. </a:t>
            </a:r>
            <a:endParaRPr lang="en-GB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1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65342"/>
            <a:ext cx="8229600" cy="1143000"/>
          </a:xfrm>
        </p:spPr>
        <p:txBody>
          <a:bodyPr/>
          <a:lstStyle/>
          <a:p>
            <a:r>
              <a:rPr lang="en-GB" b="1" dirty="0"/>
              <a:t>Related </a:t>
            </a:r>
            <a:r>
              <a:rPr lang="en-GB" b="1" dirty="0" smtClean="0"/>
              <a:t>legislation</a:t>
            </a:r>
            <a:endParaRPr lang="en-GB" b="1" dirty="0"/>
          </a:p>
        </p:txBody>
      </p:sp>
      <p:sp>
        <p:nvSpPr>
          <p:cNvPr id="304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9960" y="1822040"/>
            <a:ext cx="8229600" cy="4968552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GB" sz="1800" dirty="0"/>
              <a:t>Human Rights Act 1998</a:t>
            </a:r>
          </a:p>
          <a:p>
            <a:pPr marL="695325" lvl="1" indent="-342900">
              <a:lnSpc>
                <a:spcPct val="80000"/>
              </a:lnSpc>
            </a:pPr>
            <a:r>
              <a:rPr lang="en-GB" sz="1600" dirty="0" smtClean="0"/>
              <a:t>liberties </a:t>
            </a:r>
            <a:r>
              <a:rPr lang="en-GB" sz="1600" dirty="0"/>
              <a:t>enshrined in the European Convention on Human </a:t>
            </a:r>
            <a:r>
              <a:rPr lang="en-GB" sz="1600" dirty="0" smtClean="0"/>
              <a:t>Rights.</a:t>
            </a:r>
            <a:endParaRPr lang="en-GB" sz="1600" dirty="0"/>
          </a:p>
          <a:p>
            <a:pPr>
              <a:lnSpc>
                <a:spcPct val="80000"/>
              </a:lnSpc>
            </a:pPr>
            <a:r>
              <a:rPr lang="en-GB" sz="1800" dirty="0"/>
              <a:t>Public Interest Disclosure Act 1998</a:t>
            </a:r>
          </a:p>
          <a:p>
            <a:pPr marL="695325" lvl="1" indent="-342900">
              <a:lnSpc>
                <a:spcPct val="80000"/>
              </a:lnSpc>
            </a:pPr>
            <a:r>
              <a:rPr lang="en-GB" sz="1600" dirty="0" smtClean="0"/>
              <a:t>the ‘Whistleblower’s Act’ </a:t>
            </a:r>
            <a:r>
              <a:rPr lang="en-GB" sz="1600" dirty="0"/>
              <a:t>provides some protection to those who expose organisational wrongdoing by their </a:t>
            </a:r>
            <a:r>
              <a:rPr lang="en-GB" sz="1600" dirty="0" smtClean="0"/>
              <a:t>employer.</a:t>
            </a:r>
            <a:endParaRPr lang="en-GB" sz="1600" dirty="0"/>
          </a:p>
          <a:p>
            <a:pPr>
              <a:lnSpc>
                <a:spcPct val="80000"/>
              </a:lnSpc>
            </a:pPr>
            <a:r>
              <a:rPr lang="en-GB" sz="1800" dirty="0"/>
              <a:t>Local Government Act 2000</a:t>
            </a:r>
          </a:p>
          <a:p>
            <a:pPr marL="695325" lvl="1" indent="-342900">
              <a:lnSpc>
                <a:spcPct val="80000"/>
              </a:lnSpc>
            </a:pPr>
            <a:r>
              <a:rPr lang="en-GB" sz="1600" dirty="0" smtClean="0"/>
              <a:t>requires </a:t>
            </a:r>
            <a:r>
              <a:rPr lang="en-GB" sz="1600" dirty="0"/>
              <a:t>local authorities to promote high standards of behaviour in public </a:t>
            </a:r>
            <a:r>
              <a:rPr lang="en-GB" sz="1600" dirty="0" smtClean="0"/>
              <a:t>services.</a:t>
            </a:r>
            <a:endParaRPr lang="en-GB" sz="1600" dirty="0"/>
          </a:p>
          <a:p>
            <a:pPr>
              <a:lnSpc>
                <a:spcPct val="80000"/>
              </a:lnSpc>
            </a:pPr>
            <a:r>
              <a:rPr lang="en-GB" sz="1800" dirty="0"/>
              <a:t>The Freedom of Information Act 2000</a:t>
            </a:r>
          </a:p>
          <a:p>
            <a:pPr marL="695325" lvl="1" indent="-342900">
              <a:lnSpc>
                <a:spcPct val="80000"/>
              </a:lnSpc>
            </a:pPr>
            <a:r>
              <a:rPr lang="en-GB" sz="1600" dirty="0" smtClean="0"/>
              <a:t>offers </a:t>
            </a:r>
            <a:r>
              <a:rPr lang="en-GB" sz="1600" dirty="0"/>
              <a:t>public access to information held by public authorities; the </a:t>
            </a:r>
            <a:r>
              <a:rPr lang="en-GB" sz="1600" dirty="0" smtClean="0"/>
              <a:t>‘right </a:t>
            </a:r>
            <a:r>
              <a:rPr lang="en-GB" sz="1600" dirty="0"/>
              <a:t>to </a:t>
            </a:r>
            <a:r>
              <a:rPr lang="en-GB" sz="1600" dirty="0" smtClean="0"/>
              <a:t>know’.</a:t>
            </a:r>
          </a:p>
          <a:p>
            <a:pPr>
              <a:lnSpc>
                <a:spcPct val="80000"/>
              </a:lnSpc>
            </a:pPr>
            <a:r>
              <a:rPr lang="en-GB" sz="1800" dirty="0" smtClean="0"/>
              <a:t>The Corporate Manslaughter and Corporate Homicide Act 2007</a:t>
            </a:r>
          </a:p>
          <a:p>
            <a:pPr marL="695325" lvl="1" indent="-342900">
              <a:lnSpc>
                <a:spcPct val="80000"/>
              </a:lnSpc>
            </a:pPr>
            <a:r>
              <a:rPr lang="en-GB" sz="1600" dirty="0" smtClean="0"/>
              <a:t>clarifies criminal liabilities of companies where a serious failure in the management of health and safety results in a fatality.</a:t>
            </a:r>
          </a:p>
          <a:p>
            <a:pPr>
              <a:lnSpc>
                <a:spcPct val="80000"/>
              </a:lnSpc>
            </a:pPr>
            <a:r>
              <a:rPr lang="en-GB" sz="1800" dirty="0" smtClean="0"/>
              <a:t>The Bribery Act 2010</a:t>
            </a:r>
          </a:p>
          <a:p>
            <a:pPr marL="695325" lvl="1" indent="-342900">
              <a:lnSpc>
                <a:spcPct val="80000"/>
              </a:lnSpc>
            </a:pPr>
            <a:r>
              <a:rPr lang="en-GB" sz="1600" dirty="0" smtClean="0"/>
              <a:t>consolidates and modernises the law on bribery in both public and private sectors.</a:t>
            </a:r>
          </a:p>
          <a:p>
            <a:pPr>
              <a:lnSpc>
                <a:spcPct val="80000"/>
              </a:lnSpc>
            </a:pPr>
            <a:r>
              <a:rPr lang="en-GB" sz="1800" dirty="0" smtClean="0"/>
              <a:t>The Equality Act 2010</a:t>
            </a:r>
          </a:p>
          <a:p>
            <a:pPr marL="695325" lvl="1" indent="-342900">
              <a:lnSpc>
                <a:spcPct val="80000"/>
              </a:lnSpc>
            </a:pPr>
            <a:r>
              <a:rPr lang="en-GB" sz="1600" dirty="0" smtClean="0"/>
              <a:t>covers areas of discrimination and helps achieve equal opportunities in the workplace and in wider society.</a:t>
            </a:r>
            <a:endParaRPr lang="en-GB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5342"/>
            <a:ext cx="8229600" cy="1143000"/>
          </a:xfrm>
        </p:spPr>
        <p:txBody>
          <a:bodyPr/>
          <a:lstStyle/>
          <a:p>
            <a:r>
              <a:rPr lang="en-GB" b="1" dirty="0" smtClean="0"/>
              <a:t>Assignment</a:t>
            </a:r>
            <a:endParaRPr lang="en-GB" b="1" dirty="0"/>
          </a:p>
        </p:txBody>
      </p:sp>
      <p:pic>
        <p:nvPicPr>
          <p:cNvPr id="3074" name="Picture 2" descr="Y:\Graphics\Powerpoint\PE_UK\PE501-MULLINS\Final Files\GIf\ch14\M14UF00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6863" y="2605802"/>
            <a:ext cx="8269886" cy="20924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29610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24"/>
  <p:tag name="MMPROD_UIDATA" val="&lt;database version=&quot;6.0&quot;&gt;&lt;object type=&quot;1&quot; unique_id=&quot;10001&quot;&gt;&lt;object type=&quot;8&quot; unique_id=&quot;358230&quot;&gt;&lt;/object&gt;&lt;object type=&quot;2&quot; unique_id=&quot;358231&quot;&gt;&lt;object type=&quot;3&quot; unique_id=&quot;366210&quot;&gt;&lt;property id=&quot;20148&quot; value=&quot;5&quot;/&gt;&lt;property id=&quot;20300&quot; value=&quot;Slide 1&quot;/&gt;&lt;property id=&quot;20307&quot; value=&quot;257&quot;/&gt;&lt;/object&gt;&lt;object type=&quot;3&quot; unique_id=&quot;366211&quot;&gt;&lt;property id=&quot;20148&quot; value=&quot;5&quot;/&gt;&lt;property id=&quot;20300&quot; value=&quot;Slide 7 - &amp;quot;Organisational ideologies &amp;#x0D;&amp;#x0A;and principles: Brech&amp;quot;&quot;/&gt;&lt;property id=&quot;20307&quot; value=&quot;258&quot;/&gt;&lt;/object&gt;&lt;object type=&quot;3&quot; unique_id=&quot;366213&quot;&gt;&lt;property id=&quot;20148&quot; value=&quot;5&quot;/&gt;&lt;property id=&quot;20300&quot; value=&quot;Slide 9 - &amp;quot;Vision and mission statements&amp;quot;&quot;/&gt;&lt;property id=&quot;20307&quot; value=&quot;260&quot;/&gt;&lt;/object&gt;&lt;object type=&quot;3&quot; unique_id=&quot;366219&quot;&gt;&lt;property id=&quot;20148&quot; value=&quot;5&quot;/&gt;&lt;property id=&quot;20300&quot; value=&quot;Slide 12 - &amp;quot;Organisational stakeholders&amp;quot;&quot;/&gt;&lt;property id=&quot;20307&quot; value=&quot;266&quot;/&gt;&lt;/object&gt;&lt;object type=&quot;3&quot; unique_id=&quot;366220&quot;&gt;&lt;property id=&quot;20148&quot; value=&quot;5&quot;/&gt;&lt;property id=&quot;20300&quot; value=&quot;Slide 13 - &amp;quot;The UN global compact&amp;quot;&quot;/&gt;&lt;property id=&quot;20307&quot; value=&quot;267&quot;/&gt;&lt;/object&gt;&lt;object type=&quot;3&quot; unique_id=&quot;366221&quot;&gt;&lt;property id=&quot;20148&quot; value=&quot;5&quot;/&gt;&lt;property id=&quot;20300&quot; value=&quot;Slide 14 - &amp;quot;Values and ethics&amp;quot;&quot;/&gt;&lt;property id=&quot;20307&quot; value=&quot;268&quot;/&gt;&lt;/object&gt;&lt;object type=&quot;3&quot; unique_id=&quot;366222&quot;&gt;&lt;property id=&quot;20148&quot; value=&quot;5&quot;/&gt;&lt;property id=&quot;20300&quot; value=&quot;Slide 15 - &amp;quot;Ethics and CSR&amp;quot;&quot;/&gt;&lt;property id=&quot;20307&quot; value=&quot;269&quot;/&gt;&lt;/object&gt;&lt;object type=&quot;3&quot; unique_id=&quot;366224&quot;&gt;&lt;property id=&quot;20148&quot; value=&quot;5&quot;/&gt;&lt;property id=&quot;20300&quot; value=&quot;Slide 17 - &amp;quot;Codes of business conduct &amp;#x0D;&amp;#x0A;(or ethics)&amp;quot;&quot;/&gt;&lt;property id=&quot;20307&quot; value=&quot;271&quot;/&gt;&lt;/object&gt;&lt;object type=&quot;3&quot; unique_id=&quot;366225&quot;&gt;&lt;property id=&quot;20148&quot; value=&quot;5&quot;/&gt;&lt;property id=&quot;20300&quot; value=&quot;Slide 19 - &amp;quot;Related legislation&amp;quot;&quot;/&gt;&lt;property id=&quot;20307&quot; value=&quot;272&quot;/&gt;&lt;/object&gt;&lt;object type=&quot;3&quot; unique_id=&quot;366226&quot;&gt;&lt;property id=&quot;20148&quot; value=&quot;5&quot;/&gt;&lt;property id=&quot;20300&quot; value=&quot;Slide 18 - &amp;quot;An integrated approach: McEwan&amp;quot;&quot;/&gt;&lt;property id=&quot;20307&quot; value=&quot;273&quot;/&gt;&lt;/object&gt;&lt;object type=&quot;3&quot; unique_id=&quot;368029&quot;&gt;&lt;property id=&quot;20148&quot; value=&quot;5&quot;/&gt;&lt;property id=&quot;20300&quot; value=&quot;Slide 2 - &amp;quot;The importance of strategy&amp;quot;&quot;/&gt;&lt;property id=&quot;20307&quot; value=&quot;284&quot;/&gt;&lt;/object&gt;&lt;object type=&quot;3&quot; unique_id=&quot;368030&quot;&gt;&lt;property id=&quot;20148&quot; value=&quot;5&quot;/&gt;&lt;property id=&quot;20300&quot; value=&quot;Slide 3 - &amp;quot;Organisational goals, objectives&amp;#x0D;&amp;#x0A;and policy&amp;quot;&quot;/&gt;&lt;property id=&quot;20307&quot; value=&quot;275&quot;/&gt;&lt;/object&gt;&lt;object type=&quot;3&quot; unique_id=&quot;368031&quot;&gt;&lt;property id=&quot;20148&quot; value=&quot;5&quot;/&gt;&lt;property id=&quot;20300&quot; value=&quot;Slide 4 - &amp;quot;Objectives and policy&amp;quot;&quot;/&gt;&lt;property id=&quot;20307&quot; value=&quot;276&quot;/&gt;&lt;/object&gt;&lt;object type=&quot;3&quot; unique_id=&quot;368032&quot;&gt;&lt;property id=&quot;20148&quot; value=&quot;5&quot;/&gt;&lt;property id=&quot;20300&quot; value=&quot;Slide 5 - &amp;quot;SMART objectives&amp;quot;&quot;/&gt;&lt;property id=&quot;20307&quot; value=&quot;277&quot;/&gt;&lt;/object&gt;&lt;object type=&quot;3&quot; unique_id=&quot;368033&quot;&gt;&lt;property id=&quot;20148&quot; value=&quot;5&quot;/&gt;&lt;property id=&quot;20300&quot; value=&quot;Slide 6 - &amp;quot;A systems view of goals and objectives&amp;quot;&quot;/&gt;&lt;property id=&quot;20307&quot; value=&quot;278&quot;/&gt;&lt;/object&gt;&lt;object type=&quot;3&quot; unique_id=&quot;368034&quot;&gt;&lt;property id=&quot;20148&quot; value=&quot;5&quot;/&gt;&lt;property id=&quot;20300&quot; value=&quot;Slide 8 - &amp;quot;An organisation’s ‘signature’ ideology&amp;quot;&quot;/&gt;&lt;property id=&quot;20307&quot; value=&quot;279&quot;/&gt;&lt;/object&gt;&lt;object type=&quot;3&quot; unique_id=&quot;368035&quot;&gt;&lt;property id=&quot;20148&quot; value=&quot;5&quot;/&gt;&lt;property id=&quot;20300&quot; value=&quot;Slide 10 - &amp;quot;The fallacy of the single objective&amp;quot;&quot;/&gt;&lt;property id=&quot;20307&quot; value=&quot;280&quot;/&gt;&lt;/object&gt;&lt;object type=&quot;3&quot; unique_id=&quot;368036&quot;&gt;&lt;property id=&quot;20148&quot; value=&quot;5&quot;/&gt;&lt;property id=&quot;20300&quot; value=&quot;Slide 11 - &amp;quot;Corporate social responsibilities&amp;quot;&quot;/&gt;&lt;property id=&quot;20307&quot; value=&quot;281&quot;/&gt;&lt;/object&gt;&lt;object type=&quot;3&quot; unique_id=&quot;368037&quot;&gt;&lt;property id=&quot;20148&quot; value=&quot;5&quot;/&gt;&lt;property id=&quot;20300&quot; value=&quot;Slide 16 - &amp;quot;Business ethics: no single view &amp;#x0D;&amp;#x0A;of right or wrong&amp;quot;&quot;/&gt;&lt;property id=&quot;20307&quot; value=&quot;282&quot;/&gt;&lt;/object&gt;&lt;object type=&quot;3&quot; unique_id=&quot;368038&quot;&gt;&lt;property id=&quot;20148&quot; value=&quot;5&quot;/&gt;&lt;property id=&quot;20300&quot; value=&quot;Slide 20 - &amp;quot;Assignment&amp;quot;&quot;/&gt;&lt;property id=&quot;20307&quot; value=&quot;283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Custom Design">
  <a:themeElements>
    <a:clrScheme name="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ustom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551</TotalTime>
  <Words>1039</Words>
  <Application>Microsoft Office PowerPoint</Application>
  <PresentationFormat>On-screen Show (4:3)</PresentationFormat>
  <Paragraphs>143</Paragraphs>
  <Slides>20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Default Design</vt:lpstr>
      <vt:lpstr>Custom Design</vt:lpstr>
      <vt:lpstr>PowerPoint Presentation</vt:lpstr>
      <vt:lpstr>The importance of strategy</vt:lpstr>
      <vt:lpstr>Organisational goals, objectives and policy</vt:lpstr>
      <vt:lpstr>Objectives and policy</vt:lpstr>
      <vt:lpstr>SMART objectives</vt:lpstr>
      <vt:lpstr>A systems view of goals  and objectives</vt:lpstr>
      <vt:lpstr>Organisational ideologies  and principles: Brech</vt:lpstr>
      <vt:lpstr>An organisation’s  ‘signature’ ideology</vt:lpstr>
      <vt:lpstr>Vision and mission statements</vt:lpstr>
      <vt:lpstr>The fallacy of the single objective</vt:lpstr>
      <vt:lpstr>Corporate social responsibilities</vt:lpstr>
      <vt:lpstr>Organisational stakeholders</vt:lpstr>
      <vt:lpstr>The UN global compact</vt:lpstr>
      <vt:lpstr>Values and ethics</vt:lpstr>
      <vt:lpstr>Ethics and CSR</vt:lpstr>
      <vt:lpstr>Business ethics: no single  view of right or wrong</vt:lpstr>
      <vt:lpstr>Codes of business  conduct (or ethics)</vt:lpstr>
      <vt:lpstr>An integrated approach: McEwan</vt:lpstr>
      <vt:lpstr>Related legislation</vt:lpstr>
      <vt:lpstr>Assignment</vt:lpstr>
    </vt:vector>
  </TitlesOfParts>
  <Company>Christy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One</dc:title>
  <dc:creator>Gill</dc:creator>
  <cp:lastModifiedBy>Julie Potter</cp:lastModifiedBy>
  <cp:revision>120</cp:revision>
  <cp:lastPrinted>2015-10-27T16:52:41Z</cp:lastPrinted>
  <dcterms:created xsi:type="dcterms:W3CDTF">2007-02-22T15:17:11Z</dcterms:created>
  <dcterms:modified xsi:type="dcterms:W3CDTF">2018-09-11T10:21:11Z</dcterms:modified>
</cp:coreProperties>
</file>