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1"/>
  </p:notesMasterIdLst>
  <p:handoutMasterIdLst>
    <p:handoutMasterId r:id="rId52"/>
  </p:handoutMasterIdLst>
  <p:sldIdLst>
    <p:sldId id="308" r:id="rId2"/>
    <p:sldId id="261" r:id="rId3"/>
    <p:sldId id="258" r:id="rId4"/>
    <p:sldId id="292" r:id="rId5"/>
    <p:sldId id="307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90" r:id="rId15"/>
    <p:sldId id="289" r:id="rId16"/>
    <p:sldId id="293" r:id="rId17"/>
    <p:sldId id="291" r:id="rId18"/>
    <p:sldId id="269" r:id="rId19"/>
    <p:sldId id="294" r:id="rId20"/>
    <p:sldId id="295" r:id="rId21"/>
    <p:sldId id="288" r:id="rId22"/>
    <p:sldId id="270" r:id="rId23"/>
    <p:sldId id="296" r:id="rId24"/>
    <p:sldId id="271" r:id="rId25"/>
    <p:sldId id="272" r:id="rId26"/>
    <p:sldId id="273" r:id="rId27"/>
    <p:sldId id="275" r:id="rId28"/>
    <p:sldId id="276" r:id="rId29"/>
    <p:sldId id="277" r:id="rId30"/>
    <p:sldId id="304" r:id="rId31"/>
    <p:sldId id="305" r:id="rId32"/>
    <p:sldId id="297" r:id="rId33"/>
    <p:sldId id="306" r:id="rId34"/>
    <p:sldId id="278" r:id="rId35"/>
    <p:sldId id="279" r:id="rId36"/>
    <p:sldId id="280" r:id="rId37"/>
    <p:sldId id="298" r:id="rId38"/>
    <p:sldId id="281" r:id="rId39"/>
    <p:sldId id="282" r:id="rId40"/>
    <p:sldId id="299" r:id="rId41"/>
    <p:sldId id="300" r:id="rId42"/>
    <p:sldId id="283" r:id="rId43"/>
    <p:sldId id="284" r:id="rId44"/>
    <p:sldId id="286" r:id="rId45"/>
    <p:sldId id="301" r:id="rId46"/>
    <p:sldId id="302" r:id="rId47"/>
    <p:sldId id="303" r:id="rId48"/>
    <p:sldId id="285" r:id="rId49"/>
    <p:sldId id="287" r:id="rId50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08000"/>
    <a:srgbClr val="008000"/>
    <a:srgbClr val="EFFEE8"/>
    <a:srgbClr val="D0FD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9" autoAdjust="0"/>
    <p:restoredTop sz="93124" autoAdjust="0"/>
  </p:normalViewPr>
  <p:slideViewPr>
    <p:cSldViewPr>
      <p:cViewPr varScale="1">
        <p:scale>
          <a:sx n="107" d="100"/>
          <a:sy n="107" d="100"/>
        </p:scale>
        <p:origin x="-8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image" Target="../media/image15.wmf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image" Target="../media/image21.wmf"/><Relationship Id="rId4" Type="http://schemas.openxmlformats.org/officeDocument/2006/relationships/image" Target="../media/image24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image" Target="../media/image25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image" Target="../media/image27.wmf"/><Relationship Id="rId6" Type="http://schemas.openxmlformats.org/officeDocument/2006/relationships/image" Target="../media/image32.wmf"/><Relationship Id="rId5" Type="http://schemas.openxmlformats.org/officeDocument/2006/relationships/image" Target="../media/image31.wmf"/><Relationship Id="rId4" Type="http://schemas.openxmlformats.org/officeDocument/2006/relationships/image" Target="../media/image30.wmf"/></Relationships>
</file>

<file path=ppt/drawings/_rels/vmlDrawing9.vml.rels><?xml version="1.0" encoding="UTF-8" standalone="yes"?>
<Relationships xmlns="http://schemas.openxmlformats.org/package/2006/relationships"><Relationship Id="rId8" Type="http://schemas.openxmlformats.org/officeDocument/2006/relationships/image" Target="../media/image38.wmf"/><Relationship Id="rId3" Type="http://schemas.openxmlformats.org/officeDocument/2006/relationships/image" Target="../media/image33.wmf"/><Relationship Id="rId7" Type="http://schemas.openxmlformats.org/officeDocument/2006/relationships/image" Target="../media/image37.wmf"/><Relationship Id="rId2" Type="http://schemas.openxmlformats.org/officeDocument/2006/relationships/image" Target="../media/image30.wmf"/><Relationship Id="rId1" Type="http://schemas.openxmlformats.org/officeDocument/2006/relationships/image" Target="../media/image27.wmf"/><Relationship Id="rId6" Type="http://schemas.openxmlformats.org/officeDocument/2006/relationships/image" Target="../media/image36.wmf"/><Relationship Id="rId5" Type="http://schemas.openxmlformats.org/officeDocument/2006/relationships/image" Target="../media/image35.wmf"/><Relationship Id="rId4" Type="http://schemas.openxmlformats.org/officeDocument/2006/relationships/image" Target="../media/image34.wmf"/><Relationship Id="rId9" Type="http://schemas.openxmlformats.org/officeDocument/2006/relationships/image" Target="../media/image39.wmf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41.wmf"/><Relationship Id="rId1" Type="http://schemas.openxmlformats.org/officeDocument/2006/relationships/image" Target="../media/image40.w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2.wmf"/><Relationship Id="rId2" Type="http://schemas.openxmlformats.org/officeDocument/2006/relationships/image" Target="../media/image41.wmf"/><Relationship Id="rId1" Type="http://schemas.openxmlformats.org/officeDocument/2006/relationships/image" Target="../media/image40.wmf"/><Relationship Id="rId4" Type="http://schemas.openxmlformats.org/officeDocument/2006/relationships/image" Target="../media/image43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4.wmf"/></Relationships>
</file>

<file path=ppt/drawings/_rels/vmlDrawing1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8.wmf"/><Relationship Id="rId1" Type="http://schemas.openxmlformats.org/officeDocument/2006/relationships/image" Target="../media/image47.wmf"/></Relationships>
</file>

<file path=ppt/drawings/_rels/vmlDrawing14.vml.rels><?xml version="1.0" encoding="UTF-8" standalone="yes"?>
<Relationships xmlns="http://schemas.openxmlformats.org/package/2006/relationships"><Relationship Id="rId2" Type="http://schemas.openxmlformats.org/officeDocument/2006/relationships/image" Target="../media/image50.wmf"/><Relationship Id="rId1" Type="http://schemas.openxmlformats.org/officeDocument/2006/relationships/image" Target="../media/image49.w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51.wmf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52.wmf"/></Relationships>
</file>

<file path=ppt/drawings/_rels/vmlDrawing17.vml.rels><?xml version="1.0" encoding="UTF-8" standalone="yes"?>
<Relationships xmlns="http://schemas.openxmlformats.org/package/2006/relationships"><Relationship Id="rId8" Type="http://schemas.openxmlformats.org/officeDocument/2006/relationships/image" Target="../media/image59.wmf"/><Relationship Id="rId3" Type="http://schemas.openxmlformats.org/officeDocument/2006/relationships/image" Target="../media/image54.wmf"/><Relationship Id="rId7" Type="http://schemas.openxmlformats.org/officeDocument/2006/relationships/image" Target="../media/image58.wmf"/><Relationship Id="rId2" Type="http://schemas.openxmlformats.org/officeDocument/2006/relationships/image" Target="../media/image47.wmf"/><Relationship Id="rId1" Type="http://schemas.openxmlformats.org/officeDocument/2006/relationships/image" Target="../media/image53.wmf"/><Relationship Id="rId6" Type="http://schemas.openxmlformats.org/officeDocument/2006/relationships/image" Target="../media/image57.wmf"/><Relationship Id="rId11" Type="http://schemas.openxmlformats.org/officeDocument/2006/relationships/image" Target="../media/image62.wmf"/><Relationship Id="rId5" Type="http://schemas.openxmlformats.org/officeDocument/2006/relationships/image" Target="../media/image56.wmf"/><Relationship Id="rId10" Type="http://schemas.openxmlformats.org/officeDocument/2006/relationships/image" Target="../media/image61.wmf"/><Relationship Id="rId4" Type="http://schemas.openxmlformats.org/officeDocument/2006/relationships/image" Target="../media/image55.wmf"/><Relationship Id="rId9" Type="http://schemas.openxmlformats.org/officeDocument/2006/relationships/image" Target="../media/image60.wmf"/></Relationships>
</file>

<file path=ppt/drawings/_rels/vmlDrawing18.vml.rels><?xml version="1.0" encoding="UTF-8" standalone="yes"?>
<Relationships xmlns="http://schemas.openxmlformats.org/package/2006/relationships"><Relationship Id="rId3" Type="http://schemas.openxmlformats.org/officeDocument/2006/relationships/image" Target="../media/image65.wmf"/><Relationship Id="rId7" Type="http://schemas.openxmlformats.org/officeDocument/2006/relationships/image" Target="../media/image69.wmf"/><Relationship Id="rId2" Type="http://schemas.openxmlformats.org/officeDocument/2006/relationships/image" Target="../media/image64.wmf"/><Relationship Id="rId1" Type="http://schemas.openxmlformats.org/officeDocument/2006/relationships/image" Target="../media/image63.wmf"/><Relationship Id="rId6" Type="http://schemas.openxmlformats.org/officeDocument/2006/relationships/image" Target="../media/image68.wmf"/><Relationship Id="rId5" Type="http://schemas.openxmlformats.org/officeDocument/2006/relationships/image" Target="../media/image67.wmf"/><Relationship Id="rId4" Type="http://schemas.openxmlformats.org/officeDocument/2006/relationships/image" Target="../media/image66.wmf"/></Relationships>
</file>

<file path=ppt/drawings/_rels/vmlDrawing19.vml.rels><?xml version="1.0" encoding="UTF-8" standalone="yes"?>
<Relationships xmlns="http://schemas.openxmlformats.org/package/2006/relationships"><Relationship Id="rId3" Type="http://schemas.openxmlformats.org/officeDocument/2006/relationships/image" Target="../media/image72.wmf"/><Relationship Id="rId2" Type="http://schemas.openxmlformats.org/officeDocument/2006/relationships/image" Target="../media/image71.wmf"/><Relationship Id="rId1" Type="http://schemas.openxmlformats.org/officeDocument/2006/relationships/image" Target="../media/image70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E6966F-6EC7-4764-8375-2F134AFCB76D}" type="datetimeFigureOut">
              <a:rPr lang="en-GB" smtClean="0"/>
              <a:t>06/09/2016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D634FD-AE70-440D-8A43-3C8BBF7EC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36258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79660D-0352-47C0-8DC2-D7718A3D86F4}" type="datetimeFigureOut">
              <a:rPr lang="en-GB" smtClean="0"/>
              <a:t>06/09/2016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D0F89F-B5CC-4A4C-8353-0AC42B50D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48044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6097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  <p:sp>
        <p:nvSpPr>
          <p:cNvPr id="10" name="Rounded Rectangle 9"/>
          <p:cNvSpPr/>
          <p:nvPr userDrawn="1"/>
        </p:nvSpPr>
        <p:spPr>
          <a:xfrm>
            <a:off x="107504" y="116632"/>
            <a:ext cx="8856984" cy="6624736"/>
          </a:xfrm>
          <a:prstGeom prst="roundRect">
            <a:avLst>
              <a:gd name="adj" fmla="val 4058"/>
            </a:avLst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 userDrawn="1"/>
        </p:nvSpPr>
        <p:spPr>
          <a:xfrm>
            <a:off x="107504" y="116632"/>
            <a:ext cx="8856984" cy="6624736"/>
          </a:xfrm>
          <a:prstGeom prst="roundRect">
            <a:avLst>
              <a:gd name="adj" fmla="val 4058"/>
            </a:avLst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14348"/>
            <a:ext cx="1008112" cy="3343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7" name="Rounded Rectangle 6"/>
          <p:cNvSpPr/>
          <p:nvPr userDrawn="1"/>
        </p:nvSpPr>
        <p:spPr>
          <a:xfrm>
            <a:off x="107504" y="116632"/>
            <a:ext cx="8856984" cy="6624736"/>
          </a:xfrm>
          <a:prstGeom prst="roundRect">
            <a:avLst>
              <a:gd name="adj" fmla="val 4058"/>
            </a:avLst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14348"/>
            <a:ext cx="1008112" cy="334332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8.wmf"/><Relationship Id="rId4" Type="http://schemas.openxmlformats.org/officeDocument/2006/relationships/oleObject" Target="../embeddings/oleObject1.bin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.bin"/><Relationship Id="rId3" Type="http://schemas.openxmlformats.org/officeDocument/2006/relationships/image" Target="../media/image7.png"/><Relationship Id="rId7" Type="http://schemas.openxmlformats.org/officeDocument/2006/relationships/image" Target="../media/image9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8.wmf"/><Relationship Id="rId4" Type="http://schemas.openxmlformats.org/officeDocument/2006/relationships/oleObject" Target="../embeddings/oleObject2.bin"/><Relationship Id="rId9" Type="http://schemas.openxmlformats.org/officeDocument/2006/relationships/image" Target="../media/image10.wm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2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6.bin"/><Relationship Id="rId5" Type="http://schemas.openxmlformats.org/officeDocument/2006/relationships/image" Target="../media/image11.wmf"/><Relationship Id="rId4" Type="http://schemas.openxmlformats.org/officeDocument/2006/relationships/oleObject" Target="../embeddings/oleObject5.bin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14.wmf"/><Relationship Id="rId4" Type="http://schemas.openxmlformats.org/officeDocument/2006/relationships/oleObject" Target="../embeddings/oleObject7.bin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13" Type="http://schemas.openxmlformats.org/officeDocument/2006/relationships/oleObject" Target="../embeddings/oleObject13.bin"/><Relationship Id="rId3" Type="http://schemas.openxmlformats.org/officeDocument/2006/relationships/oleObject" Target="../embeddings/oleObject8.bin"/><Relationship Id="rId7" Type="http://schemas.openxmlformats.org/officeDocument/2006/relationships/oleObject" Target="../embeddings/oleObject10.bin"/><Relationship Id="rId12" Type="http://schemas.openxmlformats.org/officeDocument/2006/relationships/image" Target="../media/image19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6.wmf"/><Relationship Id="rId11" Type="http://schemas.openxmlformats.org/officeDocument/2006/relationships/oleObject" Target="../embeddings/oleObject12.bin"/><Relationship Id="rId5" Type="http://schemas.openxmlformats.org/officeDocument/2006/relationships/oleObject" Target="../embeddings/oleObject9.bin"/><Relationship Id="rId10" Type="http://schemas.openxmlformats.org/officeDocument/2006/relationships/image" Target="../media/image18.wmf"/><Relationship Id="rId4" Type="http://schemas.openxmlformats.org/officeDocument/2006/relationships/image" Target="../media/image15.wmf"/><Relationship Id="rId9" Type="http://schemas.openxmlformats.org/officeDocument/2006/relationships/oleObject" Target="../embeddings/oleObject11.bin"/><Relationship Id="rId14" Type="http://schemas.openxmlformats.org/officeDocument/2006/relationships/image" Target="../media/image20.wmf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oleObject" Target="../embeddings/oleObject14.bin"/><Relationship Id="rId7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22.wmf"/><Relationship Id="rId5" Type="http://schemas.openxmlformats.org/officeDocument/2006/relationships/oleObject" Target="../embeddings/oleObject15.bin"/><Relationship Id="rId10" Type="http://schemas.openxmlformats.org/officeDocument/2006/relationships/image" Target="../media/image24.wmf"/><Relationship Id="rId4" Type="http://schemas.openxmlformats.org/officeDocument/2006/relationships/image" Target="../media/image21.wmf"/><Relationship Id="rId9" Type="http://schemas.openxmlformats.org/officeDocument/2006/relationships/oleObject" Target="../embeddings/oleObject17.bin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26.wmf"/><Relationship Id="rId5" Type="http://schemas.openxmlformats.org/officeDocument/2006/relationships/oleObject" Target="../embeddings/oleObject19.bin"/><Relationship Id="rId4" Type="http://schemas.openxmlformats.org/officeDocument/2006/relationships/image" Target="../media/image25.wm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wmf"/><Relationship Id="rId13" Type="http://schemas.openxmlformats.org/officeDocument/2006/relationships/oleObject" Target="../embeddings/oleObject25.bin"/><Relationship Id="rId3" Type="http://schemas.openxmlformats.org/officeDocument/2006/relationships/oleObject" Target="../embeddings/oleObject20.bin"/><Relationship Id="rId7" Type="http://schemas.openxmlformats.org/officeDocument/2006/relationships/oleObject" Target="../embeddings/oleObject22.bin"/><Relationship Id="rId12" Type="http://schemas.openxmlformats.org/officeDocument/2006/relationships/image" Target="../media/image31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28.wmf"/><Relationship Id="rId11" Type="http://schemas.openxmlformats.org/officeDocument/2006/relationships/oleObject" Target="../embeddings/oleObject24.bin"/><Relationship Id="rId5" Type="http://schemas.openxmlformats.org/officeDocument/2006/relationships/oleObject" Target="../embeddings/oleObject21.bin"/><Relationship Id="rId10" Type="http://schemas.openxmlformats.org/officeDocument/2006/relationships/image" Target="../media/image30.wmf"/><Relationship Id="rId4" Type="http://schemas.openxmlformats.org/officeDocument/2006/relationships/image" Target="../media/image27.wmf"/><Relationship Id="rId9" Type="http://schemas.openxmlformats.org/officeDocument/2006/relationships/oleObject" Target="../embeddings/oleObject23.bin"/><Relationship Id="rId14" Type="http://schemas.openxmlformats.org/officeDocument/2006/relationships/image" Target="../media/image32.wm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wmf"/><Relationship Id="rId13" Type="http://schemas.openxmlformats.org/officeDocument/2006/relationships/oleObject" Target="../embeddings/oleObject31.bin"/><Relationship Id="rId18" Type="http://schemas.openxmlformats.org/officeDocument/2006/relationships/image" Target="../media/image38.wmf"/><Relationship Id="rId3" Type="http://schemas.openxmlformats.org/officeDocument/2006/relationships/oleObject" Target="../embeddings/oleObject26.bin"/><Relationship Id="rId7" Type="http://schemas.openxmlformats.org/officeDocument/2006/relationships/oleObject" Target="../embeddings/oleObject28.bin"/><Relationship Id="rId12" Type="http://schemas.openxmlformats.org/officeDocument/2006/relationships/image" Target="../media/image35.wmf"/><Relationship Id="rId17" Type="http://schemas.openxmlformats.org/officeDocument/2006/relationships/oleObject" Target="../embeddings/oleObject33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7.wmf"/><Relationship Id="rId20" Type="http://schemas.openxmlformats.org/officeDocument/2006/relationships/image" Target="../media/image39.wmf"/><Relationship Id="rId1" Type="http://schemas.openxmlformats.org/officeDocument/2006/relationships/vmlDrawing" Target="../drawings/vmlDrawing9.vml"/><Relationship Id="rId6" Type="http://schemas.openxmlformats.org/officeDocument/2006/relationships/image" Target="../media/image30.wmf"/><Relationship Id="rId11" Type="http://schemas.openxmlformats.org/officeDocument/2006/relationships/oleObject" Target="../embeddings/oleObject30.bin"/><Relationship Id="rId5" Type="http://schemas.openxmlformats.org/officeDocument/2006/relationships/oleObject" Target="../embeddings/oleObject27.bin"/><Relationship Id="rId15" Type="http://schemas.openxmlformats.org/officeDocument/2006/relationships/oleObject" Target="../embeddings/oleObject32.bin"/><Relationship Id="rId10" Type="http://schemas.openxmlformats.org/officeDocument/2006/relationships/image" Target="../media/image34.wmf"/><Relationship Id="rId19" Type="http://schemas.openxmlformats.org/officeDocument/2006/relationships/oleObject" Target="../embeddings/oleObject34.bin"/><Relationship Id="rId4" Type="http://schemas.openxmlformats.org/officeDocument/2006/relationships/image" Target="../media/image27.wmf"/><Relationship Id="rId9" Type="http://schemas.openxmlformats.org/officeDocument/2006/relationships/oleObject" Target="../embeddings/oleObject29.bin"/><Relationship Id="rId14" Type="http://schemas.openxmlformats.org/officeDocument/2006/relationships/image" Target="../media/image36.w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41.wmf"/><Relationship Id="rId5" Type="http://schemas.openxmlformats.org/officeDocument/2006/relationships/oleObject" Target="../embeddings/oleObject36.bin"/><Relationship Id="rId4" Type="http://schemas.openxmlformats.org/officeDocument/2006/relationships/image" Target="../media/image40.wm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9.bin"/><Relationship Id="rId3" Type="http://schemas.openxmlformats.org/officeDocument/2006/relationships/image" Target="../media/image13.png"/><Relationship Id="rId7" Type="http://schemas.openxmlformats.org/officeDocument/2006/relationships/image" Target="../media/image41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6" Type="http://schemas.openxmlformats.org/officeDocument/2006/relationships/oleObject" Target="../embeddings/oleObject38.bin"/><Relationship Id="rId11" Type="http://schemas.openxmlformats.org/officeDocument/2006/relationships/image" Target="../media/image43.wmf"/><Relationship Id="rId5" Type="http://schemas.openxmlformats.org/officeDocument/2006/relationships/image" Target="../media/image40.wmf"/><Relationship Id="rId10" Type="http://schemas.openxmlformats.org/officeDocument/2006/relationships/oleObject" Target="../embeddings/oleObject40.bin"/><Relationship Id="rId4" Type="http://schemas.openxmlformats.org/officeDocument/2006/relationships/oleObject" Target="../embeddings/oleObject37.bin"/><Relationship Id="rId9" Type="http://schemas.openxmlformats.org/officeDocument/2006/relationships/image" Target="../media/image42.wmf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5" Type="http://schemas.openxmlformats.org/officeDocument/2006/relationships/image" Target="../media/image45.png"/><Relationship Id="rId4" Type="http://schemas.openxmlformats.org/officeDocument/2006/relationships/image" Target="../media/image44.wmf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6" Type="http://schemas.openxmlformats.org/officeDocument/2006/relationships/image" Target="../media/image48.wmf"/><Relationship Id="rId5" Type="http://schemas.openxmlformats.org/officeDocument/2006/relationships/oleObject" Target="../embeddings/oleObject43.bin"/><Relationship Id="rId4" Type="http://schemas.openxmlformats.org/officeDocument/2006/relationships/image" Target="../media/image47.wm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image" Target="../media/image50.wmf"/><Relationship Id="rId5" Type="http://schemas.openxmlformats.org/officeDocument/2006/relationships/oleObject" Target="../embeddings/oleObject45.bin"/><Relationship Id="rId4" Type="http://schemas.openxmlformats.org/officeDocument/2006/relationships/image" Target="../media/image49.wm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4" Type="http://schemas.openxmlformats.org/officeDocument/2006/relationships/image" Target="../media/image51.wmf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4" Type="http://schemas.openxmlformats.org/officeDocument/2006/relationships/image" Target="../media/image52.wmf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wmf"/><Relationship Id="rId13" Type="http://schemas.openxmlformats.org/officeDocument/2006/relationships/oleObject" Target="../embeddings/oleObject53.bin"/><Relationship Id="rId18" Type="http://schemas.openxmlformats.org/officeDocument/2006/relationships/image" Target="../media/image59.wmf"/><Relationship Id="rId3" Type="http://schemas.openxmlformats.org/officeDocument/2006/relationships/oleObject" Target="../embeddings/oleObject48.bin"/><Relationship Id="rId21" Type="http://schemas.openxmlformats.org/officeDocument/2006/relationships/oleObject" Target="../embeddings/oleObject57.bin"/><Relationship Id="rId7" Type="http://schemas.openxmlformats.org/officeDocument/2006/relationships/oleObject" Target="../embeddings/oleObject50.bin"/><Relationship Id="rId12" Type="http://schemas.openxmlformats.org/officeDocument/2006/relationships/image" Target="../media/image56.wmf"/><Relationship Id="rId17" Type="http://schemas.openxmlformats.org/officeDocument/2006/relationships/oleObject" Target="../embeddings/oleObject55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58.wmf"/><Relationship Id="rId20" Type="http://schemas.openxmlformats.org/officeDocument/2006/relationships/image" Target="../media/image60.wmf"/><Relationship Id="rId1" Type="http://schemas.openxmlformats.org/officeDocument/2006/relationships/vmlDrawing" Target="../drawings/vmlDrawing17.vml"/><Relationship Id="rId6" Type="http://schemas.openxmlformats.org/officeDocument/2006/relationships/image" Target="../media/image47.wmf"/><Relationship Id="rId11" Type="http://schemas.openxmlformats.org/officeDocument/2006/relationships/oleObject" Target="../embeddings/oleObject52.bin"/><Relationship Id="rId24" Type="http://schemas.openxmlformats.org/officeDocument/2006/relationships/image" Target="../media/image62.wmf"/><Relationship Id="rId5" Type="http://schemas.openxmlformats.org/officeDocument/2006/relationships/oleObject" Target="../embeddings/oleObject49.bin"/><Relationship Id="rId15" Type="http://schemas.openxmlformats.org/officeDocument/2006/relationships/oleObject" Target="../embeddings/oleObject54.bin"/><Relationship Id="rId23" Type="http://schemas.openxmlformats.org/officeDocument/2006/relationships/oleObject" Target="../embeddings/oleObject58.bin"/><Relationship Id="rId10" Type="http://schemas.openxmlformats.org/officeDocument/2006/relationships/image" Target="../media/image55.wmf"/><Relationship Id="rId19" Type="http://schemas.openxmlformats.org/officeDocument/2006/relationships/oleObject" Target="../embeddings/oleObject56.bin"/><Relationship Id="rId4" Type="http://schemas.openxmlformats.org/officeDocument/2006/relationships/image" Target="../media/image53.wmf"/><Relationship Id="rId9" Type="http://schemas.openxmlformats.org/officeDocument/2006/relationships/oleObject" Target="../embeddings/oleObject51.bin"/><Relationship Id="rId14" Type="http://schemas.openxmlformats.org/officeDocument/2006/relationships/image" Target="../media/image57.wmf"/><Relationship Id="rId22" Type="http://schemas.openxmlformats.org/officeDocument/2006/relationships/image" Target="../media/image61.wmf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wmf"/><Relationship Id="rId13" Type="http://schemas.openxmlformats.org/officeDocument/2006/relationships/oleObject" Target="../embeddings/oleObject64.bin"/><Relationship Id="rId3" Type="http://schemas.openxmlformats.org/officeDocument/2006/relationships/oleObject" Target="../embeddings/oleObject59.bin"/><Relationship Id="rId7" Type="http://schemas.openxmlformats.org/officeDocument/2006/relationships/oleObject" Target="../embeddings/oleObject61.bin"/><Relationship Id="rId12" Type="http://schemas.openxmlformats.org/officeDocument/2006/relationships/image" Target="../media/image67.wmf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69.wmf"/><Relationship Id="rId1" Type="http://schemas.openxmlformats.org/officeDocument/2006/relationships/vmlDrawing" Target="../drawings/vmlDrawing18.vml"/><Relationship Id="rId6" Type="http://schemas.openxmlformats.org/officeDocument/2006/relationships/image" Target="../media/image64.wmf"/><Relationship Id="rId11" Type="http://schemas.openxmlformats.org/officeDocument/2006/relationships/oleObject" Target="../embeddings/oleObject63.bin"/><Relationship Id="rId5" Type="http://schemas.openxmlformats.org/officeDocument/2006/relationships/oleObject" Target="../embeddings/oleObject60.bin"/><Relationship Id="rId15" Type="http://schemas.openxmlformats.org/officeDocument/2006/relationships/oleObject" Target="../embeddings/oleObject65.bin"/><Relationship Id="rId10" Type="http://schemas.openxmlformats.org/officeDocument/2006/relationships/image" Target="../media/image66.wmf"/><Relationship Id="rId4" Type="http://schemas.openxmlformats.org/officeDocument/2006/relationships/image" Target="../media/image63.wmf"/><Relationship Id="rId9" Type="http://schemas.openxmlformats.org/officeDocument/2006/relationships/oleObject" Target="../embeddings/oleObject62.bin"/><Relationship Id="rId14" Type="http://schemas.openxmlformats.org/officeDocument/2006/relationships/image" Target="../media/image68.wmf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wmf"/><Relationship Id="rId3" Type="http://schemas.openxmlformats.org/officeDocument/2006/relationships/oleObject" Target="../embeddings/oleObject66.bin"/><Relationship Id="rId7" Type="http://schemas.openxmlformats.org/officeDocument/2006/relationships/oleObject" Target="../embeddings/oleObject6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6" Type="http://schemas.openxmlformats.org/officeDocument/2006/relationships/image" Target="../media/image71.wmf"/><Relationship Id="rId5" Type="http://schemas.openxmlformats.org/officeDocument/2006/relationships/oleObject" Target="../embeddings/oleObject67.bin"/><Relationship Id="rId4" Type="http://schemas.openxmlformats.org/officeDocument/2006/relationships/image" Target="../media/image70.wmf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 txBox="1">
            <a:spLocks noChangeArrowheads="1"/>
          </p:cNvSpPr>
          <p:nvPr/>
        </p:nvSpPr>
        <p:spPr bwMode="auto">
          <a:xfrm>
            <a:off x="657252" y="620688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en-US" sz="4400" kern="0" dirty="0" smtClean="0">
                <a:solidFill>
                  <a:srgbClr val="0070C0"/>
                </a:solidFill>
              </a:rPr>
              <a:t>Mechanical Principles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1928794" y="5414224"/>
            <a:ext cx="5168914" cy="1327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r>
              <a:rPr lang="en-US" sz="1800" kern="0" dirty="0" smtClean="0">
                <a:solidFill>
                  <a:srgbClr val="0070C0"/>
                </a:solidFill>
              </a:rPr>
              <a:t>Level : BSc 2 / HND 2</a:t>
            </a:r>
          </a:p>
          <a:p>
            <a:r>
              <a:rPr lang="en-US" sz="1800" kern="0" dirty="0" smtClean="0">
                <a:solidFill>
                  <a:srgbClr val="0070C0"/>
                </a:solidFill>
              </a:rPr>
              <a:t>Lecturer :Tim Tudor</a:t>
            </a:r>
          </a:p>
          <a:p>
            <a:r>
              <a:rPr lang="en-US" sz="1800" kern="0" dirty="0" smtClean="0">
                <a:solidFill>
                  <a:srgbClr val="0070C0"/>
                </a:solidFill>
              </a:rPr>
              <a:t>Email : timothy.tudor@sm.uwtsd.ac.uk</a:t>
            </a:r>
          </a:p>
        </p:txBody>
      </p:sp>
      <p:pic>
        <p:nvPicPr>
          <p:cNvPr id="94210" name="Picture 2" descr="http://www.dayjob.com/images/pic_mechanical_engineering_degree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" b="96000" l="10000" r="94500">
                        <a14:foregroundMark x1="26000" y1="13000" x2="26000" y2="13000"/>
                        <a14:foregroundMark x1="47500" y1="19000" x2="47500" y2="19000"/>
                        <a14:foregroundMark x1="80750" y1="21000" x2="80750" y2="21000"/>
                        <a14:foregroundMark x1="80750" y1="25333" x2="80750" y2="25333"/>
                        <a14:foregroundMark x1="79750" y1="28667" x2="79750" y2="28667"/>
                        <a14:foregroundMark x1="77000" y1="28333" x2="77000" y2="28333"/>
                        <a14:foregroundMark x1="76500" y1="26667" x2="76500" y2="26667"/>
                        <a14:foregroundMark x1="76500" y1="26333" x2="76500" y2="26333"/>
                        <a14:foregroundMark x1="80750" y1="21333" x2="80750" y2="21333"/>
                        <a14:foregroundMark x1="79750" y1="19000" x2="79750" y2="19000"/>
                        <a14:foregroundMark x1="79250" y1="18667" x2="79250" y2="18667"/>
                        <a14:foregroundMark x1="81000" y1="18000" x2="81000" y2="18000"/>
                        <a14:foregroundMark x1="82500" y1="18000" x2="82500" y2="18000"/>
                        <a14:foregroundMark x1="83250" y1="18000" x2="83250" y2="18000"/>
                        <a14:foregroundMark x1="83000" y1="29000" x2="83000" y2="29000"/>
                        <a14:foregroundMark x1="83250" y1="31667" x2="83250" y2="31667"/>
                        <a14:foregroundMark x1="82000" y1="32000" x2="82000" y2="32000"/>
                        <a14:foregroundMark x1="79500" y1="32000" x2="79500" y2="32000"/>
                        <a14:foregroundMark x1="76750" y1="32333" x2="76750" y2="32333"/>
                        <a14:foregroundMark x1="77000" y1="34333" x2="77000" y2="34333"/>
                        <a14:foregroundMark x1="78500" y1="18000" x2="78500" y2="18000"/>
                        <a14:foregroundMark x1="79750" y1="16667" x2="79750" y2="16667"/>
                        <a14:foregroundMark x1="81000" y1="17333" x2="81000" y2="17333"/>
                        <a14:foregroundMark x1="83500" y1="17667" x2="83500" y2="17667"/>
                        <a14:foregroundMark x1="52750" y1="18333" x2="52750" y2="18333"/>
                        <a14:foregroundMark x1="55000" y1="18000" x2="55000" y2="18000"/>
                        <a14:foregroundMark x1="56500" y1="10667" x2="56500" y2="10667"/>
                        <a14:foregroundMark x1="57500" y1="7333" x2="57500" y2="7333"/>
                        <a14:foregroundMark x1="56250" y1="10333" x2="56250" y2="10333"/>
                        <a14:foregroundMark x1="57750" y1="10000" x2="57750" y2="10000"/>
                        <a14:foregroundMark x1="54500" y1="12333" x2="54500" y2="12333"/>
                        <a14:foregroundMark x1="54000" y1="14000" x2="54000" y2="14000"/>
                        <a14:foregroundMark x1="55000" y1="11000" x2="55000" y2="11000"/>
                        <a14:foregroundMark x1="54750" y1="13333" x2="54750" y2="13333"/>
                        <a14:foregroundMark x1="54000" y1="13667" x2="54000" y2="13667"/>
                        <a14:foregroundMark x1="53000" y1="15000" x2="53000" y2="15000"/>
                        <a14:foregroundMark x1="36000" y1="4333" x2="36000" y2="4333"/>
                        <a14:foregroundMark x1="34750" y1="6333" x2="34750" y2="6333"/>
                        <a14:foregroundMark x1="38000" y1="6667" x2="38250" y2="7000"/>
                        <a14:foregroundMark x1="39250" y1="7000" x2="39500" y2="7000"/>
                        <a14:foregroundMark x1="42500" y1="7333" x2="42500" y2="7333"/>
                        <a14:foregroundMark x1="41500" y1="7333" x2="41500" y2="7333"/>
                        <a14:foregroundMark x1="41000" y1="6667" x2="41000" y2="6667"/>
                        <a14:foregroundMark x1="43250" y1="5667" x2="43250" y2="5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8452" y="1741415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824855" y="4633972"/>
            <a:ext cx="537679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Outcome 1 - Complex Loading</a:t>
            </a:r>
            <a:endParaRPr lang="en-US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02169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Syllabus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OUTCOME STATEMENTS</a:t>
            </a:r>
            <a:r>
              <a:rPr lang="en-US" dirty="0" smtClean="0">
                <a:solidFill>
                  <a:srgbClr val="0070C0"/>
                </a:solidFill>
              </a:rPr>
              <a:t>:</a:t>
            </a:r>
          </a:p>
          <a:p>
            <a:pPr>
              <a:buNone/>
            </a:pPr>
            <a:endParaRPr lang="en-US" dirty="0" smtClean="0">
              <a:solidFill>
                <a:srgbClr val="008000"/>
              </a:solidFill>
            </a:endParaRPr>
          </a:p>
          <a:p>
            <a:r>
              <a:rPr lang="en-GB" dirty="0" smtClean="0"/>
              <a:t>Upon the successful completion of this module the student will be able to:</a:t>
            </a:r>
          </a:p>
          <a:p>
            <a:endParaRPr lang="en-GB" sz="1600" dirty="0" smtClean="0"/>
          </a:p>
          <a:p>
            <a:pPr>
              <a:buNone/>
            </a:pPr>
            <a:r>
              <a:rPr lang="en-GB" b="1" dirty="0" smtClean="0"/>
              <a:t>	</a:t>
            </a:r>
            <a:r>
              <a:rPr lang="en-GB" dirty="0" smtClean="0"/>
              <a:t>1.	Investigate complex loading systems</a:t>
            </a:r>
            <a:endParaRPr lang="en-GB" sz="1600" dirty="0" smtClean="0"/>
          </a:p>
          <a:p>
            <a:pPr>
              <a:buNone/>
            </a:pPr>
            <a:r>
              <a:rPr lang="en-GB" dirty="0" smtClean="0"/>
              <a:t> </a:t>
            </a:r>
            <a:endParaRPr lang="en-GB" sz="1600" dirty="0" smtClean="0"/>
          </a:p>
          <a:p>
            <a:pPr>
              <a:buNone/>
            </a:pPr>
            <a:r>
              <a:rPr lang="en-GB" dirty="0" smtClean="0"/>
              <a:t>	2.	Investigate the behaviour of loaded beams and cylinders</a:t>
            </a: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dirty="0" smtClean="0"/>
              <a:t>	3.	Investigate power transmission system elements</a:t>
            </a:r>
            <a:endParaRPr lang="en-GB" sz="1600" dirty="0" smtClean="0"/>
          </a:p>
          <a:p>
            <a:pPr>
              <a:buNone/>
            </a:pPr>
            <a:r>
              <a:rPr lang="en-GB" dirty="0" smtClean="0"/>
              <a:t> </a:t>
            </a:r>
            <a:endParaRPr lang="en-GB" sz="1600" dirty="0" smtClean="0"/>
          </a:p>
          <a:p>
            <a:pPr>
              <a:buNone/>
            </a:pPr>
            <a:r>
              <a:rPr lang="en-GB" dirty="0" smtClean="0"/>
              <a:t>	4.	Investigate the dynamics of rotating systems.</a:t>
            </a:r>
            <a:endParaRPr lang="en-GB" sz="1600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Assessment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Exams (100%)</a:t>
            </a:r>
            <a:r>
              <a:rPr lang="en-US" dirty="0" smtClean="0">
                <a:solidFill>
                  <a:srgbClr val="0070C0"/>
                </a:solidFill>
              </a:rPr>
              <a:t>: 2 Phase Tests</a:t>
            </a:r>
          </a:p>
          <a:p>
            <a:pPr>
              <a:buNone/>
            </a:pPr>
            <a:r>
              <a:rPr lang="en-US" dirty="0" smtClean="0">
                <a:solidFill>
                  <a:srgbClr val="0070C0"/>
                </a:solidFill>
              </a:rPr>
              <a:t>			</a:t>
            </a:r>
            <a:r>
              <a:rPr lang="en-GB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rgbClr val="0070C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	Phase Test 1 – 50% AFTER CHRISTMAS HOLIDAY</a:t>
            </a:r>
          </a:p>
          <a:p>
            <a:pPr>
              <a:buNone/>
            </a:pPr>
            <a:endParaRPr lang="en-US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	Phase Test 2 – 50% AFTER EASTER HOLIDAY</a:t>
            </a:r>
          </a:p>
          <a:p>
            <a:pPr>
              <a:buNone/>
            </a:pPr>
            <a:endParaRPr lang="en-US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Phase tests are ;</a:t>
            </a:r>
          </a:p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			- 2 Hours Long</a:t>
            </a:r>
          </a:p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			- Answer all FIVE Questions</a:t>
            </a:r>
          </a:p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			- Supported with issued formula sheets</a:t>
            </a:r>
            <a:endParaRPr lang="en-US" dirty="0" smtClean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Topics we will cover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</a:rPr>
              <a:t>Outcome 1 						(3-4 Weeks)</a:t>
            </a:r>
          </a:p>
          <a:p>
            <a:pPr lvl="3"/>
            <a:r>
              <a:rPr lang="en-GB" sz="1400" b="1" i="1" dirty="0" smtClean="0"/>
              <a:t>Elastic constants and their relationships</a:t>
            </a:r>
            <a:endParaRPr lang="en-GB" sz="1400" dirty="0" smtClean="0"/>
          </a:p>
          <a:p>
            <a:pPr lvl="3"/>
            <a:r>
              <a:rPr lang="en-GB" sz="1400" b="1" i="1" dirty="0" smtClean="0"/>
              <a:t>Two and three-dimensional loading</a:t>
            </a:r>
          </a:p>
          <a:p>
            <a:pPr lvl="3"/>
            <a:r>
              <a:rPr lang="en-GB" sz="1400" b="1" i="1" dirty="0" smtClean="0"/>
              <a:t>Volumetric strain</a:t>
            </a:r>
          </a:p>
          <a:p>
            <a:pPr lvl="3"/>
            <a:r>
              <a:rPr lang="en-GB" sz="1400" b="1" i="1" dirty="0" smtClean="0"/>
              <a:t>Other Elastic constants</a:t>
            </a:r>
            <a:endParaRPr lang="en-GB" sz="1400" dirty="0" smtClean="0"/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</a:rPr>
              <a:t>Outcome 2 						(8-9 Weeks)</a:t>
            </a:r>
          </a:p>
          <a:p>
            <a:pPr lvl="3"/>
            <a:r>
              <a:rPr lang="en-GB" sz="1400" b="1" i="1" dirty="0" smtClean="0"/>
              <a:t>Loaded beams</a:t>
            </a:r>
          </a:p>
          <a:p>
            <a:pPr lvl="3"/>
            <a:r>
              <a:rPr lang="en-GB" sz="1400" b="1" i="1" dirty="0" smtClean="0"/>
              <a:t>Pressure in thin walled vessels</a:t>
            </a:r>
            <a:endParaRPr lang="en-GB" sz="1400" dirty="0" smtClean="0"/>
          </a:p>
          <a:p>
            <a:pPr lvl="3"/>
            <a:endParaRPr lang="en-US" sz="1400" b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</a:rPr>
              <a:t>Outcome 3 						(9-10 Weeks)</a:t>
            </a:r>
          </a:p>
          <a:p>
            <a:pPr lvl="3"/>
            <a:r>
              <a:rPr lang="en-GB" sz="1400" b="1" i="1" dirty="0" smtClean="0"/>
              <a:t>Friction Clutches</a:t>
            </a:r>
          </a:p>
          <a:p>
            <a:pPr lvl="3"/>
            <a:r>
              <a:rPr lang="en-GB" sz="1400" b="1" i="1" dirty="0" smtClean="0"/>
              <a:t>Gear Trains</a:t>
            </a:r>
          </a:p>
          <a:p>
            <a:pPr lvl="3"/>
            <a:r>
              <a:rPr lang="en-GB" sz="1400" b="1" i="1" dirty="0" smtClean="0"/>
              <a:t>Pulleys / Belts (Time permitting) </a:t>
            </a:r>
            <a:endParaRPr lang="en-US" sz="1400" b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</a:rPr>
              <a:t>Outcome 4 						(4-5 Weeks)</a:t>
            </a:r>
          </a:p>
          <a:p>
            <a:pPr lvl="3"/>
            <a:r>
              <a:rPr lang="en-GB" sz="1400" b="1" i="1" dirty="0" smtClean="0"/>
              <a:t>Flywheels</a:t>
            </a:r>
            <a:endParaRPr lang="en-GB" sz="1400" dirty="0" smtClean="0"/>
          </a:p>
          <a:p>
            <a:pPr lvl="3"/>
            <a:r>
              <a:rPr lang="en-GB" sz="1400" b="1" i="1" dirty="0" smtClean="0"/>
              <a:t>Balancing</a:t>
            </a:r>
            <a:endParaRPr lang="en-GB" sz="1400" dirty="0" smtClean="0"/>
          </a:p>
          <a:p>
            <a:pPr>
              <a:buNone/>
            </a:pPr>
            <a:endParaRPr lang="en-US" sz="1400" b="1" dirty="0" smtClean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Scheme of Work</a:t>
            </a:r>
            <a:endParaRPr lang="en-US" dirty="0">
              <a:solidFill>
                <a:srgbClr val="0070C0"/>
              </a:solidFill>
            </a:endParaRPr>
          </a:p>
        </p:txBody>
      </p:sp>
      <p:pic>
        <p:nvPicPr>
          <p:cNvPr id="9318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9"/>
          <a:stretch/>
        </p:blipFill>
        <p:spPr bwMode="auto">
          <a:xfrm>
            <a:off x="2796466" y="1196752"/>
            <a:ext cx="3581647" cy="543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5272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Outcome 1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Complex Loading Systems (Revision)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b="1" i="1" dirty="0" smtClean="0"/>
              <a:t>Relationships</a:t>
            </a:r>
            <a:r>
              <a:rPr lang="en-GB" i="1" dirty="0" smtClean="0"/>
              <a:t>: definition of Poisson’s Ratio; typical values of Poisson’s Ratio for common </a:t>
            </a:r>
            <a:r>
              <a:rPr lang="en-GB" dirty="0" smtClean="0"/>
              <a:t>engineering materials</a:t>
            </a:r>
          </a:p>
          <a:p>
            <a:pPr>
              <a:buNone/>
            </a:pPr>
            <a:endParaRPr lang="en-GB" dirty="0" smtClean="0"/>
          </a:p>
          <a:p>
            <a:r>
              <a:rPr lang="en-GB" b="1" i="1" dirty="0" smtClean="0"/>
              <a:t>Two and three-dimensional loading</a:t>
            </a:r>
            <a:r>
              <a:rPr lang="en-GB" i="1" dirty="0" smtClean="0"/>
              <a:t>: expressions for strain in the x, y and z-directions; calculation </a:t>
            </a:r>
            <a:r>
              <a:rPr lang="en-GB" dirty="0" smtClean="0"/>
              <a:t>of changes in dimensions</a:t>
            </a:r>
          </a:p>
          <a:p>
            <a:endParaRPr lang="en-GB" b="1" i="1" dirty="0" smtClean="0"/>
          </a:p>
          <a:p>
            <a:r>
              <a:rPr lang="en-GB" b="1" i="1" dirty="0" smtClean="0"/>
              <a:t>Volumetric strain</a:t>
            </a:r>
            <a:r>
              <a:rPr lang="en-GB" i="1" dirty="0" smtClean="0"/>
              <a:t>: expression for volumetric strain; calculation of volume change</a:t>
            </a:r>
          </a:p>
          <a:p>
            <a:endParaRPr lang="en-GB" i="1" dirty="0" smtClean="0"/>
          </a:p>
          <a:p>
            <a:r>
              <a:rPr lang="en-GB" b="1" i="1" dirty="0" smtClean="0"/>
              <a:t>Elastic constants</a:t>
            </a:r>
            <a:r>
              <a:rPr lang="en-GB" i="1" dirty="0" smtClean="0"/>
              <a:t>: definition of Modulus of Elasticity; Shear </a:t>
            </a:r>
            <a:r>
              <a:rPr lang="en-GB" dirty="0" smtClean="0"/>
              <a:t>Modulus; Bulk Modulus and Poisson’s Ratio for an elastic material</a:t>
            </a:r>
            <a:endParaRPr lang="en-GB" sz="3200" dirty="0">
              <a:ea typeface="+mn-ea"/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41784"/>
            <a:ext cx="8229600" cy="1143000"/>
          </a:xfrm>
        </p:spPr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Material Types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r>
              <a:rPr lang="en-GB" dirty="0" smtClean="0"/>
              <a:t>	An elastic material will spring back to its original shape and size when the forces causing it to deform are removed.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Elastic materials have several constants which you either already know or will learn soon. These are</a:t>
            </a:r>
          </a:p>
          <a:p>
            <a:endParaRPr lang="en-GB" dirty="0" smtClean="0"/>
          </a:p>
          <a:p>
            <a:pPr lvl="2"/>
            <a:r>
              <a:rPr lang="en-GB" dirty="0" smtClean="0"/>
              <a:t>Modulus of Elasticity E</a:t>
            </a:r>
          </a:p>
          <a:p>
            <a:pPr lvl="2"/>
            <a:r>
              <a:rPr lang="en-GB" dirty="0" smtClean="0"/>
              <a:t>Modulus of Rigidity G</a:t>
            </a:r>
          </a:p>
          <a:p>
            <a:pPr lvl="2"/>
            <a:r>
              <a:rPr lang="en-GB" dirty="0" smtClean="0"/>
              <a:t>Bulk Modulus K</a:t>
            </a:r>
          </a:p>
          <a:p>
            <a:pPr lvl="2"/>
            <a:r>
              <a:rPr lang="en-GB" dirty="0" err="1" smtClean="0"/>
              <a:t>Poissons</a:t>
            </a:r>
            <a:r>
              <a:rPr lang="en-GB" dirty="0" smtClean="0"/>
              <a:t>' Ratio </a:t>
            </a:r>
            <a:r>
              <a:rPr lang="el-GR" dirty="0" smtClean="0"/>
              <a:t>ν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Material Types</a:t>
            </a:r>
          </a:p>
          <a:p>
            <a:pPr>
              <a:buNone/>
            </a:pPr>
            <a:r>
              <a:rPr lang="en-GB" sz="1600" dirty="0" smtClean="0"/>
              <a:t> Materials may be further classified as follows;</a:t>
            </a:r>
          </a:p>
          <a:p>
            <a:endParaRPr lang="en-GB" sz="1600" b="1" dirty="0" smtClean="0"/>
          </a:p>
          <a:p>
            <a:pPr>
              <a:buNone/>
            </a:pPr>
            <a:r>
              <a:rPr lang="en-GB" sz="1600" b="1" dirty="0" smtClean="0"/>
              <a:t>ISOTROPIC MATERIAL</a:t>
            </a:r>
          </a:p>
          <a:p>
            <a:pPr>
              <a:buNone/>
            </a:pPr>
            <a:r>
              <a:rPr lang="en-GB" sz="1600" dirty="0" smtClean="0"/>
              <a:t>	In this type of material the elastic constants are the </a:t>
            </a:r>
            <a:r>
              <a:rPr lang="en-GB" sz="1600" b="1" dirty="0" smtClean="0"/>
              <a:t>same in all directions </a:t>
            </a:r>
            <a:r>
              <a:rPr lang="en-GB" sz="1600" dirty="0" smtClean="0"/>
              <a:t>so if a specimen is cut from a bulk material, the direction in which it is cut has no affect on the values. 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b="1" dirty="0" smtClean="0"/>
              <a:t>ORTHOTROPIC MATERIAL</a:t>
            </a:r>
          </a:p>
          <a:p>
            <a:pPr>
              <a:buNone/>
            </a:pPr>
            <a:r>
              <a:rPr lang="en-GB" sz="1600" dirty="0" smtClean="0"/>
              <a:t>	In this type of material, the </a:t>
            </a:r>
            <a:r>
              <a:rPr lang="en-GB" sz="1600" b="1" dirty="0" smtClean="0"/>
              <a:t>elastic constants have different values </a:t>
            </a:r>
            <a:r>
              <a:rPr lang="en-GB" sz="1600" dirty="0" smtClean="0"/>
              <a:t>in the x, y and z directions so the results obtained in a test depend upon the direction in which the specimen was cut from the bulk material. E.g. wood or rolled metals.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b="1" dirty="0" smtClean="0"/>
              <a:t>NON-ISOTROPIC MATERIAL</a:t>
            </a:r>
          </a:p>
          <a:p>
            <a:pPr>
              <a:buNone/>
            </a:pPr>
            <a:r>
              <a:rPr lang="en-GB" sz="1600" dirty="0" smtClean="0"/>
              <a:t>	In this type of material, the </a:t>
            </a:r>
            <a:r>
              <a:rPr lang="en-GB" sz="1600" b="1" dirty="0" smtClean="0"/>
              <a:t>elastic constants are unpredictable</a:t>
            </a:r>
            <a:r>
              <a:rPr lang="en-GB" sz="1600" dirty="0" smtClean="0"/>
              <a:t> and the results from any two tests are never the same. This applies to materials such as glass and other ceramics.</a:t>
            </a:r>
            <a:endParaRPr lang="en-GB" sz="1600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5929353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Direct Stress</a:t>
            </a:r>
          </a:p>
          <a:p>
            <a:pPr>
              <a:buNone/>
            </a:pPr>
            <a:r>
              <a:rPr lang="en-GB" sz="1400" dirty="0" smtClean="0"/>
              <a:t>      When a force F acts directly on an area A as shown in figure 1, the resulting direct stress is the force per unit area and is given as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400" b="1" dirty="0" smtClean="0"/>
              <a:t>	</a:t>
            </a:r>
            <a:r>
              <a:rPr lang="el-GR" sz="1400" b="1" dirty="0" smtClean="0"/>
              <a:t>σ</a:t>
            </a:r>
            <a:r>
              <a:rPr lang="en-GB" sz="1400" b="1" dirty="0" smtClean="0"/>
              <a:t> = F/A</a:t>
            </a:r>
          </a:p>
          <a:p>
            <a:pPr>
              <a:buNone/>
            </a:pPr>
            <a:endParaRPr lang="en-GB" sz="1400" b="1" dirty="0" smtClean="0"/>
          </a:p>
          <a:p>
            <a:pPr>
              <a:buNone/>
            </a:pPr>
            <a:r>
              <a:rPr lang="en-GB" sz="1400" dirty="0" smtClean="0"/>
              <a:t>       F is the force normal to the area in </a:t>
            </a:r>
            <a:r>
              <a:rPr lang="en-GB" sz="1400" dirty="0" err="1" smtClean="0"/>
              <a:t>Newtons</a:t>
            </a:r>
            <a:endParaRPr lang="en-GB" sz="1400" dirty="0" smtClean="0"/>
          </a:p>
          <a:p>
            <a:pPr>
              <a:buNone/>
            </a:pPr>
            <a:r>
              <a:rPr lang="en-GB" sz="1400" dirty="0" smtClean="0"/>
              <a:t>	A is the area in m</a:t>
            </a:r>
            <a:r>
              <a:rPr lang="en-GB" sz="1400" baseline="30000" dirty="0" smtClean="0"/>
              <a:t>2</a:t>
            </a:r>
          </a:p>
          <a:p>
            <a:pPr>
              <a:buNone/>
            </a:pPr>
            <a:r>
              <a:rPr lang="en-GB" sz="1400" dirty="0" smtClean="0"/>
              <a:t>	σ (sigma) is the direct stress in N/m</a:t>
            </a:r>
            <a:r>
              <a:rPr lang="en-GB" sz="1400" baseline="30000" dirty="0" smtClean="0"/>
              <a:t>2</a:t>
            </a:r>
            <a:r>
              <a:rPr lang="en-GB" sz="1400" dirty="0" smtClean="0"/>
              <a:t> or </a:t>
            </a:r>
            <a:r>
              <a:rPr lang="en-GB" sz="1400" dirty="0" err="1" smtClean="0"/>
              <a:t>Pascals</a:t>
            </a:r>
            <a:r>
              <a:rPr lang="en-GB" sz="1400" dirty="0" smtClean="0"/>
              <a:t>.</a:t>
            </a:r>
          </a:p>
          <a:p>
            <a:pPr>
              <a:buNone/>
            </a:pPr>
            <a:endParaRPr lang="en-GB" sz="1400" dirty="0" smtClean="0"/>
          </a:p>
          <a:p>
            <a:r>
              <a:rPr lang="en-GB" sz="1400" dirty="0" smtClean="0"/>
              <a:t>Since 1 Pa is a small unit </a:t>
            </a:r>
            <a:r>
              <a:rPr lang="en-GB" sz="1400" dirty="0" err="1" smtClean="0"/>
              <a:t>kPa</a:t>
            </a:r>
            <a:r>
              <a:rPr lang="en-GB" sz="1400" dirty="0" smtClean="0"/>
              <a:t>  (1*10</a:t>
            </a:r>
            <a:r>
              <a:rPr lang="en-GB" sz="1400" baseline="30000" dirty="0" smtClean="0"/>
              <a:t>3</a:t>
            </a:r>
            <a:r>
              <a:rPr lang="en-GB" sz="1400" dirty="0" smtClean="0"/>
              <a:t>), </a:t>
            </a:r>
            <a:r>
              <a:rPr lang="en-GB" sz="1400" dirty="0" err="1" smtClean="0"/>
              <a:t>MPa</a:t>
            </a:r>
            <a:r>
              <a:rPr lang="en-GB" sz="1400" dirty="0" smtClean="0"/>
              <a:t> (1*10</a:t>
            </a:r>
            <a:r>
              <a:rPr lang="en-GB" sz="1400" baseline="30000" dirty="0" smtClean="0"/>
              <a:t>6</a:t>
            </a:r>
            <a:r>
              <a:rPr lang="en-GB" sz="1400" dirty="0" smtClean="0"/>
              <a:t>) and </a:t>
            </a:r>
            <a:r>
              <a:rPr lang="en-GB" sz="1400" dirty="0" err="1" smtClean="0"/>
              <a:t>GPa</a:t>
            </a:r>
            <a:r>
              <a:rPr lang="en-GB" sz="1400" dirty="0" smtClean="0"/>
              <a:t> (1*10</a:t>
            </a:r>
            <a:r>
              <a:rPr lang="en-GB" sz="1400" baseline="30000" dirty="0" smtClean="0"/>
              <a:t>9</a:t>
            </a:r>
            <a:r>
              <a:rPr lang="en-GB" sz="1400" dirty="0" smtClean="0"/>
              <a:t>) are commonly used.</a:t>
            </a:r>
          </a:p>
          <a:p>
            <a:pPr>
              <a:buNone/>
            </a:pPr>
            <a:endParaRPr lang="en-GB" sz="1400" dirty="0" smtClean="0"/>
          </a:p>
          <a:p>
            <a:r>
              <a:rPr lang="en-GB" sz="1400" dirty="0" smtClean="0"/>
              <a:t>Tension Force </a:t>
            </a:r>
            <a:r>
              <a:rPr lang="en-GB" sz="1400" dirty="0" smtClean="0">
                <a:sym typeface="Wingdings" pitchFamily="2" charset="2"/>
              </a:rPr>
              <a:t> Stretches material  Force and Stress are </a:t>
            </a:r>
            <a:r>
              <a:rPr lang="en-GB" sz="1400" b="1" dirty="0" smtClean="0">
                <a:sym typeface="Wingdings" pitchFamily="2" charset="2"/>
              </a:rPr>
              <a:t>+</a:t>
            </a:r>
            <a:r>
              <a:rPr lang="en-GB" sz="1400" b="1" dirty="0" err="1" smtClean="0">
                <a:sym typeface="Wingdings" pitchFamily="2" charset="2"/>
              </a:rPr>
              <a:t>ve</a:t>
            </a:r>
            <a:endParaRPr lang="en-GB" sz="1400" b="1" dirty="0" smtClean="0">
              <a:sym typeface="Wingdings" pitchFamily="2" charset="2"/>
            </a:endParaRPr>
          </a:p>
          <a:p>
            <a:endParaRPr lang="en-GB" sz="1400" b="1" dirty="0" smtClean="0">
              <a:sym typeface="Wingdings" pitchFamily="2" charset="2"/>
            </a:endParaRPr>
          </a:p>
          <a:p>
            <a:r>
              <a:rPr lang="en-GB" sz="1400" dirty="0" smtClean="0"/>
              <a:t>Compressive Force </a:t>
            </a:r>
            <a:r>
              <a:rPr lang="en-GB" sz="1400" dirty="0" smtClean="0">
                <a:sym typeface="Wingdings" pitchFamily="2" charset="2"/>
              </a:rPr>
              <a:t> Compresses material  Force and Stress are </a:t>
            </a:r>
            <a:r>
              <a:rPr lang="en-GB" sz="1400" b="1" dirty="0" smtClean="0">
                <a:sym typeface="Wingdings" pitchFamily="2" charset="2"/>
              </a:rPr>
              <a:t>–</a:t>
            </a:r>
            <a:r>
              <a:rPr lang="en-GB" sz="1400" b="1" dirty="0" err="1" smtClean="0">
                <a:sym typeface="Wingdings" pitchFamily="2" charset="2"/>
              </a:rPr>
              <a:t>ve</a:t>
            </a:r>
            <a:endParaRPr lang="en-GB" sz="1400" b="1" dirty="0" smtClean="0"/>
          </a:p>
          <a:p>
            <a:pPr>
              <a:buNone/>
            </a:pPr>
            <a:r>
              <a:rPr lang="en-GB" sz="1400" dirty="0" smtClean="0"/>
              <a:t>.</a:t>
            </a:r>
          </a:p>
        </p:txBody>
      </p:sp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2" cstate="print"/>
          <a:srcRect l="36084" t="35351" r="31689" b="34375"/>
          <a:stretch>
            <a:fillRect/>
          </a:stretch>
        </p:blipFill>
        <p:spPr bwMode="auto">
          <a:xfrm>
            <a:off x="6286512" y="2500306"/>
            <a:ext cx="2786082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5572163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Direct Strain</a:t>
            </a:r>
          </a:p>
          <a:p>
            <a:pPr>
              <a:buNone/>
            </a:pPr>
            <a:r>
              <a:rPr lang="en-GB" sz="1400" dirty="0" smtClean="0"/>
              <a:t>       Consider a piece of material of length L as shown in figure 1. The direct stress produces a change in length ΔL. 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400" dirty="0" smtClean="0"/>
              <a:t>       The direct strain produced is ε (epsilon) defined as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400" b="1" dirty="0" smtClean="0"/>
              <a:t>        </a:t>
            </a:r>
            <a:r>
              <a:rPr lang="el-GR" sz="1400" b="1" dirty="0" smtClean="0"/>
              <a:t>ε</a:t>
            </a:r>
            <a:r>
              <a:rPr lang="en-GB" sz="1400" b="1" dirty="0" smtClean="0"/>
              <a:t> = </a:t>
            </a:r>
            <a:r>
              <a:rPr lang="el-GR" sz="1400" b="1" dirty="0" smtClean="0"/>
              <a:t>Δ</a:t>
            </a:r>
            <a:r>
              <a:rPr lang="en-GB" sz="1400" b="1" dirty="0" smtClean="0"/>
              <a:t>L/L</a:t>
            </a:r>
          </a:p>
          <a:p>
            <a:pPr>
              <a:buNone/>
            </a:pPr>
            <a:endParaRPr lang="en-GB" sz="1400" b="1" dirty="0" smtClean="0"/>
          </a:p>
          <a:p>
            <a:pPr>
              <a:buNone/>
            </a:pPr>
            <a:r>
              <a:rPr lang="en-GB" sz="1400" dirty="0" smtClean="0"/>
              <a:t>       The units of </a:t>
            </a:r>
            <a:r>
              <a:rPr lang="en-GB" sz="1400" b="1" dirty="0" smtClean="0"/>
              <a:t>change in length and original length</a:t>
            </a:r>
            <a:r>
              <a:rPr lang="en-GB" sz="1400" dirty="0" smtClean="0"/>
              <a:t> must be the same and the strain has no units.</a:t>
            </a:r>
          </a:p>
          <a:p>
            <a:pPr>
              <a:buNone/>
            </a:pPr>
            <a:endParaRPr lang="en-GB" sz="1400" dirty="0" smtClean="0"/>
          </a:p>
          <a:p>
            <a:r>
              <a:rPr lang="en-GB" sz="1400" dirty="0" smtClean="0"/>
              <a:t>Strains are normally very small so often to indicate a strain of 10</a:t>
            </a:r>
            <a:r>
              <a:rPr lang="en-GB" sz="1400" baseline="30000" dirty="0" smtClean="0"/>
              <a:t>-6</a:t>
            </a:r>
            <a:r>
              <a:rPr lang="en-GB" sz="1400" dirty="0" smtClean="0"/>
              <a:t> we use the name micro strain, </a:t>
            </a:r>
            <a:r>
              <a:rPr lang="en-GB" sz="1400" dirty="0" err="1" smtClean="0"/>
              <a:t>με</a:t>
            </a:r>
            <a:r>
              <a:rPr lang="en-GB" sz="1400" dirty="0" smtClean="0"/>
              <a:t>.</a:t>
            </a:r>
          </a:p>
          <a:p>
            <a:endParaRPr lang="en-GB" sz="1400" dirty="0" smtClean="0"/>
          </a:p>
          <a:p>
            <a:r>
              <a:rPr lang="en-GB" sz="1400" dirty="0" smtClean="0"/>
              <a:t>E.g. A strain of 7 x 10</a:t>
            </a:r>
            <a:r>
              <a:rPr lang="en-GB" sz="1400" baseline="30000" dirty="0" smtClean="0"/>
              <a:t>-6</a:t>
            </a:r>
            <a:r>
              <a:rPr lang="en-GB" sz="1400" dirty="0" smtClean="0"/>
              <a:t> = 7 </a:t>
            </a:r>
            <a:r>
              <a:rPr lang="en-GB" sz="1400" dirty="0" err="1" smtClean="0"/>
              <a:t>με</a:t>
            </a:r>
            <a:r>
              <a:rPr lang="en-GB" sz="1400" dirty="0" smtClean="0"/>
              <a:t>.</a:t>
            </a:r>
          </a:p>
          <a:p>
            <a:endParaRPr lang="en-GB" sz="1400" dirty="0" smtClean="0"/>
          </a:p>
          <a:p>
            <a:r>
              <a:rPr lang="en-GB" sz="1400" b="1" dirty="0" smtClean="0"/>
              <a:t>Tensile strain is positive and compressive strain is negative.</a:t>
            </a:r>
          </a:p>
          <a:p>
            <a:pPr>
              <a:buNone/>
            </a:pPr>
            <a:endParaRPr lang="en-GB" sz="1400" dirty="0" smtClean="0"/>
          </a:p>
        </p:txBody>
      </p:sp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2" cstate="print"/>
          <a:srcRect l="36084" t="35351" r="31689" b="34375"/>
          <a:stretch>
            <a:fillRect/>
          </a:stretch>
        </p:blipFill>
        <p:spPr bwMode="auto">
          <a:xfrm>
            <a:off x="5929322" y="2786058"/>
            <a:ext cx="3143272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385765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Modulus of Elasticity</a:t>
            </a:r>
          </a:p>
          <a:p>
            <a:pPr>
              <a:buNone/>
            </a:pPr>
            <a:r>
              <a:rPr lang="en-GB" sz="1400" dirty="0" smtClean="0"/>
              <a:t>	Many materials are elastic </a:t>
            </a:r>
            <a:r>
              <a:rPr lang="en-GB" sz="1400" b="1" dirty="0" smtClean="0"/>
              <a:t>up to a point</a:t>
            </a:r>
            <a:r>
              <a:rPr lang="en-GB" sz="1400" dirty="0" smtClean="0"/>
              <a:t>. This means that if they are deformed in any way, they will spring back to their original shape and size when the force is released. 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400" dirty="0" smtClean="0"/>
              <a:t>	It has been established that so long as the material remains elastic, the stress and strain are related by the simple formula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400" b="1" dirty="0" smtClean="0"/>
              <a:t>       E= </a:t>
            </a:r>
            <a:r>
              <a:rPr lang="el-GR" sz="1400" b="1" dirty="0" smtClean="0"/>
              <a:t>σ</a:t>
            </a:r>
            <a:r>
              <a:rPr lang="en-GB" sz="1400" b="1" dirty="0" smtClean="0"/>
              <a:t>/</a:t>
            </a:r>
            <a:r>
              <a:rPr lang="el-GR" sz="1400" b="1" dirty="0" smtClean="0"/>
              <a:t>ε</a:t>
            </a:r>
            <a:endParaRPr lang="en-GB" sz="1400" b="1" dirty="0" smtClean="0"/>
          </a:p>
          <a:p>
            <a:endParaRPr lang="en-GB" sz="1400" dirty="0" smtClean="0"/>
          </a:p>
          <a:p>
            <a:pPr>
              <a:buNone/>
            </a:pPr>
            <a:r>
              <a:rPr lang="en-GB" sz="1400" dirty="0" smtClean="0"/>
              <a:t>       E is called the MODULUS OF ELASTICITY. The units are the same as those of stress. Pa</a:t>
            </a:r>
          </a:p>
        </p:txBody>
      </p:sp>
      <p:pic>
        <p:nvPicPr>
          <p:cNvPr id="5" name="Picture 2" descr="http://upload.wikimedia.org/wikipedia/commons/8/84/Stress_Strain_Ductile_Material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2" y="2285992"/>
            <a:ext cx="4375267" cy="2857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Worked Example 1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600" dirty="0" smtClean="0"/>
              <a:t>	</a:t>
            </a:r>
            <a:r>
              <a:rPr lang="en-GB" sz="2400" dirty="0" smtClean="0"/>
              <a:t>A metal bar which is part of a frame is 50 mm diameter and 300 mm long. 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It has a tensile force acting on it of 40 </a:t>
            </a:r>
            <a:r>
              <a:rPr lang="en-GB" sz="2400" dirty="0" err="1" smtClean="0"/>
              <a:t>kN</a:t>
            </a:r>
            <a:r>
              <a:rPr lang="en-GB" sz="2400" dirty="0" smtClean="0"/>
              <a:t> which tends to stretch it. The modulus of elasticity is 205 </a:t>
            </a:r>
            <a:r>
              <a:rPr lang="en-GB" sz="2400" dirty="0" err="1" smtClean="0"/>
              <a:t>GPa</a:t>
            </a:r>
            <a:r>
              <a:rPr lang="en-GB" sz="2400" dirty="0" smtClean="0"/>
              <a:t>. 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Calculate the stress and strain in the bar and the amount it stretches.</a:t>
            </a:r>
          </a:p>
          <a:p>
            <a:pPr>
              <a:buNone/>
            </a:pPr>
            <a:endParaRPr lang="en-GB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648"/>
            <a:ext cx="8229600" cy="1143000"/>
          </a:xfrm>
        </p:spPr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429876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Worked Example 1 Solution</a:t>
            </a:r>
          </a:p>
          <a:p>
            <a:pPr>
              <a:buNone/>
            </a:pPr>
            <a:endParaRPr lang="en-GB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GB" sz="1600" dirty="0" smtClean="0"/>
              <a:t>	A metal bar which is part of a frame is 50 mm diameter and 300 mm long. </a:t>
            </a:r>
          </a:p>
          <a:p>
            <a:pPr>
              <a:buNone/>
            </a:pPr>
            <a:r>
              <a:rPr lang="en-GB" sz="1600" dirty="0" smtClean="0"/>
              <a:t>	It has a tensile force acting on it of 40 </a:t>
            </a:r>
            <a:r>
              <a:rPr lang="en-GB" sz="1600" dirty="0" err="1" smtClean="0"/>
              <a:t>kN</a:t>
            </a:r>
            <a:r>
              <a:rPr lang="en-GB" sz="1600" dirty="0" smtClean="0"/>
              <a:t> which tends to stretch it. The modulus of elasticity is 205 </a:t>
            </a:r>
            <a:r>
              <a:rPr lang="en-GB" sz="1600" dirty="0" err="1" smtClean="0"/>
              <a:t>GPa</a:t>
            </a:r>
            <a:r>
              <a:rPr lang="en-GB" sz="1600" dirty="0" smtClean="0"/>
              <a:t>. 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Calculate the stress and strain in the bar and the amount it stretches.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F  = 40 x 10</a:t>
            </a:r>
            <a:r>
              <a:rPr lang="en-GB" sz="1600" baseline="30000" dirty="0" smtClean="0"/>
              <a:t>3</a:t>
            </a:r>
            <a:r>
              <a:rPr lang="en-GB" sz="1600" dirty="0" smtClean="0"/>
              <a:t> N.</a:t>
            </a:r>
          </a:p>
          <a:p>
            <a:pPr>
              <a:buNone/>
            </a:pPr>
            <a:r>
              <a:rPr lang="en-GB" sz="1600" dirty="0" smtClean="0"/>
              <a:t>	A  = </a:t>
            </a:r>
            <a:r>
              <a:rPr lang="el-GR" sz="1600" dirty="0" smtClean="0"/>
              <a:t>π</a:t>
            </a:r>
            <a:r>
              <a:rPr lang="en-GB" sz="1600" dirty="0" smtClean="0"/>
              <a:t>D</a:t>
            </a:r>
            <a:r>
              <a:rPr lang="en-GB" sz="1600" baseline="30000" dirty="0" smtClean="0"/>
              <a:t>2</a:t>
            </a:r>
            <a:r>
              <a:rPr lang="en-GB" sz="1600" dirty="0" smtClean="0"/>
              <a:t>/4 = </a:t>
            </a:r>
            <a:r>
              <a:rPr lang="el-GR" sz="1600" dirty="0" smtClean="0"/>
              <a:t>π</a:t>
            </a:r>
            <a:r>
              <a:rPr lang="en-GB" sz="1600" dirty="0" smtClean="0"/>
              <a:t> x 50</a:t>
            </a:r>
            <a:r>
              <a:rPr lang="en-GB" sz="1600" baseline="30000" dirty="0" smtClean="0"/>
              <a:t>2</a:t>
            </a:r>
            <a:r>
              <a:rPr lang="en-GB" sz="1600" dirty="0" smtClean="0"/>
              <a:t>/4 = 1963 mm</a:t>
            </a:r>
            <a:r>
              <a:rPr lang="en-GB" sz="1600" baseline="30000" dirty="0" smtClean="0"/>
              <a:t>2  </a:t>
            </a:r>
            <a:r>
              <a:rPr lang="en-GB" sz="1600" dirty="0" smtClean="0">
                <a:sym typeface="Wingdings" pitchFamily="2" charset="2"/>
              </a:rPr>
              <a:t></a:t>
            </a:r>
            <a:r>
              <a:rPr lang="en-GB" sz="1600" dirty="0" smtClean="0"/>
              <a:t> 1963</a:t>
            </a:r>
            <a:r>
              <a:rPr lang="pt-BR" sz="1600" dirty="0" smtClean="0"/>
              <a:t> x 10</a:t>
            </a:r>
            <a:r>
              <a:rPr lang="pt-BR" sz="1600" baseline="30000" dirty="0" smtClean="0"/>
              <a:t>-6 </a:t>
            </a:r>
            <a:r>
              <a:rPr lang="en-GB" sz="1600" dirty="0" smtClean="0"/>
              <a:t>m</a:t>
            </a:r>
            <a:r>
              <a:rPr lang="en-GB" sz="1600" baseline="30000" dirty="0" smtClean="0"/>
              <a:t>2 </a:t>
            </a:r>
          </a:p>
          <a:p>
            <a:pPr>
              <a:buNone/>
            </a:pPr>
            <a:r>
              <a:rPr lang="pt-BR" sz="1600" dirty="0" smtClean="0"/>
              <a:t>	σ  = F/A = (40 x10</a:t>
            </a:r>
            <a:r>
              <a:rPr lang="pt-BR" sz="1600" baseline="30000" dirty="0" smtClean="0"/>
              <a:t>3</a:t>
            </a:r>
            <a:r>
              <a:rPr lang="pt-BR" sz="1600" dirty="0" smtClean="0"/>
              <a:t>)/(1963 x 10</a:t>
            </a:r>
            <a:r>
              <a:rPr lang="pt-BR" sz="1600" baseline="30000" dirty="0" smtClean="0"/>
              <a:t>-6</a:t>
            </a:r>
            <a:r>
              <a:rPr lang="pt-BR" sz="1600" dirty="0" smtClean="0"/>
              <a:t>) = 20.37 x 10</a:t>
            </a:r>
            <a:r>
              <a:rPr lang="pt-BR" sz="1600" baseline="30000" dirty="0" smtClean="0"/>
              <a:t>6</a:t>
            </a:r>
            <a:r>
              <a:rPr lang="pt-BR" sz="1600" dirty="0" smtClean="0"/>
              <a:t> N/m</a:t>
            </a:r>
            <a:r>
              <a:rPr lang="pt-BR" sz="1600" baseline="30000" dirty="0" smtClean="0"/>
              <a:t>2</a:t>
            </a:r>
            <a:r>
              <a:rPr lang="pt-BR" sz="1600" dirty="0" smtClean="0"/>
              <a:t> = </a:t>
            </a:r>
            <a:r>
              <a:rPr lang="pt-BR" sz="1600" b="1" dirty="0" smtClean="0"/>
              <a:t>20.37 MPa</a:t>
            </a:r>
          </a:p>
          <a:p>
            <a:pPr>
              <a:buNone/>
            </a:pPr>
            <a:endParaRPr lang="pt-BR" sz="1600" dirty="0" smtClean="0"/>
          </a:p>
          <a:p>
            <a:pPr>
              <a:buNone/>
            </a:pPr>
            <a:r>
              <a:rPr lang="pt-BR" sz="1600" dirty="0" smtClean="0"/>
              <a:t>	E = σ/ε = 205 x 10</a:t>
            </a:r>
            <a:r>
              <a:rPr lang="pt-BR" sz="1600" baseline="30000" dirty="0" smtClean="0"/>
              <a:t>9</a:t>
            </a:r>
            <a:r>
              <a:rPr lang="pt-BR" sz="1600" dirty="0" smtClean="0"/>
              <a:t> N/m</a:t>
            </a:r>
            <a:r>
              <a:rPr lang="pt-BR" sz="1600" baseline="30000" dirty="0" smtClean="0"/>
              <a:t>2</a:t>
            </a:r>
          </a:p>
          <a:p>
            <a:pPr>
              <a:buNone/>
            </a:pPr>
            <a:r>
              <a:rPr lang="en-GB" sz="1600" dirty="0" smtClean="0"/>
              <a:t>	ε  = σ/E = (20.37 x 10</a:t>
            </a:r>
            <a:r>
              <a:rPr lang="en-GB" sz="1600" baseline="30000" dirty="0" smtClean="0"/>
              <a:t>6</a:t>
            </a:r>
            <a:r>
              <a:rPr lang="en-GB" sz="1600" dirty="0" smtClean="0"/>
              <a:t>)/(205 x 10</a:t>
            </a:r>
            <a:r>
              <a:rPr lang="en-GB" sz="1600" baseline="30000" dirty="0" smtClean="0"/>
              <a:t>9</a:t>
            </a:r>
            <a:r>
              <a:rPr lang="en-GB" sz="1600" dirty="0" smtClean="0"/>
              <a:t>) = </a:t>
            </a:r>
            <a:r>
              <a:rPr lang="en-GB" sz="1600" b="1" dirty="0" smtClean="0"/>
              <a:t>99.4 x 10</a:t>
            </a:r>
            <a:r>
              <a:rPr lang="en-GB" sz="1600" b="1" baseline="30000" dirty="0" smtClean="0"/>
              <a:t>-6</a:t>
            </a:r>
            <a:r>
              <a:rPr lang="en-GB" sz="1600" b="1" dirty="0" smtClean="0"/>
              <a:t> or 99.4</a:t>
            </a:r>
            <a:r>
              <a:rPr lang="en-GB" sz="1600" dirty="0" smtClean="0"/>
              <a:t> </a:t>
            </a:r>
            <a:r>
              <a:rPr lang="en-GB" sz="1600" dirty="0" err="1" smtClean="0"/>
              <a:t>με</a:t>
            </a:r>
            <a:endParaRPr lang="en-GB" sz="1600" b="1" dirty="0" smtClean="0"/>
          </a:p>
          <a:p>
            <a:pPr>
              <a:buNone/>
            </a:pPr>
            <a:endParaRPr lang="en-GB" sz="1600" b="1" dirty="0" smtClean="0"/>
          </a:p>
          <a:p>
            <a:pPr>
              <a:buNone/>
            </a:pPr>
            <a:r>
              <a:rPr lang="en-GB" sz="1600" dirty="0" smtClean="0"/>
              <a:t>	</a:t>
            </a:r>
            <a:r>
              <a:rPr lang="el-GR" sz="1600" dirty="0" smtClean="0"/>
              <a:t>ε</a:t>
            </a:r>
            <a:r>
              <a:rPr lang="en-GB" sz="1600" dirty="0" smtClean="0"/>
              <a:t>  = </a:t>
            </a:r>
            <a:r>
              <a:rPr lang="el-GR" sz="1600" dirty="0" smtClean="0"/>
              <a:t>Δ</a:t>
            </a:r>
            <a:r>
              <a:rPr lang="en-GB" sz="1600" dirty="0" smtClean="0"/>
              <a:t>L/L</a:t>
            </a:r>
          </a:p>
          <a:p>
            <a:pPr>
              <a:buNone/>
            </a:pPr>
            <a:r>
              <a:rPr lang="en-GB" sz="1600" dirty="0" smtClean="0"/>
              <a:t>	</a:t>
            </a:r>
            <a:r>
              <a:rPr lang="el-GR" sz="1600" dirty="0" smtClean="0"/>
              <a:t>Δ</a:t>
            </a:r>
            <a:r>
              <a:rPr lang="en-GB" sz="1600" dirty="0" smtClean="0"/>
              <a:t>L= </a:t>
            </a:r>
            <a:r>
              <a:rPr lang="el-GR" sz="1600" dirty="0" smtClean="0"/>
              <a:t>ε </a:t>
            </a:r>
            <a:r>
              <a:rPr lang="en-GB" sz="1600" dirty="0" smtClean="0"/>
              <a:t>x L = 99.4 x 10</a:t>
            </a:r>
            <a:r>
              <a:rPr lang="en-GB" sz="1600" baseline="30000" dirty="0" smtClean="0"/>
              <a:t>-6</a:t>
            </a:r>
            <a:r>
              <a:rPr lang="en-GB" sz="1600" dirty="0" smtClean="0"/>
              <a:t> x 300 mm = </a:t>
            </a:r>
            <a:r>
              <a:rPr lang="en-GB" sz="1600" b="1" dirty="0" smtClean="0"/>
              <a:t>0.0298 mm</a:t>
            </a:r>
            <a:endParaRPr lang="en-GB" sz="1600" dirty="0" smtClean="0"/>
          </a:p>
          <a:p>
            <a:pPr>
              <a:buNone/>
            </a:pPr>
            <a:endParaRPr lang="en-GB" sz="1400" dirty="0" smtClean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Worked Example 2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2400" dirty="0" smtClean="0"/>
              <a:t>	A chassis member made from 25mm Square Box section with a 2mm wall thickness experiences a compressive force of 20kN. The length of the member is 400mm long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If the modulus of elasticity is 205 </a:t>
            </a:r>
            <a:r>
              <a:rPr lang="en-GB" sz="2400" dirty="0" err="1" smtClean="0"/>
              <a:t>GPa</a:t>
            </a:r>
            <a:r>
              <a:rPr lang="en-GB" sz="2400" dirty="0" smtClean="0"/>
              <a:t> and the material can take a maximum compressive stress of 300 </a:t>
            </a:r>
            <a:r>
              <a:rPr lang="en-GB" sz="2400" dirty="0" err="1" smtClean="0"/>
              <a:t>MPa</a:t>
            </a:r>
            <a:r>
              <a:rPr lang="en-GB" sz="2400" dirty="0" smtClean="0"/>
              <a:t> will the member fail? What will the strain be and how much will the material stretch?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</a:t>
            </a:r>
            <a:endParaRPr lang="en-GB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Worked Example 2 Solution</a:t>
            </a:r>
          </a:p>
          <a:p>
            <a:pPr>
              <a:buNone/>
            </a:pPr>
            <a:endParaRPr lang="en-GB" sz="1500" dirty="0" smtClean="0"/>
          </a:p>
          <a:p>
            <a:pPr>
              <a:buNone/>
            </a:pPr>
            <a:r>
              <a:rPr lang="en-GB" sz="1500" dirty="0" smtClean="0"/>
              <a:t>	</a:t>
            </a:r>
            <a:r>
              <a:rPr lang="en-GB" dirty="0" smtClean="0"/>
              <a:t>F  = -20 x 10</a:t>
            </a:r>
            <a:r>
              <a:rPr lang="en-GB" baseline="30000" dirty="0" smtClean="0"/>
              <a:t>3</a:t>
            </a:r>
            <a:r>
              <a:rPr lang="en-GB" dirty="0" smtClean="0"/>
              <a:t> N.</a:t>
            </a:r>
          </a:p>
          <a:p>
            <a:pPr>
              <a:buNone/>
            </a:pPr>
            <a:r>
              <a:rPr lang="en-GB" dirty="0" smtClean="0"/>
              <a:t>	A = (25)</a:t>
            </a:r>
            <a:r>
              <a:rPr lang="en-GB" baseline="30000" dirty="0" smtClean="0"/>
              <a:t>2 </a:t>
            </a:r>
            <a:r>
              <a:rPr lang="en-GB" dirty="0" smtClean="0"/>
              <a:t>-  (21)</a:t>
            </a:r>
            <a:r>
              <a:rPr lang="en-GB" baseline="30000" dirty="0" smtClean="0"/>
              <a:t>2 </a:t>
            </a:r>
            <a:r>
              <a:rPr lang="en-GB" dirty="0" smtClean="0"/>
              <a:t>= 184 mm</a:t>
            </a:r>
            <a:r>
              <a:rPr lang="en-GB" baseline="30000" dirty="0" smtClean="0"/>
              <a:t>2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	A = (25 x 10</a:t>
            </a:r>
            <a:r>
              <a:rPr lang="en-GB" baseline="30000" dirty="0" smtClean="0"/>
              <a:t>-3</a:t>
            </a:r>
            <a:r>
              <a:rPr lang="en-GB" dirty="0" smtClean="0"/>
              <a:t>)</a:t>
            </a:r>
            <a:r>
              <a:rPr lang="en-GB" baseline="30000" dirty="0" smtClean="0"/>
              <a:t>2 </a:t>
            </a:r>
            <a:r>
              <a:rPr lang="en-GB" dirty="0" smtClean="0"/>
              <a:t>-  (21 x 10</a:t>
            </a:r>
            <a:r>
              <a:rPr lang="en-GB" baseline="30000" dirty="0" smtClean="0"/>
              <a:t>-3</a:t>
            </a:r>
            <a:r>
              <a:rPr lang="en-GB" dirty="0" smtClean="0"/>
              <a:t>)</a:t>
            </a:r>
            <a:r>
              <a:rPr lang="en-GB" baseline="30000" dirty="0" smtClean="0"/>
              <a:t>2  </a:t>
            </a:r>
            <a:r>
              <a:rPr lang="en-GB" dirty="0" smtClean="0"/>
              <a:t>= 6.25 x 10</a:t>
            </a:r>
            <a:r>
              <a:rPr lang="en-GB" baseline="30000" dirty="0" smtClean="0"/>
              <a:t>-4</a:t>
            </a:r>
            <a:r>
              <a:rPr lang="en-GB" dirty="0" smtClean="0"/>
              <a:t> – 4.41x 10</a:t>
            </a:r>
            <a:r>
              <a:rPr lang="en-GB" baseline="30000" dirty="0" smtClean="0"/>
              <a:t>-4</a:t>
            </a:r>
            <a:r>
              <a:rPr lang="en-GB" dirty="0" smtClean="0"/>
              <a:t> = 1.84 x 10</a:t>
            </a:r>
            <a:r>
              <a:rPr lang="en-GB" baseline="30000" dirty="0" smtClean="0"/>
              <a:t>-4</a:t>
            </a:r>
            <a:r>
              <a:rPr lang="en-GB" dirty="0" smtClean="0"/>
              <a:t> m</a:t>
            </a:r>
            <a:r>
              <a:rPr lang="en-GB" baseline="30000" dirty="0" smtClean="0"/>
              <a:t>2</a:t>
            </a:r>
          </a:p>
          <a:p>
            <a:pPr>
              <a:buNone/>
            </a:pPr>
            <a:r>
              <a:rPr lang="pt-BR" dirty="0" smtClean="0"/>
              <a:t>	σ  = F/A = (-20 x 10</a:t>
            </a:r>
            <a:r>
              <a:rPr lang="pt-BR" baseline="30000" dirty="0" smtClean="0"/>
              <a:t>3</a:t>
            </a:r>
            <a:r>
              <a:rPr lang="pt-BR" dirty="0" smtClean="0"/>
              <a:t>)/(1.84 x 10</a:t>
            </a:r>
            <a:r>
              <a:rPr lang="pt-BR" baseline="30000" dirty="0" smtClean="0"/>
              <a:t>-4</a:t>
            </a:r>
            <a:r>
              <a:rPr lang="pt-BR" dirty="0" smtClean="0"/>
              <a:t>) =  </a:t>
            </a:r>
            <a:r>
              <a:rPr lang="pt-BR" b="1" dirty="0" smtClean="0"/>
              <a:t>-108.7 MPa  </a:t>
            </a:r>
            <a:r>
              <a:rPr lang="pt-BR" b="1" dirty="0" smtClean="0">
                <a:solidFill>
                  <a:srgbClr val="008000"/>
                </a:solidFill>
              </a:rPr>
              <a:t>&lt; </a:t>
            </a:r>
            <a:r>
              <a:rPr lang="en-GB" dirty="0" err="1" smtClean="0"/>
              <a:t>σ</a:t>
            </a:r>
            <a:r>
              <a:rPr lang="en-GB" baseline="-25000" dirty="0" err="1" smtClean="0"/>
              <a:t>max</a:t>
            </a:r>
            <a:endParaRPr lang="pt-BR" b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pt-BR" dirty="0" smtClean="0"/>
          </a:p>
          <a:p>
            <a:pPr>
              <a:buNone/>
            </a:pPr>
            <a:r>
              <a:rPr lang="pt-BR" dirty="0" smtClean="0"/>
              <a:t>	E = σ/ε = 205 x 10</a:t>
            </a:r>
            <a:r>
              <a:rPr lang="pt-BR" baseline="30000" dirty="0" smtClean="0"/>
              <a:t>9</a:t>
            </a:r>
            <a:r>
              <a:rPr lang="pt-BR" dirty="0" smtClean="0"/>
              <a:t> N/m2</a:t>
            </a:r>
          </a:p>
          <a:p>
            <a:pPr>
              <a:buNone/>
            </a:pPr>
            <a:r>
              <a:rPr lang="en-GB" dirty="0" smtClean="0"/>
              <a:t>	ε  = σ/E = (-108.7 x 10</a:t>
            </a:r>
            <a:r>
              <a:rPr lang="en-GB" baseline="30000" dirty="0" smtClean="0"/>
              <a:t>6</a:t>
            </a:r>
            <a:r>
              <a:rPr lang="en-GB" dirty="0" smtClean="0"/>
              <a:t>)/(205 x 10</a:t>
            </a:r>
            <a:r>
              <a:rPr lang="en-GB" baseline="30000" dirty="0" smtClean="0"/>
              <a:t>9</a:t>
            </a:r>
            <a:r>
              <a:rPr lang="en-GB" dirty="0" smtClean="0"/>
              <a:t>) = </a:t>
            </a:r>
            <a:r>
              <a:rPr lang="en-GB" b="1" dirty="0" smtClean="0"/>
              <a:t>-530 x 10</a:t>
            </a:r>
            <a:r>
              <a:rPr lang="en-GB" b="1" baseline="30000" dirty="0" smtClean="0"/>
              <a:t>-6</a:t>
            </a:r>
            <a:r>
              <a:rPr lang="en-GB" b="1" dirty="0" smtClean="0"/>
              <a:t> or -530 </a:t>
            </a:r>
            <a:r>
              <a:rPr lang="en-GB" dirty="0" err="1" smtClean="0"/>
              <a:t>με</a:t>
            </a:r>
            <a:endParaRPr lang="en-GB" b="1" dirty="0" smtClean="0"/>
          </a:p>
          <a:p>
            <a:pPr>
              <a:buNone/>
            </a:pPr>
            <a:endParaRPr lang="en-GB" b="1" dirty="0" smtClean="0"/>
          </a:p>
          <a:p>
            <a:pPr>
              <a:buNone/>
            </a:pPr>
            <a:r>
              <a:rPr lang="en-GB" dirty="0" smtClean="0"/>
              <a:t>	</a:t>
            </a:r>
            <a:r>
              <a:rPr lang="el-GR" dirty="0" smtClean="0"/>
              <a:t>ε</a:t>
            </a:r>
            <a:r>
              <a:rPr lang="en-GB" dirty="0" smtClean="0"/>
              <a:t>  = </a:t>
            </a:r>
            <a:r>
              <a:rPr lang="el-GR" dirty="0" smtClean="0"/>
              <a:t>Δ</a:t>
            </a:r>
            <a:r>
              <a:rPr lang="en-GB" dirty="0" smtClean="0"/>
              <a:t>L/L</a:t>
            </a:r>
          </a:p>
          <a:p>
            <a:pPr>
              <a:buNone/>
            </a:pPr>
            <a:r>
              <a:rPr lang="en-GB" dirty="0" smtClean="0"/>
              <a:t>	</a:t>
            </a:r>
            <a:r>
              <a:rPr lang="el-GR" dirty="0" smtClean="0"/>
              <a:t>Δ</a:t>
            </a:r>
            <a:r>
              <a:rPr lang="en-GB" dirty="0" smtClean="0"/>
              <a:t>L= </a:t>
            </a:r>
            <a:r>
              <a:rPr lang="el-GR" dirty="0" smtClean="0"/>
              <a:t>ε </a:t>
            </a:r>
            <a:r>
              <a:rPr lang="en-GB" dirty="0" smtClean="0"/>
              <a:t>x L = -530 x 10</a:t>
            </a:r>
            <a:r>
              <a:rPr lang="en-GB" baseline="30000" dirty="0" smtClean="0"/>
              <a:t>-6</a:t>
            </a:r>
            <a:r>
              <a:rPr lang="en-GB" dirty="0" smtClean="0"/>
              <a:t> x 400 mm = </a:t>
            </a:r>
            <a:r>
              <a:rPr lang="en-GB" b="1" dirty="0" smtClean="0"/>
              <a:t>-0.21 mm</a:t>
            </a:r>
            <a:endParaRPr lang="en-GB" dirty="0" smtClean="0"/>
          </a:p>
          <a:p>
            <a:pPr>
              <a:buNone/>
            </a:pPr>
            <a:endParaRPr lang="en-GB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Worked Example 2 Continued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2400" dirty="0" smtClean="0"/>
              <a:t>	The chassis member has been shown to be safe by a considerable margin.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If the designer decides he can allow 250 </a:t>
            </a:r>
            <a:r>
              <a:rPr lang="en-GB" sz="2400" dirty="0" err="1" smtClean="0"/>
              <a:t>MPa</a:t>
            </a:r>
            <a:r>
              <a:rPr lang="en-GB" sz="2400" dirty="0" smtClean="0"/>
              <a:t> and a strain which results in a stretch of 0.35mm, safely during the members life. What is the minimum cross sectional area that is safe?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</a:t>
            </a:r>
            <a:endParaRPr lang="en-GB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Worked Example 2 Continued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dirty="0" smtClean="0">
                <a:solidFill>
                  <a:srgbClr val="0070C0"/>
                </a:solidFill>
              </a:rPr>
              <a:t>	</a:t>
            </a:r>
            <a:r>
              <a:rPr lang="pt-BR" b="1" dirty="0" smtClean="0">
                <a:solidFill>
                  <a:srgbClr val="0070C0"/>
                </a:solidFill>
              </a:rPr>
              <a:t> First we need to check if we are strain or stress limited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</a:t>
            </a:r>
            <a:r>
              <a:rPr lang="el-GR" dirty="0" smtClean="0"/>
              <a:t>ε</a:t>
            </a:r>
            <a:r>
              <a:rPr lang="en-GB" dirty="0" smtClean="0"/>
              <a:t>  = </a:t>
            </a:r>
            <a:r>
              <a:rPr lang="el-GR" dirty="0" smtClean="0"/>
              <a:t>Δ</a:t>
            </a:r>
            <a:r>
              <a:rPr lang="en-GB" dirty="0" smtClean="0"/>
              <a:t>L/L = 0.35 / 400 = 875 x 10</a:t>
            </a:r>
            <a:r>
              <a:rPr lang="en-GB" baseline="30000" dirty="0" smtClean="0"/>
              <a:t>-6</a:t>
            </a:r>
            <a:endParaRPr lang="en-GB" dirty="0" smtClean="0"/>
          </a:p>
          <a:p>
            <a:pPr>
              <a:buNone/>
            </a:pPr>
            <a:r>
              <a:rPr lang="pt-BR" dirty="0" smtClean="0"/>
              <a:t>	E = σ/ε</a:t>
            </a:r>
          </a:p>
          <a:p>
            <a:pPr>
              <a:buNone/>
            </a:pPr>
            <a:r>
              <a:rPr lang="pt-BR" dirty="0" smtClean="0"/>
              <a:t>	σ = Eε = </a:t>
            </a:r>
            <a:r>
              <a:rPr lang="en-GB" dirty="0" smtClean="0"/>
              <a:t>205 x 10</a:t>
            </a:r>
            <a:r>
              <a:rPr lang="en-GB" baseline="30000" dirty="0" smtClean="0"/>
              <a:t>9 </a:t>
            </a:r>
            <a:r>
              <a:rPr lang="en-GB" dirty="0" smtClean="0"/>
              <a:t> x 875 x 10</a:t>
            </a:r>
            <a:r>
              <a:rPr lang="en-GB" baseline="30000" dirty="0" smtClean="0"/>
              <a:t>-6</a:t>
            </a:r>
            <a:r>
              <a:rPr lang="pt-BR" dirty="0" smtClean="0"/>
              <a:t> = </a:t>
            </a:r>
            <a:r>
              <a:rPr lang="pt-BR" b="1" dirty="0" smtClean="0"/>
              <a:t>179 MPa</a:t>
            </a:r>
            <a:r>
              <a:rPr lang="pt-BR" b="1" dirty="0" smtClean="0">
                <a:solidFill>
                  <a:srgbClr val="008000"/>
                </a:solidFill>
              </a:rPr>
              <a:t> &lt; 250 Mpa</a:t>
            </a:r>
          </a:p>
          <a:p>
            <a:pPr>
              <a:buNone/>
            </a:pPr>
            <a:endParaRPr lang="pt-BR" b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pt-BR" b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pt-BR" b="1" dirty="0" smtClean="0">
                <a:solidFill>
                  <a:srgbClr val="0070C0"/>
                </a:solidFill>
              </a:rPr>
              <a:t>	So we are STRAIN limited as we have reached maximum strain before maximum stress</a:t>
            </a:r>
            <a:endParaRPr lang="en-GB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GB" dirty="0" smtClean="0"/>
              <a:t>	</a:t>
            </a:r>
            <a:r>
              <a:rPr lang="pt-BR" dirty="0" smtClean="0"/>
              <a:t> σ  = F/A </a:t>
            </a:r>
          </a:p>
          <a:p>
            <a:pPr>
              <a:buNone/>
            </a:pPr>
            <a:r>
              <a:rPr lang="pt-BR" dirty="0" smtClean="0"/>
              <a:t>	 A = F/ σ</a:t>
            </a:r>
            <a:r>
              <a:rPr lang="pt-BR" baseline="-25000" dirty="0" smtClean="0"/>
              <a:t>max</a:t>
            </a:r>
            <a:r>
              <a:rPr lang="pt-BR" dirty="0" smtClean="0"/>
              <a:t> = 20 x 10</a:t>
            </a:r>
            <a:r>
              <a:rPr lang="pt-BR" baseline="30000" dirty="0" smtClean="0"/>
              <a:t>3 </a:t>
            </a:r>
            <a:r>
              <a:rPr lang="pt-BR" dirty="0" smtClean="0"/>
              <a:t>/ 179 x 10</a:t>
            </a:r>
            <a:r>
              <a:rPr lang="pt-BR" baseline="30000" dirty="0" smtClean="0"/>
              <a:t>6 </a:t>
            </a:r>
            <a:r>
              <a:rPr lang="pt-BR" dirty="0" smtClean="0"/>
              <a:t> = 112 x 10</a:t>
            </a:r>
            <a:r>
              <a:rPr lang="pt-BR" baseline="30000" dirty="0" smtClean="0"/>
              <a:t>-6</a:t>
            </a:r>
            <a:r>
              <a:rPr lang="pt-BR" dirty="0" smtClean="0"/>
              <a:t>  m</a:t>
            </a:r>
            <a:r>
              <a:rPr lang="pt-BR" baseline="30000" dirty="0" smtClean="0"/>
              <a:t>2</a:t>
            </a:r>
            <a:r>
              <a:rPr lang="pt-BR" dirty="0" smtClean="0"/>
              <a:t> = </a:t>
            </a:r>
            <a:r>
              <a:rPr lang="pt-BR" b="1" dirty="0" smtClean="0"/>
              <a:t>120 mm</a:t>
            </a:r>
            <a:r>
              <a:rPr lang="pt-BR" b="1" baseline="30000" dirty="0" smtClean="0"/>
              <a:t>2</a:t>
            </a:r>
            <a:endParaRPr lang="en-GB" b="1" baseline="-25000" dirty="0" smtClean="0"/>
          </a:p>
          <a:p>
            <a:pPr>
              <a:buNone/>
            </a:pPr>
            <a:endParaRPr lang="en-GB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5929353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Poisson’s Ratio</a:t>
            </a:r>
          </a:p>
          <a:p>
            <a:pPr>
              <a:buNone/>
            </a:pPr>
            <a:r>
              <a:rPr lang="en-GB" sz="1600" dirty="0" smtClean="0"/>
              <a:t>	</a:t>
            </a:r>
          </a:p>
          <a:p>
            <a:pPr>
              <a:buNone/>
            </a:pPr>
            <a:r>
              <a:rPr lang="en-GB" sz="3200" dirty="0" smtClean="0"/>
              <a:t>	Consider a piece of material in 2 dimensions as shown in figure 2. </a:t>
            </a:r>
          </a:p>
          <a:p>
            <a:pPr>
              <a:buNone/>
            </a:pPr>
            <a:endParaRPr lang="en-GB" sz="3200" dirty="0" smtClean="0"/>
          </a:p>
          <a:p>
            <a:pPr>
              <a:buNone/>
            </a:pPr>
            <a:r>
              <a:rPr lang="en-GB" sz="3200" dirty="0" smtClean="0"/>
              <a:t>	The stress in the y direction is </a:t>
            </a:r>
            <a:r>
              <a:rPr lang="en-GB" sz="3200" dirty="0" err="1" smtClean="0"/>
              <a:t>σ</a:t>
            </a:r>
            <a:r>
              <a:rPr lang="en-GB" sz="3200" baseline="-25000" dirty="0" err="1" smtClean="0"/>
              <a:t>y</a:t>
            </a:r>
            <a:r>
              <a:rPr lang="en-GB" sz="3200" baseline="-25000" dirty="0" smtClean="0"/>
              <a:t> </a:t>
            </a:r>
            <a:r>
              <a:rPr lang="en-GB" sz="3200" dirty="0" smtClean="0"/>
              <a:t>and there is </a:t>
            </a:r>
            <a:r>
              <a:rPr lang="en-GB" sz="3200" b="1" dirty="0" smtClean="0"/>
              <a:t>no</a:t>
            </a:r>
            <a:r>
              <a:rPr lang="en-GB" sz="3200" dirty="0" smtClean="0"/>
              <a:t> stress in the x direction. 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</a:t>
            </a:r>
          </a:p>
          <a:p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</a:t>
            </a:r>
          </a:p>
          <a:p>
            <a:pPr>
              <a:buNone/>
            </a:pPr>
            <a:r>
              <a:rPr lang="en-GB" sz="1600" dirty="0" smtClean="0"/>
              <a:t>	</a:t>
            </a:r>
            <a:endParaRPr lang="en-GB" sz="14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41748" t="34180" r="39209" b="26757"/>
          <a:stretch>
            <a:fillRect/>
          </a:stretch>
        </p:blipFill>
        <p:spPr bwMode="auto">
          <a:xfrm>
            <a:off x="6929454" y="2571744"/>
            <a:ext cx="1857388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6429419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Poisson’s Ratio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</a:t>
            </a:r>
            <a:r>
              <a:rPr lang="en-GB" sz="1800" dirty="0" smtClean="0"/>
              <a:t>When it is stretched in the y direction, it causes the material to get thinner in all the other directions at right angles to it.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 This means that a negative strain is produced in the x direction. 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For elastic materials it is found that the applied strain (</a:t>
            </a:r>
            <a:r>
              <a:rPr lang="en-GB" sz="1800" dirty="0" err="1" smtClean="0"/>
              <a:t>ε</a:t>
            </a:r>
            <a:r>
              <a:rPr lang="en-GB" sz="1800" baseline="-25000" dirty="0" err="1" smtClean="0"/>
              <a:t>y</a:t>
            </a:r>
            <a:r>
              <a:rPr lang="en-GB" sz="1800" dirty="0" smtClean="0"/>
              <a:t>) is always directly proportional to the induced strain (</a:t>
            </a:r>
            <a:r>
              <a:rPr lang="en-GB" sz="1800" dirty="0" err="1" smtClean="0"/>
              <a:t>ε</a:t>
            </a:r>
            <a:r>
              <a:rPr lang="en-GB" sz="1800" baseline="-25000" dirty="0" err="1" smtClean="0"/>
              <a:t>x</a:t>
            </a:r>
            <a:r>
              <a:rPr lang="en-GB" sz="1800" dirty="0" smtClean="0"/>
              <a:t>) </a:t>
            </a:r>
            <a:r>
              <a:rPr lang="en-GB" sz="1800" dirty="0" smtClean="0">
                <a:sym typeface="Wingdings" pitchFamily="2" charset="2"/>
              </a:rPr>
              <a:t></a:t>
            </a: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ν (Nu)is an elastic constant called Poisson’s' ratio.</a:t>
            </a:r>
          </a:p>
          <a:p>
            <a:pPr>
              <a:buNone/>
            </a:pPr>
            <a:r>
              <a:rPr lang="en-GB" sz="1600" dirty="0" smtClean="0"/>
              <a:t>	</a:t>
            </a:r>
            <a:endParaRPr lang="en-GB" sz="14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 l="41748" t="34180" r="39209" b="26757"/>
          <a:stretch>
            <a:fillRect/>
          </a:stretch>
        </p:blipFill>
        <p:spPr bwMode="auto">
          <a:xfrm>
            <a:off x="6929454" y="2571744"/>
            <a:ext cx="1857388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Object 5"/>
          <p:cNvGraphicFramePr>
            <a:graphicFrameLocks noChangeAspect="1"/>
          </p:cNvGraphicFramePr>
          <p:nvPr/>
        </p:nvGraphicFramePr>
        <p:xfrm>
          <a:off x="3286116" y="4857760"/>
          <a:ext cx="928694" cy="7739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7371" name="Equation" r:id="rId4" imgW="533160" imgH="444240" progId="Equation.3">
                  <p:embed/>
                </p:oleObj>
              </mc:Choice>
              <mc:Fallback>
                <p:oleObj name="Equation" r:id="rId4" imgW="533160" imgH="4442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86116" y="4857760"/>
                        <a:ext cx="928694" cy="7739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6429419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Poisson’s Ratio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dirty="0" smtClean="0"/>
              <a:t>	It follows;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The strain produced in the x direction is </a:t>
            </a:r>
          </a:p>
          <a:p>
            <a:pPr>
              <a:buNone/>
            </a:pPr>
            <a:r>
              <a:rPr lang="en-GB" dirty="0" smtClean="0"/>
              <a:t>				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If stress is applied in x direction then the resulting strain in the y direction would be</a:t>
            </a:r>
          </a:p>
          <a:p>
            <a:pPr>
              <a:buNone/>
            </a:pPr>
            <a:r>
              <a:rPr lang="en-GB" dirty="0" smtClean="0"/>
              <a:t>				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 l="41748" t="34180" r="39209" b="26757"/>
          <a:stretch>
            <a:fillRect/>
          </a:stretch>
        </p:blipFill>
        <p:spPr bwMode="auto">
          <a:xfrm>
            <a:off x="6929454" y="2571744"/>
            <a:ext cx="1857388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Object 5"/>
          <p:cNvGraphicFramePr>
            <a:graphicFrameLocks noChangeAspect="1"/>
          </p:cNvGraphicFramePr>
          <p:nvPr/>
        </p:nvGraphicFramePr>
        <p:xfrm>
          <a:off x="3500430" y="2000240"/>
          <a:ext cx="1571636" cy="130969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425" name="Equation" r:id="rId4" imgW="533160" imgH="444240" progId="Equation.3">
                  <p:embed/>
                </p:oleObj>
              </mc:Choice>
              <mc:Fallback>
                <p:oleObj name="Equation" r:id="rId4" imgW="533160" imgH="4442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0430" y="2000240"/>
                        <a:ext cx="1571636" cy="130969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8372" name="Object 4"/>
          <p:cNvGraphicFramePr>
            <a:graphicFrameLocks noChangeAspect="1"/>
          </p:cNvGraphicFramePr>
          <p:nvPr/>
        </p:nvGraphicFramePr>
        <p:xfrm>
          <a:off x="4929190" y="4714884"/>
          <a:ext cx="1285884" cy="49876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426" name="Equation" r:id="rId6" imgW="622080" imgH="241200" progId="Equation.3">
                  <p:embed/>
                </p:oleObj>
              </mc:Choice>
              <mc:Fallback>
                <p:oleObj name="Equation" r:id="rId6" imgW="622080" imgH="2412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29190" y="4714884"/>
                        <a:ext cx="1285884" cy="49876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8373" name="Object 5"/>
          <p:cNvGraphicFramePr>
            <a:graphicFrameLocks noChangeAspect="1"/>
          </p:cNvGraphicFramePr>
          <p:nvPr/>
        </p:nvGraphicFramePr>
        <p:xfrm>
          <a:off x="4929190" y="5715016"/>
          <a:ext cx="1260475" cy="812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427" name="Equation" r:id="rId8" imgW="609480" imgH="393480" progId="Equation.3">
                  <p:embed/>
                </p:oleObj>
              </mc:Choice>
              <mc:Fallback>
                <p:oleObj name="Equation" r:id="rId8" imgW="60948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29190" y="5715016"/>
                        <a:ext cx="1260475" cy="812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429683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Poisson’s Ratio – Typical Values</a:t>
            </a:r>
          </a:p>
          <a:p>
            <a:pPr>
              <a:buNone/>
            </a:pPr>
            <a:r>
              <a:rPr lang="en-GB" sz="1600" dirty="0" smtClean="0"/>
              <a:t>	</a:t>
            </a:r>
          </a:p>
          <a:p>
            <a:pPr>
              <a:buNone/>
            </a:pPr>
            <a:r>
              <a:rPr lang="en-GB" dirty="0" smtClean="0"/>
              <a:t>Most materials have Poisson's ratio values ranging between 0.0 and</a:t>
            </a:r>
          </a:p>
          <a:p>
            <a:pPr>
              <a:buNone/>
            </a:pPr>
            <a:r>
              <a:rPr lang="en-GB" dirty="0" smtClean="0"/>
              <a:t>0.5.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Most steels exhibit values of about 0.3 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Rubber has a Poisson ratio of nearly 0.5 (almost incompressible)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 Cork's Poisson ratio is close to 0: showing very little lateral expansion when compressed.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6000791" cy="4929221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</a:rPr>
              <a:t>Poisson’s Ratio Continued</a:t>
            </a:r>
          </a:p>
          <a:p>
            <a:pPr>
              <a:buNone/>
            </a:pPr>
            <a:endParaRPr lang="en-GB" sz="1400" dirty="0" smtClean="0"/>
          </a:p>
          <a:p>
            <a:r>
              <a:rPr lang="en-GB" dirty="0" smtClean="0"/>
              <a:t>Now consider that the material has an applied stress in both the x and y directions (figure 3).</a:t>
            </a:r>
          </a:p>
          <a:p>
            <a:pPr>
              <a:buNone/>
            </a:pPr>
            <a:r>
              <a:rPr lang="en-GB" dirty="0" smtClean="0"/>
              <a:t>	</a:t>
            </a:r>
          </a:p>
          <a:p>
            <a:pPr>
              <a:buNone/>
            </a:pPr>
            <a:r>
              <a:rPr lang="en-GB" dirty="0" smtClean="0"/>
              <a:t>	The resulting strain in any one direction is the sum of the strains due to the direct force and the induced strain from the other direct force.</a:t>
            </a:r>
          </a:p>
          <a:p>
            <a:pPr>
              <a:buNone/>
            </a:pPr>
            <a:r>
              <a:rPr lang="en-GB" dirty="0" smtClean="0"/>
              <a:t>	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Hence</a:t>
            </a:r>
          </a:p>
          <a:p>
            <a:endParaRPr lang="en-GB" dirty="0" smtClean="0"/>
          </a:p>
          <a:p>
            <a:pPr lvl="8">
              <a:buNone/>
            </a:pPr>
            <a:r>
              <a:rPr lang="en-GB" dirty="0" smtClean="0"/>
              <a:t>  		  (Eqn. 1A)</a:t>
            </a:r>
          </a:p>
          <a:p>
            <a:endParaRPr lang="en-GB" sz="16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 l="38086" t="38218" r="35547" b="21875"/>
          <a:stretch>
            <a:fillRect/>
          </a:stretch>
        </p:blipFill>
        <p:spPr bwMode="auto">
          <a:xfrm>
            <a:off x="6643702" y="2571744"/>
            <a:ext cx="2265605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2143108" y="4143380"/>
          <a:ext cx="3045899" cy="78581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7" name="Equation" r:id="rId4" imgW="1625400" imgH="419040" progId="Equation.3">
                  <p:embed/>
                </p:oleObj>
              </mc:Choice>
              <mc:Fallback>
                <p:oleObj name="Equation" r:id="rId4" imgW="162540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43108" y="4143380"/>
                        <a:ext cx="3045899" cy="78581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2643174" y="5500702"/>
          <a:ext cx="2244536" cy="79977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8" name="Equation" r:id="rId6" imgW="1104840" imgH="393480" progId="Equation.3">
                  <p:embed/>
                </p:oleObj>
              </mc:Choice>
              <mc:Fallback>
                <p:oleObj name="Equation" r:id="rId6" imgW="110484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43174" y="5500702"/>
                        <a:ext cx="2244536" cy="79977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6000791" cy="4929221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</a:rPr>
              <a:t>Poisson’s Ratio Continued</a:t>
            </a:r>
          </a:p>
          <a:p>
            <a:pPr>
              <a:buNone/>
            </a:pPr>
            <a:endParaRPr lang="en-GB" sz="1600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GB" dirty="0" smtClean="0"/>
              <a:t>Similarly in the y direction,	</a:t>
            </a:r>
          </a:p>
          <a:p>
            <a:pPr lvl="2">
              <a:buNone/>
            </a:pPr>
            <a:endParaRPr lang="en-GB" dirty="0" smtClean="0"/>
          </a:p>
          <a:p>
            <a:pPr lvl="2">
              <a:buNone/>
            </a:pPr>
            <a:endParaRPr lang="en-GB" dirty="0" smtClean="0"/>
          </a:p>
          <a:p>
            <a:pPr lvl="2">
              <a:buNone/>
            </a:pPr>
            <a:r>
              <a:rPr lang="en-GB" dirty="0" smtClean="0"/>
              <a:t>				   	 (Eqn. 1B)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The modulus E must be the same in both directions and such a material is not only elastic but ISOTROPIC.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 l="38086" t="38218" r="35547" b="21875"/>
          <a:stretch>
            <a:fillRect/>
          </a:stretch>
        </p:blipFill>
        <p:spPr bwMode="auto">
          <a:xfrm>
            <a:off x="6643702" y="2571744"/>
            <a:ext cx="2265605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2428860" y="2571744"/>
          <a:ext cx="2404501" cy="8572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14" name="Equation" r:id="rId4" imgW="1104840" imgH="393480" progId="Equation.3">
                  <p:embed/>
                </p:oleObj>
              </mc:Choice>
              <mc:Fallback>
                <p:oleObj name="Equation" r:id="rId4" imgW="110484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28860" y="2571744"/>
                        <a:ext cx="2404501" cy="85725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Worked Example 3 </a:t>
            </a:r>
          </a:p>
          <a:p>
            <a:pPr>
              <a:buNone/>
            </a:pPr>
            <a:endParaRPr lang="en-GB" sz="3200" dirty="0" smtClean="0"/>
          </a:p>
          <a:p>
            <a:pPr>
              <a:buNone/>
            </a:pPr>
            <a:r>
              <a:rPr lang="en-GB" sz="3200" dirty="0" smtClean="0"/>
              <a:t>	A material has stresses of 2 </a:t>
            </a:r>
            <a:r>
              <a:rPr lang="en-GB" sz="3200" dirty="0" err="1" smtClean="0"/>
              <a:t>MPa</a:t>
            </a:r>
            <a:r>
              <a:rPr lang="en-GB" sz="3200" dirty="0" smtClean="0"/>
              <a:t> in the x direction and 3 </a:t>
            </a:r>
            <a:r>
              <a:rPr lang="en-GB" sz="3200" dirty="0" err="1" smtClean="0"/>
              <a:t>MPa</a:t>
            </a:r>
            <a:r>
              <a:rPr lang="en-GB" sz="3200" dirty="0" smtClean="0"/>
              <a:t> in the y direction.</a:t>
            </a:r>
          </a:p>
          <a:p>
            <a:pPr>
              <a:buNone/>
            </a:pPr>
            <a:r>
              <a:rPr lang="en-GB" sz="3200" dirty="0" smtClean="0"/>
              <a:t>	</a:t>
            </a:r>
          </a:p>
          <a:p>
            <a:pPr>
              <a:buNone/>
            </a:pPr>
            <a:r>
              <a:rPr lang="en-GB" sz="3200" dirty="0" smtClean="0"/>
              <a:t>	Given the elastic constants E = 205 </a:t>
            </a:r>
            <a:r>
              <a:rPr lang="en-GB" sz="3200" dirty="0" err="1" smtClean="0"/>
              <a:t>GPa</a:t>
            </a:r>
            <a:r>
              <a:rPr lang="en-GB" sz="3200" dirty="0" smtClean="0"/>
              <a:t> and ν= 0.27, calculate the strains in both direction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Worked Example </a:t>
            </a:r>
            <a:r>
              <a:rPr lang="en-GB" b="1" i="1" dirty="0" smtClean="0">
                <a:solidFill>
                  <a:srgbClr val="0070C0"/>
                </a:solidFill>
              </a:rPr>
              <a:t>3 Solution</a:t>
            </a: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>
              <a:buNone/>
            </a:pPr>
            <a:endParaRPr lang="en-GB" sz="1400" dirty="0" smtClean="0"/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642910" y="2071678"/>
          <a:ext cx="2003746" cy="7143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3" name="Equation" r:id="rId3" imgW="1104840" imgH="393480" progId="Equation.3">
                  <p:embed/>
                </p:oleObj>
              </mc:Choice>
              <mc:Fallback>
                <p:oleObj name="Equation" r:id="rId3" imgW="110484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10" y="2071678"/>
                        <a:ext cx="2003746" cy="71438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642910" y="4332200"/>
          <a:ext cx="2071702" cy="7393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4" name="Equation" r:id="rId5" imgW="1104840" imgH="393480" progId="Equation.3">
                  <p:embed/>
                </p:oleObj>
              </mc:Choice>
              <mc:Fallback>
                <p:oleObj name="Equation" r:id="rId5" imgW="110484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10" y="4332200"/>
                        <a:ext cx="2071702" cy="73932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642910" y="2786063"/>
          <a:ext cx="4665663" cy="785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5" name="Equation" r:id="rId7" imgW="2336760" imgH="393480" progId="Equation.3">
                  <p:embed/>
                </p:oleObj>
              </mc:Choice>
              <mc:Fallback>
                <p:oleObj name="Equation" r:id="rId7" imgW="233676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10" y="2786063"/>
                        <a:ext cx="4665663" cy="7858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8" name="Object 6"/>
          <p:cNvGraphicFramePr>
            <a:graphicFrameLocks noChangeAspect="1"/>
          </p:cNvGraphicFramePr>
          <p:nvPr/>
        </p:nvGraphicFramePr>
        <p:xfrm>
          <a:off x="620715" y="5072074"/>
          <a:ext cx="4237037" cy="714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6" name="Equation" r:id="rId9" imgW="2336760" imgH="393480" progId="Equation.3">
                  <p:embed/>
                </p:oleObj>
              </mc:Choice>
              <mc:Fallback>
                <p:oleObj name="Equation" r:id="rId9" imgW="233676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0715" y="5072074"/>
                        <a:ext cx="4237037" cy="7143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9" name="Object 7"/>
          <p:cNvGraphicFramePr>
            <a:graphicFrameLocks noChangeAspect="1"/>
          </p:cNvGraphicFramePr>
          <p:nvPr/>
        </p:nvGraphicFramePr>
        <p:xfrm>
          <a:off x="642910" y="3714752"/>
          <a:ext cx="1285884" cy="4202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7" name="Equation" r:id="rId11" imgW="698400" imgH="228600" progId="Equation.3">
                  <p:embed/>
                </p:oleObj>
              </mc:Choice>
              <mc:Fallback>
                <p:oleObj name="Equation" r:id="rId11" imgW="698400" imgH="22860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10" y="3714752"/>
                        <a:ext cx="1285884" cy="42028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80" name="Object 8"/>
          <p:cNvGraphicFramePr>
            <a:graphicFrameLocks noChangeAspect="1"/>
          </p:cNvGraphicFramePr>
          <p:nvPr/>
        </p:nvGraphicFramePr>
        <p:xfrm>
          <a:off x="642910" y="5857893"/>
          <a:ext cx="1361414" cy="5000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8" name="Equation" r:id="rId13" imgW="660240" imgH="241200" progId="Equation.3">
                  <p:embed/>
                </p:oleObj>
              </mc:Choice>
              <mc:Fallback>
                <p:oleObj name="Equation" r:id="rId13" imgW="660240" imgH="24120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10" y="5857893"/>
                        <a:ext cx="1361414" cy="50006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Worked Example </a:t>
            </a:r>
            <a:r>
              <a:rPr lang="en-GB" b="1" i="1" dirty="0" smtClean="0">
                <a:solidFill>
                  <a:srgbClr val="0070C0"/>
                </a:solidFill>
              </a:rPr>
              <a:t>4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600" dirty="0" smtClean="0"/>
              <a:t>	</a:t>
            </a:r>
            <a:r>
              <a:rPr lang="en-GB" sz="3200" dirty="0" smtClean="0"/>
              <a:t>A material has stresses of -2 </a:t>
            </a:r>
            <a:r>
              <a:rPr lang="en-GB" sz="3200" dirty="0" err="1" smtClean="0"/>
              <a:t>MPa</a:t>
            </a:r>
            <a:r>
              <a:rPr lang="en-GB" sz="3200" dirty="0" smtClean="0"/>
              <a:t> in the x direction and 3 </a:t>
            </a:r>
            <a:r>
              <a:rPr lang="en-GB" sz="3200" dirty="0" err="1" smtClean="0"/>
              <a:t>MPa</a:t>
            </a:r>
            <a:r>
              <a:rPr lang="en-GB" sz="3200" dirty="0" smtClean="0"/>
              <a:t> in the y direction. </a:t>
            </a:r>
          </a:p>
          <a:p>
            <a:pPr>
              <a:buNone/>
            </a:pPr>
            <a:r>
              <a:rPr lang="en-GB" sz="3200" dirty="0" smtClean="0"/>
              <a:t>	</a:t>
            </a:r>
          </a:p>
          <a:p>
            <a:pPr>
              <a:buNone/>
            </a:pPr>
            <a:r>
              <a:rPr lang="en-GB" sz="3200" dirty="0" smtClean="0"/>
              <a:t> 	Given the elastic constants E = 205 </a:t>
            </a:r>
            <a:r>
              <a:rPr lang="en-GB" sz="3200" dirty="0" err="1" smtClean="0"/>
              <a:t>GPa</a:t>
            </a:r>
            <a:r>
              <a:rPr lang="en-GB" sz="3200" dirty="0" smtClean="0"/>
              <a:t> and ν= 0.27, calculate the strains in both direction.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Worked Example </a:t>
            </a:r>
            <a:r>
              <a:rPr lang="en-GB" b="1" i="1" dirty="0" smtClean="0">
                <a:solidFill>
                  <a:srgbClr val="0070C0"/>
                </a:solidFill>
              </a:rPr>
              <a:t>4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600" dirty="0" smtClean="0"/>
              <a:t>	</a:t>
            </a:r>
            <a:endParaRPr lang="en-GB" sz="1400" dirty="0" smtClean="0"/>
          </a:p>
        </p:txBody>
      </p:sp>
      <p:graphicFrame>
        <p:nvGraphicFramePr>
          <p:cNvPr id="6146" name="Object 2"/>
          <p:cNvGraphicFramePr>
            <a:graphicFrameLocks noChangeAspect="1"/>
          </p:cNvGraphicFramePr>
          <p:nvPr/>
        </p:nvGraphicFramePr>
        <p:xfrm>
          <a:off x="857224" y="2071678"/>
          <a:ext cx="2404501" cy="8572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18" name="Equation" r:id="rId3" imgW="1104840" imgH="393480" progId="Equation.3">
                  <p:embed/>
                </p:oleObj>
              </mc:Choice>
              <mc:Fallback>
                <p:oleObj name="Equation" r:id="rId3" imgW="110484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7224" y="2071678"/>
                        <a:ext cx="2404501" cy="85725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7" name="Object 3"/>
          <p:cNvGraphicFramePr>
            <a:graphicFrameLocks noChangeAspect="1"/>
          </p:cNvGraphicFramePr>
          <p:nvPr/>
        </p:nvGraphicFramePr>
        <p:xfrm>
          <a:off x="785787" y="5366454"/>
          <a:ext cx="6786609" cy="86289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19" name="Equation" r:id="rId5" imgW="3098520" imgH="393480" progId="Equation.3">
                  <p:embed/>
                </p:oleObj>
              </mc:Choice>
              <mc:Fallback>
                <p:oleObj name="Equation" r:id="rId5" imgW="309852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5787" y="5366454"/>
                        <a:ext cx="6786609" cy="8628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8" name="Object 4"/>
          <p:cNvGraphicFramePr>
            <a:graphicFrameLocks noChangeAspect="1"/>
          </p:cNvGraphicFramePr>
          <p:nvPr/>
        </p:nvGraphicFramePr>
        <p:xfrm>
          <a:off x="857223" y="3165099"/>
          <a:ext cx="6572297" cy="8354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20" name="Equation" r:id="rId7" imgW="3098520" imgH="393480" progId="Equation.3">
                  <p:embed/>
                </p:oleObj>
              </mc:Choice>
              <mc:Fallback>
                <p:oleObj name="Equation" r:id="rId7" imgW="309852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7223" y="3165099"/>
                        <a:ext cx="6572297" cy="8354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9" name="Object 5"/>
          <p:cNvGraphicFramePr>
            <a:graphicFrameLocks noChangeAspect="1"/>
          </p:cNvGraphicFramePr>
          <p:nvPr/>
        </p:nvGraphicFramePr>
        <p:xfrm>
          <a:off x="785786" y="4429132"/>
          <a:ext cx="2003750" cy="7143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21" name="Equation" r:id="rId9" imgW="1104840" imgH="393480" progId="Equation.3">
                  <p:embed/>
                </p:oleObj>
              </mc:Choice>
              <mc:Fallback>
                <p:oleObj name="Equation" r:id="rId9" imgW="110484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5786" y="4429132"/>
                        <a:ext cx="2003750" cy="71438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Note on strain expressions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600" dirty="0" smtClean="0"/>
              <a:t>	</a:t>
            </a:r>
            <a:r>
              <a:rPr lang="en-GB" sz="2400" dirty="0" smtClean="0"/>
              <a:t>We do not have to confine ourselves to the x and y directions 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The formula works for any two stresses at 90</a:t>
            </a:r>
            <a:r>
              <a:rPr lang="en-GB" sz="2400" baseline="30000" dirty="0" smtClean="0"/>
              <a:t>o</a:t>
            </a:r>
            <a:r>
              <a:rPr lang="en-GB" sz="2400" dirty="0" smtClean="0"/>
              <a:t> to each other.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 In general we use σ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 and σ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 with corresponding strains ε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and </a:t>
            </a:r>
            <a:r>
              <a:rPr lang="el-GR" sz="2400" dirty="0" smtClean="0"/>
              <a:t>ε</a:t>
            </a:r>
            <a:r>
              <a:rPr lang="el-GR" sz="2400" baseline="-25000" dirty="0" smtClean="0"/>
              <a:t>2</a:t>
            </a:r>
            <a:r>
              <a:rPr lang="el-GR" sz="2400" dirty="0" smtClean="0"/>
              <a:t>.</a:t>
            </a:r>
            <a:endParaRPr lang="en-GB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8143931" cy="485778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Converting Strains into Stresses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600" dirty="0" smtClean="0"/>
              <a:t>	</a:t>
            </a:r>
            <a:r>
              <a:rPr lang="en-GB" sz="1800" dirty="0" smtClean="0"/>
              <a:t> We have already derived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							</a:t>
            </a:r>
          </a:p>
          <a:p>
            <a:pPr>
              <a:buNone/>
            </a:pPr>
            <a:r>
              <a:rPr lang="en-GB" sz="1800" dirty="0" smtClean="0"/>
              <a:t>								(Eqn. 1A)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							 (Eqn. 1B)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Rearrange (Eqn.1A) make </a:t>
            </a:r>
            <a:r>
              <a:rPr lang="el-GR" sz="1800" dirty="0" smtClean="0"/>
              <a:t>σ</a:t>
            </a:r>
            <a:r>
              <a:rPr lang="en-GB" sz="1800" baseline="-25000" dirty="0" smtClean="0"/>
              <a:t>1</a:t>
            </a:r>
            <a:r>
              <a:rPr lang="en-GB" sz="1800" dirty="0" smtClean="0"/>
              <a:t> the subject and (Eqn.1B) make </a:t>
            </a:r>
            <a:r>
              <a:rPr lang="el-GR" sz="1800" dirty="0" smtClean="0"/>
              <a:t>σ</a:t>
            </a:r>
            <a:r>
              <a:rPr lang="en-GB" sz="1800" baseline="-25000" dirty="0" smtClean="0"/>
              <a:t>2</a:t>
            </a:r>
            <a:r>
              <a:rPr lang="en-GB" sz="1800" dirty="0" smtClean="0"/>
              <a:t> the subject </a:t>
            </a:r>
          </a:p>
          <a:p>
            <a:pPr>
              <a:buNone/>
            </a:pPr>
            <a:r>
              <a:rPr lang="en-GB" sz="1600" dirty="0" smtClean="0"/>
              <a:t>				    </a:t>
            </a:r>
          </a:p>
          <a:p>
            <a:pPr>
              <a:buNone/>
            </a:pPr>
            <a:r>
              <a:rPr lang="en-GB" sz="1600" dirty="0" smtClean="0"/>
              <a:t>				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</a:t>
            </a:r>
            <a:endParaRPr lang="en-GB" sz="1400" dirty="0" smtClean="0"/>
          </a:p>
        </p:txBody>
      </p:sp>
      <p:graphicFrame>
        <p:nvGraphicFramePr>
          <p:cNvPr id="7170" name="Object 2"/>
          <p:cNvGraphicFramePr>
            <a:graphicFrameLocks noChangeAspect="1"/>
          </p:cNvGraphicFramePr>
          <p:nvPr/>
        </p:nvGraphicFramePr>
        <p:xfrm>
          <a:off x="2643174" y="2571744"/>
          <a:ext cx="3327256" cy="7477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06" name="Equation" r:id="rId3" imgW="1752480" imgH="393480" progId="Equation.3">
                  <p:embed/>
                </p:oleObj>
              </mc:Choice>
              <mc:Fallback>
                <p:oleObj name="Equation" r:id="rId3" imgW="175248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43174" y="2571744"/>
                        <a:ext cx="3327256" cy="74772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171" name="Object 3"/>
          <p:cNvGraphicFramePr>
            <a:graphicFrameLocks noChangeAspect="1"/>
          </p:cNvGraphicFramePr>
          <p:nvPr/>
        </p:nvGraphicFramePr>
        <p:xfrm>
          <a:off x="2714612" y="3714752"/>
          <a:ext cx="3353516" cy="74612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07" name="Equation" r:id="rId5" imgW="1765080" imgH="393480" progId="Equation.3">
                  <p:embed/>
                </p:oleObj>
              </mc:Choice>
              <mc:Fallback>
                <p:oleObj name="Equation" r:id="rId5" imgW="17650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14612" y="3714752"/>
                        <a:ext cx="3353516" cy="74612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8143931" cy="485778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Converting Strains into Stresses</a:t>
            </a:r>
          </a:p>
          <a:p>
            <a:pPr>
              <a:buNone/>
            </a:pPr>
            <a:endParaRPr lang="en-GB" sz="1400" b="1" dirty="0" smtClean="0"/>
          </a:p>
          <a:p>
            <a:pPr>
              <a:buNone/>
            </a:pPr>
            <a:r>
              <a:rPr lang="en-GB" sz="1600" dirty="0" smtClean="0"/>
              <a:t>	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				</a:t>
            </a:r>
          </a:p>
          <a:p>
            <a:pPr>
              <a:buNone/>
            </a:pPr>
            <a:r>
              <a:rPr lang="en-GB" sz="1600" dirty="0" smtClean="0"/>
              <a:t>			</a:t>
            </a:r>
            <a:r>
              <a:rPr lang="en-GB" sz="1800" dirty="0" smtClean="0"/>
              <a:t> (Eqn. 1)				 (Eqn. 2)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Substitute (Eqn. 1) into (Eqn. 1B)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							</a:t>
            </a:r>
          </a:p>
          <a:p>
            <a:pPr>
              <a:buNone/>
            </a:pPr>
            <a:r>
              <a:rPr lang="en-GB" sz="1800" dirty="0" smtClean="0"/>
              <a:t>								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</a:t>
            </a:r>
            <a:endParaRPr lang="en-GB" sz="1400" dirty="0" smtClean="0"/>
          </a:p>
        </p:txBody>
      </p:sp>
      <p:graphicFrame>
        <p:nvGraphicFramePr>
          <p:cNvPr id="7170" name="Object 2"/>
          <p:cNvGraphicFramePr>
            <a:graphicFrameLocks noChangeAspect="1"/>
          </p:cNvGraphicFramePr>
          <p:nvPr/>
        </p:nvGraphicFramePr>
        <p:xfrm>
          <a:off x="1855788" y="2031991"/>
          <a:ext cx="2005257" cy="9286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983" name="Equation" r:id="rId3" imgW="850680" imgH="393480" progId="Equation.3">
                  <p:embed/>
                </p:oleObj>
              </mc:Choice>
              <mc:Fallback>
                <p:oleObj name="Equation" r:id="rId3" imgW="85068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55788" y="2031991"/>
                        <a:ext cx="2005257" cy="9286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171" name="Object 3"/>
          <p:cNvGraphicFramePr>
            <a:graphicFrameLocks noChangeAspect="1"/>
          </p:cNvGraphicFramePr>
          <p:nvPr/>
        </p:nvGraphicFramePr>
        <p:xfrm>
          <a:off x="5189858" y="2000240"/>
          <a:ext cx="1953910" cy="88900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984" name="Equation" r:id="rId5" imgW="863280" imgH="393480" progId="Equation.3">
                  <p:embed/>
                </p:oleObj>
              </mc:Choice>
              <mc:Fallback>
                <p:oleObj name="Equation" r:id="rId5" imgW="8632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89858" y="2000240"/>
                        <a:ext cx="1953910" cy="88900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172" name="Object 4"/>
          <p:cNvGraphicFramePr>
            <a:graphicFrameLocks noChangeAspect="1"/>
          </p:cNvGraphicFramePr>
          <p:nvPr/>
        </p:nvGraphicFramePr>
        <p:xfrm>
          <a:off x="1718723" y="4246563"/>
          <a:ext cx="2424649" cy="5715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985" name="Equation" r:id="rId7" imgW="914400" imgH="215640" progId="Equation.3">
                  <p:embed/>
                </p:oleObj>
              </mc:Choice>
              <mc:Fallback>
                <p:oleObj name="Equation" r:id="rId7" imgW="914400" imgH="215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18723" y="4246563"/>
                        <a:ext cx="2424649" cy="57150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173" name="Object 5"/>
          <p:cNvGraphicFramePr>
            <a:graphicFrameLocks noChangeAspect="1"/>
          </p:cNvGraphicFramePr>
          <p:nvPr/>
        </p:nvGraphicFramePr>
        <p:xfrm>
          <a:off x="5072066" y="4176441"/>
          <a:ext cx="2428892" cy="56524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986" name="Equation" r:id="rId9" imgW="927000" imgH="215640" progId="Equation.3">
                  <p:embed/>
                </p:oleObj>
              </mc:Choice>
              <mc:Fallback>
                <p:oleObj name="Equation" r:id="rId9" imgW="927000" imgH="2156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72066" y="4176441"/>
                        <a:ext cx="2428892" cy="56524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9878" name="Object 6"/>
          <p:cNvGraphicFramePr>
            <a:graphicFrameLocks noChangeAspect="1"/>
          </p:cNvGraphicFramePr>
          <p:nvPr/>
        </p:nvGraphicFramePr>
        <p:xfrm>
          <a:off x="1500166" y="3174993"/>
          <a:ext cx="2500330" cy="59019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987" name="Equation" r:id="rId11" imgW="914400" imgH="215640" progId="Equation.3">
                  <p:embed/>
                </p:oleObj>
              </mc:Choice>
              <mc:Fallback>
                <p:oleObj name="Equation" r:id="rId11" imgW="914400" imgH="2156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00166" y="3174993"/>
                        <a:ext cx="2500330" cy="59019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9880" name="Object 8"/>
          <p:cNvGraphicFramePr>
            <a:graphicFrameLocks noChangeAspect="1"/>
          </p:cNvGraphicFramePr>
          <p:nvPr/>
        </p:nvGraphicFramePr>
        <p:xfrm>
          <a:off x="4857752" y="3207451"/>
          <a:ext cx="2428892" cy="55809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988" name="Equation" r:id="rId13" imgW="939600" imgH="215640" progId="Equation.3">
                  <p:embed/>
                </p:oleObj>
              </mc:Choice>
              <mc:Fallback>
                <p:oleObj name="Equation" r:id="rId13" imgW="939600" imgH="2156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57752" y="3207451"/>
                        <a:ext cx="2428892" cy="55809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8143931" cy="485778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Converting Strains into Stresses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600" dirty="0" smtClean="0"/>
              <a:t>	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							</a:t>
            </a:r>
          </a:p>
          <a:p>
            <a:pPr>
              <a:buNone/>
            </a:pPr>
            <a:r>
              <a:rPr lang="en-GB" sz="1800" dirty="0" smtClean="0"/>
              <a:t>								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</a:t>
            </a:r>
            <a:endParaRPr lang="en-GB" sz="1400" dirty="0" smtClean="0"/>
          </a:p>
        </p:txBody>
      </p:sp>
      <p:graphicFrame>
        <p:nvGraphicFramePr>
          <p:cNvPr id="7170" name="Object 2"/>
          <p:cNvGraphicFramePr>
            <a:graphicFrameLocks noChangeAspect="1"/>
          </p:cNvGraphicFramePr>
          <p:nvPr/>
        </p:nvGraphicFramePr>
        <p:xfrm>
          <a:off x="1357291" y="2071678"/>
          <a:ext cx="1571636" cy="72786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64" name="Equation" r:id="rId3" imgW="850680" imgH="393480" progId="Equation.3">
                  <p:embed/>
                </p:oleObj>
              </mc:Choice>
              <mc:Fallback>
                <p:oleObj name="Equation" r:id="rId3" imgW="85068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57291" y="2071678"/>
                        <a:ext cx="1571636" cy="72786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173" name="Object 5"/>
          <p:cNvGraphicFramePr>
            <a:graphicFrameLocks noChangeAspect="1"/>
          </p:cNvGraphicFramePr>
          <p:nvPr/>
        </p:nvGraphicFramePr>
        <p:xfrm>
          <a:off x="3286116" y="2143117"/>
          <a:ext cx="1928826" cy="44887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65" name="Equation" r:id="rId5" imgW="927000" imgH="215640" progId="Equation.3">
                  <p:embed/>
                </p:oleObj>
              </mc:Choice>
              <mc:Fallback>
                <p:oleObj name="Equation" r:id="rId5" imgW="927000" imgH="2156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86116" y="2143117"/>
                        <a:ext cx="1928826" cy="44887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0904" name="Object 8"/>
          <p:cNvGraphicFramePr>
            <a:graphicFrameLocks noChangeAspect="1"/>
          </p:cNvGraphicFramePr>
          <p:nvPr/>
        </p:nvGraphicFramePr>
        <p:xfrm>
          <a:off x="5929322" y="2357430"/>
          <a:ext cx="2571768" cy="7188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66" name="Equation" r:id="rId7" imgW="1409400" imgH="393480" progId="Equation.3">
                  <p:embed/>
                </p:oleObj>
              </mc:Choice>
              <mc:Fallback>
                <p:oleObj name="Equation" r:id="rId7" imgW="140940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29322" y="2357430"/>
                        <a:ext cx="2571768" cy="71881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0905" name="Object 9"/>
          <p:cNvGraphicFramePr>
            <a:graphicFrameLocks noChangeAspect="1"/>
          </p:cNvGraphicFramePr>
          <p:nvPr/>
        </p:nvGraphicFramePr>
        <p:xfrm>
          <a:off x="1428728" y="3143248"/>
          <a:ext cx="2786082" cy="4054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67" name="Equation" r:id="rId9" imgW="1485720" imgH="215640" progId="Equation.3">
                  <p:embed/>
                </p:oleObj>
              </mc:Choice>
              <mc:Fallback>
                <p:oleObj name="Equation" r:id="rId9" imgW="1485720" imgH="21564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28728" y="3143248"/>
                        <a:ext cx="2786082" cy="40540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0906" name="Object 10"/>
          <p:cNvGraphicFramePr>
            <a:graphicFrameLocks noChangeAspect="1"/>
          </p:cNvGraphicFramePr>
          <p:nvPr/>
        </p:nvGraphicFramePr>
        <p:xfrm>
          <a:off x="5286380" y="3500438"/>
          <a:ext cx="2928958" cy="4757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68" name="Equation" r:id="rId11" imgW="1409400" imgH="228600" progId="Equation.3">
                  <p:embed/>
                </p:oleObj>
              </mc:Choice>
              <mc:Fallback>
                <p:oleObj name="Equation" r:id="rId11" imgW="1409400" imgH="22860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86380" y="3500438"/>
                        <a:ext cx="2928958" cy="47579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0907" name="Object 11"/>
          <p:cNvGraphicFramePr>
            <a:graphicFrameLocks noChangeAspect="1"/>
          </p:cNvGraphicFramePr>
          <p:nvPr/>
        </p:nvGraphicFramePr>
        <p:xfrm>
          <a:off x="1428728" y="3929066"/>
          <a:ext cx="2714644" cy="4409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69" name="Equation" r:id="rId13" imgW="1409400" imgH="228600" progId="Equation.3">
                  <p:embed/>
                </p:oleObj>
              </mc:Choice>
              <mc:Fallback>
                <p:oleObj name="Equation" r:id="rId13" imgW="1409400" imgH="22860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28728" y="3929066"/>
                        <a:ext cx="2714644" cy="44098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0908" name="Object 12"/>
          <p:cNvGraphicFramePr>
            <a:graphicFrameLocks noChangeAspect="1"/>
          </p:cNvGraphicFramePr>
          <p:nvPr/>
        </p:nvGraphicFramePr>
        <p:xfrm>
          <a:off x="5429256" y="4357694"/>
          <a:ext cx="2787650" cy="441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70" name="Equation" r:id="rId15" imgW="1447560" imgH="228600" progId="Equation.3">
                  <p:embed/>
                </p:oleObj>
              </mc:Choice>
              <mc:Fallback>
                <p:oleObj name="Equation" r:id="rId15" imgW="1447560" imgH="22860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29256" y="4357694"/>
                        <a:ext cx="2787650" cy="441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0909" name="Object 13"/>
          <p:cNvGraphicFramePr>
            <a:graphicFrameLocks noChangeAspect="1"/>
          </p:cNvGraphicFramePr>
          <p:nvPr/>
        </p:nvGraphicFramePr>
        <p:xfrm>
          <a:off x="1785918" y="4857760"/>
          <a:ext cx="1979612" cy="809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71" name="Equation" r:id="rId17" imgW="1028520" imgH="419040" progId="Equation.3">
                  <p:embed/>
                </p:oleObj>
              </mc:Choice>
              <mc:Fallback>
                <p:oleObj name="Equation" r:id="rId17" imgW="1028520" imgH="41904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85918" y="4857760"/>
                        <a:ext cx="1979612" cy="809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0910" name="Object 14"/>
          <p:cNvGraphicFramePr>
            <a:graphicFrameLocks noChangeAspect="1"/>
          </p:cNvGraphicFramePr>
          <p:nvPr/>
        </p:nvGraphicFramePr>
        <p:xfrm>
          <a:off x="4929190" y="5429264"/>
          <a:ext cx="2640012" cy="809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72" name="Equation" r:id="rId19" imgW="1371600" imgH="419040" progId="Equation.3">
                  <p:embed/>
                </p:oleObj>
              </mc:Choice>
              <mc:Fallback>
                <p:oleObj name="Equation" r:id="rId19" imgW="1371600" imgH="41904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29190" y="5429264"/>
                        <a:ext cx="2640012" cy="809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8" name="Straight Arrow Connector 17"/>
          <p:cNvCxnSpPr/>
          <p:nvPr/>
        </p:nvCxnSpPr>
        <p:spPr>
          <a:xfrm>
            <a:off x="5500694" y="2500306"/>
            <a:ext cx="357190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rot="10800000" flipV="1">
            <a:off x="4500562" y="3000372"/>
            <a:ext cx="1214446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>
            <a:off x="4357686" y="3500438"/>
            <a:ext cx="857256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rot="10800000" flipV="1">
            <a:off x="4214810" y="3857628"/>
            <a:ext cx="928694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>
            <a:off x="4286248" y="4286256"/>
            <a:ext cx="1143008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rot="10800000" flipV="1">
            <a:off x="3857620" y="4714884"/>
            <a:ext cx="1357322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>
            <a:off x="3929058" y="5357826"/>
            <a:ext cx="928694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8143931" cy="485778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Converting Strains into Stresses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600" dirty="0" smtClean="0"/>
              <a:t>	</a:t>
            </a:r>
          </a:p>
          <a:p>
            <a:pPr>
              <a:buNone/>
            </a:pPr>
            <a:r>
              <a:rPr lang="en-GB" sz="1800" dirty="0" smtClean="0"/>
              <a:t>	Substitute (Eqn. 1) into (Eqn. 1B) and (Eqn. 2) into (Eqn. 1A) to yield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400" dirty="0" smtClean="0"/>
          </a:p>
        </p:txBody>
      </p:sp>
      <p:graphicFrame>
        <p:nvGraphicFramePr>
          <p:cNvPr id="7174" name="Object 6"/>
          <p:cNvGraphicFramePr>
            <a:graphicFrameLocks noChangeAspect="1"/>
          </p:cNvGraphicFramePr>
          <p:nvPr/>
        </p:nvGraphicFramePr>
        <p:xfrm>
          <a:off x="2786050" y="3000371"/>
          <a:ext cx="3497167" cy="10715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458" name="Equation" r:id="rId3" imgW="1282680" imgH="393480" progId="Equation.3">
                  <p:embed/>
                </p:oleObj>
              </mc:Choice>
              <mc:Fallback>
                <p:oleObj name="Equation" r:id="rId3" imgW="128268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86050" y="3000371"/>
                        <a:ext cx="3497167" cy="107157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175" name="Object 7"/>
          <p:cNvGraphicFramePr>
            <a:graphicFrameLocks noChangeAspect="1"/>
          </p:cNvGraphicFramePr>
          <p:nvPr/>
        </p:nvGraphicFramePr>
        <p:xfrm>
          <a:off x="2786050" y="4572008"/>
          <a:ext cx="3532103" cy="10715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459" name="Equation" r:id="rId5" imgW="1295280" imgH="393480" progId="Equation.3">
                  <p:embed/>
                </p:oleObj>
              </mc:Choice>
              <mc:Fallback>
                <p:oleObj name="Equation" r:id="rId5" imgW="129528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86050" y="4572008"/>
                        <a:ext cx="3532103" cy="107157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 l="38086" t="38218" r="35547" b="21875"/>
          <a:stretch>
            <a:fillRect/>
          </a:stretch>
        </p:blipFill>
        <p:spPr bwMode="auto">
          <a:xfrm>
            <a:off x="3491880" y="1556792"/>
            <a:ext cx="2265605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92163" name="Object 3"/>
          <p:cNvGraphicFramePr>
            <a:graphicFrameLocks noChangeAspect="1"/>
          </p:cNvGraphicFramePr>
          <p:nvPr/>
        </p:nvGraphicFramePr>
        <p:xfrm>
          <a:off x="5476974" y="4581128"/>
          <a:ext cx="2263378" cy="693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35" name="Equation" r:id="rId4" imgW="1282680" imgH="393480" progId="Equation.3">
                  <p:embed/>
                </p:oleObj>
              </mc:Choice>
              <mc:Fallback>
                <p:oleObj name="Equation" r:id="rId4" imgW="12826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76974" y="4581128"/>
                        <a:ext cx="2263378" cy="693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164" name="Object 4"/>
          <p:cNvGraphicFramePr>
            <a:graphicFrameLocks noChangeAspect="1"/>
          </p:cNvGraphicFramePr>
          <p:nvPr/>
        </p:nvGraphicFramePr>
        <p:xfrm>
          <a:off x="5436096" y="5589240"/>
          <a:ext cx="2285982" cy="693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36" name="Equation" r:id="rId6" imgW="1295280" imgH="393480" progId="Equation.3">
                  <p:embed/>
                </p:oleObj>
              </mc:Choice>
              <mc:Fallback>
                <p:oleObj name="Equation" r:id="rId6" imgW="129528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36096" y="5589240"/>
                        <a:ext cx="2285982" cy="693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165" name="Object 5"/>
          <p:cNvGraphicFramePr>
            <a:graphicFrameLocks noChangeAspect="1"/>
          </p:cNvGraphicFramePr>
          <p:nvPr/>
        </p:nvGraphicFramePr>
        <p:xfrm>
          <a:off x="1691680" y="4581128"/>
          <a:ext cx="1971675" cy="719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37" name="Equation" r:id="rId8" imgW="1079280" imgH="393480" progId="Equation.3">
                  <p:embed/>
                </p:oleObj>
              </mc:Choice>
              <mc:Fallback>
                <p:oleObj name="Equation" r:id="rId8" imgW="107928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91680" y="4581128"/>
                        <a:ext cx="1971675" cy="7191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166" name="Object 6"/>
          <p:cNvGraphicFramePr>
            <a:graphicFrameLocks noChangeAspect="1"/>
          </p:cNvGraphicFramePr>
          <p:nvPr/>
        </p:nvGraphicFramePr>
        <p:xfrm>
          <a:off x="1691680" y="5589240"/>
          <a:ext cx="1979613" cy="714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38" name="Equation" r:id="rId10" imgW="1091880" imgH="393480" progId="Equation.3">
                  <p:embed/>
                </p:oleObj>
              </mc:Choice>
              <mc:Fallback>
                <p:oleObj name="Equation" r:id="rId10" imgW="109188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91680" y="5589240"/>
                        <a:ext cx="1979613" cy="7143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Exercise </a:t>
            </a:r>
            <a:r>
              <a:rPr lang="en-GB" b="1" i="1" dirty="0" smtClean="0">
                <a:solidFill>
                  <a:srgbClr val="0070C0"/>
                </a:solidFill>
              </a:rPr>
              <a:t>1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dirty="0" smtClean="0"/>
              <a:t>	1. Solve the strains in both directions for the case below.</a:t>
            </a:r>
          </a:p>
          <a:p>
            <a:pPr>
              <a:buNone/>
            </a:pPr>
            <a:r>
              <a:rPr lang="en-GB" dirty="0" smtClean="0"/>
              <a:t>	E</a:t>
            </a:r>
            <a:r>
              <a:rPr lang="el-GR" dirty="0" smtClean="0"/>
              <a:t> = 180 GPa ν =0.3 σ</a:t>
            </a:r>
            <a:r>
              <a:rPr lang="el-GR" baseline="-25000" dirty="0" smtClean="0"/>
              <a:t>1</a:t>
            </a:r>
            <a:r>
              <a:rPr lang="el-GR" dirty="0" smtClean="0"/>
              <a:t>= - 3 MPa σ</a:t>
            </a:r>
            <a:r>
              <a:rPr lang="el-GR" baseline="-25000" dirty="0" smtClean="0"/>
              <a:t>2</a:t>
            </a:r>
            <a:r>
              <a:rPr lang="el-GR" dirty="0" smtClean="0"/>
              <a:t>= 5 M</a:t>
            </a:r>
            <a:r>
              <a:rPr lang="en-GB" dirty="0" smtClean="0"/>
              <a:t>p</a:t>
            </a:r>
            <a:r>
              <a:rPr lang="el-GR" dirty="0" smtClean="0"/>
              <a:t>a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	(Answers 32.78 </a:t>
            </a:r>
            <a:r>
              <a:rPr lang="en-GB" dirty="0" err="1" smtClean="0"/>
              <a:t>με</a:t>
            </a:r>
            <a:r>
              <a:rPr lang="en-GB" dirty="0" smtClean="0"/>
              <a:t> and -25 </a:t>
            </a:r>
            <a:r>
              <a:rPr lang="en-GB" dirty="0" err="1" smtClean="0"/>
              <a:t>με</a:t>
            </a:r>
            <a:r>
              <a:rPr lang="en-GB" dirty="0" smtClean="0"/>
              <a:t>)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2. Solve the stresses in both directions for the cases below.</a:t>
            </a:r>
          </a:p>
          <a:p>
            <a:pPr>
              <a:buNone/>
            </a:pPr>
            <a:r>
              <a:rPr lang="en-GB" dirty="0" smtClean="0"/>
              <a:t>	</a:t>
            </a:r>
            <a:r>
              <a:rPr lang="el-GR" dirty="0" smtClean="0"/>
              <a:t>E = 200 GPa ν = 0.26 ε</a:t>
            </a:r>
            <a:r>
              <a:rPr lang="el-GR" baseline="-25000" dirty="0" smtClean="0"/>
              <a:t>1</a:t>
            </a:r>
            <a:r>
              <a:rPr lang="el-GR" dirty="0" smtClean="0"/>
              <a:t>= -4.9 με ε</a:t>
            </a:r>
            <a:r>
              <a:rPr lang="el-GR" baseline="-25000" dirty="0" smtClean="0"/>
              <a:t>2</a:t>
            </a:r>
            <a:r>
              <a:rPr lang="el-GR" dirty="0" smtClean="0"/>
              <a:t>= -8.05 με</a:t>
            </a:r>
          </a:p>
          <a:p>
            <a:pPr>
              <a:buNone/>
            </a:pPr>
            <a:r>
              <a:rPr lang="en-GB" dirty="0" smtClean="0"/>
              <a:t>	(Answers -1.5 </a:t>
            </a:r>
            <a:r>
              <a:rPr lang="en-GB" dirty="0" err="1" smtClean="0"/>
              <a:t>MPa</a:t>
            </a:r>
            <a:r>
              <a:rPr lang="en-GB" dirty="0" smtClean="0"/>
              <a:t> and -2 </a:t>
            </a:r>
            <a:r>
              <a:rPr lang="en-GB" dirty="0" err="1" smtClean="0"/>
              <a:t>MPa</a:t>
            </a:r>
            <a:r>
              <a:rPr lang="en-GB" dirty="0" smtClean="0"/>
              <a:t>)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</a:t>
            </a:r>
            <a:r>
              <a:rPr lang="el-GR" dirty="0" smtClean="0">
                <a:solidFill>
                  <a:srgbClr val="FF0000"/>
                </a:solidFill>
              </a:rPr>
              <a:t>3.</a:t>
            </a:r>
            <a:r>
              <a:rPr lang="en-GB" dirty="0" smtClean="0">
                <a:solidFill>
                  <a:srgbClr val="FF0000"/>
                </a:solidFill>
              </a:rPr>
              <a:t> Solve the stresses in both directions for the cases below.</a:t>
            </a:r>
          </a:p>
          <a:p>
            <a:pPr>
              <a:buNone/>
            </a:pPr>
            <a:r>
              <a:rPr lang="en-GB" dirty="0" smtClean="0">
                <a:solidFill>
                  <a:srgbClr val="FF0000"/>
                </a:solidFill>
              </a:rPr>
              <a:t>	</a:t>
            </a:r>
            <a:r>
              <a:rPr lang="el-GR" dirty="0" smtClean="0">
                <a:solidFill>
                  <a:srgbClr val="FF0000"/>
                </a:solidFill>
              </a:rPr>
              <a:t> E = 205 GPa ν = 0.25 ε</a:t>
            </a:r>
            <a:r>
              <a:rPr lang="el-GR" baseline="-25000" dirty="0" smtClean="0">
                <a:solidFill>
                  <a:srgbClr val="FF0000"/>
                </a:solidFill>
              </a:rPr>
              <a:t>1</a:t>
            </a:r>
            <a:r>
              <a:rPr lang="el-GR" dirty="0" smtClean="0">
                <a:solidFill>
                  <a:srgbClr val="FF0000"/>
                </a:solidFill>
              </a:rPr>
              <a:t>= 0.366 με ε</a:t>
            </a:r>
            <a:r>
              <a:rPr lang="el-GR" baseline="-25000" dirty="0" smtClean="0">
                <a:solidFill>
                  <a:srgbClr val="FF0000"/>
                </a:solidFill>
              </a:rPr>
              <a:t>2</a:t>
            </a:r>
            <a:r>
              <a:rPr lang="el-GR" dirty="0" smtClean="0">
                <a:solidFill>
                  <a:srgbClr val="FF0000"/>
                </a:solidFill>
              </a:rPr>
              <a:t>= 2.195 με</a:t>
            </a:r>
          </a:p>
          <a:p>
            <a:pPr>
              <a:buNone/>
            </a:pPr>
            <a:r>
              <a:rPr lang="en-GB" dirty="0" smtClean="0">
                <a:solidFill>
                  <a:srgbClr val="FF0000"/>
                </a:solidFill>
              </a:rPr>
              <a:t>	(Answers 200 </a:t>
            </a:r>
            <a:r>
              <a:rPr lang="en-GB" dirty="0" err="1" smtClean="0">
                <a:solidFill>
                  <a:srgbClr val="FF0000"/>
                </a:solidFill>
              </a:rPr>
              <a:t>kPa</a:t>
            </a:r>
            <a:r>
              <a:rPr lang="en-GB" dirty="0" smtClean="0">
                <a:solidFill>
                  <a:srgbClr val="FF0000"/>
                </a:solidFill>
              </a:rPr>
              <a:t> and 500 </a:t>
            </a:r>
            <a:r>
              <a:rPr lang="en-GB" dirty="0" err="1" smtClean="0">
                <a:solidFill>
                  <a:srgbClr val="FF0000"/>
                </a:solidFill>
              </a:rPr>
              <a:t>kPa</a:t>
            </a:r>
            <a:r>
              <a:rPr lang="en-GB" dirty="0" smtClean="0">
                <a:solidFill>
                  <a:srgbClr val="FF0000"/>
                </a:solidFill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Three dimensional stress and strain</a:t>
            </a:r>
          </a:p>
          <a:p>
            <a:endParaRPr lang="en-GB" sz="1600" dirty="0" smtClean="0"/>
          </a:p>
          <a:p>
            <a:pPr>
              <a:buNone/>
            </a:pPr>
            <a:r>
              <a:rPr lang="en-GB" dirty="0" smtClean="0"/>
              <a:t>	Equations 1A and 1B were derived for a 2 dimensional system. Suppose a material to be stressed in mutually perpendicular directions </a:t>
            </a:r>
            <a:r>
              <a:rPr lang="en-GB" dirty="0" err="1" smtClean="0"/>
              <a:t>x,y</a:t>
            </a:r>
            <a:r>
              <a:rPr lang="en-GB" dirty="0" smtClean="0"/>
              <a:t> and z. The strain in any one of these directions is reduced by the effect of the strain in the other two directions and the three strains are</a:t>
            </a: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							         (</a:t>
            </a:r>
            <a:r>
              <a:rPr lang="en-GB" sz="1600" dirty="0" err="1" smtClean="0"/>
              <a:t>Eqn</a:t>
            </a:r>
            <a:r>
              <a:rPr lang="en-GB" sz="1600" dirty="0" smtClean="0"/>
              <a:t> .1C)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400" dirty="0" smtClean="0"/>
              <a:t>								</a:t>
            </a:r>
            <a:r>
              <a:rPr lang="en-GB" sz="1600" dirty="0" smtClean="0"/>
              <a:t>         (</a:t>
            </a:r>
            <a:r>
              <a:rPr lang="en-GB" sz="1600" dirty="0" err="1" smtClean="0"/>
              <a:t>Eqn</a:t>
            </a:r>
            <a:r>
              <a:rPr lang="en-GB" sz="1600" dirty="0" smtClean="0"/>
              <a:t> .1D)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							         (</a:t>
            </a:r>
            <a:r>
              <a:rPr lang="en-GB" sz="1600" dirty="0" err="1" smtClean="0"/>
              <a:t>Eqn</a:t>
            </a:r>
            <a:r>
              <a:rPr lang="en-GB" sz="1600" dirty="0" smtClean="0"/>
              <a:t> .1E)</a:t>
            </a:r>
          </a:p>
        </p:txBody>
      </p:sp>
      <p:graphicFrame>
        <p:nvGraphicFramePr>
          <p:cNvPr id="8194" name="Object 2"/>
          <p:cNvGraphicFramePr>
            <a:graphicFrameLocks noChangeAspect="1"/>
          </p:cNvGraphicFramePr>
          <p:nvPr/>
        </p:nvGraphicFramePr>
        <p:xfrm>
          <a:off x="3286116" y="4000504"/>
          <a:ext cx="4117975" cy="1795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12" name="Equation" r:id="rId3" imgW="2768400" imgH="1206360" progId="Equation.3">
                  <p:embed/>
                </p:oleObj>
              </mc:Choice>
              <mc:Fallback>
                <p:oleObj name="Equation" r:id="rId3" imgW="2768400" imgH="120636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86116" y="4000504"/>
                        <a:ext cx="4117975" cy="17954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196" name="Picture 4" descr="http://upload.wikimedia.org/wikipedia/commons/thumb/e/ec/PoissonRatio.svg/300px-PoissonRatio.svg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4348" y="3857628"/>
            <a:ext cx="2357454" cy="21138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autoUpdateAnimBg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5572163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Volumetric Strain</a:t>
            </a:r>
          </a:p>
          <a:p>
            <a:endParaRPr lang="en-GB" sz="1400" dirty="0" smtClean="0"/>
          </a:p>
          <a:p>
            <a:pPr>
              <a:buNone/>
            </a:pPr>
            <a:r>
              <a:rPr lang="en-GB" dirty="0" smtClean="0"/>
              <a:t>	A cube of material is stressed in the x direction by a compressive pressure as shown in figure 4.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The change in volume is</a:t>
            </a:r>
            <a:r>
              <a:rPr lang="en-GB" b="1" dirty="0" smtClean="0"/>
              <a:t> L</a:t>
            </a:r>
            <a:r>
              <a:rPr lang="en-GB" b="1" baseline="30000" dirty="0" smtClean="0"/>
              <a:t>2</a:t>
            </a:r>
            <a:r>
              <a:rPr lang="en-GB" b="1" dirty="0" smtClean="0"/>
              <a:t>ΔL</a:t>
            </a:r>
          </a:p>
          <a:p>
            <a:pPr>
              <a:buNone/>
            </a:pPr>
            <a:r>
              <a:rPr lang="en-GB" dirty="0" smtClean="0"/>
              <a:t>	</a:t>
            </a:r>
          </a:p>
          <a:p>
            <a:pPr>
              <a:buNone/>
            </a:pPr>
            <a:r>
              <a:rPr lang="en-GB" dirty="0" smtClean="0"/>
              <a:t>	If the cube is strained by an equal amount in the y and z directions also,  with very little error, the total change in volume is</a:t>
            </a:r>
            <a:r>
              <a:rPr lang="en-GB" b="1" dirty="0" smtClean="0"/>
              <a:t> 3L</a:t>
            </a:r>
            <a:r>
              <a:rPr lang="en-GB" b="1" baseline="30000" dirty="0" smtClean="0"/>
              <a:t>2</a:t>
            </a:r>
            <a:r>
              <a:rPr lang="en-GB" b="1" dirty="0" smtClean="0"/>
              <a:t>ΔL</a:t>
            </a:r>
            <a:r>
              <a:rPr lang="en-GB" dirty="0" smtClean="0"/>
              <a:t>.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The </a:t>
            </a:r>
            <a:r>
              <a:rPr lang="en-GB" b="1" dirty="0" smtClean="0"/>
              <a:t>original volume is L</a:t>
            </a:r>
            <a:r>
              <a:rPr lang="en-GB" b="1" baseline="30000" dirty="0" smtClean="0"/>
              <a:t>3</a:t>
            </a:r>
            <a:r>
              <a:rPr lang="en-GB" dirty="0" smtClean="0"/>
              <a:t>.</a:t>
            </a:r>
          </a:p>
          <a:p>
            <a:pPr>
              <a:buNone/>
            </a:pPr>
            <a:r>
              <a:rPr lang="en-GB" dirty="0" smtClean="0"/>
              <a:t>		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/>
          <a:srcRect l="36621" t="20508" r="34814" b="36523"/>
          <a:stretch>
            <a:fillRect/>
          </a:stretch>
        </p:blipFill>
        <p:spPr bwMode="auto">
          <a:xfrm>
            <a:off x="6127399" y="2143116"/>
            <a:ext cx="2659443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5643601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Volumetric Strain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400" dirty="0" smtClean="0"/>
              <a:t>	</a:t>
            </a:r>
            <a:r>
              <a:rPr lang="en-GB" dirty="0" smtClean="0"/>
              <a:t>When a solid object is subjected to a pressure p such that the volume is reduced, the volumetric strain is	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 </a:t>
            </a:r>
            <a:r>
              <a:rPr lang="el-GR" dirty="0" smtClean="0"/>
              <a:t>ε</a:t>
            </a:r>
            <a:r>
              <a:rPr lang="en-GB" baseline="-25000" dirty="0" smtClean="0"/>
              <a:t>v</a:t>
            </a:r>
            <a:r>
              <a:rPr lang="en-GB" dirty="0" smtClean="0"/>
              <a:t>= change in volume/original volume.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In the case of a cube this becomes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</a:t>
            </a:r>
            <a:r>
              <a:rPr lang="el-GR" dirty="0" smtClean="0"/>
              <a:t>ε</a:t>
            </a:r>
            <a:r>
              <a:rPr lang="en-GB" baseline="-25000" dirty="0" smtClean="0"/>
              <a:t>v </a:t>
            </a:r>
            <a:r>
              <a:rPr lang="en-GB" dirty="0" smtClean="0"/>
              <a:t>= 3L</a:t>
            </a:r>
            <a:r>
              <a:rPr lang="en-GB" baseline="30000" dirty="0" smtClean="0"/>
              <a:t>2</a:t>
            </a:r>
            <a:r>
              <a:rPr lang="el-GR" dirty="0" smtClean="0"/>
              <a:t>Δ</a:t>
            </a:r>
            <a:r>
              <a:rPr lang="en-GB" dirty="0" smtClean="0"/>
              <a:t>L/ L</a:t>
            </a:r>
            <a:r>
              <a:rPr lang="en-GB" baseline="30000" dirty="0" smtClean="0"/>
              <a:t>3</a:t>
            </a:r>
            <a:r>
              <a:rPr lang="en-GB" dirty="0" smtClean="0"/>
              <a:t>= 3</a:t>
            </a:r>
            <a:r>
              <a:rPr lang="el-GR" dirty="0" smtClean="0"/>
              <a:t>Δ</a:t>
            </a:r>
            <a:r>
              <a:rPr lang="en-GB" dirty="0" smtClean="0"/>
              <a:t>L/ L</a:t>
            </a:r>
          </a:p>
          <a:p>
            <a:pPr>
              <a:buNone/>
            </a:pPr>
            <a:r>
              <a:rPr lang="en-GB" dirty="0" smtClean="0"/>
              <a:t>	</a:t>
            </a:r>
            <a:r>
              <a:rPr lang="el-GR" dirty="0" smtClean="0"/>
              <a:t>ε</a:t>
            </a:r>
            <a:r>
              <a:rPr lang="en-GB" b="1" baseline="-25000" dirty="0" smtClean="0"/>
              <a:t>v</a:t>
            </a:r>
            <a:r>
              <a:rPr lang="en-GB" b="1" dirty="0" smtClean="0"/>
              <a:t> = 3</a:t>
            </a:r>
            <a:r>
              <a:rPr lang="el-GR" b="1" dirty="0" smtClean="0"/>
              <a:t> ε</a:t>
            </a:r>
            <a:r>
              <a:rPr lang="en-GB" b="1" dirty="0" smtClean="0"/>
              <a:t> ................................(1F)</a:t>
            </a:r>
          </a:p>
          <a:p>
            <a:pPr>
              <a:buNone/>
            </a:pPr>
            <a:r>
              <a:rPr lang="en-GB" dirty="0" smtClean="0"/>
              <a:t>	</a:t>
            </a:r>
          </a:p>
          <a:p>
            <a:pPr>
              <a:buNone/>
            </a:pPr>
            <a:r>
              <a:rPr lang="en-GB" dirty="0" smtClean="0"/>
              <a:t>	ε is the equal strain in all three directions.</a:t>
            </a:r>
          </a:p>
          <a:p>
            <a:pPr>
              <a:buNone/>
            </a:pPr>
            <a:r>
              <a:rPr lang="en-GB" sz="1400" dirty="0" smtClean="0"/>
              <a:t>	</a:t>
            </a: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 l="36621" t="20508" r="34814" b="36523"/>
          <a:stretch>
            <a:fillRect/>
          </a:stretch>
        </p:blipFill>
        <p:spPr bwMode="auto">
          <a:xfrm>
            <a:off x="6127399" y="2143116"/>
            <a:ext cx="2659443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7858179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Bulk  Modulus</a:t>
            </a:r>
          </a:p>
          <a:p>
            <a:endParaRPr lang="en-GB" sz="1400" dirty="0" smtClean="0"/>
          </a:p>
          <a:p>
            <a:pPr>
              <a:buNone/>
            </a:pPr>
            <a:r>
              <a:rPr lang="en-GB" sz="1400" dirty="0" smtClean="0"/>
              <a:t>	</a:t>
            </a:r>
            <a:r>
              <a:rPr lang="en-GB" sz="2400" dirty="0" smtClean="0"/>
              <a:t> It has been established that the volumetric strain in an elastic material is directly proportional to the stress such that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b="1" dirty="0" smtClean="0"/>
              <a:t>	</a:t>
            </a:r>
            <a:r>
              <a:rPr lang="el-GR" sz="2400" b="1" dirty="0" smtClean="0"/>
              <a:t>σ</a:t>
            </a:r>
            <a:r>
              <a:rPr lang="en-GB" sz="2400" b="1" dirty="0" smtClean="0"/>
              <a:t>/</a:t>
            </a:r>
            <a:r>
              <a:rPr lang="el-GR" sz="2400" b="1" dirty="0" smtClean="0"/>
              <a:t>ε</a:t>
            </a:r>
            <a:r>
              <a:rPr lang="en-GB" sz="2400" b="1" baseline="-25000" dirty="0" smtClean="0"/>
              <a:t>v</a:t>
            </a:r>
            <a:r>
              <a:rPr lang="en-GB" sz="2400" b="1" dirty="0" smtClean="0"/>
              <a:t> = K</a:t>
            </a:r>
          </a:p>
          <a:p>
            <a:pPr>
              <a:buNone/>
            </a:pPr>
            <a:endParaRPr lang="en-GB" sz="2400" b="1" dirty="0" smtClean="0"/>
          </a:p>
          <a:p>
            <a:pPr>
              <a:buNone/>
            </a:pPr>
            <a:r>
              <a:rPr lang="en-GB" sz="2400" dirty="0" smtClean="0"/>
              <a:t>	K is called the Bulk Modulus. This is another of the elastic constants of a material.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7858179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Relationship between the elastic constants</a:t>
            </a:r>
          </a:p>
          <a:p>
            <a:endParaRPr lang="en-GB" sz="1400" dirty="0" smtClean="0"/>
          </a:p>
          <a:p>
            <a:pPr>
              <a:buNone/>
            </a:pPr>
            <a:r>
              <a:rPr lang="en-GB" dirty="0" smtClean="0"/>
              <a:t>	When a material is compressed by a pressure p the stress is equal to -p because it is compressive.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The bulk modulus is then				 (</a:t>
            </a:r>
            <a:r>
              <a:rPr lang="en-GB" dirty="0" err="1" smtClean="0"/>
              <a:t>Eqn</a:t>
            </a:r>
            <a:r>
              <a:rPr lang="en-GB" dirty="0" smtClean="0"/>
              <a:t> .1G)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From equation 1F we have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400" dirty="0" smtClean="0"/>
              <a:t>	</a:t>
            </a:r>
          </a:p>
        </p:txBody>
      </p:sp>
      <p:graphicFrame>
        <p:nvGraphicFramePr>
          <p:cNvPr id="35842" name="Object 2"/>
          <p:cNvGraphicFramePr>
            <a:graphicFrameLocks noChangeAspect="1"/>
          </p:cNvGraphicFramePr>
          <p:nvPr/>
        </p:nvGraphicFramePr>
        <p:xfrm>
          <a:off x="4727076" y="2786058"/>
          <a:ext cx="1202246" cy="9286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878" name="Equation" r:id="rId3" imgW="558720" imgH="431640" progId="Equation.3">
                  <p:embed/>
                </p:oleObj>
              </mc:Choice>
              <mc:Fallback>
                <p:oleObj name="Equation" r:id="rId3" imgW="55872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27076" y="2786058"/>
                        <a:ext cx="1202246" cy="92869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5843" name="Object 3"/>
          <p:cNvGraphicFramePr>
            <a:graphicFrameLocks noChangeAspect="1"/>
          </p:cNvGraphicFramePr>
          <p:nvPr/>
        </p:nvGraphicFramePr>
        <p:xfrm>
          <a:off x="4786314" y="4357694"/>
          <a:ext cx="1053877" cy="5000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879" name="Equation" r:id="rId5" imgW="482400" imgH="228600" progId="Equation.3">
                  <p:embed/>
                </p:oleObj>
              </mc:Choice>
              <mc:Fallback>
                <p:oleObj name="Equation" r:id="rId5" imgW="482400" imgH="2286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6314" y="4357694"/>
                        <a:ext cx="1053877" cy="50006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7858179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Relationship between the elastic constants</a:t>
            </a:r>
          </a:p>
          <a:p>
            <a:endParaRPr lang="en-GB" sz="1400" dirty="0" smtClean="0"/>
          </a:p>
          <a:p>
            <a:pPr>
              <a:buNone/>
            </a:pPr>
            <a:r>
              <a:rPr lang="en-GB" sz="1800" dirty="0" smtClean="0"/>
              <a:t>	From equations 1C, D and E with the strains in all direction being equal and the stresses being equal to -p, we have	</a:t>
            </a:r>
          </a:p>
          <a:p>
            <a:pPr>
              <a:buNone/>
            </a:pPr>
            <a:r>
              <a:rPr lang="en-GB" sz="1800" dirty="0" smtClean="0"/>
              <a:t>		</a:t>
            </a:r>
          </a:p>
          <a:p>
            <a:pPr>
              <a:buNone/>
            </a:pPr>
            <a:r>
              <a:rPr lang="en-GB" sz="1800" dirty="0" smtClean="0"/>
              <a:t>							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The volumetric strain is</a:t>
            </a:r>
          </a:p>
          <a:p>
            <a:pPr>
              <a:buNone/>
            </a:pPr>
            <a:r>
              <a:rPr lang="en-GB" sz="1800" dirty="0" smtClean="0"/>
              <a:t>								</a:t>
            </a:r>
          </a:p>
          <a:p>
            <a:pPr>
              <a:buNone/>
            </a:pPr>
            <a:r>
              <a:rPr lang="en-GB" sz="1800" dirty="0" smtClean="0"/>
              <a:t>								 (</a:t>
            </a:r>
            <a:r>
              <a:rPr lang="en-GB" sz="1800" dirty="0" err="1" smtClean="0"/>
              <a:t>Eqn</a:t>
            </a:r>
            <a:r>
              <a:rPr lang="en-GB" sz="1800" dirty="0" smtClean="0"/>
              <a:t> .1H)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</a:t>
            </a:r>
          </a:p>
        </p:txBody>
      </p:sp>
      <p:graphicFrame>
        <p:nvGraphicFramePr>
          <p:cNvPr id="35844" name="Object 4"/>
          <p:cNvGraphicFramePr>
            <a:graphicFrameLocks noChangeAspect="1"/>
          </p:cNvGraphicFramePr>
          <p:nvPr/>
        </p:nvGraphicFramePr>
        <p:xfrm>
          <a:off x="3571868" y="2857496"/>
          <a:ext cx="2143140" cy="74676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80" name="Equation" r:id="rId3" imgW="1130040" imgH="393480" progId="Equation.3">
                  <p:embed/>
                </p:oleObj>
              </mc:Choice>
              <mc:Fallback>
                <p:oleObj name="Equation" r:id="rId3" imgW="113004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71868" y="2857496"/>
                        <a:ext cx="2143140" cy="74676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5845" name="Object 5"/>
          <p:cNvGraphicFramePr>
            <a:graphicFrameLocks noChangeAspect="1"/>
          </p:cNvGraphicFramePr>
          <p:nvPr/>
        </p:nvGraphicFramePr>
        <p:xfrm>
          <a:off x="3571868" y="4500570"/>
          <a:ext cx="2214607" cy="7382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81" name="Equation" r:id="rId5" imgW="1180800" imgH="393480" progId="Equation.3">
                  <p:embed/>
                </p:oleObj>
              </mc:Choice>
              <mc:Fallback>
                <p:oleObj name="Equation" r:id="rId5" imgW="118080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71868" y="4500570"/>
                        <a:ext cx="2214607" cy="73820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7858179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Relationship between the elastic constants</a:t>
            </a:r>
          </a:p>
          <a:p>
            <a:endParaRPr lang="en-GB" sz="1400" dirty="0" smtClean="0"/>
          </a:p>
          <a:p>
            <a:pPr>
              <a:buNone/>
            </a:pPr>
            <a:r>
              <a:rPr lang="en-GB" sz="1800" dirty="0" smtClean="0"/>
              <a:t>	Combining equations 1G and 1H the relationship between K, E and v can be defined.</a:t>
            </a:r>
          </a:p>
          <a:p>
            <a:pPr>
              <a:buNone/>
            </a:pPr>
            <a:r>
              <a:rPr lang="en-GB" sz="1800" dirty="0" smtClean="0"/>
              <a:t>							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							 (</a:t>
            </a:r>
            <a:r>
              <a:rPr lang="en-GB" sz="1800" dirty="0" err="1" smtClean="0"/>
              <a:t>Eqn</a:t>
            </a:r>
            <a:r>
              <a:rPr lang="en-GB" sz="1800" dirty="0" smtClean="0"/>
              <a:t> .1I)</a:t>
            </a:r>
          </a:p>
        </p:txBody>
      </p:sp>
      <p:graphicFrame>
        <p:nvGraphicFramePr>
          <p:cNvPr id="35846" name="Object 6"/>
          <p:cNvGraphicFramePr>
            <a:graphicFrameLocks noChangeAspect="1"/>
          </p:cNvGraphicFramePr>
          <p:nvPr/>
        </p:nvGraphicFramePr>
        <p:xfrm>
          <a:off x="2571736" y="3000372"/>
          <a:ext cx="3704848" cy="11430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86" name="Equation" r:id="rId3" imgW="1892160" imgH="583920" progId="Equation.3">
                  <p:embed/>
                </p:oleObj>
              </mc:Choice>
              <mc:Fallback>
                <p:oleObj name="Equation" r:id="rId3" imgW="1892160" imgH="58392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71736" y="3000372"/>
                        <a:ext cx="3704848" cy="114300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7858179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Shear Modulus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It may be shown that the relationship of the shear modulus G to the other elastic constants is given by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						 (</a:t>
            </a:r>
            <a:r>
              <a:rPr lang="en-GB" sz="2400" dirty="0" err="1" smtClean="0"/>
              <a:t>Eqn</a:t>
            </a:r>
            <a:r>
              <a:rPr lang="en-GB" sz="2400" dirty="0" smtClean="0"/>
              <a:t> .1J)</a:t>
            </a:r>
          </a:p>
          <a:p>
            <a:pPr>
              <a:buNone/>
            </a:pPr>
            <a:r>
              <a:rPr lang="en-GB" sz="2400" dirty="0" smtClean="0"/>
              <a:t>	</a:t>
            </a:r>
          </a:p>
          <a:p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You would need to study three dimensional stress systems in depth in order to derive this equation.</a:t>
            </a:r>
          </a:p>
        </p:txBody>
      </p:sp>
      <p:graphicFrame>
        <p:nvGraphicFramePr>
          <p:cNvPr id="35842" name="Object 2"/>
          <p:cNvGraphicFramePr>
            <a:graphicFrameLocks noChangeAspect="1"/>
          </p:cNvGraphicFramePr>
          <p:nvPr/>
        </p:nvGraphicFramePr>
        <p:xfrm>
          <a:off x="3428992" y="3143248"/>
          <a:ext cx="2000264" cy="10639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884" name="Equation" r:id="rId3" imgW="787320" imgH="419040" progId="Equation.3">
                  <p:embed/>
                </p:oleObj>
              </mc:Choice>
              <mc:Fallback>
                <p:oleObj name="Equation" r:id="rId3" imgW="787320" imgH="419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28992" y="3143248"/>
                        <a:ext cx="2000264" cy="10639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7858179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Worked Example 5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2400" dirty="0" smtClean="0"/>
              <a:t>	A solid piece of metal of volume 8000 mm</a:t>
            </a:r>
            <a:r>
              <a:rPr lang="en-GB" sz="2400" baseline="30000" dirty="0" smtClean="0"/>
              <a:t>3</a:t>
            </a:r>
            <a:r>
              <a:rPr lang="en-GB" sz="2400" dirty="0" smtClean="0"/>
              <a:t> is compressed by a pressure of 80MPa. 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Determine the bulk modulus given that the elastic modulus E is 71 </a:t>
            </a:r>
            <a:r>
              <a:rPr lang="en-GB" sz="2400" dirty="0" err="1" smtClean="0"/>
              <a:t>GPa</a:t>
            </a:r>
            <a:r>
              <a:rPr lang="en-GB" sz="2400" dirty="0" smtClean="0"/>
              <a:t> and </a:t>
            </a:r>
            <a:r>
              <a:rPr lang="en-GB" sz="2400" dirty="0" err="1" smtClean="0"/>
              <a:t>Poissons</a:t>
            </a:r>
            <a:r>
              <a:rPr lang="en-GB" sz="2400" dirty="0" smtClean="0"/>
              <a:t>' ratio ν is 0.34.</a:t>
            </a:r>
          </a:p>
          <a:p>
            <a:endParaRPr lang="en-GB" sz="2400" dirty="0" smtClean="0"/>
          </a:p>
          <a:p>
            <a:r>
              <a:rPr lang="en-GB" sz="2400" dirty="0" smtClean="0"/>
              <a:t>Determine the change in volume.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7858179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Worked Example 5 Solution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400" dirty="0" smtClean="0"/>
              <a:t>	</a:t>
            </a:r>
          </a:p>
        </p:txBody>
      </p:sp>
      <p:graphicFrame>
        <p:nvGraphicFramePr>
          <p:cNvPr id="37891" name="Object 3"/>
          <p:cNvGraphicFramePr>
            <a:graphicFrameLocks noChangeAspect="1"/>
          </p:cNvGraphicFramePr>
          <p:nvPr/>
        </p:nvGraphicFramePr>
        <p:xfrm>
          <a:off x="1285852" y="1928802"/>
          <a:ext cx="1666875" cy="808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112" name="Equation" r:id="rId3" imgW="863280" imgH="419040" progId="Equation.3">
                  <p:embed/>
                </p:oleObj>
              </mc:Choice>
              <mc:Fallback>
                <p:oleObj name="Equation" r:id="rId3" imgW="863280" imgH="419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85852" y="1928802"/>
                        <a:ext cx="1666875" cy="808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7892" name="Object 4"/>
          <p:cNvGraphicFramePr>
            <a:graphicFrameLocks noChangeAspect="1"/>
          </p:cNvGraphicFramePr>
          <p:nvPr/>
        </p:nvGraphicFramePr>
        <p:xfrm>
          <a:off x="1285851" y="4286256"/>
          <a:ext cx="1294725" cy="10001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113" name="Equation" r:id="rId5" imgW="558720" imgH="431640" progId="Equation.3">
                  <p:embed/>
                </p:oleObj>
              </mc:Choice>
              <mc:Fallback>
                <p:oleObj name="Equation" r:id="rId5" imgW="55872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85851" y="4286256"/>
                        <a:ext cx="1294725" cy="100013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7893" name="Object 5"/>
          <p:cNvGraphicFramePr>
            <a:graphicFrameLocks noChangeAspect="1"/>
          </p:cNvGraphicFramePr>
          <p:nvPr/>
        </p:nvGraphicFramePr>
        <p:xfrm>
          <a:off x="1214414" y="5500702"/>
          <a:ext cx="1157871" cy="80010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114" name="Equation" r:id="rId7" imgW="571320" imgH="393480" progId="Equation.3">
                  <p:embed/>
                </p:oleObj>
              </mc:Choice>
              <mc:Fallback>
                <p:oleObj name="Equation" r:id="rId7" imgW="57132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4414" y="5500702"/>
                        <a:ext cx="1157871" cy="80010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7894" name="Object 6"/>
          <p:cNvGraphicFramePr>
            <a:graphicFrameLocks noChangeAspect="1"/>
          </p:cNvGraphicFramePr>
          <p:nvPr/>
        </p:nvGraphicFramePr>
        <p:xfrm>
          <a:off x="3571868" y="4357694"/>
          <a:ext cx="1246282" cy="8572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115" name="Equation" r:id="rId9" imgW="571320" imgH="393480" progId="Equation.3">
                  <p:embed/>
                </p:oleObj>
              </mc:Choice>
              <mc:Fallback>
                <p:oleObj name="Equation" r:id="rId9" imgW="57132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71868" y="4357694"/>
                        <a:ext cx="1246282" cy="85725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1" name="Straight Arrow Connector 10"/>
          <p:cNvCxnSpPr/>
          <p:nvPr/>
        </p:nvCxnSpPr>
        <p:spPr>
          <a:xfrm>
            <a:off x="2500298" y="5999180"/>
            <a:ext cx="64294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37895" name="Object 7"/>
          <p:cNvGraphicFramePr>
            <a:graphicFrameLocks noChangeAspect="1"/>
          </p:cNvGraphicFramePr>
          <p:nvPr/>
        </p:nvGraphicFramePr>
        <p:xfrm>
          <a:off x="5429256" y="6072188"/>
          <a:ext cx="2332037" cy="555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116" name="Equation" r:id="rId11" imgW="965160" imgH="228600" progId="Equation.3">
                  <p:embed/>
                </p:oleObj>
              </mc:Choice>
              <mc:Fallback>
                <p:oleObj name="Equation" r:id="rId11" imgW="965160" imgH="22860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29256" y="6072188"/>
                        <a:ext cx="2332037" cy="555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19" name="Object 7"/>
          <p:cNvGraphicFramePr>
            <a:graphicFrameLocks noChangeAspect="1"/>
          </p:cNvGraphicFramePr>
          <p:nvPr/>
        </p:nvGraphicFramePr>
        <p:xfrm>
          <a:off x="1285852" y="3000372"/>
          <a:ext cx="2452688" cy="857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117" name="Equation" r:id="rId13" imgW="1269720" imgH="444240" progId="Equation.3">
                  <p:embed/>
                </p:oleObj>
              </mc:Choice>
              <mc:Fallback>
                <p:oleObj name="Equation" r:id="rId13" imgW="1269720" imgH="4442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85852" y="3000372"/>
                        <a:ext cx="2452688" cy="8572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20" name="Object 8"/>
          <p:cNvGraphicFramePr>
            <a:graphicFrameLocks noChangeAspect="1"/>
          </p:cNvGraphicFramePr>
          <p:nvPr/>
        </p:nvGraphicFramePr>
        <p:xfrm>
          <a:off x="3859218" y="3286124"/>
          <a:ext cx="1570038" cy="392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118" name="Equation" r:id="rId15" imgW="812520" imgH="203040" progId="Equation.3">
                  <p:embed/>
                </p:oleObj>
              </mc:Choice>
              <mc:Fallback>
                <p:oleObj name="Equation" r:id="rId15" imgW="812520" imgH="2030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59218" y="3286124"/>
                        <a:ext cx="1570038" cy="3921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21" name="Object 9"/>
          <p:cNvGraphicFramePr>
            <a:graphicFrameLocks noChangeAspect="1"/>
          </p:cNvGraphicFramePr>
          <p:nvPr/>
        </p:nvGraphicFramePr>
        <p:xfrm>
          <a:off x="5286380" y="4357694"/>
          <a:ext cx="1928826" cy="79505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119" name="Equation" r:id="rId17" imgW="1015920" imgH="419040" progId="Equation.3">
                  <p:embed/>
                </p:oleObj>
              </mc:Choice>
              <mc:Fallback>
                <p:oleObj name="Equation" r:id="rId17" imgW="1015920" imgH="41904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86380" y="4357694"/>
                        <a:ext cx="1928826" cy="79505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22" name="Object 10"/>
          <p:cNvGraphicFramePr>
            <a:graphicFrameLocks noChangeAspect="1"/>
          </p:cNvGraphicFramePr>
          <p:nvPr/>
        </p:nvGraphicFramePr>
        <p:xfrm>
          <a:off x="7286644" y="4572008"/>
          <a:ext cx="1329780" cy="3571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120" name="Equation" r:id="rId19" imgW="660240" imgH="177480" progId="Equation.3">
                  <p:embed/>
                </p:oleObj>
              </mc:Choice>
              <mc:Fallback>
                <p:oleObj name="Equation" r:id="rId19" imgW="660240" imgH="177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86644" y="4572008"/>
                        <a:ext cx="1329780" cy="357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5" name="Straight Arrow Connector 14"/>
          <p:cNvCxnSpPr/>
          <p:nvPr/>
        </p:nvCxnSpPr>
        <p:spPr>
          <a:xfrm>
            <a:off x="2714612" y="4786322"/>
            <a:ext cx="64294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38923" name="Object 11"/>
          <p:cNvGraphicFramePr>
            <a:graphicFrameLocks noChangeAspect="1"/>
          </p:cNvGraphicFramePr>
          <p:nvPr/>
        </p:nvGraphicFramePr>
        <p:xfrm>
          <a:off x="3428992" y="5715016"/>
          <a:ext cx="1283662" cy="48418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121" name="Equation" r:id="rId21" imgW="609480" imgH="228600" progId="Equation.3">
                  <p:embed/>
                </p:oleObj>
              </mc:Choice>
              <mc:Fallback>
                <p:oleObj name="Equation" r:id="rId21" imgW="609480" imgH="22860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28992" y="5715016"/>
                        <a:ext cx="1283662" cy="48418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24" name="Object 12"/>
          <p:cNvGraphicFramePr>
            <a:graphicFrameLocks noChangeAspect="1"/>
          </p:cNvGraphicFramePr>
          <p:nvPr/>
        </p:nvGraphicFramePr>
        <p:xfrm>
          <a:off x="5429256" y="5643578"/>
          <a:ext cx="3014719" cy="407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122" name="Equation" r:id="rId23" imgW="1320480" imgH="177480" progId="Equation.3">
                  <p:embed/>
                </p:oleObj>
              </mc:Choice>
              <mc:Fallback>
                <p:oleObj name="Equation" r:id="rId23" imgW="1320480" imgH="177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29256" y="5643578"/>
                        <a:ext cx="3014719" cy="4079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7858179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Worked Example 6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2400" dirty="0" smtClean="0"/>
              <a:t>	</a:t>
            </a:r>
            <a:r>
              <a:rPr lang="en-GB" sz="3200" dirty="0" smtClean="0"/>
              <a:t>A solid steel sphere, 400mm diameter, is subjected to a uniform hydraulic pressure of 35 bar.</a:t>
            </a:r>
          </a:p>
          <a:p>
            <a:pPr>
              <a:buNone/>
            </a:pPr>
            <a:endParaRPr lang="en-GB" sz="3200" dirty="0" smtClean="0"/>
          </a:p>
          <a:p>
            <a:pPr>
              <a:buNone/>
            </a:pPr>
            <a:r>
              <a:rPr lang="en-GB" sz="3200" dirty="0" smtClean="0"/>
              <a:t>	Determine the decrease in volume if </a:t>
            </a:r>
          </a:p>
          <a:p>
            <a:pPr>
              <a:buNone/>
            </a:pPr>
            <a:r>
              <a:rPr lang="en-GB" sz="3200" dirty="0" smtClean="0"/>
              <a:t>	E = 200 x 10</a:t>
            </a:r>
            <a:r>
              <a:rPr lang="en-GB" sz="3200" baseline="30000" dirty="0" smtClean="0"/>
              <a:t>9</a:t>
            </a:r>
            <a:r>
              <a:rPr lang="en-GB" sz="3200" dirty="0" smtClean="0"/>
              <a:t> N/m</a:t>
            </a:r>
            <a:r>
              <a:rPr lang="en-GB" sz="3200" baseline="30000" dirty="0" smtClean="0"/>
              <a:t>2</a:t>
            </a:r>
            <a:r>
              <a:rPr lang="en-GB" sz="3200" dirty="0" smtClean="0"/>
              <a:t> and </a:t>
            </a:r>
            <a:r>
              <a:rPr lang="el-GR" sz="3200" dirty="0" smtClean="0"/>
              <a:t>ν</a:t>
            </a:r>
            <a:r>
              <a:rPr lang="en-GB" sz="3200" dirty="0" smtClean="0"/>
              <a:t>=0.3.</a:t>
            </a:r>
            <a:endParaRPr lang="en-GB" sz="3200" baseline="30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7858179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Worked Example 6 Solution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dirty="0" smtClean="0"/>
              <a:t>     Diameter = 400 x 10</a:t>
            </a:r>
            <a:r>
              <a:rPr lang="en-GB" baseline="30000" dirty="0" smtClean="0"/>
              <a:t>-3</a:t>
            </a:r>
            <a:r>
              <a:rPr lang="en-GB" dirty="0" smtClean="0"/>
              <a:t> m </a:t>
            </a:r>
          </a:p>
          <a:p>
            <a:pPr>
              <a:buNone/>
            </a:pPr>
            <a:r>
              <a:rPr lang="en-GB" dirty="0" smtClean="0"/>
              <a:t>	P = 3.5 x 10</a:t>
            </a:r>
            <a:r>
              <a:rPr lang="en-GB" baseline="30000" dirty="0" smtClean="0"/>
              <a:t>6</a:t>
            </a:r>
            <a:r>
              <a:rPr lang="en-GB" dirty="0" smtClean="0"/>
              <a:t> N/m</a:t>
            </a:r>
            <a:r>
              <a:rPr lang="en-GB" baseline="30000" dirty="0" smtClean="0"/>
              <a:t>2</a:t>
            </a:r>
            <a:r>
              <a:rPr lang="en-GB" dirty="0" smtClean="0"/>
              <a:t>.</a:t>
            </a:r>
          </a:p>
          <a:p>
            <a:pPr>
              <a:buNone/>
            </a:pPr>
            <a:r>
              <a:rPr lang="en-GB" dirty="0" smtClean="0"/>
              <a:t>	E = 200 x 10</a:t>
            </a:r>
            <a:r>
              <a:rPr lang="en-GB" baseline="30000" dirty="0" smtClean="0"/>
              <a:t>9</a:t>
            </a:r>
            <a:r>
              <a:rPr lang="en-GB" dirty="0" smtClean="0"/>
              <a:t> N/m</a:t>
            </a:r>
            <a:r>
              <a:rPr lang="en-GB" baseline="30000" dirty="0" smtClean="0"/>
              <a:t>2</a:t>
            </a:r>
            <a:r>
              <a:rPr lang="en-GB" dirty="0" smtClean="0"/>
              <a:t> </a:t>
            </a:r>
          </a:p>
          <a:p>
            <a:pPr>
              <a:buNone/>
            </a:pPr>
            <a:r>
              <a:rPr lang="en-GB" dirty="0" smtClean="0"/>
              <a:t>	</a:t>
            </a:r>
            <a:r>
              <a:rPr lang="el-GR" dirty="0" smtClean="0"/>
              <a:t>ν</a:t>
            </a:r>
            <a:r>
              <a:rPr lang="en-GB" dirty="0" smtClean="0"/>
              <a:t> = 0.3</a:t>
            </a:r>
          </a:p>
          <a:p>
            <a:pPr>
              <a:buNone/>
            </a:pPr>
            <a:r>
              <a:rPr lang="en-GB" dirty="0" smtClean="0"/>
              <a:t>	</a:t>
            </a:r>
            <a:r>
              <a:rPr lang="el-GR" dirty="0" smtClean="0"/>
              <a:t>σ</a:t>
            </a:r>
            <a:r>
              <a:rPr lang="en-GB" dirty="0" smtClean="0"/>
              <a:t> = - P</a:t>
            </a:r>
          </a:p>
          <a:p>
            <a:pPr>
              <a:buNone/>
            </a:pPr>
            <a:endParaRPr lang="en-GB" baseline="30000" dirty="0" smtClean="0"/>
          </a:p>
          <a:p>
            <a:pPr>
              <a:buNone/>
            </a:pPr>
            <a:endParaRPr lang="en-GB" baseline="30000" dirty="0" smtClean="0"/>
          </a:p>
          <a:p>
            <a:pPr>
              <a:buNone/>
            </a:pPr>
            <a:endParaRPr lang="en-GB" baseline="30000" dirty="0" smtClean="0"/>
          </a:p>
          <a:p>
            <a:pPr>
              <a:buNone/>
            </a:pPr>
            <a:endParaRPr lang="en-GB" baseline="30000" dirty="0" smtClean="0"/>
          </a:p>
          <a:p>
            <a:pPr>
              <a:buNone/>
            </a:pPr>
            <a:r>
              <a:rPr lang="en-GB" baseline="30000" dirty="0" smtClean="0"/>
              <a:t>	</a:t>
            </a:r>
          </a:p>
        </p:txBody>
      </p:sp>
      <p:graphicFrame>
        <p:nvGraphicFramePr>
          <p:cNvPr id="76803" name="Object 3"/>
          <p:cNvGraphicFramePr>
            <a:graphicFrameLocks noChangeAspect="1"/>
          </p:cNvGraphicFramePr>
          <p:nvPr/>
        </p:nvGraphicFramePr>
        <p:xfrm>
          <a:off x="642910" y="4071942"/>
          <a:ext cx="2835275" cy="814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929" name="Equation" r:id="rId3" imgW="1371600" imgH="393480" progId="Equation.3">
                  <p:embed/>
                </p:oleObj>
              </mc:Choice>
              <mc:Fallback>
                <p:oleObj name="Equation" r:id="rId3" imgW="137160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10" y="4071942"/>
                        <a:ext cx="2835275" cy="814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6804" name="Object 4"/>
          <p:cNvGraphicFramePr>
            <a:graphicFrameLocks noChangeAspect="1"/>
          </p:cNvGraphicFramePr>
          <p:nvPr/>
        </p:nvGraphicFramePr>
        <p:xfrm>
          <a:off x="642910" y="5357826"/>
          <a:ext cx="1233488" cy="473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930" name="Equation" r:id="rId5" imgW="596880" imgH="228600" progId="Equation.3">
                  <p:embed/>
                </p:oleObj>
              </mc:Choice>
              <mc:Fallback>
                <p:oleObj name="Equation" r:id="rId5" imgW="59688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10" y="5357826"/>
                        <a:ext cx="1233488" cy="4730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6805" name="Object 5"/>
          <p:cNvGraphicFramePr>
            <a:graphicFrameLocks noChangeAspect="1"/>
          </p:cNvGraphicFramePr>
          <p:nvPr/>
        </p:nvGraphicFramePr>
        <p:xfrm>
          <a:off x="3500430" y="4071942"/>
          <a:ext cx="1863725" cy="814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931" name="Equation" r:id="rId7" imgW="901440" imgH="393480" progId="Equation.3">
                  <p:embed/>
                </p:oleObj>
              </mc:Choice>
              <mc:Fallback>
                <p:oleObj name="Equation" r:id="rId7" imgW="90144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0430" y="4071942"/>
                        <a:ext cx="1863725" cy="814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6806" name="Object 6"/>
          <p:cNvGraphicFramePr>
            <a:graphicFrameLocks noChangeAspect="1"/>
          </p:cNvGraphicFramePr>
          <p:nvPr/>
        </p:nvGraphicFramePr>
        <p:xfrm>
          <a:off x="5429256" y="4071942"/>
          <a:ext cx="1549400" cy="814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932" name="Equation" r:id="rId9" imgW="749160" imgH="393480" progId="Equation.3">
                  <p:embed/>
                </p:oleObj>
              </mc:Choice>
              <mc:Fallback>
                <p:oleObj name="Equation" r:id="rId9" imgW="74916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29256" y="4071942"/>
                        <a:ext cx="1549400" cy="814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6807" name="Object 7"/>
          <p:cNvGraphicFramePr>
            <a:graphicFrameLocks noChangeAspect="1"/>
          </p:cNvGraphicFramePr>
          <p:nvPr/>
        </p:nvGraphicFramePr>
        <p:xfrm>
          <a:off x="2000232" y="5143512"/>
          <a:ext cx="1679575" cy="814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933" name="Equation" r:id="rId11" imgW="812520" imgH="393480" progId="Equation.3">
                  <p:embed/>
                </p:oleObj>
              </mc:Choice>
              <mc:Fallback>
                <p:oleObj name="Equation" r:id="rId11" imgW="81252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00232" y="5143512"/>
                        <a:ext cx="1679575" cy="814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6808" name="Object 8"/>
          <p:cNvGraphicFramePr>
            <a:graphicFrameLocks noChangeAspect="1"/>
          </p:cNvGraphicFramePr>
          <p:nvPr/>
        </p:nvGraphicFramePr>
        <p:xfrm>
          <a:off x="3786182" y="5072074"/>
          <a:ext cx="2987675" cy="857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934" name="Equation" r:id="rId13" imgW="1460160" imgH="419040" progId="Equation.3">
                  <p:embed/>
                </p:oleObj>
              </mc:Choice>
              <mc:Fallback>
                <p:oleObj name="Equation" r:id="rId13" imgW="1460160" imgH="4190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86182" y="5072074"/>
                        <a:ext cx="2987675" cy="8572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6809" name="Object 9"/>
          <p:cNvGraphicFramePr>
            <a:graphicFrameLocks noChangeAspect="1"/>
          </p:cNvGraphicFramePr>
          <p:nvPr/>
        </p:nvGraphicFramePr>
        <p:xfrm>
          <a:off x="6786578" y="5286388"/>
          <a:ext cx="1611312" cy="415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935" name="Equation" r:id="rId15" imgW="787320" imgH="203040" progId="Equation.3">
                  <p:embed/>
                </p:oleObj>
              </mc:Choice>
              <mc:Fallback>
                <p:oleObj name="Equation" r:id="rId15" imgW="787320" imgH="20304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86578" y="5286388"/>
                        <a:ext cx="1611312" cy="415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7858179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Worked Example 6 Solution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dirty="0" smtClean="0"/>
              <a:t>     Diameter = 400 x 10</a:t>
            </a:r>
            <a:r>
              <a:rPr lang="en-GB" baseline="30000" dirty="0" smtClean="0"/>
              <a:t>-3</a:t>
            </a:r>
            <a:r>
              <a:rPr lang="en-GB" dirty="0" smtClean="0"/>
              <a:t> m </a:t>
            </a:r>
          </a:p>
          <a:p>
            <a:pPr>
              <a:buNone/>
            </a:pPr>
            <a:r>
              <a:rPr lang="en-GB" dirty="0" smtClean="0"/>
              <a:t>	</a:t>
            </a:r>
            <a:r>
              <a:rPr lang="el-GR" dirty="0" smtClean="0"/>
              <a:t>ε</a:t>
            </a:r>
            <a:r>
              <a:rPr lang="en-GB" baseline="-25000" dirty="0" smtClean="0"/>
              <a:t>v</a:t>
            </a:r>
            <a:r>
              <a:rPr lang="en-GB" dirty="0" smtClean="0"/>
              <a:t> = -2.1 x 10</a:t>
            </a:r>
            <a:r>
              <a:rPr lang="en-GB" baseline="30000" dirty="0" smtClean="0"/>
              <a:t>-5</a:t>
            </a:r>
            <a:r>
              <a:rPr lang="en-GB" dirty="0" smtClean="0"/>
              <a:t> m </a:t>
            </a:r>
          </a:p>
          <a:p>
            <a:pPr>
              <a:buNone/>
            </a:pPr>
            <a:endParaRPr lang="en-GB" baseline="-25000" dirty="0" smtClean="0"/>
          </a:p>
          <a:p>
            <a:pPr>
              <a:buNone/>
            </a:pPr>
            <a:endParaRPr lang="en-GB" baseline="-25000" dirty="0" smtClean="0"/>
          </a:p>
          <a:p>
            <a:pPr>
              <a:buNone/>
            </a:pPr>
            <a:endParaRPr lang="en-GB" baseline="-25000" dirty="0" smtClean="0"/>
          </a:p>
          <a:p>
            <a:pPr>
              <a:buNone/>
            </a:pPr>
            <a:endParaRPr lang="en-GB" baseline="-25000" dirty="0" smtClean="0"/>
          </a:p>
          <a:p>
            <a:pPr>
              <a:buNone/>
            </a:pPr>
            <a:endParaRPr lang="en-GB" baseline="-25000" dirty="0" smtClean="0"/>
          </a:p>
          <a:p>
            <a:pPr>
              <a:buNone/>
            </a:pPr>
            <a:endParaRPr lang="en-GB" baseline="-25000" dirty="0" smtClean="0"/>
          </a:p>
          <a:p>
            <a:pPr>
              <a:buNone/>
            </a:pPr>
            <a:endParaRPr lang="en-GB" baseline="-25000" dirty="0" smtClean="0"/>
          </a:p>
          <a:p>
            <a:pPr>
              <a:buNone/>
            </a:pPr>
            <a:r>
              <a:rPr lang="en-GB" dirty="0" smtClean="0"/>
              <a:t>	Thus volume decreases 703.7 mm</a:t>
            </a:r>
            <a:r>
              <a:rPr lang="en-GB" baseline="30000" dirty="0" smtClean="0"/>
              <a:t>2 </a:t>
            </a:r>
            <a:endParaRPr lang="en-GB" baseline="-25000" dirty="0" smtClean="0"/>
          </a:p>
          <a:p>
            <a:pPr>
              <a:buNone/>
            </a:pPr>
            <a:endParaRPr lang="en-GB" baseline="30000" dirty="0" smtClean="0"/>
          </a:p>
          <a:p>
            <a:pPr>
              <a:buNone/>
            </a:pPr>
            <a:endParaRPr lang="en-GB" baseline="30000" dirty="0" smtClean="0"/>
          </a:p>
          <a:p>
            <a:pPr>
              <a:buNone/>
            </a:pPr>
            <a:endParaRPr lang="en-GB" baseline="30000" dirty="0" smtClean="0"/>
          </a:p>
          <a:p>
            <a:pPr>
              <a:buNone/>
            </a:pPr>
            <a:r>
              <a:rPr lang="en-GB" baseline="30000" dirty="0" smtClean="0"/>
              <a:t>	</a:t>
            </a:r>
          </a:p>
        </p:txBody>
      </p:sp>
      <p:graphicFrame>
        <p:nvGraphicFramePr>
          <p:cNvPr id="76804" name="Object 4"/>
          <p:cNvGraphicFramePr>
            <a:graphicFrameLocks noChangeAspect="1"/>
          </p:cNvGraphicFramePr>
          <p:nvPr/>
        </p:nvGraphicFramePr>
        <p:xfrm>
          <a:off x="1000100" y="3429000"/>
          <a:ext cx="1993900" cy="814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886" name="Equation" r:id="rId3" imgW="965160" imgH="393480" progId="Equation.3">
                  <p:embed/>
                </p:oleObj>
              </mc:Choice>
              <mc:Fallback>
                <p:oleObj name="Equation" r:id="rId3" imgW="96516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00100" y="3429000"/>
                        <a:ext cx="1993900" cy="814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7833" name="Object 9"/>
          <p:cNvGraphicFramePr>
            <a:graphicFrameLocks noChangeAspect="1"/>
          </p:cNvGraphicFramePr>
          <p:nvPr/>
        </p:nvGraphicFramePr>
        <p:xfrm>
          <a:off x="3071802" y="3314700"/>
          <a:ext cx="3278187" cy="971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887" name="Equation" r:id="rId5" imgW="1587240" imgH="469800" progId="Equation.3">
                  <p:embed/>
                </p:oleObj>
              </mc:Choice>
              <mc:Fallback>
                <p:oleObj name="Equation" r:id="rId5" imgW="1587240" imgH="46980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71802" y="3314700"/>
                        <a:ext cx="3278187" cy="971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7834" name="Object 10"/>
          <p:cNvGraphicFramePr>
            <a:graphicFrameLocks noChangeAspect="1"/>
          </p:cNvGraphicFramePr>
          <p:nvPr/>
        </p:nvGraphicFramePr>
        <p:xfrm>
          <a:off x="6429388" y="3571876"/>
          <a:ext cx="1811337" cy="420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888" name="Equation" r:id="rId7" imgW="876240" imgH="203040" progId="Equation.3">
                  <p:embed/>
                </p:oleObj>
              </mc:Choice>
              <mc:Fallback>
                <p:oleObj name="Equation" r:id="rId7" imgW="876240" imgH="2030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8" y="3571876"/>
                        <a:ext cx="1811337" cy="4206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Exercise </a:t>
            </a:r>
            <a:r>
              <a:rPr lang="en-GB" b="1" i="1" dirty="0" smtClean="0">
                <a:solidFill>
                  <a:srgbClr val="0070C0"/>
                </a:solidFill>
              </a:rPr>
              <a:t>2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600" dirty="0" smtClean="0"/>
              <a:t>	</a:t>
            </a:r>
            <a:r>
              <a:rPr lang="en-GB" dirty="0" smtClean="0"/>
              <a:t> 1. Find the bulk modulus K and shear modulus G for aluminium given that the elastic modulus E is 71 </a:t>
            </a:r>
            <a:r>
              <a:rPr lang="en-GB" dirty="0" err="1" smtClean="0"/>
              <a:t>GPa</a:t>
            </a:r>
            <a:r>
              <a:rPr lang="en-GB" dirty="0" smtClean="0"/>
              <a:t> and </a:t>
            </a:r>
            <a:r>
              <a:rPr lang="en-GB" dirty="0" err="1" smtClean="0"/>
              <a:t>Poissons</a:t>
            </a:r>
            <a:r>
              <a:rPr lang="en-GB" dirty="0" smtClean="0"/>
              <a:t>' ratio ν is 0.34.</a:t>
            </a:r>
          </a:p>
          <a:p>
            <a:pPr>
              <a:buNone/>
            </a:pPr>
            <a:r>
              <a:rPr lang="en-GB" dirty="0" smtClean="0"/>
              <a:t>	(Answers 73.9 </a:t>
            </a:r>
            <a:r>
              <a:rPr lang="en-GB" dirty="0" err="1" smtClean="0"/>
              <a:t>GPa</a:t>
            </a:r>
            <a:r>
              <a:rPr lang="en-GB" dirty="0" smtClean="0"/>
              <a:t> and 26.49GPa).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2. A cube is stressed in 3 mutually perpendicular direction x, y and z. The stresses in these directions are </a:t>
            </a:r>
          </a:p>
          <a:p>
            <a:pPr>
              <a:buNone/>
            </a:pPr>
            <a:r>
              <a:rPr lang="en-GB" dirty="0" smtClean="0"/>
              <a:t>	</a:t>
            </a:r>
          </a:p>
          <a:p>
            <a:pPr>
              <a:buNone/>
            </a:pPr>
            <a:r>
              <a:rPr lang="en-GB" dirty="0" smtClean="0"/>
              <a:t>			</a:t>
            </a:r>
            <a:r>
              <a:rPr lang="el-GR" dirty="0" smtClean="0"/>
              <a:t>σ</a:t>
            </a:r>
            <a:r>
              <a:rPr lang="en-GB" baseline="-25000" dirty="0" smtClean="0"/>
              <a:t>x </a:t>
            </a:r>
            <a:r>
              <a:rPr lang="en-GB" dirty="0" smtClean="0"/>
              <a:t>= 50 </a:t>
            </a:r>
            <a:r>
              <a:rPr lang="en-GB" dirty="0" err="1" smtClean="0"/>
              <a:t>kPa</a:t>
            </a:r>
            <a:r>
              <a:rPr lang="en-GB" dirty="0" smtClean="0"/>
              <a:t> </a:t>
            </a:r>
            <a:r>
              <a:rPr lang="el-GR" dirty="0" smtClean="0"/>
              <a:t>σ</a:t>
            </a:r>
            <a:r>
              <a:rPr lang="en-GB" baseline="-25000" dirty="0" smtClean="0"/>
              <a:t>y</a:t>
            </a:r>
            <a:r>
              <a:rPr lang="en-GB" dirty="0" smtClean="0"/>
              <a:t> = 80 </a:t>
            </a:r>
            <a:r>
              <a:rPr lang="en-GB" dirty="0" err="1" smtClean="0"/>
              <a:t>kPa</a:t>
            </a:r>
            <a:r>
              <a:rPr lang="en-GB" dirty="0" smtClean="0"/>
              <a:t> </a:t>
            </a:r>
            <a:r>
              <a:rPr lang="el-GR" dirty="0" smtClean="0"/>
              <a:t>σ</a:t>
            </a:r>
            <a:r>
              <a:rPr lang="en-GB" baseline="-25000" dirty="0" smtClean="0"/>
              <a:t>z</a:t>
            </a:r>
            <a:r>
              <a:rPr lang="en-GB" dirty="0" smtClean="0"/>
              <a:t> = -100 </a:t>
            </a:r>
            <a:r>
              <a:rPr lang="en-GB" dirty="0" err="1" smtClean="0"/>
              <a:t>kPa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		</a:t>
            </a:r>
          </a:p>
          <a:p>
            <a:pPr>
              <a:buNone/>
            </a:pPr>
            <a:r>
              <a:rPr lang="en-GB" dirty="0" smtClean="0"/>
              <a:t>	Determine the strain in the x direction. ν is 0.34 and E is 71 </a:t>
            </a:r>
            <a:r>
              <a:rPr lang="en-GB" dirty="0" err="1" smtClean="0"/>
              <a:t>GPa</a:t>
            </a:r>
            <a:r>
              <a:rPr lang="en-GB" dirty="0" smtClean="0"/>
              <a:t>.</a:t>
            </a:r>
          </a:p>
          <a:p>
            <a:pPr>
              <a:buNone/>
            </a:pPr>
            <a:r>
              <a:rPr lang="en-GB" dirty="0" smtClean="0"/>
              <a:t>	(Answer 800 x 10-9)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70C0"/>
                </a:solidFill>
              </a:rPr>
              <a:t>End of Outcome 1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2800" dirty="0" smtClean="0"/>
              <a:t>	Moving on to look at bending and deflection of beams.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641</TotalTime>
  <Words>589</Words>
  <Application>Microsoft Office PowerPoint</Application>
  <PresentationFormat>On-screen Show (4:3)</PresentationFormat>
  <Paragraphs>511</Paragraphs>
  <Slides>49</Slides>
  <Notes>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1" baseType="lpstr">
      <vt:lpstr>SMU POWERPOINT TEMPLATE</vt:lpstr>
      <vt:lpstr>Equation</vt:lpstr>
      <vt:lpstr>PowerPoint Presentation</vt:lpstr>
      <vt:lpstr>Syllabus</vt:lpstr>
      <vt:lpstr>Assessment</vt:lpstr>
      <vt:lpstr>Topics we will cover</vt:lpstr>
      <vt:lpstr>Scheme of Work</vt:lpstr>
      <vt:lpstr>Outcome 1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Tudor, Timothy</cp:lastModifiedBy>
  <cp:revision>93</cp:revision>
  <cp:lastPrinted>2014-10-01T08:58:49Z</cp:lastPrinted>
  <dcterms:created xsi:type="dcterms:W3CDTF">2010-09-22T08:44:59Z</dcterms:created>
  <dcterms:modified xsi:type="dcterms:W3CDTF">2016-09-06T10:51:00Z</dcterms:modified>
</cp:coreProperties>
</file>