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044" autoAdjust="0"/>
  </p:normalViewPr>
  <p:slideViewPr>
    <p:cSldViewPr snapToGrid="0">
      <p:cViewPr varScale="1">
        <p:scale>
          <a:sx n="70" d="100"/>
          <a:sy n="70" d="100"/>
        </p:scale>
        <p:origin x="906"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2FD2E3-BB52-4311-AC88-EA0C42BD2CB4}"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98AE62BB-228B-4412-8D74-AA0D347C728B}">
      <dgm:prSet/>
      <dgm:spPr/>
      <dgm:t>
        <a:bodyPr/>
        <a:lstStyle/>
        <a:p>
          <a:pPr rtl="0"/>
          <a:r>
            <a:rPr lang="en-US"/>
            <a:t>Japan has 54, while the US has 40 on power distance</a:t>
          </a:r>
        </a:p>
      </dgm:t>
    </dgm:pt>
    <dgm:pt modelId="{0C8B0A3E-6C92-4657-899A-7F383F83F641}" type="parTrans" cxnId="{732B6EAF-CFFE-4F6C-928A-6802B4CF453B}">
      <dgm:prSet/>
      <dgm:spPr/>
      <dgm:t>
        <a:bodyPr/>
        <a:lstStyle/>
        <a:p>
          <a:endParaRPr lang="en-US"/>
        </a:p>
      </dgm:t>
    </dgm:pt>
    <dgm:pt modelId="{45576194-0640-462B-A06B-EC90D216CCA4}" type="sibTrans" cxnId="{732B6EAF-CFFE-4F6C-928A-6802B4CF453B}">
      <dgm:prSet/>
      <dgm:spPr/>
      <dgm:t>
        <a:bodyPr/>
        <a:lstStyle/>
        <a:p>
          <a:endParaRPr lang="en-US"/>
        </a:p>
      </dgm:t>
    </dgm:pt>
    <dgm:pt modelId="{C11C6C88-2CC3-4C9D-A37F-8C4800A4CCA5}">
      <dgm:prSet/>
      <dgm:spPr/>
      <dgm:t>
        <a:bodyPr/>
        <a:lstStyle/>
        <a:p>
          <a:pPr rtl="0"/>
          <a:r>
            <a:rPr lang="en-US" dirty="0"/>
            <a:t>This means Japan has a higher power distance than the US</a:t>
          </a:r>
        </a:p>
      </dgm:t>
    </dgm:pt>
    <dgm:pt modelId="{B4361F4B-DD2A-455E-B5C0-D5D846874643}" type="parTrans" cxnId="{5A40F942-5A25-4E1E-9A72-79750F2D4058}">
      <dgm:prSet/>
      <dgm:spPr/>
      <dgm:t>
        <a:bodyPr/>
        <a:lstStyle/>
        <a:p>
          <a:endParaRPr lang="en-US"/>
        </a:p>
      </dgm:t>
    </dgm:pt>
    <dgm:pt modelId="{3CD9C6E6-06E4-4162-B06A-D4A3DF75D87E}" type="sibTrans" cxnId="{5A40F942-5A25-4E1E-9A72-79750F2D4058}">
      <dgm:prSet/>
      <dgm:spPr/>
      <dgm:t>
        <a:bodyPr/>
        <a:lstStyle/>
        <a:p>
          <a:endParaRPr lang="en-US"/>
        </a:p>
      </dgm:t>
    </dgm:pt>
    <dgm:pt modelId="{E63E6C98-3405-4295-A05F-6F4E876BD916}">
      <dgm:prSet/>
      <dgm:spPr/>
      <dgm:t>
        <a:bodyPr/>
        <a:lstStyle/>
        <a:p>
          <a:pPr rtl="0"/>
          <a:r>
            <a:rPr lang="en-US"/>
            <a:t>Japan has 46, while the US has 91 on individualism</a:t>
          </a:r>
        </a:p>
      </dgm:t>
    </dgm:pt>
    <dgm:pt modelId="{253F3320-C823-42B7-8595-BCA1A2DFFC54}" type="parTrans" cxnId="{08A4511C-0C5F-49AB-B5DF-BC9A00CD757D}">
      <dgm:prSet/>
      <dgm:spPr/>
      <dgm:t>
        <a:bodyPr/>
        <a:lstStyle/>
        <a:p>
          <a:endParaRPr lang="en-US"/>
        </a:p>
      </dgm:t>
    </dgm:pt>
    <dgm:pt modelId="{45E55F34-FDFF-4F78-A2E1-D43E0B9F5E62}" type="sibTrans" cxnId="{08A4511C-0C5F-49AB-B5DF-BC9A00CD757D}">
      <dgm:prSet/>
      <dgm:spPr/>
      <dgm:t>
        <a:bodyPr/>
        <a:lstStyle/>
        <a:p>
          <a:endParaRPr lang="en-US"/>
        </a:p>
      </dgm:t>
    </dgm:pt>
    <dgm:pt modelId="{091C76B0-EFE7-4CBB-A066-B4B06FA5C8CC}">
      <dgm:prSet/>
      <dgm:spPr/>
      <dgm:t>
        <a:bodyPr/>
        <a:lstStyle/>
        <a:p>
          <a:pPr rtl="0"/>
          <a:r>
            <a:rPr lang="en-US" dirty="0"/>
            <a:t>This means Japan is a collectivist society, while America’s is an individualistic society</a:t>
          </a:r>
        </a:p>
      </dgm:t>
    </dgm:pt>
    <dgm:pt modelId="{13A256FD-B98E-4623-B206-874D0BB87AC3}" type="parTrans" cxnId="{BB40FD7A-8582-49F6-9C98-722343A44FC0}">
      <dgm:prSet/>
      <dgm:spPr/>
      <dgm:t>
        <a:bodyPr/>
        <a:lstStyle/>
        <a:p>
          <a:endParaRPr lang="en-US"/>
        </a:p>
      </dgm:t>
    </dgm:pt>
    <dgm:pt modelId="{8BB111AE-94C5-43D8-9017-DD35F3EEF9E1}" type="sibTrans" cxnId="{BB40FD7A-8582-49F6-9C98-722343A44FC0}">
      <dgm:prSet/>
      <dgm:spPr/>
      <dgm:t>
        <a:bodyPr/>
        <a:lstStyle/>
        <a:p>
          <a:endParaRPr lang="en-US"/>
        </a:p>
      </dgm:t>
    </dgm:pt>
    <dgm:pt modelId="{DCD18A53-79B2-4333-8929-774EB252C8CE}">
      <dgm:prSet/>
      <dgm:spPr/>
      <dgm:t>
        <a:bodyPr/>
        <a:lstStyle/>
        <a:p>
          <a:pPr rtl="0"/>
          <a:r>
            <a:rPr lang="en-US" dirty="0"/>
            <a:t>Japan has 95, while the US has 61 on masculinity</a:t>
          </a:r>
        </a:p>
      </dgm:t>
    </dgm:pt>
    <dgm:pt modelId="{1370E030-538A-45FD-9333-E1EE957D992A}" type="parTrans" cxnId="{0E8B997D-ECA8-4C7F-A21C-5F83E7A5ACDC}">
      <dgm:prSet/>
      <dgm:spPr/>
      <dgm:t>
        <a:bodyPr/>
        <a:lstStyle/>
        <a:p>
          <a:endParaRPr lang="en-US"/>
        </a:p>
      </dgm:t>
    </dgm:pt>
    <dgm:pt modelId="{DE30B30B-756B-4BA4-A51F-524FAD159142}" type="sibTrans" cxnId="{0E8B997D-ECA8-4C7F-A21C-5F83E7A5ACDC}">
      <dgm:prSet/>
      <dgm:spPr/>
      <dgm:t>
        <a:bodyPr/>
        <a:lstStyle/>
        <a:p>
          <a:endParaRPr lang="en-US"/>
        </a:p>
      </dgm:t>
    </dgm:pt>
    <dgm:pt modelId="{A809A919-66A0-4E1C-B55E-F7D887331169}">
      <dgm:prSet/>
      <dgm:spPr/>
      <dgm:t>
        <a:bodyPr/>
        <a:lstStyle/>
        <a:p>
          <a:pPr rtl="0"/>
          <a:r>
            <a:rPr lang="en-US" dirty="0"/>
            <a:t>This means Japan values traditional patriarchal gender norms, while the US values gender equality</a:t>
          </a:r>
        </a:p>
      </dgm:t>
    </dgm:pt>
    <dgm:pt modelId="{694674B4-D3D6-4B2B-B105-9195260595AE}" type="parTrans" cxnId="{D5D8C85D-A8C0-4ECB-91D2-FAF9D726CA41}">
      <dgm:prSet/>
      <dgm:spPr/>
      <dgm:t>
        <a:bodyPr/>
        <a:lstStyle/>
        <a:p>
          <a:endParaRPr lang="en-US"/>
        </a:p>
      </dgm:t>
    </dgm:pt>
    <dgm:pt modelId="{ABE665C8-28DC-4CDF-9CE8-4A7A472BCCF9}" type="sibTrans" cxnId="{D5D8C85D-A8C0-4ECB-91D2-FAF9D726CA41}">
      <dgm:prSet/>
      <dgm:spPr/>
      <dgm:t>
        <a:bodyPr/>
        <a:lstStyle/>
        <a:p>
          <a:endParaRPr lang="en-US"/>
        </a:p>
      </dgm:t>
    </dgm:pt>
    <dgm:pt modelId="{D0753DBC-DFDE-47C8-AE7F-B88C3E30579E}">
      <dgm:prSet/>
      <dgm:spPr/>
      <dgm:t>
        <a:bodyPr/>
        <a:lstStyle/>
        <a:p>
          <a:pPr rtl="0"/>
          <a:r>
            <a:rPr lang="en-US"/>
            <a:t>Japan has 92, while the US has 46 on uncertainty avoidance</a:t>
          </a:r>
        </a:p>
      </dgm:t>
    </dgm:pt>
    <dgm:pt modelId="{DED56980-1591-44EE-84E0-9F549F2D2E59}" type="parTrans" cxnId="{467A0DF8-8C9F-4BD0-943F-D6E619FC1DBD}">
      <dgm:prSet/>
      <dgm:spPr/>
      <dgm:t>
        <a:bodyPr/>
        <a:lstStyle/>
        <a:p>
          <a:endParaRPr lang="en-US"/>
        </a:p>
      </dgm:t>
    </dgm:pt>
    <dgm:pt modelId="{468072B0-BBCF-4296-87BD-804A1D444219}" type="sibTrans" cxnId="{467A0DF8-8C9F-4BD0-943F-D6E619FC1DBD}">
      <dgm:prSet/>
      <dgm:spPr/>
      <dgm:t>
        <a:bodyPr/>
        <a:lstStyle/>
        <a:p>
          <a:endParaRPr lang="en-US"/>
        </a:p>
      </dgm:t>
    </dgm:pt>
    <dgm:pt modelId="{0012A15A-6424-48C7-BCB1-989800E898FB}">
      <dgm:prSet/>
      <dgm:spPr/>
      <dgm:t>
        <a:bodyPr/>
        <a:lstStyle/>
        <a:p>
          <a:pPr rtl="0"/>
          <a:r>
            <a:rPr lang="en-US" dirty="0"/>
            <a:t>This means Japan is a risk-averse society, while America is a risk-taking society</a:t>
          </a:r>
        </a:p>
      </dgm:t>
    </dgm:pt>
    <dgm:pt modelId="{FDE90117-C60D-4841-92FB-D75CCE73E717}" type="parTrans" cxnId="{7374A501-F466-4969-8E29-3DEA997B0C00}">
      <dgm:prSet/>
      <dgm:spPr/>
      <dgm:t>
        <a:bodyPr/>
        <a:lstStyle/>
        <a:p>
          <a:endParaRPr lang="en-US"/>
        </a:p>
      </dgm:t>
    </dgm:pt>
    <dgm:pt modelId="{33E59662-F9EC-4E49-B0EE-71E32B8347D7}" type="sibTrans" cxnId="{7374A501-F466-4969-8E29-3DEA997B0C00}">
      <dgm:prSet/>
      <dgm:spPr/>
      <dgm:t>
        <a:bodyPr/>
        <a:lstStyle/>
        <a:p>
          <a:endParaRPr lang="en-US"/>
        </a:p>
      </dgm:t>
    </dgm:pt>
    <dgm:pt modelId="{88E6B18F-316B-4757-9260-284D33E5A888}">
      <dgm:prSet/>
      <dgm:spPr/>
      <dgm:t>
        <a:bodyPr/>
        <a:lstStyle/>
        <a:p>
          <a:pPr rtl="0"/>
          <a:r>
            <a:rPr lang="en-US"/>
            <a:t>(Hofstede, 2013)</a:t>
          </a:r>
        </a:p>
      </dgm:t>
    </dgm:pt>
    <dgm:pt modelId="{FBAACAF2-1F72-4676-8E29-A27217B89F36}" type="parTrans" cxnId="{46E98B55-9EDB-4D6B-990D-16B6E60C68F5}">
      <dgm:prSet/>
      <dgm:spPr/>
      <dgm:t>
        <a:bodyPr/>
        <a:lstStyle/>
        <a:p>
          <a:endParaRPr lang="en-US"/>
        </a:p>
      </dgm:t>
    </dgm:pt>
    <dgm:pt modelId="{A0A95A21-6481-4E13-8593-A24EBAA720C9}" type="sibTrans" cxnId="{46E98B55-9EDB-4D6B-990D-16B6E60C68F5}">
      <dgm:prSet/>
      <dgm:spPr/>
      <dgm:t>
        <a:bodyPr/>
        <a:lstStyle/>
        <a:p>
          <a:endParaRPr lang="en-US"/>
        </a:p>
      </dgm:t>
    </dgm:pt>
    <dgm:pt modelId="{03DD28F6-B4B6-4BEB-8EE0-F22E334B4D35}" type="pres">
      <dgm:prSet presAssocID="{392FD2E3-BB52-4311-AC88-EA0C42BD2CB4}" presName="linear" presStyleCnt="0">
        <dgm:presLayoutVars>
          <dgm:animLvl val="lvl"/>
          <dgm:resizeHandles val="exact"/>
        </dgm:presLayoutVars>
      </dgm:prSet>
      <dgm:spPr/>
    </dgm:pt>
    <dgm:pt modelId="{339B5302-1EC9-4932-B514-D4D3259AADF8}" type="pres">
      <dgm:prSet presAssocID="{98AE62BB-228B-4412-8D74-AA0D347C728B}" presName="parentText" presStyleLbl="node1" presStyleIdx="0" presStyleCnt="9">
        <dgm:presLayoutVars>
          <dgm:chMax val="0"/>
          <dgm:bulletEnabled val="1"/>
        </dgm:presLayoutVars>
      </dgm:prSet>
      <dgm:spPr/>
    </dgm:pt>
    <dgm:pt modelId="{67BCE889-C047-4BFF-BB4A-8D5822FBAEED}" type="pres">
      <dgm:prSet presAssocID="{45576194-0640-462B-A06B-EC90D216CCA4}" presName="spacer" presStyleCnt="0"/>
      <dgm:spPr/>
    </dgm:pt>
    <dgm:pt modelId="{D27979CB-BB53-4C6E-8D2E-91FE04249DA8}" type="pres">
      <dgm:prSet presAssocID="{C11C6C88-2CC3-4C9D-A37F-8C4800A4CCA5}" presName="parentText" presStyleLbl="node1" presStyleIdx="1" presStyleCnt="9">
        <dgm:presLayoutVars>
          <dgm:chMax val="0"/>
          <dgm:bulletEnabled val="1"/>
        </dgm:presLayoutVars>
      </dgm:prSet>
      <dgm:spPr/>
    </dgm:pt>
    <dgm:pt modelId="{037452BE-7BDB-4D88-9511-578D20FB609E}" type="pres">
      <dgm:prSet presAssocID="{3CD9C6E6-06E4-4162-B06A-D4A3DF75D87E}" presName="spacer" presStyleCnt="0"/>
      <dgm:spPr/>
    </dgm:pt>
    <dgm:pt modelId="{8EAB34E5-F726-4FEA-BBB5-6B1B6A1CFF32}" type="pres">
      <dgm:prSet presAssocID="{E63E6C98-3405-4295-A05F-6F4E876BD916}" presName="parentText" presStyleLbl="node1" presStyleIdx="2" presStyleCnt="9">
        <dgm:presLayoutVars>
          <dgm:chMax val="0"/>
          <dgm:bulletEnabled val="1"/>
        </dgm:presLayoutVars>
      </dgm:prSet>
      <dgm:spPr/>
    </dgm:pt>
    <dgm:pt modelId="{D4D8F923-6DA8-4DAB-9BC5-2BEDCD8E194F}" type="pres">
      <dgm:prSet presAssocID="{45E55F34-FDFF-4F78-A2E1-D43E0B9F5E62}" presName="spacer" presStyleCnt="0"/>
      <dgm:spPr/>
    </dgm:pt>
    <dgm:pt modelId="{741C4DF2-2330-4071-8CBA-DC412F6124B9}" type="pres">
      <dgm:prSet presAssocID="{091C76B0-EFE7-4CBB-A066-B4B06FA5C8CC}" presName="parentText" presStyleLbl="node1" presStyleIdx="3" presStyleCnt="9">
        <dgm:presLayoutVars>
          <dgm:chMax val="0"/>
          <dgm:bulletEnabled val="1"/>
        </dgm:presLayoutVars>
      </dgm:prSet>
      <dgm:spPr/>
    </dgm:pt>
    <dgm:pt modelId="{A69815EC-1882-4593-A29E-3FF38E7B62C5}" type="pres">
      <dgm:prSet presAssocID="{8BB111AE-94C5-43D8-9017-DD35F3EEF9E1}" presName="spacer" presStyleCnt="0"/>
      <dgm:spPr/>
    </dgm:pt>
    <dgm:pt modelId="{2F1D2184-F1AA-4AB9-934C-A2AE82D92FAE}" type="pres">
      <dgm:prSet presAssocID="{DCD18A53-79B2-4333-8929-774EB252C8CE}" presName="parentText" presStyleLbl="node1" presStyleIdx="4" presStyleCnt="9">
        <dgm:presLayoutVars>
          <dgm:chMax val="0"/>
          <dgm:bulletEnabled val="1"/>
        </dgm:presLayoutVars>
      </dgm:prSet>
      <dgm:spPr/>
    </dgm:pt>
    <dgm:pt modelId="{76547D58-1471-4BA7-8AEB-CC03CEA7A5C8}" type="pres">
      <dgm:prSet presAssocID="{DE30B30B-756B-4BA4-A51F-524FAD159142}" presName="spacer" presStyleCnt="0"/>
      <dgm:spPr/>
    </dgm:pt>
    <dgm:pt modelId="{518C50FC-A283-42AB-9933-AED9114106E4}" type="pres">
      <dgm:prSet presAssocID="{A809A919-66A0-4E1C-B55E-F7D887331169}" presName="parentText" presStyleLbl="node1" presStyleIdx="5" presStyleCnt="9">
        <dgm:presLayoutVars>
          <dgm:chMax val="0"/>
          <dgm:bulletEnabled val="1"/>
        </dgm:presLayoutVars>
      </dgm:prSet>
      <dgm:spPr/>
    </dgm:pt>
    <dgm:pt modelId="{8E5E5433-18A7-4AB7-85AD-F380267D7F13}" type="pres">
      <dgm:prSet presAssocID="{ABE665C8-28DC-4CDF-9CE8-4A7A472BCCF9}" presName="spacer" presStyleCnt="0"/>
      <dgm:spPr/>
    </dgm:pt>
    <dgm:pt modelId="{DD2152F6-E866-4147-9F5A-B7A5B02CAFD1}" type="pres">
      <dgm:prSet presAssocID="{D0753DBC-DFDE-47C8-AE7F-B88C3E30579E}" presName="parentText" presStyleLbl="node1" presStyleIdx="6" presStyleCnt="9">
        <dgm:presLayoutVars>
          <dgm:chMax val="0"/>
          <dgm:bulletEnabled val="1"/>
        </dgm:presLayoutVars>
      </dgm:prSet>
      <dgm:spPr/>
    </dgm:pt>
    <dgm:pt modelId="{28BDAC74-193D-485E-80E2-E342256A6A4F}" type="pres">
      <dgm:prSet presAssocID="{468072B0-BBCF-4296-87BD-804A1D444219}" presName="spacer" presStyleCnt="0"/>
      <dgm:spPr/>
    </dgm:pt>
    <dgm:pt modelId="{C5E10C54-17F8-4793-B12A-1B3019768C09}" type="pres">
      <dgm:prSet presAssocID="{0012A15A-6424-48C7-BCB1-989800E898FB}" presName="parentText" presStyleLbl="node1" presStyleIdx="7" presStyleCnt="9">
        <dgm:presLayoutVars>
          <dgm:chMax val="0"/>
          <dgm:bulletEnabled val="1"/>
        </dgm:presLayoutVars>
      </dgm:prSet>
      <dgm:spPr/>
    </dgm:pt>
    <dgm:pt modelId="{F7FED497-0650-4C25-871B-A3E17B737BC9}" type="pres">
      <dgm:prSet presAssocID="{33E59662-F9EC-4E49-B0EE-71E32B8347D7}" presName="spacer" presStyleCnt="0"/>
      <dgm:spPr/>
    </dgm:pt>
    <dgm:pt modelId="{7C4A8DFD-7C23-4F29-906C-B9DB1D90BCFD}" type="pres">
      <dgm:prSet presAssocID="{88E6B18F-316B-4757-9260-284D33E5A888}" presName="parentText" presStyleLbl="node1" presStyleIdx="8" presStyleCnt="9">
        <dgm:presLayoutVars>
          <dgm:chMax val="0"/>
          <dgm:bulletEnabled val="1"/>
        </dgm:presLayoutVars>
      </dgm:prSet>
      <dgm:spPr/>
    </dgm:pt>
  </dgm:ptLst>
  <dgm:cxnLst>
    <dgm:cxn modelId="{7374A501-F466-4969-8E29-3DEA997B0C00}" srcId="{392FD2E3-BB52-4311-AC88-EA0C42BD2CB4}" destId="{0012A15A-6424-48C7-BCB1-989800E898FB}" srcOrd="7" destOrd="0" parTransId="{FDE90117-C60D-4841-92FB-D75CCE73E717}" sibTransId="{33E59662-F9EC-4E49-B0EE-71E32B8347D7}"/>
    <dgm:cxn modelId="{B9A8D01A-06CC-4C89-8B18-BFE54467B4C7}" type="presOf" srcId="{DCD18A53-79B2-4333-8929-774EB252C8CE}" destId="{2F1D2184-F1AA-4AB9-934C-A2AE82D92FAE}" srcOrd="0" destOrd="0" presId="urn:microsoft.com/office/officeart/2005/8/layout/vList2"/>
    <dgm:cxn modelId="{08A4511C-0C5F-49AB-B5DF-BC9A00CD757D}" srcId="{392FD2E3-BB52-4311-AC88-EA0C42BD2CB4}" destId="{E63E6C98-3405-4295-A05F-6F4E876BD916}" srcOrd="2" destOrd="0" parTransId="{253F3320-C823-42B7-8595-BCA1A2DFFC54}" sibTransId="{45E55F34-FDFF-4F78-A2E1-D43E0B9F5E62}"/>
    <dgm:cxn modelId="{F82ADA39-8FE0-4957-9DC4-9DA05B4F4ECA}" type="presOf" srcId="{A809A919-66A0-4E1C-B55E-F7D887331169}" destId="{518C50FC-A283-42AB-9933-AED9114106E4}" srcOrd="0" destOrd="0" presId="urn:microsoft.com/office/officeart/2005/8/layout/vList2"/>
    <dgm:cxn modelId="{D5D8C85D-A8C0-4ECB-91D2-FAF9D726CA41}" srcId="{392FD2E3-BB52-4311-AC88-EA0C42BD2CB4}" destId="{A809A919-66A0-4E1C-B55E-F7D887331169}" srcOrd="5" destOrd="0" parTransId="{694674B4-D3D6-4B2B-B105-9195260595AE}" sibTransId="{ABE665C8-28DC-4CDF-9CE8-4A7A472BCCF9}"/>
    <dgm:cxn modelId="{5A40F942-5A25-4E1E-9A72-79750F2D4058}" srcId="{392FD2E3-BB52-4311-AC88-EA0C42BD2CB4}" destId="{C11C6C88-2CC3-4C9D-A37F-8C4800A4CCA5}" srcOrd="1" destOrd="0" parTransId="{B4361F4B-DD2A-455E-B5C0-D5D846874643}" sibTransId="{3CD9C6E6-06E4-4162-B06A-D4A3DF75D87E}"/>
    <dgm:cxn modelId="{AA964544-4A34-4250-A78D-8F542C466CAC}" type="presOf" srcId="{0012A15A-6424-48C7-BCB1-989800E898FB}" destId="{C5E10C54-17F8-4793-B12A-1B3019768C09}" srcOrd="0" destOrd="0" presId="urn:microsoft.com/office/officeart/2005/8/layout/vList2"/>
    <dgm:cxn modelId="{46E98B55-9EDB-4D6B-990D-16B6E60C68F5}" srcId="{392FD2E3-BB52-4311-AC88-EA0C42BD2CB4}" destId="{88E6B18F-316B-4757-9260-284D33E5A888}" srcOrd="8" destOrd="0" parTransId="{FBAACAF2-1F72-4676-8E29-A27217B89F36}" sibTransId="{A0A95A21-6481-4E13-8593-A24EBAA720C9}"/>
    <dgm:cxn modelId="{BB40FD7A-8582-49F6-9C98-722343A44FC0}" srcId="{392FD2E3-BB52-4311-AC88-EA0C42BD2CB4}" destId="{091C76B0-EFE7-4CBB-A066-B4B06FA5C8CC}" srcOrd="3" destOrd="0" parTransId="{13A256FD-B98E-4623-B206-874D0BB87AC3}" sibTransId="{8BB111AE-94C5-43D8-9017-DD35F3EEF9E1}"/>
    <dgm:cxn modelId="{B242757B-F353-4679-BD0B-2373CFAAF895}" type="presOf" srcId="{C11C6C88-2CC3-4C9D-A37F-8C4800A4CCA5}" destId="{D27979CB-BB53-4C6E-8D2E-91FE04249DA8}" srcOrd="0" destOrd="0" presId="urn:microsoft.com/office/officeart/2005/8/layout/vList2"/>
    <dgm:cxn modelId="{0E8B997D-ECA8-4C7F-A21C-5F83E7A5ACDC}" srcId="{392FD2E3-BB52-4311-AC88-EA0C42BD2CB4}" destId="{DCD18A53-79B2-4333-8929-774EB252C8CE}" srcOrd="4" destOrd="0" parTransId="{1370E030-538A-45FD-9333-E1EE957D992A}" sibTransId="{DE30B30B-756B-4BA4-A51F-524FAD159142}"/>
    <dgm:cxn modelId="{4CA5A69E-3224-4E18-8118-109F8255BD5A}" type="presOf" srcId="{091C76B0-EFE7-4CBB-A066-B4B06FA5C8CC}" destId="{741C4DF2-2330-4071-8CBA-DC412F6124B9}" srcOrd="0" destOrd="0" presId="urn:microsoft.com/office/officeart/2005/8/layout/vList2"/>
    <dgm:cxn modelId="{732B6EAF-CFFE-4F6C-928A-6802B4CF453B}" srcId="{392FD2E3-BB52-4311-AC88-EA0C42BD2CB4}" destId="{98AE62BB-228B-4412-8D74-AA0D347C728B}" srcOrd="0" destOrd="0" parTransId="{0C8B0A3E-6C92-4657-899A-7F383F83F641}" sibTransId="{45576194-0640-462B-A06B-EC90D216CCA4}"/>
    <dgm:cxn modelId="{773788B6-EA51-4709-BC63-12CE350DFFF3}" type="presOf" srcId="{88E6B18F-316B-4757-9260-284D33E5A888}" destId="{7C4A8DFD-7C23-4F29-906C-B9DB1D90BCFD}" srcOrd="0" destOrd="0" presId="urn:microsoft.com/office/officeart/2005/8/layout/vList2"/>
    <dgm:cxn modelId="{83C3AAD3-0165-4C28-B9CA-A3281BAE9F22}" type="presOf" srcId="{392FD2E3-BB52-4311-AC88-EA0C42BD2CB4}" destId="{03DD28F6-B4B6-4BEB-8EE0-F22E334B4D35}" srcOrd="0" destOrd="0" presId="urn:microsoft.com/office/officeart/2005/8/layout/vList2"/>
    <dgm:cxn modelId="{415D29DA-7BA5-47E0-9249-206065A5E916}" type="presOf" srcId="{D0753DBC-DFDE-47C8-AE7F-B88C3E30579E}" destId="{DD2152F6-E866-4147-9F5A-B7A5B02CAFD1}" srcOrd="0" destOrd="0" presId="urn:microsoft.com/office/officeart/2005/8/layout/vList2"/>
    <dgm:cxn modelId="{16A783E6-459B-41F6-8A57-B31596DB28DB}" type="presOf" srcId="{E63E6C98-3405-4295-A05F-6F4E876BD916}" destId="{8EAB34E5-F726-4FEA-BBB5-6B1B6A1CFF32}" srcOrd="0" destOrd="0" presId="urn:microsoft.com/office/officeart/2005/8/layout/vList2"/>
    <dgm:cxn modelId="{A5610BEB-C310-401E-8D41-F20EA8A98EF6}" type="presOf" srcId="{98AE62BB-228B-4412-8D74-AA0D347C728B}" destId="{339B5302-1EC9-4932-B514-D4D3259AADF8}" srcOrd="0" destOrd="0" presId="urn:microsoft.com/office/officeart/2005/8/layout/vList2"/>
    <dgm:cxn modelId="{467A0DF8-8C9F-4BD0-943F-D6E619FC1DBD}" srcId="{392FD2E3-BB52-4311-AC88-EA0C42BD2CB4}" destId="{D0753DBC-DFDE-47C8-AE7F-B88C3E30579E}" srcOrd="6" destOrd="0" parTransId="{DED56980-1591-44EE-84E0-9F549F2D2E59}" sibTransId="{468072B0-BBCF-4296-87BD-804A1D444219}"/>
    <dgm:cxn modelId="{F5327222-D778-4499-9FBF-1AEB145E69DE}" type="presParOf" srcId="{03DD28F6-B4B6-4BEB-8EE0-F22E334B4D35}" destId="{339B5302-1EC9-4932-B514-D4D3259AADF8}" srcOrd="0" destOrd="0" presId="urn:microsoft.com/office/officeart/2005/8/layout/vList2"/>
    <dgm:cxn modelId="{35D0865E-69EA-4D65-8C9F-CECBAD1A7EC6}" type="presParOf" srcId="{03DD28F6-B4B6-4BEB-8EE0-F22E334B4D35}" destId="{67BCE889-C047-4BFF-BB4A-8D5822FBAEED}" srcOrd="1" destOrd="0" presId="urn:microsoft.com/office/officeart/2005/8/layout/vList2"/>
    <dgm:cxn modelId="{18F014D5-55F0-41AD-B059-35F51779C250}" type="presParOf" srcId="{03DD28F6-B4B6-4BEB-8EE0-F22E334B4D35}" destId="{D27979CB-BB53-4C6E-8D2E-91FE04249DA8}" srcOrd="2" destOrd="0" presId="urn:microsoft.com/office/officeart/2005/8/layout/vList2"/>
    <dgm:cxn modelId="{065F8E5B-DED1-45D6-AE8C-CB2C2C83038E}" type="presParOf" srcId="{03DD28F6-B4B6-4BEB-8EE0-F22E334B4D35}" destId="{037452BE-7BDB-4D88-9511-578D20FB609E}" srcOrd="3" destOrd="0" presId="urn:microsoft.com/office/officeart/2005/8/layout/vList2"/>
    <dgm:cxn modelId="{8FB9D028-B658-4BD7-A986-36B796A6D3DB}" type="presParOf" srcId="{03DD28F6-B4B6-4BEB-8EE0-F22E334B4D35}" destId="{8EAB34E5-F726-4FEA-BBB5-6B1B6A1CFF32}" srcOrd="4" destOrd="0" presId="urn:microsoft.com/office/officeart/2005/8/layout/vList2"/>
    <dgm:cxn modelId="{22C0003B-F107-4899-B752-7709C5006EB2}" type="presParOf" srcId="{03DD28F6-B4B6-4BEB-8EE0-F22E334B4D35}" destId="{D4D8F923-6DA8-4DAB-9BC5-2BEDCD8E194F}" srcOrd="5" destOrd="0" presId="urn:microsoft.com/office/officeart/2005/8/layout/vList2"/>
    <dgm:cxn modelId="{C5E47A34-62DE-469F-8328-D92DDEBB5595}" type="presParOf" srcId="{03DD28F6-B4B6-4BEB-8EE0-F22E334B4D35}" destId="{741C4DF2-2330-4071-8CBA-DC412F6124B9}" srcOrd="6" destOrd="0" presId="urn:microsoft.com/office/officeart/2005/8/layout/vList2"/>
    <dgm:cxn modelId="{9057530E-CA30-4F26-817D-D7B559613E5F}" type="presParOf" srcId="{03DD28F6-B4B6-4BEB-8EE0-F22E334B4D35}" destId="{A69815EC-1882-4593-A29E-3FF38E7B62C5}" srcOrd="7" destOrd="0" presId="urn:microsoft.com/office/officeart/2005/8/layout/vList2"/>
    <dgm:cxn modelId="{2A0ABD22-6AA9-4FB2-AB37-F4D03F802088}" type="presParOf" srcId="{03DD28F6-B4B6-4BEB-8EE0-F22E334B4D35}" destId="{2F1D2184-F1AA-4AB9-934C-A2AE82D92FAE}" srcOrd="8" destOrd="0" presId="urn:microsoft.com/office/officeart/2005/8/layout/vList2"/>
    <dgm:cxn modelId="{56D14979-9D0A-4D5B-B844-485012508969}" type="presParOf" srcId="{03DD28F6-B4B6-4BEB-8EE0-F22E334B4D35}" destId="{76547D58-1471-4BA7-8AEB-CC03CEA7A5C8}" srcOrd="9" destOrd="0" presId="urn:microsoft.com/office/officeart/2005/8/layout/vList2"/>
    <dgm:cxn modelId="{288049E3-EAF3-4696-A989-6BC59C19A312}" type="presParOf" srcId="{03DD28F6-B4B6-4BEB-8EE0-F22E334B4D35}" destId="{518C50FC-A283-42AB-9933-AED9114106E4}" srcOrd="10" destOrd="0" presId="urn:microsoft.com/office/officeart/2005/8/layout/vList2"/>
    <dgm:cxn modelId="{50FFEAD5-3694-4037-959F-9AFBCD102947}" type="presParOf" srcId="{03DD28F6-B4B6-4BEB-8EE0-F22E334B4D35}" destId="{8E5E5433-18A7-4AB7-85AD-F380267D7F13}" srcOrd="11" destOrd="0" presId="urn:microsoft.com/office/officeart/2005/8/layout/vList2"/>
    <dgm:cxn modelId="{A00CA81B-0B0A-43F8-B504-BCEDCC96EB76}" type="presParOf" srcId="{03DD28F6-B4B6-4BEB-8EE0-F22E334B4D35}" destId="{DD2152F6-E866-4147-9F5A-B7A5B02CAFD1}" srcOrd="12" destOrd="0" presId="urn:microsoft.com/office/officeart/2005/8/layout/vList2"/>
    <dgm:cxn modelId="{7A6A60A3-58CE-497A-910F-05F201FCEB93}" type="presParOf" srcId="{03DD28F6-B4B6-4BEB-8EE0-F22E334B4D35}" destId="{28BDAC74-193D-485E-80E2-E342256A6A4F}" srcOrd="13" destOrd="0" presId="urn:microsoft.com/office/officeart/2005/8/layout/vList2"/>
    <dgm:cxn modelId="{3C581738-5C9D-45CF-B26C-2877175488E0}" type="presParOf" srcId="{03DD28F6-B4B6-4BEB-8EE0-F22E334B4D35}" destId="{C5E10C54-17F8-4793-B12A-1B3019768C09}" srcOrd="14" destOrd="0" presId="urn:microsoft.com/office/officeart/2005/8/layout/vList2"/>
    <dgm:cxn modelId="{1C7EEC5C-5569-4192-82A2-4B012EEFAB3E}" type="presParOf" srcId="{03DD28F6-B4B6-4BEB-8EE0-F22E334B4D35}" destId="{F7FED497-0650-4C25-871B-A3E17B737BC9}" srcOrd="15" destOrd="0" presId="urn:microsoft.com/office/officeart/2005/8/layout/vList2"/>
    <dgm:cxn modelId="{EA5C051C-E776-42A3-9CD0-43E111FE25AB}" type="presParOf" srcId="{03DD28F6-B4B6-4BEB-8EE0-F22E334B4D35}" destId="{7C4A8DFD-7C23-4F29-906C-B9DB1D90BCFD}"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F87F2F-1764-43CA-86F2-FB4F93A066A1}" type="doc">
      <dgm:prSet loTypeId="urn:microsoft.com/office/officeart/2005/8/layout/vList2" loCatId="list" qsTypeId="urn:microsoft.com/office/officeart/2005/8/quickstyle/simple3" qsCatId="simple" csTypeId="urn:microsoft.com/office/officeart/2005/8/colors/accent0_2" csCatId="mainScheme" phldr="1"/>
      <dgm:spPr/>
      <dgm:t>
        <a:bodyPr/>
        <a:lstStyle/>
        <a:p>
          <a:endParaRPr lang="en-US"/>
        </a:p>
      </dgm:t>
    </dgm:pt>
    <dgm:pt modelId="{755A8979-5D55-4E61-A4C2-939DC3259501}">
      <dgm:prSet/>
      <dgm:spPr/>
      <dgm:t>
        <a:bodyPr/>
        <a:lstStyle/>
        <a:p>
          <a:pPr rtl="0"/>
          <a:r>
            <a:rPr lang="en-US" dirty="0"/>
            <a:t>Japan has 88, while the US has 26 on long-term orientation</a:t>
          </a:r>
        </a:p>
      </dgm:t>
    </dgm:pt>
    <dgm:pt modelId="{7F14D238-456A-47EE-AFB2-47C7A08F896B}" type="parTrans" cxnId="{03BE878C-EF9F-4B7F-BCB5-0D58970B9365}">
      <dgm:prSet/>
      <dgm:spPr/>
      <dgm:t>
        <a:bodyPr/>
        <a:lstStyle/>
        <a:p>
          <a:endParaRPr lang="en-US"/>
        </a:p>
      </dgm:t>
    </dgm:pt>
    <dgm:pt modelId="{50210058-1DAA-4C95-B46E-E6F82E1454E7}" type="sibTrans" cxnId="{03BE878C-EF9F-4B7F-BCB5-0D58970B9365}">
      <dgm:prSet/>
      <dgm:spPr/>
      <dgm:t>
        <a:bodyPr/>
        <a:lstStyle/>
        <a:p>
          <a:endParaRPr lang="en-US"/>
        </a:p>
      </dgm:t>
    </dgm:pt>
    <dgm:pt modelId="{1D2195F8-C76A-4D96-8B5F-8E5AFC1AFC86}">
      <dgm:prSet/>
      <dgm:spPr/>
      <dgm:t>
        <a:bodyPr/>
        <a:lstStyle/>
        <a:p>
          <a:pPr rtl="0"/>
          <a:r>
            <a:rPr lang="en-US" dirty="0"/>
            <a:t>This means that relationship building is more vital in Japanese than American society </a:t>
          </a:r>
        </a:p>
      </dgm:t>
    </dgm:pt>
    <dgm:pt modelId="{4733780E-16EA-4199-85BF-F9F2AF227719}" type="parTrans" cxnId="{74E5BE6C-4CB6-4C39-A866-14607B02FD1A}">
      <dgm:prSet/>
      <dgm:spPr/>
      <dgm:t>
        <a:bodyPr/>
        <a:lstStyle/>
        <a:p>
          <a:endParaRPr lang="en-US"/>
        </a:p>
      </dgm:t>
    </dgm:pt>
    <dgm:pt modelId="{13E95A50-E168-4E4A-B36F-58CF7EB65E6E}" type="sibTrans" cxnId="{74E5BE6C-4CB6-4C39-A866-14607B02FD1A}">
      <dgm:prSet/>
      <dgm:spPr/>
      <dgm:t>
        <a:bodyPr/>
        <a:lstStyle/>
        <a:p>
          <a:endParaRPr lang="en-US"/>
        </a:p>
      </dgm:t>
    </dgm:pt>
    <dgm:pt modelId="{C52735D3-49DC-48B5-A0C1-4C4D23F152AD}">
      <dgm:prSet/>
      <dgm:spPr/>
      <dgm:t>
        <a:bodyPr/>
        <a:lstStyle/>
        <a:p>
          <a:pPr rtl="0"/>
          <a:r>
            <a:rPr lang="en-US"/>
            <a:t>Japan has 42, while the US has 68 on the indulgent dimension</a:t>
          </a:r>
        </a:p>
      </dgm:t>
    </dgm:pt>
    <dgm:pt modelId="{5C436328-905D-4953-BAC4-98A7FBEFD8AF}" type="parTrans" cxnId="{58B68992-7DDA-4CCB-8C52-3D1D36018D16}">
      <dgm:prSet/>
      <dgm:spPr/>
      <dgm:t>
        <a:bodyPr/>
        <a:lstStyle/>
        <a:p>
          <a:endParaRPr lang="en-US"/>
        </a:p>
      </dgm:t>
    </dgm:pt>
    <dgm:pt modelId="{BF83F63E-820C-4794-9914-FB3C9297B88F}" type="sibTrans" cxnId="{58B68992-7DDA-4CCB-8C52-3D1D36018D16}">
      <dgm:prSet/>
      <dgm:spPr/>
      <dgm:t>
        <a:bodyPr/>
        <a:lstStyle/>
        <a:p>
          <a:endParaRPr lang="en-US"/>
        </a:p>
      </dgm:t>
    </dgm:pt>
    <dgm:pt modelId="{7F40C292-CEBB-44C3-B026-3F654AA9F662}">
      <dgm:prSet/>
      <dgm:spPr/>
      <dgm:t>
        <a:bodyPr/>
        <a:lstStyle/>
        <a:p>
          <a:pPr rtl="0"/>
          <a:r>
            <a:rPr lang="en-US" dirty="0"/>
            <a:t>This means that Japanese people are more restrained and place greater emphasis on duty, self-control, and social norms</a:t>
          </a:r>
        </a:p>
      </dgm:t>
    </dgm:pt>
    <dgm:pt modelId="{7BE8A2F8-766E-46E9-839C-2F099E628DB7}" type="parTrans" cxnId="{7FDB2CF2-5A6C-427E-AB5B-38F93D2298B2}">
      <dgm:prSet/>
      <dgm:spPr/>
      <dgm:t>
        <a:bodyPr/>
        <a:lstStyle/>
        <a:p>
          <a:endParaRPr lang="en-US"/>
        </a:p>
      </dgm:t>
    </dgm:pt>
    <dgm:pt modelId="{D5E0D460-9A3D-4A1C-87AB-77B9ECD0EF87}" type="sibTrans" cxnId="{7FDB2CF2-5A6C-427E-AB5B-38F93D2298B2}">
      <dgm:prSet/>
      <dgm:spPr/>
      <dgm:t>
        <a:bodyPr/>
        <a:lstStyle/>
        <a:p>
          <a:endParaRPr lang="en-US"/>
        </a:p>
      </dgm:t>
    </dgm:pt>
    <dgm:pt modelId="{5A1FAD7E-C62C-45B6-BC52-CDED7E285925}">
      <dgm:prSet/>
      <dgm:spPr/>
      <dgm:t>
        <a:bodyPr/>
        <a:lstStyle/>
        <a:p>
          <a:pPr rtl="0"/>
          <a:r>
            <a:rPr lang="en-US"/>
            <a:t>American society is relatively indulgent</a:t>
          </a:r>
        </a:p>
      </dgm:t>
    </dgm:pt>
    <dgm:pt modelId="{3FAF7CAE-7DF2-4AFE-BB5F-2A68B2121EC7}" type="parTrans" cxnId="{001AB556-C062-4A51-B82E-C15B1C062CF6}">
      <dgm:prSet/>
      <dgm:spPr/>
      <dgm:t>
        <a:bodyPr/>
        <a:lstStyle/>
        <a:p>
          <a:endParaRPr lang="en-US"/>
        </a:p>
      </dgm:t>
    </dgm:pt>
    <dgm:pt modelId="{950B10D9-B3AA-460C-A464-14889C03DF9C}" type="sibTrans" cxnId="{001AB556-C062-4A51-B82E-C15B1C062CF6}">
      <dgm:prSet/>
      <dgm:spPr/>
      <dgm:t>
        <a:bodyPr/>
        <a:lstStyle/>
        <a:p>
          <a:endParaRPr lang="en-US"/>
        </a:p>
      </dgm:t>
    </dgm:pt>
    <dgm:pt modelId="{BC86DE1C-1C51-4376-A3BE-1DB5B1D88721}">
      <dgm:prSet/>
      <dgm:spPr/>
      <dgm:t>
        <a:bodyPr/>
        <a:lstStyle/>
        <a:p>
          <a:pPr rtl="0"/>
          <a:r>
            <a:rPr lang="en-US" dirty="0"/>
            <a:t>This means they encourage people to pursue leisure, happiness, and freedom to express themselves openly   </a:t>
          </a:r>
        </a:p>
      </dgm:t>
    </dgm:pt>
    <dgm:pt modelId="{5E167DB7-7DA2-44D4-BD50-9C5F788ADA98}" type="parTrans" cxnId="{32D492F5-10C7-4BE1-98BD-1473680E3078}">
      <dgm:prSet/>
      <dgm:spPr/>
      <dgm:t>
        <a:bodyPr/>
        <a:lstStyle/>
        <a:p>
          <a:endParaRPr lang="en-US"/>
        </a:p>
      </dgm:t>
    </dgm:pt>
    <dgm:pt modelId="{3CF1654F-E6D4-4B79-9B7A-1A25B3211015}" type="sibTrans" cxnId="{32D492F5-10C7-4BE1-98BD-1473680E3078}">
      <dgm:prSet/>
      <dgm:spPr/>
      <dgm:t>
        <a:bodyPr/>
        <a:lstStyle/>
        <a:p>
          <a:endParaRPr lang="en-US"/>
        </a:p>
      </dgm:t>
    </dgm:pt>
    <dgm:pt modelId="{36286303-67EB-44E1-9DDB-062361A28076}" type="pres">
      <dgm:prSet presAssocID="{2EF87F2F-1764-43CA-86F2-FB4F93A066A1}" presName="linear" presStyleCnt="0">
        <dgm:presLayoutVars>
          <dgm:animLvl val="lvl"/>
          <dgm:resizeHandles val="exact"/>
        </dgm:presLayoutVars>
      </dgm:prSet>
      <dgm:spPr/>
    </dgm:pt>
    <dgm:pt modelId="{9A006368-C051-42BB-A241-0D181B251C94}" type="pres">
      <dgm:prSet presAssocID="{755A8979-5D55-4E61-A4C2-939DC3259501}" presName="parentText" presStyleLbl="node1" presStyleIdx="0" presStyleCnt="6">
        <dgm:presLayoutVars>
          <dgm:chMax val="0"/>
          <dgm:bulletEnabled val="1"/>
        </dgm:presLayoutVars>
      </dgm:prSet>
      <dgm:spPr/>
    </dgm:pt>
    <dgm:pt modelId="{2F149006-F12A-4C76-B7BD-E25B0D68B595}" type="pres">
      <dgm:prSet presAssocID="{50210058-1DAA-4C95-B46E-E6F82E1454E7}" presName="spacer" presStyleCnt="0"/>
      <dgm:spPr/>
    </dgm:pt>
    <dgm:pt modelId="{C1CFD1E9-5CFD-4014-A41E-C10C9175BDBC}" type="pres">
      <dgm:prSet presAssocID="{1D2195F8-C76A-4D96-8B5F-8E5AFC1AFC86}" presName="parentText" presStyleLbl="node1" presStyleIdx="1" presStyleCnt="6">
        <dgm:presLayoutVars>
          <dgm:chMax val="0"/>
          <dgm:bulletEnabled val="1"/>
        </dgm:presLayoutVars>
      </dgm:prSet>
      <dgm:spPr/>
    </dgm:pt>
    <dgm:pt modelId="{245F9873-B0FD-4ED5-A062-911D14DB3871}" type="pres">
      <dgm:prSet presAssocID="{13E95A50-E168-4E4A-B36F-58CF7EB65E6E}" presName="spacer" presStyleCnt="0"/>
      <dgm:spPr/>
    </dgm:pt>
    <dgm:pt modelId="{18E24241-EE07-4ED7-B1E2-B65C147AFEF2}" type="pres">
      <dgm:prSet presAssocID="{C52735D3-49DC-48B5-A0C1-4C4D23F152AD}" presName="parentText" presStyleLbl="node1" presStyleIdx="2" presStyleCnt="6">
        <dgm:presLayoutVars>
          <dgm:chMax val="0"/>
          <dgm:bulletEnabled val="1"/>
        </dgm:presLayoutVars>
      </dgm:prSet>
      <dgm:spPr/>
    </dgm:pt>
    <dgm:pt modelId="{F9D7A4AE-1069-46AC-9070-320BBEF5512A}" type="pres">
      <dgm:prSet presAssocID="{BF83F63E-820C-4794-9914-FB3C9297B88F}" presName="spacer" presStyleCnt="0"/>
      <dgm:spPr/>
    </dgm:pt>
    <dgm:pt modelId="{6C2A76A4-1EC0-4E4A-BAB7-9A50E10AF62D}" type="pres">
      <dgm:prSet presAssocID="{7F40C292-CEBB-44C3-B026-3F654AA9F662}" presName="parentText" presStyleLbl="node1" presStyleIdx="3" presStyleCnt="6">
        <dgm:presLayoutVars>
          <dgm:chMax val="0"/>
          <dgm:bulletEnabled val="1"/>
        </dgm:presLayoutVars>
      </dgm:prSet>
      <dgm:spPr/>
    </dgm:pt>
    <dgm:pt modelId="{B9487A80-4F4D-4BF4-8633-F45CBEE20087}" type="pres">
      <dgm:prSet presAssocID="{D5E0D460-9A3D-4A1C-87AB-77B9ECD0EF87}" presName="spacer" presStyleCnt="0"/>
      <dgm:spPr/>
    </dgm:pt>
    <dgm:pt modelId="{9C9E5A6B-4BBA-4465-83B1-492301F1E38E}" type="pres">
      <dgm:prSet presAssocID="{5A1FAD7E-C62C-45B6-BC52-CDED7E285925}" presName="parentText" presStyleLbl="node1" presStyleIdx="4" presStyleCnt="6">
        <dgm:presLayoutVars>
          <dgm:chMax val="0"/>
          <dgm:bulletEnabled val="1"/>
        </dgm:presLayoutVars>
      </dgm:prSet>
      <dgm:spPr/>
    </dgm:pt>
    <dgm:pt modelId="{99EA2E3C-7081-49D6-A34C-88E6A3C4087F}" type="pres">
      <dgm:prSet presAssocID="{950B10D9-B3AA-460C-A464-14889C03DF9C}" presName="spacer" presStyleCnt="0"/>
      <dgm:spPr/>
    </dgm:pt>
    <dgm:pt modelId="{1BFB8327-C9D9-4354-8DEF-A385B8586494}" type="pres">
      <dgm:prSet presAssocID="{BC86DE1C-1C51-4376-A3BE-1DB5B1D88721}" presName="parentText" presStyleLbl="node1" presStyleIdx="5" presStyleCnt="6">
        <dgm:presLayoutVars>
          <dgm:chMax val="0"/>
          <dgm:bulletEnabled val="1"/>
        </dgm:presLayoutVars>
      </dgm:prSet>
      <dgm:spPr/>
    </dgm:pt>
  </dgm:ptLst>
  <dgm:cxnLst>
    <dgm:cxn modelId="{8CA02B01-B117-4ACB-898A-384A5D258951}" type="presOf" srcId="{5A1FAD7E-C62C-45B6-BC52-CDED7E285925}" destId="{9C9E5A6B-4BBA-4465-83B1-492301F1E38E}" srcOrd="0" destOrd="0" presId="urn:microsoft.com/office/officeart/2005/8/layout/vList2"/>
    <dgm:cxn modelId="{F3E3E927-C61D-498F-B1C6-761F2AC3A07E}" type="presOf" srcId="{1D2195F8-C76A-4D96-8B5F-8E5AFC1AFC86}" destId="{C1CFD1E9-5CFD-4014-A41E-C10C9175BDBC}" srcOrd="0" destOrd="0" presId="urn:microsoft.com/office/officeart/2005/8/layout/vList2"/>
    <dgm:cxn modelId="{42E11E2E-5B86-4865-9456-332E5F5D7D19}" type="presOf" srcId="{755A8979-5D55-4E61-A4C2-939DC3259501}" destId="{9A006368-C051-42BB-A241-0D181B251C94}" srcOrd="0" destOrd="0" presId="urn:microsoft.com/office/officeart/2005/8/layout/vList2"/>
    <dgm:cxn modelId="{020A1942-8F91-4205-B388-2A164EBB35FA}" type="presOf" srcId="{7F40C292-CEBB-44C3-B026-3F654AA9F662}" destId="{6C2A76A4-1EC0-4E4A-BAB7-9A50E10AF62D}" srcOrd="0" destOrd="0" presId="urn:microsoft.com/office/officeart/2005/8/layout/vList2"/>
    <dgm:cxn modelId="{74E5BE6C-4CB6-4C39-A866-14607B02FD1A}" srcId="{2EF87F2F-1764-43CA-86F2-FB4F93A066A1}" destId="{1D2195F8-C76A-4D96-8B5F-8E5AFC1AFC86}" srcOrd="1" destOrd="0" parTransId="{4733780E-16EA-4199-85BF-F9F2AF227719}" sibTransId="{13E95A50-E168-4E4A-B36F-58CF7EB65E6E}"/>
    <dgm:cxn modelId="{001AB556-C062-4A51-B82E-C15B1C062CF6}" srcId="{2EF87F2F-1764-43CA-86F2-FB4F93A066A1}" destId="{5A1FAD7E-C62C-45B6-BC52-CDED7E285925}" srcOrd="4" destOrd="0" parTransId="{3FAF7CAE-7DF2-4AFE-BB5F-2A68B2121EC7}" sibTransId="{950B10D9-B3AA-460C-A464-14889C03DF9C}"/>
    <dgm:cxn modelId="{F1DCBB87-ECA9-4647-8D01-D4BFD1EE8465}" type="presOf" srcId="{C52735D3-49DC-48B5-A0C1-4C4D23F152AD}" destId="{18E24241-EE07-4ED7-B1E2-B65C147AFEF2}" srcOrd="0" destOrd="0" presId="urn:microsoft.com/office/officeart/2005/8/layout/vList2"/>
    <dgm:cxn modelId="{03BE878C-EF9F-4B7F-BCB5-0D58970B9365}" srcId="{2EF87F2F-1764-43CA-86F2-FB4F93A066A1}" destId="{755A8979-5D55-4E61-A4C2-939DC3259501}" srcOrd="0" destOrd="0" parTransId="{7F14D238-456A-47EE-AFB2-47C7A08F896B}" sibTransId="{50210058-1DAA-4C95-B46E-E6F82E1454E7}"/>
    <dgm:cxn modelId="{58B68992-7DDA-4CCB-8C52-3D1D36018D16}" srcId="{2EF87F2F-1764-43CA-86F2-FB4F93A066A1}" destId="{C52735D3-49DC-48B5-A0C1-4C4D23F152AD}" srcOrd="2" destOrd="0" parTransId="{5C436328-905D-4953-BAC4-98A7FBEFD8AF}" sibTransId="{BF83F63E-820C-4794-9914-FB3C9297B88F}"/>
    <dgm:cxn modelId="{0EA2D7CF-AE60-4FF1-BC08-47741A6D08F8}" type="presOf" srcId="{BC86DE1C-1C51-4376-A3BE-1DB5B1D88721}" destId="{1BFB8327-C9D9-4354-8DEF-A385B8586494}" srcOrd="0" destOrd="0" presId="urn:microsoft.com/office/officeart/2005/8/layout/vList2"/>
    <dgm:cxn modelId="{7FDB2CF2-5A6C-427E-AB5B-38F93D2298B2}" srcId="{2EF87F2F-1764-43CA-86F2-FB4F93A066A1}" destId="{7F40C292-CEBB-44C3-B026-3F654AA9F662}" srcOrd="3" destOrd="0" parTransId="{7BE8A2F8-766E-46E9-839C-2F099E628DB7}" sibTransId="{D5E0D460-9A3D-4A1C-87AB-77B9ECD0EF87}"/>
    <dgm:cxn modelId="{32D492F5-10C7-4BE1-98BD-1473680E3078}" srcId="{2EF87F2F-1764-43CA-86F2-FB4F93A066A1}" destId="{BC86DE1C-1C51-4376-A3BE-1DB5B1D88721}" srcOrd="5" destOrd="0" parTransId="{5E167DB7-7DA2-44D4-BD50-9C5F788ADA98}" sibTransId="{3CF1654F-E6D4-4B79-9B7A-1A25B3211015}"/>
    <dgm:cxn modelId="{A5AEA9F5-226B-4DCA-9AB4-F73FAB1672E8}" type="presOf" srcId="{2EF87F2F-1764-43CA-86F2-FB4F93A066A1}" destId="{36286303-67EB-44E1-9DDB-062361A28076}" srcOrd="0" destOrd="0" presId="urn:microsoft.com/office/officeart/2005/8/layout/vList2"/>
    <dgm:cxn modelId="{C38F081F-1E84-4699-BAB8-180F5BA786AF}" type="presParOf" srcId="{36286303-67EB-44E1-9DDB-062361A28076}" destId="{9A006368-C051-42BB-A241-0D181B251C94}" srcOrd="0" destOrd="0" presId="urn:microsoft.com/office/officeart/2005/8/layout/vList2"/>
    <dgm:cxn modelId="{F42D95BD-D895-4F0A-AE19-683300702F1A}" type="presParOf" srcId="{36286303-67EB-44E1-9DDB-062361A28076}" destId="{2F149006-F12A-4C76-B7BD-E25B0D68B595}" srcOrd="1" destOrd="0" presId="urn:microsoft.com/office/officeart/2005/8/layout/vList2"/>
    <dgm:cxn modelId="{280001B7-A199-4BD5-9CBA-6BB7C154B2CE}" type="presParOf" srcId="{36286303-67EB-44E1-9DDB-062361A28076}" destId="{C1CFD1E9-5CFD-4014-A41E-C10C9175BDBC}" srcOrd="2" destOrd="0" presId="urn:microsoft.com/office/officeart/2005/8/layout/vList2"/>
    <dgm:cxn modelId="{475B848C-EC3A-4C2B-BDBC-977DB38EFC0C}" type="presParOf" srcId="{36286303-67EB-44E1-9DDB-062361A28076}" destId="{245F9873-B0FD-4ED5-A062-911D14DB3871}" srcOrd="3" destOrd="0" presId="urn:microsoft.com/office/officeart/2005/8/layout/vList2"/>
    <dgm:cxn modelId="{F8B0AAA7-1D69-4378-A912-B64E24D5F5F7}" type="presParOf" srcId="{36286303-67EB-44E1-9DDB-062361A28076}" destId="{18E24241-EE07-4ED7-B1E2-B65C147AFEF2}" srcOrd="4" destOrd="0" presId="urn:microsoft.com/office/officeart/2005/8/layout/vList2"/>
    <dgm:cxn modelId="{85F7869F-3334-40EB-840F-C02866FF259F}" type="presParOf" srcId="{36286303-67EB-44E1-9DDB-062361A28076}" destId="{F9D7A4AE-1069-46AC-9070-320BBEF5512A}" srcOrd="5" destOrd="0" presId="urn:microsoft.com/office/officeart/2005/8/layout/vList2"/>
    <dgm:cxn modelId="{3783886B-4C13-45B6-A6AB-DD4F0DDA5C7E}" type="presParOf" srcId="{36286303-67EB-44E1-9DDB-062361A28076}" destId="{6C2A76A4-1EC0-4E4A-BAB7-9A50E10AF62D}" srcOrd="6" destOrd="0" presId="urn:microsoft.com/office/officeart/2005/8/layout/vList2"/>
    <dgm:cxn modelId="{7C72AC5A-D84B-4C9D-8EDC-FD932C81FA14}" type="presParOf" srcId="{36286303-67EB-44E1-9DDB-062361A28076}" destId="{B9487A80-4F4D-4BF4-8633-F45CBEE20087}" srcOrd="7" destOrd="0" presId="urn:microsoft.com/office/officeart/2005/8/layout/vList2"/>
    <dgm:cxn modelId="{90BF98A4-E3BB-4229-8948-3FE15472DE47}" type="presParOf" srcId="{36286303-67EB-44E1-9DDB-062361A28076}" destId="{9C9E5A6B-4BBA-4465-83B1-492301F1E38E}" srcOrd="8" destOrd="0" presId="urn:microsoft.com/office/officeart/2005/8/layout/vList2"/>
    <dgm:cxn modelId="{22CAABE7-4A5C-4085-B011-AA0992F5C99C}" type="presParOf" srcId="{36286303-67EB-44E1-9DDB-062361A28076}" destId="{99EA2E3C-7081-49D6-A34C-88E6A3C4087F}" srcOrd="9" destOrd="0" presId="urn:microsoft.com/office/officeart/2005/8/layout/vList2"/>
    <dgm:cxn modelId="{CC305C43-A0E4-47AA-B4C2-FD9A4C39ED03}" type="presParOf" srcId="{36286303-67EB-44E1-9DDB-062361A28076}" destId="{1BFB8327-C9D9-4354-8DEF-A385B8586494}" srcOrd="1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B5302-1EC9-4932-B514-D4D3259AADF8}">
      <dsp:nvSpPr>
        <dsp:cNvPr id="0" name=""/>
        <dsp:cNvSpPr/>
      </dsp:nvSpPr>
      <dsp:spPr>
        <a:xfrm>
          <a:off x="0" y="153650"/>
          <a:ext cx="5546271" cy="436976"/>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a:t>Japan has 54, while the US has 40 on power distance</a:t>
          </a:r>
        </a:p>
      </dsp:txBody>
      <dsp:txXfrm>
        <a:off x="21331" y="174981"/>
        <a:ext cx="5503609" cy="394314"/>
      </dsp:txXfrm>
    </dsp:sp>
    <dsp:sp modelId="{D27979CB-BB53-4C6E-8D2E-91FE04249DA8}">
      <dsp:nvSpPr>
        <dsp:cNvPr id="0" name=""/>
        <dsp:cNvSpPr/>
      </dsp:nvSpPr>
      <dsp:spPr>
        <a:xfrm>
          <a:off x="0" y="622307"/>
          <a:ext cx="5546271" cy="436976"/>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dirty="0"/>
            <a:t>This means Japan has a higher power distance than the US</a:t>
          </a:r>
        </a:p>
      </dsp:txBody>
      <dsp:txXfrm>
        <a:off x="21331" y="643638"/>
        <a:ext cx="5503609" cy="394314"/>
      </dsp:txXfrm>
    </dsp:sp>
    <dsp:sp modelId="{8EAB34E5-F726-4FEA-BBB5-6B1B6A1CFF32}">
      <dsp:nvSpPr>
        <dsp:cNvPr id="0" name=""/>
        <dsp:cNvSpPr/>
      </dsp:nvSpPr>
      <dsp:spPr>
        <a:xfrm>
          <a:off x="0" y="1090964"/>
          <a:ext cx="5546271" cy="436976"/>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a:t>Japan has 46, while the US has 91 on individualism</a:t>
          </a:r>
        </a:p>
      </dsp:txBody>
      <dsp:txXfrm>
        <a:off x="21331" y="1112295"/>
        <a:ext cx="5503609" cy="394314"/>
      </dsp:txXfrm>
    </dsp:sp>
    <dsp:sp modelId="{741C4DF2-2330-4071-8CBA-DC412F6124B9}">
      <dsp:nvSpPr>
        <dsp:cNvPr id="0" name=""/>
        <dsp:cNvSpPr/>
      </dsp:nvSpPr>
      <dsp:spPr>
        <a:xfrm>
          <a:off x="0" y="1559620"/>
          <a:ext cx="5546271" cy="436976"/>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dirty="0"/>
            <a:t>This means Japan is a collectivist society, while America’s is an individualistic society</a:t>
          </a:r>
        </a:p>
      </dsp:txBody>
      <dsp:txXfrm>
        <a:off x="21331" y="1580951"/>
        <a:ext cx="5503609" cy="394314"/>
      </dsp:txXfrm>
    </dsp:sp>
    <dsp:sp modelId="{2F1D2184-F1AA-4AB9-934C-A2AE82D92FAE}">
      <dsp:nvSpPr>
        <dsp:cNvPr id="0" name=""/>
        <dsp:cNvSpPr/>
      </dsp:nvSpPr>
      <dsp:spPr>
        <a:xfrm>
          <a:off x="0" y="2028277"/>
          <a:ext cx="5546271" cy="436976"/>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dirty="0"/>
            <a:t>Japan has 95, while the US has 61 on masculinity</a:t>
          </a:r>
        </a:p>
      </dsp:txBody>
      <dsp:txXfrm>
        <a:off x="21331" y="2049608"/>
        <a:ext cx="5503609" cy="394314"/>
      </dsp:txXfrm>
    </dsp:sp>
    <dsp:sp modelId="{518C50FC-A283-42AB-9933-AED9114106E4}">
      <dsp:nvSpPr>
        <dsp:cNvPr id="0" name=""/>
        <dsp:cNvSpPr/>
      </dsp:nvSpPr>
      <dsp:spPr>
        <a:xfrm>
          <a:off x="0" y="2496934"/>
          <a:ext cx="5546271" cy="436976"/>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dirty="0"/>
            <a:t>This means Japan values traditional patriarchal gender norms, while the US values gender equality</a:t>
          </a:r>
        </a:p>
      </dsp:txBody>
      <dsp:txXfrm>
        <a:off x="21331" y="2518265"/>
        <a:ext cx="5503609" cy="394314"/>
      </dsp:txXfrm>
    </dsp:sp>
    <dsp:sp modelId="{DD2152F6-E866-4147-9F5A-B7A5B02CAFD1}">
      <dsp:nvSpPr>
        <dsp:cNvPr id="0" name=""/>
        <dsp:cNvSpPr/>
      </dsp:nvSpPr>
      <dsp:spPr>
        <a:xfrm>
          <a:off x="0" y="2965591"/>
          <a:ext cx="5546271" cy="436976"/>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a:t>Japan has 92, while the US has 46 on uncertainty avoidance</a:t>
          </a:r>
        </a:p>
      </dsp:txBody>
      <dsp:txXfrm>
        <a:off x="21331" y="2986922"/>
        <a:ext cx="5503609" cy="394314"/>
      </dsp:txXfrm>
    </dsp:sp>
    <dsp:sp modelId="{C5E10C54-17F8-4793-B12A-1B3019768C09}">
      <dsp:nvSpPr>
        <dsp:cNvPr id="0" name=""/>
        <dsp:cNvSpPr/>
      </dsp:nvSpPr>
      <dsp:spPr>
        <a:xfrm>
          <a:off x="0" y="3434247"/>
          <a:ext cx="5546271" cy="436976"/>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dirty="0"/>
            <a:t>This means Japan is a risk-averse society, while America is a risk-taking society</a:t>
          </a:r>
        </a:p>
      </dsp:txBody>
      <dsp:txXfrm>
        <a:off x="21331" y="3455578"/>
        <a:ext cx="5503609" cy="394314"/>
      </dsp:txXfrm>
    </dsp:sp>
    <dsp:sp modelId="{7C4A8DFD-7C23-4F29-906C-B9DB1D90BCFD}">
      <dsp:nvSpPr>
        <dsp:cNvPr id="0" name=""/>
        <dsp:cNvSpPr/>
      </dsp:nvSpPr>
      <dsp:spPr>
        <a:xfrm>
          <a:off x="0" y="3902904"/>
          <a:ext cx="5546271" cy="436976"/>
        </a:xfrm>
        <a:prstGeom prst="roundRect">
          <a:avLst/>
        </a:prstGeom>
        <a:solidFill>
          <a:schemeClr val="lt1">
            <a:hueOff val="0"/>
            <a:satOff val="0"/>
            <a:lumOff val="0"/>
            <a:alphaOff val="0"/>
          </a:schemeClr>
        </a:solidFill>
        <a:ln w="15875"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a:t>(Hofstede, 2013)</a:t>
          </a:r>
        </a:p>
      </dsp:txBody>
      <dsp:txXfrm>
        <a:off x="21331" y="3924235"/>
        <a:ext cx="5503609" cy="3943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006368-C051-42BB-A241-0D181B251C94}">
      <dsp:nvSpPr>
        <dsp:cNvPr id="0" name=""/>
        <dsp:cNvSpPr/>
      </dsp:nvSpPr>
      <dsp:spPr>
        <a:xfrm>
          <a:off x="0" y="242423"/>
          <a:ext cx="4937760" cy="556152"/>
        </a:xfrm>
        <a:prstGeom prst="round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Japan has 88, while the US has 26 on long-term orientation</a:t>
          </a:r>
        </a:p>
      </dsp:txBody>
      <dsp:txXfrm>
        <a:off x="27149" y="269572"/>
        <a:ext cx="4883462" cy="501854"/>
      </dsp:txXfrm>
    </dsp:sp>
    <dsp:sp modelId="{C1CFD1E9-5CFD-4014-A41E-C10C9175BDBC}">
      <dsp:nvSpPr>
        <dsp:cNvPr id="0" name=""/>
        <dsp:cNvSpPr/>
      </dsp:nvSpPr>
      <dsp:spPr>
        <a:xfrm>
          <a:off x="0" y="838895"/>
          <a:ext cx="4937760" cy="556152"/>
        </a:xfrm>
        <a:prstGeom prst="round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This means that relationship building is more vital in Japanese than American society </a:t>
          </a:r>
        </a:p>
      </dsp:txBody>
      <dsp:txXfrm>
        <a:off x="27149" y="866044"/>
        <a:ext cx="4883462" cy="501854"/>
      </dsp:txXfrm>
    </dsp:sp>
    <dsp:sp modelId="{18E24241-EE07-4ED7-B1E2-B65C147AFEF2}">
      <dsp:nvSpPr>
        <dsp:cNvPr id="0" name=""/>
        <dsp:cNvSpPr/>
      </dsp:nvSpPr>
      <dsp:spPr>
        <a:xfrm>
          <a:off x="0" y="1435367"/>
          <a:ext cx="4937760" cy="556152"/>
        </a:xfrm>
        <a:prstGeom prst="round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t>Japan has 42, while the US has 68 on the indulgent dimension</a:t>
          </a:r>
        </a:p>
      </dsp:txBody>
      <dsp:txXfrm>
        <a:off x="27149" y="1462516"/>
        <a:ext cx="4883462" cy="501854"/>
      </dsp:txXfrm>
    </dsp:sp>
    <dsp:sp modelId="{6C2A76A4-1EC0-4E4A-BAB7-9A50E10AF62D}">
      <dsp:nvSpPr>
        <dsp:cNvPr id="0" name=""/>
        <dsp:cNvSpPr/>
      </dsp:nvSpPr>
      <dsp:spPr>
        <a:xfrm>
          <a:off x="0" y="2031840"/>
          <a:ext cx="4937760" cy="556152"/>
        </a:xfrm>
        <a:prstGeom prst="round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This means that Japanese people are more restrained and place greater emphasis on duty, self-control, and social norms</a:t>
          </a:r>
        </a:p>
      </dsp:txBody>
      <dsp:txXfrm>
        <a:off x="27149" y="2058989"/>
        <a:ext cx="4883462" cy="501854"/>
      </dsp:txXfrm>
    </dsp:sp>
    <dsp:sp modelId="{9C9E5A6B-4BBA-4465-83B1-492301F1E38E}">
      <dsp:nvSpPr>
        <dsp:cNvPr id="0" name=""/>
        <dsp:cNvSpPr/>
      </dsp:nvSpPr>
      <dsp:spPr>
        <a:xfrm>
          <a:off x="0" y="2628312"/>
          <a:ext cx="4937760" cy="556152"/>
        </a:xfrm>
        <a:prstGeom prst="round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t>American society is relatively indulgent</a:t>
          </a:r>
        </a:p>
      </dsp:txBody>
      <dsp:txXfrm>
        <a:off x="27149" y="2655461"/>
        <a:ext cx="4883462" cy="501854"/>
      </dsp:txXfrm>
    </dsp:sp>
    <dsp:sp modelId="{1BFB8327-C9D9-4354-8DEF-A385B8586494}">
      <dsp:nvSpPr>
        <dsp:cNvPr id="0" name=""/>
        <dsp:cNvSpPr/>
      </dsp:nvSpPr>
      <dsp:spPr>
        <a:xfrm>
          <a:off x="0" y="3224784"/>
          <a:ext cx="4937760" cy="556152"/>
        </a:xfrm>
        <a:prstGeom prst="roundRect">
          <a:avLst/>
        </a:prstGeom>
        <a:gradFill rotWithShape="0">
          <a:gsLst>
            <a:gs pos="0">
              <a:schemeClr val="lt1">
                <a:hueOff val="0"/>
                <a:satOff val="0"/>
                <a:lumOff val="0"/>
                <a:alphaOff val="0"/>
                <a:tint val="65000"/>
                <a:shade val="92000"/>
                <a:satMod val="130000"/>
              </a:schemeClr>
            </a:gs>
            <a:gs pos="45000">
              <a:schemeClr val="lt1">
                <a:hueOff val="0"/>
                <a:satOff val="0"/>
                <a:lumOff val="0"/>
                <a:alphaOff val="0"/>
                <a:tint val="60000"/>
                <a:shade val="99000"/>
                <a:satMod val="120000"/>
              </a:schemeClr>
            </a:gs>
            <a:gs pos="100000">
              <a:schemeClr val="l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t>This means they encourage people to pursue leisure, happiness, and freedom to express themselves openly   </a:t>
          </a:r>
        </a:p>
      </dsp:txBody>
      <dsp:txXfrm>
        <a:off x="27149" y="3251933"/>
        <a:ext cx="4883462" cy="5018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A8B357-7593-4A22-8CD3-847E30F4700C}" type="datetimeFigureOut">
              <a:rPr lang="en-US" smtClean="0"/>
              <a:t>10/19/2025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765947-AFA6-440D-BC40-AA245527DB68}" type="slidenum">
              <a:rPr lang="en-US" smtClean="0"/>
              <a:t>‹#›</a:t>
            </a:fld>
            <a:endParaRPr lang="en-US"/>
          </a:p>
        </p:txBody>
      </p:sp>
    </p:spTree>
    <p:extLst>
      <p:ext uri="{BB962C8B-B14F-4D97-AF65-F5344CB8AC3E}">
        <p14:creationId xmlns:p14="http://schemas.microsoft.com/office/powerpoint/2010/main" val="463018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1</a:t>
            </a:fld>
            <a:endParaRPr lang="en-US"/>
          </a:p>
        </p:txBody>
      </p:sp>
    </p:spTree>
    <p:extLst>
      <p:ext uri="{BB962C8B-B14F-4D97-AF65-F5344CB8AC3E}">
        <p14:creationId xmlns:p14="http://schemas.microsoft.com/office/powerpoint/2010/main" val="2932617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Hello Class!</a:t>
            </a:r>
            <a:r>
              <a:rPr lang="en-US" sz="1800" b="1" baseline="0" dirty="0">
                <a:effectLst/>
                <a:latin typeface="Calibri" panose="020F0502020204030204" pitchFamily="34" charset="0"/>
                <a:ea typeface="Calibri" panose="020F0502020204030204" pitchFamily="34" charset="0"/>
                <a:cs typeface="Times New Roman" panose="02020603050405020304" pitchFamily="18" charset="0"/>
              </a:rPr>
              <a:t> My name is Daniela!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b="1" baseline="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presentation focuses on cross-cultural communication between Japanese and US companies in business negotiations. Cross-cultural business negotiations entail two or more business parties from different cultural backgrounds, including nationalities, coming together to strike a business deal (Brett, 2007).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Companies involved in cross-cultural negotiation must consider various aspects, communication and negotiation styles (Costin, 2015). When negotiating with a Japanese company, the US company must understand the cultural differences between them and their counterpart. Cultural differences can affect communication styles, attitudes towards hierarchy, time, and decision-making. Researching and learning about the partner’s culture is essential to understanding their beliefs, values, and customs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Gesteland</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2019).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Understanding your partners’ business practices, negotiating tactics, and communication styles is crucial in cross-cultural business negotiations. This will enable them to identify potential misunderstandings, anticipate their behavior, and adjust their negotiation and communication approaches. Furthermore, partners must build trust and rapport to enhance successful cross-cultural negotiation. </a:t>
            </a:r>
          </a:p>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3</a:t>
            </a:fld>
            <a:endParaRPr lang="en-US"/>
          </a:p>
        </p:txBody>
      </p:sp>
    </p:spTree>
    <p:extLst>
      <p:ext uri="{BB962C8B-B14F-4D97-AF65-F5344CB8AC3E}">
        <p14:creationId xmlns:p14="http://schemas.microsoft.com/office/powerpoint/2010/main" val="2109984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indent="-285750">
              <a:lnSpc>
                <a:spcPct val="107000"/>
              </a:lnSpc>
              <a:spcBef>
                <a:spcPts val="0"/>
              </a:spcBef>
              <a:spcAft>
                <a:spcPts val="800"/>
              </a:spcAft>
              <a:buFont typeface="Courier New" panose="02070309020205020404" pitchFamily="49" charset="0"/>
              <a:buChar char="o"/>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Japanese culture is deeply entrenched in its society, influencing various aspects of Japanese lives and business etiquette. The Japanese highly value punctuality, with meetings starting exactly on time. Being a minute late can be considered disrespectful (Brett and Okumura, 1998). </a:t>
            </a:r>
          </a:p>
          <a:p>
            <a:pPr marL="285750" marR="0" indent="-285750">
              <a:lnSpc>
                <a:spcPct val="107000"/>
              </a:lnSpc>
              <a:spcBef>
                <a:spcPts val="0"/>
              </a:spcBef>
              <a:spcAft>
                <a:spcPts val="800"/>
              </a:spcAft>
              <a:buFont typeface="Courier New" panose="02070309020205020404" pitchFamily="49" charset="0"/>
              <a:buChar char="o"/>
            </a:pPr>
            <a:r>
              <a:rPr lang="en-US" sz="1800" dirty="0">
                <a:effectLst/>
                <a:latin typeface="Calibri" panose="020F0502020204030204" pitchFamily="34" charset="0"/>
                <a:ea typeface="Calibri" panose="020F0502020204030204" pitchFamily="34" charset="0"/>
                <a:cs typeface="Times New Roman" panose="02020603050405020304" pitchFamily="18" charset="0"/>
              </a:rPr>
              <a:t>Furthermore, the Japanese value hierarchy and respect those in leadership using honorifics. Japanese values indirect expression of opinion, emphasizing reading context and atmosphere. They consider face-saving and gradual feedback. </a:t>
            </a:r>
          </a:p>
          <a:p>
            <a:pPr marL="285750" marR="0" indent="-285750">
              <a:lnSpc>
                <a:spcPct val="107000"/>
              </a:lnSpc>
              <a:spcBef>
                <a:spcPts val="0"/>
              </a:spcBef>
              <a:spcAft>
                <a:spcPts val="800"/>
              </a:spcAft>
              <a:buFont typeface="Courier New" panose="02070309020205020404" pitchFamily="49" charset="0"/>
              <a:buChar char="o"/>
            </a:pPr>
            <a:r>
              <a:rPr lang="en-US" sz="1800" dirty="0">
                <a:effectLst/>
                <a:latin typeface="Calibri" panose="020F0502020204030204" pitchFamily="34" charset="0"/>
                <a:ea typeface="Calibri" panose="020F0502020204030204" pitchFamily="34" charset="0"/>
                <a:cs typeface="Times New Roman" panose="02020603050405020304" pitchFamily="18" charset="0"/>
              </a:rPr>
              <a:t>Also, in Japan, polite language and formal greetings are vital. Japanese place flexible boundaries on working hours and prioritize team or group needs over individual needs. Decision-making is through bottom-up consensus.  </a:t>
            </a:r>
          </a:p>
          <a:p>
            <a:pPr marL="0" marR="0" indent="0">
              <a:lnSpc>
                <a:spcPct val="107000"/>
              </a:lnSpc>
              <a:spcBef>
                <a:spcPts val="0"/>
              </a:spcBef>
              <a:spcAft>
                <a:spcPts val="800"/>
              </a:spcAft>
              <a:buFont typeface="Courier New" panose="02070309020205020404" pitchFamily="49" charset="0"/>
              <a:buNone/>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Differences Between the United States and China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Although punctuality is vital to Americans, they occasionally tolerate slight delays. However, the Japanese consider any slight delay to be disrespectful. </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Japanese emphasize hierarchy and respect for leaders in the workplace.  However, Americans tend to have a semi-casual work environment where employees and their leaders intermingle casually. </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While the Japanese value indirect communication, relying on tone, context, and non-verbal cues to convey meaning, Americans value direct communication, preferring to say what they mean and expect the same from others. </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Japanese prefer consensus-based decision-making while Americans prefer top-down approaches.</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Japanese value building personal relationships before engaging in business negotiations, while Americans prefer to get straight to the business negotiation. </a:t>
            </a:r>
          </a:p>
          <a:p>
            <a:pPr marL="342900" marR="0" lvl="0" indent="-342900">
              <a:lnSpc>
                <a:spcPct val="107000"/>
              </a:lnSpc>
              <a:spcBef>
                <a:spcPts val="0"/>
              </a:spcBef>
              <a:spcAft>
                <a:spcPts val="80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Japanese culture emphasizes family, community, and harmony, while American culture emphasizes personal freedom, self-expression, and individual achievement. </a:t>
            </a:r>
          </a:p>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4</a:t>
            </a:fld>
            <a:endParaRPr lang="en-US"/>
          </a:p>
        </p:txBody>
      </p:sp>
    </p:spTree>
    <p:extLst>
      <p:ext uri="{BB962C8B-B14F-4D97-AF65-F5344CB8AC3E}">
        <p14:creationId xmlns:p14="http://schemas.microsoft.com/office/powerpoint/2010/main" val="2694865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Communication style - In Japan, communication is typically more indirect and context-dependent, while in the US, it is usually more direct and explicit.</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 maintains a strict hierarchical structure, whereas the US has a more relaxed approach to hierarchy.</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Decision-making in Japan is often slow and based on group consensus, while in the US, it can be swift and individual-driven. </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Japan’s culture emphasizes long working hours and strong dedication to the company, while the US emphasizes work-life balance.</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In Japan, business meetings are highly formalized and structured; in the US, they can be more informal and open to debate.</a:t>
            </a:r>
          </a:p>
          <a:p>
            <a:pPr marL="342900" marR="0" lvl="0" indent="-342900">
              <a:lnSpc>
                <a:spcPct val="107000"/>
              </a:lnSpc>
              <a:spcBef>
                <a:spcPts val="0"/>
              </a:spcBef>
              <a:spcAft>
                <a:spcPts val="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In Japan, relationship building entails a careful and respectful process; in the US, it is less formal and can be more rapid.  </a:t>
            </a:r>
          </a:p>
          <a:p>
            <a:pPr marL="342900" marR="0" lvl="0" indent="-342900">
              <a:lnSpc>
                <a:spcPct val="107000"/>
              </a:lnSpc>
              <a:spcBef>
                <a:spcPts val="0"/>
              </a:spcBef>
              <a:spcAft>
                <a:spcPts val="80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In the US, confrontation to resolve conflicts is more acceptable, while upholding harmony and averting direct conflict is encouraged in Japan.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5</a:t>
            </a:fld>
            <a:endParaRPr lang="en-US"/>
          </a:p>
        </p:txBody>
      </p:sp>
    </p:spTree>
    <p:extLst>
      <p:ext uri="{BB962C8B-B14F-4D97-AF65-F5344CB8AC3E}">
        <p14:creationId xmlns:p14="http://schemas.microsoft.com/office/powerpoint/2010/main" val="2142210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Understanding cultural differences in negotiation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Understand the differences between the negotiating parties, which can affect communication styles, attitudes towards hierarchy, time, and decision-making. Learning about the other party's culture is essential to comprehending their customs, beliefs, and values.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Building trust and rapport</a:t>
            </a:r>
            <a:r>
              <a:rPr lang="en-US" sz="1800" dirty="0">
                <a:effectLst/>
                <a:latin typeface="Calibri" panose="020F0502020204030204" pitchFamily="34" charset="0"/>
                <a:ea typeface="Calibri" panose="020F0502020204030204" pitchFamily="34" charset="0"/>
                <a:cs typeface="Times New Roman" panose="02020603050405020304" pitchFamily="18" charset="0"/>
              </a:rPr>
              <a:t>: the involved party must strive to build trust and rapport to enhance successful cross-cultural negotiations. They can build trust through respect, personal relations, and shared values. Failure to build trust and rapport could complicate cross-cultural business negotiations.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Recognizing non-verbal communication: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non-verbal cues such as body language and tone of voice differ significantly between cultures. Understanding and interpreting them correctly during cross-cultural negotiations enhances successful negotiations, and the opposite is true.</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Adapting communication styles</a:t>
            </a:r>
            <a:r>
              <a:rPr lang="en-US" sz="1800" dirty="0">
                <a:effectLst/>
                <a:latin typeface="Calibri" panose="020F0502020204030204" pitchFamily="34" charset="0"/>
                <a:ea typeface="Calibri" panose="020F0502020204030204" pitchFamily="34" charset="0"/>
                <a:cs typeface="Times New Roman" panose="02020603050405020304" pitchFamily="18" charset="0"/>
              </a:rPr>
              <a:t>: communication styles that fit the cultural norms of the involved parties enhance effective cross-cultural negotiations. However, failure to adapt communication styles can contribute to the failure of cross-cultural negotiations.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Being respectful and patient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cross-cultural negotiations often take longer than expected. Therefore, one of its successful factors is patience to allow other parties to comprehend your position. Respecting other involved parties’ customs, values, and culture is vital to building rapport and trust. Failure to respect other partners’ cultures, values, and customs could lead to the failure of cross-cultural negotiations.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Assumptions and stereotypes</a:t>
            </a:r>
            <a:r>
              <a:rPr lang="en-US" sz="1800" dirty="0">
                <a:effectLst/>
                <a:latin typeface="Calibri" panose="020F0502020204030204" pitchFamily="34" charset="0"/>
                <a:ea typeface="Calibri" panose="020F0502020204030204" pitchFamily="34" charset="0"/>
                <a:cs typeface="Times New Roman" panose="02020603050405020304" pitchFamily="18" charset="0"/>
              </a:rPr>
              <a:t>:  stereotypes and assumptions can hinder successful cross-cultural negotiations. It is vital to avoid making assumptions about the involved individuals’ motives or behavior based on their cultural background. Also, avoid stereotyping other involved individuals to avert misunderstandings and communication breakdown.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Language barriers and translation issues:</a:t>
            </a:r>
            <a:r>
              <a:rPr lang="en-US" sz="1800" dirty="0">
                <a:effectLst/>
                <a:latin typeface="Calibri" panose="020F0502020204030204" pitchFamily="34" charset="0"/>
                <a:ea typeface="Calibri" panose="020F0502020204030204" pitchFamily="34" charset="0"/>
                <a:cs typeface="Times New Roman" panose="02020603050405020304" pitchFamily="18" charset="0"/>
              </a:rPr>
              <a:t> Different languages vary in grammar and vocabulary, making it difficult for the negotiating parties to understand one another well. Language barriers contribute to misunderstandings and hinder information transmission. Also, failure by translators to accurately communicate the cultural nuances and subtleties of the original language can affect effective cross-cultural communication.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Negotiation styles and etiquette:</a:t>
            </a:r>
            <a:r>
              <a:rPr lang="en-US" sz="1800" dirty="0">
                <a:effectLst/>
                <a:latin typeface="Calibri" panose="020F0502020204030204" pitchFamily="34" charset="0"/>
                <a:ea typeface="Calibri" panose="020F0502020204030204" pitchFamily="34" charset="0"/>
                <a:cs typeface="Times New Roman" panose="02020603050405020304" pitchFamily="18" charset="0"/>
              </a:rPr>
              <a:t> Differences in negotiation etiquette and styles can also hinder successful cross-cultural negotiations. Learning the manners, strategies, and expectations of the involved parties in the negotiation is essential. For instance, the Japanese negotiation style is usually more indirect and relationship-focused, while the Americans’ style tends to be more direct and result-oriented. </a:t>
            </a:r>
          </a:p>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6</a:t>
            </a:fld>
            <a:endParaRPr lang="en-US"/>
          </a:p>
        </p:txBody>
      </p:sp>
    </p:spTree>
    <p:extLst>
      <p:ext uri="{BB962C8B-B14F-4D97-AF65-F5344CB8AC3E}">
        <p14:creationId xmlns:p14="http://schemas.microsoft.com/office/powerpoint/2010/main" val="240724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Approach to Hierarchy:</a:t>
            </a:r>
            <a:r>
              <a:rPr lang="en-US" sz="1800" dirty="0">
                <a:effectLst/>
                <a:latin typeface="Calibri" panose="020F0502020204030204" pitchFamily="34" charset="0"/>
                <a:ea typeface="Calibri" panose="020F0502020204030204" pitchFamily="34" charset="0"/>
                <a:cs typeface="Times New Roman" panose="02020603050405020304" pitchFamily="18" charset="0"/>
              </a:rPr>
              <a:t> Japan upholds a strict hierarchical structure, where those in leadership positions command total respect. However, America has a more relaxed approach to hierarchy, where employees casually interact with their leaders.</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Communication style:</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Japan, communication is typically indirect and context-dependent, while in the US, it is usually more direct and transparent.</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Decision-making process:</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Japan, the decision-making process is usually slow and based on group consensus, while in the US, it can be swift and individual-driven.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Business Meetings</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Japan, meetings are usually highly structured and formalized, while in the US, they can be more informal and open to debate.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Workplace etiquette</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Japanese workplaces, employees are expected to be very formal and disciplined, while in the US workplaces, employees tend to be more casual in their behavior and dress.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Conflict resolution: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Japanese culture prefers maintaining harmony and averting confrontation to resolve conflicts, while in the US, confrontation to resolve conflicts is more acceptable.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Relationship Building: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Japan, relationship building entails a careful and respectful process, while in the US, it is less formal and can be quicker. </a:t>
            </a:r>
          </a:p>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7</a:t>
            </a:fld>
            <a:endParaRPr lang="en-US"/>
          </a:p>
        </p:txBody>
      </p:sp>
    </p:spTree>
    <p:extLst>
      <p:ext uri="{BB962C8B-B14F-4D97-AF65-F5344CB8AC3E}">
        <p14:creationId xmlns:p14="http://schemas.microsoft.com/office/powerpoint/2010/main" val="540751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Power Distance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 has 54, while the US has 40 on power distance, meaning Japan has a higher power distance than the US. In Japan, people accept the existence of inequality in society, while inequality is not accepted in the US.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Individualism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 has a 46 score while the US has a 91 score on individualism. This means that Japan values collectivist decisions, while America’s high score means it's an individualistic society that values individualistic decisions.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Masculinity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 has a 95 score, while the US has a 61 score for the masculinity dimension (Hofstede, 2013). This means that Japan is a highly masculine society that values traditional patriarchal gender norms. The US promotes gender equality in the corporate world, hence the low scores on this dimension.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Uncertainty Avoidance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 has a high score of 92, while the US has a low score of 46 on this dimension. This means Japan is a risk-averse society that prefers to follow rules and regulations instead of intuition. America’s low score means it is a society that prefers to take risks.</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Long-term Orientation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 has an 88 score, while the US has a 26 score on long-term orientation. This means that relationship building is more vital in Japanese society than in American society (Hofstede, 2013). Japanese prioritize future rewards in their present decisions, while Americans prefer celebrating quick wins over focusing on long-term plans.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Indulgence Vs. Restraint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Japan has a 42 score, while the US has a 68 score on this dimension, meaning Japanese people are more restrained and place greater emphasis on duty, self-control, and social norms (Hofstede, 2013). Japanese people are usually pessimistic when negotiating business deals. On the other hand, American society is relatively indulgent and encourages people to pursue leisure, happiness, and freedom to express themselves openly.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9</a:t>
            </a:fld>
            <a:endParaRPr lang="en-US"/>
          </a:p>
        </p:txBody>
      </p:sp>
    </p:spTree>
    <p:extLst>
      <p:ext uri="{BB962C8B-B14F-4D97-AF65-F5344CB8AC3E}">
        <p14:creationId xmlns:p14="http://schemas.microsoft.com/office/powerpoint/2010/main" val="3428692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Prioritize Harmony (</a:t>
            </a: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Wa</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and Indirect Communication with the Japanese counterparts.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Japanese concept of harmony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Wa</a:t>
            </a:r>
            <a:r>
              <a:rPr lang="en-US" sz="1800" dirty="0">
                <a:effectLst/>
                <a:latin typeface="Calibri" panose="020F0502020204030204" pitchFamily="34" charset="0"/>
                <a:ea typeface="Calibri" panose="020F0502020204030204" pitchFamily="34" charset="0"/>
                <a:cs typeface="Times New Roman" panose="02020603050405020304" pitchFamily="18" charset="0"/>
              </a:rPr>
              <a:t>) significantly influences negotiation style. American managers should prioritize maintaining relationships and avoiding confrontation to enhance effective cross-cultural business negotiation.  While American managers might embrace direct debate and swift decision-making during negotiations, their Japanese counterparts usually prefer a measured approach to ensure no one loses face. Using indirect communication, such as silence, can be a respectful way for negotiators to consult their leaders.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Prioritize consensus-building during business negotiations.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Japanese concept of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Nemawashi</a:t>
            </a:r>
            <a:r>
              <a:rPr lang="en-US" sz="1800" dirty="0">
                <a:effectLst/>
                <a:latin typeface="Calibri" panose="020F0502020204030204" pitchFamily="34" charset="0"/>
                <a:ea typeface="Calibri" panose="020F0502020204030204" pitchFamily="34" charset="0"/>
                <a:cs typeface="Times New Roman" panose="02020603050405020304" pitchFamily="18" charset="0"/>
              </a:rPr>
              <a:t> can significantly influence negotiation style. It advocates for behind-the-scenes consensus-building to avoid confrontation during the formal business negotiations (Liu, 2024).  Therefore, American managers engaged in business negotiations in Japan must acknowledge the concept of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nemawashi</a:t>
            </a:r>
            <a:r>
              <a:rPr lang="en-US" sz="1800" dirty="0">
                <a:effectLst/>
                <a:latin typeface="Calibri" panose="020F0502020204030204" pitchFamily="34" charset="0"/>
                <a:ea typeface="Calibri" panose="020F0502020204030204" pitchFamily="34" charset="0"/>
                <a:cs typeface="Times New Roman" panose="02020603050405020304" pitchFamily="18" charset="0"/>
              </a:rPr>
              <a:t> to enhance the success of cross-cultural business negotiations. Proactively engage the other parties in pre-meeting dialogues to minimize friction and last-minute rejections. </a:t>
            </a:r>
          </a:p>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Emphasizing trust and relationship building over transactions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Trust promotes enduring relationships that significantly influence negotiation style in Japan. American managers negotiating business deals with Japanese counterparts must emphasize business deals that guarantee mutual benefits over a multi-year period rather than negotiating for deals that guarantee immediate profit (Liu, 2024). Adopting this trust-centric mindset can be instrumental in enhancing the success of cross-cultural business negotiations in Japan. American managers should prioritize shared meals, gift exchanges, and small talk to build personal rapport with their Japanese counterparts. </a:t>
            </a:r>
          </a:p>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10</a:t>
            </a:fld>
            <a:endParaRPr lang="en-US"/>
          </a:p>
        </p:txBody>
      </p:sp>
    </p:spTree>
    <p:extLst>
      <p:ext uri="{BB962C8B-B14F-4D97-AF65-F5344CB8AC3E}">
        <p14:creationId xmlns:p14="http://schemas.microsoft.com/office/powerpoint/2010/main" val="14094313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Prioritizing cultural sensitivity training </a:t>
            </a:r>
          </a:p>
          <a:p>
            <a:pPr marL="285750" marR="0" indent="-285750">
              <a:lnSpc>
                <a:spcPct val="107000"/>
              </a:lnSpc>
              <a:spcBef>
                <a:spcPts val="0"/>
              </a:spcBef>
              <a:spcAft>
                <a:spcPts val="800"/>
              </a:spcAft>
              <a:buFont typeface="Wingdings" panose="05000000000000000000" pitchFamily="2" charset="2"/>
              <a:buChar char="q"/>
            </a:pPr>
            <a:r>
              <a:rPr lang="en-US" sz="1800" dirty="0">
                <a:effectLst/>
                <a:latin typeface="Calibri" panose="020F0502020204030204" pitchFamily="34" charset="0"/>
                <a:ea typeface="Calibri" panose="020F0502020204030204" pitchFamily="34" charset="0"/>
                <a:cs typeface="Times New Roman" panose="02020603050405020304" pitchFamily="18" charset="0"/>
              </a:rPr>
              <a:t>Cultural sensitivity training can be instrumental in guaranteeing the effectiveness of cross-cultural business negotiations. Undertaking cultural sensitivity training will help to improve American negotiators’ respect for and understanding of the Japanese cultural background to help reduce misunderstandings and conflicts during negotiations (Morrison and Conaway, 2009). </a:t>
            </a:r>
          </a:p>
          <a:p>
            <a:pPr marL="285750" marR="0" indent="-285750">
              <a:lnSpc>
                <a:spcPct val="107000"/>
              </a:lnSpc>
              <a:spcBef>
                <a:spcPts val="0"/>
              </a:spcBef>
              <a:spcAft>
                <a:spcPts val="800"/>
              </a:spcAft>
              <a:buFont typeface="Wingdings" panose="05000000000000000000" pitchFamily="2" charset="2"/>
              <a:buChar char="q"/>
            </a:pPr>
            <a:r>
              <a:rPr lang="en-US" sz="1800" dirty="0">
                <a:effectLst/>
                <a:latin typeface="Calibri" panose="020F0502020204030204" pitchFamily="34" charset="0"/>
                <a:ea typeface="Calibri" panose="020F0502020204030204" pitchFamily="34" charset="0"/>
                <a:cs typeface="Times New Roman" panose="02020603050405020304" pitchFamily="18" charset="0"/>
              </a:rPr>
              <a:t>Cultural sensitivity training will cover cultural theories, cross-cultural communication skills, cultural variations analysis, and case studies. This training will enable American negotiators to identify and understand communication styles, non-verbal signals, and negotiating styles in Japanese culture. </a:t>
            </a:r>
          </a:p>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11</a:t>
            </a:fld>
            <a:endParaRPr lang="en-US"/>
          </a:p>
        </p:txBody>
      </p:sp>
    </p:spTree>
    <p:extLst>
      <p:ext uri="{BB962C8B-B14F-4D97-AF65-F5344CB8AC3E}">
        <p14:creationId xmlns:p14="http://schemas.microsoft.com/office/powerpoint/2010/main" val="1328801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765947-AFA6-440D-BC40-AA245527DB68}" type="slidenum">
              <a:rPr lang="en-US" smtClean="0"/>
              <a:t>12</a:t>
            </a:fld>
            <a:endParaRPr lang="en-US"/>
          </a:p>
        </p:txBody>
      </p:sp>
    </p:spTree>
    <p:extLst>
      <p:ext uri="{BB962C8B-B14F-4D97-AF65-F5344CB8AC3E}">
        <p14:creationId xmlns:p14="http://schemas.microsoft.com/office/powerpoint/2010/main" val="2518686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7765947-AFA6-440D-BC40-AA245527DB68}" type="slidenum">
              <a:rPr lang="en-US" smtClean="0"/>
              <a:t>14</a:t>
            </a:fld>
            <a:endParaRPr lang="en-US"/>
          </a:p>
        </p:txBody>
      </p:sp>
    </p:spTree>
    <p:extLst>
      <p:ext uri="{BB962C8B-B14F-4D97-AF65-F5344CB8AC3E}">
        <p14:creationId xmlns:p14="http://schemas.microsoft.com/office/powerpoint/2010/main" val="2686613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4799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74316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0968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846836-3DFA-482E-9060-8D54F56622CB}"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636108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846836-3DFA-482E-9060-8D54F56622CB}" type="datetimeFigureOut">
              <a:rPr lang="en-US" smtClean="0"/>
              <a:t>10/19/2025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27984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846836-3DFA-482E-9060-8D54F56622CB}" type="datetimeFigureOut">
              <a:rPr lang="en-US" smtClean="0"/>
              <a:t>10/19/2025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77552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B846836-3DFA-482E-9060-8D54F56622CB}" type="datetimeFigureOut">
              <a:rPr lang="en-US" smtClean="0"/>
              <a:t>10/19/2025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241242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B846836-3DFA-482E-9060-8D54F56622CB}" type="datetimeFigureOut">
              <a:rPr lang="en-US" smtClean="0"/>
              <a:t>10/19/2025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78613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883656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56346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609523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B846836-3DFA-482E-9060-8D54F56622CB}" type="datetimeFigureOut">
              <a:rPr lang="en-US" smtClean="0"/>
              <a:t>10/19/2025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7B5F5D4-3012-4A68-B648-865CE5EFF6F8}"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18203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1080653" y="4249881"/>
            <a:ext cx="10027228" cy="1870362"/>
          </a:xfrm>
        </p:spPr>
        <p:txBody>
          <a:bodyPr>
            <a:normAutofit fontScale="90000"/>
          </a:bodyPr>
          <a:lstStyle/>
          <a:p>
            <a:br>
              <a:rPr lang="en-GB" sz="3600" dirty="0"/>
            </a:br>
            <a:r>
              <a:rPr lang="en-GB" sz="3600" dirty="0"/>
              <a:t>Student Name: Daniela Zaharia</a:t>
            </a:r>
            <a:br>
              <a:rPr lang="en-GB" sz="3600" dirty="0"/>
            </a:br>
            <a:r>
              <a:rPr lang="en-GB" sz="3600" dirty="0"/>
              <a:t>Student ID: 2311196</a:t>
            </a:r>
            <a:br>
              <a:rPr lang="en-GB" sz="3600" dirty="0"/>
            </a:br>
            <a:r>
              <a:rPr lang="en-GB" sz="3600" dirty="0"/>
              <a:t>Module: International Business Communications</a:t>
            </a:r>
            <a:br>
              <a:rPr lang="en-GB" sz="3600" dirty="0"/>
            </a:br>
            <a:r>
              <a:rPr lang="en-GB" sz="3600" dirty="0"/>
              <a:t>Module code: LCBB6023</a:t>
            </a:r>
            <a:endParaRPr lang="en-US" sz="3600" dirty="0"/>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a:xfrm>
            <a:off x="539827" y="88319"/>
            <a:ext cx="11056427" cy="1688525"/>
          </a:xfrm>
        </p:spPr>
        <p:txBody>
          <a:bodyPr>
            <a:normAutofit/>
          </a:bodyPr>
          <a:lstStyle/>
          <a:p>
            <a:pPr algn="ctr"/>
            <a:r>
              <a:rPr lang="en-US" sz="3200" b="1" dirty="0">
                <a:effectLst>
                  <a:outerShdw blurRad="38100" dist="38100" dir="2700000" algn="tl">
                    <a:srgbClr val="000000">
                      <a:alpha val="43137"/>
                    </a:srgbClr>
                  </a:outerShdw>
                </a:effectLst>
              </a:rPr>
              <a:t>Cross-cultural Negotiation Between The US Managers And The Japanese Counterparts </a:t>
            </a:r>
          </a:p>
        </p:txBody>
      </p:sp>
      <p:sp>
        <p:nvSpPr>
          <p:cNvPr id="4" name="Title 1">
            <a:extLst>
              <a:ext uri="{FF2B5EF4-FFF2-40B4-BE49-F238E27FC236}">
                <a16:creationId xmlns:a16="http://schemas.microsoft.com/office/drawing/2014/main" id="{DFEE55BD-CD39-4890-BDF2-10378D5A7ED9}"/>
              </a:ext>
            </a:extLst>
          </p:cNvPr>
          <p:cNvSpPr txBox="1">
            <a:spLocks/>
          </p:cNvSpPr>
          <p:nvPr/>
        </p:nvSpPr>
        <p:spPr>
          <a:xfrm>
            <a:off x="1297647" y="2026227"/>
            <a:ext cx="10027228" cy="727364"/>
          </a:xfrm>
          <a:prstGeom prst="rect">
            <a:avLst/>
          </a:prstGeom>
        </p:spPr>
        <p:txBody>
          <a:bodyPr vert="horz" lIns="91440" tIns="45720" rIns="91440" bIns="45720" rtlCol="0" anchor="b">
            <a:normAutofit fontScale="97500"/>
          </a:bodyPr>
          <a:lstStyle>
            <a:lvl1pPr algn="l" defTabSz="914400" rtl="0" eaLnBrk="1" latinLnBrk="0" hangingPunct="1">
              <a:lnSpc>
                <a:spcPct val="85000"/>
              </a:lnSpc>
              <a:spcBef>
                <a:spcPct val="0"/>
              </a:spcBef>
              <a:buNone/>
              <a:defRPr sz="8000" kern="1200" spc="-50" baseline="0">
                <a:solidFill>
                  <a:schemeClr val="tx1">
                    <a:lumMod val="85000"/>
                    <a:lumOff val="15000"/>
                  </a:schemeClr>
                </a:solidFill>
                <a:latin typeface="+mj-lt"/>
                <a:ea typeface="+mj-ea"/>
                <a:cs typeface="+mj-cs"/>
              </a:defRPr>
            </a:lvl1pPr>
          </a:lstStyle>
          <a:p>
            <a:r>
              <a:rPr lang="en-GB" sz="3600" b="1" dirty="0">
                <a:latin typeface="+mn-lt"/>
              </a:rPr>
              <a:t>Component 1 </a:t>
            </a:r>
            <a:r>
              <a:rPr lang="en-GB" sz="3600" b="1" dirty="0"/>
              <a:t>– Practical - Individual Presentation</a:t>
            </a:r>
            <a:endParaRPr lang="en-US" sz="3600" b="1" dirty="0"/>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a:xfrm>
            <a:off x="0" y="0"/>
            <a:ext cx="12192000" cy="999605"/>
          </a:xfrm>
          <a:solidFill>
            <a:schemeClr val="accent4">
              <a:lumMod val="40000"/>
              <a:lumOff val="60000"/>
            </a:schemeClr>
          </a:solidFill>
        </p:spPr>
        <p:txBody>
          <a:bodyPr/>
          <a:lstStyle/>
          <a:p>
            <a:r>
              <a:rPr lang="en-GB" dirty="0"/>
              <a:t>Main content </a:t>
            </a:r>
            <a:endParaRPr lang="en-US" dirty="0"/>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a:xfrm>
            <a:off x="498764" y="1825625"/>
            <a:ext cx="10490365" cy="4351338"/>
          </a:xfrm>
        </p:spPr>
        <p:txBody>
          <a:bodyPr>
            <a:normAutofit lnSpcReduction="10000"/>
          </a:bodyPr>
          <a:lstStyle/>
          <a:p>
            <a:pPr marL="457200" indent="-457200">
              <a:buFont typeface="+mj-lt"/>
              <a:buAutoNum type="arabicPeriod"/>
            </a:pPr>
            <a:r>
              <a:rPr lang="en-GB" sz="2000" dirty="0"/>
              <a:t>Introduction to the context</a:t>
            </a:r>
          </a:p>
          <a:p>
            <a:pPr marL="457200" indent="-457200">
              <a:buFont typeface="+mj-lt"/>
              <a:buAutoNum type="arabicPeriod"/>
            </a:pPr>
            <a:r>
              <a:rPr lang="en-GB" sz="2000" dirty="0"/>
              <a:t>Introduce the Japanese culture</a:t>
            </a:r>
          </a:p>
          <a:p>
            <a:pPr marL="457200" indent="-457200">
              <a:buFont typeface="+mj-lt"/>
              <a:buAutoNum type="arabicPeriod"/>
            </a:pPr>
            <a:r>
              <a:rPr lang="en-GB" sz="2000" dirty="0"/>
              <a:t>Main Differences Between the US and Japan</a:t>
            </a:r>
          </a:p>
          <a:p>
            <a:pPr marL="457200" indent="-457200">
              <a:buFont typeface="+mj-lt"/>
              <a:buAutoNum type="arabicPeriod"/>
            </a:pPr>
            <a:r>
              <a:rPr lang="en-GB" sz="2000" dirty="0"/>
              <a:t>Success and failure factors of Cross-cultural Business Negotiations  </a:t>
            </a:r>
          </a:p>
          <a:p>
            <a:pPr marL="457200" indent="-457200">
              <a:buFont typeface="+mj-lt"/>
              <a:buAutoNum type="arabicPeriod"/>
            </a:pPr>
            <a:r>
              <a:rPr lang="en-GB" sz="2000" dirty="0"/>
              <a:t>Cultural sensitivity in Japan / The differences from the US  </a:t>
            </a:r>
          </a:p>
          <a:p>
            <a:pPr marL="457200" indent="-457200">
              <a:buFont typeface="+mj-lt"/>
              <a:buAutoNum type="arabicPeriod"/>
            </a:pPr>
            <a:r>
              <a:rPr lang="en-GB" sz="2000" dirty="0"/>
              <a:t>Hofstede Cultural Dimensions: US and Japan</a:t>
            </a:r>
          </a:p>
          <a:p>
            <a:pPr marL="457200" indent="-457200">
              <a:buFont typeface="+mj-lt"/>
              <a:buAutoNum type="arabicPeriod"/>
            </a:pPr>
            <a:r>
              <a:rPr lang="en-US" sz="2000" dirty="0"/>
              <a:t>Recommendations to enable successful cross-cultural </a:t>
            </a:r>
          </a:p>
          <a:p>
            <a:pPr marL="457200" indent="-457200">
              <a:buFont typeface="+mj-lt"/>
              <a:buAutoNum type="arabicPeriod"/>
            </a:pPr>
            <a:r>
              <a:rPr lang="en-US" sz="2000" dirty="0"/>
              <a:t>Negotiations between Japan and the US</a:t>
            </a:r>
          </a:p>
          <a:p>
            <a:pPr marL="457200" indent="-457200">
              <a:buFont typeface="+mj-lt"/>
              <a:buAutoNum type="arabicPeriod"/>
            </a:pPr>
            <a:r>
              <a:rPr lang="en-GB" sz="2000" dirty="0"/>
              <a:t>Conclusion</a:t>
            </a:r>
            <a:endParaRPr lang="en-US" sz="2000" dirty="0"/>
          </a:p>
          <a:p>
            <a:pPr marL="457200" indent="-457200">
              <a:buFont typeface="+mj-lt"/>
              <a:buAutoNum type="arabicPeriod"/>
            </a:pPr>
            <a:r>
              <a:rPr lang="en-US" sz="2000" dirty="0"/>
              <a:t>Reference List</a:t>
            </a:r>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0" y="0"/>
            <a:ext cx="12192000" cy="958467"/>
          </a:xfrm>
          <a:solidFill>
            <a:schemeClr val="accent4">
              <a:lumMod val="40000"/>
              <a:lumOff val="60000"/>
            </a:schemeClr>
          </a:solidFill>
        </p:spPr>
        <p:txBody>
          <a:bodyPr/>
          <a:lstStyle/>
          <a:p>
            <a:pPr algn="ctr"/>
            <a:r>
              <a:rPr lang="en-GB" dirty="0"/>
              <a:t>Introduction to the context </a:t>
            </a:r>
            <a:endParaRPr lang="en-US" dirty="0"/>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sz="half" idx="1"/>
          </p:nvPr>
        </p:nvSpPr>
        <p:spPr>
          <a:xfrm>
            <a:off x="408214" y="1690688"/>
            <a:ext cx="6172200" cy="4661126"/>
          </a:xfrm>
        </p:spPr>
        <p:txBody>
          <a:bodyPr>
            <a:normAutofit/>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This presentation focuses on cross-cultural communication between Japanese and US companies in business negotiations.</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Cross-cultural business negotiations entail two or more business parties.</a:t>
            </a:r>
          </a:p>
          <a:p>
            <a:r>
              <a:rPr lang="en-US" sz="1800" dirty="0">
                <a:latin typeface="Calibri" panose="020F0502020204030204" pitchFamily="34" charset="0"/>
                <a:ea typeface="Calibri" panose="020F0502020204030204" pitchFamily="34" charset="0"/>
                <a:cs typeface="Times New Roman" panose="02020603050405020304" pitchFamily="18" charset="0"/>
              </a:rPr>
              <a:t>The two parties come from different cultural backgrounds, such as nationalities.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They come together to strike a business deal.</a:t>
            </a:r>
          </a:p>
          <a:p>
            <a:r>
              <a:rPr lang="en-US" sz="1800" dirty="0">
                <a:latin typeface="Calibri" panose="020F0502020204030204" pitchFamily="34" charset="0"/>
                <a:cs typeface="Times New Roman" panose="02020603050405020304" pitchFamily="18" charset="0"/>
              </a:rPr>
              <a:t>Negotiators </a:t>
            </a:r>
            <a:r>
              <a:rPr lang="en-US" sz="1800" dirty="0">
                <a:effectLst/>
                <a:latin typeface="Calibri" panose="020F0502020204030204" pitchFamily="34" charset="0"/>
                <a:ea typeface="Calibri" panose="020F0502020204030204" pitchFamily="34" charset="0"/>
                <a:cs typeface="Times New Roman" panose="02020603050405020304" pitchFamily="18" charset="0"/>
              </a:rPr>
              <a:t>must consider various aspects, including spoken and non-verbal cues, like body language and negotiation pace.</a:t>
            </a:r>
          </a:p>
          <a:p>
            <a:r>
              <a:rPr lang="en-US" sz="1800" dirty="0">
                <a:latin typeface="Calibri" panose="020F0502020204030204" pitchFamily="34" charset="0"/>
                <a:cs typeface="Times New Roman" panose="02020603050405020304" pitchFamily="18" charset="0"/>
              </a:rPr>
              <a:t>They </a:t>
            </a:r>
            <a:r>
              <a:rPr lang="en-US" sz="1800" dirty="0">
                <a:effectLst/>
                <a:latin typeface="Calibri" panose="020F0502020204030204" pitchFamily="34" charset="0"/>
                <a:ea typeface="Calibri" panose="020F0502020204030204" pitchFamily="34" charset="0"/>
                <a:cs typeface="Times New Roman" panose="02020603050405020304" pitchFamily="18" charset="0"/>
              </a:rPr>
              <a:t>must understand the cultural differences between them and their counterpart</a:t>
            </a:r>
            <a:r>
              <a:rPr lang="en-US" sz="1800" dirty="0">
                <a:latin typeface="Calibri" panose="020F0502020204030204" pitchFamily="34" charset="0"/>
                <a:ea typeface="Calibri" panose="020F0502020204030204" pitchFamily="34" charset="0"/>
                <a:cs typeface="Times New Roman" panose="02020603050405020304" pitchFamily="18" charset="0"/>
              </a:rPr>
              <a:t>. </a:t>
            </a:r>
          </a:p>
          <a:p>
            <a:r>
              <a:rPr lang="en-US" sz="1800" dirty="0">
                <a:latin typeface="Calibri" panose="020F0502020204030204" pitchFamily="34" charset="0"/>
                <a:cs typeface="Times New Roman" panose="02020603050405020304" pitchFamily="18" charset="0"/>
              </a:rPr>
              <a:t>These differences affect communication and negotiation styles. </a:t>
            </a:r>
          </a:p>
          <a:p>
            <a:pPr marL="0" indent="0">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(Brett, 2007; Costin, 2015;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Gesteland</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2019)</a:t>
            </a:r>
            <a:endParaRPr lang="en-US" dirty="0"/>
          </a:p>
        </p:txBody>
      </p:sp>
      <p:pic>
        <p:nvPicPr>
          <p:cNvPr id="6" name="Content Placeholder 5">
            <a:extLst>
              <a:ext uri="{FF2B5EF4-FFF2-40B4-BE49-F238E27FC236}">
                <a16:creationId xmlns:a16="http://schemas.microsoft.com/office/drawing/2014/main" id="{FBDAF597-4818-4D5F-8184-F0EEE58F93FE}"/>
              </a:ext>
            </a:extLst>
          </p:cNvPr>
          <p:cNvPicPr>
            <a:picLocks noGrp="1" noChangeAspect="1"/>
          </p:cNvPicPr>
          <p:nvPr>
            <p:ph sz="half" idx="2"/>
          </p:nvPr>
        </p:nvPicPr>
        <p:blipFill>
          <a:blip r:embed="rId3"/>
          <a:stretch>
            <a:fillRect/>
          </a:stretch>
        </p:blipFill>
        <p:spPr>
          <a:xfrm>
            <a:off x="7329561" y="1690688"/>
            <a:ext cx="4773386" cy="4661125"/>
          </a:xfrm>
        </p:spPr>
      </p:pic>
    </p:spTree>
    <p:extLst>
      <p:ext uri="{BB962C8B-B14F-4D97-AF65-F5344CB8AC3E}">
        <p14:creationId xmlns:p14="http://schemas.microsoft.com/office/powerpoint/2010/main" val="263983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0" y="0"/>
            <a:ext cx="12192000" cy="749147"/>
          </a:xfrm>
          <a:solidFill>
            <a:schemeClr val="accent4">
              <a:lumMod val="40000"/>
              <a:lumOff val="60000"/>
            </a:schemeClr>
          </a:solidFill>
        </p:spPr>
        <p:txBody>
          <a:bodyPr/>
          <a:lstStyle/>
          <a:p>
            <a:pPr algn="ctr"/>
            <a:r>
              <a:rPr lang="en-GB" dirty="0"/>
              <a:t>Introduce the Japanese culture </a:t>
            </a:r>
            <a:endParaRPr lang="en-US" dirty="0"/>
          </a:p>
        </p:txBody>
      </p:sp>
      <p:sp>
        <p:nvSpPr>
          <p:cNvPr id="5" name="Text Placeholder 4">
            <a:extLst>
              <a:ext uri="{FF2B5EF4-FFF2-40B4-BE49-F238E27FC236}">
                <a16:creationId xmlns:a16="http://schemas.microsoft.com/office/drawing/2014/main" id="{026611FE-DEE7-4A8B-9BF2-EF2F27CDB335}"/>
              </a:ext>
            </a:extLst>
          </p:cNvPr>
          <p:cNvSpPr>
            <a:spLocks noGrp="1"/>
          </p:cNvSpPr>
          <p:nvPr>
            <p:ph type="body" idx="1"/>
          </p:nvPr>
        </p:nvSpPr>
        <p:spPr>
          <a:xfrm>
            <a:off x="0" y="803199"/>
            <a:ext cx="5355773" cy="823912"/>
          </a:xfrm>
          <a:noFill/>
        </p:spPr>
        <p:txBody>
          <a:bodyPr/>
          <a:lstStyle/>
          <a:p>
            <a:r>
              <a:rPr lang="en-US" b="1" dirty="0">
                <a:latin typeface="+mj-lt"/>
              </a:rPr>
              <a:t>Japanese Culture </a:t>
            </a: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sz="half" idx="2"/>
          </p:nvPr>
        </p:nvSpPr>
        <p:spPr>
          <a:xfrm>
            <a:off x="77119" y="1855080"/>
            <a:ext cx="5854356" cy="4314366"/>
          </a:xfrm>
        </p:spPr>
        <p:txBody>
          <a:bodyPr>
            <a:normAutofit lnSpcReduction="10000"/>
          </a:bodyPr>
          <a:lstStyle/>
          <a:p>
            <a:r>
              <a:rPr lang="en-US" sz="1800" dirty="0">
                <a:effectLst/>
                <a:ea typeface="Calibri" panose="020F0502020204030204" pitchFamily="34" charset="0"/>
                <a:cs typeface="Times New Roman" panose="02020603050405020304" pitchFamily="18" charset="0"/>
              </a:rPr>
              <a:t>Japanese culture is deeply entrenched in its society, influencing various aspects of Japanese lives and business etiquette.</a:t>
            </a:r>
            <a:endParaRPr lang="en-GB" dirty="0"/>
          </a:p>
          <a:p>
            <a:r>
              <a:rPr lang="en-US" sz="1800" dirty="0">
                <a:effectLst/>
                <a:ea typeface="Calibri" panose="020F0502020204030204" pitchFamily="34" charset="0"/>
                <a:cs typeface="Times New Roman" panose="02020603050405020304" pitchFamily="18" charset="0"/>
              </a:rPr>
              <a:t>The Japanese highly value punctuality, with meetings starting exactly on time.</a:t>
            </a:r>
          </a:p>
          <a:p>
            <a:r>
              <a:rPr lang="en-US" sz="1800" dirty="0">
                <a:effectLst/>
                <a:ea typeface="Calibri" panose="020F0502020204030204" pitchFamily="34" charset="0"/>
                <a:cs typeface="Times New Roman" panose="02020603050405020304" pitchFamily="18" charset="0"/>
              </a:rPr>
              <a:t>Japanese value hierarchy and respect those in leadership using honorifics</a:t>
            </a:r>
            <a:r>
              <a:rPr lang="en-US" sz="1800" dirty="0">
                <a:ea typeface="Calibri" panose="020F0502020204030204" pitchFamily="34" charset="0"/>
                <a:cs typeface="Times New Roman" panose="02020603050405020304" pitchFamily="18" charset="0"/>
              </a:rPr>
              <a:t>.</a:t>
            </a:r>
          </a:p>
          <a:p>
            <a:r>
              <a:rPr lang="en-US" sz="1800" dirty="0">
                <a:effectLst/>
                <a:ea typeface="Calibri" panose="020F0502020204030204" pitchFamily="34" charset="0"/>
                <a:cs typeface="Times New Roman" panose="02020603050405020304" pitchFamily="18" charset="0"/>
              </a:rPr>
              <a:t>Japanese values indirect expression of opinion, emphasizing reading context and atmosphere.</a:t>
            </a:r>
          </a:p>
          <a:p>
            <a:r>
              <a:rPr lang="en-US" sz="1800" dirty="0">
                <a:effectLst/>
                <a:ea typeface="Calibri" panose="020F0502020204030204" pitchFamily="34" charset="0"/>
                <a:cs typeface="Times New Roman" panose="02020603050405020304" pitchFamily="18" charset="0"/>
              </a:rPr>
              <a:t>They consider face-saving and gradual feedback</a:t>
            </a:r>
            <a:r>
              <a:rPr lang="en-US" sz="1800" dirty="0">
                <a:ea typeface="Calibri" panose="020F0502020204030204" pitchFamily="34" charset="0"/>
                <a:cs typeface="Times New Roman" panose="02020603050405020304" pitchFamily="18" charset="0"/>
              </a:rPr>
              <a:t>.</a:t>
            </a:r>
          </a:p>
          <a:p>
            <a:r>
              <a:rPr lang="en-US" sz="1800" dirty="0">
                <a:ea typeface="Calibri" panose="020F0502020204030204" pitchFamily="34" charset="0"/>
                <a:cs typeface="Times New Roman" panose="02020603050405020304" pitchFamily="18" charset="0"/>
              </a:rPr>
              <a:t>P</a:t>
            </a:r>
            <a:r>
              <a:rPr lang="en-US" sz="1800" dirty="0">
                <a:effectLst/>
                <a:ea typeface="Calibri" panose="020F0502020204030204" pitchFamily="34" charset="0"/>
                <a:cs typeface="Times New Roman" panose="02020603050405020304" pitchFamily="18" charset="0"/>
              </a:rPr>
              <a:t>olite language and formal greetings are vital.</a:t>
            </a:r>
          </a:p>
          <a:p>
            <a:r>
              <a:rPr lang="en-US" sz="1800" dirty="0">
                <a:effectLst/>
                <a:ea typeface="Calibri" panose="020F0502020204030204" pitchFamily="34" charset="0"/>
                <a:cs typeface="Times New Roman" panose="02020603050405020304" pitchFamily="18" charset="0"/>
              </a:rPr>
              <a:t>Decision-making is through bottom-up consensus.  </a:t>
            </a:r>
          </a:p>
          <a:p>
            <a:pPr marL="0" indent="0">
              <a:buNone/>
            </a:pPr>
            <a:r>
              <a:rPr lang="en-US" sz="1800" dirty="0">
                <a:ea typeface="Calibri" panose="020F0502020204030204" pitchFamily="34" charset="0"/>
                <a:cs typeface="Times New Roman" panose="02020603050405020304" pitchFamily="18" charset="0"/>
              </a:rPr>
              <a:t>(</a:t>
            </a:r>
            <a:r>
              <a:rPr lang="en-US" sz="1300" dirty="0">
                <a:effectLst/>
                <a:ea typeface="Calibri" panose="020F0502020204030204" pitchFamily="34" charset="0"/>
                <a:cs typeface="Times New Roman" panose="02020603050405020304" pitchFamily="18" charset="0"/>
              </a:rPr>
              <a:t>Brett and Okumura, 1998</a:t>
            </a:r>
            <a:r>
              <a:rPr lang="en-US" sz="1800" dirty="0">
                <a:effectLst/>
                <a:ea typeface="Calibri" panose="020F0502020204030204" pitchFamily="34" charset="0"/>
                <a:cs typeface="Times New Roman" panose="02020603050405020304" pitchFamily="18" charset="0"/>
              </a:rPr>
              <a:t>)</a:t>
            </a:r>
          </a:p>
          <a:p>
            <a:endParaRPr lang="en-US" dirty="0"/>
          </a:p>
        </p:txBody>
      </p:sp>
      <p:sp>
        <p:nvSpPr>
          <p:cNvPr id="6" name="Text Placeholder 5">
            <a:extLst>
              <a:ext uri="{FF2B5EF4-FFF2-40B4-BE49-F238E27FC236}">
                <a16:creationId xmlns:a16="http://schemas.microsoft.com/office/drawing/2014/main" id="{28BD0175-1CBA-4829-BB73-0C9B5BA4E7E0}"/>
              </a:ext>
            </a:extLst>
          </p:cNvPr>
          <p:cNvSpPr>
            <a:spLocks noGrp="1"/>
          </p:cNvSpPr>
          <p:nvPr>
            <p:ph type="body" sz="quarter" idx="3"/>
          </p:nvPr>
        </p:nvSpPr>
        <p:spPr>
          <a:xfrm>
            <a:off x="6394373" y="756935"/>
            <a:ext cx="5768975" cy="747711"/>
          </a:xfrm>
          <a:noFill/>
        </p:spPr>
        <p:txBody>
          <a:bodyPr/>
          <a:lstStyle/>
          <a:p>
            <a:r>
              <a:rPr lang="en-US" b="1" dirty="0">
                <a:latin typeface="+mj-lt"/>
              </a:rPr>
              <a:t>Main Differences Between the US and Japan</a:t>
            </a:r>
          </a:p>
        </p:txBody>
      </p:sp>
      <p:sp>
        <p:nvSpPr>
          <p:cNvPr id="7" name="Content Placeholder 6">
            <a:extLst>
              <a:ext uri="{FF2B5EF4-FFF2-40B4-BE49-F238E27FC236}">
                <a16:creationId xmlns:a16="http://schemas.microsoft.com/office/drawing/2014/main" id="{A164F6B7-2EB4-4672-A680-EE19265BC433}"/>
              </a:ext>
            </a:extLst>
          </p:cNvPr>
          <p:cNvSpPr>
            <a:spLocks noGrp="1"/>
          </p:cNvSpPr>
          <p:nvPr>
            <p:ph sz="quarter" idx="4"/>
          </p:nvPr>
        </p:nvSpPr>
        <p:spPr>
          <a:xfrm>
            <a:off x="6172199" y="1949986"/>
            <a:ext cx="5726017" cy="4297961"/>
          </a:xfrm>
        </p:spPr>
        <p:txBody>
          <a:bodyPr>
            <a:normAutofit/>
          </a:bodyPr>
          <a:lstStyle/>
          <a:p>
            <a:r>
              <a:rPr lang="en-US" sz="1800" dirty="0"/>
              <a:t>Unlike the Japanese, Americans tolerate slight delays.</a:t>
            </a:r>
          </a:p>
          <a:p>
            <a:r>
              <a:rPr lang="en-US" sz="1800" dirty="0"/>
              <a:t>Americans prefer a semi-casual work setting where employees intermingle casually with leaders.</a:t>
            </a:r>
          </a:p>
          <a:p>
            <a:r>
              <a:rPr lang="en-US" sz="1800" dirty="0">
                <a:effectLst/>
                <a:ea typeface="Calibri" panose="020F0502020204030204" pitchFamily="34" charset="0"/>
                <a:cs typeface="Times New Roman" panose="02020603050405020304" pitchFamily="18" charset="0"/>
              </a:rPr>
              <a:t>Americans value direct communication, preferring to say what they mean and expect the same from others. </a:t>
            </a:r>
          </a:p>
          <a:p>
            <a:r>
              <a:rPr lang="en-US" sz="1800" dirty="0">
                <a:effectLst/>
                <a:ea typeface="Calibri" panose="020F0502020204030204" pitchFamily="34" charset="0"/>
                <a:cs typeface="Times New Roman" panose="02020603050405020304" pitchFamily="18" charset="0"/>
              </a:rPr>
              <a:t>Japanese prefer consensus-based decision-making while Americans prefer top-down approaches.</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Japanese value building personal relationships, while Americans prefer to get straight to the business negotiation.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Japanese culture emphasizes family, community, and harmony, while American culture emphasizes personal freedom, self-expression, and individual achievement.</a:t>
            </a:r>
            <a:endParaRPr lang="en-US" sz="1800" dirty="0"/>
          </a:p>
        </p:txBody>
      </p:sp>
    </p:spTree>
    <p:extLst>
      <p:ext uri="{BB962C8B-B14F-4D97-AF65-F5344CB8AC3E}">
        <p14:creationId xmlns:p14="http://schemas.microsoft.com/office/powerpoint/2010/main" val="383415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0" y="0"/>
            <a:ext cx="12192000" cy="1024569"/>
          </a:xfrm>
          <a:solidFill>
            <a:schemeClr val="accent4">
              <a:lumMod val="40000"/>
              <a:lumOff val="60000"/>
            </a:schemeClr>
          </a:solidFill>
        </p:spPr>
        <p:txBody>
          <a:bodyPr/>
          <a:lstStyle/>
          <a:p>
            <a:pPr algn="ctr"/>
            <a:r>
              <a:rPr lang="en-GB" dirty="0"/>
              <a:t>Main Differences Between the US and Japan </a:t>
            </a:r>
            <a:endParaRPr lang="en-US" dirty="0"/>
          </a:p>
        </p:txBody>
      </p:sp>
      <p:pic>
        <p:nvPicPr>
          <p:cNvPr id="10" name="Content Placeholder 9">
            <a:extLst>
              <a:ext uri="{FF2B5EF4-FFF2-40B4-BE49-F238E27FC236}">
                <a16:creationId xmlns:a16="http://schemas.microsoft.com/office/drawing/2014/main" id="{A2DC1670-D659-48DD-BA31-8C89BE3E7CF9}"/>
              </a:ext>
            </a:extLst>
          </p:cNvPr>
          <p:cNvPicPr>
            <a:picLocks noGrp="1" noChangeAspect="1"/>
          </p:cNvPicPr>
          <p:nvPr>
            <p:ph sz="half" idx="1"/>
          </p:nvPr>
        </p:nvPicPr>
        <p:blipFill>
          <a:blip r:embed="rId3"/>
          <a:stretch>
            <a:fillRect/>
          </a:stretch>
        </p:blipFill>
        <p:spPr>
          <a:xfrm>
            <a:off x="277586" y="1858676"/>
            <a:ext cx="5339443" cy="4493532"/>
          </a:xfrm>
        </p:spPr>
      </p:pic>
      <p:sp>
        <p:nvSpPr>
          <p:cNvPr id="4" name="Content Placeholder 3">
            <a:extLst>
              <a:ext uri="{FF2B5EF4-FFF2-40B4-BE49-F238E27FC236}">
                <a16:creationId xmlns:a16="http://schemas.microsoft.com/office/drawing/2014/main" id="{02C8580C-CA3F-4D27-AA1C-8B0FC0D80E0F}"/>
              </a:ext>
            </a:extLst>
          </p:cNvPr>
          <p:cNvSpPr>
            <a:spLocks noGrp="1"/>
          </p:cNvSpPr>
          <p:nvPr>
            <p:ph sz="half" idx="2"/>
          </p:nvPr>
        </p:nvSpPr>
        <p:spPr>
          <a:xfrm>
            <a:off x="5617029" y="1825625"/>
            <a:ext cx="6123214" cy="4667250"/>
          </a:xfrm>
        </p:spPr>
        <p:txBody>
          <a:bodyPr>
            <a:normAutofit/>
          </a:bodyPr>
          <a:lstStyle/>
          <a:p>
            <a:r>
              <a:rPr lang="en-US" sz="1800" dirty="0">
                <a:latin typeface="Calibri" panose="020F0502020204030204" pitchFamily="34" charset="0"/>
                <a:ea typeface="Calibri" panose="020F0502020204030204" pitchFamily="34" charset="0"/>
                <a:cs typeface="Times New Roman" panose="02020603050405020304" pitchFamily="18" charset="0"/>
              </a:rPr>
              <a:t>C</a:t>
            </a:r>
            <a:r>
              <a:rPr lang="en-US" sz="1800" dirty="0">
                <a:effectLst/>
                <a:latin typeface="Calibri" panose="020F0502020204030204" pitchFamily="34" charset="0"/>
                <a:ea typeface="Calibri" panose="020F0502020204030204" pitchFamily="34" charset="0"/>
                <a:cs typeface="Times New Roman" panose="02020603050405020304" pitchFamily="18" charset="0"/>
              </a:rPr>
              <a:t>onfrontation to resolve conflicts is more acceptable in the US, while upholding harmony and preventing conflict is encouraged in Japan.</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Relationship building </a:t>
            </a:r>
            <a:r>
              <a:rPr lang="en-US" sz="1800" dirty="0">
                <a:latin typeface="Calibri" panose="020F0502020204030204" pitchFamily="34" charset="0"/>
                <a:ea typeface="Calibri" panose="020F0502020204030204" pitchFamily="34" charset="0"/>
                <a:cs typeface="Times New Roman" panose="02020603050405020304" pitchFamily="18" charset="0"/>
              </a:rPr>
              <a:t>involves </a:t>
            </a:r>
            <a:r>
              <a:rPr lang="en-US" sz="1800" dirty="0">
                <a:effectLst/>
                <a:latin typeface="Calibri" panose="020F0502020204030204" pitchFamily="34" charset="0"/>
                <a:ea typeface="Calibri" panose="020F0502020204030204" pitchFamily="34" charset="0"/>
                <a:cs typeface="Times New Roman" panose="02020603050405020304" pitchFamily="18" charset="0"/>
              </a:rPr>
              <a:t>a careful and respectful process in Japan, while in the US, it is less formal and can be quicker.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Business meetings are formalized and structured in Japan, while in the US, they </a:t>
            </a:r>
            <a:r>
              <a:rPr lang="en-US" sz="1800" dirty="0">
                <a:latin typeface="Calibri" panose="020F0502020204030204" pitchFamily="34" charset="0"/>
                <a:ea typeface="Calibri" panose="020F0502020204030204" pitchFamily="34" charset="0"/>
                <a:cs typeface="Times New Roman" panose="02020603050405020304" pitchFamily="18" charset="0"/>
              </a:rPr>
              <a:t>are </a:t>
            </a:r>
            <a:r>
              <a:rPr lang="en-US" sz="1800" dirty="0">
                <a:effectLst/>
                <a:latin typeface="Calibri" panose="020F0502020204030204" pitchFamily="34" charset="0"/>
                <a:ea typeface="Calibri" panose="020F0502020204030204" pitchFamily="34" charset="0"/>
                <a:cs typeface="Times New Roman" panose="02020603050405020304" pitchFamily="18" charset="0"/>
              </a:rPr>
              <a:t>informal and open to debate.</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Japan’s culture emphasizes strong dedication to the company, while the US emphasizes work-life balance.</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Decision-making in Japan is often slow and based on group consensus, while it is swift and individual-driven in the US.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Japan maintains a strict hierarchical structure, whereas the US has a more relaxed approach to hierarchy.</a:t>
            </a:r>
          </a:p>
          <a:p>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81275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a:xfrm>
            <a:off x="0" y="0"/>
            <a:ext cx="12192000" cy="1255923"/>
          </a:xfrm>
          <a:solidFill>
            <a:schemeClr val="accent4">
              <a:lumMod val="40000"/>
              <a:lumOff val="60000"/>
            </a:schemeClr>
          </a:solidFill>
        </p:spPr>
        <p:txBody>
          <a:bodyPr>
            <a:normAutofit fontScale="90000"/>
          </a:bodyPr>
          <a:lstStyle/>
          <a:p>
            <a:pPr algn="ctr"/>
            <a:r>
              <a:rPr lang="en-GB" dirty="0"/>
              <a:t>Success and failure factors of Cross-cultural Business Negotiations </a:t>
            </a:r>
            <a:endParaRPr lang="en-US" dirty="0"/>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sz="half" idx="1"/>
          </p:nvPr>
        </p:nvSpPr>
        <p:spPr>
          <a:xfrm>
            <a:off x="838200" y="1825625"/>
            <a:ext cx="5181600" cy="3726089"/>
          </a:xfrm>
        </p:spPr>
        <p:txBody>
          <a:bodyPr>
            <a:normAutofit/>
          </a:bodyPr>
          <a:lstStyle/>
          <a:p>
            <a:r>
              <a:rPr lang="en-GB" sz="2400" dirty="0"/>
              <a:t>Understanding cultural differences in negotiation </a:t>
            </a:r>
          </a:p>
          <a:p>
            <a:r>
              <a:rPr lang="en-GB" sz="2400" dirty="0"/>
              <a:t>Building trust and rapport</a:t>
            </a:r>
          </a:p>
          <a:p>
            <a:r>
              <a:rPr lang="en-GB" sz="2400" dirty="0"/>
              <a:t>Recognizing non-verbal communication cues </a:t>
            </a:r>
          </a:p>
          <a:p>
            <a:r>
              <a:rPr lang="en-GB" sz="2400" dirty="0"/>
              <a:t>Adapting communication styles that fit the cultural norms of your negotiating partners</a:t>
            </a:r>
          </a:p>
        </p:txBody>
      </p:sp>
      <p:sp>
        <p:nvSpPr>
          <p:cNvPr id="4" name="Content Placeholder 3">
            <a:extLst>
              <a:ext uri="{FF2B5EF4-FFF2-40B4-BE49-F238E27FC236}">
                <a16:creationId xmlns:a16="http://schemas.microsoft.com/office/drawing/2014/main" id="{9A2B92BD-3BA1-4EAB-9418-CAC4956C3538}"/>
              </a:ext>
            </a:extLst>
          </p:cNvPr>
          <p:cNvSpPr>
            <a:spLocks noGrp="1"/>
          </p:cNvSpPr>
          <p:nvPr>
            <p:ph sz="half" idx="2"/>
          </p:nvPr>
        </p:nvSpPr>
        <p:spPr>
          <a:xfrm>
            <a:off x="6172200" y="1825625"/>
            <a:ext cx="5181600" cy="3562804"/>
          </a:xfrm>
        </p:spPr>
        <p:txBody>
          <a:bodyPr>
            <a:normAutofit/>
          </a:bodyPr>
          <a:lstStyle/>
          <a:p>
            <a:r>
              <a:rPr lang="en-US" sz="2400" dirty="0"/>
              <a:t>Being Respectful and patient </a:t>
            </a:r>
          </a:p>
          <a:p>
            <a:r>
              <a:rPr lang="en-US" sz="2400" dirty="0"/>
              <a:t>Avoid using assumptions and stereotypes </a:t>
            </a:r>
          </a:p>
          <a:p>
            <a:r>
              <a:rPr lang="en-US" sz="2400" dirty="0"/>
              <a:t>Language barriers and translation issues </a:t>
            </a:r>
          </a:p>
          <a:p>
            <a:r>
              <a:rPr lang="en-US" sz="2400" dirty="0"/>
              <a:t> Negotiation styles and etiquette</a:t>
            </a:r>
          </a:p>
        </p:txBody>
      </p:sp>
    </p:spTree>
    <p:extLst>
      <p:ext uri="{BB962C8B-B14F-4D97-AF65-F5344CB8AC3E}">
        <p14:creationId xmlns:p14="http://schemas.microsoft.com/office/powerpoint/2010/main" val="4019880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a:xfrm>
            <a:off x="0" y="0"/>
            <a:ext cx="12191999" cy="1202418"/>
          </a:xfrm>
          <a:solidFill>
            <a:schemeClr val="accent4">
              <a:lumMod val="40000"/>
              <a:lumOff val="60000"/>
            </a:schemeClr>
          </a:solidFill>
        </p:spPr>
        <p:txBody>
          <a:bodyPr>
            <a:normAutofit fontScale="90000"/>
          </a:bodyPr>
          <a:lstStyle/>
          <a:p>
            <a:pPr algn="ctr"/>
            <a:r>
              <a:rPr lang="en-GB" dirty="0"/>
              <a:t>Cultural sensitivity in Japan / The differences from the US </a:t>
            </a:r>
            <a:endParaRPr lang="en-US" dirty="0"/>
          </a:p>
        </p:txBody>
      </p:sp>
      <p:pic>
        <p:nvPicPr>
          <p:cNvPr id="7" name="Content Placeholder 6">
            <a:extLst>
              <a:ext uri="{FF2B5EF4-FFF2-40B4-BE49-F238E27FC236}">
                <a16:creationId xmlns:a16="http://schemas.microsoft.com/office/drawing/2014/main" id="{0B35D160-8E22-49D8-AB75-39EB1633E0D7}"/>
              </a:ext>
            </a:extLst>
          </p:cNvPr>
          <p:cNvPicPr>
            <a:picLocks noGrp="1" noChangeAspect="1"/>
          </p:cNvPicPr>
          <p:nvPr>
            <p:ph sz="half" idx="1"/>
          </p:nvPr>
        </p:nvPicPr>
        <p:blipFill>
          <a:blip r:embed="rId3"/>
          <a:stretch>
            <a:fillRect/>
          </a:stretch>
        </p:blipFill>
        <p:spPr>
          <a:xfrm>
            <a:off x="160139" y="1795748"/>
            <a:ext cx="4800599" cy="4344587"/>
          </a:xfrm>
        </p:spPr>
      </p:pic>
      <p:sp>
        <p:nvSpPr>
          <p:cNvPr id="5" name="Content Placeholder 4">
            <a:extLst>
              <a:ext uri="{FF2B5EF4-FFF2-40B4-BE49-F238E27FC236}">
                <a16:creationId xmlns:a16="http://schemas.microsoft.com/office/drawing/2014/main" id="{DE8A8CFD-D114-43FB-B3D4-816F94103327}"/>
              </a:ext>
            </a:extLst>
          </p:cNvPr>
          <p:cNvSpPr>
            <a:spLocks noGrp="1"/>
          </p:cNvSpPr>
          <p:nvPr>
            <p:ph sz="half" idx="2"/>
          </p:nvPr>
        </p:nvSpPr>
        <p:spPr>
          <a:xfrm>
            <a:off x="5355771" y="1698171"/>
            <a:ext cx="6411685" cy="4794704"/>
          </a:xfrm>
        </p:spPr>
        <p:txBody>
          <a:bodyPr>
            <a:normAutofit lnSpcReduction="10000"/>
          </a:bodyPr>
          <a:lstStyle/>
          <a:p>
            <a:r>
              <a:rPr lang="en-US" sz="1800" b="1" dirty="0">
                <a:effectLst/>
                <a:latin typeface="Calibri" panose="020F0502020204030204" pitchFamily="34" charset="0"/>
                <a:ea typeface="Calibri" panose="020F0502020204030204" pitchFamily="34" charset="0"/>
                <a:cs typeface="Times New Roman" panose="02020603050405020304" pitchFamily="18" charset="0"/>
              </a:rPr>
              <a:t>Approach to Hierarchy:</a:t>
            </a:r>
            <a:r>
              <a:rPr lang="en-US" sz="1800" dirty="0">
                <a:effectLst/>
                <a:latin typeface="Calibri" panose="020F0502020204030204" pitchFamily="34" charset="0"/>
                <a:ea typeface="Calibri" panose="020F0502020204030204" pitchFamily="34" charset="0"/>
                <a:cs typeface="Times New Roman" panose="02020603050405020304" pitchFamily="18" charset="0"/>
              </a:rPr>
              <a:t> Japan upholds a strict hierarchical structure, while America has a more relaxed approach to hierarchy.</a:t>
            </a: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Communication style:</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latin typeface="Calibri" panose="020F0502020204030204" pitchFamily="34" charset="0"/>
                <a:ea typeface="Calibri" panose="020F0502020204030204" pitchFamily="34" charset="0"/>
                <a:cs typeface="Times New Roman" panose="02020603050405020304" pitchFamily="18" charset="0"/>
              </a:rPr>
              <a:t>Japanese people prefer </a:t>
            </a:r>
            <a:r>
              <a:rPr lang="en-US" sz="1800" dirty="0">
                <a:effectLst/>
                <a:latin typeface="Calibri" panose="020F0502020204030204" pitchFamily="34" charset="0"/>
                <a:ea typeface="Calibri" panose="020F0502020204030204" pitchFamily="34" charset="0"/>
                <a:cs typeface="Times New Roman" panose="02020603050405020304" pitchFamily="18" charset="0"/>
              </a:rPr>
              <a:t>indirect and context-dependent communication, while Americans prefer more direct and transparent communication. </a:t>
            </a: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Decision-making process:</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Japan, the decision-making process is slow and based on group consensus, while in the US, it can be swift and individual-driven. </a:t>
            </a: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Business Meetings</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Japan, meetings are usually highly structured and formalized, while in the US, they can be more informal and open to debate. </a:t>
            </a: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Conflict resolution: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Japanese culture prefers maintaining harmony and averting confrontation, while the US culture accepts confrontation to resolve conflicts.  </a:t>
            </a: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Relationship Building: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Japan, relationship building is a careful and respectful process, while in the US, it is less formal and can be quicker. </a:t>
            </a:r>
          </a:p>
        </p:txBody>
      </p:sp>
    </p:spTree>
    <p:extLst>
      <p:ext uri="{BB962C8B-B14F-4D97-AF65-F5344CB8AC3E}">
        <p14:creationId xmlns:p14="http://schemas.microsoft.com/office/powerpoint/2010/main" val="459178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0" y="0"/>
            <a:ext cx="12192000" cy="1046602"/>
          </a:xfrm>
          <a:solidFill>
            <a:schemeClr val="accent4">
              <a:lumMod val="40000"/>
              <a:lumOff val="60000"/>
            </a:schemeClr>
          </a:solidFill>
        </p:spPr>
        <p:txBody>
          <a:bodyPr/>
          <a:lstStyle/>
          <a:p>
            <a:r>
              <a:rPr lang="en-GB" dirty="0"/>
              <a:t>Hofstede cultural Dimensions: US and Japan</a:t>
            </a:r>
            <a:endParaRPr lang="en-US" dirty="0"/>
          </a:p>
        </p:txBody>
      </p:sp>
      <p:pic>
        <p:nvPicPr>
          <p:cNvPr id="4" name="Content Placeholder 3">
            <a:extLst>
              <a:ext uri="{FF2B5EF4-FFF2-40B4-BE49-F238E27FC236}">
                <a16:creationId xmlns:a16="http://schemas.microsoft.com/office/drawing/2014/main" id="{D9DEB15D-0DE1-447F-9793-C25CC5E71764}"/>
              </a:ext>
            </a:extLst>
          </p:cNvPr>
          <p:cNvPicPr>
            <a:picLocks noGrp="1" noChangeAspect="1"/>
          </p:cNvPicPr>
          <p:nvPr>
            <p:ph idx="1"/>
          </p:nvPr>
        </p:nvPicPr>
        <p:blipFill>
          <a:blip r:embed="rId2"/>
          <a:stretch>
            <a:fillRect/>
          </a:stretch>
        </p:blipFill>
        <p:spPr>
          <a:xfrm>
            <a:off x="424543" y="1825625"/>
            <a:ext cx="10678886" cy="4351338"/>
          </a:xfrm>
          <a:prstGeom prst="rect">
            <a:avLst/>
          </a:prstGeom>
        </p:spPr>
      </p:pic>
    </p:spTree>
    <p:extLst>
      <p:ext uri="{BB962C8B-B14F-4D97-AF65-F5344CB8AC3E}">
        <p14:creationId xmlns:p14="http://schemas.microsoft.com/office/powerpoint/2010/main" val="692108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121920" y="0"/>
            <a:ext cx="12191999" cy="1039124"/>
          </a:xfrm>
          <a:solidFill>
            <a:schemeClr val="accent4">
              <a:lumMod val="40000"/>
              <a:lumOff val="60000"/>
            </a:schemeClr>
          </a:solidFill>
        </p:spPr>
        <p:txBody>
          <a:bodyPr/>
          <a:lstStyle/>
          <a:p>
            <a:pPr algn="ctr"/>
            <a:r>
              <a:rPr lang="en-GB" dirty="0"/>
              <a:t>Hofstede cultural Dimensions: UK and China </a:t>
            </a:r>
            <a:endParaRPr lang="en-US" dirty="0"/>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3754222670"/>
              </p:ext>
            </p:extLst>
          </p:nvPr>
        </p:nvGraphicFramePr>
        <p:xfrm>
          <a:off x="473529" y="1825625"/>
          <a:ext cx="5546271" cy="4493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Content Placeholder 2"/>
          <p:cNvGraphicFramePr>
            <a:graphicFrameLocks noGrp="1"/>
          </p:cNvGraphicFramePr>
          <p:nvPr>
            <p:ph sz="half" idx="2"/>
            <p:extLst>
              <p:ext uri="{D42A27DB-BD31-4B8C-83A1-F6EECF244321}">
                <p14:modId xmlns:p14="http://schemas.microsoft.com/office/powerpoint/2010/main" val="2149352671"/>
              </p:ext>
            </p:extLst>
          </p:nvPr>
        </p:nvGraphicFramePr>
        <p:xfrm>
          <a:off x="6217920" y="1845735"/>
          <a:ext cx="4937760" cy="40233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53988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0" y="0"/>
            <a:ext cx="12192000" cy="1325563"/>
          </a:xfrm>
          <a:solidFill>
            <a:schemeClr val="accent4">
              <a:lumMod val="40000"/>
              <a:lumOff val="60000"/>
            </a:schemeClr>
          </a:solidFill>
        </p:spPr>
        <p:txBody>
          <a:bodyPr>
            <a:normAutofit fontScale="90000"/>
          </a:bodyPr>
          <a:lstStyle/>
          <a:p>
            <a:pPr algn="ctr"/>
            <a:r>
              <a:rPr lang="en-US" dirty="0"/>
              <a:t>Recommendations to enable successful cross-cultural Negotiations between Japan and the US</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286438" y="1825625"/>
            <a:ext cx="11292289" cy="4013315"/>
          </a:xfrm>
        </p:spPr>
        <p:txBody>
          <a:bodyPr>
            <a:normAutofit/>
          </a:bodyPr>
          <a:lstStyle/>
          <a:p>
            <a:r>
              <a:rPr lang="en-US" sz="2000" b="1" dirty="0"/>
              <a:t>Prioritize harmony (</a:t>
            </a:r>
            <a:r>
              <a:rPr lang="en-US" sz="2000" b="1" dirty="0" err="1"/>
              <a:t>Wa</a:t>
            </a:r>
            <a:r>
              <a:rPr lang="en-US" sz="2000" b="1" dirty="0"/>
              <a:t>) with the Japanese counterparts</a:t>
            </a:r>
            <a:r>
              <a:rPr lang="en-US" sz="2000" dirty="0"/>
              <a:t>: </a:t>
            </a:r>
            <a:r>
              <a:rPr lang="en-US" sz="2000" dirty="0">
                <a:effectLst/>
                <a:ea typeface="Calibri" panose="020F0502020204030204" pitchFamily="34" charset="0"/>
                <a:cs typeface="Times New Roman" panose="02020603050405020304" pitchFamily="18" charset="0"/>
              </a:rPr>
              <a:t>The Japanese concept of harmony (</a:t>
            </a:r>
            <a:r>
              <a:rPr lang="en-US" sz="2000" dirty="0" err="1">
                <a:effectLst/>
                <a:ea typeface="Calibri" panose="020F0502020204030204" pitchFamily="34" charset="0"/>
                <a:cs typeface="Times New Roman" panose="02020603050405020304" pitchFamily="18" charset="0"/>
              </a:rPr>
              <a:t>Wa</a:t>
            </a:r>
            <a:r>
              <a:rPr lang="en-US" sz="2000" dirty="0">
                <a:effectLst/>
                <a:ea typeface="Calibri" panose="020F0502020204030204" pitchFamily="34" charset="0"/>
                <a:cs typeface="Times New Roman" panose="02020603050405020304" pitchFamily="18" charset="0"/>
              </a:rPr>
              <a:t>) significantly influences negotiation style. American managers should prioritize maintaining relationships and avoiding confrontation to enhance effective cross-cultural business negotiation.</a:t>
            </a:r>
          </a:p>
          <a:p>
            <a:r>
              <a:rPr lang="en-US" sz="2000" b="1" dirty="0"/>
              <a:t>Prioritize Indirect communication with Japanese Counterparts: </a:t>
            </a:r>
            <a:r>
              <a:rPr lang="en-US" sz="2000" dirty="0"/>
              <a:t>American negotiators should prioritize using</a:t>
            </a:r>
            <a:r>
              <a:rPr lang="en-US" sz="2000" dirty="0">
                <a:effectLst/>
                <a:ea typeface="Calibri" panose="020F0502020204030204" pitchFamily="34" charset="0"/>
                <a:cs typeface="Times New Roman" panose="02020603050405020304" pitchFamily="18" charset="0"/>
              </a:rPr>
              <a:t> indirect communication, such as silence, which can be a respectful way to allow Japanese negotiators to consult their leaders, enhancing successful cross-cultural business negotiations. </a:t>
            </a:r>
          </a:p>
          <a:p>
            <a:r>
              <a:rPr lang="en-US" sz="2000" b="1" dirty="0">
                <a:ea typeface="Calibri" panose="020F0502020204030204" pitchFamily="34" charset="0"/>
                <a:cs typeface="Times New Roman" panose="02020603050405020304" pitchFamily="18" charset="0"/>
              </a:rPr>
              <a:t>Prioritize consensus-building during business negotiations: </a:t>
            </a:r>
            <a:r>
              <a:rPr lang="en-US" sz="2000" dirty="0">
                <a:effectLst/>
                <a:ea typeface="Calibri" panose="020F0502020204030204" pitchFamily="34" charset="0"/>
                <a:cs typeface="Times New Roman" panose="02020603050405020304" pitchFamily="18" charset="0"/>
              </a:rPr>
              <a:t>The Japanese concept of </a:t>
            </a:r>
            <a:r>
              <a:rPr lang="en-US" sz="2000" dirty="0" err="1">
                <a:effectLst/>
                <a:ea typeface="Calibri" panose="020F0502020204030204" pitchFamily="34" charset="0"/>
                <a:cs typeface="Times New Roman" panose="02020603050405020304" pitchFamily="18" charset="0"/>
              </a:rPr>
              <a:t>Nemawashi</a:t>
            </a:r>
            <a:r>
              <a:rPr lang="en-US" sz="2000" dirty="0">
                <a:effectLst/>
                <a:ea typeface="Calibri" panose="020F0502020204030204" pitchFamily="34" charset="0"/>
                <a:cs typeface="Times New Roman" panose="02020603050405020304" pitchFamily="18" charset="0"/>
              </a:rPr>
              <a:t> advocates for behind-the-scenes consensus-building to avoid confrontation during formal business negotiations. American negotiators must acknowledge the concept of </a:t>
            </a:r>
            <a:r>
              <a:rPr lang="en-US" sz="2000" dirty="0" err="1">
                <a:effectLst/>
                <a:ea typeface="Calibri" panose="020F0502020204030204" pitchFamily="34" charset="0"/>
                <a:cs typeface="Times New Roman" panose="02020603050405020304" pitchFamily="18" charset="0"/>
              </a:rPr>
              <a:t>nemawashi</a:t>
            </a:r>
            <a:r>
              <a:rPr lang="en-US" sz="2000" dirty="0">
                <a:effectLst/>
                <a:ea typeface="Calibri" panose="020F0502020204030204" pitchFamily="34" charset="0"/>
                <a:cs typeface="Times New Roman" panose="02020603050405020304" pitchFamily="18" charset="0"/>
              </a:rPr>
              <a:t> to enhance the success of cross-cultural business negotiations.</a:t>
            </a:r>
          </a:p>
          <a:p>
            <a:endParaRPr lang="en-US" sz="1800" dirty="0"/>
          </a:p>
        </p:txBody>
      </p:sp>
    </p:spTree>
    <p:extLst>
      <p:ext uri="{BB962C8B-B14F-4D97-AF65-F5344CB8AC3E}">
        <p14:creationId xmlns:p14="http://schemas.microsoft.com/office/powerpoint/2010/main" val="1498498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0" y="1"/>
            <a:ext cx="12191999" cy="1222872"/>
          </a:xfrm>
          <a:solidFill>
            <a:schemeClr val="accent4">
              <a:lumMod val="40000"/>
              <a:lumOff val="60000"/>
            </a:schemeClr>
          </a:solidFill>
        </p:spPr>
        <p:txBody>
          <a:bodyPr>
            <a:normAutofit fontScale="90000"/>
          </a:bodyPr>
          <a:lstStyle/>
          <a:p>
            <a:pPr algn="ctr"/>
            <a:r>
              <a:rPr lang="en-US" dirty="0"/>
              <a:t>Recommendations to enable successful cross-cultural Negotiations between Japan and the US</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sz="half" idx="1"/>
          </p:nvPr>
        </p:nvSpPr>
        <p:spPr>
          <a:xfrm>
            <a:off x="143219" y="1703162"/>
            <a:ext cx="6090754" cy="4509860"/>
          </a:xfrm>
        </p:spPr>
        <p:txBody>
          <a:bodyPr>
            <a:normAutofit/>
          </a:bodyPr>
          <a:lstStyle/>
          <a:p>
            <a:r>
              <a:rPr lang="en-US" b="1" dirty="0">
                <a:solidFill>
                  <a:schemeClr val="accent5">
                    <a:lumMod val="75000"/>
                  </a:schemeClr>
                </a:solidFill>
              </a:rPr>
              <a:t>Prioritize Cultural Sensitivity Training: </a:t>
            </a:r>
          </a:p>
          <a:p>
            <a:pPr>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cs typeface="Times New Roman" panose="02020603050405020304" pitchFamily="18" charset="0"/>
              </a:rPr>
              <a:t>It is instrumental in guaranteeing the effectiveness of cross-cultural business negotiations.</a:t>
            </a:r>
          </a:p>
          <a:p>
            <a:pPr>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cs typeface="Times New Roman" panose="02020603050405020304" pitchFamily="18" charset="0"/>
              </a:rPr>
              <a:t>Helps to improve negotiators’ respect for and understanding of the Japanese cultural background</a:t>
            </a:r>
          </a:p>
          <a:p>
            <a:pPr>
              <a:buFont typeface="Wingdings" panose="05000000000000000000" pitchFamily="2" charset="2"/>
              <a:buChar char="Ø"/>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will help reduce misunderstandings and conflicts during negotiations</a:t>
            </a:r>
            <a:r>
              <a:rPr lang="en-US" sz="1800" dirty="0">
                <a:latin typeface="Calibri" panose="020F0502020204030204" pitchFamily="34" charset="0"/>
                <a:ea typeface="Calibri" panose="020F0502020204030204" pitchFamily="34" charset="0"/>
                <a:cs typeface="Times New Roman" panose="02020603050405020304" pitchFamily="18" charset="0"/>
              </a:rPr>
              <a:t>.</a:t>
            </a:r>
          </a:p>
          <a:p>
            <a:pPr>
              <a:buFont typeface="Wingdings" panose="05000000000000000000" pitchFamily="2" charset="2"/>
              <a:buChar char="Ø"/>
            </a:pPr>
            <a:r>
              <a:rPr lang="en-US" sz="1800" dirty="0">
                <a:latin typeface="Calibri" panose="020F0502020204030204" pitchFamily="34" charset="0"/>
                <a:ea typeface="Calibri" panose="020F0502020204030204" pitchFamily="34" charset="0"/>
                <a:cs typeface="Times New Roman" panose="02020603050405020304" pitchFamily="18" charset="0"/>
              </a:rPr>
              <a:t>It covers</a:t>
            </a:r>
            <a:r>
              <a:rPr lang="en-US" sz="1800" dirty="0">
                <a:effectLst/>
                <a:latin typeface="Calibri" panose="020F0502020204030204" pitchFamily="34" charset="0"/>
                <a:ea typeface="Calibri" panose="020F0502020204030204" pitchFamily="34" charset="0"/>
                <a:cs typeface="Times New Roman" panose="02020603050405020304" pitchFamily="18" charset="0"/>
              </a:rPr>
              <a:t> cultural theories, cross-cultural communication skills, cultural variations analysis, and case studies.</a:t>
            </a:r>
          </a:p>
          <a:p>
            <a:pPr>
              <a:buFont typeface="Wingdings" panose="05000000000000000000" pitchFamily="2" charset="2"/>
              <a:buChar char="Ø"/>
            </a:pPr>
            <a:r>
              <a:rPr lang="en-US" sz="1800" dirty="0">
                <a:latin typeface="Calibri" panose="020F0502020204030204" pitchFamily="34" charset="0"/>
                <a:ea typeface="Calibri" panose="020F0502020204030204" pitchFamily="34" charset="0"/>
                <a:cs typeface="Times New Roman" panose="02020603050405020304" pitchFamily="18" charset="0"/>
              </a:rPr>
              <a:t>W</a:t>
            </a:r>
            <a:r>
              <a:rPr lang="en-US" sz="1800" dirty="0">
                <a:effectLst/>
                <a:latin typeface="Calibri" panose="020F0502020204030204" pitchFamily="34" charset="0"/>
                <a:ea typeface="Calibri" panose="020F0502020204030204" pitchFamily="34" charset="0"/>
                <a:cs typeface="Times New Roman" panose="02020603050405020304" pitchFamily="18" charset="0"/>
              </a:rPr>
              <a:t>ill enable American negotiators to identify and understand communication styles, non-verbal signals, and negotiating styles in Japanese culture.</a:t>
            </a:r>
          </a:p>
          <a:p>
            <a:pPr marL="0" indent="0">
              <a:buNone/>
            </a:pPr>
            <a:r>
              <a:rPr lang="en-US" sz="1200" dirty="0">
                <a:latin typeface="Calibri" panose="020F0502020204030204" pitchFamily="34" charset="0"/>
                <a:cs typeface="Times New Roman" panose="02020603050405020304" pitchFamily="18" charset="0"/>
              </a:rPr>
              <a:t>(</a:t>
            </a:r>
            <a:r>
              <a:rPr lang="en-US" sz="1200" dirty="0">
                <a:effectLst/>
                <a:latin typeface="Calibri" panose="020F0502020204030204" pitchFamily="34" charset="0"/>
                <a:ea typeface="Calibri" panose="020F0502020204030204" pitchFamily="34" charset="0"/>
                <a:cs typeface="Times New Roman" panose="02020603050405020304" pitchFamily="18" charset="0"/>
              </a:rPr>
              <a:t>Morrison and Conaway, 2009)</a:t>
            </a:r>
            <a:endParaRPr lang="en-US" sz="1200" dirty="0"/>
          </a:p>
        </p:txBody>
      </p:sp>
      <p:pic>
        <p:nvPicPr>
          <p:cNvPr id="6" name="Content Placeholder 5">
            <a:extLst>
              <a:ext uri="{FF2B5EF4-FFF2-40B4-BE49-F238E27FC236}">
                <a16:creationId xmlns:a16="http://schemas.microsoft.com/office/drawing/2014/main" id="{3702CD2A-1D32-4EE1-A852-450BE536417F}"/>
              </a:ext>
            </a:extLst>
          </p:cNvPr>
          <p:cNvPicPr>
            <a:picLocks noGrp="1" noChangeAspect="1"/>
          </p:cNvPicPr>
          <p:nvPr>
            <p:ph sz="half" idx="2"/>
          </p:nvPr>
        </p:nvPicPr>
        <p:blipFill>
          <a:blip r:embed="rId3"/>
          <a:stretch>
            <a:fillRect/>
          </a:stretch>
        </p:blipFill>
        <p:spPr>
          <a:xfrm>
            <a:off x="6531429" y="1825626"/>
            <a:ext cx="4623934" cy="4264932"/>
          </a:xfrm>
        </p:spPr>
      </p:pic>
    </p:spTree>
    <p:extLst>
      <p:ext uri="{BB962C8B-B14F-4D97-AF65-F5344CB8AC3E}">
        <p14:creationId xmlns:p14="http://schemas.microsoft.com/office/powerpoint/2010/main" val="2922199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0" y="1"/>
            <a:ext cx="12191999" cy="1046602"/>
          </a:xfrm>
          <a:solidFill>
            <a:schemeClr val="accent4">
              <a:lumMod val="40000"/>
              <a:lumOff val="60000"/>
            </a:schemeClr>
          </a:solidFill>
        </p:spPr>
        <p:txBody>
          <a:bodyPr/>
          <a:lstStyle/>
          <a:p>
            <a:pPr algn="ctr"/>
            <a:r>
              <a:rPr lang="en-GB" dirty="0"/>
              <a:t>Conclusion </a:t>
            </a:r>
            <a:endParaRPr lang="en-US" dirty="0"/>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sz="half" idx="1"/>
          </p:nvPr>
        </p:nvSpPr>
        <p:spPr>
          <a:xfrm>
            <a:off x="77314" y="1913759"/>
            <a:ext cx="5225143" cy="4351337"/>
          </a:xfrm>
        </p:spPr>
        <p:txBody>
          <a:bodyPr>
            <a:normAutofit fontScale="85000" lnSpcReduction="20000"/>
          </a:bodyPr>
          <a:lstStyle/>
          <a:p>
            <a:r>
              <a:rPr lang="en-US" sz="2600" dirty="0">
                <a:effectLst/>
                <a:latin typeface="Calibri" panose="020F0502020204030204" pitchFamily="34" charset="0"/>
                <a:ea typeface="Calibri" panose="020F0502020204030204" pitchFamily="34" charset="0"/>
                <a:cs typeface="Times New Roman" panose="02020603050405020304" pitchFamily="18" charset="0"/>
              </a:rPr>
              <a:t>This presentation focused on cross-cultural business negotiations between American negotiators and their Japanese counterparts.</a:t>
            </a:r>
          </a:p>
          <a:p>
            <a:r>
              <a:rPr lang="en-US" sz="2600" dirty="0">
                <a:effectLst/>
                <a:latin typeface="Calibri" panose="020F0502020204030204" pitchFamily="34" charset="0"/>
                <a:ea typeface="Calibri" panose="020F0502020204030204" pitchFamily="34" charset="0"/>
                <a:cs typeface="Times New Roman" panose="02020603050405020304" pitchFamily="18" charset="0"/>
              </a:rPr>
              <a:t>Japanese culture is deeply entrenched in its society</a:t>
            </a:r>
          </a:p>
          <a:p>
            <a:r>
              <a:rPr lang="en-US" sz="2600" dirty="0">
                <a:latin typeface="Calibri" panose="020F0502020204030204" pitchFamily="34" charset="0"/>
                <a:ea typeface="Calibri" panose="020F0502020204030204" pitchFamily="34" charset="0"/>
                <a:cs typeface="Times New Roman" panose="02020603050405020304" pitchFamily="18" charset="0"/>
              </a:rPr>
              <a:t>Its culture influences</a:t>
            </a:r>
            <a:r>
              <a:rPr lang="en-US" sz="2600" dirty="0">
                <a:effectLst/>
                <a:latin typeface="Calibri" panose="020F0502020204030204" pitchFamily="34" charset="0"/>
                <a:ea typeface="Calibri" panose="020F0502020204030204" pitchFamily="34" charset="0"/>
                <a:cs typeface="Times New Roman" panose="02020603050405020304" pitchFamily="18" charset="0"/>
              </a:rPr>
              <a:t> various aspects of Japanese lives and business etiquette</a:t>
            </a:r>
            <a:r>
              <a:rPr lang="en-US" sz="2600" dirty="0">
                <a:latin typeface="Calibri" panose="020F0502020204030204" pitchFamily="34" charset="0"/>
                <a:ea typeface="Calibri" panose="020F0502020204030204" pitchFamily="34" charset="0"/>
                <a:cs typeface="Times New Roman" panose="02020603050405020304" pitchFamily="18" charset="0"/>
              </a:rPr>
              <a:t>.</a:t>
            </a:r>
          </a:p>
          <a:p>
            <a:r>
              <a:rPr lang="en-US" sz="2600" dirty="0">
                <a:latin typeface="Calibri" panose="020F0502020204030204" pitchFamily="34" charset="0"/>
                <a:ea typeface="Calibri" panose="020F0502020204030204" pitchFamily="34" charset="0"/>
                <a:cs typeface="Times New Roman" panose="02020603050405020304" pitchFamily="18" charset="0"/>
              </a:rPr>
              <a:t>Based on </a:t>
            </a:r>
            <a:r>
              <a:rPr lang="en-US" sz="2600" dirty="0">
                <a:effectLst/>
                <a:latin typeface="Calibri" panose="020F0502020204030204" pitchFamily="34" charset="0"/>
                <a:ea typeface="Calibri" panose="020F0502020204030204" pitchFamily="34" charset="0"/>
                <a:cs typeface="Times New Roman" panose="02020603050405020304" pitchFamily="18" charset="0"/>
              </a:rPr>
              <a:t>Hofstede's cultural dimensions theory, Japan’s culture differs significantly from the US culture. </a:t>
            </a:r>
            <a:endParaRPr lang="en-US" sz="2600" dirty="0">
              <a:latin typeface="Calibri" panose="020F0502020204030204" pitchFamily="34" charset="0"/>
              <a:ea typeface="Calibri" panose="020F0502020204030204" pitchFamily="34" charset="0"/>
              <a:cs typeface="Times New Roman" panose="02020603050405020304" pitchFamily="18" charset="0"/>
            </a:endParaRPr>
          </a:p>
          <a:p>
            <a:r>
              <a:rPr lang="en-US" sz="2600" dirty="0">
                <a:effectLst/>
                <a:latin typeface="Calibri" panose="020F0502020204030204" pitchFamily="34" charset="0"/>
                <a:ea typeface="Calibri" panose="020F0502020204030204" pitchFamily="34" charset="0"/>
                <a:cs typeface="Times New Roman" panose="02020603050405020304" pitchFamily="18" charset="0"/>
              </a:rPr>
              <a:t>Effective cross-cultural business negotiations require an understanding of and management of these cultural differences.</a:t>
            </a:r>
          </a:p>
          <a:p>
            <a:endParaRPr lang="en-US" dirty="0"/>
          </a:p>
        </p:txBody>
      </p:sp>
      <p:sp>
        <p:nvSpPr>
          <p:cNvPr id="4" name="Content Placeholder 3">
            <a:extLst>
              <a:ext uri="{FF2B5EF4-FFF2-40B4-BE49-F238E27FC236}">
                <a16:creationId xmlns:a16="http://schemas.microsoft.com/office/drawing/2014/main" id="{B6DD52B0-CAFD-414D-B3A0-6E6A378399CF}"/>
              </a:ext>
            </a:extLst>
          </p:cNvPr>
          <p:cNvSpPr>
            <a:spLocks noGrp="1"/>
          </p:cNvSpPr>
          <p:nvPr>
            <p:ph sz="half" idx="2"/>
          </p:nvPr>
        </p:nvSpPr>
        <p:spPr>
          <a:xfrm>
            <a:off x="5666014" y="1825625"/>
            <a:ext cx="5687786" cy="4351338"/>
          </a:xfrm>
        </p:spPr>
        <p:txBody>
          <a:bodyPr>
            <a:normAutofit fontScale="85000" lnSpcReduction="20000"/>
          </a:bodyPr>
          <a:lstStyle/>
          <a:p>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r>
              <a:rPr lang="en-US" sz="2600" dirty="0">
                <a:effectLst/>
                <a:latin typeface="Calibri" panose="020F0502020204030204" pitchFamily="34" charset="0"/>
                <a:ea typeface="Calibri" panose="020F0502020204030204" pitchFamily="34" charset="0"/>
                <a:cs typeface="Times New Roman" panose="02020603050405020304" pitchFamily="18" charset="0"/>
              </a:rPr>
              <a:t>Success and failure factors for cross-cultural business negotiations include:</a:t>
            </a:r>
          </a:p>
          <a:p>
            <a:pPr>
              <a:buFont typeface="Wingdings" panose="05000000000000000000" pitchFamily="2" charset="2"/>
              <a:buChar char="q"/>
            </a:pPr>
            <a:r>
              <a:rPr lang="en-US" sz="2600" dirty="0">
                <a:effectLst/>
                <a:latin typeface="Calibri" panose="020F0502020204030204" pitchFamily="34" charset="0"/>
                <a:ea typeface="Calibri" panose="020F0502020204030204" pitchFamily="34" charset="0"/>
                <a:cs typeface="Times New Roman" panose="02020603050405020304" pitchFamily="18" charset="0"/>
              </a:rPr>
              <a:t> Understanding cultural differences</a:t>
            </a:r>
          </a:p>
          <a:p>
            <a:pPr>
              <a:buFont typeface="Wingdings" panose="05000000000000000000" pitchFamily="2" charset="2"/>
              <a:buChar char="q"/>
            </a:pPr>
            <a:r>
              <a:rPr lang="en-US" sz="2600" dirty="0">
                <a:latin typeface="Calibri" panose="020F0502020204030204" pitchFamily="34" charset="0"/>
                <a:ea typeface="Calibri" panose="020F0502020204030204" pitchFamily="34" charset="0"/>
                <a:cs typeface="Times New Roman" panose="02020603050405020304" pitchFamily="18" charset="0"/>
              </a:rPr>
              <a:t>B</a:t>
            </a:r>
            <a:r>
              <a:rPr lang="en-US" sz="2600" dirty="0">
                <a:effectLst/>
                <a:latin typeface="Calibri" panose="020F0502020204030204" pitchFamily="34" charset="0"/>
                <a:ea typeface="Calibri" panose="020F0502020204030204" pitchFamily="34" charset="0"/>
                <a:cs typeface="Times New Roman" panose="02020603050405020304" pitchFamily="18" charset="0"/>
              </a:rPr>
              <a:t>uilding trust and rapport</a:t>
            </a:r>
          </a:p>
          <a:p>
            <a:pPr>
              <a:buFont typeface="Wingdings" panose="05000000000000000000" pitchFamily="2" charset="2"/>
              <a:buChar char="q"/>
            </a:pPr>
            <a:r>
              <a:rPr lang="en-US" sz="2600" dirty="0">
                <a:latin typeface="Calibri" panose="020F0502020204030204" pitchFamily="34" charset="0"/>
                <a:ea typeface="Calibri" panose="020F0502020204030204" pitchFamily="34" charset="0"/>
                <a:cs typeface="Times New Roman" panose="02020603050405020304" pitchFamily="18" charset="0"/>
              </a:rPr>
              <a:t>R</a:t>
            </a:r>
            <a:r>
              <a:rPr lang="en-US" sz="2600" dirty="0">
                <a:effectLst/>
                <a:latin typeface="Calibri" panose="020F0502020204030204" pitchFamily="34" charset="0"/>
                <a:ea typeface="Calibri" panose="020F0502020204030204" pitchFamily="34" charset="0"/>
                <a:cs typeface="Times New Roman" panose="02020603050405020304" pitchFamily="18" charset="0"/>
              </a:rPr>
              <a:t>ecognizing non-verbal communication cues</a:t>
            </a:r>
          </a:p>
          <a:p>
            <a:pPr>
              <a:buFont typeface="Wingdings" panose="05000000000000000000" pitchFamily="2" charset="2"/>
              <a:buChar char="q"/>
            </a:pPr>
            <a:r>
              <a:rPr lang="en-US" sz="2600" dirty="0">
                <a:latin typeface="Calibri" panose="020F0502020204030204" pitchFamily="34" charset="0"/>
                <a:ea typeface="Calibri" panose="020F0502020204030204" pitchFamily="34" charset="0"/>
                <a:cs typeface="Times New Roman" panose="02020603050405020304" pitchFamily="18" charset="0"/>
              </a:rPr>
              <a:t>A</a:t>
            </a:r>
            <a:r>
              <a:rPr lang="en-US" sz="2600" dirty="0">
                <a:effectLst/>
                <a:latin typeface="Calibri" panose="020F0502020204030204" pitchFamily="34" charset="0"/>
                <a:ea typeface="Calibri" panose="020F0502020204030204" pitchFamily="34" charset="0"/>
                <a:cs typeface="Times New Roman" panose="02020603050405020304" pitchFamily="18" charset="0"/>
              </a:rPr>
              <a:t>dapting communication styles</a:t>
            </a:r>
          </a:p>
          <a:p>
            <a:pPr>
              <a:buFont typeface="Wingdings" panose="05000000000000000000" pitchFamily="2" charset="2"/>
              <a:buChar char="q"/>
            </a:pPr>
            <a:r>
              <a:rPr lang="en-US" sz="2600" dirty="0">
                <a:latin typeface="Calibri" panose="020F0502020204030204" pitchFamily="34" charset="0"/>
                <a:ea typeface="Calibri" panose="020F0502020204030204" pitchFamily="34" charset="0"/>
                <a:cs typeface="Times New Roman" panose="02020603050405020304" pitchFamily="18" charset="0"/>
              </a:rPr>
              <a:t>B</a:t>
            </a:r>
            <a:r>
              <a:rPr lang="en-US" sz="2600" dirty="0">
                <a:effectLst/>
                <a:latin typeface="Calibri" panose="020F0502020204030204" pitchFamily="34" charset="0"/>
                <a:ea typeface="Calibri" panose="020F0502020204030204" pitchFamily="34" charset="0"/>
                <a:cs typeface="Times New Roman" panose="02020603050405020304" pitchFamily="18" charset="0"/>
              </a:rPr>
              <a:t>eing respectful and patient</a:t>
            </a:r>
          </a:p>
          <a:p>
            <a:pPr>
              <a:buFont typeface="Wingdings" panose="05000000000000000000" pitchFamily="2" charset="2"/>
              <a:buChar char="q"/>
            </a:pPr>
            <a:r>
              <a:rPr lang="en-US" sz="2600" dirty="0">
                <a:effectLst/>
                <a:latin typeface="Calibri" panose="020F0502020204030204" pitchFamily="34" charset="0"/>
                <a:ea typeface="Calibri" panose="020F0502020204030204" pitchFamily="34" charset="0"/>
                <a:cs typeface="Times New Roman" panose="02020603050405020304" pitchFamily="18" charset="0"/>
              </a:rPr>
              <a:t>Avoiding stereotypes and assumptions</a:t>
            </a:r>
          </a:p>
          <a:p>
            <a:pPr>
              <a:buFont typeface="Wingdings" panose="05000000000000000000" pitchFamily="2" charset="2"/>
              <a:buChar char="q"/>
            </a:pPr>
            <a:r>
              <a:rPr lang="en-US" sz="2600" dirty="0">
                <a:effectLst/>
                <a:latin typeface="Calibri" panose="020F0502020204030204" pitchFamily="34" charset="0"/>
                <a:ea typeface="Calibri" panose="020F0502020204030204" pitchFamily="34" charset="0"/>
                <a:cs typeface="Times New Roman" panose="02020603050405020304" pitchFamily="18" charset="0"/>
              </a:rPr>
              <a:t>Negotiation styles</a:t>
            </a:r>
          </a:p>
          <a:p>
            <a:pPr>
              <a:buFont typeface="Wingdings" panose="05000000000000000000" pitchFamily="2" charset="2"/>
              <a:buChar char="q"/>
            </a:pPr>
            <a:r>
              <a:rPr lang="en-US" sz="2600" dirty="0">
                <a:effectLst/>
                <a:latin typeface="Calibri" panose="020F0502020204030204" pitchFamily="34" charset="0"/>
                <a:ea typeface="Calibri" panose="020F0502020204030204" pitchFamily="34" charset="0"/>
                <a:cs typeface="Times New Roman" panose="02020603050405020304" pitchFamily="18" charset="0"/>
              </a:rPr>
              <a:t>Language barriers and translation issues.  </a:t>
            </a:r>
          </a:p>
          <a:p>
            <a:endParaRPr lang="en-US" dirty="0"/>
          </a:p>
        </p:txBody>
      </p:sp>
    </p:spTree>
    <p:extLst>
      <p:ext uri="{BB962C8B-B14F-4D97-AF65-F5344CB8AC3E}">
        <p14:creationId xmlns:p14="http://schemas.microsoft.com/office/powerpoint/2010/main" val="3463758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0" y="0"/>
            <a:ext cx="12192000" cy="966179"/>
          </a:xfrm>
          <a:solidFill>
            <a:schemeClr val="accent4">
              <a:lumMod val="40000"/>
              <a:lumOff val="60000"/>
            </a:schemeClr>
          </a:solidFill>
        </p:spPr>
        <p:txBody>
          <a:bodyPr/>
          <a:lstStyle/>
          <a:p>
            <a:pPr algn="ctr"/>
            <a:r>
              <a:rPr lang="en-GB" dirty="0"/>
              <a:t>Reference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363557" y="1845734"/>
            <a:ext cx="11512626" cy="4169476"/>
          </a:xfrm>
        </p:spPr>
        <p:txBody>
          <a:bodyPr>
            <a:normAutofit fontScale="92500" lnSpcReduction="10000"/>
          </a:bodyPr>
          <a:lstStyle/>
          <a:p>
            <a:pPr marL="360045" marR="0" indent="-360045"/>
            <a:r>
              <a:rPr lang="en-US" sz="1800" dirty="0">
                <a:effectLst/>
                <a:ea typeface="Times New Roman" panose="02020603050405020304" pitchFamily="18" charset="0"/>
              </a:rPr>
              <a:t>Brett, J.M. (2007). </a:t>
            </a:r>
            <a:r>
              <a:rPr lang="en-US" sz="1800" i="1" dirty="0">
                <a:effectLst/>
                <a:ea typeface="Times New Roman" panose="02020603050405020304" pitchFamily="18" charset="0"/>
              </a:rPr>
              <a:t>Negotiating globally: How to negotiate deals, resolve disputes, and make decisions across cultural boundaries</a:t>
            </a:r>
            <a:r>
              <a:rPr lang="en-US" sz="1800" dirty="0">
                <a:effectLst/>
                <a:ea typeface="Times New Roman" panose="02020603050405020304" pitchFamily="18" charset="0"/>
              </a:rPr>
              <a:t>. San Francisco: Jossey-Bass. Available at: 978-0787988364 (Accessed: 11 October 2025). </a:t>
            </a:r>
          </a:p>
          <a:p>
            <a:pPr marL="360045" marR="0" indent="-360045"/>
            <a:r>
              <a:rPr lang="en-US" sz="1800" dirty="0">
                <a:effectLst/>
                <a:ea typeface="Times New Roman" panose="02020603050405020304" pitchFamily="18" charset="0"/>
              </a:rPr>
              <a:t>Brett, J.M. and Okumura, T. (1998) ‘Inter- and intracultural negotiation: U.S. and Japanese negotiators.’, </a:t>
            </a:r>
            <a:r>
              <a:rPr lang="en-US" sz="1800" i="1" dirty="0">
                <a:effectLst/>
                <a:ea typeface="Times New Roman" panose="02020603050405020304" pitchFamily="18" charset="0"/>
              </a:rPr>
              <a:t>Academy of Management Journal</a:t>
            </a:r>
            <a:r>
              <a:rPr lang="en-US" sz="1800" dirty="0">
                <a:effectLst/>
                <a:ea typeface="Times New Roman" panose="02020603050405020304" pitchFamily="18" charset="0"/>
              </a:rPr>
              <a:t>, 41(5), pp. 495–510. Available at: 10.2307/256938 (Accessed: 11 October 2025). </a:t>
            </a:r>
          </a:p>
          <a:p>
            <a:pPr marL="360045" marR="0" indent="-360045"/>
            <a:r>
              <a:rPr lang="en-US" sz="1800" dirty="0">
                <a:effectLst/>
                <a:ea typeface="Times New Roman" panose="02020603050405020304" pitchFamily="18" charset="0"/>
              </a:rPr>
              <a:t>Costin, A.-F. (2015) ‘Negotiating in cross-cultural contexts’, </a:t>
            </a:r>
            <a:r>
              <a:rPr lang="en-US" sz="1800" i="1" dirty="0">
                <a:effectLst/>
                <a:ea typeface="Times New Roman" panose="02020603050405020304" pitchFamily="18" charset="0"/>
              </a:rPr>
              <a:t>International conference Knowledge-Based Organization</a:t>
            </a:r>
            <a:r>
              <a:rPr lang="en-US" sz="1800" dirty="0">
                <a:effectLst/>
                <a:ea typeface="Times New Roman" panose="02020603050405020304" pitchFamily="18" charset="0"/>
              </a:rPr>
              <a:t>, 21(1), pp. 185–191. Available at: 10.1515/kbo-2015-0030 (Accessed: 11 October 2025). </a:t>
            </a:r>
          </a:p>
          <a:p>
            <a:pPr marL="360045" marR="0" indent="-360045"/>
            <a:r>
              <a:rPr lang="en-US" sz="1800" dirty="0" err="1">
                <a:effectLst/>
                <a:ea typeface="Times New Roman" panose="02020603050405020304" pitchFamily="18" charset="0"/>
              </a:rPr>
              <a:t>Gesteland</a:t>
            </a:r>
            <a:r>
              <a:rPr lang="en-US" sz="1800" dirty="0">
                <a:effectLst/>
                <a:ea typeface="Times New Roman" panose="02020603050405020304" pitchFamily="18" charset="0"/>
              </a:rPr>
              <a:t>, R.R. (2019). </a:t>
            </a:r>
            <a:r>
              <a:rPr lang="en-US" sz="1800" i="1" dirty="0">
                <a:effectLst/>
                <a:ea typeface="Times New Roman" panose="02020603050405020304" pitchFamily="18" charset="0"/>
              </a:rPr>
              <a:t>Cross-cultural business behavior: A guide for global management</a:t>
            </a:r>
            <a:r>
              <a:rPr lang="en-US" sz="1800" dirty="0">
                <a:effectLst/>
                <a:ea typeface="Times New Roman" panose="02020603050405020304" pitchFamily="18" charset="0"/>
              </a:rPr>
              <a:t>. Copenhagen, Oslo: Copenhagen Business School Press; </a:t>
            </a:r>
            <a:r>
              <a:rPr lang="en-US" sz="1800" dirty="0" err="1">
                <a:effectLst/>
                <a:ea typeface="Times New Roman" panose="02020603050405020304" pitchFamily="18" charset="0"/>
              </a:rPr>
              <a:t>Universitetsforlaget</a:t>
            </a:r>
            <a:r>
              <a:rPr lang="en-US" sz="1800" dirty="0">
                <a:effectLst/>
                <a:ea typeface="Times New Roman" panose="02020603050405020304" pitchFamily="18" charset="0"/>
              </a:rPr>
              <a:t>. Available at: 978-8763002387 (Accessed: 11 October 2025). </a:t>
            </a:r>
          </a:p>
          <a:p>
            <a:pPr marL="360045" marR="0" indent="-360045"/>
            <a:r>
              <a:rPr lang="en-US" sz="1800" dirty="0">
                <a:effectLst/>
                <a:ea typeface="Times New Roman" panose="02020603050405020304" pitchFamily="18" charset="0"/>
              </a:rPr>
              <a:t>Hofstede, G. (2013). </a:t>
            </a:r>
            <a:r>
              <a:rPr lang="en-US" sz="1800" i="1" dirty="0">
                <a:effectLst/>
                <a:ea typeface="Times New Roman" panose="02020603050405020304" pitchFamily="18" charset="0"/>
              </a:rPr>
              <a:t>Culture’s consequences: Comparing values, behaviors, institutions, and organizations across nations</a:t>
            </a:r>
            <a:r>
              <a:rPr lang="en-US" sz="1800" dirty="0">
                <a:effectLst/>
                <a:ea typeface="Times New Roman" panose="02020603050405020304" pitchFamily="18" charset="0"/>
              </a:rPr>
              <a:t>. Thousand Oaks, Calif: Sage. Available at: 978-0803973244 (Accessed: 11 October 2025). </a:t>
            </a:r>
          </a:p>
          <a:p>
            <a:pPr marL="360045" marR="0" indent="-360045"/>
            <a:r>
              <a:rPr lang="en-US" sz="1800" dirty="0">
                <a:effectLst/>
                <a:ea typeface="Times New Roman" panose="02020603050405020304" pitchFamily="18" charset="0"/>
              </a:rPr>
              <a:t>Liu, X. (2024) ‘Effective strategies for cross-cultural business negotiations’, </a:t>
            </a:r>
            <a:r>
              <a:rPr lang="en-US" sz="1800" i="1" dirty="0">
                <a:effectLst/>
                <a:ea typeface="Times New Roman" panose="02020603050405020304" pitchFamily="18" charset="0"/>
              </a:rPr>
              <a:t>International Journal of Global Economics and Management</a:t>
            </a:r>
            <a:r>
              <a:rPr lang="en-US" sz="1800" dirty="0">
                <a:effectLst/>
                <a:ea typeface="Times New Roman" panose="02020603050405020304" pitchFamily="18" charset="0"/>
              </a:rPr>
              <a:t>, 3(3), pp. 189–199. Available at: 10.62051/</a:t>
            </a:r>
            <a:r>
              <a:rPr lang="en-US" sz="1800" dirty="0" err="1">
                <a:effectLst/>
                <a:ea typeface="Times New Roman" panose="02020603050405020304" pitchFamily="18" charset="0"/>
              </a:rPr>
              <a:t>ijgem</a:t>
            </a:r>
            <a:r>
              <a:rPr lang="en-US" sz="1800" dirty="0">
                <a:effectLst/>
                <a:ea typeface="Times New Roman" panose="02020603050405020304" pitchFamily="18" charset="0"/>
              </a:rPr>
              <a:t>. v3n3.24 (Accessed: 11 October 2025). </a:t>
            </a:r>
          </a:p>
          <a:p>
            <a:pPr marL="360045" marR="0" indent="-360045"/>
            <a:r>
              <a:rPr lang="en-US" sz="1800" dirty="0">
                <a:effectLst/>
                <a:ea typeface="Times New Roman" panose="02020603050405020304" pitchFamily="18" charset="0"/>
              </a:rPr>
              <a:t>Morrison, T. and Conaway, W.A. (2009). </a:t>
            </a:r>
            <a:r>
              <a:rPr lang="en-US" sz="1800" i="1" dirty="0">
                <a:effectLst/>
                <a:ea typeface="Times New Roman" panose="02020603050405020304" pitchFamily="18" charset="0"/>
              </a:rPr>
              <a:t>Kiss, Bow, or shake hands: The bestselling guide to doing business in more than 60 countries</a:t>
            </a:r>
            <a:r>
              <a:rPr lang="en-US" sz="1800" dirty="0">
                <a:effectLst/>
                <a:ea typeface="Times New Roman" panose="02020603050405020304" pitchFamily="18" charset="0"/>
              </a:rPr>
              <a:t>. Princeton, N.J: Recording for the Blind &amp; Dyslexic. Available at: 978-1593373689 (Accessed: 11 October 2025). </a:t>
            </a:r>
          </a:p>
          <a:p>
            <a:pPr marL="0" marR="0" indent="0">
              <a:lnSpc>
                <a:spcPct val="107000"/>
              </a:lnSpc>
              <a:spcBef>
                <a:spcPts val="0"/>
              </a:spcBef>
              <a:spcAft>
                <a:spcPts val="800"/>
              </a:spcAft>
              <a:buNone/>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8620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1999" cy="6312665"/>
          </a:xfrm>
          <a:prstGeom prst="rect">
            <a:avLst/>
          </a:prstGeom>
        </p:spPr>
      </p:pic>
    </p:spTree>
    <p:extLst>
      <p:ext uri="{BB962C8B-B14F-4D97-AF65-F5344CB8AC3E}">
        <p14:creationId xmlns:p14="http://schemas.microsoft.com/office/powerpoint/2010/main" val="3302686209"/>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1301</TotalTime>
  <Words>3533</Words>
  <Application>Microsoft Office PowerPoint</Application>
  <PresentationFormat>Widescreen</PresentationFormat>
  <Paragraphs>189</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Courier New</vt:lpstr>
      <vt:lpstr>Times New Roman</vt:lpstr>
      <vt:lpstr>Wingdings</vt:lpstr>
      <vt:lpstr>Retrospect</vt:lpstr>
      <vt:lpstr> Student Name: Daniela Zaharia Student ID: 2311196 Module: International Business Communications Module code: LCBB6023</vt:lpstr>
      <vt:lpstr>Main content </vt:lpstr>
      <vt:lpstr>Introduction to the context </vt:lpstr>
      <vt:lpstr>Introduce the Japanese culture </vt:lpstr>
      <vt:lpstr>Main Differences Between the US and Japan </vt:lpstr>
      <vt:lpstr>Success and failure factors of Cross-cultural Business Negotiations </vt:lpstr>
      <vt:lpstr>Cultural sensitivity in Japan / The differences from the US </vt:lpstr>
      <vt:lpstr>Hofstede cultural Dimensions: US and Japan</vt:lpstr>
      <vt:lpstr>Hofstede cultural Dimensions: UK and China </vt:lpstr>
      <vt:lpstr>Recommendations to enable successful cross-cultural Negotiations between Japan and the US</vt:lpstr>
      <vt:lpstr>Recommendations to enable successful cross-cultural Negotiations between Japan and the US</vt:lpstr>
      <vt:lpstr>Conclusion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Student ID Module : International Business Communication </dc:title>
  <dc:creator>Daniela Zaharia</dc:creator>
  <cp:lastModifiedBy>Daniela Zaharia (2311196)</cp:lastModifiedBy>
  <cp:revision>6</cp:revision>
  <dcterms:created xsi:type="dcterms:W3CDTF">2020-10-29T12:05:35Z</dcterms:created>
  <dcterms:modified xsi:type="dcterms:W3CDTF">2025-10-19T01:47:00Z</dcterms:modified>
</cp:coreProperties>
</file>