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71" r:id="rId1"/>
  </p:sldMasterIdLst>
  <p:notesMasterIdLst>
    <p:notesMasterId r:id="rId19"/>
  </p:notesMasterIdLst>
  <p:handoutMasterIdLst>
    <p:handoutMasterId r:id="rId20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6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9144000"/>
  <p:defaultTextStyle>
    <a:defPPr rtl="0">
      <a:defRPr lang="pl-PL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433C24C-850A-4DE6-8B32-82B964EDDD53}" v="697" dt="2023-12-03T22:17:00.971"/>
    <p1510:client id="{D95CC03E-0A08-F333-3E72-24DD275243F4}" v="4153" dt="2023-12-04T12:34:36.4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84" autoAdjust="0"/>
    <p:restoredTop sz="94660"/>
  </p:normalViewPr>
  <p:slideViewPr>
    <p:cSldViewPr snapToGrid="0">
      <p:cViewPr varScale="1">
        <p:scale>
          <a:sx n="113" d="100"/>
          <a:sy n="113" d="100"/>
        </p:scale>
        <p:origin x="20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6" d="100"/>
          <a:sy n="86" d="100"/>
        </p:scale>
        <p:origin x="3834" y="114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nagłówka 1">
            <a:extLst>
              <a:ext uri="{FF2B5EF4-FFF2-40B4-BE49-F238E27FC236}">
                <a16:creationId xmlns:a16="http://schemas.microsoft.com/office/drawing/2014/main" id="{21EF9456-58CA-4DB2-89B6-AC19206758F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l-PL"/>
          </a:p>
        </p:txBody>
      </p:sp>
      <p:sp>
        <p:nvSpPr>
          <p:cNvPr id="3" name="Symbol zastępczy daty 2">
            <a:extLst>
              <a:ext uri="{FF2B5EF4-FFF2-40B4-BE49-F238E27FC236}">
                <a16:creationId xmlns:a16="http://schemas.microsoft.com/office/drawing/2014/main" id="{5BD0D447-AB7E-4166-A233-B6126BE6BD0A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CECAA8-8012-4F07-BCE2-300CDC2808C4}" type="datetime1">
              <a:rPr lang="pl-PL" smtClean="0"/>
              <a:t>04.12.2023</a:t>
            </a:fld>
            <a:endParaRPr lang="pl-PL" dirty="0"/>
          </a:p>
        </p:txBody>
      </p:sp>
      <p:sp>
        <p:nvSpPr>
          <p:cNvPr id="4" name="Symbol zastępczy stopki 3">
            <a:extLst>
              <a:ext uri="{FF2B5EF4-FFF2-40B4-BE49-F238E27FC236}">
                <a16:creationId xmlns:a16="http://schemas.microsoft.com/office/drawing/2014/main" id="{BE9CE2C1-2CBF-4FCE-A97B-7B2036B54E1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l-PL"/>
          </a:p>
        </p:txBody>
      </p:sp>
      <p:sp>
        <p:nvSpPr>
          <p:cNvPr id="5" name="Symbol zastępczy numeru slajdu 4">
            <a:extLst>
              <a:ext uri="{FF2B5EF4-FFF2-40B4-BE49-F238E27FC236}">
                <a16:creationId xmlns:a16="http://schemas.microsoft.com/office/drawing/2014/main" id="{D5E47DE2-0031-46B7-9584-0A6DCE7A243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E10342-0118-4D64-BDBF-DE3CE65C53BA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11385725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nagłówka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l-PL" noProof="0"/>
          </a:p>
        </p:txBody>
      </p:sp>
      <p:sp>
        <p:nvSpPr>
          <p:cNvPr id="3" name="Symbol zastępczy daty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F40C05-36B0-46E8-B4E1-F04BAA3B8055}" type="datetime1">
              <a:rPr lang="pl-PL" smtClean="0"/>
              <a:pPr/>
              <a:t>04.12.2023</a:t>
            </a:fld>
            <a:endParaRPr lang="pl-PL" dirty="0"/>
          </a:p>
        </p:txBody>
      </p:sp>
      <p:sp>
        <p:nvSpPr>
          <p:cNvPr id="4" name="Symbol zastępczy obrazu slajd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l-PL" noProof="0"/>
          </a:p>
        </p:txBody>
      </p:sp>
      <p:sp>
        <p:nvSpPr>
          <p:cNvPr id="5" name="Symbol zastępczy notatek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l-PL" noProof="0"/>
              <a:t>Kliknij, aby edytować style wzorca tekstu</a:t>
            </a:r>
          </a:p>
          <a:p>
            <a:pPr lvl="1"/>
            <a:r>
              <a:rPr lang="pl-PL" noProof="0"/>
              <a:t>Drugi poziom</a:t>
            </a:r>
          </a:p>
          <a:p>
            <a:pPr lvl="2"/>
            <a:r>
              <a:rPr lang="pl-PL" noProof="0"/>
              <a:t>Trzeci poziom</a:t>
            </a:r>
          </a:p>
          <a:p>
            <a:pPr lvl="3"/>
            <a:r>
              <a:rPr lang="pl-PL" noProof="0"/>
              <a:t>Czwarty poziom</a:t>
            </a:r>
          </a:p>
          <a:p>
            <a:pPr lvl="4"/>
            <a:r>
              <a:rPr lang="pl-PL" noProof="0"/>
              <a:t>Piąty poziom</a:t>
            </a:r>
          </a:p>
        </p:txBody>
      </p:sp>
      <p:sp>
        <p:nvSpPr>
          <p:cNvPr id="6" name="Symbol zastępczy stopki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l-PL" noProof="0"/>
          </a:p>
        </p:txBody>
      </p:sp>
      <p:sp>
        <p:nvSpPr>
          <p:cNvPr id="7" name="Symbol zastępczy numeru slajd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7021E4-4C3E-4CDD-9EF9-929E0142BD2B}" type="slidenum">
              <a:rPr lang="pl-PL" noProof="0" smtClean="0"/>
              <a:t>‹#›</a:t>
            </a:fld>
            <a:endParaRPr lang="pl-PL" noProof="0"/>
          </a:p>
        </p:txBody>
      </p:sp>
    </p:spTree>
    <p:extLst>
      <p:ext uri="{BB962C8B-B14F-4D97-AF65-F5344CB8AC3E}">
        <p14:creationId xmlns:p14="http://schemas.microsoft.com/office/powerpoint/2010/main" val="37667728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E7021E4-4C3E-4CDD-9EF9-929E0142BD2B}" type="slidenum">
              <a:rPr lang="pl-PL" smtClean="0"/>
              <a:t>1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0893150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D8E5E-745C-407D-B425-C78EBF08DF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1501" y="822960"/>
            <a:ext cx="6057899" cy="5015169"/>
          </a:xfrm>
        </p:spPr>
        <p:txBody>
          <a:bodyPr anchor="t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07A4D5-56F4-4287-B174-56C55B18FD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09113" y="3003642"/>
            <a:ext cx="3522199" cy="2900274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4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EB9C19-FEE0-4852-B181-14A0DD77F4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27DDF-01B7-463C-82BC-BBF4296182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B2056A-C3EE-4809-B1F3-1CEEEA266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240FCEE-B6E2-46D0-9BB0-F45F79545E9D}"/>
              </a:ext>
            </a:extLst>
          </p:cNvPr>
          <p:cNvCxnSpPr>
            <a:cxnSpLocks/>
          </p:cNvCxnSpPr>
          <p:nvPr/>
        </p:nvCxnSpPr>
        <p:spPr>
          <a:xfrm flipH="1">
            <a:off x="571501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BD2FB83-3783-4477-80B5-DA5BF10BAF57}"/>
              </a:ext>
            </a:extLst>
          </p:cNvPr>
          <p:cNvCxnSpPr>
            <a:cxnSpLocks/>
          </p:cNvCxnSpPr>
          <p:nvPr/>
        </p:nvCxnSpPr>
        <p:spPr>
          <a:xfrm>
            <a:off x="7742482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83EA203-71D5-49C0-9626-FFA8E46787B0}"/>
              </a:ext>
            </a:extLst>
          </p:cNvPr>
          <p:cNvCxnSpPr>
            <a:cxnSpLocks/>
          </p:cNvCxnSpPr>
          <p:nvPr/>
        </p:nvCxnSpPr>
        <p:spPr>
          <a:xfrm flipH="1">
            <a:off x="577485" y="628351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0342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B2ED8-7F53-4C03-A740-493E507984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11087-99A9-4100-B5F7-520880DE32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499" y="2075688"/>
            <a:ext cx="11059811" cy="39109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7B4B20-1A65-4A26-B11E-6095083A16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0D52D3-E985-4FEB-89B9-57C754711C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EA751A-C72D-47C1-A7A6-E8510A40CE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2472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81F78-07BF-45A9-92D4-E4E0A1E88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500" y="914255"/>
            <a:ext cx="6867115" cy="5009471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CC2A83-A380-4828-BC68-C065C8BC5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239817" y="914399"/>
            <a:ext cx="2370268" cy="2670273"/>
          </a:xfrm>
        </p:spPr>
        <p:txBody>
          <a:bodyPr anchor="t">
            <a:normAutofit/>
          </a:bodyPr>
          <a:lstStyle>
            <a:lvl1pPr marL="0" indent="0">
              <a:lnSpc>
                <a:spcPct val="130000"/>
              </a:lnSpc>
              <a:buNone/>
              <a:defRPr sz="1400" cap="all" spc="3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F92B2F-8804-4195-A779-F5C67C25CB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099C26-4411-4833-A917-A45E62D56A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68C7C7-F862-434D-A87A-DECE9FD2E1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40BAA4B-C4C0-40C1-8DC8-B4E2F8A68E12}"/>
              </a:ext>
            </a:extLst>
          </p:cNvPr>
          <p:cNvCxnSpPr>
            <a:cxnSpLocks/>
          </p:cNvCxnSpPr>
          <p:nvPr/>
        </p:nvCxnSpPr>
        <p:spPr>
          <a:xfrm>
            <a:off x="8872625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C0A2259-2540-4B32-A999-2B46A6790E3D}"/>
              </a:ext>
            </a:extLst>
          </p:cNvPr>
          <p:cNvCxnSpPr>
            <a:cxnSpLocks/>
          </p:cNvCxnSpPr>
          <p:nvPr/>
        </p:nvCxnSpPr>
        <p:spPr>
          <a:xfrm flipH="1">
            <a:off x="566094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CEFB0ED-3F76-4403-AD0B-E738DD9D8CB6}"/>
              </a:ext>
            </a:extLst>
          </p:cNvPr>
          <p:cNvCxnSpPr>
            <a:cxnSpLocks/>
          </p:cNvCxnSpPr>
          <p:nvPr/>
        </p:nvCxnSpPr>
        <p:spPr>
          <a:xfrm flipH="1">
            <a:off x="577485" y="628351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36600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6BD5F-CF53-4DD5-B8C5-27BBA2BB88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500" y="709684"/>
            <a:ext cx="11049000" cy="1057160"/>
          </a:xfrm>
        </p:spPr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76C2E1-5D5E-409F-BEE8-F48CE86F55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9447" y="2074990"/>
            <a:ext cx="5181600" cy="41019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BBF823-1BFB-4CF0-BAF4-D660C8F1AF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47082" y="2074990"/>
            <a:ext cx="5181600" cy="41019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FF816E-EE02-44A4-8B81-B324ECFD7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34D9E4-A693-44D2-A3E8-E3AABC9052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4F669F-4B8E-415D-A9BF-AD451F452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20AF959-FCDC-4B92-9324-06A06C0D56F2}"/>
              </a:ext>
            </a:extLst>
          </p:cNvPr>
          <p:cNvCxnSpPr>
            <a:cxnSpLocks/>
          </p:cNvCxnSpPr>
          <p:nvPr/>
        </p:nvCxnSpPr>
        <p:spPr>
          <a:xfrm flipV="1">
            <a:off x="6101405" y="1883336"/>
            <a:ext cx="0" cy="439965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376009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FF85E5-82C4-4BAE-B2B0-A078ABD6C6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3469" y="699118"/>
            <a:ext cx="11025062" cy="1063601"/>
          </a:xfrm>
        </p:spPr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2D15C7-F445-40F7-88F6-FD6526269C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3468" y="2022883"/>
            <a:ext cx="5230469" cy="564079"/>
          </a:xfrm>
        </p:spPr>
        <p:txBody>
          <a:bodyPr anchor="ctr">
            <a:norm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652C35-AA8E-4154-8A78-7DE9590E1F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3469" y="2866031"/>
            <a:ext cx="5157787" cy="32276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557EAC6-567C-4A4A-BB10-57EC14B97DD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41470" y="2022883"/>
            <a:ext cx="5183188" cy="564080"/>
          </a:xfrm>
        </p:spPr>
        <p:txBody>
          <a:bodyPr anchor="ctr">
            <a:norm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9A083F-AD60-4437-B32A-44035D78AF6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41470" y="2866031"/>
            <a:ext cx="5183188" cy="32276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9DBF86F-3266-4551-B680-06F401FFE6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55B38FE-80F9-4582-B2E1-B067C288DE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7BEF32-F637-47A1-9ED3-AFC4F79F3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0C508D4-7C99-4B8D-BCDE-F0001BD345D9}"/>
              </a:ext>
            </a:extLst>
          </p:cNvPr>
          <p:cNvCxnSpPr>
            <a:cxnSpLocks/>
          </p:cNvCxnSpPr>
          <p:nvPr/>
        </p:nvCxnSpPr>
        <p:spPr>
          <a:xfrm flipV="1">
            <a:off x="6101405" y="1883336"/>
            <a:ext cx="0" cy="43996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49BF61B-7951-48F4-982B-9401A483FFBF}"/>
              </a:ext>
            </a:extLst>
          </p:cNvPr>
          <p:cNvCxnSpPr>
            <a:cxnSpLocks/>
          </p:cNvCxnSpPr>
          <p:nvPr/>
        </p:nvCxnSpPr>
        <p:spPr>
          <a:xfrm flipH="1">
            <a:off x="577485" y="273859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68436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BA94CB-6BE5-4B9E-B0A6-54F83B201A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500" y="717452"/>
            <a:ext cx="11049000" cy="1161836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E8643C-1A5D-4F23-B0D7-5B46F5E456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1A3394-78CC-43B0-9762-5E826F8BBF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347F0A-1980-4E13-AB22-AE3B8AA440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E9D858B-8A9C-4235-B151-81C99A3D20D2}"/>
              </a:ext>
            </a:extLst>
          </p:cNvPr>
          <p:cNvCxnSpPr>
            <a:cxnSpLocks/>
          </p:cNvCxnSpPr>
          <p:nvPr/>
        </p:nvCxnSpPr>
        <p:spPr>
          <a:xfrm flipH="1">
            <a:off x="577485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6C7798B-3ECB-4076-8955-A82116BB0D25}"/>
              </a:ext>
            </a:extLst>
          </p:cNvPr>
          <p:cNvCxnSpPr>
            <a:cxnSpLocks/>
          </p:cNvCxnSpPr>
          <p:nvPr/>
        </p:nvCxnSpPr>
        <p:spPr>
          <a:xfrm flipH="1">
            <a:off x="577485" y="628351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629217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5C61D85-3E72-406F-AB26-B4ED949184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99C831E-4321-467E-9090-C89C48CF2F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8A9556-B3D8-4403-835F-11AE2D409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92040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A0AA48-D521-423D-B185-6490EF57B9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201" y="810344"/>
            <a:ext cx="3478084" cy="1408062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64E6DD-DDD2-4ED6-B8A9-A8B6D76565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19809" y="931232"/>
            <a:ext cx="6700679" cy="507936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F08F5E-AD33-4ACF-84C9-78B0FF6BE3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1500" y="2578608"/>
            <a:ext cx="3478783" cy="341724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D7604E-7DD4-4497-B325-74F899E8AC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02BEED-A8F6-4256-9539-4434694AA1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EA1AA6-EE0B-48FD-A7DE-6CEE6A8C7D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3F35B32-9A23-4805-94A6-96826D202139}"/>
              </a:ext>
            </a:extLst>
          </p:cNvPr>
          <p:cNvCxnSpPr>
            <a:cxnSpLocks/>
          </p:cNvCxnSpPr>
          <p:nvPr/>
        </p:nvCxnSpPr>
        <p:spPr>
          <a:xfrm flipH="1">
            <a:off x="571500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762BA7DA-3944-40D4-91CD-40CA24DBB79B}"/>
              </a:ext>
            </a:extLst>
          </p:cNvPr>
          <p:cNvCxnSpPr>
            <a:cxnSpLocks/>
          </p:cNvCxnSpPr>
          <p:nvPr/>
        </p:nvCxnSpPr>
        <p:spPr>
          <a:xfrm flipV="1">
            <a:off x="4419601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BEA0B78-39E7-4039-B8BE-4F425688C6DF}"/>
              </a:ext>
            </a:extLst>
          </p:cNvPr>
          <p:cNvCxnSpPr>
            <a:cxnSpLocks/>
          </p:cNvCxnSpPr>
          <p:nvPr/>
        </p:nvCxnSpPr>
        <p:spPr>
          <a:xfrm flipH="1">
            <a:off x="571501" y="2406845"/>
            <a:ext cx="38481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D68B99C-0744-42EE-9713-AB0CEC3F5D85}"/>
              </a:ext>
            </a:extLst>
          </p:cNvPr>
          <p:cNvCxnSpPr>
            <a:cxnSpLocks/>
          </p:cNvCxnSpPr>
          <p:nvPr/>
        </p:nvCxnSpPr>
        <p:spPr>
          <a:xfrm flipH="1">
            <a:off x="577485" y="628351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301346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912732-5D39-4B30-A499-D51BABC882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499" y="802204"/>
            <a:ext cx="3478787" cy="1408062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3AF5AEC-77BC-4A52-8A56-C6479CA6A29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723467" y="847384"/>
            <a:ext cx="6907844" cy="521681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0A9240-8762-4C7D-AF22-A844CB2EC8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1498" y="2574906"/>
            <a:ext cx="3478787" cy="343571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995685-E45D-4E74-8B78-D3B8E85C43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1FCBA3-0FF5-47C2-901A-645F6185D2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030381-5320-46AD-A0B9-7C04B3E5A2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357A432-D933-402A-8657-216EE20450EE}"/>
              </a:ext>
            </a:extLst>
          </p:cNvPr>
          <p:cNvCxnSpPr>
            <a:cxnSpLocks/>
          </p:cNvCxnSpPr>
          <p:nvPr/>
        </p:nvCxnSpPr>
        <p:spPr>
          <a:xfrm flipH="1">
            <a:off x="571500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1B1E0F3-D71B-436F-A10B-B6EA7125F684}"/>
              </a:ext>
            </a:extLst>
          </p:cNvPr>
          <p:cNvCxnSpPr>
            <a:cxnSpLocks/>
          </p:cNvCxnSpPr>
          <p:nvPr/>
        </p:nvCxnSpPr>
        <p:spPr>
          <a:xfrm flipV="1">
            <a:off x="4419601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DEE64F5-2B48-4A2E-BA5E-1D37F1A7C9A3}"/>
              </a:ext>
            </a:extLst>
          </p:cNvPr>
          <p:cNvCxnSpPr>
            <a:cxnSpLocks/>
          </p:cNvCxnSpPr>
          <p:nvPr/>
        </p:nvCxnSpPr>
        <p:spPr>
          <a:xfrm flipH="1">
            <a:off x="571501" y="2406845"/>
            <a:ext cx="38481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99BF9AA-A2C8-4233-B597-EB11C6D6A0E0}"/>
              </a:ext>
            </a:extLst>
          </p:cNvPr>
          <p:cNvCxnSpPr>
            <a:cxnSpLocks/>
          </p:cNvCxnSpPr>
          <p:nvPr/>
        </p:nvCxnSpPr>
        <p:spPr>
          <a:xfrm flipH="1">
            <a:off x="577485" y="628351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3023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799A0A-70FC-426A-8B3B-60FAF9806E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EF47EC6-9753-4ABC-BB66-64CCC8BA080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71499" y="2036363"/>
            <a:ext cx="11059811" cy="387077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884D9F-DC99-4B4C-98CF-178BBBB766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7A6840-AC0B-4260-8368-08E0A22D22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A5DAB8-EC07-4CCF-96EA-5D8ACDAE6E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438F1AC-9961-4786-A189-20863DD97F68}"/>
              </a:ext>
            </a:extLst>
          </p:cNvPr>
          <p:cNvCxnSpPr>
            <a:cxnSpLocks/>
          </p:cNvCxnSpPr>
          <p:nvPr/>
        </p:nvCxnSpPr>
        <p:spPr>
          <a:xfrm flipH="1">
            <a:off x="571500" y="1780979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90245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C75F678-EC03-4845-A51B-C90FA6A154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77953" y="797251"/>
            <a:ext cx="2483929" cy="528378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4A8B4D-A39F-4528-975A-9C84BEE778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66094" y="797251"/>
            <a:ext cx="8101072" cy="528378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5E4A23-6984-4AD1-A51D-600EDC2635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273E28-C341-49CC-BAAB-0C0D198212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26D54A-8E86-4026-8DD0-5B0979BB8C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CB05DA4-DF32-4D7A-9E4D-36309C90C5BB}"/>
              </a:ext>
            </a:extLst>
          </p:cNvPr>
          <p:cNvCxnSpPr>
            <a:cxnSpLocks/>
          </p:cNvCxnSpPr>
          <p:nvPr/>
        </p:nvCxnSpPr>
        <p:spPr>
          <a:xfrm flipH="1">
            <a:off x="566094" y="57711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7CC7262-4997-41E4-976D-BA82E148280F}"/>
              </a:ext>
            </a:extLst>
          </p:cNvPr>
          <p:cNvCxnSpPr>
            <a:cxnSpLocks/>
          </p:cNvCxnSpPr>
          <p:nvPr/>
        </p:nvCxnSpPr>
        <p:spPr>
          <a:xfrm flipV="1">
            <a:off x="8875226" y="571500"/>
            <a:ext cx="0" cy="571149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F5063B5-E478-4C41-AD40-49A39AE07429}"/>
              </a:ext>
            </a:extLst>
          </p:cNvPr>
          <p:cNvCxnSpPr>
            <a:cxnSpLocks/>
          </p:cNvCxnSpPr>
          <p:nvPr/>
        </p:nvCxnSpPr>
        <p:spPr>
          <a:xfrm flipH="1">
            <a:off x="577485" y="628351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61029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9E1467D-9ED1-4211-A71E-41C91C755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500" y="689289"/>
            <a:ext cx="11049000" cy="10841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F8A6A1-C9C7-4FDF-B4DA-1E86B6A355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1499" y="2075688"/>
            <a:ext cx="11059811" cy="38180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ACC44A-C635-4CD0-90E9-D9503AF4CCF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36732" y="6397103"/>
            <a:ext cx="30919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200" baseline="0">
                <a:solidFill>
                  <a:schemeClr val="tx1"/>
                </a:solidFill>
              </a:defRPr>
            </a:lvl1pPr>
          </a:lstStyle>
          <a:p>
            <a:fld id="{1C8322F6-1C60-46CF-968C-BC20E470F443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ABF682-1A47-492C-81E3-9DB0A50ECB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75782" y="6397103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2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CC814B-9105-44ED-98A9-D326B2E260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24553" y="6397103"/>
            <a:ext cx="7007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A6814345-41DE-42C5-8657-66C1417DF81A}"/>
              </a:ext>
            </a:extLst>
          </p:cNvPr>
          <p:cNvCxnSpPr>
            <a:cxnSpLocks/>
          </p:cNvCxnSpPr>
          <p:nvPr/>
        </p:nvCxnSpPr>
        <p:spPr>
          <a:xfrm flipH="1">
            <a:off x="566094" y="6286347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E68E419-3727-4F5E-8840-AF149B33B0B7}"/>
              </a:ext>
            </a:extLst>
          </p:cNvPr>
          <p:cNvCxnSpPr>
            <a:cxnSpLocks/>
          </p:cNvCxnSpPr>
          <p:nvPr/>
        </p:nvCxnSpPr>
        <p:spPr>
          <a:xfrm flipH="1">
            <a:off x="577485" y="1883336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519B6EC-D7AE-452F-8D0C-D11BD3377F3E}"/>
              </a:ext>
            </a:extLst>
          </p:cNvPr>
          <p:cNvCxnSpPr>
            <a:cxnSpLocks/>
          </p:cNvCxnSpPr>
          <p:nvPr/>
        </p:nvCxnSpPr>
        <p:spPr>
          <a:xfrm flipH="1">
            <a:off x="577485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190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79" r:id="rId2"/>
    <p:sldLayoutId id="2147483678" r:id="rId3"/>
    <p:sldLayoutId id="2147483677" r:id="rId4"/>
    <p:sldLayoutId id="2147483676" r:id="rId5"/>
    <p:sldLayoutId id="2147483675" r:id="rId6"/>
    <p:sldLayoutId id="2147483657" r:id="rId7"/>
    <p:sldLayoutId id="2147483674" r:id="rId8"/>
    <p:sldLayoutId id="2147483673" r:id="rId9"/>
    <p:sldLayoutId id="2147483660" r:id="rId10"/>
    <p:sldLayoutId id="214748367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 spc="-100" baseline="0">
          <a:solidFill>
            <a:schemeClr val="tx1"/>
          </a:solidFill>
          <a:latin typeface="Batang" panose="02030600000101010101" pitchFamily="18" charset="-127"/>
          <a:ea typeface="Batang" panose="02030600000101010101" pitchFamily="18" charset="-127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SzPct val="80000"/>
        <a:buFont typeface="Avenir Next LT Pro Light" panose="020B0304020202020204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defTabSz="914400" rtl="0" eaLnBrk="1" latinLnBrk="0" hangingPunct="1">
        <a:lnSpc>
          <a:spcPct val="120000"/>
        </a:lnSpc>
        <a:spcBef>
          <a:spcPts val="500"/>
        </a:spcBef>
        <a:buSzPct val="80000"/>
        <a:buFont typeface="Avenir Next LT Pro Light" panose="020B0304020202020204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228600" algn="l" defTabSz="914400" rtl="0" eaLnBrk="1" latinLnBrk="0" hangingPunct="1">
        <a:lnSpc>
          <a:spcPct val="12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jpeg"/><Relationship Id="rId7" Type="http://schemas.openxmlformats.org/officeDocument/2006/relationships/image" Target="../media/image1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gif"/><Relationship Id="rId4" Type="http://schemas.openxmlformats.org/officeDocument/2006/relationships/image" Target="../media/image15.png"/><Relationship Id="rId9" Type="http://schemas.openxmlformats.org/officeDocument/2006/relationships/image" Target="../media/image20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erformancemarketingworld.com" TargetMode="External"/><Relationship Id="rId13" Type="http://schemas.openxmlformats.org/officeDocument/2006/relationships/hyperlink" Target="https://issuu.com/" TargetMode="External"/><Relationship Id="rId18" Type="http://schemas.openxmlformats.org/officeDocument/2006/relationships/hyperlink" Target="https://purposedriven.fia.com/" TargetMode="External"/><Relationship Id="rId3" Type="http://schemas.openxmlformats.org/officeDocument/2006/relationships/hyperlink" Target="https://scuderia.alphatauri.com/" TargetMode="External"/><Relationship Id="rId21" Type="http://schemas.openxmlformats.org/officeDocument/2006/relationships/hyperlink" Target="http://www.susiewolff.com" TargetMode="External"/><Relationship Id="rId7" Type="http://schemas.openxmlformats.org/officeDocument/2006/relationships/hyperlink" Target="https://certified-sustainable.co.uk/" TargetMode="External"/><Relationship Id="rId12" Type="http://schemas.openxmlformats.org/officeDocument/2006/relationships/hyperlink" Target="http://www.ironlynx.it" TargetMode="External"/><Relationship Id="rId17" Type="http://schemas.openxmlformats.org/officeDocument/2006/relationships/hyperlink" Target="https://motorsportbroadcasting.com/" TargetMode="External"/><Relationship Id="rId2" Type="http://schemas.openxmlformats.org/officeDocument/2006/relationships/image" Target="../media/image21.png"/><Relationship Id="rId16" Type="http://schemas.openxmlformats.org/officeDocument/2006/relationships/hyperlink" Target="http://www.morethanequal.com" TargetMode="External"/><Relationship Id="rId20" Type="http://schemas.openxmlformats.org/officeDocument/2006/relationships/hyperlink" Target="http://www.personalfinanceclub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telegraph.co.uk" TargetMode="External"/><Relationship Id="rId11" Type="http://schemas.openxmlformats.org/officeDocument/2006/relationships/hyperlink" Target="http://www.topgear.com" TargetMode="External"/><Relationship Id="rId5" Type="http://schemas.openxmlformats.org/officeDocument/2006/relationships/hyperlink" Target="http://www.blackbookmotorsport.com" TargetMode="External"/><Relationship Id="rId15" Type="http://schemas.openxmlformats.org/officeDocument/2006/relationships/hyperlink" Target="http://www.mclaren.com/" TargetMode="External"/><Relationship Id="rId10" Type="http://schemas.openxmlformats.org/officeDocument/2006/relationships/hyperlink" Target="https://www.formulafemale.org/" TargetMode="External"/><Relationship Id="rId19" Type="http://schemas.openxmlformats.org/officeDocument/2006/relationships/hyperlink" Target="https://edition.cnn.com/" TargetMode="External"/><Relationship Id="rId4" Type="http://schemas.openxmlformats.org/officeDocument/2006/relationships/hyperlink" Target="http://www.autosport.com" TargetMode="External"/><Relationship Id="rId9" Type="http://schemas.openxmlformats.org/officeDocument/2006/relationships/hyperlink" Target="https://motorsport.radio/" TargetMode="External"/><Relationship Id="rId14" Type="http://schemas.openxmlformats.org/officeDocument/2006/relationships/hyperlink" Target="http://www.espn.co.uk" TargetMode="External"/><Relationship Id="rId22" Type="http://schemas.openxmlformats.org/officeDocument/2006/relationships/hyperlink" Target="http://www.technojobs.co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220DBA-8988-4873-8FCD-3FFAC3CF1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1981B13-F880-47D1-BA19-C2C84FC754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5869" y="4610607"/>
            <a:ext cx="11054799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9889C86-81F5-4E2B-A1BF-3DC57716B5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34300" y="4614653"/>
            <a:ext cx="0" cy="1674861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D1651B2-663F-4ED2-A7D2-9D74A5DFD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1819" y="6289514"/>
            <a:ext cx="11054799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Obraz 4" descr="Obraz zawierający ubrania, osoba, obuwie, na wolnym powietrzu&#10;&#10;Opis wygenerowany automatycznie">
            <a:extLst>
              <a:ext uri="{FF2B5EF4-FFF2-40B4-BE49-F238E27FC236}">
                <a16:creationId xmlns:a16="http://schemas.microsoft.com/office/drawing/2014/main" id="{A29D61C9-31FA-B826-23C9-08D854B934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5228"/>
            <a:ext cx="12246428" cy="6868455"/>
          </a:xfrm>
          <a:prstGeom prst="rect">
            <a:avLst/>
          </a:prstGeom>
        </p:spPr>
      </p:pic>
      <p:sp>
        <p:nvSpPr>
          <p:cNvPr id="6" name="pole tekstowe 5">
            <a:extLst>
              <a:ext uri="{FF2B5EF4-FFF2-40B4-BE49-F238E27FC236}">
                <a16:creationId xmlns:a16="http://schemas.microsoft.com/office/drawing/2014/main" id="{5CF41DF8-0CC3-04C5-9082-5593A002AF38}"/>
              </a:ext>
            </a:extLst>
          </p:cNvPr>
          <p:cNvSpPr txBox="1"/>
          <p:nvPr/>
        </p:nvSpPr>
        <p:spPr>
          <a:xfrm>
            <a:off x="57150" y="859972"/>
            <a:ext cx="394607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3600" b="1" err="1"/>
              <a:t>Breaking</a:t>
            </a:r>
            <a:r>
              <a:rPr lang="pl-PL" sz="3600" b="1" dirty="0"/>
              <a:t> </a:t>
            </a:r>
            <a:r>
              <a:rPr lang="pl-PL" sz="3600" b="1" err="1"/>
              <a:t>Barriers</a:t>
            </a:r>
            <a:endParaRPr lang="pl-PL" sz="3600" b="1"/>
          </a:p>
        </p:txBody>
      </p:sp>
      <p:sp>
        <p:nvSpPr>
          <p:cNvPr id="8" name="pole tekstowe 7">
            <a:extLst>
              <a:ext uri="{FF2B5EF4-FFF2-40B4-BE49-F238E27FC236}">
                <a16:creationId xmlns:a16="http://schemas.microsoft.com/office/drawing/2014/main" id="{D512093E-10BC-7957-860B-E8E88AEF70D8}"/>
              </a:ext>
            </a:extLst>
          </p:cNvPr>
          <p:cNvSpPr txBox="1"/>
          <p:nvPr/>
        </p:nvSpPr>
        <p:spPr>
          <a:xfrm>
            <a:off x="8496300" y="307521"/>
            <a:ext cx="3575956" cy="1754326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3600" b="1" err="1">
                <a:solidFill>
                  <a:schemeClr val="bg1"/>
                </a:solidFill>
                <a:latin typeface="Avenir Next LT Pro Light"/>
                <a:cs typeface="Arial"/>
              </a:rPr>
              <a:t>Women</a:t>
            </a:r>
            <a:r>
              <a:rPr lang="pl-PL" sz="3600" b="1" dirty="0">
                <a:solidFill>
                  <a:schemeClr val="bg1"/>
                </a:solidFill>
                <a:latin typeface="Avenir Next LT Pro Light"/>
                <a:cs typeface="Arial"/>
              </a:rPr>
              <a:t> in Motorsport </a:t>
            </a:r>
            <a:r>
              <a:rPr lang="pl-PL" sz="3600" b="1" err="1">
                <a:solidFill>
                  <a:schemeClr val="bg1"/>
                </a:solidFill>
                <a:latin typeface="Avenir Next LT Pro Light"/>
                <a:cs typeface="Arial"/>
              </a:rPr>
              <a:t>Industry</a:t>
            </a:r>
            <a:endParaRPr lang="pl-PL" sz="3600" b="1">
              <a:solidFill>
                <a:schemeClr val="bg1"/>
              </a:solidFill>
              <a:latin typeface="Avenir Next LT Pro Light"/>
            </a:endParaRPr>
          </a:p>
        </p:txBody>
      </p:sp>
    </p:spTree>
    <p:extLst>
      <p:ext uri="{BB962C8B-B14F-4D97-AF65-F5344CB8AC3E}">
        <p14:creationId xmlns:p14="http://schemas.microsoft.com/office/powerpoint/2010/main" val="22997343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az 3" descr="Obraz zawierający osoba, koszula, ubrania, ściana&#10;&#10;Opis wygenerowany automatycznie">
            <a:extLst>
              <a:ext uri="{FF2B5EF4-FFF2-40B4-BE49-F238E27FC236}">
                <a16:creationId xmlns:a16="http://schemas.microsoft.com/office/drawing/2014/main" id="{D3F23F40-8980-3784-B351-0AE2B45E88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30629" y="-242561"/>
            <a:ext cx="14249400" cy="8018038"/>
          </a:xfrm>
          <a:prstGeom prst="rect">
            <a:avLst/>
          </a:prstGeom>
        </p:spPr>
      </p:pic>
      <p:sp>
        <p:nvSpPr>
          <p:cNvPr id="5" name="pole tekstowe 4">
            <a:extLst>
              <a:ext uri="{FF2B5EF4-FFF2-40B4-BE49-F238E27FC236}">
                <a16:creationId xmlns:a16="http://schemas.microsoft.com/office/drawing/2014/main" id="{45767612-A6AC-2C63-5636-01BB9A76116D}"/>
              </a:ext>
            </a:extLst>
          </p:cNvPr>
          <p:cNvSpPr txBox="1"/>
          <p:nvPr/>
        </p:nvSpPr>
        <p:spPr>
          <a:xfrm>
            <a:off x="204108" y="1017812"/>
            <a:ext cx="6025241" cy="40934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2000" b="1" dirty="0">
                <a:latin typeface="Avenir Next LT Pro Light"/>
                <a:ea typeface="+mn-lt"/>
                <a:cs typeface="+mn-lt"/>
              </a:rPr>
              <a:t>“</a:t>
            </a:r>
            <a:r>
              <a:rPr lang="pl-PL" sz="2000" dirty="0">
                <a:latin typeface="Avenir Next LT Pro Light"/>
                <a:ea typeface="+mn-lt"/>
                <a:cs typeface="+mn-lt"/>
              </a:rPr>
              <a:t>Of </a:t>
            </a:r>
            <a:r>
              <a:rPr lang="pl-PL" sz="2000" err="1">
                <a:latin typeface="Avenir Next LT Pro Light"/>
                <a:ea typeface="+mn-lt"/>
                <a:cs typeface="+mn-lt"/>
              </a:rPr>
              <a:t>course</a:t>
            </a:r>
            <a:r>
              <a:rPr lang="pl-PL" sz="2000" dirty="0">
                <a:latin typeface="Avenir Next LT Pro Light"/>
                <a:ea typeface="+mn-lt"/>
                <a:cs typeface="+mn-lt"/>
              </a:rPr>
              <a:t> </a:t>
            </a:r>
            <a:r>
              <a:rPr lang="pl-PL" sz="2000" err="1">
                <a:latin typeface="Avenir Next LT Pro Light"/>
                <a:ea typeface="+mn-lt"/>
                <a:cs typeface="+mn-lt"/>
              </a:rPr>
              <a:t>our</a:t>
            </a:r>
            <a:r>
              <a:rPr lang="pl-PL" sz="2000" dirty="0">
                <a:latin typeface="Avenir Next LT Pro Light"/>
                <a:ea typeface="+mn-lt"/>
                <a:cs typeface="+mn-lt"/>
              </a:rPr>
              <a:t> sport </a:t>
            </a:r>
            <a:r>
              <a:rPr lang="pl-PL" sz="2000" err="1">
                <a:latin typeface="Avenir Next LT Pro Light"/>
                <a:ea typeface="+mn-lt"/>
                <a:cs typeface="+mn-lt"/>
              </a:rPr>
              <a:t>is</a:t>
            </a:r>
            <a:r>
              <a:rPr lang="pl-PL" sz="2000" dirty="0">
                <a:latin typeface="Avenir Next LT Pro Light"/>
                <a:ea typeface="+mn-lt"/>
                <a:cs typeface="+mn-lt"/>
              </a:rPr>
              <a:t> not as </a:t>
            </a:r>
            <a:r>
              <a:rPr lang="pl-PL" sz="2000" err="1">
                <a:latin typeface="Avenir Next LT Pro Light"/>
                <a:ea typeface="+mn-lt"/>
                <a:cs typeface="+mn-lt"/>
              </a:rPr>
              <a:t>diverse</a:t>
            </a:r>
            <a:r>
              <a:rPr lang="pl-PL" sz="2000" dirty="0">
                <a:latin typeface="Avenir Next LT Pro Light"/>
                <a:ea typeface="+mn-lt"/>
                <a:cs typeface="+mn-lt"/>
              </a:rPr>
              <a:t> as </a:t>
            </a:r>
            <a:r>
              <a:rPr lang="pl-PL" sz="2000" err="1">
                <a:latin typeface="Avenir Next LT Pro Light"/>
                <a:ea typeface="+mn-lt"/>
                <a:cs typeface="+mn-lt"/>
              </a:rPr>
              <a:t>it</a:t>
            </a:r>
            <a:r>
              <a:rPr lang="pl-PL" sz="2000" dirty="0">
                <a:latin typeface="Avenir Next LT Pro Light"/>
                <a:ea typeface="+mn-lt"/>
                <a:cs typeface="+mn-lt"/>
              </a:rPr>
              <a:t> </a:t>
            </a:r>
            <a:r>
              <a:rPr lang="pl-PL" sz="2000" err="1">
                <a:latin typeface="Avenir Next LT Pro Light"/>
                <a:ea typeface="+mn-lt"/>
                <a:cs typeface="+mn-lt"/>
              </a:rPr>
              <a:t>should</a:t>
            </a:r>
            <a:r>
              <a:rPr lang="pl-PL" sz="2000" dirty="0">
                <a:latin typeface="Avenir Next LT Pro Light"/>
                <a:ea typeface="+mn-lt"/>
                <a:cs typeface="+mn-lt"/>
              </a:rPr>
              <a:t> be. </a:t>
            </a:r>
            <a:r>
              <a:rPr lang="pl-PL" sz="2000" err="1">
                <a:latin typeface="Avenir Next LT Pro Light"/>
                <a:ea typeface="+mn-lt"/>
                <a:cs typeface="+mn-lt"/>
              </a:rPr>
              <a:t>Therefore</a:t>
            </a:r>
            <a:r>
              <a:rPr lang="pl-PL" sz="2000" dirty="0">
                <a:latin typeface="Avenir Next LT Pro Light"/>
                <a:ea typeface="+mn-lt"/>
                <a:cs typeface="+mn-lt"/>
              </a:rPr>
              <a:t>, </a:t>
            </a:r>
            <a:r>
              <a:rPr lang="pl-PL" sz="2000" err="1">
                <a:latin typeface="Avenir Next LT Pro Light"/>
                <a:ea typeface="+mn-lt"/>
                <a:cs typeface="+mn-lt"/>
              </a:rPr>
              <a:t>it’s</a:t>
            </a:r>
            <a:r>
              <a:rPr lang="pl-PL" sz="2000" dirty="0">
                <a:latin typeface="Avenir Next LT Pro Light"/>
                <a:ea typeface="+mn-lt"/>
                <a:cs typeface="+mn-lt"/>
              </a:rPr>
              <a:t> </a:t>
            </a:r>
            <a:r>
              <a:rPr lang="pl-PL" sz="2000" err="1">
                <a:latin typeface="Avenir Next LT Pro Light"/>
                <a:ea typeface="+mn-lt"/>
                <a:cs typeface="+mn-lt"/>
              </a:rPr>
              <a:t>still</a:t>
            </a:r>
            <a:r>
              <a:rPr lang="pl-PL" sz="2000" dirty="0">
                <a:latin typeface="Avenir Next LT Pro Light"/>
                <a:ea typeface="+mn-lt"/>
                <a:cs typeface="+mn-lt"/>
              </a:rPr>
              <a:t> a </a:t>
            </a:r>
            <a:r>
              <a:rPr lang="pl-PL" sz="2000" err="1">
                <a:latin typeface="Avenir Next LT Pro Light"/>
                <a:ea typeface="+mn-lt"/>
                <a:cs typeface="+mn-lt"/>
              </a:rPr>
              <a:t>topic</a:t>
            </a:r>
            <a:r>
              <a:rPr lang="pl-PL" sz="2000" dirty="0">
                <a:latin typeface="Avenir Next LT Pro Light"/>
                <a:ea typeface="+mn-lt"/>
                <a:cs typeface="+mn-lt"/>
              </a:rPr>
              <a:t> – a </a:t>
            </a:r>
            <a:r>
              <a:rPr lang="pl-PL" sz="2000" err="1">
                <a:latin typeface="Avenir Next LT Pro Light"/>
                <a:ea typeface="+mn-lt"/>
                <a:cs typeface="+mn-lt"/>
              </a:rPr>
              <a:t>topic</a:t>
            </a:r>
            <a:r>
              <a:rPr lang="pl-PL" sz="2000" dirty="0">
                <a:latin typeface="Avenir Next LT Pro Light"/>
                <a:ea typeface="+mn-lt"/>
                <a:cs typeface="+mn-lt"/>
              </a:rPr>
              <a:t> </a:t>
            </a:r>
            <a:r>
              <a:rPr lang="pl-PL" sz="2000" err="1">
                <a:latin typeface="Avenir Next LT Pro Light"/>
                <a:ea typeface="+mn-lt"/>
                <a:cs typeface="+mn-lt"/>
              </a:rPr>
              <a:t>that</a:t>
            </a:r>
            <a:r>
              <a:rPr lang="pl-PL" sz="2000" dirty="0">
                <a:latin typeface="Avenir Next LT Pro Light"/>
                <a:ea typeface="+mn-lt"/>
                <a:cs typeface="+mn-lt"/>
              </a:rPr>
              <a:t> </a:t>
            </a:r>
            <a:r>
              <a:rPr lang="pl-PL" sz="2000" err="1">
                <a:latin typeface="Avenir Next LT Pro Light"/>
                <a:ea typeface="+mn-lt"/>
                <a:cs typeface="+mn-lt"/>
              </a:rPr>
              <a:t>I’m</a:t>
            </a:r>
            <a:r>
              <a:rPr lang="pl-PL" sz="2000" dirty="0">
                <a:latin typeface="Avenir Next LT Pro Light"/>
                <a:ea typeface="+mn-lt"/>
                <a:cs typeface="+mn-lt"/>
              </a:rPr>
              <a:t> happy to </a:t>
            </a:r>
            <a:r>
              <a:rPr lang="pl-PL" sz="2000" err="1">
                <a:latin typeface="Avenir Next LT Pro Light"/>
                <a:ea typeface="+mn-lt"/>
                <a:cs typeface="+mn-lt"/>
              </a:rPr>
              <a:t>speak</a:t>
            </a:r>
            <a:r>
              <a:rPr lang="pl-PL" sz="2000" dirty="0">
                <a:latin typeface="Avenir Next LT Pro Light"/>
                <a:ea typeface="+mn-lt"/>
                <a:cs typeface="+mn-lt"/>
              </a:rPr>
              <a:t> </a:t>
            </a:r>
            <a:r>
              <a:rPr lang="pl-PL" sz="2000" err="1">
                <a:latin typeface="Avenir Next LT Pro Light"/>
                <a:ea typeface="+mn-lt"/>
                <a:cs typeface="+mn-lt"/>
              </a:rPr>
              <a:t>about</a:t>
            </a:r>
            <a:r>
              <a:rPr lang="pl-PL" sz="2000" dirty="0">
                <a:latin typeface="Avenir Next LT Pro Light"/>
                <a:ea typeface="+mn-lt"/>
                <a:cs typeface="+mn-lt"/>
              </a:rPr>
              <a:t> and to </a:t>
            </a:r>
            <a:r>
              <a:rPr lang="pl-PL" sz="2000" err="1">
                <a:latin typeface="Avenir Next LT Pro Light"/>
                <a:ea typeface="+mn-lt"/>
                <a:cs typeface="+mn-lt"/>
              </a:rPr>
              <a:t>promote</a:t>
            </a:r>
            <a:r>
              <a:rPr lang="pl-PL" sz="2000" dirty="0">
                <a:latin typeface="Avenir Next LT Pro Light"/>
                <a:ea typeface="+mn-lt"/>
                <a:cs typeface="+mn-lt"/>
              </a:rPr>
              <a:t>. </a:t>
            </a:r>
          </a:p>
          <a:p>
            <a:endParaRPr lang="pl-PL" sz="2000" dirty="0">
              <a:latin typeface="Avenir Next LT Pro Light"/>
              <a:ea typeface="+mn-lt"/>
              <a:cs typeface="+mn-lt"/>
            </a:endParaRPr>
          </a:p>
          <a:p>
            <a:r>
              <a:rPr lang="pl-PL" sz="2000" dirty="0">
                <a:latin typeface="Avenir Next LT Pro Light"/>
                <a:ea typeface="+mn-lt"/>
                <a:cs typeface="+mn-lt"/>
              </a:rPr>
              <a:t>The </a:t>
            </a:r>
            <a:r>
              <a:rPr lang="pl-PL" sz="2000" err="1">
                <a:latin typeface="Avenir Next LT Pro Light"/>
                <a:ea typeface="+mn-lt"/>
                <a:cs typeface="+mn-lt"/>
              </a:rPr>
              <a:t>more</a:t>
            </a:r>
            <a:r>
              <a:rPr lang="pl-PL" sz="2000" dirty="0">
                <a:latin typeface="Avenir Next LT Pro Light"/>
                <a:ea typeface="+mn-lt"/>
                <a:cs typeface="+mn-lt"/>
              </a:rPr>
              <a:t> </a:t>
            </a:r>
            <a:r>
              <a:rPr lang="pl-PL" sz="2000" err="1">
                <a:latin typeface="Avenir Next LT Pro Light"/>
                <a:ea typeface="+mn-lt"/>
                <a:cs typeface="+mn-lt"/>
              </a:rPr>
              <a:t>women</a:t>
            </a:r>
            <a:r>
              <a:rPr lang="pl-PL" sz="2000" dirty="0">
                <a:latin typeface="Avenir Next LT Pro Light"/>
                <a:ea typeface="+mn-lt"/>
                <a:cs typeface="+mn-lt"/>
              </a:rPr>
              <a:t> and </a:t>
            </a:r>
            <a:r>
              <a:rPr lang="pl-PL" sz="2000" err="1">
                <a:latin typeface="Avenir Next LT Pro Light"/>
                <a:ea typeface="+mn-lt"/>
                <a:cs typeface="+mn-lt"/>
              </a:rPr>
              <a:t>young</a:t>
            </a:r>
            <a:r>
              <a:rPr lang="pl-PL" sz="2000" dirty="0">
                <a:latin typeface="Avenir Next LT Pro Light"/>
                <a:ea typeface="+mn-lt"/>
                <a:cs typeface="+mn-lt"/>
              </a:rPr>
              <a:t> girls we </a:t>
            </a:r>
            <a:r>
              <a:rPr lang="pl-PL" sz="2000" err="1">
                <a:latin typeface="Avenir Next LT Pro Light"/>
                <a:ea typeface="+mn-lt"/>
                <a:cs typeface="+mn-lt"/>
              </a:rPr>
              <a:t>get</a:t>
            </a:r>
            <a:r>
              <a:rPr lang="pl-PL" sz="2000" dirty="0">
                <a:latin typeface="Avenir Next LT Pro Light"/>
                <a:ea typeface="+mn-lt"/>
                <a:cs typeface="+mn-lt"/>
              </a:rPr>
              <a:t> </a:t>
            </a:r>
            <a:r>
              <a:rPr lang="pl-PL" sz="2000" err="1">
                <a:latin typeface="Avenir Next LT Pro Light"/>
                <a:ea typeface="+mn-lt"/>
                <a:cs typeface="+mn-lt"/>
              </a:rPr>
              <a:t>into</a:t>
            </a:r>
            <a:r>
              <a:rPr lang="pl-PL" sz="2000" dirty="0">
                <a:latin typeface="Avenir Next LT Pro Light"/>
                <a:ea typeface="+mn-lt"/>
                <a:cs typeface="+mn-lt"/>
              </a:rPr>
              <a:t> the sport – on </a:t>
            </a:r>
            <a:r>
              <a:rPr lang="pl-PL" sz="2000" err="1">
                <a:latin typeface="Avenir Next LT Pro Light"/>
                <a:ea typeface="+mn-lt"/>
                <a:cs typeface="+mn-lt"/>
              </a:rPr>
              <a:t>track</a:t>
            </a:r>
            <a:r>
              <a:rPr lang="pl-PL" sz="2000" dirty="0">
                <a:latin typeface="Avenir Next LT Pro Light"/>
                <a:ea typeface="+mn-lt"/>
                <a:cs typeface="+mn-lt"/>
              </a:rPr>
              <a:t> and off </a:t>
            </a:r>
            <a:r>
              <a:rPr lang="pl-PL" sz="2000" err="1">
                <a:latin typeface="Avenir Next LT Pro Light"/>
                <a:ea typeface="+mn-lt"/>
                <a:cs typeface="+mn-lt"/>
              </a:rPr>
              <a:t>track</a:t>
            </a:r>
            <a:r>
              <a:rPr lang="pl-PL" sz="2000" dirty="0">
                <a:latin typeface="Avenir Next LT Pro Light"/>
                <a:ea typeface="+mn-lt"/>
                <a:cs typeface="+mn-lt"/>
              </a:rPr>
              <a:t> – the </a:t>
            </a:r>
            <a:r>
              <a:rPr lang="pl-PL" sz="2000" err="1">
                <a:latin typeface="Avenir Next LT Pro Light"/>
                <a:ea typeface="+mn-lt"/>
                <a:cs typeface="+mn-lt"/>
              </a:rPr>
              <a:t>more</a:t>
            </a:r>
            <a:r>
              <a:rPr lang="pl-PL" sz="2000" dirty="0">
                <a:latin typeface="Avenir Next LT Pro Light"/>
                <a:ea typeface="+mn-lt"/>
                <a:cs typeface="+mn-lt"/>
              </a:rPr>
              <a:t> </a:t>
            </a:r>
            <a:r>
              <a:rPr lang="pl-PL" sz="2000" err="1">
                <a:latin typeface="Avenir Next LT Pro Light"/>
                <a:ea typeface="+mn-lt"/>
                <a:cs typeface="+mn-lt"/>
              </a:rPr>
              <a:t>diverse</a:t>
            </a:r>
            <a:r>
              <a:rPr lang="pl-PL" sz="2000" dirty="0">
                <a:latin typeface="Avenir Next LT Pro Light"/>
                <a:ea typeface="+mn-lt"/>
                <a:cs typeface="+mn-lt"/>
              </a:rPr>
              <a:t> </a:t>
            </a:r>
            <a:r>
              <a:rPr lang="pl-PL" sz="2000" err="1">
                <a:latin typeface="Avenir Next LT Pro Light"/>
                <a:ea typeface="+mn-lt"/>
                <a:cs typeface="+mn-lt"/>
              </a:rPr>
              <a:t>our</a:t>
            </a:r>
            <a:r>
              <a:rPr lang="pl-PL" sz="2000" dirty="0">
                <a:latin typeface="Avenir Next LT Pro Light"/>
                <a:ea typeface="+mn-lt"/>
                <a:cs typeface="+mn-lt"/>
              </a:rPr>
              <a:t> sport </a:t>
            </a:r>
            <a:r>
              <a:rPr lang="pl-PL" sz="2000" err="1">
                <a:latin typeface="Avenir Next LT Pro Light"/>
                <a:ea typeface="+mn-lt"/>
                <a:cs typeface="+mn-lt"/>
              </a:rPr>
              <a:t>will</a:t>
            </a:r>
            <a:r>
              <a:rPr lang="pl-PL" sz="2000" dirty="0">
                <a:latin typeface="Avenir Next LT Pro Light"/>
                <a:ea typeface="+mn-lt"/>
                <a:cs typeface="+mn-lt"/>
              </a:rPr>
              <a:t> be. </a:t>
            </a:r>
          </a:p>
          <a:p>
            <a:endParaRPr lang="pl-PL" sz="2000" dirty="0">
              <a:latin typeface="Avenir Next LT Pro Light"/>
              <a:ea typeface="+mn-lt"/>
              <a:cs typeface="+mn-lt"/>
            </a:endParaRPr>
          </a:p>
          <a:p>
            <a:r>
              <a:rPr lang="pl-PL" sz="2000" dirty="0" err="1">
                <a:latin typeface="Avenir Next LT Pro Light"/>
                <a:ea typeface="+mn-lt"/>
                <a:cs typeface="+mn-lt"/>
              </a:rPr>
              <a:t>If</a:t>
            </a:r>
            <a:r>
              <a:rPr lang="pl-PL" sz="2000" dirty="0">
                <a:latin typeface="Avenir Next LT Pro Light"/>
                <a:ea typeface="+mn-lt"/>
                <a:cs typeface="+mn-lt"/>
              </a:rPr>
              <a:t> </a:t>
            </a:r>
            <a:r>
              <a:rPr lang="pl-PL" sz="2000" dirty="0" err="1">
                <a:latin typeface="Avenir Next LT Pro Light"/>
                <a:ea typeface="+mn-lt"/>
                <a:cs typeface="+mn-lt"/>
              </a:rPr>
              <a:t>meeting</a:t>
            </a:r>
            <a:r>
              <a:rPr lang="pl-PL" sz="2000" dirty="0">
                <a:latin typeface="Avenir Next LT Pro Light"/>
                <a:ea typeface="+mn-lt"/>
                <a:cs typeface="+mn-lt"/>
              </a:rPr>
              <a:t> me on the </a:t>
            </a:r>
            <a:r>
              <a:rPr lang="pl-PL" sz="2000" dirty="0" err="1">
                <a:latin typeface="Avenir Next LT Pro Light"/>
                <a:ea typeface="+mn-lt"/>
                <a:cs typeface="+mn-lt"/>
              </a:rPr>
              <a:t>road</a:t>
            </a:r>
            <a:r>
              <a:rPr lang="pl-PL" sz="2000" dirty="0">
                <a:latin typeface="Avenir Next LT Pro Light"/>
                <a:ea typeface="+mn-lt"/>
                <a:cs typeface="+mn-lt"/>
              </a:rPr>
              <a:t> </a:t>
            </a:r>
            <a:r>
              <a:rPr lang="pl-PL" sz="2000" dirty="0" err="1">
                <a:latin typeface="Avenir Next LT Pro Light"/>
                <a:ea typeface="+mn-lt"/>
                <a:cs typeface="+mn-lt"/>
              </a:rPr>
              <a:t>here</a:t>
            </a:r>
            <a:r>
              <a:rPr lang="pl-PL" sz="2000" dirty="0">
                <a:latin typeface="Avenir Next LT Pro Light"/>
                <a:ea typeface="+mn-lt"/>
                <a:cs typeface="+mn-lt"/>
              </a:rPr>
              <a:t> as the team principal </a:t>
            </a:r>
            <a:r>
              <a:rPr lang="pl-PL" sz="2000" dirty="0" err="1">
                <a:latin typeface="Avenir Next LT Pro Light"/>
                <a:ea typeface="+mn-lt"/>
                <a:cs typeface="+mn-lt"/>
              </a:rPr>
              <a:t>can</a:t>
            </a:r>
            <a:r>
              <a:rPr lang="pl-PL" sz="2000" dirty="0">
                <a:latin typeface="Avenir Next LT Pro Light"/>
                <a:ea typeface="+mn-lt"/>
                <a:cs typeface="+mn-lt"/>
              </a:rPr>
              <a:t> </a:t>
            </a:r>
            <a:r>
              <a:rPr lang="pl-PL" sz="2000" dirty="0" err="1">
                <a:latin typeface="Avenir Next LT Pro Light"/>
                <a:ea typeface="+mn-lt"/>
                <a:cs typeface="+mn-lt"/>
              </a:rPr>
              <a:t>inspire</a:t>
            </a:r>
            <a:r>
              <a:rPr lang="pl-PL" sz="2000" dirty="0">
                <a:latin typeface="Avenir Next LT Pro Light"/>
                <a:ea typeface="+mn-lt"/>
                <a:cs typeface="+mn-lt"/>
              </a:rPr>
              <a:t> </a:t>
            </a:r>
            <a:r>
              <a:rPr lang="pl-PL" sz="2000" dirty="0" err="1">
                <a:latin typeface="Avenir Next LT Pro Light"/>
                <a:ea typeface="+mn-lt"/>
                <a:cs typeface="+mn-lt"/>
              </a:rPr>
              <a:t>more</a:t>
            </a:r>
            <a:r>
              <a:rPr lang="pl-PL" sz="2000" dirty="0">
                <a:latin typeface="Avenir Next LT Pro Light"/>
                <a:ea typeface="+mn-lt"/>
                <a:cs typeface="+mn-lt"/>
              </a:rPr>
              <a:t> </a:t>
            </a:r>
            <a:r>
              <a:rPr lang="pl-PL" sz="2000" dirty="0" err="1">
                <a:latin typeface="Avenir Next LT Pro Light"/>
                <a:ea typeface="+mn-lt"/>
                <a:cs typeface="+mn-lt"/>
              </a:rPr>
              <a:t>young</a:t>
            </a:r>
            <a:r>
              <a:rPr lang="pl-PL" sz="2000" dirty="0">
                <a:latin typeface="Avenir Next LT Pro Light"/>
                <a:ea typeface="+mn-lt"/>
                <a:cs typeface="+mn-lt"/>
              </a:rPr>
              <a:t> girls and </a:t>
            </a:r>
            <a:r>
              <a:rPr lang="pl-PL" sz="2000" dirty="0" err="1">
                <a:latin typeface="Avenir Next LT Pro Light"/>
                <a:ea typeface="+mn-lt"/>
                <a:cs typeface="+mn-lt"/>
              </a:rPr>
              <a:t>women</a:t>
            </a:r>
            <a:r>
              <a:rPr lang="pl-PL" sz="2000" dirty="0">
                <a:latin typeface="Avenir Next LT Pro Light"/>
                <a:ea typeface="+mn-lt"/>
                <a:cs typeface="+mn-lt"/>
              </a:rPr>
              <a:t> to </a:t>
            </a:r>
            <a:r>
              <a:rPr lang="pl-PL" sz="2000" dirty="0" err="1">
                <a:latin typeface="Avenir Next LT Pro Light"/>
                <a:ea typeface="+mn-lt"/>
                <a:cs typeface="+mn-lt"/>
              </a:rPr>
              <a:t>think</a:t>
            </a:r>
            <a:r>
              <a:rPr lang="pl-PL" sz="2000" dirty="0">
                <a:latin typeface="Avenir Next LT Pro Light"/>
                <a:ea typeface="+mn-lt"/>
                <a:cs typeface="+mn-lt"/>
              </a:rPr>
              <a:t> “ok, </a:t>
            </a:r>
            <a:r>
              <a:rPr lang="pl-PL" sz="2000" dirty="0" err="1">
                <a:latin typeface="Avenir Next LT Pro Light"/>
                <a:ea typeface="+mn-lt"/>
                <a:cs typeface="+mn-lt"/>
              </a:rPr>
              <a:t>that</a:t>
            </a:r>
            <a:r>
              <a:rPr lang="pl-PL" sz="2000" dirty="0">
                <a:latin typeface="Avenir Next LT Pro Light"/>
                <a:ea typeface="+mn-lt"/>
                <a:cs typeface="+mn-lt"/>
              </a:rPr>
              <a:t> </a:t>
            </a:r>
            <a:r>
              <a:rPr lang="pl-PL" sz="2000" dirty="0" err="1">
                <a:latin typeface="Avenir Next LT Pro Light"/>
                <a:ea typeface="+mn-lt"/>
                <a:cs typeface="+mn-lt"/>
              </a:rPr>
              <a:t>could</a:t>
            </a:r>
            <a:r>
              <a:rPr lang="pl-PL" sz="2000" dirty="0">
                <a:latin typeface="Avenir Next LT Pro Light"/>
                <a:ea typeface="+mn-lt"/>
                <a:cs typeface="+mn-lt"/>
              </a:rPr>
              <a:t> be a </a:t>
            </a:r>
            <a:r>
              <a:rPr lang="pl-PL" sz="2000" dirty="0" err="1">
                <a:latin typeface="Avenir Next LT Pro Light"/>
                <a:ea typeface="+mn-lt"/>
                <a:cs typeface="+mn-lt"/>
              </a:rPr>
              <a:t>possibility</a:t>
            </a:r>
            <a:r>
              <a:rPr lang="pl-PL" sz="2000" dirty="0">
                <a:latin typeface="Avenir Next LT Pro Light"/>
                <a:ea typeface="+mn-lt"/>
                <a:cs typeface="+mn-lt"/>
              </a:rPr>
              <a:t> for me”, </a:t>
            </a:r>
            <a:r>
              <a:rPr lang="pl-PL" sz="2000" dirty="0" err="1">
                <a:latin typeface="Avenir Next LT Pro Light"/>
                <a:ea typeface="+mn-lt"/>
                <a:cs typeface="+mn-lt"/>
              </a:rPr>
              <a:t>then</a:t>
            </a:r>
            <a:r>
              <a:rPr lang="pl-PL" sz="2000" dirty="0">
                <a:latin typeface="Avenir Next LT Pro Light"/>
                <a:ea typeface="+mn-lt"/>
                <a:cs typeface="+mn-lt"/>
              </a:rPr>
              <a:t> we </a:t>
            </a:r>
            <a:r>
              <a:rPr lang="pl-PL" sz="2000" dirty="0" err="1">
                <a:latin typeface="Avenir Next LT Pro Light"/>
                <a:ea typeface="+mn-lt"/>
                <a:cs typeface="+mn-lt"/>
              </a:rPr>
              <a:t>have</a:t>
            </a:r>
            <a:r>
              <a:rPr lang="pl-PL" sz="2000" dirty="0">
                <a:latin typeface="Avenir Next LT Pro Light"/>
                <a:ea typeface="+mn-lt"/>
                <a:cs typeface="+mn-lt"/>
              </a:rPr>
              <a:t> </a:t>
            </a:r>
            <a:r>
              <a:rPr lang="pl-PL" sz="2000" dirty="0" err="1">
                <a:latin typeface="Avenir Next LT Pro Light"/>
                <a:ea typeface="+mn-lt"/>
                <a:cs typeface="+mn-lt"/>
              </a:rPr>
              <a:t>already</a:t>
            </a:r>
            <a:r>
              <a:rPr lang="pl-PL" sz="2000" dirty="0">
                <a:latin typeface="Avenir Next LT Pro Light"/>
                <a:ea typeface="+mn-lt"/>
                <a:cs typeface="+mn-lt"/>
              </a:rPr>
              <a:t> </a:t>
            </a:r>
            <a:r>
              <a:rPr lang="pl-PL" sz="2000" dirty="0" err="1">
                <a:latin typeface="Avenir Next LT Pro Light"/>
                <a:ea typeface="+mn-lt"/>
                <a:cs typeface="+mn-lt"/>
              </a:rPr>
              <a:t>achieved</a:t>
            </a:r>
            <a:r>
              <a:rPr lang="pl-PL" sz="2000" dirty="0">
                <a:latin typeface="Avenir Next LT Pro Light"/>
                <a:ea typeface="+mn-lt"/>
                <a:cs typeface="+mn-lt"/>
              </a:rPr>
              <a:t> </a:t>
            </a:r>
            <a:r>
              <a:rPr lang="pl-PL" sz="2000" dirty="0" err="1">
                <a:latin typeface="Avenir Next LT Pro Light"/>
                <a:ea typeface="+mn-lt"/>
                <a:cs typeface="+mn-lt"/>
              </a:rPr>
              <a:t>something</a:t>
            </a:r>
            <a:r>
              <a:rPr lang="pl-PL" sz="2000" dirty="0">
                <a:latin typeface="Avenir Next LT Pro Light"/>
                <a:ea typeface="+mn-lt"/>
                <a:cs typeface="+mn-lt"/>
              </a:rPr>
              <a:t> </a:t>
            </a:r>
            <a:r>
              <a:rPr lang="pl-PL" sz="2000" dirty="0" err="1">
                <a:latin typeface="Avenir Next LT Pro Light"/>
                <a:ea typeface="+mn-lt"/>
                <a:cs typeface="+mn-lt"/>
              </a:rPr>
              <a:t>positive</a:t>
            </a:r>
            <a:r>
              <a:rPr lang="pl-PL" sz="2000" dirty="0">
                <a:latin typeface="Avenir Next LT Pro Light"/>
                <a:ea typeface="+mn-lt"/>
                <a:cs typeface="+mn-lt"/>
              </a:rPr>
              <a:t>.”</a:t>
            </a:r>
            <a:r>
              <a:rPr lang="pl-PL" sz="2000" dirty="0">
                <a:latin typeface="Avenir Next LT Pro Light"/>
              </a:rPr>
              <a:t> SUSSIE WOLFF</a:t>
            </a:r>
          </a:p>
        </p:txBody>
      </p:sp>
      <p:sp>
        <p:nvSpPr>
          <p:cNvPr id="8" name="pole tekstowe 7">
            <a:extLst>
              <a:ext uri="{FF2B5EF4-FFF2-40B4-BE49-F238E27FC236}">
                <a16:creationId xmlns:a16="http://schemas.microsoft.com/office/drawing/2014/main" id="{BDC481AA-6A70-EFF7-057F-E42232C2D6B8}"/>
              </a:ext>
            </a:extLst>
          </p:cNvPr>
          <p:cNvSpPr txBox="1"/>
          <p:nvPr/>
        </p:nvSpPr>
        <p:spPr>
          <a:xfrm>
            <a:off x="100692" y="6256564"/>
            <a:ext cx="203835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1200" dirty="0">
                <a:ea typeface="+mn-lt"/>
                <a:cs typeface="+mn-lt"/>
              </a:rPr>
              <a:t>(</a:t>
            </a:r>
            <a:r>
              <a:rPr lang="pl-PL" sz="1200" dirty="0" err="1">
                <a:ea typeface="+mn-lt"/>
                <a:cs typeface="+mn-lt"/>
              </a:rPr>
              <a:t>Thoman</a:t>
            </a:r>
            <a:r>
              <a:rPr lang="pl-PL" sz="1200" dirty="0">
                <a:ea typeface="+mn-lt"/>
                <a:cs typeface="+mn-lt"/>
              </a:rPr>
              <a:t>, A. 2019)</a:t>
            </a:r>
            <a:endParaRPr lang="pl-PL" sz="1200" dirty="0"/>
          </a:p>
          <a:p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781510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 descr="Obraz zawierający Ludzka twarz, osoba, ubrania, portret&#10;&#10;Opis wygenerowany automatycznie">
            <a:extLst>
              <a:ext uri="{FF2B5EF4-FFF2-40B4-BE49-F238E27FC236}">
                <a16:creationId xmlns:a16="http://schemas.microsoft.com/office/drawing/2014/main" id="{4E273DD8-B7F0-43DB-E66A-DE2ED9B4E2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-403525"/>
            <a:ext cx="12616541" cy="8329078"/>
          </a:xfrm>
          <a:prstGeom prst="rect">
            <a:avLst/>
          </a:prstGeom>
        </p:spPr>
      </p:pic>
      <p:sp>
        <p:nvSpPr>
          <p:cNvPr id="6" name="pole tekstowe 5">
            <a:extLst>
              <a:ext uri="{FF2B5EF4-FFF2-40B4-BE49-F238E27FC236}">
                <a16:creationId xmlns:a16="http://schemas.microsoft.com/office/drawing/2014/main" id="{7E8B36AF-C1FF-46F4-ADFD-04D2D2BC7002}"/>
              </a:ext>
            </a:extLst>
          </p:cNvPr>
          <p:cNvSpPr txBox="1"/>
          <p:nvPr/>
        </p:nvSpPr>
        <p:spPr>
          <a:xfrm>
            <a:off x="6349093" y="1714501"/>
            <a:ext cx="4577442" cy="31700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“I </a:t>
            </a:r>
            <a:r>
              <a:rPr lang="pl-PL" sz="2000" err="1">
                <a:solidFill>
                  <a:schemeClr val="bg1"/>
                </a:solidFill>
                <a:ea typeface="+mn-lt"/>
                <a:cs typeface="+mn-lt"/>
              </a:rPr>
              <a:t>remember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the </a:t>
            </a:r>
            <a:r>
              <a:rPr lang="pl-PL" sz="2000" err="1">
                <a:solidFill>
                  <a:schemeClr val="bg1"/>
                </a:solidFill>
                <a:ea typeface="+mn-lt"/>
                <a:cs typeface="+mn-lt"/>
              </a:rPr>
              <a:t>time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sz="2000" err="1">
                <a:solidFill>
                  <a:schemeClr val="bg1"/>
                </a:solidFill>
                <a:ea typeface="+mn-lt"/>
                <a:cs typeface="+mn-lt"/>
              </a:rPr>
              <a:t>when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I </a:t>
            </a:r>
            <a:r>
              <a:rPr lang="pl-PL" sz="2000" err="1">
                <a:solidFill>
                  <a:schemeClr val="bg1"/>
                </a:solidFill>
                <a:ea typeface="+mn-lt"/>
                <a:cs typeface="+mn-lt"/>
              </a:rPr>
              <a:t>saw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sz="2000" err="1">
                <a:solidFill>
                  <a:schemeClr val="bg1"/>
                </a:solidFill>
                <a:ea typeface="+mn-lt"/>
                <a:cs typeface="+mn-lt"/>
              </a:rPr>
              <a:t>how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sz="2000" err="1">
                <a:solidFill>
                  <a:schemeClr val="bg1"/>
                </a:solidFill>
                <a:ea typeface="+mn-lt"/>
                <a:cs typeface="+mn-lt"/>
              </a:rPr>
              <a:t>talented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my </a:t>
            </a:r>
            <a:r>
              <a:rPr lang="pl-PL" sz="2000" err="1">
                <a:solidFill>
                  <a:schemeClr val="bg1"/>
                </a:solidFill>
                <a:ea typeface="+mn-lt"/>
                <a:cs typeface="+mn-lt"/>
              </a:rPr>
              <a:t>younger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sz="2000" err="1">
                <a:solidFill>
                  <a:schemeClr val="bg1"/>
                </a:solidFill>
                <a:ea typeface="+mn-lt"/>
                <a:cs typeface="+mn-lt"/>
              </a:rPr>
              <a:t>sister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was </a:t>
            </a:r>
            <a:r>
              <a:rPr lang="pl-PL" sz="2000" err="1">
                <a:solidFill>
                  <a:schemeClr val="bg1"/>
                </a:solidFill>
                <a:ea typeface="+mn-lt"/>
                <a:cs typeface="+mn-lt"/>
              </a:rPr>
              <a:t>at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karting. </a:t>
            </a:r>
          </a:p>
          <a:p>
            <a:endParaRPr lang="pl-PL" sz="2000" dirty="0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pl-PL" sz="2000" dirty="0" err="1">
                <a:solidFill>
                  <a:schemeClr val="bg1"/>
                </a:solidFill>
                <a:ea typeface="+mn-lt"/>
                <a:cs typeface="+mn-lt"/>
              </a:rPr>
              <a:t>When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I </a:t>
            </a:r>
            <a:r>
              <a:rPr lang="pl-PL" sz="2000" dirty="0" err="1">
                <a:solidFill>
                  <a:schemeClr val="bg1"/>
                </a:solidFill>
                <a:ea typeface="+mn-lt"/>
                <a:cs typeface="+mn-lt"/>
              </a:rPr>
              <a:t>began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to </a:t>
            </a:r>
            <a:r>
              <a:rPr lang="pl-PL" sz="2000" dirty="0" err="1">
                <a:solidFill>
                  <a:schemeClr val="bg1"/>
                </a:solidFill>
                <a:ea typeface="+mn-lt"/>
                <a:cs typeface="+mn-lt"/>
              </a:rPr>
              <a:t>achieve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a </a:t>
            </a:r>
            <a:r>
              <a:rPr lang="pl-PL" sz="2000" dirty="0" err="1">
                <a:solidFill>
                  <a:schemeClr val="bg1"/>
                </a:solidFill>
                <a:ea typeface="+mn-lt"/>
                <a:cs typeface="+mn-lt"/>
              </a:rPr>
              <a:t>degree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of </a:t>
            </a:r>
            <a:r>
              <a:rPr lang="pl-PL" sz="2000" dirty="0" err="1">
                <a:solidFill>
                  <a:schemeClr val="bg1"/>
                </a:solidFill>
                <a:ea typeface="+mn-lt"/>
                <a:cs typeface="+mn-lt"/>
              </a:rPr>
              <a:t>success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, </a:t>
            </a:r>
            <a:r>
              <a:rPr lang="pl-PL" sz="2000" dirty="0" err="1">
                <a:solidFill>
                  <a:schemeClr val="bg1"/>
                </a:solidFill>
                <a:ea typeface="+mn-lt"/>
                <a:cs typeface="+mn-lt"/>
              </a:rPr>
              <a:t>all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the </a:t>
            </a:r>
            <a:r>
              <a:rPr lang="pl-PL" sz="2000" dirty="0" err="1">
                <a:solidFill>
                  <a:schemeClr val="bg1"/>
                </a:solidFill>
                <a:ea typeface="+mn-lt"/>
                <a:cs typeface="+mn-lt"/>
              </a:rPr>
              <a:t>family’s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sz="2000" dirty="0" err="1">
                <a:solidFill>
                  <a:schemeClr val="bg1"/>
                </a:solidFill>
                <a:ea typeface="+mn-lt"/>
                <a:cs typeface="+mn-lt"/>
              </a:rPr>
              <a:t>support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went on me and </a:t>
            </a:r>
            <a:r>
              <a:rPr lang="pl-PL" sz="2000" dirty="0" err="1">
                <a:solidFill>
                  <a:schemeClr val="bg1"/>
                </a:solidFill>
                <a:ea typeface="+mn-lt"/>
                <a:cs typeface="+mn-lt"/>
              </a:rPr>
              <a:t>she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was not </a:t>
            </a:r>
            <a:r>
              <a:rPr lang="pl-PL" sz="2000" dirty="0" err="1">
                <a:solidFill>
                  <a:schemeClr val="bg1"/>
                </a:solidFill>
                <a:ea typeface="+mn-lt"/>
                <a:cs typeface="+mn-lt"/>
              </a:rPr>
              <a:t>given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the same </a:t>
            </a:r>
            <a:r>
              <a:rPr lang="pl-PL" sz="2000" dirty="0" err="1">
                <a:solidFill>
                  <a:schemeClr val="bg1"/>
                </a:solidFill>
                <a:ea typeface="+mn-lt"/>
                <a:cs typeface="+mn-lt"/>
              </a:rPr>
              <a:t>opportunity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as a </a:t>
            </a:r>
            <a:r>
              <a:rPr lang="pl-PL" sz="2000" dirty="0" err="1">
                <a:solidFill>
                  <a:schemeClr val="bg1"/>
                </a:solidFill>
                <a:ea typeface="+mn-lt"/>
                <a:cs typeface="+mn-lt"/>
              </a:rPr>
              <a:t>consequence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, </a:t>
            </a:r>
            <a:r>
              <a:rPr lang="pl-PL" sz="2000" dirty="0" err="1">
                <a:solidFill>
                  <a:schemeClr val="bg1"/>
                </a:solidFill>
                <a:ea typeface="+mn-lt"/>
                <a:cs typeface="+mn-lt"/>
              </a:rPr>
              <a:t>yet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I </a:t>
            </a:r>
            <a:r>
              <a:rPr lang="pl-PL" sz="2000" dirty="0" err="1">
                <a:solidFill>
                  <a:schemeClr val="bg1"/>
                </a:solidFill>
                <a:ea typeface="+mn-lt"/>
                <a:cs typeface="+mn-lt"/>
              </a:rPr>
              <a:t>know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sz="2000" dirty="0" err="1">
                <a:solidFill>
                  <a:schemeClr val="bg1"/>
                </a:solidFill>
                <a:ea typeface="+mn-lt"/>
                <a:cs typeface="+mn-lt"/>
              </a:rPr>
              <a:t>that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sz="2000" dirty="0" err="1">
                <a:solidFill>
                  <a:schemeClr val="bg1"/>
                </a:solidFill>
                <a:ea typeface="+mn-lt"/>
                <a:cs typeface="+mn-lt"/>
              </a:rPr>
              <a:t>she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was </a:t>
            </a:r>
            <a:r>
              <a:rPr lang="pl-PL" sz="2000" dirty="0" err="1">
                <a:solidFill>
                  <a:schemeClr val="bg1"/>
                </a:solidFill>
                <a:ea typeface="+mn-lt"/>
                <a:cs typeface="+mn-lt"/>
              </a:rPr>
              <a:t>just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as </a:t>
            </a:r>
            <a:r>
              <a:rPr lang="pl-PL" sz="2000" dirty="0" err="1">
                <a:solidFill>
                  <a:schemeClr val="bg1"/>
                </a:solidFill>
                <a:ea typeface="+mn-lt"/>
                <a:cs typeface="+mn-lt"/>
              </a:rPr>
              <a:t>good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as me </a:t>
            </a:r>
            <a:r>
              <a:rPr lang="pl-PL" sz="2000" dirty="0" err="1">
                <a:solidFill>
                  <a:schemeClr val="bg1"/>
                </a:solidFill>
                <a:ea typeface="+mn-lt"/>
                <a:cs typeface="+mn-lt"/>
              </a:rPr>
              <a:t>if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not </a:t>
            </a:r>
            <a:r>
              <a:rPr lang="pl-PL" sz="2000" dirty="0" err="1">
                <a:solidFill>
                  <a:schemeClr val="bg1"/>
                </a:solidFill>
                <a:ea typeface="+mn-lt"/>
                <a:cs typeface="+mn-lt"/>
              </a:rPr>
              <a:t>better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”.</a:t>
            </a:r>
            <a:r>
              <a:rPr lang="pl-PL" sz="2000" i="1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DAVID COULTHARD</a:t>
            </a:r>
            <a:endParaRPr lang="pl-PL" sz="2000" i="1" dirty="0">
              <a:solidFill>
                <a:schemeClr val="bg1"/>
              </a:solidFill>
            </a:endParaRPr>
          </a:p>
        </p:txBody>
      </p:sp>
      <p:sp>
        <p:nvSpPr>
          <p:cNvPr id="7" name="pole tekstowe 6">
            <a:extLst>
              <a:ext uri="{FF2B5EF4-FFF2-40B4-BE49-F238E27FC236}">
                <a16:creationId xmlns:a16="http://schemas.microsoft.com/office/drawing/2014/main" id="{E8A01D2F-FFDA-DACB-D8AF-1F83412359B0}"/>
              </a:ext>
            </a:extLst>
          </p:cNvPr>
          <p:cNvSpPr txBox="1"/>
          <p:nvPr/>
        </p:nvSpPr>
        <p:spPr>
          <a:xfrm>
            <a:off x="10248901" y="6392635"/>
            <a:ext cx="2446563" cy="2878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1200" dirty="0">
                <a:solidFill>
                  <a:schemeClr val="bg1"/>
                </a:solidFill>
                <a:latin typeface="Avenir Next LT Pro Light"/>
              </a:rPr>
              <a:t>(</a:t>
            </a:r>
            <a:r>
              <a:rPr lang="pl-PL" sz="1200" dirty="0" err="1">
                <a:solidFill>
                  <a:schemeClr val="bg1"/>
                </a:solidFill>
                <a:latin typeface="Avenir Next LT Pro Light"/>
              </a:rPr>
              <a:t>Ellis</a:t>
            </a:r>
            <a:r>
              <a:rPr lang="pl-PL" sz="1200" dirty="0">
                <a:solidFill>
                  <a:schemeClr val="bg1"/>
                </a:solidFill>
                <a:latin typeface="Avenir Next LT Pro Light"/>
              </a:rPr>
              <a:t>, J. 2020) </a:t>
            </a:r>
          </a:p>
        </p:txBody>
      </p:sp>
    </p:spTree>
    <p:extLst>
      <p:ext uri="{BB962C8B-B14F-4D97-AF65-F5344CB8AC3E}">
        <p14:creationId xmlns:p14="http://schemas.microsoft.com/office/powerpoint/2010/main" val="38391667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ymbol zastępczy zawartości 3" descr="Obraz zawierający Ludzka twarz, osoba, ubrania, Fotografia portretowa&#10;&#10;Opis wygenerowany automatycznie">
            <a:extLst>
              <a:ext uri="{FF2B5EF4-FFF2-40B4-BE49-F238E27FC236}">
                <a16:creationId xmlns:a16="http://schemas.microsoft.com/office/drawing/2014/main" id="{5908984F-8C82-2F9E-71A2-8015F4B3714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14338" y="-277"/>
            <a:ext cx="12387941" cy="8171774"/>
          </a:xfrm>
        </p:spPr>
      </p:pic>
      <p:sp>
        <p:nvSpPr>
          <p:cNvPr id="5" name="pole tekstowe 4">
            <a:extLst>
              <a:ext uri="{FF2B5EF4-FFF2-40B4-BE49-F238E27FC236}">
                <a16:creationId xmlns:a16="http://schemas.microsoft.com/office/drawing/2014/main" id="{BFB54AF3-817D-F1C2-7644-B2525F1DEA4E}"/>
              </a:ext>
            </a:extLst>
          </p:cNvPr>
          <p:cNvSpPr txBox="1"/>
          <p:nvPr/>
        </p:nvSpPr>
        <p:spPr>
          <a:xfrm>
            <a:off x="6313715" y="1709058"/>
            <a:ext cx="5633357" cy="34778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"People </a:t>
            </a:r>
            <a:r>
              <a:rPr lang="pl-PL" sz="2000" err="1">
                <a:solidFill>
                  <a:schemeClr val="bg1"/>
                </a:solidFill>
                <a:ea typeface="+mn-lt"/>
                <a:cs typeface="+mn-lt"/>
              </a:rPr>
              <a:t>are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sz="2000" err="1">
                <a:solidFill>
                  <a:schemeClr val="bg1"/>
                </a:solidFill>
                <a:ea typeface="+mn-lt"/>
                <a:cs typeface="+mn-lt"/>
              </a:rPr>
              <a:t>almost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blind to </a:t>
            </a:r>
            <a:r>
              <a:rPr lang="pl-PL" sz="2000" err="1">
                <a:solidFill>
                  <a:schemeClr val="bg1"/>
                </a:solidFill>
                <a:ea typeface="+mn-lt"/>
                <a:cs typeface="+mn-lt"/>
              </a:rPr>
              <a:t>whether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sz="2000" err="1">
                <a:solidFill>
                  <a:schemeClr val="bg1"/>
                </a:solidFill>
                <a:ea typeface="+mn-lt"/>
                <a:cs typeface="+mn-lt"/>
              </a:rPr>
              <a:t>you're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a </a:t>
            </a:r>
            <a:r>
              <a:rPr lang="pl-PL" sz="2000" err="1">
                <a:solidFill>
                  <a:schemeClr val="bg1"/>
                </a:solidFill>
                <a:ea typeface="+mn-lt"/>
                <a:cs typeface="+mn-lt"/>
              </a:rPr>
              <a:t>man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sz="2000" err="1">
                <a:solidFill>
                  <a:schemeClr val="bg1"/>
                </a:solidFill>
                <a:ea typeface="+mn-lt"/>
                <a:cs typeface="+mn-lt"/>
              </a:rPr>
              <a:t>or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a </a:t>
            </a:r>
            <a:r>
              <a:rPr lang="pl-PL" sz="2000" err="1">
                <a:solidFill>
                  <a:schemeClr val="bg1"/>
                </a:solidFill>
                <a:ea typeface="+mn-lt"/>
                <a:cs typeface="+mn-lt"/>
              </a:rPr>
              <a:t>woman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but </a:t>
            </a:r>
            <a:r>
              <a:rPr lang="pl-PL" sz="2000" err="1">
                <a:solidFill>
                  <a:schemeClr val="bg1"/>
                </a:solidFill>
                <a:ea typeface="+mn-lt"/>
                <a:cs typeface="+mn-lt"/>
              </a:rPr>
              <a:t>then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I </a:t>
            </a:r>
            <a:r>
              <a:rPr lang="pl-PL" sz="2000" err="1">
                <a:solidFill>
                  <a:schemeClr val="bg1"/>
                </a:solidFill>
                <a:ea typeface="+mn-lt"/>
                <a:cs typeface="+mn-lt"/>
              </a:rPr>
              <a:t>think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sz="2000" err="1">
                <a:solidFill>
                  <a:schemeClr val="bg1"/>
                </a:solidFill>
                <a:ea typeface="+mn-lt"/>
                <a:cs typeface="+mn-lt"/>
              </a:rPr>
              <a:t>that's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my </a:t>
            </a:r>
            <a:r>
              <a:rPr lang="pl-PL" sz="2000" err="1">
                <a:solidFill>
                  <a:schemeClr val="bg1"/>
                </a:solidFill>
                <a:ea typeface="+mn-lt"/>
                <a:cs typeface="+mn-lt"/>
              </a:rPr>
              <a:t>perspective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, </a:t>
            </a:r>
            <a:r>
              <a:rPr lang="pl-PL" sz="2000" err="1">
                <a:solidFill>
                  <a:schemeClr val="bg1"/>
                </a:solidFill>
                <a:ea typeface="+mn-lt"/>
                <a:cs typeface="+mn-lt"/>
              </a:rPr>
              <a:t>that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sz="2000" err="1">
                <a:solidFill>
                  <a:schemeClr val="bg1"/>
                </a:solidFill>
                <a:ea typeface="+mn-lt"/>
                <a:cs typeface="+mn-lt"/>
              </a:rPr>
              <a:t>is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sz="2000" err="1">
                <a:solidFill>
                  <a:schemeClr val="bg1"/>
                </a:solidFill>
                <a:ea typeface="+mn-lt"/>
                <a:cs typeface="+mn-lt"/>
              </a:rPr>
              <a:t>how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I was </a:t>
            </a:r>
            <a:r>
              <a:rPr lang="pl-PL" sz="2000" err="1">
                <a:solidFill>
                  <a:schemeClr val="bg1"/>
                </a:solidFill>
                <a:ea typeface="+mn-lt"/>
                <a:cs typeface="+mn-lt"/>
              </a:rPr>
              <a:t>treated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sz="2000" err="1">
                <a:solidFill>
                  <a:schemeClr val="bg1"/>
                </a:solidFill>
                <a:ea typeface="+mn-lt"/>
                <a:cs typeface="+mn-lt"/>
              </a:rPr>
              <a:t>at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Williams and I </a:t>
            </a:r>
            <a:r>
              <a:rPr lang="pl-PL" sz="2000" err="1">
                <a:solidFill>
                  <a:schemeClr val="bg1"/>
                </a:solidFill>
                <a:ea typeface="+mn-lt"/>
                <a:cs typeface="+mn-lt"/>
              </a:rPr>
              <a:t>know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sz="2000" err="1">
                <a:solidFill>
                  <a:schemeClr val="bg1"/>
                </a:solidFill>
                <a:ea typeface="+mn-lt"/>
                <a:cs typeface="+mn-lt"/>
              </a:rPr>
              <a:t>that's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not the same </a:t>
            </a:r>
            <a:r>
              <a:rPr lang="pl-PL" sz="2000" err="1">
                <a:solidFill>
                  <a:schemeClr val="bg1"/>
                </a:solidFill>
                <a:ea typeface="+mn-lt"/>
                <a:cs typeface="+mn-lt"/>
              </a:rPr>
              <a:t>across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the </a:t>
            </a:r>
            <a:r>
              <a:rPr lang="pl-PL" sz="2000" err="1">
                <a:solidFill>
                  <a:schemeClr val="bg1"/>
                </a:solidFill>
                <a:ea typeface="+mn-lt"/>
                <a:cs typeface="+mn-lt"/>
              </a:rPr>
              <a:t>board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sz="2000" err="1">
                <a:solidFill>
                  <a:schemeClr val="bg1"/>
                </a:solidFill>
                <a:ea typeface="+mn-lt"/>
                <a:cs typeface="+mn-lt"/>
              </a:rPr>
              <a:t>because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sz="2000" err="1">
                <a:solidFill>
                  <a:schemeClr val="bg1"/>
                </a:solidFill>
                <a:ea typeface="+mn-lt"/>
                <a:cs typeface="+mn-lt"/>
              </a:rPr>
              <a:t>that's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sz="2000" err="1">
                <a:solidFill>
                  <a:schemeClr val="bg1"/>
                </a:solidFill>
                <a:ea typeface="+mn-lt"/>
                <a:cs typeface="+mn-lt"/>
              </a:rPr>
              <a:t>only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my </a:t>
            </a:r>
            <a:r>
              <a:rPr lang="pl-PL" sz="2000" err="1">
                <a:solidFill>
                  <a:schemeClr val="bg1"/>
                </a:solidFill>
                <a:ea typeface="+mn-lt"/>
                <a:cs typeface="+mn-lt"/>
              </a:rPr>
              <a:t>experience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. </a:t>
            </a:r>
          </a:p>
          <a:p>
            <a:endParaRPr lang="pl-PL" sz="2000" dirty="0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The </a:t>
            </a:r>
            <a:r>
              <a:rPr lang="pl-PL" sz="2000" err="1">
                <a:solidFill>
                  <a:schemeClr val="bg1"/>
                </a:solidFill>
                <a:ea typeface="+mn-lt"/>
                <a:cs typeface="+mn-lt"/>
              </a:rPr>
              <a:t>only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sz="2000" err="1">
                <a:solidFill>
                  <a:schemeClr val="bg1"/>
                </a:solidFill>
                <a:ea typeface="+mn-lt"/>
                <a:cs typeface="+mn-lt"/>
              </a:rPr>
              <a:t>negativity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I </a:t>
            </a:r>
            <a:r>
              <a:rPr lang="pl-PL" sz="2000" err="1">
                <a:solidFill>
                  <a:schemeClr val="bg1"/>
                </a:solidFill>
                <a:ea typeface="+mn-lt"/>
                <a:cs typeface="+mn-lt"/>
              </a:rPr>
              <a:t>ever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sz="2000" err="1">
                <a:solidFill>
                  <a:schemeClr val="bg1"/>
                </a:solidFill>
                <a:ea typeface="+mn-lt"/>
                <a:cs typeface="+mn-lt"/>
              </a:rPr>
              <a:t>experienced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was from </a:t>
            </a:r>
            <a:r>
              <a:rPr lang="pl-PL" sz="2000" err="1">
                <a:solidFill>
                  <a:schemeClr val="bg1"/>
                </a:solidFill>
                <a:ea typeface="+mn-lt"/>
                <a:cs typeface="+mn-lt"/>
              </a:rPr>
              <a:t>people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sz="2000" err="1">
                <a:solidFill>
                  <a:schemeClr val="bg1"/>
                </a:solidFill>
                <a:ea typeface="+mn-lt"/>
                <a:cs typeface="+mn-lt"/>
              </a:rPr>
              <a:t>outside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of the sport and </a:t>
            </a:r>
            <a:r>
              <a:rPr lang="pl-PL" sz="2000" err="1">
                <a:solidFill>
                  <a:schemeClr val="bg1"/>
                </a:solidFill>
                <a:ea typeface="+mn-lt"/>
                <a:cs typeface="+mn-lt"/>
              </a:rPr>
              <a:t>people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sz="2000" err="1">
                <a:solidFill>
                  <a:schemeClr val="bg1"/>
                </a:solidFill>
                <a:ea typeface="+mn-lt"/>
                <a:cs typeface="+mn-lt"/>
              </a:rPr>
              <a:t>looking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in and </a:t>
            </a:r>
            <a:r>
              <a:rPr lang="pl-PL" sz="2000" err="1">
                <a:solidFill>
                  <a:schemeClr val="bg1"/>
                </a:solidFill>
                <a:ea typeface="+mn-lt"/>
                <a:cs typeface="+mn-lt"/>
              </a:rPr>
              <a:t>writing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on </a:t>
            </a:r>
            <a:r>
              <a:rPr lang="pl-PL" sz="2000" err="1">
                <a:solidFill>
                  <a:schemeClr val="bg1"/>
                </a:solidFill>
                <a:ea typeface="+mn-lt"/>
                <a:cs typeface="+mn-lt"/>
              </a:rPr>
              <a:t>social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media </a:t>
            </a:r>
            <a:r>
              <a:rPr lang="pl-PL" sz="2000" err="1">
                <a:solidFill>
                  <a:schemeClr val="bg1"/>
                </a:solidFill>
                <a:ea typeface="+mn-lt"/>
                <a:cs typeface="+mn-lt"/>
              </a:rPr>
              <a:t>that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I </a:t>
            </a:r>
            <a:r>
              <a:rPr lang="pl-PL" sz="2000" err="1">
                <a:solidFill>
                  <a:schemeClr val="bg1"/>
                </a:solidFill>
                <a:ea typeface="+mn-lt"/>
                <a:cs typeface="+mn-lt"/>
              </a:rPr>
              <a:t>never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sz="2000" err="1">
                <a:solidFill>
                  <a:schemeClr val="bg1"/>
                </a:solidFill>
                <a:ea typeface="+mn-lt"/>
                <a:cs typeface="+mn-lt"/>
              </a:rPr>
              <a:t>really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sz="2000" err="1">
                <a:solidFill>
                  <a:schemeClr val="bg1"/>
                </a:solidFill>
                <a:ea typeface="+mn-lt"/>
                <a:cs typeface="+mn-lt"/>
              </a:rPr>
              <a:t>cared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sz="2000" err="1">
                <a:solidFill>
                  <a:schemeClr val="bg1"/>
                </a:solidFill>
                <a:ea typeface="+mn-lt"/>
                <a:cs typeface="+mn-lt"/>
              </a:rPr>
              <a:t>about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sz="2000" err="1">
                <a:solidFill>
                  <a:schemeClr val="bg1"/>
                </a:solidFill>
                <a:ea typeface="+mn-lt"/>
                <a:cs typeface="+mn-lt"/>
              </a:rPr>
              <a:t>anyway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."</a:t>
            </a:r>
            <a:r>
              <a:rPr lang="pl-PL" sz="2000" i="1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CLAIRE WILLIAMS</a:t>
            </a:r>
            <a:endParaRPr lang="pl-PL" sz="2000" i="1" dirty="0">
              <a:solidFill>
                <a:schemeClr val="bg1"/>
              </a:solidFill>
            </a:endParaRPr>
          </a:p>
        </p:txBody>
      </p:sp>
      <p:sp>
        <p:nvSpPr>
          <p:cNvPr id="2" name="pole tekstowe 1">
            <a:extLst>
              <a:ext uri="{FF2B5EF4-FFF2-40B4-BE49-F238E27FC236}">
                <a16:creationId xmlns:a16="http://schemas.microsoft.com/office/drawing/2014/main" id="{7B085811-50DC-7A18-11D7-571E9863FB7B}"/>
              </a:ext>
            </a:extLst>
          </p:cNvPr>
          <p:cNvSpPr txBox="1"/>
          <p:nvPr/>
        </p:nvSpPr>
        <p:spPr>
          <a:xfrm>
            <a:off x="10232572" y="6207578"/>
            <a:ext cx="1973035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1200" dirty="0">
                <a:solidFill>
                  <a:schemeClr val="bg1"/>
                </a:solidFill>
              </a:rPr>
              <a:t>(Lewis, N. 2021)</a:t>
            </a:r>
          </a:p>
        </p:txBody>
      </p:sp>
    </p:spTree>
    <p:extLst>
      <p:ext uri="{BB962C8B-B14F-4D97-AF65-F5344CB8AC3E}">
        <p14:creationId xmlns:p14="http://schemas.microsoft.com/office/powerpoint/2010/main" val="21090887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A240FCEE-B6E2-46D0-9BB0-F45F79545E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3BD2FB83-3783-4477-80B5-DA5BF10BA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42482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E83EA203-71D5-49C0-9626-FFA8E46787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7485" y="628351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Rectangle 30">
            <a:extLst>
              <a:ext uri="{FF2B5EF4-FFF2-40B4-BE49-F238E27FC236}">
                <a16:creationId xmlns:a16="http://schemas.microsoft.com/office/drawing/2014/main" id="{60220DBA-8988-4873-8FCD-3FFAC3CF1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braz 3" descr="Obraz zawierający ubrania, osoba, pojazd, koło&#10;&#10;Opis wygenerowany automatycznie">
            <a:extLst>
              <a:ext uri="{FF2B5EF4-FFF2-40B4-BE49-F238E27FC236}">
                <a16:creationId xmlns:a16="http://schemas.microsoft.com/office/drawing/2014/main" id="{5A7E4D54-AE5B-7D92-CE00-C86EF58D6AB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t="15730"/>
          <a:stretch/>
        </p:blipFill>
        <p:spPr>
          <a:xfrm>
            <a:off x="1" y="10"/>
            <a:ext cx="12192000" cy="6857989"/>
          </a:xfrm>
          <a:prstGeom prst="rect">
            <a:avLst/>
          </a:prstGeom>
        </p:spPr>
      </p:pic>
      <p:sp>
        <p:nvSpPr>
          <p:cNvPr id="5" name="pole tekstowe 4">
            <a:extLst>
              <a:ext uri="{FF2B5EF4-FFF2-40B4-BE49-F238E27FC236}">
                <a16:creationId xmlns:a16="http://schemas.microsoft.com/office/drawing/2014/main" id="{E1A82A73-0C0F-6AAC-ADA2-FB62B57963A2}"/>
              </a:ext>
            </a:extLst>
          </p:cNvPr>
          <p:cNvSpPr txBox="1"/>
          <p:nvPr/>
        </p:nvSpPr>
        <p:spPr>
          <a:xfrm>
            <a:off x="521208" y="4819615"/>
            <a:ext cx="6817836" cy="126493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700" spc="-100" dirty="0">
                <a:solidFill>
                  <a:srgbClr val="FFFFFF"/>
                </a:solidFill>
                <a:latin typeface="Avenir Next LT Pro Light"/>
                <a:ea typeface="Batang"/>
                <a:cs typeface="+mj-cs"/>
              </a:rPr>
              <a:t>Why is it important to promote gender equality in motorsport?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F1981B13-F880-47D1-BA19-C2C84FC754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5869" y="4610607"/>
            <a:ext cx="11054799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D9889C86-81F5-4E2B-A1BF-3DC57716B5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34300" y="4614653"/>
            <a:ext cx="0" cy="1674861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0D1651B2-663F-4ED2-A7D2-9D74A5DFD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1819" y="6289514"/>
            <a:ext cx="11054799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7522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az 3" descr="Obraz zawierający Ludzka twarz, ubrania, osoba, ciemne&#10;&#10;Opis wygenerowany automatycznie">
            <a:extLst>
              <a:ext uri="{FF2B5EF4-FFF2-40B4-BE49-F238E27FC236}">
                <a16:creationId xmlns:a16="http://schemas.microsoft.com/office/drawing/2014/main" id="{E39A265E-CCE7-3ED7-8E8F-E6EC39DFBE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-1259114"/>
            <a:ext cx="12191999" cy="8113485"/>
          </a:xfrm>
          <a:prstGeom prst="rect">
            <a:avLst/>
          </a:prstGeom>
        </p:spPr>
      </p:pic>
      <p:sp>
        <p:nvSpPr>
          <p:cNvPr id="5" name="pole tekstowe 4">
            <a:extLst>
              <a:ext uri="{FF2B5EF4-FFF2-40B4-BE49-F238E27FC236}">
                <a16:creationId xmlns:a16="http://schemas.microsoft.com/office/drawing/2014/main" id="{0FBE3854-F627-816E-70EF-E74B6A771952}"/>
              </a:ext>
            </a:extLst>
          </p:cNvPr>
          <p:cNvSpPr txBox="1"/>
          <p:nvPr/>
        </p:nvSpPr>
        <p:spPr>
          <a:xfrm>
            <a:off x="296635" y="405493"/>
            <a:ext cx="5929991" cy="58631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pl-PL" sz="2500" err="1">
                <a:solidFill>
                  <a:schemeClr val="bg1"/>
                </a:solidFill>
                <a:ea typeface="+mn-lt"/>
                <a:cs typeface="+mn-lt"/>
              </a:rPr>
              <a:t>Female</a:t>
            </a:r>
            <a:r>
              <a:rPr lang="pl-PL" sz="2500" dirty="0">
                <a:solidFill>
                  <a:schemeClr val="bg1"/>
                </a:solidFill>
                <a:ea typeface="+mn-lt"/>
                <a:cs typeface="+mn-lt"/>
              </a:rPr>
              <a:t> </a:t>
            </a:r>
            <a:r>
              <a:rPr lang="pl-PL" sz="2500" err="1">
                <a:solidFill>
                  <a:schemeClr val="bg1"/>
                </a:solidFill>
                <a:ea typeface="+mn-lt"/>
                <a:cs typeface="+mn-lt"/>
              </a:rPr>
              <a:t>drivers</a:t>
            </a:r>
            <a:r>
              <a:rPr lang="pl-PL" sz="25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sz="2500" err="1">
                <a:solidFill>
                  <a:schemeClr val="bg1"/>
                </a:solidFill>
                <a:ea typeface="+mn-lt"/>
                <a:cs typeface="+mn-lt"/>
              </a:rPr>
              <a:t>are</a:t>
            </a:r>
            <a:r>
              <a:rPr lang="pl-PL" sz="2500" dirty="0">
                <a:solidFill>
                  <a:schemeClr val="bg1"/>
                </a:solidFill>
                <a:ea typeface="+mn-lt"/>
                <a:cs typeface="+mn-lt"/>
              </a:rPr>
              <a:t> as </a:t>
            </a:r>
            <a:r>
              <a:rPr lang="pl-PL" sz="2500" err="1">
                <a:solidFill>
                  <a:schemeClr val="bg1"/>
                </a:solidFill>
                <a:ea typeface="+mn-lt"/>
                <a:cs typeface="+mn-lt"/>
              </a:rPr>
              <a:t>skilled</a:t>
            </a:r>
            <a:r>
              <a:rPr lang="pl-PL" sz="2500" dirty="0">
                <a:solidFill>
                  <a:schemeClr val="bg1"/>
                </a:solidFill>
                <a:ea typeface="+mn-lt"/>
                <a:cs typeface="+mn-lt"/>
              </a:rPr>
              <a:t> as </a:t>
            </a:r>
            <a:r>
              <a:rPr lang="pl-PL" sz="2500" err="1">
                <a:solidFill>
                  <a:schemeClr val="bg1"/>
                </a:solidFill>
                <a:ea typeface="+mn-lt"/>
                <a:cs typeface="+mn-lt"/>
              </a:rPr>
              <a:t>male</a:t>
            </a:r>
            <a:r>
              <a:rPr lang="pl-PL" sz="25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sz="2500" err="1">
                <a:solidFill>
                  <a:schemeClr val="bg1"/>
                </a:solidFill>
                <a:ea typeface="+mn-lt"/>
                <a:cs typeface="+mn-lt"/>
              </a:rPr>
              <a:t>drivers</a:t>
            </a:r>
            <a:r>
              <a:rPr lang="pl-PL" sz="2500" dirty="0">
                <a:solidFill>
                  <a:schemeClr val="bg1"/>
                </a:solidFill>
                <a:ea typeface="+mn-lt"/>
                <a:cs typeface="+mn-lt"/>
              </a:rPr>
              <a:t>.</a:t>
            </a:r>
            <a:endParaRPr lang="pl-PL" sz="2500" dirty="0">
              <a:solidFill>
                <a:schemeClr val="bg1"/>
              </a:solidFill>
            </a:endParaRPr>
          </a:p>
          <a:p>
            <a:endParaRPr lang="pl-PL" sz="2500" b="1" dirty="0">
              <a:solidFill>
                <a:schemeClr val="bg1"/>
              </a:solidFill>
              <a:ea typeface="+mn-lt"/>
              <a:cs typeface="+mn-lt"/>
            </a:endParaRPr>
          </a:p>
          <a:p>
            <a:pPr marL="457200" indent="-457200">
              <a:buFont typeface="Arial"/>
              <a:buChar char="•"/>
            </a:pPr>
            <a:r>
              <a:rPr lang="pl-PL" sz="2500" dirty="0">
                <a:solidFill>
                  <a:schemeClr val="bg1"/>
                </a:solidFill>
                <a:ea typeface="+mn-lt"/>
                <a:cs typeface="+mn-lt"/>
              </a:rPr>
              <a:t>Motor </a:t>
            </a:r>
            <a:r>
              <a:rPr lang="pl-PL" sz="2500" err="1">
                <a:solidFill>
                  <a:schemeClr val="bg1"/>
                </a:solidFill>
                <a:ea typeface="+mn-lt"/>
                <a:cs typeface="+mn-lt"/>
              </a:rPr>
              <a:t>racing</a:t>
            </a:r>
            <a:r>
              <a:rPr lang="pl-PL" sz="25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sz="2500" err="1">
                <a:solidFill>
                  <a:schemeClr val="bg1"/>
                </a:solidFill>
                <a:ea typeface="+mn-lt"/>
                <a:cs typeface="+mn-lt"/>
              </a:rPr>
              <a:t>attracts</a:t>
            </a:r>
            <a:r>
              <a:rPr lang="pl-PL" sz="2500" dirty="0">
                <a:solidFill>
                  <a:schemeClr val="bg1"/>
                </a:solidFill>
                <a:ea typeface="+mn-lt"/>
                <a:cs typeface="+mn-lt"/>
              </a:rPr>
              <a:t> a </a:t>
            </a:r>
            <a:r>
              <a:rPr lang="pl-PL" sz="2500" err="1">
                <a:solidFill>
                  <a:schemeClr val="bg1"/>
                </a:solidFill>
                <a:ea typeface="+mn-lt"/>
                <a:cs typeface="+mn-lt"/>
              </a:rPr>
              <a:t>larger</a:t>
            </a:r>
            <a:r>
              <a:rPr lang="pl-PL" sz="2500" dirty="0">
                <a:solidFill>
                  <a:schemeClr val="bg1"/>
                </a:solidFill>
                <a:ea typeface="+mn-lt"/>
                <a:cs typeface="+mn-lt"/>
              </a:rPr>
              <a:t> fan </a:t>
            </a:r>
            <a:r>
              <a:rPr lang="pl-PL" sz="2500" err="1">
                <a:solidFill>
                  <a:schemeClr val="bg1"/>
                </a:solidFill>
                <a:ea typeface="+mn-lt"/>
                <a:cs typeface="+mn-lt"/>
              </a:rPr>
              <a:t>base</a:t>
            </a:r>
            <a:r>
              <a:rPr lang="pl-PL" sz="2500" dirty="0">
                <a:solidFill>
                  <a:schemeClr val="bg1"/>
                </a:solidFill>
                <a:ea typeface="+mn-lt"/>
                <a:cs typeface="+mn-lt"/>
              </a:rPr>
              <a:t> with </a:t>
            </a:r>
            <a:r>
              <a:rPr lang="pl-PL" sz="2500" err="1">
                <a:solidFill>
                  <a:schemeClr val="bg1"/>
                </a:solidFill>
                <a:ea typeface="+mn-lt"/>
                <a:cs typeface="+mn-lt"/>
              </a:rPr>
              <a:t>increased</a:t>
            </a:r>
            <a:r>
              <a:rPr lang="pl-PL" sz="25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sz="2500" err="1">
                <a:solidFill>
                  <a:schemeClr val="bg1"/>
                </a:solidFill>
                <a:ea typeface="+mn-lt"/>
                <a:cs typeface="+mn-lt"/>
              </a:rPr>
              <a:t>diversity</a:t>
            </a:r>
            <a:r>
              <a:rPr lang="pl-PL" sz="2500" dirty="0">
                <a:solidFill>
                  <a:schemeClr val="bg1"/>
                </a:solidFill>
                <a:ea typeface="+mn-lt"/>
                <a:cs typeface="+mn-lt"/>
              </a:rPr>
              <a:t>.</a:t>
            </a:r>
            <a:endParaRPr lang="pl-PL" sz="2500" dirty="0">
              <a:solidFill>
                <a:schemeClr val="bg1"/>
              </a:solidFill>
            </a:endParaRPr>
          </a:p>
          <a:p>
            <a:endParaRPr lang="pl-PL" sz="2500" b="1" dirty="0">
              <a:solidFill>
                <a:schemeClr val="bg1"/>
              </a:solidFill>
              <a:ea typeface="+mn-lt"/>
              <a:cs typeface="+mn-lt"/>
            </a:endParaRPr>
          </a:p>
          <a:p>
            <a:pPr marL="457200" indent="-457200">
              <a:buFont typeface="Arial"/>
              <a:buChar char="•"/>
            </a:pPr>
            <a:r>
              <a:rPr lang="pl-PL" sz="2500" dirty="0" err="1">
                <a:solidFill>
                  <a:schemeClr val="bg1"/>
                </a:solidFill>
                <a:ea typeface="+mn-lt"/>
                <a:cs typeface="+mn-lt"/>
              </a:rPr>
              <a:t>Women</a:t>
            </a:r>
            <a:r>
              <a:rPr lang="pl-PL" sz="25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sz="2500" dirty="0" err="1">
                <a:solidFill>
                  <a:schemeClr val="bg1"/>
                </a:solidFill>
                <a:ea typeface="+mn-lt"/>
                <a:cs typeface="+mn-lt"/>
              </a:rPr>
              <a:t>make</a:t>
            </a:r>
            <a:r>
              <a:rPr lang="pl-PL" sz="25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sz="2500" dirty="0" err="1">
                <a:solidFill>
                  <a:schemeClr val="bg1"/>
                </a:solidFill>
                <a:ea typeface="+mn-lt"/>
                <a:cs typeface="+mn-lt"/>
              </a:rPr>
              <a:t>excellent</a:t>
            </a:r>
            <a:r>
              <a:rPr lang="pl-PL" sz="25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sz="2500" dirty="0" err="1">
                <a:solidFill>
                  <a:schemeClr val="bg1"/>
                </a:solidFill>
                <a:ea typeface="+mn-lt"/>
                <a:cs typeface="+mn-lt"/>
              </a:rPr>
              <a:t>CEOs</a:t>
            </a:r>
            <a:r>
              <a:rPr lang="pl-PL" sz="2500" dirty="0">
                <a:solidFill>
                  <a:schemeClr val="bg1"/>
                </a:solidFill>
                <a:ea typeface="+mn-lt"/>
                <a:cs typeface="+mn-lt"/>
              </a:rPr>
              <a:t>.</a:t>
            </a:r>
          </a:p>
          <a:p>
            <a:endParaRPr lang="pl-PL" sz="2500" b="1" dirty="0">
              <a:solidFill>
                <a:schemeClr val="bg1"/>
              </a:solidFill>
            </a:endParaRPr>
          </a:p>
          <a:p>
            <a:pPr marL="457200" indent="-457200">
              <a:buFont typeface="Arial"/>
              <a:buChar char="•"/>
            </a:pPr>
            <a:r>
              <a:rPr lang="pl-PL" sz="2500" err="1">
                <a:solidFill>
                  <a:schemeClr val="bg1"/>
                </a:solidFill>
                <a:ea typeface="+mn-lt"/>
                <a:cs typeface="+mn-lt"/>
              </a:rPr>
              <a:t>Innovations</a:t>
            </a:r>
            <a:r>
              <a:rPr lang="pl-PL" sz="2500" dirty="0">
                <a:solidFill>
                  <a:schemeClr val="bg1"/>
                </a:solidFill>
                <a:ea typeface="+mn-lt"/>
                <a:cs typeface="+mn-lt"/>
              </a:rPr>
              <a:t> in engineering </a:t>
            </a:r>
            <a:r>
              <a:rPr lang="pl-PL" sz="2500" err="1">
                <a:solidFill>
                  <a:schemeClr val="bg1"/>
                </a:solidFill>
                <a:ea typeface="+mn-lt"/>
                <a:cs typeface="+mn-lt"/>
              </a:rPr>
              <a:t>are</a:t>
            </a:r>
            <a:r>
              <a:rPr lang="pl-PL" sz="25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sz="2500" err="1">
                <a:solidFill>
                  <a:schemeClr val="bg1"/>
                </a:solidFill>
                <a:ea typeface="+mn-lt"/>
                <a:cs typeface="+mn-lt"/>
              </a:rPr>
              <a:t>fostered</a:t>
            </a:r>
            <a:r>
              <a:rPr lang="pl-PL" sz="2500" dirty="0">
                <a:solidFill>
                  <a:schemeClr val="bg1"/>
                </a:solidFill>
                <a:ea typeface="+mn-lt"/>
                <a:cs typeface="+mn-lt"/>
              </a:rPr>
              <a:t> by </a:t>
            </a:r>
            <a:r>
              <a:rPr lang="pl-PL" sz="2500" err="1">
                <a:solidFill>
                  <a:schemeClr val="bg1"/>
                </a:solidFill>
                <a:ea typeface="+mn-lt"/>
                <a:cs typeface="+mn-lt"/>
              </a:rPr>
              <a:t>diverse</a:t>
            </a:r>
            <a:r>
              <a:rPr lang="pl-PL" sz="25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sz="2500" err="1">
                <a:solidFill>
                  <a:schemeClr val="bg1"/>
                </a:solidFill>
                <a:ea typeface="+mn-lt"/>
                <a:cs typeface="+mn-lt"/>
              </a:rPr>
              <a:t>perspectives</a:t>
            </a:r>
            <a:r>
              <a:rPr lang="pl-PL" sz="2500" dirty="0">
                <a:solidFill>
                  <a:schemeClr val="bg1"/>
                </a:solidFill>
                <a:ea typeface="+mn-lt"/>
                <a:cs typeface="+mn-lt"/>
              </a:rPr>
              <a:t>.</a:t>
            </a:r>
            <a:endParaRPr lang="pl-PL" sz="2500" dirty="0">
              <a:solidFill>
                <a:schemeClr val="bg1"/>
              </a:solidFill>
            </a:endParaRPr>
          </a:p>
          <a:p>
            <a:endParaRPr lang="pl-PL" sz="2500" b="1" dirty="0">
              <a:solidFill>
                <a:schemeClr val="bg1"/>
              </a:solidFill>
              <a:ea typeface="+mn-lt"/>
              <a:cs typeface="+mn-lt"/>
            </a:endParaRPr>
          </a:p>
          <a:p>
            <a:pPr marL="457200" indent="-457200">
              <a:buFont typeface="Arial"/>
              <a:buChar char="•"/>
            </a:pPr>
            <a:r>
              <a:rPr lang="pl-PL" sz="2500" dirty="0">
                <a:solidFill>
                  <a:schemeClr val="bg1"/>
                </a:solidFill>
                <a:ea typeface="+mn-lt"/>
                <a:cs typeface="+mn-lt"/>
              </a:rPr>
              <a:t>A </a:t>
            </a:r>
            <a:r>
              <a:rPr lang="pl-PL" sz="2500" err="1">
                <a:solidFill>
                  <a:schemeClr val="bg1"/>
                </a:solidFill>
                <a:ea typeface="+mn-lt"/>
                <a:cs typeface="+mn-lt"/>
              </a:rPr>
              <a:t>sustainable</a:t>
            </a:r>
            <a:r>
              <a:rPr lang="pl-PL" sz="25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sz="2500" err="1">
                <a:solidFill>
                  <a:schemeClr val="bg1"/>
                </a:solidFill>
                <a:ea typeface="+mn-lt"/>
                <a:cs typeface="+mn-lt"/>
              </a:rPr>
              <a:t>approach</a:t>
            </a:r>
            <a:r>
              <a:rPr lang="pl-PL" sz="2500" dirty="0">
                <a:solidFill>
                  <a:schemeClr val="bg1"/>
                </a:solidFill>
                <a:ea typeface="+mn-lt"/>
                <a:cs typeface="+mn-lt"/>
              </a:rPr>
              <a:t> to </a:t>
            </a:r>
            <a:r>
              <a:rPr lang="pl-PL" sz="2500" err="1">
                <a:solidFill>
                  <a:schemeClr val="bg1"/>
                </a:solidFill>
                <a:ea typeface="+mn-lt"/>
                <a:cs typeface="+mn-lt"/>
              </a:rPr>
              <a:t>leadership</a:t>
            </a:r>
            <a:r>
              <a:rPr lang="pl-PL" sz="2500" dirty="0">
                <a:solidFill>
                  <a:schemeClr val="bg1"/>
                </a:solidFill>
                <a:ea typeface="+mn-lt"/>
                <a:cs typeface="+mn-lt"/>
              </a:rPr>
              <a:t> in </a:t>
            </a:r>
            <a:r>
              <a:rPr lang="pl-PL" sz="2500" err="1">
                <a:solidFill>
                  <a:schemeClr val="bg1"/>
                </a:solidFill>
                <a:ea typeface="+mn-lt"/>
                <a:cs typeface="+mn-lt"/>
              </a:rPr>
              <a:t>organisations</a:t>
            </a:r>
            <a:r>
              <a:rPr lang="pl-PL" sz="2500" dirty="0">
                <a:solidFill>
                  <a:schemeClr val="bg1"/>
                </a:solidFill>
                <a:ea typeface="+mn-lt"/>
                <a:cs typeface="+mn-lt"/>
              </a:rPr>
              <a:t>.</a:t>
            </a:r>
            <a:endParaRPr lang="pl-PL" sz="2500" dirty="0">
              <a:solidFill>
                <a:schemeClr val="bg1"/>
              </a:solidFill>
            </a:endParaRPr>
          </a:p>
          <a:p>
            <a:endParaRPr lang="pl-PL" sz="2500" dirty="0">
              <a:solidFill>
                <a:schemeClr val="bg1"/>
              </a:solidFill>
              <a:ea typeface="+mn-lt"/>
              <a:cs typeface="+mn-lt"/>
            </a:endParaRPr>
          </a:p>
          <a:p>
            <a:pPr marL="457200" indent="-457200">
              <a:buFont typeface="Arial"/>
              <a:buChar char="•"/>
            </a:pPr>
            <a:r>
              <a:rPr lang="pl-PL" sz="2500" dirty="0">
                <a:solidFill>
                  <a:schemeClr val="bg1"/>
                </a:solidFill>
                <a:ea typeface="+mn-lt"/>
                <a:cs typeface="+mn-lt"/>
              </a:rPr>
              <a:t>Elimination of the </a:t>
            </a:r>
            <a:r>
              <a:rPr lang="pl-PL" sz="2500" err="1">
                <a:solidFill>
                  <a:schemeClr val="bg1"/>
                </a:solidFill>
                <a:ea typeface="+mn-lt"/>
                <a:cs typeface="+mn-lt"/>
              </a:rPr>
              <a:t>gender</a:t>
            </a:r>
            <a:r>
              <a:rPr lang="pl-PL" sz="25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sz="2500" err="1">
                <a:solidFill>
                  <a:schemeClr val="bg1"/>
                </a:solidFill>
                <a:ea typeface="+mn-lt"/>
                <a:cs typeface="+mn-lt"/>
              </a:rPr>
              <a:t>pay</a:t>
            </a:r>
            <a:r>
              <a:rPr lang="pl-PL" sz="2500" dirty="0">
                <a:solidFill>
                  <a:schemeClr val="bg1"/>
                </a:solidFill>
                <a:ea typeface="+mn-lt"/>
                <a:cs typeface="+mn-lt"/>
              </a:rPr>
              <a:t> gap.</a:t>
            </a:r>
            <a:endParaRPr lang="pl-PL" sz="2500" dirty="0">
              <a:solidFill>
                <a:schemeClr val="bg1"/>
              </a:solidFill>
            </a:endParaRPr>
          </a:p>
        </p:txBody>
      </p:sp>
      <p:sp>
        <p:nvSpPr>
          <p:cNvPr id="6" name="pole tekstowe 5">
            <a:extLst>
              <a:ext uri="{FF2B5EF4-FFF2-40B4-BE49-F238E27FC236}">
                <a16:creationId xmlns:a16="http://schemas.microsoft.com/office/drawing/2014/main" id="{704BB324-60A7-D6FD-DB3B-FAE4427F5C5C}"/>
              </a:ext>
            </a:extLst>
          </p:cNvPr>
          <p:cNvSpPr txBox="1"/>
          <p:nvPr/>
        </p:nvSpPr>
        <p:spPr>
          <a:xfrm>
            <a:off x="778489" y="1277952"/>
            <a:ext cx="6596742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1000" dirty="0">
                <a:solidFill>
                  <a:schemeClr val="bg1"/>
                </a:solidFill>
              </a:rPr>
              <a:t>(Holding, J. 2023)</a:t>
            </a:r>
          </a:p>
        </p:txBody>
      </p:sp>
      <p:sp>
        <p:nvSpPr>
          <p:cNvPr id="7" name="pole tekstowe 6">
            <a:extLst>
              <a:ext uri="{FF2B5EF4-FFF2-40B4-BE49-F238E27FC236}">
                <a16:creationId xmlns:a16="http://schemas.microsoft.com/office/drawing/2014/main" id="{D4D81404-48B6-733A-0998-57AEF6910CCE}"/>
              </a:ext>
            </a:extLst>
          </p:cNvPr>
          <p:cNvSpPr txBox="1"/>
          <p:nvPr/>
        </p:nvSpPr>
        <p:spPr>
          <a:xfrm>
            <a:off x="778168" y="2418709"/>
            <a:ext cx="5453743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1000" dirty="0">
                <a:solidFill>
                  <a:schemeClr val="bg1"/>
                </a:solidFill>
              </a:rPr>
              <a:t>(</a:t>
            </a:r>
            <a:r>
              <a:rPr lang="pl-PL" sz="1000" dirty="0" err="1">
                <a:solidFill>
                  <a:schemeClr val="bg1"/>
                </a:solidFill>
              </a:rPr>
              <a:t>Dennis</a:t>
            </a:r>
            <a:r>
              <a:rPr lang="pl-PL" sz="1000" dirty="0">
                <a:solidFill>
                  <a:schemeClr val="bg1"/>
                </a:solidFill>
              </a:rPr>
              <a:t>, S. 2022)</a:t>
            </a:r>
          </a:p>
        </p:txBody>
      </p:sp>
      <p:sp>
        <p:nvSpPr>
          <p:cNvPr id="9" name="pole tekstowe 8">
            <a:extLst>
              <a:ext uri="{FF2B5EF4-FFF2-40B4-BE49-F238E27FC236}">
                <a16:creationId xmlns:a16="http://schemas.microsoft.com/office/drawing/2014/main" id="{4CEFEAA8-D285-2C50-8EB4-E2C8466A3387}"/>
              </a:ext>
            </a:extLst>
          </p:cNvPr>
          <p:cNvSpPr txBox="1"/>
          <p:nvPr/>
        </p:nvSpPr>
        <p:spPr>
          <a:xfrm>
            <a:off x="777208" y="3220729"/>
            <a:ext cx="5742214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1000" dirty="0">
                <a:solidFill>
                  <a:schemeClr val="bg1"/>
                </a:solidFill>
              </a:rPr>
              <a:t>(Schneider, J. 2023)</a:t>
            </a:r>
          </a:p>
        </p:txBody>
      </p:sp>
      <p:sp>
        <p:nvSpPr>
          <p:cNvPr id="10" name="pole tekstowe 9">
            <a:extLst>
              <a:ext uri="{FF2B5EF4-FFF2-40B4-BE49-F238E27FC236}">
                <a16:creationId xmlns:a16="http://schemas.microsoft.com/office/drawing/2014/main" id="{3E09D205-E1BA-9825-83A0-F3E1AE849D3B}"/>
              </a:ext>
            </a:extLst>
          </p:cNvPr>
          <p:cNvSpPr txBox="1"/>
          <p:nvPr/>
        </p:nvSpPr>
        <p:spPr>
          <a:xfrm>
            <a:off x="782650" y="4375576"/>
            <a:ext cx="5864677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1000" dirty="0">
                <a:solidFill>
                  <a:schemeClr val="bg1"/>
                </a:solidFill>
              </a:rPr>
              <a:t>(</a:t>
            </a:r>
            <a:r>
              <a:rPr lang="pl-PL" sz="1000" dirty="0" err="1">
                <a:solidFill>
                  <a:schemeClr val="bg1"/>
                </a:solidFill>
              </a:rPr>
              <a:t>Technojobs</a:t>
            </a:r>
            <a:r>
              <a:rPr lang="pl-PL" sz="1000" dirty="0">
                <a:solidFill>
                  <a:schemeClr val="bg1"/>
                </a:solidFill>
              </a:rPr>
              <a:t>, 2023)</a:t>
            </a:r>
          </a:p>
        </p:txBody>
      </p:sp>
      <p:sp>
        <p:nvSpPr>
          <p:cNvPr id="11" name="pole tekstowe 10">
            <a:extLst>
              <a:ext uri="{FF2B5EF4-FFF2-40B4-BE49-F238E27FC236}">
                <a16:creationId xmlns:a16="http://schemas.microsoft.com/office/drawing/2014/main" id="{A7AA5AC5-1D24-F7F9-5CD2-3F602A6C4A41}"/>
              </a:ext>
            </a:extLst>
          </p:cNvPr>
          <p:cNvSpPr txBox="1"/>
          <p:nvPr/>
        </p:nvSpPr>
        <p:spPr>
          <a:xfrm>
            <a:off x="778328" y="5509932"/>
            <a:ext cx="581025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1000" dirty="0">
                <a:solidFill>
                  <a:schemeClr val="bg1"/>
                </a:solidFill>
              </a:rPr>
              <a:t>(</a:t>
            </a:r>
            <a:r>
              <a:rPr lang="pl-PL" sz="1000" dirty="0" err="1">
                <a:solidFill>
                  <a:schemeClr val="bg1"/>
                </a:solidFill>
              </a:rPr>
              <a:t>CertifiedSustainable</a:t>
            </a:r>
            <a:r>
              <a:rPr lang="pl-PL" sz="1000" dirty="0">
                <a:solidFill>
                  <a:schemeClr val="bg1"/>
                </a:solidFill>
              </a:rPr>
              <a:t>, 2023)</a:t>
            </a:r>
          </a:p>
        </p:txBody>
      </p:sp>
      <p:sp>
        <p:nvSpPr>
          <p:cNvPr id="12" name="pole tekstowe 11">
            <a:extLst>
              <a:ext uri="{FF2B5EF4-FFF2-40B4-BE49-F238E27FC236}">
                <a16:creationId xmlns:a16="http://schemas.microsoft.com/office/drawing/2014/main" id="{1D0C0861-5597-B4D5-DE9F-B60E627B6DC2}"/>
              </a:ext>
            </a:extLst>
          </p:cNvPr>
          <p:cNvSpPr txBox="1"/>
          <p:nvPr/>
        </p:nvSpPr>
        <p:spPr>
          <a:xfrm>
            <a:off x="783611" y="6152350"/>
            <a:ext cx="4925785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1000" dirty="0">
                <a:solidFill>
                  <a:schemeClr val="bg1"/>
                </a:solidFill>
              </a:rPr>
              <a:t>(Nelson, D. 2018)</a:t>
            </a:r>
            <a:endParaRPr lang="pl-PL" sz="1000" dirty="0">
              <a:solidFill>
                <a:schemeClr val="bg1"/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9180776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9" name="Straight Connector 24">
            <a:extLst>
              <a:ext uri="{FF2B5EF4-FFF2-40B4-BE49-F238E27FC236}">
                <a16:creationId xmlns:a16="http://schemas.microsoft.com/office/drawing/2014/main" id="{A240FCEE-B6E2-46D0-9BB0-F45F79545E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26">
            <a:extLst>
              <a:ext uri="{FF2B5EF4-FFF2-40B4-BE49-F238E27FC236}">
                <a16:creationId xmlns:a16="http://schemas.microsoft.com/office/drawing/2014/main" id="{3BD2FB83-3783-4477-80B5-DA5BF10BA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42482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Connector 28">
            <a:extLst>
              <a:ext uri="{FF2B5EF4-FFF2-40B4-BE49-F238E27FC236}">
                <a16:creationId xmlns:a16="http://schemas.microsoft.com/office/drawing/2014/main" id="{E83EA203-71D5-49C0-9626-FFA8E46787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7485" y="628351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Rectangle 30">
            <a:extLst>
              <a:ext uri="{FF2B5EF4-FFF2-40B4-BE49-F238E27FC236}">
                <a16:creationId xmlns:a16="http://schemas.microsoft.com/office/drawing/2014/main" id="{60220DBA-8988-4873-8FCD-3FFAC3CF1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braz 3" descr="Obraz zawierający koło, sport motorowy, Samochód wyścigowy, Tor wyścigowy&#10;&#10;Opis wygenerowany automatycznie">
            <a:extLst>
              <a:ext uri="{FF2B5EF4-FFF2-40B4-BE49-F238E27FC236}">
                <a16:creationId xmlns:a16="http://schemas.microsoft.com/office/drawing/2014/main" id="{BB956634-9136-6DB4-E866-D898ACFCD97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t="442"/>
          <a:stretch/>
        </p:blipFill>
        <p:spPr>
          <a:xfrm>
            <a:off x="0" y="-2355"/>
            <a:ext cx="12202885" cy="6873595"/>
          </a:xfrm>
          <a:prstGeom prst="rect">
            <a:avLst/>
          </a:prstGeom>
        </p:spPr>
      </p:pic>
      <p:sp>
        <p:nvSpPr>
          <p:cNvPr id="5" name="pole tekstowe 4">
            <a:extLst>
              <a:ext uri="{FF2B5EF4-FFF2-40B4-BE49-F238E27FC236}">
                <a16:creationId xmlns:a16="http://schemas.microsoft.com/office/drawing/2014/main" id="{DC0066CC-E782-917E-4BA2-7D3B335C2AAB}"/>
              </a:ext>
            </a:extLst>
          </p:cNvPr>
          <p:cNvSpPr txBox="1"/>
          <p:nvPr/>
        </p:nvSpPr>
        <p:spPr>
          <a:xfrm>
            <a:off x="521208" y="822961"/>
            <a:ext cx="7213092" cy="447571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spc="-100" dirty="0">
                <a:solidFill>
                  <a:srgbClr val="FFFFFF"/>
                </a:solidFill>
                <a:latin typeface="Avenir Next LT Pro Light"/>
                <a:ea typeface="Batang"/>
                <a:cs typeface="+mj-cs"/>
              </a:rPr>
              <a:t>Statistics showing the participation of women in motorsport.</a:t>
            </a:r>
          </a:p>
        </p:txBody>
      </p:sp>
      <p:cxnSp>
        <p:nvCxnSpPr>
          <p:cNvPr id="53" name="Straight Connector 32">
            <a:extLst>
              <a:ext uri="{FF2B5EF4-FFF2-40B4-BE49-F238E27FC236}">
                <a16:creationId xmlns:a16="http://schemas.microsoft.com/office/drawing/2014/main" id="{3A8CB1B5-064D-4590-A7F2-70C604854D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0238" y="571500"/>
            <a:ext cx="11060262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34">
            <a:extLst>
              <a:ext uri="{FF2B5EF4-FFF2-40B4-BE49-F238E27FC236}">
                <a16:creationId xmlns:a16="http://schemas.microsoft.com/office/drawing/2014/main" id="{95C0F619-4F98-49B2-B92F-39B242F38F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5869" y="6287848"/>
            <a:ext cx="11060263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894771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EBAF395E-7D52-496C-ACDD-468AEC1AD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braz 3" descr="Obraz zawierający koło, sport motorowy, Samochód wyścigowy, pojazd&#10;&#10;Opis wygenerowany automatycznie">
            <a:extLst>
              <a:ext uri="{FF2B5EF4-FFF2-40B4-BE49-F238E27FC236}">
                <a16:creationId xmlns:a16="http://schemas.microsoft.com/office/drawing/2014/main" id="{BBE9A589-9D1B-0756-7FB3-3BAB8C80069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l="445"/>
          <a:stretch/>
        </p:blipFill>
        <p:spPr>
          <a:xfrm>
            <a:off x="-43523" y="1430"/>
            <a:ext cx="12191980" cy="6858000"/>
          </a:xfrm>
          <a:prstGeom prst="rect">
            <a:avLst/>
          </a:prstGeom>
        </p:spPr>
      </p:pic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56BAADB1-054E-4A82-8D07-643BD1F43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8602" y="576201"/>
            <a:ext cx="11054799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B3121654-FB13-441C-AB60-76710D917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19600" y="584948"/>
            <a:ext cx="0" cy="5702865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pole tekstowe 4">
            <a:extLst>
              <a:ext uri="{FF2B5EF4-FFF2-40B4-BE49-F238E27FC236}">
                <a16:creationId xmlns:a16="http://schemas.microsoft.com/office/drawing/2014/main" id="{D3E9A6AB-6793-996D-272C-0060A5F2B7B5}"/>
              </a:ext>
            </a:extLst>
          </p:cNvPr>
          <p:cNvSpPr txBox="1"/>
          <p:nvPr/>
        </p:nvSpPr>
        <p:spPr>
          <a:xfrm>
            <a:off x="4532811" y="628817"/>
            <a:ext cx="8505734" cy="490544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SzPct val="80000"/>
            </a:pPr>
            <a:r>
              <a:rPr lang="en-US" sz="2800" b="1" dirty="0">
                <a:solidFill>
                  <a:srgbClr val="FFFFFF"/>
                </a:solidFill>
              </a:rPr>
              <a:t>Female participation in motorsport</a:t>
            </a:r>
          </a:p>
          <a:p>
            <a:pPr marL="57150" indent="-228600" defTabSz="914400">
              <a:lnSpc>
                <a:spcPct val="120000"/>
              </a:lnSpc>
              <a:spcAft>
                <a:spcPts val="600"/>
              </a:spcAft>
              <a:buSzPct val="80000"/>
              <a:buFont typeface="Arial"/>
              <a:buChar char="•"/>
            </a:pPr>
            <a:r>
              <a:rPr lang="en-US" sz="2200" dirty="0">
                <a:solidFill>
                  <a:srgbClr val="FFFFFF"/>
                </a:solidFill>
              </a:rPr>
              <a:t>Overall: </a:t>
            </a:r>
            <a:r>
              <a:rPr lang="en-US" sz="2200" b="1" dirty="0">
                <a:solidFill>
                  <a:srgbClr val="FFFFFF"/>
                </a:solidFill>
              </a:rPr>
              <a:t>10%</a:t>
            </a:r>
          </a:p>
          <a:p>
            <a:pPr marL="57150" indent="-228600" defTabSz="914400">
              <a:lnSpc>
                <a:spcPct val="120000"/>
              </a:lnSpc>
              <a:spcAft>
                <a:spcPts val="600"/>
              </a:spcAft>
              <a:buSzPct val="80000"/>
              <a:buFont typeface="Arial"/>
              <a:buChar char="•"/>
            </a:pPr>
            <a:r>
              <a:rPr lang="en-US" sz="2200" dirty="0">
                <a:solidFill>
                  <a:srgbClr val="FFFFFF"/>
                </a:solidFill>
              </a:rPr>
              <a:t>Karting: </a:t>
            </a:r>
            <a:r>
              <a:rPr lang="en-US" sz="2200" b="1" dirty="0">
                <a:solidFill>
                  <a:srgbClr val="FFFFFF"/>
                </a:solidFill>
              </a:rPr>
              <a:t>13%</a:t>
            </a:r>
          </a:p>
          <a:p>
            <a:pPr marL="57150" indent="-228600" defTabSz="914400">
              <a:lnSpc>
                <a:spcPct val="120000"/>
              </a:lnSpc>
              <a:spcAft>
                <a:spcPts val="600"/>
              </a:spcAft>
              <a:buSzPct val="80000"/>
              <a:buFont typeface="Arial"/>
              <a:buChar char="•"/>
            </a:pPr>
            <a:r>
              <a:rPr lang="en-US" sz="2200" dirty="0">
                <a:solidFill>
                  <a:srgbClr val="FFFFFF"/>
                </a:solidFill>
              </a:rPr>
              <a:t>Formula and GT Racing: </a:t>
            </a:r>
            <a:r>
              <a:rPr lang="en-US" sz="2200" b="1" dirty="0">
                <a:solidFill>
                  <a:srgbClr val="FFFFFF"/>
                </a:solidFill>
              </a:rPr>
              <a:t>7%</a:t>
            </a:r>
          </a:p>
          <a:p>
            <a:pPr marL="57150" indent="-228600" defTabSz="914400">
              <a:lnSpc>
                <a:spcPct val="120000"/>
              </a:lnSpc>
              <a:spcAft>
                <a:spcPts val="600"/>
              </a:spcAft>
              <a:buSzPct val="80000"/>
              <a:buFont typeface="Arial"/>
              <a:buChar char="•"/>
            </a:pPr>
            <a:r>
              <a:rPr lang="en-US" sz="2200" dirty="0">
                <a:solidFill>
                  <a:srgbClr val="FFFFFF"/>
                </a:solidFill>
              </a:rPr>
              <a:t>Karting's contribution to overall female participation: </a:t>
            </a:r>
            <a:r>
              <a:rPr lang="en-US" sz="2200" b="1" dirty="0">
                <a:solidFill>
                  <a:srgbClr val="FFFFFF"/>
                </a:solidFill>
              </a:rPr>
              <a:t>40%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C58D2D3E-B980-4D6F-BBFB-DF7A3A9472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8602" y="6287813"/>
            <a:ext cx="11054799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pole tekstowe 5">
            <a:extLst>
              <a:ext uri="{FF2B5EF4-FFF2-40B4-BE49-F238E27FC236}">
                <a16:creationId xmlns:a16="http://schemas.microsoft.com/office/drawing/2014/main" id="{B327CA30-8F33-E549-8BA7-B235E064FB25}"/>
              </a:ext>
            </a:extLst>
          </p:cNvPr>
          <p:cNvSpPr txBox="1"/>
          <p:nvPr/>
        </p:nvSpPr>
        <p:spPr>
          <a:xfrm>
            <a:off x="9639300" y="5968093"/>
            <a:ext cx="4501242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1200" dirty="0">
                <a:solidFill>
                  <a:schemeClr val="bg1"/>
                </a:solidFill>
              </a:rPr>
              <a:t>(</a:t>
            </a:r>
            <a:r>
              <a:rPr lang="pl-PL" sz="1200" dirty="0" err="1">
                <a:solidFill>
                  <a:schemeClr val="bg1"/>
                </a:solidFill>
              </a:rPr>
              <a:t>Autosport</a:t>
            </a:r>
            <a:r>
              <a:rPr lang="pl-PL" sz="1200" dirty="0">
                <a:solidFill>
                  <a:schemeClr val="bg1"/>
                </a:solidFill>
              </a:rPr>
              <a:t>, 2023)</a:t>
            </a:r>
          </a:p>
        </p:txBody>
      </p:sp>
    </p:spTree>
    <p:extLst>
      <p:ext uri="{BB962C8B-B14F-4D97-AF65-F5344CB8AC3E}">
        <p14:creationId xmlns:p14="http://schemas.microsoft.com/office/powerpoint/2010/main" val="6870201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A240FCEE-B6E2-46D0-9BB0-F45F79545E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3BD2FB83-3783-4477-80B5-DA5BF10BA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42482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E83EA203-71D5-49C0-9626-FFA8E46787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7485" y="628351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Rectangle 32">
            <a:extLst>
              <a:ext uri="{FF2B5EF4-FFF2-40B4-BE49-F238E27FC236}">
                <a16:creationId xmlns:a16="http://schemas.microsoft.com/office/drawing/2014/main" id="{60220DBA-8988-4873-8FCD-3FFAC3CF1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braz 3" descr="Obraz zawierający sport motorowy, koło, opona, pojazd&#10;&#10;Opis wygenerowany automatycznie">
            <a:extLst>
              <a:ext uri="{FF2B5EF4-FFF2-40B4-BE49-F238E27FC236}">
                <a16:creationId xmlns:a16="http://schemas.microsoft.com/office/drawing/2014/main" id="{1EDC9A5F-040C-AA02-1F81-1F43BC2E659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l="25"/>
          <a:stretch/>
        </p:blipFill>
        <p:spPr>
          <a:xfrm>
            <a:off x="3048" y="10"/>
            <a:ext cx="12188952" cy="6857990"/>
          </a:xfrm>
          <a:prstGeom prst="rect">
            <a:avLst/>
          </a:prstGeom>
        </p:spPr>
      </p:pic>
      <p:sp>
        <p:nvSpPr>
          <p:cNvPr id="5" name="pole tekstowe 4">
            <a:extLst>
              <a:ext uri="{FF2B5EF4-FFF2-40B4-BE49-F238E27FC236}">
                <a16:creationId xmlns:a16="http://schemas.microsoft.com/office/drawing/2014/main" id="{58B4FDA9-8A76-5EF5-A758-A11CA1E4E333}"/>
              </a:ext>
            </a:extLst>
          </p:cNvPr>
          <p:cNvSpPr txBox="1"/>
          <p:nvPr/>
        </p:nvSpPr>
        <p:spPr>
          <a:xfrm>
            <a:off x="521209" y="822960"/>
            <a:ext cx="7060692" cy="501516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spc="-100" dirty="0">
                <a:solidFill>
                  <a:srgbClr val="FFFFFF"/>
                </a:solidFill>
                <a:latin typeface="Avenir Next LT Pro Light"/>
                <a:ea typeface="Batang"/>
                <a:cs typeface="+mj-cs"/>
              </a:rPr>
              <a:t>Are women allowed to compete in Formula 1?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3A8CB1B5-064D-4590-A7F2-70C604854D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0238" y="571500"/>
            <a:ext cx="11060262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923F81E2-AE9A-4D71-87B5-D24817F30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7300" y="571500"/>
            <a:ext cx="0" cy="571500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95C0F619-4F98-49B2-B92F-39B242F38F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5869" y="6287848"/>
            <a:ext cx="11060263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8673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A240FCEE-B6E2-46D0-9BB0-F45F79545E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3BD2FB83-3783-4477-80B5-DA5BF10BA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42482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E83EA203-71D5-49C0-9626-FFA8E46787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7485" y="628351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Rectangle 32">
            <a:extLst>
              <a:ext uri="{FF2B5EF4-FFF2-40B4-BE49-F238E27FC236}">
                <a16:creationId xmlns:a16="http://schemas.microsoft.com/office/drawing/2014/main" id="{60220DBA-8988-4873-8FCD-3FFAC3CF1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braz 3" descr="Obraz zawierający sport motorowy, koło, opona, pojazd&#10;&#10;Opis wygenerowany automatycznie">
            <a:extLst>
              <a:ext uri="{FF2B5EF4-FFF2-40B4-BE49-F238E27FC236}">
                <a16:creationId xmlns:a16="http://schemas.microsoft.com/office/drawing/2014/main" id="{1EDC9A5F-040C-AA02-1F81-1F43BC2E659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l="25"/>
          <a:stretch/>
        </p:blipFill>
        <p:spPr>
          <a:xfrm>
            <a:off x="3048" y="10"/>
            <a:ext cx="12188952" cy="6857990"/>
          </a:xfrm>
          <a:prstGeom prst="rect">
            <a:avLst/>
          </a:prstGeom>
        </p:spPr>
      </p:pic>
      <p:sp>
        <p:nvSpPr>
          <p:cNvPr id="5" name="pole tekstowe 4">
            <a:extLst>
              <a:ext uri="{FF2B5EF4-FFF2-40B4-BE49-F238E27FC236}">
                <a16:creationId xmlns:a16="http://schemas.microsoft.com/office/drawing/2014/main" id="{58B4FDA9-8A76-5EF5-A758-A11CA1E4E333}"/>
              </a:ext>
            </a:extLst>
          </p:cNvPr>
          <p:cNvSpPr txBox="1"/>
          <p:nvPr/>
        </p:nvSpPr>
        <p:spPr>
          <a:xfrm>
            <a:off x="521209" y="822960"/>
            <a:ext cx="7060692" cy="501516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spc="-100" dirty="0">
                <a:solidFill>
                  <a:srgbClr val="FFFFFF"/>
                </a:solidFill>
                <a:latin typeface="Avenir Next LT Pro Light"/>
                <a:ea typeface="Batang"/>
                <a:cs typeface="+mj-cs"/>
              </a:rPr>
              <a:t>Are women allowed to compete in Formula 1?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3A8CB1B5-064D-4590-A7F2-70C604854D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0238" y="571500"/>
            <a:ext cx="11060262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923F81E2-AE9A-4D71-87B5-D24817F30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7300" y="571500"/>
            <a:ext cx="0" cy="571500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95C0F619-4F98-49B2-B92F-39B242F38F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5869" y="6287848"/>
            <a:ext cx="11060263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pole tekstowe 1">
            <a:extLst>
              <a:ext uri="{FF2B5EF4-FFF2-40B4-BE49-F238E27FC236}">
                <a16:creationId xmlns:a16="http://schemas.microsoft.com/office/drawing/2014/main" id="{9B44E130-EA98-37B8-A137-1947184C49EA}"/>
              </a:ext>
            </a:extLst>
          </p:cNvPr>
          <p:cNvSpPr txBox="1"/>
          <p:nvPr/>
        </p:nvSpPr>
        <p:spPr>
          <a:xfrm>
            <a:off x="8977993" y="5657849"/>
            <a:ext cx="3891642" cy="5386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2900" dirty="0" err="1">
                <a:solidFill>
                  <a:srgbClr val="D1D5DB"/>
                </a:solidFill>
                <a:ea typeface="+mn-lt"/>
                <a:cs typeface="+mn-lt"/>
              </a:rPr>
              <a:t>Yes</a:t>
            </a:r>
            <a:r>
              <a:rPr lang="pl-PL" sz="2900" dirty="0">
                <a:solidFill>
                  <a:srgbClr val="D1D5DB"/>
                </a:solidFill>
                <a:ea typeface="+mn-lt"/>
                <a:cs typeface="+mn-lt"/>
              </a:rPr>
              <a:t>, </a:t>
            </a:r>
            <a:r>
              <a:rPr lang="pl-PL" sz="2900" dirty="0" err="1">
                <a:solidFill>
                  <a:srgbClr val="D1D5DB"/>
                </a:solidFill>
                <a:ea typeface="+mn-lt"/>
                <a:cs typeface="+mn-lt"/>
              </a:rPr>
              <a:t>they</a:t>
            </a:r>
            <a:r>
              <a:rPr lang="pl-PL" sz="2900" dirty="0">
                <a:solidFill>
                  <a:srgbClr val="D1D5DB"/>
                </a:solidFill>
                <a:ea typeface="+mn-lt"/>
                <a:cs typeface="+mn-lt"/>
              </a:rPr>
              <a:t> </a:t>
            </a:r>
            <a:r>
              <a:rPr lang="pl-PL" sz="2900" dirty="0" err="1">
                <a:solidFill>
                  <a:srgbClr val="D1D5DB"/>
                </a:solidFill>
                <a:ea typeface="+mn-lt"/>
                <a:cs typeface="+mn-lt"/>
              </a:rPr>
              <a:t>are</a:t>
            </a:r>
            <a:r>
              <a:rPr lang="pl-PL" sz="2900" dirty="0">
                <a:solidFill>
                  <a:srgbClr val="D1D5DB"/>
                </a:solidFill>
                <a:ea typeface="+mn-lt"/>
                <a:cs typeface="+mn-lt"/>
              </a:rPr>
              <a:t>.</a:t>
            </a:r>
            <a:endParaRPr lang="pl-PL" sz="2900"/>
          </a:p>
        </p:txBody>
      </p:sp>
    </p:spTree>
    <p:extLst>
      <p:ext uri="{BB962C8B-B14F-4D97-AF65-F5344CB8AC3E}">
        <p14:creationId xmlns:p14="http://schemas.microsoft.com/office/powerpoint/2010/main" val="15318387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A240FCEE-B6E2-46D0-9BB0-F45F79545E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3BD2FB83-3783-4477-80B5-DA5BF10BA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42482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E83EA203-71D5-49C0-9626-FFA8E46787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7485" y="628351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Rectangle 49">
            <a:extLst>
              <a:ext uri="{FF2B5EF4-FFF2-40B4-BE49-F238E27FC236}">
                <a16:creationId xmlns:a16="http://schemas.microsoft.com/office/drawing/2014/main" id="{60220DBA-8988-4873-8FCD-3FFAC3CF1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braz 3" descr="Obraz zawierający sport motorowy, koło, opona, pojazd&#10;&#10;Opis wygenerowany automatycznie">
            <a:extLst>
              <a:ext uri="{FF2B5EF4-FFF2-40B4-BE49-F238E27FC236}">
                <a16:creationId xmlns:a16="http://schemas.microsoft.com/office/drawing/2014/main" id="{1EDC9A5F-040C-AA02-1F81-1F43BC2E659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5000"/>
          </a:blip>
          <a:srcRect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5" name="pole tekstowe 4">
            <a:extLst>
              <a:ext uri="{FF2B5EF4-FFF2-40B4-BE49-F238E27FC236}">
                <a16:creationId xmlns:a16="http://schemas.microsoft.com/office/drawing/2014/main" id="{58B4FDA9-8A76-5EF5-A758-A11CA1E4E333}"/>
              </a:ext>
            </a:extLst>
          </p:cNvPr>
          <p:cNvSpPr txBox="1"/>
          <p:nvPr/>
        </p:nvSpPr>
        <p:spPr>
          <a:xfrm>
            <a:off x="575637" y="4819615"/>
            <a:ext cx="6817836" cy="126493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100" spc="-100" dirty="0">
                <a:solidFill>
                  <a:srgbClr val="FFFFFF"/>
                </a:solidFill>
                <a:ea typeface="+mn-lt"/>
                <a:cs typeface="+mn-lt"/>
              </a:rPr>
              <a:t>Only 50% of motorsport fans knew about it.</a:t>
            </a:r>
            <a:endParaRPr lang="pl-PL" dirty="0">
              <a:ea typeface="+mn-lt"/>
              <a:cs typeface="+mn-lt"/>
            </a:endParaRPr>
          </a:p>
        </p:txBody>
      </p: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F1981B13-F880-47D1-BA19-C2C84FC754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5869" y="4610607"/>
            <a:ext cx="11054799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D9889C86-81F5-4E2B-A1BF-3DC57716B5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34300" y="4614653"/>
            <a:ext cx="0" cy="1674861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0D1651B2-663F-4ED2-A7D2-9D74A5DFD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1819" y="6289514"/>
            <a:ext cx="11054799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pole tekstowe 5">
            <a:extLst>
              <a:ext uri="{FF2B5EF4-FFF2-40B4-BE49-F238E27FC236}">
                <a16:creationId xmlns:a16="http://schemas.microsoft.com/office/drawing/2014/main" id="{C58409BD-D347-C146-E64B-7F2C9FC1F85D}"/>
              </a:ext>
            </a:extLst>
          </p:cNvPr>
          <p:cNvSpPr txBox="1"/>
          <p:nvPr/>
        </p:nvSpPr>
        <p:spPr>
          <a:xfrm>
            <a:off x="6408964" y="5878285"/>
            <a:ext cx="5170714" cy="51707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pl-PL"/>
          </a:p>
        </p:txBody>
      </p:sp>
      <p:sp>
        <p:nvSpPr>
          <p:cNvPr id="2" name="pole tekstowe 1">
            <a:extLst>
              <a:ext uri="{FF2B5EF4-FFF2-40B4-BE49-F238E27FC236}">
                <a16:creationId xmlns:a16="http://schemas.microsoft.com/office/drawing/2014/main" id="{36F0BCCC-1869-27F8-829D-41BE190DBAC2}"/>
              </a:ext>
            </a:extLst>
          </p:cNvPr>
          <p:cNvSpPr txBox="1"/>
          <p:nvPr/>
        </p:nvSpPr>
        <p:spPr>
          <a:xfrm>
            <a:off x="5687786" y="5998028"/>
            <a:ext cx="634637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1200" dirty="0">
                <a:solidFill>
                  <a:schemeClr val="bg1"/>
                </a:solidFill>
              </a:rPr>
              <a:t>(</a:t>
            </a:r>
            <a:r>
              <a:rPr lang="pl-PL" sz="1200" dirty="0" err="1">
                <a:solidFill>
                  <a:schemeClr val="bg1"/>
                </a:solidFill>
              </a:rPr>
              <a:t>More</a:t>
            </a:r>
            <a:r>
              <a:rPr lang="pl-PL" sz="1200" dirty="0">
                <a:solidFill>
                  <a:schemeClr val="bg1"/>
                </a:solidFill>
              </a:rPr>
              <a:t> </a:t>
            </a:r>
            <a:r>
              <a:rPr lang="pl-PL" sz="1200" dirty="0" err="1">
                <a:solidFill>
                  <a:schemeClr val="bg1"/>
                </a:solidFill>
              </a:rPr>
              <a:t>Than</a:t>
            </a:r>
            <a:r>
              <a:rPr lang="pl-PL" sz="1200" dirty="0">
                <a:solidFill>
                  <a:schemeClr val="bg1"/>
                </a:solidFill>
              </a:rPr>
              <a:t> </a:t>
            </a:r>
            <a:r>
              <a:rPr lang="pl-PL" sz="1200" dirty="0" err="1">
                <a:solidFill>
                  <a:schemeClr val="bg1"/>
                </a:solidFill>
              </a:rPr>
              <a:t>Equal</a:t>
            </a:r>
            <a:r>
              <a:rPr lang="pl-PL" sz="1200" dirty="0">
                <a:solidFill>
                  <a:schemeClr val="bg1"/>
                </a:solidFill>
              </a:rPr>
              <a:t>, 2023)</a:t>
            </a:r>
          </a:p>
        </p:txBody>
      </p:sp>
    </p:spTree>
    <p:extLst>
      <p:ext uri="{BB962C8B-B14F-4D97-AF65-F5344CB8AC3E}">
        <p14:creationId xmlns:p14="http://schemas.microsoft.com/office/powerpoint/2010/main" val="17855263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240FCEE-B6E2-46D0-9BB0-F45F79545E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BD2FB83-3783-4477-80B5-DA5BF10BA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42482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83EA203-71D5-49C0-9626-FFA8E46787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7485" y="628351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60220DBA-8988-4873-8FCD-3FFAC3CF1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Obraz 1" descr="Obraz zawierający osoba, ubrania, Ludzka twarz, Słuchawki&#10;&#10;Opis wygenerowany automatycznie">
            <a:extLst>
              <a:ext uri="{FF2B5EF4-FFF2-40B4-BE49-F238E27FC236}">
                <a16:creationId xmlns:a16="http://schemas.microsoft.com/office/drawing/2014/main" id="{8B970C6F-20B2-7E44-122A-09EC5CC2277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b="15414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3" name="pole tekstowe 2">
            <a:extLst>
              <a:ext uri="{FF2B5EF4-FFF2-40B4-BE49-F238E27FC236}">
                <a16:creationId xmlns:a16="http://schemas.microsoft.com/office/drawing/2014/main" id="{4839AA0F-0B54-C95A-2E7E-59C5DF726242}"/>
              </a:ext>
            </a:extLst>
          </p:cNvPr>
          <p:cNvSpPr txBox="1"/>
          <p:nvPr/>
        </p:nvSpPr>
        <p:spPr>
          <a:xfrm>
            <a:off x="521208" y="822961"/>
            <a:ext cx="7213092" cy="447571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spc="-100" dirty="0">
                <a:solidFill>
                  <a:srgbClr val="FFFFFF"/>
                </a:solidFill>
                <a:latin typeface="Avenir Next LT Pro Light"/>
                <a:ea typeface="Batang"/>
                <a:cs typeface="+mj-cs"/>
              </a:rPr>
              <a:t>What about positions held outside the driving seat?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A8CB1B5-064D-4590-A7F2-70C604854D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0238" y="571500"/>
            <a:ext cx="11060262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95C0F619-4F98-49B2-B92F-39B242F38F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5869" y="6287848"/>
            <a:ext cx="11060263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45065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240FCEE-B6E2-46D0-9BB0-F45F79545E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BD2FB83-3783-4477-80B5-DA5BF10BA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42482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83EA203-71D5-49C0-9626-FFA8E46787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7485" y="628351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60220DBA-8988-4873-8FCD-3FFAC3CF1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Obraz 1" descr="Obraz zawierający osoba, ubrania, Ludzka twarz, Słuchawki&#10;&#10;Opis wygenerowany automatycznie">
            <a:extLst>
              <a:ext uri="{FF2B5EF4-FFF2-40B4-BE49-F238E27FC236}">
                <a16:creationId xmlns:a16="http://schemas.microsoft.com/office/drawing/2014/main" id="{8B970C6F-20B2-7E44-122A-09EC5CC2277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b="15414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3" name="pole tekstowe 2">
            <a:extLst>
              <a:ext uri="{FF2B5EF4-FFF2-40B4-BE49-F238E27FC236}">
                <a16:creationId xmlns:a16="http://schemas.microsoft.com/office/drawing/2014/main" id="{4839AA0F-0B54-C95A-2E7E-59C5DF726242}"/>
              </a:ext>
            </a:extLst>
          </p:cNvPr>
          <p:cNvSpPr txBox="1"/>
          <p:nvPr/>
        </p:nvSpPr>
        <p:spPr>
          <a:xfrm>
            <a:off x="521208" y="822961"/>
            <a:ext cx="7213092" cy="447571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spc="-100" dirty="0">
                <a:solidFill>
                  <a:srgbClr val="FFFFFF"/>
                </a:solidFill>
                <a:latin typeface="Avenir Next LT Pro Light"/>
                <a:ea typeface="Batang"/>
                <a:cs typeface="+mj-cs"/>
              </a:rPr>
              <a:t>What about positions held outside the driving seat?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A8CB1B5-064D-4590-A7F2-70C604854D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0238" y="571500"/>
            <a:ext cx="11060262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95C0F619-4F98-49B2-B92F-39B242F38F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5869" y="6287848"/>
            <a:ext cx="11060263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pole tekstowe 5">
            <a:extLst>
              <a:ext uri="{FF2B5EF4-FFF2-40B4-BE49-F238E27FC236}">
                <a16:creationId xmlns:a16="http://schemas.microsoft.com/office/drawing/2014/main" id="{A28D3673-32D2-DFCF-1172-74D65CB73FFC}"/>
              </a:ext>
            </a:extLst>
          </p:cNvPr>
          <p:cNvSpPr txBox="1"/>
          <p:nvPr/>
        </p:nvSpPr>
        <p:spPr>
          <a:xfrm>
            <a:off x="8017328" y="1066799"/>
            <a:ext cx="6591300" cy="532453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2000" b="1" dirty="0">
                <a:solidFill>
                  <a:schemeClr val="bg1"/>
                </a:solidFill>
                <a:ea typeface="+mn-lt"/>
                <a:cs typeface="+mn-lt"/>
              </a:rPr>
              <a:t>FORMULA ONE MANAGEMENT</a:t>
            </a:r>
            <a:endParaRPr lang="pl-PL" sz="2000" b="1" dirty="0">
              <a:solidFill>
                <a:schemeClr val="bg1"/>
              </a:solidFill>
            </a:endParaRPr>
          </a:p>
          <a:p>
            <a:r>
              <a:rPr lang="pl-PL" sz="2000" dirty="0" err="1">
                <a:solidFill>
                  <a:schemeClr val="bg1"/>
                </a:solidFill>
                <a:ea typeface="+mn-lt"/>
                <a:cs typeface="+mn-lt"/>
              </a:rPr>
              <a:t>Female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sz="2000" dirty="0" err="1">
                <a:solidFill>
                  <a:schemeClr val="bg1"/>
                </a:solidFill>
                <a:ea typeface="+mn-lt"/>
                <a:cs typeface="+mn-lt"/>
              </a:rPr>
              <a:t>Representation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: </a:t>
            </a:r>
            <a:r>
              <a:rPr lang="pl-PL" sz="2000" b="1" dirty="0">
                <a:solidFill>
                  <a:schemeClr val="bg1"/>
                </a:solidFill>
                <a:ea typeface="+mn-lt"/>
                <a:cs typeface="+mn-lt"/>
              </a:rPr>
              <a:t>38%</a:t>
            </a:r>
            <a:endParaRPr lang="pl-PL" sz="2000" b="1" dirty="0">
              <a:solidFill>
                <a:schemeClr val="bg1"/>
              </a:solidFill>
            </a:endParaRPr>
          </a:p>
          <a:p>
            <a:endParaRPr lang="pl-PL" sz="2000" b="1" dirty="0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pl-PL" sz="2000" b="1" dirty="0">
                <a:solidFill>
                  <a:schemeClr val="bg1"/>
                </a:solidFill>
                <a:ea typeface="+mn-lt"/>
                <a:cs typeface="+mn-lt"/>
              </a:rPr>
              <a:t>SCUDERIA ALPHATAURI F1 TEAM</a:t>
            </a:r>
          </a:p>
          <a:p>
            <a:r>
              <a:rPr lang="pl-PL" sz="2000" dirty="0" err="1">
                <a:solidFill>
                  <a:schemeClr val="bg1"/>
                </a:solidFill>
                <a:ea typeface="+mn-lt"/>
                <a:cs typeface="+mn-lt"/>
              </a:rPr>
              <a:t>Female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sz="2000" dirty="0" err="1">
                <a:solidFill>
                  <a:schemeClr val="bg1"/>
                </a:solidFill>
                <a:ea typeface="+mn-lt"/>
                <a:cs typeface="+mn-lt"/>
              </a:rPr>
              <a:t>Representation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: </a:t>
            </a:r>
            <a:r>
              <a:rPr lang="pl-PL" sz="2000" b="1" dirty="0">
                <a:solidFill>
                  <a:schemeClr val="bg1"/>
                </a:solidFill>
                <a:ea typeface="+mn-lt"/>
                <a:cs typeface="+mn-lt"/>
              </a:rPr>
              <a:t>20%</a:t>
            </a:r>
            <a:endParaRPr lang="pl-PL" sz="2000" b="1">
              <a:solidFill>
                <a:schemeClr val="bg1"/>
              </a:solidFill>
            </a:endParaRPr>
          </a:p>
          <a:p>
            <a:endParaRPr lang="pl-PL" sz="2000" dirty="0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pl-PL" sz="2000" b="1" dirty="0">
                <a:solidFill>
                  <a:schemeClr val="bg1"/>
                </a:solidFill>
                <a:ea typeface="+mn-lt"/>
                <a:cs typeface="+mn-lt"/>
              </a:rPr>
              <a:t>WILLIAMS F1 TEAM</a:t>
            </a:r>
            <a:endParaRPr lang="pl-PL" sz="2000" b="1" dirty="0">
              <a:solidFill>
                <a:schemeClr val="bg1"/>
              </a:solidFill>
            </a:endParaRPr>
          </a:p>
          <a:p>
            <a:r>
              <a:rPr lang="pl-PL" sz="2000" err="1">
                <a:solidFill>
                  <a:schemeClr val="bg1"/>
                </a:solidFill>
                <a:ea typeface="+mn-lt"/>
                <a:cs typeface="+mn-lt"/>
              </a:rPr>
              <a:t>Female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sz="2000" err="1">
                <a:solidFill>
                  <a:schemeClr val="bg1"/>
                </a:solidFill>
                <a:ea typeface="+mn-lt"/>
                <a:cs typeface="+mn-lt"/>
              </a:rPr>
              <a:t>Representation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: </a:t>
            </a:r>
            <a:r>
              <a:rPr lang="pl-PL" sz="2000" b="1" dirty="0">
                <a:solidFill>
                  <a:schemeClr val="bg1"/>
                </a:solidFill>
                <a:ea typeface="+mn-lt"/>
                <a:cs typeface="+mn-lt"/>
              </a:rPr>
              <a:t>17.6%</a:t>
            </a:r>
            <a:endParaRPr lang="pl-PL" sz="2000" b="1">
              <a:solidFill>
                <a:schemeClr val="bg1"/>
              </a:solidFill>
            </a:endParaRPr>
          </a:p>
          <a:p>
            <a:endParaRPr lang="pl-PL" sz="2000" dirty="0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pl-PL" sz="2000" b="1" dirty="0">
                <a:solidFill>
                  <a:schemeClr val="bg1"/>
                </a:solidFill>
                <a:ea typeface="+mn-lt"/>
                <a:cs typeface="+mn-lt"/>
              </a:rPr>
              <a:t>MERCEDES F1 TEAM</a:t>
            </a:r>
            <a:endParaRPr lang="pl-PL" sz="2000" b="1" dirty="0">
              <a:solidFill>
                <a:schemeClr val="bg1"/>
              </a:solidFill>
            </a:endParaRPr>
          </a:p>
          <a:p>
            <a:r>
              <a:rPr lang="pl-PL" sz="2000" dirty="0" err="1">
                <a:solidFill>
                  <a:schemeClr val="bg1"/>
                </a:solidFill>
                <a:ea typeface="+mn-lt"/>
                <a:cs typeface="+mn-lt"/>
              </a:rPr>
              <a:t>Female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sz="2000" dirty="0" err="1">
                <a:solidFill>
                  <a:schemeClr val="bg1"/>
                </a:solidFill>
                <a:ea typeface="+mn-lt"/>
                <a:cs typeface="+mn-lt"/>
              </a:rPr>
              <a:t>Representation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: </a:t>
            </a:r>
            <a:r>
              <a:rPr lang="pl-PL" sz="2000" b="1" dirty="0">
                <a:solidFill>
                  <a:schemeClr val="bg1"/>
                </a:solidFill>
                <a:ea typeface="+mn-lt"/>
                <a:cs typeface="+mn-lt"/>
              </a:rPr>
              <a:t>11.7%</a:t>
            </a:r>
            <a:endParaRPr lang="pl-PL" sz="2000" b="1">
              <a:solidFill>
                <a:schemeClr val="bg1"/>
              </a:solidFill>
            </a:endParaRPr>
          </a:p>
          <a:p>
            <a:endParaRPr lang="pl-PL" sz="2000" dirty="0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pl-PL" sz="2000" b="1" dirty="0">
                <a:solidFill>
                  <a:schemeClr val="bg1"/>
                </a:solidFill>
                <a:ea typeface="+mn-lt"/>
                <a:cs typeface="+mn-lt"/>
              </a:rPr>
              <a:t>MCLAREN RACING F1</a:t>
            </a:r>
            <a:endParaRPr lang="pl-PL" sz="2000" b="1" dirty="0">
              <a:solidFill>
                <a:schemeClr val="bg1"/>
              </a:solidFill>
            </a:endParaRPr>
          </a:p>
          <a:p>
            <a:r>
              <a:rPr lang="pl-PL" sz="2000" dirty="0" err="1">
                <a:solidFill>
                  <a:schemeClr val="bg1"/>
                </a:solidFill>
                <a:ea typeface="+mn-lt"/>
                <a:cs typeface="+mn-lt"/>
              </a:rPr>
              <a:t>Female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sz="2000" dirty="0" err="1">
                <a:solidFill>
                  <a:schemeClr val="bg1"/>
                </a:solidFill>
                <a:ea typeface="+mn-lt"/>
                <a:cs typeface="+mn-lt"/>
              </a:rPr>
              <a:t>Representation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: </a:t>
            </a:r>
            <a:r>
              <a:rPr lang="pl-PL" sz="2000" b="1" dirty="0">
                <a:solidFill>
                  <a:schemeClr val="bg1"/>
                </a:solidFill>
                <a:ea typeface="+mn-lt"/>
                <a:cs typeface="+mn-lt"/>
              </a:rPr>
              <a:t>12%</a:t>
            </a:r>
            <a:endParaRPr lang="pl-PL" sz="2000" b="1">
              <a:solidFill>
                <a:schemeClr val="bg1"/>
              </a:solidFill>
            </a:endParaRPr>
          </a:p>
          <a:p>
            <a:endParaRPr lang="pl-PL" sz="2000" dirty="0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pl-PL" sz="2000" b="1" dirty="0">
                <a:solidFill>
                  <a:schemeClr val="bg1"/>
                </a:solidFill>
                <a:ea typeface="+mn-lt"/>
                <a:cs typeface="+mn-lt"/>
              </a:rPr>
              <a:t>HAAS</a:t>
            </a:r>
            <a:endParaRPr lang="pl-PL" sz="2000" b="1" dirty="0">
              <a:solidFill>
                <a:schemeClr val="bg1"/>
              </a:solidFill>
            </a:endParaRPr>
          </a:p>
          <a:p>
            <a:r>
              <a:rPr lang="pl-PL" sz="2000" dirty="0" err="1">
                <a:solidFill>
                  <a:schemeClr val="bg1"/>
                </a:solidFill>
                <a:ea typeface="+mn-lt"/>
                <a:cs typeface="+mn-lt"/>
              </a:rPr>
              <a:t>Female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pl-PL" sz="2000" dirty="0" err="1">
                <a:solidFill>
                  <a:schemeClr val="bg1"/>
                </a:solidFill>
                <a:ea typeface="+mn-lt"/>
                <a:cs typeface="+mn-lt"/>
              </a:rPr>
              <a:t>Representation</a:t>
            </a:r>
            <a:r>
              <a:rPr lang="pl-PL" sz="2000" dirty="0">
                <a:solidFill>
                  <a:schemeClr val="bg1"/>
                </a:solidFill>
                <a:ea typeface="+mn-lt"/>
                <a:cs typeface="+mn-lt"/>
              </a:rPr>
              <a:t>: </a:t>
            </a:r>
            <a:r>
              <a:rPr lang="pl-PL" sz="2000" b="1" dirty="0">
                <a:solidFill>
                  <a:schemeClr val="bg1"/>
                </a:solidFill>
                <a:ea typeface="+mn-lt"/>
                <a:cs typeface="+mn-lt"/>
              </a:rPr>
              <a:t>9%</a:t>
            </a:r>
            <a:endParaRPr lang="pl-PL" sz="2000" b="1" dirty="0">
              <a:solidFill>
                <a:schemeClr val="bg1"/>
              </a:solidFill>
            </a:endParaRPr>
          </a:p>
        </p:txBody>
      </p:sp>
      <p:sp>
        <p:nvSpPr>
          <p:cNvPr id="7" name="pole tekstowe 6">
            <a:extLst>
              <a:ext uri="{FF2B5EF4-FFF2-40B4-BE49-F238E27FC236}">
                <a16:creationId xmlns:a16="http://schemas.microsoft.com/office/drawing/2014/main" id="{7DDCBAF6-B620-03FB-A9F2-1BCCF6E06442}"/>
              </a:ext>
            </a:extLst>
          </p:cNvPr>
          <p:cNvSpPr txBox="1"/>
          <p:nvPr/>
        </p:nvSpPr>
        <p:spPr>
          <a:xfrm>
            <a:off x="8093528" y="2645229"/>
            <a:ext cx="6694714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1200" dirty="0">
                <a:solidFill>
                  <a:schemeClr val="bg1"/>
                </a:solidFill>
              </a:rPr>
              <a:t>(</a:t>
            </a:r>
            <a:r>
              <a:rPr lang="pl-PL" sz="1200" dirty="0" err="1">
                <a:solidFill>
                  <a:schemeClr val="bg1"/>
                </a:solidFill>
              </a:rPr>
              <a:t>AlphaTauri</a:t>
            </a:r>
            <a:r>
              <a:rPr lang="pl-PL" sz="1200" dirty="0">
                <a:solidFill>
                  <a:schemeClr val="bg1"/>
                </a:solidFill>
              </a:rPr>
              <a:t>, 2021)</a:t>
            </a:r>
          </a:p>
        </p:txBody>
      </p:sp>
      <p:sp>
        <p:nvSpPr>
          <p:cNvPr id="9" name="pole tekstowe 8">
            <a:extLst>
              <a:ext uri="{FF2B5EF4-FFF2-40B4-BE49-F238E27FC236}">
                <a16:creationId xmlns:a16="http://schemas.microsoft.com/office/drawing/2014/main" id="{D117C334-C4F5-051D-931D-76653683E52C}"/>
              </a:ext>
            </a:extLst>
          </p:cNvPr>
          <p:cNvSpPr txBox="1"/>
          <p:nvPr/>
        </p:nvSpPr>
        <p:spPr>
          <a:xfrm>
            <a:off x="8096251" y="3543300"/>
            <a:ext cx="5548991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1200" dirty="0">
                <a:solidFill>
                  <a:schemeClr val="bg1"/>
                </a:solidFill>
              </a:rPr>
              <a:t>(Brown, O. 2019)</a:t>
            </a:r>
          </a:p>
        </p:txBody>
      </p:sp>
      <p:sp>
        <p:nvSpPr>
          <p:cNvPr id="11" name="pole tekstowe 10">
            <a:extLst>
              <a:ext uri="{FF2B5EF4-FFF2-40B4-BE49-F238E27FC236}">
                <a16:creationId xmlns:a16="http://schemas.microsoft.com/office/drawing/2014/main" id="{96D81213-208E-288C-4500-4C4F0A8DB64F}"/>
              </a:ext>
            </a:extLst>
          </p:cNvPr>
          <p:cNvSpPr txBox="1"/>
          <p:nvPr/>
        </p:nvSpPr>
        <p:spPr>
          <a:xfrm>
            <a:off x="8093528" y="4435927"/>
            <a:ext cx="5402035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1200" dirty="0">
                <a:solidFill>
                  <a:schemeClr val="bg1"/>
                </a:solidFill>
              </a:rPr>
              <a:t>(Lewis, N. 2021)</a:t>
            </a:r>
          </a:p>
        </p:txBody>
      </p:sp>
      <p:sp>
        <p:nvSpPr>
          <p:cNvPr id="13" name="pole tekstowe 12">
            <a:extLst>
              <a:ext uri="{FF2B5EF4-FFF2-40B4-BE49-F238E27FC236}">
                <a16:creationId xmlns:a16="http://schemas.microsoft.com/office/drawing/2014/main" id="{789427C9-B3E4-0689-EFAA-650D64013852}"/>
              </a:ext>
            </a:extLst>
          </p:cNvPr>
          <p:cNvSpPr txBox="1"/>
          <p:nvPr/>
        </p:nvSpPr>
        <p:spPr>
          <a:xfrm>
            <a:off x="8093528" y="5298621"/>
            <a:ext cx="2179865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1200" dirty="0">
                <a:solidFill>
                  <a:schemeClr val="bg1"/>
                </a:solidFill>
              </a:rPr>
              <a:t>(</a:t>
            </a:r>
            <a:r>
              <a:rPr lang="pl-PL" sz="1200" dirty="0" err="1">
                <a:solidFill>
                  <a:schemeClr val="bg1"/>
                </a:solidFill>
              </a:rPr>
              <a:t>Mclaren</a:t>
            </a:r>
            <a:r>
              <a:rPr lang="pl-PL" sz="1200" dirty="0">
                <a:solidFill>
                  <a:schemeClr val="bg1"/>
                </a:solidFill>
              </a:rPr>
              <a:t>, 2020)</a:t>
            </a:r>
          </a:p>
        </p:txBody>
      </p:sp>
      <p:sp>
        <p:nvSpPr>
          <p:cNvPr id="15" name="pole tekstowe 14">
            <a:extLst>
              <a:ext uri="{FF2B5EF4-FFF2-40B4-BE49-F238E27FC236}">
                <a16:creationId xmlns:a16="http://schemas.microsoft.com/office/drawing/2014/main" id="{A4CFDCBB-9147-7150-8EBC-F8B39C15D980}"/>
              </a:ext>
            </a:extLst>
          </p:cNvPr>
          <p:cNvSpPr txBox="1"/>
          <p:nvPr/>
        </p:nvSpPr>
        <p:spPr>
          <a:xfrm>
            <a:off x="8093529" y="1714500"/>
            <a:ext cx="3891642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1200" dirty="0">
                <a:solidFill>
                  <a:schemeClr val="bg1"/>
                </a:solidFill>
              </a:rPr>
              <a:t>(Lewis, N. 2021)</a:t>
            </a:r>
          </a:p>
        </p:txBody>
      </p:sp>
      <p:sp>
        <p:nvSpPr>
          <p:cNvPr id="17" name="pole tekstowe 16">
            <a:extLst>
              <a:ext uri="{FF2B5EF4-FFF2-40B4-BE49-F238E27FC236}">
                <a16:creationId xmlns:a16="http://schemas.microsoft.com/office/drawing/2014/main" id="{E9834600-E273-C893-6218-FCAB83BF4381}"/>
              </a:ext>
            </a:extLst>
          </p:cNvPr>
          <p:cNvSpPr txBox="1"/>
          <p:nvPr/>
        </p:nvSpPr>
        <p:spPr>
          <a:xfrm>
            <a:off x="8096250" y="6174921"/>
            <a:ext cx="3755571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1200" dirty="0">
                <a:solidFill>
                  <a:schemeClr val="bg1"/>
                </a:solidFill>
              </a:rPr>
              <a:t>(Lewis, N. 2021)</a:t>
            </a:r>
          </a:p>
        </p:txBody>
      </p:sp>
    </p:spTree>
    <p:extLst>
      <p:ext uri="{BB962C8B-B14F-4D97-AF65-F5344CB8AC3E}">
        <p14:creationId xmlns:p14="http://schemas.microsoft.com/office/powerpoint/2010/main" val="15643108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EBAF395E-7D52-496C-ACDD-468AEC1AD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braz 3" descr="Obraz zawierający tekst, Czcionka, Grafika, logo&#10;&#10;Opis wygenerowany automatycznie">
            <a:extLst>
              <a:ext uri="{FF2B5EF4-FFF2-40B4-BE49-F238E27FC236}">
                <a16:creationId xmlns:a16="http://schemas.microsoft.com/office/drawing/2014/main" id="{6933A368-4EB5-1EC5-FE6B-04E791B3F93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r="444"/>
          <a:stretch/>
        </p:blipFill>
        <p:spPr>
          <a:xfrm>
            <a:off x="20" y="-9456"/>
            <a:ext cx="12191980" cy="6858000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56BAADB1-054E-4A82-8D07-643BD1F43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8602" y="576201"/>
            <a:ext cx="11054799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B3121654-FB13-441C-AB60-76710D917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19600" y="584948"/>
            <a:ext cx="0" cy="5702865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pole tekstowe 4">
            <a:extLst>
              <a:ext uri="{FF2B5EF4-FFF2-40B4-BE49-F238E27FC236}">
                <a16:creationId xmlns:a16="http://schemas.microsoft.com/office/drawing/2014/main" id="{AA43F958-F247-33EF-1C82-2308171DEF25}"/>
              </a:ext>
            </a:extLst>
          </p:cNvPr>
          <p:cNvSpPr txBox="1"/>
          <p:nvPr/>
        </p:nvSpPr>
        <p:spPr>
          <a:xfrm>
            <a:off x="5773784" y="4863360"/>
            <a:ext cx="6731362" cy="490544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SzPct val="80000"/>
            </a:pPr>
            <a:r>
              <a:rPr lang="en-US" sz="2400" i="1" dirty="0">
                <a:solidFill>
                  <a:srgbClr val="FFFFFF"/>
                </a:solidFill>
              </a:rPr>
              <a:t>“Our ambition is to deliver and build opportunities and pathways for women to get to the very top level inside motorsports”</a:t>
            </a:r>
            <a:endParaRPr lang="en-US" sz="2400" dirty="0">
              <a:solidFill>
                <a:srgbClr val="FFFFFF"/>
              </a:solidFill>
            </a:endParaRP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C58D2D3E-B980-4D6F-BBFB-DF7A3A9472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8602" y="6287813"/>
            <a:ext cx="11054799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pole tekstowe 5">
            <a:extLst>
              <a:ext uri="{FF2B5EF4-FFF2-40B4-BE49-F238E27FC236}">
                <a16:creationId xmlns:a16="http://schemas.microsoft.com/office/drawing/2014/main" id="{3DA20DA7-48DE-C979-D38A-E9701AD14ADE}"/>
              </a:ext>
            </a:extLst>
          </p:cNvPr>
          <p:cNvSpPr txBox="1"/>
          <p:nvPr/>
        </p:nvSpPr>
        <p:spPr>
          <a:xfrm>
            <a:off x="2756807" y="5443"/>
            <a:ext cx="6615791" cy="575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3000" b="1" dirty="0">
                <a:solidFill>
                  <a:schemeClr val="bg1"/>
                </a:solidFill>
              </a:rPr>
              <a:t>50%</a:t>
            </a:r>
            <a:r>
              <a:rPr lang="pl-PL" sz="2600" dirty="0">
                <a:solidFill>
                  <a:schemeClr val="bg1"/>
                </a:solidFill>
              </a:rPr>
              <a:t> MALE </a:t>
            </a:r>
            <a:r>
              <a:rPr lang="pl-PL" sz="3000" b="1" dirty="0">
                <a:solidFill>
                  <a:schemeClr val="bg1"/>
                </a:solidFill>
              </a:rPr>
              <a:t>50%</a:t>
            </a:r>
            <a:r>
              <a:rPr lang="pl-PL" sz="2600" dirty="0">
                <a:solidFill>
                  <a:schemeClr val="bg1"/>
                </a:solidFill>
              </a:rPr>
              <a:t> FEMALE </a:t>
            </a:r>
            <a:r>
              <a:rPr lang="pl-PL" sz="2600" b="1" dirty="0">
                <a:solidFill>
                  <a:schemeClr val="bg1"/>
                </a:solidFill>
              </a:rPr>
              <a:t>F1 TEAM</a:t>
            </a:r>
            <a:endParaRPr lang="pl-PL" b="1" dirty="0">
              <a:solidFill>
                <a:schemeClr val="bg1"/>
              </a:solidFill>
            </a:endParaRPr>
          </a:p>
        </p:txBody>
      </p:sp>
      <p:sp>
        <p:nvSpPr>
          <p:cNvPr id="7" name="pole tekstowe 6">
            <a:extLst>
              <a:ext uri="{FF2B5EF4-FFF2-40B4-BE49-F238E27FC236}">
                <a16:creationId xmlns:a16="http://schemas.microsoft.com/office/drawing/2014/main" id="{B48B5389-B055-5C00-7602-8F5B9A7BDDE0}"/>
              </a:ext>
            </a:extLst>
          </p:cNvPr>
          <p:cNvSpPr txBox="1"/>
          <p:nvPr/>
        </p:nvSpPr>
        <p:spPr>
          <a:xfrm>
            <a:off x="2966357" y="5992586"/>
            <a:ext cx="4294414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1200" dirty="0">
                <a:solidFill>
                  <a:schemeClr val="bg1"/>
                </a:solidFill>
              </a:rPr>
              <a:t>(</a:t>
            </a:r>
            <a:r>
              <a:rPr lang="pl-PL" sz="1200" dirty="0" err="1">
                <a:solidFill>
                  <a:schemeClr val="bg1"/>
                </a:solidFill>
              </a:rPr>
              <a:t>Riddell</a:t>
            </a:r>
            <a:r>
              <a:rPr lang="pl-PL" sz="1200" dirty="0">
                <a:solidFill>
                  <a:schemeClr val="bg1"/>
                </a:solidFill>
              </a:rPr>
              <a:t>, D. 2023)</a:t>
            </a:r>
            <a:endParaRPr lang="pl-PL" sz="1200" dirty="0">
              <a:solidFill>
                <a:schemeClr val="bg1"/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7831830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EBAF395E-7D52-496C-ACDD-468AEC1AD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Obraz 6" descr="Obraz zawierający pojazd, sport motorowy, Samochód wyścigowy, samochód&#10;&#10;Opis wygenerowany automatycznie">
            <a:extLst>
              <a:ext uri="{FF2B5EF4-FFF2-40B4-BE49-F238E27FC236}">
                <a16:creationId xmlns:a16="http://schemas.microsoft.com/office/drawing/2014/main" id="{6E365C7E-764B-19F9-8815-50E239E0B3B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b="15730"/>
          <a:stretch/>
        </p:blipFill>
        <p:spPr>
          <a:xfrm>
            <a:off x="20" y="-9456"/>
            <a:ext cx="12191980" cy="6858000"/>
          </a:xfrm>
          <a:prstGeom prst="rect">
            <a:avLst/>
          </a:prstGeom>
        </p:spPr>
      </p:pic>
      <p:sp>
        <p:nvSpPr>
          <p:cNvPr id="5" name="pole tekstowe 4">
            <a:extLst>
              <a:ext uri="{FF2B5EF4-FFF2-40B4-BE49-F238E27FC236}">
                <a16:creationId xmlns:a16="http://schemas.microsoft.com/office/drawing/2014/main" id="{EFBD3F7F-F29A-7B53-93BD-61AA7B767E05}"/>
              </a:ext>
            </a:extLst>
          </p:cNvPr>
          <p:cNvSpPr txBox="1"/>
          <p:nvPr/>
        </p:nvSpPr>
        <p:spPr>
          <a:xfrm>
            <a:off x="528735" y="938253"/>
            <a:ext cx="3479383" cy="497701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spc="-100" dirty="0">
                <a:solidFill>
                  <a:srgbClr val="FFFFFF"/>
                </a:solidFill>
                <a:latin typeface="Avenir Next LT Pro Light"/>
                <a:ea typeface="Batang"/>
                <a:cs typeface="+mj-cs"/>
              </a:rPr>
              <a:t>Challenges in Women's Entry into Motorsport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6BAADB1-054E-4A82-8D07-643BD1F43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8602" y="576201"/>
            <a:ext cx="11054799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3121654-FB13-441C-AB60-76710D917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19600" y="584948"/>
            <a:ext cx="0" cy="5702865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pole tekstowe 5">
            <a:extLst>
              <a:ext uri="{FF2B5EF4-FFF2-40B4-BE49-F238E27FC236}">
                <a16:creationId xmlns:a16="http://schemas.microsoft.com/office/drawing/2014/main" id="{F937B218-3B29-9C5E-1D9D-8CBE0A276D61}"/>
              </a:ext>
            </a:extLst>
          </p:cNvPr>
          <p:cNvSpPr txBox="1"/>
          <p:nvPr/>
        </p:nvSpPr>
        <p:spPr>
          <a:xfrm>
            <a:off x="4598125" y="1129560"/>
            <a:ext cx="6731362" cy="490544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marL="57150" indent="-285750" defTabSz="914400">
              <a:lnSpc>
                <a:spcPct val="120000"/>
              </a:lnSpc>
              <a:spcAft>
                <a:spcPts val="600"/>
              </a:spcAft>
              <a:buSzPct val="80000"/>
              <a:buFont typeface="Arial"/>
              <a:buChar char="•"/>
            </a:pPr>
            <a:r>
              <a:rPr lang="en-US" sz="2500" dirty="0">
                <a:solidFill>
                  <a:srgbClr val="FFFFFF"/>
                </a:solidFill>
              </a:rPr>
              <a:t>Limited Talent Pipeline</a:t>
            </a:r>
            <a:endParaRPr lang="pl-PL" sz="2500"/>
          </a:p>
          <a:p>
            <a:pPr marL="57150" indent="-285750" defTabSz="914400">
              <a:lnSpc>
                <a:spcPct val="120000"/>
              </a:lnSpc>
              <a:spcAft>
                <a:spcPts val="600"/>
              </a:spcAft>
              <a:buSzPct val="80000"/>
              <a:buFont typeface="Arial"/>
              <a:buChar char="•"/>
            </a:pPr>
            <a:r>
              <a:rPr lang="en-US" sz="2500" dirty="0">
                <a:solidFill>
                  <a:srgbClr val="FFFFFF"/>
                </a:solidFill>
              </a:rPr>
              <a:t>Financial Issues</a:t>
            </a:r>
          </a:p>
          <a:p>
            <a:pPr marL="57150" indent="-285750" defTabSz="914400">
              <a:lnSpc>
                <a:spcPct val="120000"/>
              </a:lnSpc>
              <a:spcAft>
                <a:spcPts val="600"/>
              </a:spcAft>
              <a:buSzPct val="80000"/>
              <a:buFont typeface="Arial"/>
              <a:buChar char="•"/>
            </a:pPr>
            <a:r>
              <a:rPr lang="en-US" sz="2500" dirty="0">
                <a:solidFill>
                  <a:srgbClr val="FFFFFF"/>
                </a:solidFill>
              </a:rPr>
              <a:t>Gender Stereotypes</a:t>
            </a:r>
          </a:p>
          <a:p>
            <a:pPr marL="57150" indent="-285750" defTabSz="914400">
              <a:lnSpc>
                <a:spcPct val="120000"/>
              </a:lnSpc>
              <a:spcAft>
                <a:spcPts val="600"/>
              </a:spcAft>
              <a:buSzPct val="80000"/>
              <a:buFont typeface="Arial"/>
              <a:buChar char="•"/>
            </a:pPr>
            <a:r>
              <a:rPr lang="en-US" sz="2500" dirty="0">
                <a:solidFill>
                  <a:srgbClr val="FFFFFF"/>
                </a:solidFill>
              </a:rPr>
              <a:t>Training Disparities</a:t>
            </a:r>
          </a:p>
          <a:p>
            <a:pPr marL="57150" indent="-285750" defTabSz="914400">
              <a:lnSpc>
                <a:spcPct val="120000"/>
              </a:lnSpc>
              <a:spcAft>
                <a:spcPts val="600"/>
              </a:spcAft>
              <a:buSzPct val="80000"/>
              <a:buFont typeface="Arial"/>
              <a:buChar char="•"/>
            </a:pPr>
            <a:r>
              <a:rPr lang="en-US" sz="2500" dirty="0">
                <a:solidFill>
                  <a:srgbClr val="FFFFFF"/>
                </a:solidFill>
              </a:rPr>
              <a:t>Unequal Track Time</a:t>
            </a:r>
          </a:p>
          <a:p>
            <a:pPr marL="57150" indent="-285750" defTabSz="914400">
              <a:lnSpc>
                <a:spcPct val="120000"/>
              </a:lnSpc>
              <a:spcAft>
                <a:spcPts val="600"/>
              </a:spcAft>
              <a:buSzPct val="80000"/>
              <a:buFont typeface="Arial"/>
              <a:buChar char="•"/>
            </a:pPr>
            <a:r>
              <a:rPr lang="en-US" sz="2500" dirty="0">
                <a:solidFill>
                  <a:srgbClr val="FFFFFF"/>
                </a:solidFill>
              </a:rPr>
              <a:t>Lack of Role Models</a:t>
            </a:r>
          </a:p>
          <a:p>
            <a:pPr marL="57150" indent="-285750" defTabSz="914400">
              <a:lnSpc>
                <a:spcPct val="120000"/>
              </a:lnSpc>
              <a:spcAft>
                <a:spcPts val="600"/>
              </a:spcAft>
              <a:buSzPct val="80000"/>
              <a:buFont typeface="Arial"/>
              <a:buChar char="•"/>
            </a:pPr>
            <a:r>
              <a:rPr lang="en-US" sz="2500" dirty="0">
                <a:solidFill>
                  <a:srgbClr val="FFFFFF"/>
                </a:solidFill>
              </a:rPr>
              <a:t>Unwelcoming Environment</a:t>
            </a:r>
          </a:p>
          <a:p>
            <a:pPr marL="57150" indent="-285750" defTabSz="914400">
              <a:lnSpc>
                <a:spcPct val="120000"/>
              </a:lnSpc>
              <a:spcAft>
                <a:spcPts val="600"/>
              </a:spcAft>
              <a:buSzPct val="80000"/>
              <a:buFont typeface="Arial"/>
              <a:buChar char="•"/>
            </a:pPr>
            <a:r>
              <a:rPr lang="en-US" sz="2500" dirty="0">
                <a:solidFill>
                  <a:srgbClr val="FFFFFF"/>
                </a:solidFill>
              </a:rPr>
              <a:t>Equipment Disparities</a:t>
            </a:r>
          </a:p>
          <a:p>
            <a:pPr marL="57150" indent="-285750" defTabSz="914400">
              <a:lnSpc>
                <a:spcPct val="120000"/>
              </a:lnSpc>
              <a:spcAft>
                <a:spcPts val="600"/>
              </a:spcAft>
              <a:buSzPct val="80000"/>
              <a:buFont typeface="Arial"/>
              <a:buChar char="•"/>
            </a:pPr>
            <a:r>
              <a:rPr lang="en-US" sz="2500" dirty="0">
                <a:solidFill>
                  <a:srgbClr val="FFFFFF"/>
                </a:solidFill>
              </a:rPr>
              <a:t>Shortened Racing Careers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SzPct val="80000"/>
            </a:pPr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58D2D3E-B980-4D6F-BBFB-DF7A3A9472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8602" y="6287813"/>
            <a:ext cx="11054799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pole tekstowe 7">
            <a:extLst>
              <a:ext uri="{FF2B5EF4-FFF2-40B4-BE49-F238E27FC236}">
                <a16:creationId xmlns:a16="http://schemas.microsoft.com/office/drawing/2014/main" id="{FCFB399A-A8C2-54FA-1600-24E41DFFFC1F}"/>
              </a:ext>
            </a:extLst>
          </p:cNvPr>
          <p:cNvSpPr txBox="1"/>
          <p:nvPr/>
        </p:nvSpPr>
        <p:spPr>
          <a:xfrm>
            <a:off x="8752114" y="6019800"/>
            <a:ext cx="6057899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1200" dirty="0">
                <a:solidFill>
                  <a:schemeClr val="bg1"/>
                </a:solidFill>
              </a:rPr>
              <a:t>(</a:t>
            </a:r>
            <a:r>
              <a:rPr lang="pl-PL" sz="1200" dirty="0" err="1">
                <a:solidFill>
                  <a:schemeClr val="bg1"/>
                </a:solidFill>
              </a:rPr>
              <a:t>Brittle</a:t>
            </a:r>
            <a:r>
              <a:rPr lang="pl-PL" sz="1200" dirty="0">
                <a:solidFill>
                  <a:schemeClr val="bg1"/>
                </a:solidFill>
              </a:rPr>
              <a:t>, C. 2023)</a:t>
            </a:r>
          </a:p>
        </p:txBody>
      </p:sp>
    </p:spTree>
    <p:extLst>
      <p:ext uri="{BB962C8B-B14F-4D97-AF65-F5344CB8AC3E}">
        <p14:creationId xmlns:p14="http://schemas.microsoft.com/office/powerpoint/2010/main" val="5046687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az 3" descr="Obraz zawierający tekst, zrzut ekranu, Czcionka, logo&#10;&#10;Opis wygenerowany automatycznie">
            <a:extLst>
              <a:ext uri="{FF2B5EF4-FFF2-40B4-BE49-F238E27FC236}">
                <a16:creationId xmlns:a16="http://schemas.microsoft.com/office/drawing/2014/main" id="{A0F31284-8DED-953C-7B7E-3A0D4C5F53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-710950"/>
            <a:ext cx="12191999" cy="7811812"/>
          </a:xfrm>
          <a:prstGeom prst="rect">
            <a:avLst/>
          </a:prstGeom>
        </p:spPr>
      </p:pic>
      <p:pic>
        <p:nvPicPr>
          <p:cNvPr id="5" name="Obraz 4" descr="Obraz zawierający tekst, Czcionka, Grafika, logo&#10;&#10;Opis wygenerowany automatycznie">
            <a:extLst>
              <a:ext uri="{FF2B5EF4-FFF2-40B4-BE49-F238E27FC236}">
                <a16:creationId xmlns:a16="http://schemas.microsoft.com/office/drawing/2014/main" id="{D4141C7D-ED85-0D52-52DD-59EE60CF14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371" y="65532"/>
            <a:ext cx="3429000" cy="1643308"/>
          </a:xfrm>
          <a:prstGeom prst="rect">
            <a:avLst/>
          </a:prstGeom>
        </p:spPr>
      </p:pic>
      <p:pic>
        <p:nvPicPr>
          <p:cNvPr id="6" name="Obraz 5" descr="Obraz zawierający tekst, Grafika, logo, zrzut ekranu&#10;&#10;Opis wygenerowany automatycznie">
            <a:extLst>
              <a:ext uri="{FF2B5EF4-FFF2-40B4-BE49-F238E27FC236}">
                <a16:creationId xmlns:a16="http://schemas.microsoft.com/office/drawing/2014/main" id="{D6D2C948-6C03-9F00-2C65-688A17902F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33113" y="2948890"/>
            <a:ext cx="2743201" cy="1558932"/>
          </a:xfrm>
          <a:prstGeom prst="rect">
            <a:avLst/>
          </a:prstGeom>
        </p:spPr>
      </p:pic>
      <p:pic>
        <p:nvPicPr>
          <p:cNvPr id="7" name="Obraz 6" descr="Obraz zawierający logo, tekst, Znak towarowy, symbol&#10;&#10;Opis wygenerowany automatycznie">
            <a:extLst>
              <a:ext uri="{FF2B5EF4-FFF2-40B4-BE49-F238E27FC236}">
                <a16:creationId xmlns:a16="http://schemas.microsoft.com/office/drawing/2014/main" id="{F7EA5B93-1783-82AE-9721-B57C4ED296F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341" y="2041071"/>
            <a:ext cx="1857375" cy="1905000"/>
          </a:xfrm>
          <a:prstGeom prst="rect">
            <a:avLst/>
          </a:prstGeom>
        </p:spPr>
      </p:pic>
      <p:pic>
        <p:nvPicPr>
          <p:cNvPr id="8" name="Obraz 7" descr="Obraz zawierający tekst, Czcionka, zrzut ekranu, logo&#10;&#10;Opis wygenerowany automatycznie">
            <a:extLst>
              <a:ext uri="{FF2B5EF4-FFF2-40B4-BE49-F238E27FC236}">
                <a16:creationId xmlns:a16="http://schemas.microsoft.com/office/drawing/2014/main" id="{9328F241-1953-39F4-7614-BDC1C50DE3A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87343" y="-1665514"/>
            <a:ext cx="4757057" cy="4757057"/>
          </a:xfrm>
          <a:prstGeom prst="rect">
            <a:avLst/>
          </a:prstGeom>
        </p:spPr>
      </p:pic>
      <p:pic>
        <p:nvPicPr>
          <p:cNvPr id="9" name="Grafika 8">
            <a:extLst>
              <a:ext uri="{FF2B5EF4-FFF2-40B4-BE49-F238E27FC236}">
                <a16:creationId xmlns:a16="http://schemas.microsoft.com/office/drawing/2014/main" id="{39E46C01-4DBA-E229-9583-D5B989CD35C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63287" y="4011009"/>
            <a:ext cx="8273143" cy="599465"/>
          </a:xfrm>
          <a:prstGeom prst="rect">
            <a:avLst/>
          </a:prstGeom>
        </p:spPr>
      </p:pic>
      <p:pic>
        <p:nvPicPr>
          <p:cNvPr id="12" name="Obraz 11" descr="Obraz zawierający tęcza, Wielobarwność, Grafika, krąg&#10;&#10;Opis wygenerowany automatycznie">
            <a:extLst>
              <a:ext uri="{FF2B5EF4-FFF2-40B4-BE49-F238E27FC236}">
                <a16:creationId xmlns:a16="http://schemas.microsoft.com/office/drawing/2014/main" id="{FB629CF7-BAAB-92BD-3E3C-C056DCF145D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437913" y="1398241"/>
            <a:ext cx="2547259" cy="1438061"/>
          </a:xfrm>
          <a:prstGeom prst="rect">
            <a:avLst/>
          </a:prstGeom>
        </p:spPr>
      </p:pic>
      <p:sp>
        <p:nvSpPr>
          <p:cNvPr id="13" name="pole tekstowe 12">
            <a:extLst>
              <a:ext uri="{FF2B5EF4-FFF2-40B4-BE49-F238E27FC236}">
                <a16:creationId xmlns:a16="http://schemas.microsoft.com/office/drawing/2014/main" id="{E66DDC46-FCBB-5C62-54D4-2A279EF30C4B}"/>
              </a:ext>
            </a:extLst>
          </p:cNvPr>
          <p:cNvSpPr txBox="1"/>
          <p:nvPr/>
        </p:nvSpPr>
        <p:spPr>
          <a:xfrm>
            <a:off x="244929" y="5706835"/>
            <a:ext cx="1377042" cy="2878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1200" dirty="0">
                <a:solidFill>
                  <a:schemeClr val="bg1"/>
                </a:solidFill>
              </a:rPr>
              <a:t>(</a:t>
            </a:r>
            <a:r>
              <a:rPr lang="pl-PL" sz="1200" dirty="0" err="1">
                <a:solidFill>
                  <a:schemeClr val="bg1"/>
                </a:solidFill>
              </a:rPr>
              <a:t>Issuu</a:t>
            </a:r>
            <a:r>
              <a:rPr lang="pl-PL" sz="1200" dirty="0">
                <a:solidFill>
                  <a:schemeClr val="bg1"/>
                </a:solidFill>
              </a:rPr>
              <a:t>, 2016)</a:t>
            </a:r>
            <a:endParaRPr lang="pl-PL" sz="1200" dirty="0">
              <a:solidFill>
                <a:schemeClr val="bg1"/>
              </a:solidFill>
              <a:ea typeface="+mn-lt"/>
              <a:cs typeface="+mn-lt"/>
            </a:endParaRPr>
          </a:p>
        </p:txBody>
      </p:sp>
      <p:sp>
        <p:nvSpPr>
          <p:cNvPr id="14" name="pole tekstowe 13">
            <a:extLst>
              <a:ext uri="{FF2B5EF4-FFF2-40B4-BE49-F238E27FC236}">
                <a16:creationId xmlns:a16="http://schemas.microsoft.com/office/drawing/2014/main" id="{AD95E7AE-AD94-0114-20C4-6862DC285964}"/>
              </a:ext>
            </a:extLst>
          </p:cNvPr>
          <p:cNvSpPr txBox="1"/>
          <p:nvPr/>
        </p:nvSpPr>
        <p:spPr>
          <a:xfrm>
            <a:off x="231321" y="6000750"/>
            <a:ext cx="154305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1200" dirty="0">
                <a:solidFill>
                  <a:schemeClr val="bg1"/>
                </a:solidFill>
              </a:rPr>
              <a:t>(</a:t>
            </a:r>
            <a:r>
              <a:rPr lang="pl-PL" sz="1200" dirty="0" err="1">
                <a:solidFill>
                  <a:schemeClr val="bg1"/>
                </a:solidFill>
              </a:rPr>
              <a:t>Kew</a:t>
            </a:r>
            <a:r>
              <a:rPr lang="pl-PL" sz="1200" dirty="0">
                <a:solidFill>
                  <a:schemeClr val="bg1"/>
                </a:solidFill>
              </a:rPr>
              <a:t>, M. 2023)</a:t>
            </a:r>
          </a:p>
        </p:txBody>
      </p:sp>
      <p:sp>
        <p:nvSpPr>
          <p:cNvPr id="15" name="pole tekstowe 14">
            <a:extLst>
              <a:ext uri="{FF2B5EF4-FFF2-40B4-BE49-F238E27FC236}">
                <a16:creationId xmlns:a16="http://schemas.microsoft.com/office/drawing/2014/main" id="{E22D5044-6C6B-9622-F27E-F110A8186831}"/>
              </a:ext>
            </a:extLst>
          </p:cNvPr>
          <p:cNvSpPr txBox="1"/>
          <p:nvPr/>
        </p:nvSpPr>
        <p:spPr>
          <a:xfrm>
            <a:off x="234043" y="6281057"/>
            <a:ext cx="2030186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1200" dirty="0">
                <a:solidFill>
                  <a:schemeClr val="bg1"/>
                </a:solidFill>
              </a:rPr>
              <a:t>(</a:t>
            </a:r>
            <a:r>
              <a:rPr lang="pl-PL" sz="1200" dirty="0" err="1">
                <a:solidFill>
                  <a:schemeClr val="bg1"/>
                </a:solidFill>
              </a:rPr>
              <a:t>Purpose</a:t>
            </a:r>
            <a:r>
              <a:rPr lang="pl-PL" sz="1200" dirty="0">
                <a:solidFill>
                  <a:schemeClr val="bg1"/>
                </a:solidFill>
              </a:rPr>
              <a:t> </a:t>
            </a:r>
            <a:r>
              <a:rPr lang="pl-PL" sz="1200" dirty="0" err="1">
                <a:solidFill>
                  <a:schemeClr val="bg1"/>
                </a:solidFill>
              </a:rPr>
              <a:t>Driven</a:t>
            </a:r>
            <a:r>
              <a:rPr lang="pl-PL" sz="1200" dirty="0">
                <a:solidFill>
                  <a:schemeClr val="bg1"/>
                </a:solidFill>
              </a:rPr>
              <a:t>, 2023)</a:t>
            </a:r>
          </a:p>
        </p:txBody>
      </p:sp>
      <p:sp>
        <p:nvSpPr>
          <p:cNvPr id="16" name="pole tekstowe 15">
            <a:extLst>
              <a:ext uri="{FF2B5EF4-FFF2-40B4-BE49-F238E27FC236}">
                <a16:creationId xmlns:a16="http://schemas.microsoft.com/office/drawing/2014/main" id="{A321090B-1D43-0AEC-28C2-6469915C176E}"/>
              </a:ext>
            </a:extLst>
          </p:cNvPr>
          <p:cNvSpPr txBox="1"/>
          <p:nvPr/>
        </p:nvSpPr>
        <p:spPr>
          <a:xfrm>
            <a:off x="2081893" y="5734050"/>
            <a:ext cx="5573485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1200" dirty="0">
                <a:solidFill>
                  <a:schemeClr val="bg1"/>
                </a:solidFill>
              </a:rPr>
              <a:t>(</a:t>
            </a:r>
            <a:r>
              <a:rPr lang="pl-PL" sz="1200" dirty="0" err="1">
                <a:solidFill>
                  <a:schemeClr val="bg1"/>
                </a:solidFill>
              </a:rPr>
              <a:t>Sussie</a:t>
            </a:r>
            <a:r>
              <a:rPr lang="pl-PL" sz="1200" dirty="0">
                <a:solidFill>
                  <a:schemeClr val="bg1"/>
                </a:solidFill>
              </a:rPr>
              <a:t> Wolff, 2023)</a:t>
            </a:r>
            <a:endParaRPr lang="pl-PL" sz="1200" dirty="0">
              <a:solidFill>
                <a:schemeClr val="bg1"/>
              </a:solidFill>
              <a:ea typeface="+mn-lt"/>
              <a:cs typeface="+mn-lt"/>
            </a:endParaRPr>
          </a:p>
        </p:txBody>
      </p:sp>
      <p:sp>
        <p:nvSpPr>
          <p:cNvPr id="17" name="pole tekstowe 16">
            <a:extLst>
              <a:ext uri="{FF2B5EF4-FFF2-40B4-BE49-F238E27FC236}">
                <a16:creationId xmlns:a16="http://schemas.microsoft.com/office/drawing/2014/main" id="{73AC8157-AC1E-99A8-D38F-54DBF43FA52A}"/>
              </a:ext>
            </a:extLst>
          </p:cNvPr>
          <p:cNvSpPr txBox="1"/>
          <p:nvPr/>
        </p:nvSpPr>
        <p:spPr>
          <a:xfrm>
            <a:off x="2076450" y="5998029"/>
            <a:ext cx="4599214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1200" dirty="0">
                <a:solidFill>
                  <a:schemeClr val="bg1"/>
                </a:solidFill>
              </a:rPr>
              <a:t>(</a:t>
            </a:r>
            <a:r>
              <a:rPr lang="pl-PL" sz="1200" dirty="0" err="1">
                <a:solidFill>
                  <a:schemeClr val="bg1"/>
                </a:solidFill>
              </a:rPr>
              <a:t>Formula</a:t>
            </a:r>
            <a:r>
              <a:rPr lang="pl-PL" sz="1200" dirty="0">
                <a:solidFill>
                  <a:schemeClr val="bg1"/>
                </a:solidFill>
              </a:rPr>
              <a:t> </a:t>
            </a:r>
            <a:r>
              <a:rPr lang="pl-PL" sz="1200" dirty="0" err="1">
                <a:solidFill>
                  <a:schemeClr val="bg1"/>
                </a:solidFill>
              </a:rPr>
              <a:t>Female</a:t>
            </a:r>
            <a:r>
              <a:rPr lang="pl-PL" sz="1200" dirty="0">
                <a:solidFill>
                  <a:schemeClr val="bg1"/>
                </a:solidFill>
              </a:rPr>
              <a:t>, 2023)</a:t>
            </a:r>
          </a:p>
        </p:txBody>
      </p:sp>
      <p:sp>
        <p:nvSpPr>
          <p:cNvPr id="18" name="pole tekstowe 17">
            <a:extLst>
              <a:ext uri="{FF2B5EF4-FFF2-40B4-BE49-F238E27FC236}">
                <a16:creationId xmlns:a16="http://schemas.microsoft.com/office/drawing/2014/main" id="{CF6E9D5C-6B8F-4BFC-2E0F-EB267C988AD9}"/>
              </a:ext>
            </a:extLst>
          </p:cNvPr>
          <p:cNvSpPr txBox="1"/>
          <p:nvPr/>
        </p:nvSpPr>
        <p:spPr>
          <a:xfrm>
            <a:off x="2073727" y="6267449"/>
            <a:ext cx="4561113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1200" dirty="0">
                <a:solidFill>
                  <a:schemeClr val="bg1"/>
                </a:solidFill>
              </a:rPr>
              <a:t>(Iron </a:t>
            </a:r>
            <a:r>
              <a:rPr lang="pl-PL" sz="1200" dirty="0" err="1">
                <a:solidFill>
                  <a:schemeClr val="bg1"/>
                </a:solidFill>
              </a:rPr>
              <a:t>Lynx</a:t>
            </a:r>
            <a:r>
              <a:rPr lang="pl-PL" sz="1200" dirty="0">
                <a:solidFill>
                  <a:schemeClr val="bg1"/>
                </a:solidFill>
              </a:rPr>
              <a:t>, 2023)</a:t>
            </a:r>
          </a:p>
        </p:txBody>
      </p:sp>
    </p:spTree>
    <p:extLst>
      <p:ext uri="{BB962C8B-B14F-4D97-AF65-F5344CB8AC3E}">
        <p14:creationId xmlns:p14="http://schemas.microsoft.com/office/powerpoint/2010/main" val="15657066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A240FCEE-B6E2-46D0-9BB0-F45F79545E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3BD2FB83-3783-4477-80B5-DA5BF10BA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42482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E83EA203-71D5-49C0-9626-FFA8E46787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7485" y="628351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Rectangle 37">
            <a:extLst>
              <a:ext uri="{FF2B5EF4-FFF2-40B4-BE49-F238E27FC236}">
                <a16:creationId xmlns:a16="http://schemas.microsoft.com/office/drawing/2014/main" id="{60220DBA-8988-4873-8FCD-3FFAC3CF1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braz 3" descr="Obraz zawierający koło, opona, pojazd, Samochód wyścigowy&#10;&#10;Opis wygenerowany automatycznie">
            <a:extLst>
              <a:ext uri="{FF2B5EF4-FFF2-40B4-BE49-F238E27FC236}">
                <a16:creationId xmlns:a16="http://schemas.microsoft.com/office/drawing/2014/main" id="{ADD89650-6C1A-E62F-9309-2EA8341F01F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l="797" r="-1" b="-1"/>
          <a:stretch/>
        </p:blipFill>
        <p:spPr>
          <a:xfrm>
            <a:off x="-11263" y="10"/>
            <a:ext cx="12203263" cy="6857989"/>
          </a:xfrm>
          <a:prstGeom prst="rect">
            <a:avLst/>
          </a:prstGeom>
        </p:spPr>
      </p:pic>
      <p:sp>
        <p:nvSpPr>
          <p:cNvPr id="5" name="pole tekstowe 4">
            <a:extLst>
              <a:ext uri="{FF2B5EF4-FFF2-40B4-BE49-F238E27FC236}">
                <a16:creationId xmlns:a16="http://schemas.microsoft.com/office/drawing/2014/main" id="{AC0D8150-CEF1-0B09-3929-4C9AE4928594}"/>
              </a:ext>
            </a:extLst>
          </p:cNvPr>
          <p:cNvSpPr txBox="1"/>
          <p:nvPr/>
        </p:nvSpPr>
        <p:spPr>
          <a:xfrm>
            <a:off x="-1305" y="115389"/>
            <a:ext cx="7213092" cy="663714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000" spc="-100" dirty="0">
                <a:solidFill>
                  <a:srgbClr val="FFFFFF"/>
                </a:solidFill>
                <a:latin typeface="Avenir Next LT Pro Light"/>
                <a:ea typeface="Batang"/>
                <a:cs typeface="+mj-cs"/>
              </a:rPr>
              <a:t>REFERENCE LIST</a:t>
            </a:r>
          </a:p>
          <a:p>
            <a:pPr marL="228600" indent="-228600" defTabSz="914400">
              <a:buAutoNum type="arabicPeriod"/>
            </a:pPr>
            <a:r>
              <a:rPr lang="en-US" sz="800" spc="-100" dirty="0" err="1">
                <a:solidFill>
                  <a:schemeClr val="bg1"/>
                </a:solidFill>
                <a:ea typeface="+mn-lt"/>
                <a:cs typeface="+mn-lt"/>
              </a:rPr>
              <a:t>AlphaTauri</a:t>
            </a: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</a:rPr>
              <a:t>. (2021),'INCLUSIVITY AND DIVERSITY', [Online]. Available: </a:t>
            </a: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https://scuderia.alphatauri.com/</a:t>
            </a: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</a:rPr>
              <a:t>, [2023, November, 02].</a:t>
            </a:r>
            <a:endParaRPr lang="en-US" sz="800" dirty="0">
              <a:solidFill>
                <a:schemeClr val="bg1"/>
              </a:solidFill>
              <a:cs typeface="+mj-cs"/>
            </a:endParaRPr>
          </a:p>
          <a:p>
            <a:pPr marL="228600" indent="-228600" defTabSz="914400">
              <a:buAutoNum type="arabicPeriod"/>
            </a:pPr>
            <a:endParaRPr lang="en-US" sz="800" dirty="0">
              <a:solidFill>
                <a:schemeClr val="bg1"/>
              </a:solidFill>
              <a:cs typeface="+mj-cs"/>
            </a:endParaRPr>
          </a:p>
          <a:p>
            <a:pPr marL="228600" indent="-228600" defTabSz="914400">
              <a:buAutoNum type="arabicPeriod"/>
            </a:pP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</a:rPr>
              <a:t>Autosport. (2023), 'More than Equal publishes findings from female motorsport study', [Online]. Available: </a:t>
            </a: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www.autosport.com</a:t>
            </a: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</a:rPr>
              <a:t>, [2023, November, 02].</a:t>
            </a:r>
            <a:endParaRPr lang="en-US" sz="800" dirty="0">
              <a:solidFill>
                <a:schemeClr val="bg1"/>
              </a:solidFill>
              <a:cs typeface="+mj-cs"/>
            </a:endParaRPr>
          </a:p>
          <a:p>
            <a:pPr marL="228600" indent="-228600" defTabSz="914400">
              <a:buAutoNum type="arabicPeriod"/>
            </a:pPr>
            <a:endParaRPr lang="en-US" sz="800" dirty="0">
              <a:solidFill>
                <a:schemeClr val="bg1"/>
              </a:solidFill>
              <a:cs typeface="+mj-cs"/>
            </a:endParaRPr>
          </a:p>
          <a:p>
            <a:pPr marL="228600" indent="-228600" defTabSz="914400">
              <a:buAutoNum type="arabicPeriod"/>
            </a:pP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</a:rPr>
              <a:t>Brittle, C. (2023) 'Women in motorsport face significant barriers to entry', [Online]. Available: </a:t>
            </a: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www.blackbookmotorsport.com</a:t>
            </a: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</a:rPr>
              <a:t>, [2023, November, 02].</a:t>
            </a:r>
            <a:endParaRPr lang="en-US" sz="800" dirty="0">
              <a:solidFill>
                <a:schemeClr val="bg1"/>
              </a:solidFill>
              <a:cs typeface="+mj-cs"/>
            </a:endParaRPr>
          </a:p>
          <a:p>
            <a:pPr marL="228600" indent="-228600" defTabSz="914400">
              <a:buAutoNum type="arabicPeriod"/>
            </a:pPr>
            <a:endParaRPr lang="en-US" sz="800" dirty="0">
              <a:solidFill>
                <a:schemeClr val="bg1"/>
              </a:solidFill>
              <a:cs typeface="+mj-cs"/>
            </a:endParaRPr>
          </a:p>
          <a:p>
            <a:pPr marL="228600" indent="-228600" defTabSz="914400">
              <a:buAutoNum type="arabicPeriod"/>
            </a:pP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</a:rPr>
              <a:t>Brown, O. (2019) 'Claire Williams will keep battling to upset F1's male-dominated world', [Online]. Available: </a:t>
            </a: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www.telegraph.co.uk</a:t>
            </a: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</a:rPr>
              <a:t>, [2023, November, 02].</a:t>
            </a:r>
            <a:endParaRPr lang="en-US" sz="800" dirty="0">
              <a:solidFill>
                <a:schemeClr val="bg1"/>
              </a:solidFill>
              <a:cs typeface="+mj-cs"/>
            </a:endParaRPr>
          </a:p>
          <a:p>
            <a:pPr marL="228600" indent="-228600" defTabSz="914400">
              <a:buAutoNum type="arabicPeriod"/>
            </a:pPr>
            <a:endParaRPr lang="en-US" sz="800" dirty="0">
              <a:solidFill>
                <a:schemeClr val="bg1"/>
              </a:solidFill>
              <a:cs typeface="+mj-cs"/>
            </a:endParaRPr>
          </a:p>
          <a:p>
            <a:pPr marL="228600" indent="-228600" defTabSz="914400">
              <a:buAutoNum type="arabicPeriod"/>
            </a:pP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</a:rPr>
              <a:t>Certified Sustainable. (2023), 'Are companies with female CEOs more likely to be environmentally friendly?', [Online]. Available: </a:t>
            </a: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https://certified-sustainable.co.uk/</a:t>
            </a: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</a:rPr>
              <a:t>, [2023, November, 02].</a:t>
            </a:r>
            <a:endParaRPr lang="en-US" sz="800" dirty="0">
              <a:solidFill>
                <a:schemeClr val="bg1"/>
              </a:solidFill>
              <a:cs typeface="+mj-cs"/>
            </a:endParaRPr>
          </a:p>
          <a:p>
            <a:pPr marL="228600" indent="-228600" defTabSz="914400">
              <a:buAutoNum type="arabicPeriod"/>
            </a:pPr>
            <a:endParaRPr lang="en-US" sz="800" dirty="0">
              <a:solidFill>
                <a:schemeClr val="bg1"/>
              </a:solidFill>
              <a:cs typeface="+mj-cs"/>
            </a:endParaRPr>
          </a:p>
          <a:p>
            <a:pPr marL="228600" indent="-228600" defTabSz="914400">
              <a:buAutoNum type="arabicPeriod"/>
            </a:pP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</a:rPr>
              <a:t>Dennis, S. (2022), 'The gender shopping gap: men spend 75% more on goods bought in-store', [Online]. Available: </a:t>
            </a: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www.performancemarketingworld.com</a:t>
            </a: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</a:rPr>
              <a:t>, [2023, November, 02].</a:t>
            </a:r>
            <a:endParaRPr lang="en-US" sz="800" dirty="0">
              <a:solidFill>
                <a:schemeClr val="bg1"/>
              </a:solidFill>
              <a:cs typeface="+mj-cs"/>
            </a:endParaRPr>
          </a:p>
          <a:p>
            <a:pPr marL="228600" indent="-228600" defTabSz="914400">
              <a:buAutoNum type="arabicPeriod"/>
            </a:pPr>
            <a:endParaRPr lang="en-US" sz="800" dirty="0">
              <a:solidFill>
                <a:schemeClr val="bg1"/>
              </a:solidFill>
              <a:cs typeface="+mj-cs"/>
            </a:endParaRPr>
          </a:p>
          <a:p>
            <a:pPr marL="228600" indent="-228600" defTabSz="914400">
              <a:buAutoNum type="arabicPeriod"/>
            </a:pP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</a:rPr>
              <a:t>Ellis, J. (2020) 'David Coulthard: ‘My Younger Sister was more Naturally Talented than Me’ [Online]. Available: </a:t>
            </a: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https://motorsport.radio/</a:t>
            </a: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</a:rPr>
              <a:t>, [2023, November, 01].</a:t>
            </a:r>
            <a:endParaRPr lang="en-US" sz="800" dirty="0">
              <a:solidFill>
                <a:schemeClr val="bg1"/>
              </a:solidFill>
              <a:cs typeface="+mj-cs"/>
            </a:endParaRPr>
          </a:p>
          <a:p>
            <a:pPr marL="228600" indent="-228600" defTabSz="914400">
              <a:buAutoNum type="arabicPeriod"/>
            </a:pPr>
            <a:endParaRPr lang="en-US" sz="800" dirty="0">
              <a:solidFill>
                <a:schemeClr val="bg1"/>
              </a:solidFill>
              <a:cs typeface="+mj-cs"/>
            </a:endParaRPr>
          </a:p>
          <a:p>
            <a:pPr marL="228600" indent="-228600" defTabSz="914400">
              <a:buAutoNum type="arabicPeriod"/>
            </a:pP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</a:rPr>
              <a:t>Formula Female. (2023), 'About Us', [Online]. Available: </a:t>
            </a: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https://www.formulafemale.org/</a:t>
            </a: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</a:rPr>
              <a:t>, [2023, November, 02].</a:t>
            </a:r>
            <a:endParaRPr lang="en-US" sz="800" dirty="0">
              <a:solidFill>
                <a:schemeClr val="bg1"/>
              </a:solidFill>
              <a:cs typeface="+mj-cs"/>
            </a:endParaRPr>
          </a:p>
          <a:p>
            <a:pPr marL="228600" indent="-228600" defTabSz="914400">
              <a:buAutoNum type="arabicPeriod"/>
            </a:pPr>
            <a:endParaRPr lang="en-US" sz="800" dirty="0">
              <a:solidFill>
                <a:schemeClr val="bg1"/>
              </a:solidFill>
              <a:cs typeface="+mj-cs"/>
            </a:endParaRPr>
          </a:p>
          <a:p>
            <a:pPr marL="228600" indent="-228600" defTabSz="914400">
              <a:buAutoNum type="arabicPeriod"/>
            </a:pP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</a:rPr>
              <a:t>Holding, J. (2023), '“No reason” why women can’t compete in F1, says major study', [Online]. Available: </a:t>
            </a: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www.topgear.com</a:t>
            </a: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</a:rPr>
              <a:t>, [2023, November, 02].</a:t>
            </a:r>
            <a:endParaRPr lang="en-US" sz="800" dirty="0">
              <a:solidFill>
                <a:schemeClr val="bg1"/>
              </a:solidFill>
              <a:cs typeface="+mj-cs"/>
            </a:endParaRPr>
          </a:p>
          <a:p>
            <a:pPr marL="228600" indent="-228600" defTabSz="914400">
              <a:buAutoNum type="arabicPeriod"/>
            </a:pPr>
            <a:endParaRPr lang="en-US" sz="800" dirty="0">
              <a:solidFill>
                <a:schemeClr val="bg1"/>
              </a:solidFill>
              <a:cs typeface="+mj-cs"/>
            </a:endParaRPr>
          </a:p>
          <a:p>
            <a:pPr marL="228600" indent="-228600" defTabSz="914400">
              <a:buAutoNum type="arabicPeriod"/>
            </a:pP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</a:rPr>
              <a:t>Iron Lynx. (2023), 'WOMEN DRIVEN BY DREAMS', [Online]. Available: </a:t>
            </a: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www.ironlynx.it</a:t>
            </a: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</a:rPr>
              <a:t>, [2023, November, 02].</a:t>
            </a:r>
            <a:endParaRPr lang="en-US" sz="800" dirty="0">
              <a:solidFill>
                <a:schemeClr val="bg1"/>
              </a:solidFill>
              <a:cs typeface="+mj-cs"/>
            </a:endParaRPr>
          </a:p>
          <a:p>
            <a:pPr marL="228600" indent="-228600" defTabSz="914400">
              <a:buAutoNum type="arabicPeriod"/>
            </a:pPr>
            <a:endParaRPr lang="en-US" sz="800" dirty="0">
              <a:solidFill>
                <a:schemeClr val="bg1"/>
              </a:solidFill>
              <a:cs typeface="+mj-cs"/>
            </a:endParaRPr>
          </a:p>
          <a:p>
            <a:pPr marL="228600" indent="-228600" defTabSz="914400">
              <a:buAutoNum type="arabicPeriod"/>
            </a:pPr>
            <a:r>
              <a:rPr lang="en-US" sz="800" spc="-100" dirty="0" err="1">
                <a:solidFill>
                  <a:schemeClr val="bg1"/>
                </a:solidFill>
                <a:ea typeface="+mn-lt"/>
                <a:cs typeface="+mn-lt"/>
              </a:rPr>
              <a:t>Issuu</a:t>
            </a: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</a:rPr>
              <a:t>. (2016), 'AUTO+ WOMEN IN MOTOR SPORT: Issue #10', [Online]. Available: </a:t>
            </a: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https://issuu.com/</a:t>
            </a: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</a:rPr>
              <a:t>, [2023, November, 02].</a:t>
            </a:r>
            <a:endParaRPr lang="en-US" sz="800" dirty="0">
              <a:solidFill>
                <a:schemeClr val="bg1"/>
              </a:solidFill>
              <a:cs typeface="+mj-cs"/>
            </a:endParaRPr>
          </a:p>
          <a:p>
            <a:pPr marL="228600" indent="-228600" defTabSz="914400">
              <a:buAutoNum type="arabicPeriod"/>
            </a:pPr>
            <a:endParaRPr lang="en-US" sz="800" dirty="0">
              <a:solidFill>
                <a:schemeClr val="bg1"/>
              </a:solidFill>
              <a:cs typeface="+mj-cs"/>
            </a:endParaRPr>
          </a:p>
          <a:p>
            <a:pPr marL="228600" indent="-228600" defTabSz="914400">
              <a:buAutoNum type="arabicPeriod"/>
            </a:pP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</a:rPr>
              <a:t>Kew, M. (2023), 'Susie Wolff appointed managing director of F1 Academy', [Online]. Available: </a:t>
            </a: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www.autosport.com</a:t>
            </a: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</a:rPr>
              <a:t>, [2023, November, 02].</a:t>
            </a:r>
            <a:endParaRPr lang="en-US" sz="800" dirty="0">
              <a:solidFill>
                <a:schemeClr val="bg1"/>
              </a:solidFill>
              <a:cs typeface="+mj-cs"/>
            </a:endParaRPr>
          </a:p>
          <a:p>
            <a:pPr marL="228600" indent="-228600" defTabSz="914400">
              <a:buAutoNum type="arabicPeriod"/>
            </a:pPr>
            <a:endParaRPr lang="en-US" sz="800" dirty="0">
              <a:solidFill>
                <a:schemeClr val="bg1"/>
              </a:solidFill>
              <a:cs typeface="+mj-cs"/>
            </a:endParaRPr>
          </a:p>
          <a:p>
            <a:pPr marL="228600" indent="-228600" defTabSz="914400">
              <a:buAutoNum type="arabicPeriod"/>
            </a:pP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</a:rPr>
              <a:t>Lewis, N. (2021), 'With Claire Williams gone, what next for women in Formula One?', [Online]. Available: </a:t>
            </a: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www.espn.co.uk</a:t>
            </a: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</a:rPr>
              <a:t>, [2023, November, 02].</a:t>
            </a:r>
            <a:endParaRPr lang="en-US" sz="800" dirty="0">
              <a:solidFill>
                <a:schemeClr val="bg1"/>
              </a:solidFill>
              <a:cs typeface="+mj-cs"/>
            </a:endParaRPr>
          </a:p>
          <a:p>
            <a:pPr marL="228600" indent="-228600" defTabSz="914400">
              <a:buAutoNum type="arabicPeriod"/>
            </a:pPr>
            <a:endParaRPr lang="en-US" sz="800" dirty="0">
              <a:solidFill>
                <a:schemeClr val="bg1"/>
              </a:solidFill>
              <a:cs typeface="+mj-cs"/>
            </a:endParaRPr>
          </a:p>
          <a:p>
            <a:pPr marL="228600" indent="-228600" defTabSz="914400">
              <a:buAutoNum type="arabicPeriod"/>
            </a:pP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</a:rPr>
              <a:t>Lewis, N. (2021) 'The women who power Formula One: Engineers, mechanics and directors on their role in changing a man's world', [Online]. Available: </a:t>
            </a: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www.espn.co.uk</a:t>
            </a: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</a:rPr>
              <a:t>, [2023, November, 02].</a:t>
            </a:r>
            <a:endParaRPr lang="en-US" sz="800" dirty="0">
              <a:solidFill>
                <a:schemeClr val="bg1"/>
              </a:solidFill>
              <a:cs typeface="+mj-cs"/>
            </a:endParaRPr>
          </a:p>
          <a:p>
            <a:pPr marL="228600" indent="-228600" defTabSz="914400">
              <a:buAutoNum type="arabicPeriod"/>
            </a:pPr>
            <a:endParaRPr lang="en-US" sz="800" dirty="0">
              <a:solidFill>
                <a:schemeClr val="bg1"/>
              </a:solidFill>
              <a:cs typeface="+mj-cs"/>
            </a:endParaRPr>
          </a:p>
          <a:p>
            <a:pPr marL="228600" indent="-228600" defTabSz="914400">
              <a:buAutoNum type="arabicPeriod"/>
            </a:pP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</a:rPr>
              <a:t>McLaren. (2020), 'McLaren Racing Gender </a:t>
            </a:r>
            <a:r>
              <a:rPr lang="en-US" sz="800" spc="-100" dirty="0" err="1">
                <a:solidFill>
                  <a:schemeClr val="bg1"/>
                </a:solidFill>
                <a:ea typeface="+mn-lt"/>
                <a:cs typeface="+mn-lt"/>
              </a:rPr>
              <a:t>PayGap</a:t>
            </a: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</a:rPr>
              <a:t> Report', [Online]. Available: </a:t>
            </a: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www.mclaren.com/</a:t>
            </a: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</a:rPr>
              <a:t>, [2023, November, 02].</a:t>
            </a:r>
            <a:endParaRPr lang="en-US" sz="800" dirty="0">
              <a:solidFill>
                <a:schemeClr val="bg1"/>
              </a:solidFill>
              <a:cs typeface="+mj-cs"/>
            </a:endParaRPr>
          </a:p>
          <a:p>
            <a:pPr marL="228600" indent="-228600" defTabSz="914400">
              <a:buAutoNum type="arabicPeriod"/>
            </a:pPr>
            <a:endParaRPr lang="en-US" sz="800" dirty="0">
              <a:solidFill>
                <a:schemeClr val="bg1"/>
              </a:solidFill>
              <a:cs typeface="+mj-cs"/>
            </a:endParaRPr>
          </a:p>
          <a:p>
            <a:pPr marL="228600" indent="-228600" defTabSz="914400">
              <a:buAutoNum type="arabicPeriod"/>
            </a:pP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</a:rPr>
              <a:t>More Than Equal. (2023) 'Inside Track: Exploring the gender gap in motorsport', [Online]. Available: </a:t>
            </a: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  <a:hlinkClick r:id="rId1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www.morethanequal.com</a:t>
            </a: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</a:rPr>
              <a:t>, [2023, November, 02].</a:t>
            </a:r>
            <a:endParaRPr lang="en-US" sz="800" dirty="0">
              <a:solidFill>
                <a:schemeClr val="bg1"/>
              </a:solidFill>
              <a:cs typeface="+mj-cs"/>
            </a:endParaRPr>
          </a:p>
          <a:p>
            <a:pPr marL="228600" indent="-228600" defTabSz="914400">
              <a:buAutoNum type="arabicPeriod"/>
            </a:pPr>
            <a:endParaRPr lang="en-US" sz="800" dirty="0">
              <a:solidFill>
                <a:schemeClr val="bg1"/>
              </a:solidFill>
              <a:cs typeface="+mj-cs"/>
            </a:endParaRPr>
          </a:p>
          <a:p>
            <a:pPr marL="228600" indent="-228600" defTabSz="914400">
              <a:buAutoNum type="arabicPeriod"/>
            </a:pP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</a:rPr>
              <a:t>Nelson, D. (2018), 'Revealed: Formula 1’s gender pay gap', [Online]. Available: </a:t>
            </a: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  <a:hlinkClick r:id="rId1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https://motorsportbroadcasting.com/</a:t>
            </a: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</a:rPr>
              <a:t>, [2023, November, 02].</a:t>
            </a:r>
            <a:endParaRPr lang="en-US" sz="800" dirty="0">
              <a:solidFill>
                <a:schemeClr val="bg1"/>
              </a:solidFill>
              <a:cs typeface="+mj-cs"/>
            </a:endParaRPr>
          </a:p>
          <a:p>
            <a:pPr marL="228600" indent="-228600" defTabSz="914400">
              <a:buAutoNum type="arabicPeriod"/>
            </a:pPr>
            <a:endParaRPr lang="en-US" sz="800" dirty="0">
              <a:solidFill>
                <a:schemeClr val="bg1"/>
              </a:solidFill>
              <a:cs typeface="+mj-cs"/>
            </a:endParaRPr>
          </a:p>
          <a:p>
            <a:pPr marL="228600" indent="-228600" defTabSz="914400">
              <a:buAutoNum type="arabicPeriod"/>
            </a:pP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</a:rPr>
              <a:t>Purpose Driven. (2023), 'Women in Motorsport', [Online]. Available: </a:t>
            </a: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  <a:hlinkClick r:id="rId1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https://purposedriven.fia.com/</a:t>
            </a: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</a:rPr>
              <a:t>, [2023, November, 02].</a:t>
            </a:r>
            <a:endParaRPr lang="en-US" sz="800" dirty="0">
              <a:solidFill>
                <a:schemeClr val="bg1"/>
              </a:solidFill>
              <a:cs typeface="+mj-cs"/>
            </a:endParaRPr>
          </a:p>
          <a:p>
            <a:pPr marL="228600" indent="-228600" defTabSz="914400">
              <a:buAutoNum type="arabicPeriod"/>
            </a:pPr>
            <a:endParaRPr lang="en-US" sz="800" dirty="0">
              <a:solidFill>
                <a:schemeClr val="bg1"/>
              </a:solidFill>
              <a:cs typeface="+mj-cs"/>
            </a:endParaRPr>
          </a:p>
          <a:p>
            <a:pPr marL="228600" indent="-228600" defTabSz="914400">
              <a:buAutoNum type="arabicPeriod"/>
            </a:pP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</a:rPr>
              <a:t>Riddell, D. (2023), 'Inside the plans to launch a ‘50% male, 50% female’ F1 team', [Online]. Available: </a:t>
            </a: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  <a:hlinkClick r:id="rId1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https://edition.cnn.com/</a:t>
            </a: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</a:rPr>
              <a:t>, [2023, November, 02].</a:t>
            </a:r>
            <a:endParaRPr lang="en-US" sz="800" dirty="0">
              <a:solidFill>
                <a:schemeClr val="bg1"/>
              </a:solidFill>
              <a:cs typeface="+mj-cs"/>
            </a:endParaRPr>
          </a:p>
          <a:p>
            <a:pPr marL="228600" indent="-228600" defTabSz="914400">
              <a:buAutoNum type="arabicPeriod"/>
            </a:pPr>
            <a:endParaRPr lang="en-US" sz="800" dirty="0">
              <a:solidFill>
                <a:schemeClr val="bg1"/>
              </a:solidFill>
              <a:cs typeface="+mj-cs"/>
            </a:endParaRPr>
          </a:p>
          <a:p>
            <a:pPr marL="228600" indent="-228600" defTabSz="914400">
              <a:buAutoNum type="arabicPeriod"/>
            </a:pP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</a:rPr>
              <a:t>Schneider, J. (2023), 'Are female CEOs better than male CEOs?' [Online]. Available: </a:t>
            </a: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  <a:hlinkClick r:id="rId2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www.personalfinanceclub.com</a:t>
            </a: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</a:rPr>
              <a:t>, [2023, November, 02].</a:t>
            </a:r>
            <a:endParaRPr lang="en-US" sz="800" dirty="0">
              <a:solidFill>
                <a:schemeClr val="bg1"/>
              </a:solidFill>
              <a:cs typeface="+mj-cs"/>
            </a:endParaRPr>
          </a:p>
          <a:p>
            <a:pPr marL="228600" indent="-228600" defTabSz="914400">
              <a:buAutoNum type="arabicPeriod"/>
            </a:pPr>
            <a:endParaRPr lang="en-US" sz="800" dirty="0">
              <a:solidFill>
                <a:schemeClr val="bg1"/>
              </a:solidFill>
              <a:cs typeface="+mj-cs"/>
            </a:endParaRPr>
          </a:p>
          <a:p>
            <a:pPr marL="228600" indent="-228600" defTabSz="914400">
              <a:buAutoNum type="arabicPeriod"/>
            </a:pP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</a:rPr>
              <a:t>Sussie Wolff. (2023), 'FIA GIRLS ON TRACK', [Online]. Available: </a:t>
            </a: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  <a:hlinkClick r:id="rId2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www.susiewolff.com</a:t>
            </a: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</a:rPr>
              <a:t>, [2023, November, 02].</a:t>
            </a:r>
            <a:endParaRPr lang="en-US" sz="800" dirty="0">
              <a:solidFill>
                <a:schemeClr val="bg1"/>
              </a:solidFill>
              <a:cs typeface="+mj-cs"/>
            </a:endParaRPr>
          </a:p>
          <a:p>
            <a:pPr marL="228600" indent="-228600" defTabSz="914400">
              <a:buAutoNum type="arabicPeriod"/>
            </a:pPr>
            <a:endParaRPr lang="en-US" sz="800" dirty="0">
              <a:solidFill>
                <a:schemeClr val="bg1"/>
              </a:solidFill>
              <a:cs typeface="+mj-cs"/>
            </a:endParaRPr>
          </a:p>
          <a:p>
            <a:pPr marL="228600" indent="-228600" defTabSz="914400">
              <a:buAutoNum type="arabicPeriod"/>
            </a:pPr>
            <a:r>
              <a:rPr lang="en-US" sz="800" spc="-100" dirty="0" err="1">
                <a:solidFill>
                  <a:schemeClr val="bg1"/>
                </a:solidFill>
                <a:ea typeface="+mn-lt"/>
                <a:cs typeface="+mn-lt"/>
              </a:rPr>
              <a:t>Technojobs</a:t>
            </a: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</a:rPr>
              <a:t>. (2023), 'The future of women in engineering', [Online]. Available: </a:t>
            </a: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  <a:hlinkClick r:id="rId2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www.technojobs.co.uk</a:t>
            </a: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</a:rPr>
              <a:t>, [2023, November, 02].</a:t>
            </a:r>
            <a:endParaRPr lang="en-US" sz="800" dirty="0">
              <a:solidFill>
                <a:schemeClr val="bg1"/>
              </a:solidFill>
              <a:cs typeface="+mj-cs"/>
            </a:endParaRPr>
          </a:p>
          <a:p>
            <a:pPr marL="228600" indent="-228600" defTabSz="914400">
              <a:buAutoNum type="arabicPeriod"/>
            </a:pPr>
            <a:endParaRPr lang="en-US" sz="800" dirty="0">
              <a:solidFill>
                <a:schemeClr val="bg1"/>
              </a:solidFill>
              <a:cs typeface="+mj-cs"/>
            </a:endParaRPr>
          </a:p>
          <a:p>
            <a:pPr marL="228600" indent="-22860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AutoNum type="arabicPeriod"/>
            </a:pPr>
            <a:r>
              <a:rPr lang="en-US" sz="800" spc="-100" dirty="0">
                <a:solidFill>
                  <a:schemeClr val="bg1"/>
                </a:solidFill>
                <a:ea typeface="+mn-lt"/>
                <a:cs typeface="+mn-lt"/>
              </a:rPr>
              <a:t>Thoman, A. (2019). 'Sussie Wolff: "Gender is irrelevant in motorsport.", [Online]. Available: www.juliusbaer.com, [2023, November, 01].</a:t>
            </a:r>
            <a:endParaRPr lang="en-US" sz="800" dirty="0">
              <a:solidFill>
                <a:schemeClr val="bg1"/>
              </a:solidFill>
              <a:cs typeface="+mj-cs"/>
            </a:endParaRPr>
          </a:p>
        </p:txBody>
      </p: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3A8CB1B5-064D-4590-A7F2-70C604854D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0238" y="571500"/>
            <a:ext cx="11060262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923F81E2-AE9A-4D71-87B5-D24817F30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7300" y="571500"/>
            <a:ext cx="0" cy="571500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95C0F619-4F98-49B2-B92F-39B242F38F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5869" y="6287848"/>
            <a:ext cx="11060263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83926260"/>
      </p:ext>
    </p:extLst>
  </p:cSld>
  <p:clrMapOvr>
    <a:masterClrMapping/>
  </p:clrMapOvr>
</p:sld>
</file>

<file path=ppt/theme/theme1.xml><?xml version="1.0" encoding="utf-8"?>
<a:theme xmlns:a="http://schemas.openxmlformats.org/drawingml/2006/main" name="AlignmentVTI">
  <a:themeElements>
    <a:clrScheme name="AnalogousFromLightSeedLeftStep">
      <a:dk1>
        <a:srgbClr val="000000"/>
      </a:dk1>
      <a:lt1>
        <a:srgbClr val="FFFFFF"/>
      </a:lt1>
      <a:dk2>
        <a:srgbClr val="203922"/>
      </a:dk2>
      <a:lt2>
        <a:srgbClr val="E8E4E2"/>
      </a:lt2>
      <a:accent1>
        <a:srgbClr val="80A7BA"/>
      </a:accent1>
      <a:accent2>
        <a:srgbClr val="76ACA7"/>
      </a:accent2>
      <a:accent3>
        <a:srgbClr val="81AA95"/>
      </a:accent3>
      <a:accent4>
        <a:srgbClr val="78B07C"/>
      </a:accent4>
      <a:accent5>
        <a:srgbClr val="8EA980"/>
      </a:accent5>
      <a:accent6>
        <a:srgbClr val="9AA772"/>
      </a:accent6>
      <a:hlink>
        <a:srgbClr val="A8765E"/>
      </a:hlink>
      <a:folHlink>
        <a:srgbClr val="7F7F7F"/>
      </a:folHlink>
    </a:clrScheme>
    <a:fontScheme name="Custom 1">
      <a:majorFont>
        <a:latin typeface="Batang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lignmentVTI" id="{606D7720-FAA0-4ADC-B967-3239DA8ECA1A}" vid="{10074623-6FCC-4A3C-AAA5-58644BD8FF19}"/>
    </a:ext>
  </a:extLst>
</a:theme>
</file>

<file path=ppt/theme/theme2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Pakiet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Pakiet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1</Words>
  <Application>Microsoft Office PowerPoint</Application>
  <PresentationFormat>Panoramiczny</PresentationFormat>
  <Paragraphs>1</Paragraphs>
  <Slides>17</Slides>
  <Notes>1</Notes>
  <HiddenSlides>0</HiddenSlides>
  <MMClips>0</MMClips>
  <ScaleCrop>false</ScaleCrop>
  <HeadingPairs>
    <vt:vector size="4" baseType="variant">
      <vt:variant>
        <vt:lpstr>Motyw</vt:lpstr>
      </vt:variant>
      <vt:variant>
        <vt:i4>1</vt:i4>
      </vt:variant>
      <vt:variant>
        <vt:lpstr>Tytuły slajdów</vt:lpstr>
      </vt:variant>
      <vt:variant>
        <vt:i4>17</vt:i4>
      </vt:variant>
    </vt:vector>
  </HeadingPairs>
  <TitlesOfParts>
    <vt:vector size="18" baseType="lpstr">
      <vt:lpstr>AlignmentVTI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Prezentacja programu PowerPoint</dc:title>
  <dc:creator/>
  <cp:lastModifiedBy/>
  <cp:revision>1173</cp:revision>
  <dcterms:created xsi:type="dcterms:W3CDTF">2023-12-03T21:15:12Z</dcterms:created>
  <dcterms:modified xsi:type="dcterms:W3CDTF">2023-12-04T12:42:24Z</dcterms:modified>
</cp:coreProperties>
</file>