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8" r:id="rId3"/>
    <p:sldId id="264" r:id="rId4"/>
    <p:sldId id="260" r:id="rId5"/>
    <p:sldId id="277" r:id="rId6"/>
    <p:sldId id="278" r:id="rId7"/>
    <p:sldId id="279" r:id="rId8"/>
    <p:sldId id="281" r:id="rId9"/>
    <p:sldId id="280" r:id="rId10"/>
    <p:sldId id="282" r:id="rId11"/>
    <p:sldId id="283" r:id="rId12"/>
    <p:sldId id="265" r:id="rId13"/>
    <p:sldId id="284" r:id="rId14"/>
    <p:sldId id="285" r:id="rId15"/>
    <p:sldId id="26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AC9339-8598-4EED-B025-862E5D5E6687}" v="5" dt="2026-02-05T15:54:02.2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2" d="100"/>
          <a:sy n="102" d="100"/>
        </p:scale>
        <p:origin x="96" y="1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67e8d9ba-4582-42f1-b26c-e866daa7f65b" providerId="ADAL" clId="{D55405F9-96CE-42DD-9571-C3D40844E8B0}"/>
    <pc:docChg chg="undo custSel modSld">
      <pc:chgData name="Alisdair Cunningham" userId="67e8d9ba-4582-42f1-b26c-e866daa7f65b" providerId="ADAL" clId="{D55405F9-96CE-42DD-9571-C3D40844E8B0}" dt="2026-02-05T15:54:03.276" v="51" actId="20577"/>
      <pc:docMkLst>
        <pc:docMk/>
      </pc:docMkLst>
      <pc:sldChg chg="modSp">
        <pc:chgData name="Alisdair Cunningham" userId="67e8d9ba-4582-42f1-b26c-e866daa7f65b" providerId="ADAL" clId="{D55405F9-96CE-42DD-9571-C3D40844E8B0}" dt="2026-02-05T15:50:09.813" v="1"/>
        <pc:sldMkLst>
          <pc:docMk/>
          <pc:sldMk cId="3701768522" sldId="256"/>
        </pc:sldMkLst>
        <pc:spChg chg="mod">
          <ac:chgData name="Alisdair Cunningham" userId="67e8d9ba-4582-42f1-b26c-e866daa7f65b" providerId="ADAL" clId="{D55405F9-96CE-42DD-9571-C3D40844E8B0}" dt="2026-02-05T15:50:09.813" v="1"/>
          <ac:spMkLst>
            <pc:docMk/>
            <pc:sldMk cId="3701768522" sldId="256"/>
            <ac:spMk id="38" creationId="{065D01E9-11A0-DBC0-6713-29D01B31E987}"/>
          </ac:spMkLst>
        </pc:spChg>
        <pc:spChg chg="mod">
          <ac:chgData name="Alisdair Cunningham" userId="67e8d9ba-4582-42f1-b26c-e866daa7f65b" providerId="ADAL" clId="{D55405F9-96CE-42DD-9571-C3D40844E8B0}" dt="2026-02-05T15:50:09.813" v="1"/>
          <ac:spMkLst>
            <pc:docMk/>
            <pc:sldMk cId="3701768522" sldId="256"/>
            <ac:spMk id="39" creationId="{28BEEBE5-1649-2D3F-4E37-5E30C4D917BA}"/>
          </ac:spMkLst>
        </pc:spChg>
      </pc:sldChg>
      <pc:sldChg chg="modSp">
        <pc:chgData name="Alisdair Cunningham" userId="67e8d9ba-4582-42f1-b26c-e866daa7f65b" providerId="ADAL" clId="{D55405F9-96CE-42DD-9571-C3D40844E8B0}" dt="2026-02-05T15:50:09.813" v="1"/>
        <pc:sldMkLst>
          <pc:docMk/>
          <pc:sldMk cId="3408066673" sldId="258"/>
        </pc:sldMkLst>
        <pc:spChg chg="mod">
          <ac:chgData name="Alisdair Cunningham" userId="67e8d9ba-4582-42f1-b26c-e866daa7f65b" providerId="ADAL" clId="{D55405F9-96CE-42DD-9571-C3D40844E8B0}" dt="2026-02-05T15:50:09.813" v="1"/>
          <ac:spMkLst>
            <pc:docMk/>
            <pc:sldMk cId="3408066673" sldId="258"/>
            <ac:spMk id="3" creationId="{5C97D259-C210-48AB-7C61-CFC306A4650C}"/>
          </ac:spMkLst>
        </pc:spChg>
        <pc:spChg chg="mod">
          <ac:chgData name="Alisdair Cunningham" userId="67e8d9ba-4582-42f1-b26c-e866daa7f65b" providerId="ADAL" clId="{D55405F9-96CE-42DD-9571-C3D40844E8B0}" dt="2026-02-05T15:49:57.151" v="0"/>
          <ac:spMkLst>
            <pc:docMk/>
            <pc:sldMk cId="3408066673" sldId="258"/>
            <ac:spMk id="8" creationId="{C39BE701-A67E-5BFD-B044-ECF13A621788}"/>
          </ac:spMkLst>
        </pc:spChg>
      </pc:sldChg>
      <pc:sldChg chg="modSp mod">
        <pc:chgData name="Alisdair Cunningham" userId="67e8d9ba-4582-42f1-b26c-e866daa7f65b" providerId="ADAL" clId="{D55405F9-96CE-42DD-9571-C3D40844E8B0}" dt="2026-02-05T15:51:46.579" v="17" actId="20577"/>
        <pc:sldMkLst>
          <pc:docMk/>
          <pc:sldMk cId="1337602262" sldId="260"/>
        </pc:sldMkLst>
        <pc:spChg chg="mod">
          <ac:chgData name="Alisdair Cunningham" userId="67e8d9ba-4582-42f1-b26c-e866daa7f65b" providerId="ADAL" clId="{D55405F9-96CE-42DD-9571-C3D40844E8B0}" dt="2026-02-05T15:50:09.813" v="1"/>
          <ac:spMkLst>
            <pc:docMk/>
            <pc:sldMk cId="1337602262" sldId="260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5:49:57.151" v="0"/>
          <ac:spMkLst>
            <pc:docMk/>
            <pc:sldMk cId="1337602262" sldId="260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6-02-05T15:51:46.579" v="17" actId="20577"/>
          <ac:spMkLst>
            <pc:docMk/>
            <pc:sldMk cId="1337602262" sldId="260"/>
            <ac:spMk id="12" creationId="{38C4A143-C346-A5D7-3DFF-2CAF7FBCDBED}"/>
          </ac:spMkLst>
        </pc:spChg>
        <pc:graphicFrameChg chg="modGraphic">
          <ac:chgData name="Alisdair Cunningham" userId="67e8d9ba-4582-42f1-b26c-e866daa7f65b" providerId="ADAL" clId="{D55405F9-96CE-42DD-9571-C3D40844E8B0}" dt="2026-02-05T15:51:34.434" v="15" actId="6549"/>
          <ac:graphicFrameMkLst>
            <pc:docMk/>
            <pc:sldMk cId="1337602262" sldId="260"/>
            <ac:graphicFrameMk id="13" creationId="{17CCE004-2D0E-D1EA-0653-735847692BD1}"/>
          </ac:graphicFrameMkLst>
        </pc:graphicFrameChg>
      </pc:sldChg>
      <pc:sldChg chg="modSp mod">
        <pc:chgData name="Alisdair Cunningham" userId="67e8d9ba-4582-42f1-b26c-e866daa7f65b" providerId="ADAL" clId="{D55405F9-96CE-42DD-9571-C3D40844E8B0}" dt="2026-02-05T15:54:03.276" v="51" actId="20577"/>
        <pc:sldMkLst>
          <pc:docMk/>
          <pc:sldMk cId="2545193714" sldId="263"/>
        </pc:sldMkLst>
        <pc:spChg chg="mod">
          <ac:chgData name="Alisdair Cunningham" userId="67e8d9ba-4582-42f1-b26c-e866daa7f65b" providerId="ADAL" clId="{D55405F9-96CE-42DD-9571-C3D40844E8B0}" dt="2026-02-05T15:50:09.813" v="1"/>
          <ac:spMkLst>
            <pc:docMk/>
            <pc:sldMk cId="2545193714" sldId="26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2-05T15:49:57.151" v="0"/>
          <ac:spMkLst>
            <pc:docMk/>
            <pc:sldMk cId="2545193714" sldId="263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6-02-05T15:54:03.276" v="51" actId="20577"/>
          <ac:spMkLst>
            <pc:docMk/>
            <pc:sldMk cId="2545193714" sldId="263"/>
            <ac:spMk id="12" creationId="{38C4A143-C346-A5D7-3DFF-2CAF7FBCDBED}"/>
          </ac:spMkLst>
        </pc:spChg>
      </pc:sldChg>
      <pc:sldChg chg="modSp">
        <pc:chgData name="Alisdair Cunningham" userId="67e8d9ba-4582-42f1-b26c-e866daa7f65b" providerId="ADAL" clId="{D55405F9-96CE-42DD-9571-C3D40844E8B0}" dt="2026-02-05T15:50:09.813" v="1"/>
        <pc:sldMkLst>
          <pc:docMk/>
          <pc:sldMk cId="2419514132" sldId="264"/>
        </pc:sldMkLst>
        <pc:spChg chg="mod">
          <ac:chgData name="Alisdair Cunningham" userId="67e8d9ba-4582-42f1-b26c-e866daa7f65b" providerId="ADAL" clId="{D55405F9-96CE-42DD-9571-C3D40844E8B0}" dt="2026-02-05T15:50:09.813" v="1"/>
          <ac:spMkLst>
            <pc:docMk/>
            <pc:sldMk cId="2419514132" sldId="264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6-02-05T15:49:57.151" v="0"/>
          <ac:spMkLst>
            <pc:docMk/>
            <pc:sldMk cId="2419514132" sldId="264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5:50:09.813" v="1"/>
        <pc:sldMkLst>
          <pc:docMk/>
          <pc:sldMk cId="3206688729" sldId="265"/>
        </pc:sldMkLst>
        <pc:spChg chg="mod">
          <ac:chgData name="Alisdair Cunningham" userId="67e8d9ba-4582-42f1-b26c-e866daa7f65b" providerId="ADAL" clId="{D55405F9-96CE-42DD-9571-C3D40844E8B0}" dt="2026-02-05T15:50:09.813" v="1"/>
          <ac:spMkLst>
            <pc:docMk/>
            <pc:sldMk cId="3206688729" sldId="265"/>
            <ac:spMk id="3" creationId="{FC166DDA-B509-215E-99A6-F662175F2F0F}"/>
          </ac:spMkLst>
        </pc:spChg>
        <pc:spChg chg="mod">
          <ac:chgData name="Alisdair Cunningham" userId="67e8d9ba-4582-42f1-b26c-e866daa7f65b" providerId="ADAL" clId="{D55405F9-96CE-42DD-9571-C3D40844E8B0}" dt="2026-02-05T15:49:57.151" v="0"/>
          <ac:spMkLst>
            <pc:docMk/>
            <pc:sldMk cId="3206688729" sldId="265"/>
            <ac:spMk id="8" creationId="{C39BE701-A67E-5BFD-B044-ECF13A621788}"/>
          </ac:spMkLst>
        </pc:spChg>
      </pc:sldChg>
      <pc:sldChg chg="modSp mod">
        <pc:chgData name="Alisdair Cunningham" userId="67e8d9ba-4582-42f1-b26c-e866daa7f65b" providerId="ADAL" clId="{D55405F9-96CE-42DD-9571-C3D40844E8B0}" dt="2026-02-05T15:52:48.574" v="49" actId="20577"/>
        <pc:sldMkLst>
          <pc:docMk/>
          <pc:sldMk cId="4067541576" sldId="277"/>
        </pc:sldMkLst>
        <pc:spChg chg="mod">
          <ac:chgData name="Alisdair Cunningham" userId="67e8d9ba-4582-42f1-b26c-e866daa7f65b" providerId="ADAL" clId="{D55405F9-96CE-42DD-9571-C3D40844E8B0}" dt="2026-02-05T15:50:09.813" v="1"/>
          <ac:spMkLst>
            <pc:docMk/>
            <pc:sldMk cId="4067541576" sldId="277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5:49:57.151" v="0"/>
          <ac:spMkLst>
            <pc:docMk/>
            <pc:sldMk cId="4067541576" sldId="277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6-02-05T15:52:48.574" v="49" actId="20577"/>
          <ac:spMkLst>
            <pc:docMk/>
            <pc:sldMk cId="4067541576" sldId="277"/>
            <ac:spMk id="12" creationId="{38C4A143-C346-A5D7-3DFF-2CAF7FBCDBED}"/>
          </ac:spMkLst>
        </pc:spChg>
        <pc:graphicFrameChg chg="mod modGraphic">
          <ac:chgData name="Alisdair Cunningham" userId="67e8d9ba-4582-42f1-b26c-e866daa7f65b" providerId="ADAL" clId="{D55405F9-96CE-42DD-9571-C3D40844E8B0}" dt="2026-02-05T15:52:41.374" v="45" actId="20577"/>
          <ac:graphicFrameMkLst>
            <pc:docMk/>
            <pc:sldMk cId="4067541576" sldId="277"/>
            <ac:graphicFrameMk id="3" creationId="{B021B33D-74FB-7439-7000-BD3BC9FB2B45}"/>
          </ac:graphicFrameMkLst>
        </pc:graphicFrameChg>
      </pc:sldChg>
      <pc:sldChg chg="modSp">
        <pc:chgData name="Alisdair Cunningham" userId="67e8d9ba-4582-42f1-b26c-e866daa7f65b" providerId="ADAL" clId="{D55405F9-96CE-42DD-9571-C3D40844E8B0}" dt="2026-02-05T15:50:09.813" v="1"/>
        <pc:sldMkLst>
          <pc:docMk/>
          <pc:sldMk cId="3089347103" sldId="278"/>
        </pc:sldMkLst>
        <pc:spChg chg="mod">
          <ac:chgData name="Alisdair Cunningham" userId="67e8d9ba-4582-42f1-b26c-e866daa7f65b" providerId="ADAL" clId="{D55405F9-96CE-42DD-9571-C3D40844E8B0}" dt="2026-02-05T15:50:09.813" v="1"/>
          <ac:spMkLst>
            <pc:docMk/>
            <pc:sldMk cId="3089347103" sldId="278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5:49:57.151" v="0"/>
          <ac:spMkLst>
            <pc:docMk/>
            <pc:sldMk cId="3089347103" sldId="27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5:50:09.813" v="1"/>
        <pc:sldMkLst>
          <pc:docMk/>
          <pc:sldMk cId="925689267" sldId="279"/>
        </pc:sldMkLst>
        <pc:spChg chg="mod">
          <ac:chgData name="Alisdair Cunningham" userId="67e8d9ba-4582-42f1-b26c-e866daa7f65b" providerId="ADAL" clId="{D55405F9-96CE-42DD-9571-C3D40844E8B0}" dt="2026-02-05T15:50:09.813" v="1"/>
          <ac:spMkLst>
            <pc:docMk/>
            <pc:sldMk cId="925689267" sldId="279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5:49:57.151" v="0"/>
          <ac:spMkLst>
            <pc:docMk/>
            <pc:sldMk cId="925689267" sldId="279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5:50:09.813" v="1"/>
        <pc:sldMkLst>
          <pc:docMk/>
          <pc:sldMk cId="1246390980" sldId="280"/>
        </pc:sldMkLst>
        <pc:spChg chg="mod">
          <ac:chgData name="Alisdair Cunningham" userId="67e8d9ba-4582-42f1-b26c-e866daa7f65b" providerId="ADAL" clId="{D55405F9-96CE-42DD-9571-C3D40844E8B0}" dt="2026-02-05T15:50:09.813" v="1"/>
          <ac:spMkLst>
            <pc:docMk/>
            <pc:sldMk cId="1246390980" sldId="280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5:49:57.151" v="0"/>
          <ac:spMkLst>
            <pc:docMk/>
            <pc:sldMk cId="1246390980" sldId="280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5:50:09.813" v="1"/>
        <pc:sldMkLst>
          <pc:docMk/>
          <pc:sldMk cId="2410922896" sldId="281"/>
        </pc:sldMkLst>
        <pc:spChg chg="mod">
          <ac:chgData name="Alisdair Cunningham" userId="67e8d9ba-4582-42f1-b26c-e866daa7f65b" providerId="ADAL" clId="{D55405F9-96CE-42DD-9571-C3D40844E8B0}" dt="2026-02-05T15:50:09.813" v="1"/>
          <ac:spMkLst>
            <pc:docMk/>
            <pc:sldMk cId="2410922896" sldId="281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5:49:57.151" v="0"/>
          <ac:spMkLst>
            <pc:docMk/>
            <pc:sldMk cId="2410922896" sldId="281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5:50:09.813" v="1"/>
        <pc:sldMkLst>
          <pc:docMk/>
          <pc:sldMk cId="2036500541" sldId="282"/>
        </pc:sldMkLst>
        <pc:spChg chg="mod">
          <ac:chgData name="Alisdair Cunningham" userId="67e8d9ba-4582-42f1-b26c-e866daa7f65b" providerId="ADAL" clId="{D55405F9-96CE-42DD-9571-C3D40844E8B0}" dt="2026-02-05T15:50:09.813" v="1"/>
          <ac:spMkLst>
            <pc:docMk/>
            <pc:sldMk cId="2036500541" sldId="282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5:49:57.151" v="0"/>
          <ac:spMkLst>
            <pc:docMk/>
            <pc:sldMk cId="2036500541" sldId="282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5:50:09.813" v="1"/>
        <pc:sldMkLst>
          <pc:docMk/>
          <pc:sldMk cId="930783114" sldId="283"/>
        </pc:sldMkLst>
        <pc:spChg chg="mod">
          <ac:chgData name="Alisdair Cunningham" userId="67e8d9ba-4582-42f1-b26c-e866daa7f65b" providerId="ADAL" clId="{D55405F9-96CE-42DD-9571-C3D40844E8B0}" dt="2026-02-05T15:50:09.813" v="1"/>
          <ac:spMkLst>
            <pc:docMk/>
            <pc:sldMk cId="930783114" sldId="283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5:49:57.151" v="0"/>
          <ac:spMkLst>
            <pc:docMk/>
            <pc:sldMk cId="930783114" sldId="283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5:50:09.813" v="1"/>
        <pc:sldMkLst>
          <pc:docMk/>
          <pc:sldMk cId="599868862" sldId="284"/>
        </pc:sldMkLst>
        <pc:spChg chg="mod">
          <ac:chgData name="Alisdair Cunningham" userId="67e8d9ba-4582-42f1-b26c-e866daa7f65b" providerId="ADAL" clId="{D55405F9-96CE-42DD-9571-C3D40844E8B0}" dt="2026-02-05T15:50:09.813" v="1"/>
          <ac:spMkLst>
            <pc:docMk/>
            <pc:sldMk cId="599868862" sldId="284"/>
            <ac:spMk id="3" creationId="{FC166DDA-B509-215E-99A6-F662175F2F0F}"/>
          </ac:spMkLst>
        </pc:spChg>
        <pc:spChg chg="mod">
          <ac:chgData name="Alisdair Cunningham" userId="67e8d9ba-4582-42f1-b26c-e866daa7f65b" providerId="ADAL" clId="{D55405F9-96CE-42DD-9571-C3D40844E8B0}" dt="2026-02-05T15:49:57.151" v="0"/>
          <ac:spMkLst>
            <pc:docMk/>
            <pc:sldMk cId="599868862" sldId="284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5:50:09.813" v="1"/>
        <pc:sldMkLst>
          <pc:docMk/>
          <pc:sldMk cId="135289035" sldId="285"/>
        </pc:sldMkLst>
        <pc:spChg chg="mod">
          <ac:chgData name="Alisdair Cunningham" userId="67e8d9ba-4582-42f1-b26c-e866daa7f65b" providerId="ADAL" clId="{D55405F9-96CE-42DD-9571-C3D40844E8B0}" dt="2026-02-05T15:50:09.813" v="1"/>
          <ac:spMkLst>
            <pc:docMk/>
            <pc:sldMk cId="135289035" sldId="285"/>
            <ac:spMk id="3" creationId="{FC166DDA-B509-215E-99A6-F662175F2F0F}"/>
          </ac:spMkLst>
        </pc:spChg>
        <pc:spChg chg="mod">
          <ac:chgData name="Alisdair Cunningham" userId="67e8d9ba-4582-42f1-b26c-e866daa7f65b" providerId="ADAL" clId="{D55405F9-96CE-42DD-9571-C3D40844E8B0}" dt="2026-02-05T15:49:57.151" v="0"/>
          <ac:spMkLst>
            <pc:docMk/>
            <pc:sldMk cId="135289035" sldId="285"/>
            <ac:spMk id="8" creationId="{C39BE701-A67E-5BFD-B044-ECF13A62178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B68FAD-C896-4FF9-9BA9-64658400CE0F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DA0F2-1344-4DA6-8494-DDBF76B8E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92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5012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7068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Frefer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A.A., Mahmoud, M., </a:t>
            </a:r>
            <a:r>
              <a:rPr lang="en-GB" b="0" i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Haleema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H. and </a:t>
            </a:r>
            <a:r>
              <a:rPr lang="en-GB" b="0" i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Almamlook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R., 2018. Overview success criteria and critical success factors in project management. </a:t>
            </a:r>
            <a:r>
              <a:rPr lang="en-GB" b="0" i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Industrial engineering &amp; management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pp.1-6.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7141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7748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620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939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2CD0D-877A-FEDF-2EAE-DD1F17746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5BF9-7566-D7A4-406B-798541103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003A3-325F-C26A-FA44-E4AD1D39D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4AD3-66ED-3C6C-46B4-73A9B30D8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A9A4A-A61F-7B2F-E361-97C19E46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06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C07B3-9916-423B-7CD1-19C60E62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FC5B0-C5BE-A093-594B-883B6A81A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1B4B0-ACB5-8AE8-EFF7-EC05E0B02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CE3C7-547D-417C-20E1-2261D2D4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4762D-F59C-9AB5-9F6A-DF64228D9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3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ABAF-C2B5-7176-AA08-3078F8E7D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3BEE-6928-E31B-A58A-75E83D958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E0B90-14D1-588A-B30E-B6B141D63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86F2E0-E74E-1B11-CCCB-5154A8AAA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25D03-A221-03B9-6097-140E42823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195A4-204C-393A-DABC-692F3A0F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A2D8A-292E-903B-7F48-FF9FE846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7BA1C-9854-52EC-BEEA-23260A9ECE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B108C-1E88-04EC-7D18-226D95E9F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F6F3A-2D91-17CA-EAD0-DAFE0F0374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29055-827B-E743-88DA-EDD96FB8E4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109535-ED7B-DD82-EEE0-80679E9AA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CA376-4F8F-7792-C7E7-F505026E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71BEEC-6D7A-80EF-53E7-4BD71580B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6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B7C9-A3EA-5D7C-B5B1-0070ABDD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2E5745-AE22-E2C0-76B1-2C3ADE535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B970F9-DCE6-3D7D-FC15-26E4D05C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D4632-31E4-F672-3536-5C6865AA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3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432F-2CCB-AE15-E48B-550EFAE6C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BB02-FCA9-3C9F-AC89-5448D7BE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E1B2AE-F8EF-E5CD-AAE3-02A6B3F1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FC17C-28B7-C258-9B00-DD40F1EC1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2454D-CE02-E313-2FC3-65724527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E89C7-C169-D1B0-3A91-E88192D6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3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FA5D-77C8-A896-D7CF-BCA45D0E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543403-3DF3-827E-D67F-BE2BDC18BC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47C9-A419-4D56-680B-0E30F66A7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BD5D0-78B5-42BF-8DC5-EAB0E05E3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B865F-2A5C-B2E5-4EE5-BA29E286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E3FD6-BECD-F6F2-5045-08EE4248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26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8249-3E29-D98E-5C63-F29CBEDB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094AC-3377-DE40-C622-7D7D64344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20295-64C9-42E0-BD7E-47573317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8CEAE-BB50-466E-70D5-52353FF6C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BF7E9-1768-AE86-F197-623CD7370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60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2D20D8-E1AA-959E-DC57-CD8FA06DB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88730C-AF3D-DBC2-B978-8C8070E34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26C1A-C7D1-0E67-B97C-5C43B7D1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B75AE-6C96-6D98-5CB8-64628001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E4727-E08A-CC2C-3454-7A70C04B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506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FC9F38-A363-1279-79DF-EA5AEC91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ED578-12B3-AB21-2C3E-1032A6D3E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77A77-C573-D68F-CF03-48BE517D6A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F8965-497E-822F-D721-A9A646A18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EDF53-EAB3-812F-4683-B7349022E9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4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moodle.uwtsd.ac.uk/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moodle.uwtsd.ac.uk/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jectmanager.com/blog/project-definition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apm.org.uk/resources/what-is-project-management/" TargetMode="Externa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pm.org.uk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hyperlink" Target="http://103.62.146.201:8081/xmlui/bitstream/handle/1/6080/project%20management.pdf?sequence=1&amp;isAllowed=y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mailto:a.cunningham@uwtsd.ac.u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4840562" y="741594"/>
            <a:ext cx="5507258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>
                <a:latin typeface="+mj-lt"/>
                <a:ea typeface="+mj-ea"/>
                <a:cs typeface="+mj-cs"/>
              </a:rPr>
              <a:t>ACNA5000: </a:t>
            </a:r>
            <a:r>
              <a:rPr lang="en-GB" sz="5000">
                <a:latin typeface="+mj-lt"/>
                <a:ea typeface="+mj-ea"/>
                <a:cs typeface="+mj-cs"/>
              </a:rPr>
              <a:t>Introduction to Project Management</a:t>
            </a:r>
            <a:endParaRPr lang="en-US" sz="5000">
              <a:latin typeface="+mj-lt"/>
              <a:ea typeface="+mj-ea"/>
              <a:cs typeface="+mj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52" r="3095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F4A015C-4060-7569-C996-C0E610DFAC4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1</a:t>
            </a:fld>
            <a:r>
              <a:rPr lang="en-GB"/>
              <a:t> / 15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395786" y="4705714"/>
            <a:ext cx="23968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 Alisdair Cunningham</a:t>
            </a:r>
          </a:p>
          <a:p>
            <a:pPr algn="ctr"/>
            <a:r>
              <a:rPr lang="en-GB" dirty="0"/>
              <a:t>Senior Lecturer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2025 / 2026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06/02/2026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06/02/2026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2</a:t>
            </a:fld>
            <a:r>
              <a:rPr lang="en-GB"/>
              <a:t> / 15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Lecture contents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D86128-627C-CDAF-0130-E754A86682C9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A. Cunningham			</a:t>
            </a:r>
            <a:r>
              <a:rPr lang="en-GB"/>
              <a:t>Lecture 12: Introduction to Project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97D259-C210-48AB-7C61-CFC306A4650C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06/02/2026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03642F-8859-A223-448B-8BDF92518F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2C23C78-DFD7-3DCE-77CD-134C80779B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3575675"/>
              </p:ext>
            </p:extLst>
          </p:nvPr>
        </p:nvGraphicFramePr>
        <p:xfrm>
          <a:off x="3817424" y="1434187"/>
          <a:ext cx="6644081" cy="40233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168316">
                  <a:extLst>
                    <a:ext uri="{9D8B030D-6E8A-4147-A177-3AD203B41FA5}">
                      <a16:colId xmlns:a16="http://schemas.microsoft.com/office/drawing/2014/main" val="4217316143"/>
                    </a:ext>
                  </a:extLst>
                </a:gridCol>
                <a:gridCol w="5475765">
                  <a:extLst>
                    <a:ext uri="{9D8B030D-6E8A-4147-A177-3AD203B41FA5}">
                      <a16:colId xmlns:a16="http://schemas.microsoft.com/office/drawing/2014/main" val="2224999294"/>
                    </a:ext>
                  </a:extLst>
                </a:gridCol>
              </a:tblGrid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/>
                        <a:t>Slide(s)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364065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Module Aims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6689555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/>
                        <a:t>4 –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Module Assessment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7722624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/>
                        <a:t>What is a project?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2937406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/>
                        <a:t>What is NOT a project?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3503452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/>
                        <a:t>Types of projects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221353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/>
                        <a:t>What is project 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172326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/>
                        <a:t>Project manager skillset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7839914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/>
                        <a:t>11 - 12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/>
                        <a:t>Project Success Criteria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587409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/>
                        <a:t>Summary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5460327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/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/>
                        <a:t>Next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2902650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9F53A73-2EA9-3328-7F6F-2F3281375DCC}"/>
              </a:ext>
            </a:extLst>
          </p:cNvPr>
          <p:cNvSpPr txBox="1"/>
          <p:nvPr/>
        </p:nvSpPr>
        <p:spPr>
          <a:xfrm>
            <a:off x="3984770" y="625757"/>
            <a:ext cx="66440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This lecture will contain the following: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408066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A. Cunningham			</a:t>
            </a:r>
            <a:r>
              <a:rPr lang="en-GB"/>
              <a:t>Lecture 12: Introduction to Project Management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3</a:t>
            </a:fld>
            <a:r>
              <a:rPr lang="en-GB"/>
              <a:t> / 15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fr-FR" b="1" dirty="0"/>
              <a:t>Module </a:t>
            </a:r>
            <a:r>
              <a:rPr lang="fr-FR" b="1" dirty="0" err="1"/>
              <a:t>Aims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83743" y="1155565"/>
            <a:ext cx="755117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Module descriptor can be found on Moodle:</a:t>
            </a:r>
          </a:p>
          <a:p>
            <a:pPr algn="ctr"/>
            <a:r>
              <a:rPr lang="en-GB" sz="2400">
                <a:hlinkClick r:id="rId2"/>
              </a:rPr>
              <a:t>https://moodle.uwtsd.ac.uk/</a:t>
            </a:r>
            <a:endParaRPr lang="en-GB" sz="2400"/>
          </a:p>
          <a:p>
            <a:endParaRPr lang="en-GB" sz="2400"/>
          </a:p>
          <a:p>
            <a:pPr algn="ctr"/>
            <a:r>
              <a:rPr lang="en-GB" sz="2400" b="1" i="1"/>
              <a:t>“To build the skills and competencies necessary for career resilience and professional development for the future work context.”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06/02/2026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26FA9B-C110-40D6-78AA-84805C8D7C0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19514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4</a:t>
            </a:fld>
            <a:r>
              <a:rPr lang="en-GB"/>
              <a:t> / 15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fr-FR" b="1" dirty="0"/>
              <a:t>Module </a:t>
            </a:r>
            <a:r>
              <a:rPr lang="en-GB" b="1" dirty="0"/>
              <a:t>Assessment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75712" y="870339"/>
            <a:ext cx="78428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Assessment details can be found in the Module Descriptor, via Moodle:</a:t>
            </a:r>
          </a:p>
          <a:p>
            <a:pPr algn="ctr"/>
            <a:r>
              <a:rPr lang="en-GB" sz="2400" dirty="0">
                <a:hlinkClick r:id="rId2"/>
              </a:rPr>
              <a:t>https://moodle.uwtsd.ac.uk/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This module be assessed via coursework:</a:t>
            </a:r>
          </a:p>
          <a:p>
            <a:pPr lvl="1"/>
            <a:r>
              <a:rPr lang="en-GB" sz="2400" dirty="0"/>
              <a:t>-    One assessment  - 2000 words</a:t>
            </a:r>
          </a:p>
          <a:p>
            <a:pPr lvl="1"/>
            <a:r>
              <a:rPr lang="en-GB" sz="2400" dirty="0"/>
              <a:t>-	50% of course grade</a:t>
            </a:r>
          </a:p>
          <a:p>
            <a:endParaRPr lang="en-GB" sz="2400" dirty="0"/>
          </a:p>
          <a:p>
            <a:r>
              <a:rPr lang="en-GB" sz="2400" dirty="0"/>
              <a:t>Assessment 2: Project Management</a:t>
            </a:r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A. Cunningham			</a:t>
            </a:r>
            <a:r>
              <a:rPr lang="en-GB"/>
              <a:t>Lecture 12: Introduction to Project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06/02/2026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17CCE004-2D0E-D1EA-0653-735847692B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7606312"/>
              </p:ext>
            </p:extLst>
          </p:nvPr>
        </p:nvGraphicFramePr>
        <p:xfrm>
          <a:off x="4313518" y="4853287"/>
          <a:ext cx="6315334" cy="396240"/>
        </p:xfrm>
        <a:graphic>
          <a:graphicData uri="http://schemas.openxmlformats.org/drawingml/2006/table">
            <a:tbl>
              <a:tblPr firstRow="1" firstCol="1" bandRow="1"/>
              <a:tblGrid>
                <a:gridCol w="1986929">
                  <a:extLst>
                    <a:ext uri="{9D8B030D-6E8A-4147-A177-3AD203B41FA5}">
                      <a16:colId xmlns:a16="http://schemas.microsoft.com/office/drawing/2014/main" val="2374113757"/>
                    </a:ext>
                  </a:extLst>
                </a:gridCol>
                <a:gridCol w="2110795">
                  <a:extLst>
                    <a:ext uri="{9D8B030D-6E8A-4147-A177-3AD203B41FA5}">
                      <a16:colId xmlns:a16="http://schemas.microsoft.com/office/drawing/2014/main" val="1547744113"/>
                    </a:ext>
                  </a:extLst>
                </a:gridCol>
                <a:gridCol w="980661">
                  <a:extLst>
                    <a:ext uri="{9D8B030D-6E8A-4147-A177-3AD203B41FA5}">
                      <a16:colId xmlns:a16="http://schemas.microsoft.com/office/drawing/2014/main" val="714279391"/>
                    </a:ext>
                  </a:extLst>
                </a:gridCol>
                <a:gridCol w="1236949">
                  <a:extLst>
                    <a:ext uri="{9D8B030D-6E8A-4147-A177-3AD203B41FA5}">
                      <a16:colId xmlns:a16="http://schemas.microsoft.com/office/drawing/2014/main" val="249488239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2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Mode of assessment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2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Volume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2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Weighting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200" b="1" kern="12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+mn-cs"/>
                        </a:rPr>
                        <a:t>Due date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9236713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Assignment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/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2,000 words or equivalent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50%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4</a:t>
                      </a:r>
                      <a:r>
                        <a:rPr lang="en-GB" sz="1400" baseline="30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th</a:t>
                      </a: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May 2026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97797620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189D7FCC-156A-A403-FB5B-31E34E51C1C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37602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5</a:t>
            </a:fld>
            <a:r>
              <a:rPr lang="en-GB"/>
              <a:t> / 15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Assessment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087755" y="494241"/>
            <a:ext cx="8852453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/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For this assessment, a list of potential real-world projects will be provided to you, and you will be assigned an example project that you will have to respond to. </a:t>
            </a:r>
          </a:p>
          <a:p>
            <a:pPr marL="457200"/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457200"/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will then devise your own project plan, including appropriate project proposal components, including any of the following as deemed relevant:</a:t>
            </a:r>
          </a:p>
          <a:p>
            <a:pPr marL="457200"/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	Written project scope</a:t>
            </a:r>
          </a:p>
          <a:p>
            <a:pPr marL="457200"/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	Gantt chart, </a:t>
            </a:r>
          </a:p>
          <a:p>
            <a:pPr marL="457200"/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	Proposed costings, </a:t>
            </a:r>
          </a:p>
          <a:p>
            <a:pPr marL="457200"/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	Proposed solution (including literature to defend the decisions made)</a:t>
            </a:r>
          </a:p>
          <a:p>
            <a:pPr marL="457200"/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457200"/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assessment will be in the form of a project proposal which could be presented to the project stakeholder.</a:t>
            </a:r>
          </a:p>
          <a:p>
            <a:pPr marL="457200"/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457200"/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Your writing and project plan needs to be clear and outline how the various elements come together, and what the decision-making process has been, including considerations for stakeholder engagement.  </a:t>
            </a:r>
          </a:p>
          <a:p>
            <a:pPr marL="457200"/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457200"/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report should be 2,000 words +/- 10% (excluding tables, reference list, and citations) and is submitted to Turnitin via Moodle.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A. Cunningham			</a:t>
            </a:r>
            <a:r>
              <a:rPr lang="en-GB"/>
              <a:t>Lecture 12: Introduction to Project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06/02/2026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021B33D-74FB-7439-7000-BD3BC9FB2B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1365716"/>
              </p:ext>
            </p:extLst>
          </p:nvPr>
        </p:nvGraphicFramePr>
        <p:xfrm>
          <a:off x="4489686" y="5824690"/>
          <a:ext cx="6315334" cy="447271"/>
        </p:xfrm>
        <a:graphic>
          <a:graphicData uri="http://schemas.openxmlformats.org/drawingml/2006/table">
            <a:tbl>
              <a:tblPr firstRow="1" firstCol="1" bandRow="1"/>
              <a:tblGrid>
                <a:gridCol w="1986929">
                  <a:extLst>
                    <a:ext uri="{9D8B030D-6E8A-4147-A177-3AD203B41FA5}">
                      <a16:colId xmlns:a16="http://schemas.microsoft.com/office/drawing/2014/main" val="2374113757"/>
                    </a:ext>
                  </a:extLst>
                </a:gridCol>
                <a:gridCol w="2110795">
                  <a:extLst>
                    <a:ext uri="{9D8B030D-6E8A-4147-A177-3AD203B41FA5}">
                      <a16:colId xmlns:a16="http://schemas.microsoft.com/office/drawing/2014/main" val="1547744113"/>
                    </a:ext>
                  </a:extLst>
                </a:gridCol>
                <a:gridCol w="980661">
                  <a:extLst>
                    <a:ext uri="{9D8B030D-6E8A-4147-A177-3AD203B41FA5}">
                      <a16:colId xmlns:a16="http://schemas.microsoft.com/office/drawing/2014/main" val="714279391"/>
                    </a:ext>
                  </a:extLst>
                </a:gridCol>
                <a:gridCol w="1236949">
                  <a:extLst>
                    <a:ext uri="{9D8B030D-6E8A-4147-A177-3AD203B41FA5}">
                      <a16:colId xmlns:a16="http://schemas.microsoft.com/office/drawing/2014/main" val="2494882393"/>
                    </a:ext>
                  </a:extLst>
                </a:gridCol>
              </a:tblGrid>
              <a:tr h="213912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Mode of assessment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1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Volume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Weighting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100" b="1" kern="12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+mn-cs"/>
                        </a:rPr>
                        <a:t>Due date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92367134"/>
                  </a:ext>
                </a:extLst>
              </a:tr>
              <a:tr h="233359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Assignment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/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2,000 words or equivalent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50%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4</a:t>
                      </a:r>
                      <a:r>
                        <a:rPr lang="en-GB" sz="1200" baseline="30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th</a:t>
                      </a: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May 2026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97797620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0A018655-5CF1-75B5-5FF7-F9E4BF9F7B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67541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6</a:t>
            </a:fld>
            <a:r>
              <a:rPr lang="en-GB"/>
              <a:t> / 15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What is a project?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A. Cunningham			</a:t>
            </a:r>
            <a:r>
              <a:rPr lang="en-GB"/>
              <a:t>Lecture 12: Introduction to Project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06/02/2026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174E-A2D4-3F9C-E3EE-32FD2B682707}"/>
              </a:ext>
            </a:extLst>
          </p:cNvPr>
          <p:cNvSpPr txBox="1"/>
          <p:nvPr/>
        </p:nvSpPr>
        <p:spPr>
          <a:xfrm>
            <a:off x="165652" y="464471"/>
            <a:ext cx="7017026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omic Sans MS" panose="030F0702030302020204" pitchFamily="66" charset="0"/>
              </a:rPr>
              <a:t>QUESTIONS: </a:t>
            </a:r>
          </a:p>
          <a:p>
            <a:endParaRPr lang="en-GB" sz="2000">
              <a:latin typeface="Comic Sans MS" panose="030F07020303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>
                <a:latin typeface="Comic Sans MS" panose="030F0702030302020204" pitchFamily="66" charset="0"/>
              </a:rPr>
              <a:t>Have you done any work that you would you would describe as a ‘project’?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>
              <a:latin typeface="Comic Sans MS" panose="030F07020303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>
                <a:latin typeface="Comic Sans MS" panose="030F0702030302020204" pitchFamily="66" charset="0"/>
              </a:rPr>
              <a:t>Is so – what elements made it a project?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>
              <a:latin typeface="Comic Sans MS" panose="030F07020303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>
                <a:latin typeface="Comic Sans MS" panose="030F0702030302020204" pitchFamily="66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>
              <a:latin typeface="Comic Sans MS" panose="030F07020303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>
              <a:latin typeface="Comic Sans MS" panose="030F07020303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>
              <a:latin typeface="Comic Sans MS" panose="030F07020303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>
              <a:latin typeface="Comic Sans MS" panose="030F0702030302020204" pitchFamily="66" charset="0"/>
            </a:endParaRPr>
          </a:p>
          <a:p>
            <a:pPr algn="ctr"/>
            <a:r>
              <a:rPr lang="en-GB" sz="2400"/>
              <a:t>“</a:t>
            </a:r>
            <a:r>
              <a:rPr lang="en-GB" sz="2400" b="1" i="0">
                <a:solidFill>
                  <a:srgbClr val="101423"/>
                </a:solidFill>
                <a:effectLst/>
                <a:latin typeface="Inter"/>
              </a:rPr>
              <a:t>set of tasks </a:t>
            </a:r>
            <a:r>
              <a:rPr lang="en-GB" sz="2400" b="0" i="0">
                <a:solidFill>
                  <a:srgbClr val="101423"/>
                </a:solidFill>
                <a:effectLst/>
                <a:latin typeface="Inter"/>
              </a:rPr>
              <a:t>that must be completed within a </a:t>
            </a:r>
            <a:r>
              <a:rPr lang="en-GB" sz="2400" b="1" i="0">
                <a:solidFill>
                  <a:srgbClr val="101423"/>
                </a:solidFill>
                <a:effectLst/>
                <a:latin typeface="Inter"/>
              </a:rPr>
              <a:t>defined timeline </a:t>
            </a:r>
            <a:r>
              <a:rPr lang="en-GB" sz="2400" b="0" i="0">
                <a:solidFill>
                  <a:srgbClr val="101423"/>
                </a:solidFill>
                <a:effectLst/>
                <a:latin typeface="Inter"/>
              </a:rPr>
              <a:t>to accomplish a specific </a:t>
            </a:r>
            <a:r>
              <a:rPr lang="en-GB" sz="2400" b="1" i="0">
                <a:solidFill>
                  <a:srgbClr val="101423"/>
                </a:solidFill>
                <a:effectLst/>
                <a:latin typeface="Inter"/>
              </a:rPr>
              <a:t>set of goals</a:t>
            </a:r>
            <a:r>
              <a:rPr lang="en-GB" sz="2400" b="1" i="0">
                <a:solidFill>
                  <a:srgbClr val="101423"/>
                </a:solidFill>
                <a:effectLst/>
              </a:rPr>
              <a:t>” </a:t>
            </a:r>
          </a:p>
          <a:p>
            <a:pPr algn="ctr"/>
            <a:r>
              <a:rPr lang="en-GB" sz="2000" i="0">
                <a:solidFill>
                  <a:srgbClr val="101423"/>
                </a:solidFill>
                <a:effectLst/>
              </a:rPr>
              <a:t>(Source: Projectmanager.com, sourced July 2023: </a:t>
            </a:r>
            <a:r>
              <a:rPr lang="en-GB" sz="2000" i="0">
                <a:solidFill>
                  <a:srgbClr val="101423"/>
                </a:solidFill>
                <a:effectLst/>
                <a:hlinkClick r:id="rId3"/>
              </a:rPr>
              <a:t>https://www.projectmanager.com/blog/project-definition</a:t>
            </a:r>
            <a:r>
              <a:rPr lang="en-GB" sz="2000" i="0">
                <a:solidFill>
                  <a:srgbClr val="101423"/>
                </a:solidFill>
                <a:effectLst/>
              </a:rPr>
              <a:t>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7E0233-65E6-4303-3F7E-D63BF295B0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070" y="2657694"/>
            <a:ext cx="7209554" cy="132175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96D38ED-E0B4-24B4-47C3-7560B6505EB9}"/>
              </a:ext>
            </a:extLst>
          </p:cNvPr>
          <p:cNvSpPr txBox="1"/>
          <p:nvPr/>
        </p:nvSpPr>
        <p:spPr>
          <a:xfrm>
            <a:off x="7243326" y="2926684"/>
            <a:ext cx="4943062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>
              <a:solidFill>
                <a:srgbClr val="101423"/>
              </a:solidFill>
            </a:endParaRPr>
          </a:p>
          <a:p>
            <a:pPr algn="ctr"/>
            <a:r>
              <a:rPr lang="en-GB" sz="2400" i="0">
                <a:solidFill>
                  <a:srgbClr val="101423"/>
                </a:solidFill>
                <a:effectLst/>
              </a:rPr>
              <a:t>“a </a:t>
            </a:r>
            <a:r>
              <a:rPr lang="en-GB" sz="2400" b="1" i="0">
                <a:solidFill>
                  <a:srgbClr val="101423"/>
                </a:solidFill>
                <a:effectLst/>
              </a:rPr>
              <a:t>unique</a:t>
            </a:r>
            <a:r>
              <a:rPr lang="en-GB" sz="2400" i="0">
                <a:solidFill>
                  <a:srgbClr val="101423"/>
                </a:solidFill>
                <a:effectLst/>
              </a:rPr>
              <a:t>, </a:t>
            </a:r>
            <a:r>
              <a:rPr lang="en-GB" sz="2400" b="1" i="0">
                <a:solidFill>
                  <a:srgbClr val="101423"/>
                </a:solidFill>
                <a:effectLst/>
              </a:rPr>
              <a:t>transient endeavour</a:t>
            </a:r>
            <a:r>
              <a:rPr lang="en-GB" sz="2400" i="0">
                <a:solidFill>
                  <a:srgbClr val="101423"/>
                </a:solidFill>
                <a:effectLst/>
              </a:rPr>
              <a:t>, undertaken to </a:t>
            </a:r>
            <a:r>
              <a:rPr lang="en-GB" sz="2400" b="1" i="0">
                <a:solidFill>
                  <a:srgbClr val="101423"/>
                </a:solidFill>
                <a:effectLst/>
              </a:rPr>
              <a:t>achieve planned objectives</a:t>
            </a:r>
            <a:r>
              <a:rPr lang="en-GB" sz="2400" i="0">
                <a:solidFill>
                  <a:srgbClr val="101423"/>
                </a:solidFill>
                <a:effectLst/>
              </a:rPr>
              <a:t>, which could be defined in terms of </a:t>
            </a:r>
            <a:r>
              <a:rPr lang="en-GB" sz="2400" b="1" i="0">
                <a:solidFill>
                  <a:srgbClr val="101423"/>
                </a:solidFill>
                <a:effectLst/>
              </a:rPr>
              <a:t>outputs, outcomes or benefits.”</a:t>
            </a:r>
          </a:p>
          <a:p>
            <a:pPr algn="ctr"/>
            <a:r>
              <a:rPr lang="en-GB" sz="2000">
                <a:solidFill>
                  <a:srgbClr val="101423"/>
                </a:solidFill>
              </a:rPr>
              <a:t>(Source: Association of Project Management, sourced July 2023: </a:t>
            </a:r>
            <a:r>
              <a:rPr lang="en-GB" sz="2000">
                <a:solidFill>
                  <a:srgbClr val="101423"/>
                </a:solidFill>
                <a:hlinkClick r:id="rId5"/>
              </a:rPr>
              <a:t>https://www.apm.org.uk/resources/what-is-project-management/</a:t>
            </a:r>
            <a:r>
              <a:rPr lang="en-GB" sz="2000">
                <a:solidFill>
                  <a:srgbClr val="101423"/>
                </a:solidFill>
              </a:rPr>
              <a:t>)</a:t>
            </a:r>
            <a:endParaRPr lang="en-GB" sz="24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4CE80F7-CE7F-3623-FAF6-468D66A83F57}"/>
              </a:ext>
            </a:extLst>
          </p:cNvPr>
          <p:cNvSpPr/>
          <p:nvPr/>
        </p:nvSpPr>
        <p:spPr>
          <a:xfrm>
            <a:off x="-5609" y="3147089"/>
            <a:ext cx="12191998" cy="33190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>
                <a:solidFill>
                  <a:schemeClr val="tx1"/>
                </a:solidFill>
                <a:latin typeface="Comic Sans MS" panose="030F0702030302020204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089347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7</a:t>
            </a:fld>
            <a:r>
              <a:rPr lang="en-GB"/>
              <a:t> / 15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What is NOT a project?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A. Cunningham			</a:t>
            </a:r>
            <a:r>
              <a:rPr lang="en-GB"/>
              <a:t>Lecture 12: Introduction to Project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06/02/2026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174E-A2D4-3F9C-E3EE-32FD2B682707}"/>
              </a:ext>
            </a:extLst>
          </p:cNvPr>
          <p:cNvSpPr txBox="1"/>
          <p:nvPr/>
        </p:nvSpPr>
        <p:spPr>
          <a:xfrm>
            <a:off x="72887" y="369332"/>
            <a:ext cx="1211350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Based on the previous definitions, we know that other non-project work is differentiable based on the following criteria:</a:t>
            </a:r>
          </a:p>
          <a:p>
            <a:endParaRPr lang="en-GB" sz="2400" b="1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/>
              <a:t>Not unique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/>
              <a:t>recurring tasks e.g. driving, gardening, lecturing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/>
              <a:t>Continual / repetitive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/>
              <a:t>No specific start and end point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/>
              <a:t>No final objective / final goal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/>
              <a:t>For example, continued enhancement not a ‘project’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/>
              <a:t>Lacking clear definition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/>
              <a:t>In order to ‘achieve planned objectives’ a project requires a clear outline / specification of the outcome must be defined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/>
              <a:t>No ambiguity as to when a project ends, whereas definition does not exist for non-project work.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FA2D3C-5109-20E9-4BDA-C49DEE5B301B}"/>
              </a:ext>
            </a:extLst>
          </p:cNvPr>
          <p:cNvSpPr txBox="1"/>
          <p:nvPr/>
        </p:nvSpPr>
        <p:spPr>
          <a:xfrm>
            <a:off x="7381460" y="1809303"/>
            <a:ext cx="4333462" cy="1938992"/>
          </a:xfrm>
          <a:prstGeom prst="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latin typeface="Comic Sans MS" panose="030F0702030302020204" pitchFamily="66" charset="0"/>
              </a:rPr>
              <a:t>QUESTION: </a:t>
            </a:r>
          </a:p>
          <a:p>
            <a:pPr algn="ctr"/>
            <a:r>
              <a:rPr lang="en-GB" sz="2400" b="1">
                <a:latin typeface="Comic Sans MS" panose="030F0702030302020204" pitchFamily="66" charset="0"/>
              </a:rPr>
              <a:t>Based on this, can you describe work you have done that was / is not a project?</a:t>
            </a:r>
          </a:p>
        </p:txBody>
      </p:sp>
    </p:spTree>
    <p:extLst>
      <p:ext uri="{BB962C8B-B14F-4D97-AF65-F5344CB8AC3E}">
        <p14:creationId xmlns:p14="http://schemas.microsoft.com/office/powerpoint/2010/main" val="925689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10E1D47F-F611-DB81-525D-40CD8A2385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3625" y="2643799"/>
            <a:ext cx="6168887" cy="3469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8</a:t>
            </a:fld>
            <a:r>
              <a:rPr lang="en-GB"/>
              <a:t> / 15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Types of projects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A. Cunningham			</a:t>
            </a:r>
            <a:r>
              <a:rPr lang="en-GB"/>
              <a:t>Lecture 12: Introduction to Project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06/02/2026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174E-A2D4-3F9C-E3EE-32FD2B682707}"/>
              </a:ext>
            </a:extLst>
          </p:cNvPr>
          <p:cNvSpPr txBox="1"/>
          <p:nvPr/>
        </p:nvSpPr>
        <p:spPr>
          <a:xfrm>
            <a:off x="72887" y="369332"/>
            <a:ext cx="12113501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Projects can be found in many aspects of life, not just the workplace. Examples include:</a:t>
            </a:r>
          </a:p>
          <a:p>
            <a:endParaRPr lang="en-GB" sz="2400"/>
          </a:p>
          <a:p>
            <a:endParaRPr lang="en-GB" sz="20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596310-916D-90AE-F1B3-A4142403997C}"/>
              </a:ext>
            </a:extLst>
          </p:cNvPr>
          <p:cNvSpPr txBox="1"/>
          <p:nvPr/>
        </p:nvSpPr>
        <p:spPr>
          <a:xfrm>
            <a:off x="144370" y="2646584"/>
            <a:ext cx="26319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Domestic</a:t>
            </a:r>
          </a:p>
          <a:p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Interior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Home improvements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Extensions / building modifications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Landscape / garden design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FAF522-9086-7433-B2C3-E0D8422FFECD}"/>
              </a:ext>
            </a:extLst>
          </p:cNvPr>
          <p:cNvSpPr txBox="1"/>
          <p:nvPr/>
        </p:nvSpPr>
        <p:spPr>
          <a:xfrm>
            <a:off x="3485322" y="1104689"/>
            <a:ext cx="23721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Academic Research</a:t>
            </a:r>
          </a:p>
          <a:p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Dissertation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Funded Research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033BC4-17D7-2B1E-58D0-578EC757F803}"/>
              </a:ext>
            </a:extLst>
          </p:cNvPr>
          <p:cNvSpPr txBox="1"/>
          <p:nvPr/>
        </p:nvSpPr>
        <p:spPr>
          <a:xfrm>
            <a:off x="9018609" y="4216244"/>
            <a:ext cx="291547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Events</a:t>
            </a:r>
          </a:p>
          <a:p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Wedding 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Holiday 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Surprise birthday party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05C4950-D504-ED87-79C5-D24372953B58}"/>
              </a:ext>
            </a:extLst>
          </p:cNvPr>
          <p:cNvSpPr txBox="1"/>
          <p:nvPr/>
        </p:nvSpPr>
        <p:spPr>
          <a:xfrm>
            <a:off x="9126370" y="1238252"/>
            <a:ext cx="237213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Business</a:t>
            </a:r>
          </a:p>
          <a:p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Consultancy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Market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9228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9</a:t>
            </a:fld>
            <a:r>
              <a:rPr lang="en-GB"/>
              <a:t> / 15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What is project management?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A. Cunningham			</a:t>
            </a:r>
            <a:r>
              <a:rPr lang="en-GB"/>
              <a:t>Lecture 12: Introduction to Project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06/02/2026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07AD89-D8B4-C766-5168-971FB26FFB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1712" y="1400224"/>
            <a:ext cx="6119191" cy="314843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2A97DC4-403D-42D6-C5BD-C85850D89E3B}"/>
              </a:ext>
            </a:extLst>
          </p:cNvPr>
          <p:cNvSpPr txBox="1"/>
          <p:nvPr/>
        </p:nvSpPr>
        <p:spPr>
          <a:xfrm>
            <a:off x="5981713" y="4666208"/>
            <a:ext cx="61191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/>
              <a:t>Source: Association of Project Managers</a:t>
            </a:r>
          </a:p>
          <a:p>
            <a:pPr algn="ctr"/>
            <a:r>
              <a:rPr lang="en-GB" sz="1400"/>
              <a:t>https://www.apm.org.uk/resources/what-is-project-management/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E41E791-9CB7-6605-59D1-7258FBF5C6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54864"/>
            <a:ext cx="5742953" cy="24591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C097286-CD02-560D-93C1-B4D38E30F49E}"/>
              </a:ext>
            </a:extLst>
          </p:cNvPr>
          <p:cNvSpPr txBox="1"/>
          <p:nvPr/>
        </p:nvSpPr>
        <p:spPr>
          <a:xfrm>
            <a:off x="-137478" y="3813590"/>
            <a:ext cx="61191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/>
              <a:t>Source: Project Management Institute</a:t>
            </a:r>
          </a:p>
          <a:p>
            <a:pPr algn="ctr"/>
            <a:r>
              <a:rPr lang="en-GB" sz="1400"/>
              <a:t>https://www.pmi.org/about/learn-about-pmi/what-is-project-management</a:t>
            </a:r>
          </a:p>
        </p:txBody>
      </p:sp>
    </p:spTree>
    <p:extLst>
      <p:ext uri="{BB962C8B-B14F-4D97-AF65-F5344CB8AC3E}">
        <p14:creationId xmlns:p14="http://schemas.microsoft.com/office/powerpoint/2010/main" val="12463909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10</a:t>
            </a:fld>
            <a:r>
              <a:rPr lang="en-GB"/>
              <a:t> / 15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fr-FR" b="1" dirty="0"/>
              <a:t>Pr</a:t>
            </a:r>
            <a:r>
              <a:rPr lang="en-GB" b="1" dirty="0" err="1"/>
              <a:t>oject</a:t>
            </a:r>
            <a:r>
              <a:rPr lang="en-GB" b="1" dirty="0"/>
              <a:t> manager skillset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A. Cunningham			</a:t>
            </a:r>
            <a:r>
              <a:rPr lang="en-GB"/>
              <a:t>Lecture 12: Introduction to Project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06/02/2026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174E-A2D4-3F9C-E3EE-32FD2B682707}"/>
              </a:ext>
            </a:extLst>
          </p:cNvPr>
          <p:cNvSpPr txBox="1"/>
          <p:nvPr/>
        </p:nvSpPr>
        <p:spPr>
          <a:xfrm>
            <a:off x="3995943" y="667224"/>
            <a:ext cx="73346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/>
              <a:t>Given the definitions of both a ‘project’ and ‘project management’, what skills do you think are needed for the role of ‘Project Manager’?</a:t>
            </a:r>
            <a:endParaRPr lang="en-GB" sz="20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23379F4-79B3-CEA7-3FD0-A6EE41FAD1B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4" t="2601" r="174" b="11513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026" name="Picture 2" descr="Ideal project manager skills framework | Download Scientific Diagram">
            <a:extLst>
              <a:ext uri="{FF2B5EF4-FFF2-40B4-BE49-F238E27FC236}">
                <a16:creationId xmlns:a16="http://schemas.microsoft.com/office/drawing/2014/main" id="{0EE5800F-DBEF-A947-F097-3345C38736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07" b="7117"/>
          <a:stretch/>
        </p:blipFill>
        <p:spPr bwMode="auto">
          <a:xfrm>
            <a:off x="3995945" y="2067406"/>
            <a:ext cx="7334664" cy="4340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4E138AC-BE7F-A481-A9FF-322DFEDF6612}"/>
              </a:ext>
            </a:extLst>
          </p:cNvPr>
          <p:cNvSpPr/>
          <p:nvPr/>
        </p:nvSpPr>
        <p:spPr>
          <a:xfrm>
            <a:off x="3995943" y="2146852"/>
            <a:ext cx="2020544" cy="41280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60F2BD6-F1D2-8998-6528-18BE706F5940}"/>
              </a:ext>
            </a:extLst>
          </p:cNvPr>
          <p:cNvSpPr/>
          <p:nvPr/>
        </p:nvSpPr>
        <p:spPr>
          <a:xfrm>
            <a:off x="9216887" y="2160138"/>
            <a:ext cx="2093843" cy="41280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036500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11</a:t>
            </a:fld>
            <a:r>
              <a:rPr lang="en-GB"/>
              <a:t> / 15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fr-FR" b="1" dirty="0"/>
              <a:t>Project </a:t>
            </a:r>
            <a:r>
              <a:rPr lang="en-GB" b="1" dirty="0"/>
              <a:t>Success</a:t>
            </a:r>
            <a:r>
              <a:rPr lang="fr-FR" b="1" dirty="0"/>
              <a:t> </a:t>
            </a:r>
            <a:r>
              <a:rPr lang="en-GB" b="1" dirty="0"/>
              <a:t>Criteria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A. Cunningham			</a:t>
            </a:r>
            <a:r>
              <a:rPr lang="en-GB"/>
              <a:t>Lecture 12: Introduction to Project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06/02/2026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174E-A2D4-3F9C-E3EE-32FD2B682707}"/>
              </a:ext>
            </a:extLst>
          </p:cNvPr>
          <p:cNvSpPr txBox="1"/>
          <p:nvPr/>
        </p:nvSpPr>
        <p:spPr>
          <a:xfrm>
            <a:off x="1815548" y="1382945"/>
            <a:ext cx="8331787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/>
          </a:p>
          <a:p>
            <a:endParaRPr lang="en-GB" sz="240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Within the agreed time constraints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/>
          </a:p>
          <a:p>
            <a:pPr marL="342900" indent="-342900" algn="r">
              <a:buFont typeface="Arial" panose="020B0604020202020204" pitchFamily="34" charset="0"/>
              <a:buChar char="•"/>
            </a:pPr>
            <a:r>
              <a:rPr lang="en-GB" sz="2400"/>
              <a:t>Within agreed budget / resources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Meet all of the acceptance criteria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/>
          </a:p>
          <a:p>
            <a:pPr marL="342900" indent="-342900" algn="r">
              <a:buFont typeface="Arial" panose="020B0604020202020204" pitchFamily="34" charset="0"/>
              <a:buChar char="•"/>
            </a:pPr>
            <a:r>
              <a:rPr lang="en-GB" sz="2400"/>
              <a:t>To a high-quality standard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/>
          </a:p>
          <a:p>
            <a:endParaRPr lang="en-GB" sz="2000"/>
          </a:p>
        </p:txBody>
      </p:sp>
      <p:pic>
        <p:nvPicPr>
          <p:cNvPr id="2050" name="Picture 2" descr="Quality Symbol Images - Free Download on Freepik">
            <a:extLst>
              <a:ext uri="{FF2B5EF4-FFF2-40B4-BE49-F238E27FC236}">
                <a16:creationId xmlns:a16="http://schemas.microsoft.com/office/drawing/2014/main" id="{946C5701-6476-C778-3AF2-BE3FD26805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7335" y="4688858"/>
            <a:ext cx="1572394" cy="1572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F0A18FC-A7C6-EFE9-305C-8881A377A7B4}"/>
              </a:ext>
            </a:extLst>
          </p:cNvPr>
          <p:cNvSpPr txBox="1"/>
          <p:nvPr/>
        </p:nvSpPr>
        <p:spPr>
          <a:xfrm>
            <a:off x="781878" y="528076"/>
            <a:ext cx="1078727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>
                <a:latin typeface="Comic Sans MS" panose="030F0702030302020204" pitchFamily="66" charset="0"/>
              </a:rPr>
              <a:t>QUESTION: Now you know what a project is (and is not), how would you determine a successful project versus an unsuccessful one?</a:t>
            </a:r>
          </a:p>
        </p:txBody>
      </p:sp>
      <p:pic>
        <p:nvPicPr>
          <p:cNvPr id="2052" name="Picture 4" descr="Acceptance Criteria Stock Illustrations – 48 Acceptance Criteria Stock  Illustrations, Vectors &amp; Clipart - Dreamstime">
            <a:extLst>
              <a:ext uri="{FF2B5EF4-FFF2-40B4-BE49-F238E27FC236}">
                <a16:creationId xmlns:a16="http://schemas.microsoft.com/office/drawing/2014/main" id="{A859D2AA-D755-1BB9-20B7-57C1AAEF6A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5956" y="3244296"/>
            <a:ext cx="2230759" cy="2230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51183DB-5982-7112-BEDA-FEF1509ACB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76452" y="2664200"/>
            <a:ext cx="1547191" cy="1547191"/>
          </a:xfrm>
          <a:prstGeom prst="rect">
            <a:avLst/>
          </a:prstGeom>
        </p:spPr>
      </p:pic>
      <p:pic>
        <p:nvPicPr>
          <p:cNvPr id="2054" name="Picture 6" descr="Calendar and clock icon Royalty Free Vector Image">
            <a:extLst>
              <a:ext uri="{FF2B5EF4-FFF2-40B4-BE49-F238E27FC236}">
                <a16:creationId xmlns:a16="http://schemas.microsoft.com/office/drawing/2014/main" id="{8D074EF8-227C-78EF-47E5-61D0CA6A2D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52" t="10430" r="11136" b="19110"/>
          <a:stretch/>
        </p:blipFill>
        <p:spPr bwMode="auto">
          <a:xfrm>
            <a:off x="163995" y="1656667"/>
            <a:ext cx="1670855" cy="1563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04C1879-153E-E889-515E-12D33F75D222}"/>
              </a:ext>
            </a:extLst>
          </p:cNvPr>
          <p:cNvSpPr/>
          <p:nvPr/>
        </p:nvSpPr>
        <p:spPr>
          <a:xfrm>
            <a:off x="10200667" y="4589339"/>
            <a:ext cx="1706343" cy="185435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F9896B0-0ADE-51D7-DBB3-BA5BB2467816}"/>
              </a:ext>
            </a:extLst>
          </p:cNvPr>
          <p:cNvSpPr/>
          <p:nvPr/>
        </p:nvSpPr>
        <p:spPr>
          <a:xfrm>
            <a:off x="10254555" y="2438545"/>
            <a:ext cx="1706343" cy="185435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ABB543D-A13F-9CE2-40AD-009EABF3ED0E}"/>
              </a:ext>
            </a:extLst>
          </p:cNvPr>
          <p:cNvSpPr/>
          <p:nvPr/>
        </p:nvSpPr>
        <p:spPr>
          <a:xfrm>
            <a:off x="109205" y="3598144"/>
            <a:ext cx="1706343" cy="185435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337CA64-D021-F465-995A-13A12F13D140}"/>
              </a:ext>
            </a:extLst>
          </p:cNvPr>
          <p:cNvSpPr/>
          <p:nvPr/>
        </p:nvSpPr>
        <p:spPr>
          <a:xfrm>
            <a:off x="109205" y="1566863"/>
            <a:ext cx="1706343" cy="185435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47F8105-CCA0-8A62-D802-E99ECDED22BB}"/>
              </a:ext>
            </a:extLst>
          </p:cNvPr>
          <p:cNvSpPr/>
          <p:nvPr/>
        </p:nvSpPr>
        <p:spPr>
          <a:xfrm>
            <a:off x="1889640" y="1583438"/>
            <a:ext cx="8257695" cy="47464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930783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12</a:t>
            </a:fld>
            <a:r>
              <a:rPr lang="en-GB"/>
              <a:t> / 15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fr-FR" b="1" dirty="0"/>
              <a:t>Project </a:t>
            </a:r>
            <a:r>
              <a:rPr lang="fr-FR" b="1" dirty="0" err="1"/>
              <a:t>Success</a:t>
            </a:r>
            <a:r>
              <a:rPr lang="fr-FR" b="1" dirty="0"/>
              <a:t> </a:t>
            </a:r>
            <a:r>
              <a:rPr lang="fr-FR" b="1" dirty="0" err="1"/>
              <a:t>Criteria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0" y="475852"/>
            <a:ext cx="12192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/>
              <a:t>Despite there being common themes in terms of Project Success Criteria, there is some lack of consensus by researchers as to a specific set of critical criteria for all projects (</a:t>
            </a:r>
            <a:r>
              <a:rPr lang="en-GB" sz="2400" err="1"/>
              <a:t>Frefer</a:t>
            </a:r>
            <a:r>
              <a:rPr lang="en-GB" sz="2400"/>
              <a:t> et al., 2018)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A. Cunningham			</a:t>
            </a:r>
            <a:r>
              <a:rPr lang="en-GB"/>
              <a:t>Lecture 12: Introduction to Project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06/02/2026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F564F4F-E482-7ADC-817B-1D90F4B14F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0829"/>
          <a:stretch/>
        </p:blipFill>
        <p:spPr>
          <a:xfrm>
            <a:off x="617240" y="1325702"/>
            <a:ext cx="10242917" cy="36811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01079AF-A06C-EE99-1397-502000236D8B}"/>
              </a:ext>
            </a:extLst>
          </p:cNvPr>
          <p:cNvSpPr txBox="1"/>
          <p:nvPr/>
        </p:nvSpPr>
        <p:spPr>
          <a:xfrm>
            <a:off x="617240" y="4949900"/>
            <a:ext cx="10461577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GB" sz="12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Source: </a:t>
            </a:r>
            <a:r>
              <a:rPr lang="en-GB" sz="1200" b="0" i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Frefer</a:t>
            </a:r>
            <a:r>
              <a:rPr lang="en-GB" sz="12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A.A., Mahmoud, M., </a:t>
            </a:r>
            <a:r>
              <a:rPr lang="en-GB" sz="1200" b="0" i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Haleema</a:t>
            </a:r>
            <a:r>
              <a:rPr lang="en-GB" sz="12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H. and </a:t>
            </a:r>
            <a:r>
              <a:rPr lang="en-GB" sz="1200" b="0" i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Almamlook</a:t>
            </a:r>
            <a:r>
              <a:rPr lang="en-GB" sz="12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R., 2018. Overview success criteria and critical success factors in project management. </a:t>
            </a:r>
            <a:r>
              <a:rPr lang="en-GB" sz="1200" b="0" i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Industrial engineering &amp; management</a:t>
            </a:r>
            <a:r>
              <a:rPr lang="en-GB" sz="12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200" b="0" i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</a:t>
            </a:r>
            <a:r>
              <a:rPr lang="en-GB" sz="12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pp.1-6.</a:t>
            </a:r>
            <a:endParaRPr lang="en-GB" sz="12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C4FEFCB-DF2A-85E5-81CE-346481C18DC2}"/>
              </a:ext>
            </a:extLst>
          </p:cNvPr>
          <p:cNvSpPr txBox="1"/>
          <p:nvPr/>
        </p:nvSpPr>
        <p:spPr>
          <a:xfrm>
            <a:off x="125065" y="5458818"/>
            <a:ext cx="1194186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0" i="0">
                <a:effectLst/>
                <a:latin typeface="Comic Sans MS" panose="030F0702030302020204" pitchFamily="66" charset="0"/>
              </a:rPr>
              <a:t>“The traditional criteria clearly put the emphasis on economic aspects and the social and environmental pillars get less attention because companies survival in the long-term depends on their ability to be profitable. The</a:t>
            </a:r>
            <a:br>
              <a:rPr lang="en-GB">
                <a:latin typeface="Comic Sans MS" panose="030F0702030302020204" pitchFamily="66" charset="0"/>
              </a:rPr>
            </a:br>
            <a:r>
              <a:rPr lang="en-GB" b="0" i="0">
                <a:effectLst/>
                <a:latin typeface="Comic Sans MS" panose="030F0702030302020204" pitchFamily="66" charset="0"/>
              </a:rPr>
              <a:t>harmony between economic, social and environmental are required in project management.”</a:t>
            </a:r>
            <a:endParaRPr lang="en-GB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66887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13</a:t>
            </a:fld>
            <a:r>
              <a:rPr lang="en-GB"/>
              <a:t> / 15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fr-FR" b="1" dirty="0" err="1"/>
              <a:t>Summary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445565" y="470629"/>
            <a:ext cx="8203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In this lecture we covered:</a:t>
            </a:r>
          </a:p>
          <a:p>
            <a:endParaRPr lang="en-GB" sz="2400"/>
          </a:p>
          <a:p>
            <a:endParaRPr lang="en-GB" sz="240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/>
              <a:t>Module aims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/>
              <a:t>Assessment criteria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/>
              <a:t>Project definition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/>
              <a:t>Project Manager definition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/>
              <a:t>Project Manager skills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/>
              <a:t>Project Success Criteria categories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A. Cunningham			</a:t>
            </a:r>
            <a:r>
              <a:rPr lang="en-GB"/>
              <a:t>Lecture 12: Introduction to Project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06/02/2026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998688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14</a:t>
            </a:fld>
            <a:r>
              <a:rPr lang="en-GB"/>
              <a:t> / 15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fr-FR" b="1" dirty="0"/>
              <a:t>Next Session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445565" y="470629"/>
            <a:ext cx="8203096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The next lecture will cover: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/>
              <a:t>Scoping</a:t>
            </a:r>
          </a:p>
          <a:p>
            <a:endParaRPr lang="en-GB" sz="2400"/>
          </a:p>
          <a:p>
            <a:r>
              <a:rPr lang="en-GB" sz="2400"/>
              <a:t>Suggested activities: </a:t>
            </a:r>
          </a:p>
          <a:p>
            <a:pPr marL="800100" lvl="1" indent="-342900">
              <a:buFontTx/>
              <a:buChar char="-"/>
            </a:pPr>
            <a:r>
              <a:rPr lang="en-GB" sz="2400"/>
              <a:t>Visit the Association of Project Managers website </a:t>
            </a:r>
          </a:p>
          <a:p>
            <a:pPr lvl="1"/>
            <a:r>
              <a:rPr lang="en-GB" sz="2000"/>
              <a:t>(</a:t>
            </a:r>
            <a:r>
              <a:rPr lang="en-GB" sz="2000">
                <a:hlinkClick r:id="rId3"/>
              </a:rPr>
              <a:t>APM | Chartered Membership Organisation.</a:t>
            </a:r>
            <a:r>
              <a:rPr lang="en-GB" sz="2000"/>
              <a:t>: https://www.apm.org.uk/)</a:t>
            </a:r>
          </a:p>
          <a:p>
            <a:endParaRPr lang="en-GB" sz="2400"/>
          </a:p>
          <a:p>
            <a:endParaRPr lang="en-GB" sz="2400"/>
          </a:p>
          <a:p>
            <a:r>
              <a:rPr lang="en-GB" sz="2400"/>
              <a:t>Suggested reading:</a:t>
            </a:r>
          </a:p>
          <a:p>
            <a:endParaRPr lang="en-GB" sz="2400"/>
          </a:p>
          <a:p>
            <a:pPr lvl="1"/>
            <a:r>
              <a:rPr lang="en-GB" sz="2400" b="0" i="0">
                <a:solidFill>
                  <a:srgbClr val="222222"/>
                </a:solidFill>
                <a:effectLst/>
              </a:rPr>
              <a:t>Lock, D., 2020. </a:t>
            </a:r>
            <a:r>
              <a:rPr lang="en-GB" sz="2400" b="0" i="1">
                <a:solidFill>
                  <a:srgbClr val="222222"/>
                </a:solidFill>
                <a:effectLst/>
              </a:rPr>
              <a:t>Project management</a:t>
            </a:r>
            <a:r>
              <a:rPr lang="en-GB" sz="2400" b="0" i="0">
                <a:solidFill>
                  <a:srgbClr val="222222"/>
                </a:solidFill>
                <a:effectLst/>
              </a:rPr>
              <a:t>. Routledge.</a:t>
            </a:r>
          </a:p>
          <a:p>
            <a:pPr lvl="1"/>
            <a:r>
              <a:rPr lang="en-GB" sz="2400"/>
              <a:t>(Accessible online:  </a:t>
            </a:r>
            <a:r>
              <a:rPr lang="en-GB" sz="2400">
                <a:hlinkClick r:id="rId4"/>
              </a:rPr>
              <a:t>http://103.62.146.201:8081/xmlui/bitstream/handle/1/6080/project%20management.pdf?sequence=1&amp;isAllowed=y</a:t>
            </a:r>
            <a:r>
              <a:rPr lang="en-GB" sz="2400"/>
              <a:t>)</a:t>
            </a:r>
          </a:p>
          <a:p>
            <a:endParaRPr lang="en-GB" sz="24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A. Cunningham			</a:t>
            </a:r>
            <a:r>
              <a:rPr lang="en-GB"/>
              <a:t>Lecture 12: Introduction to Project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06/02/2026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52890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Slide </a:t>
            </a:r>
            <a:fld id="{53F48CF3-01F5-4279-B84F-94263A3A38F0}" type="slidenum">
              <a:rPr lang="en-GB" smtClean="0"/>
              <a:t>15</a:t>
            </a:fld>
            <a:r>
              <a:rPr lang="en-GB"/>
              <a:t> / 15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fr-FR" b="1" dirty="0"/>
              <a:t>Questions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25380" y="2128688"/>
            <a:ext cx="749975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Any questions?</a:t>
            </a:r>
          </a:p>
          <a:p>
            <a:endParaRPr lang="en-GB" sz="2400" dirty="0"/>
          </a:p>
          <a:p>
            <a:r>
              <a:rPr lang="en-GB" sz="2400" dirty="0"/>
              <a:t>Please contact via: </a:t>
            </a:r>
          </a:p>
          <a:p>
            <a:r>
              <a:rPr lang="en-GB" sz="2400" dirty="0"/>
              <a:t>Email:		</a:t>
            </a:r>
            <a:r>
              <a:rPr lang="en-GB" dirty="0">
                <a:hlinkClick r:id="rId2"/>
              </a:rPr>
              <a:t>a.cunningham@uwtsd.ac.uk</a:t>
            </a:r>
            <a:endParaRPr lang="en-GB" dirty="0"/>
          </a:p>
          <a:p>
            <a:r>
              <a:rPr lang="en-GB" sz="2400" dirty="0"/>
              <a:t>Teams:		</a:t>
            </a:r>
            <a:r>
              <a:rPr lang="en-GB" sz="1400" dirty="0"/>
              <a:t>“ACNA5000 Changemakers Build Your Own Brand 25/26_GRP”</a:t>
            </a: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06/02/2026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A. Cunningham			</a:t>
            </a:r>
            <a:r>
              <a:rPr lang="en-GB"/>
              <a:t>Lecture 12: Introduction to Project Management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B79AB2-C7CD-485B-8617-415DE1E8A4B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45193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7AC612-792E-4909-A5B0-A69F33CEF70F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1496</Words>
  <Application>Microsoft Office PowerPoint</Application>
  <PresentationFormat>Widescreen</PresentationFormat>
  <Paragraphs>249</Paragraphs>
  <Slides>15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Inter</vt:lpstr>
      <vt:lpstr>Arial</vt:lpstr>
      <vt:lpstr>Calibri</vt:lpstr>
      <vt:lpstr>Calibri Light</vt:lpstr>
      <vt:lpstr>Comic Sans MS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ACNA6002: Environmental Management, Assessment &amp; Auditing</dc:title>
  <dc:creator>Alisdair Cunningham</dc:creator>
  <cp:lastModifiedBy>Alisdair Cunningham</cp:lastModifiedBy>
  <cp:revision>1</cp:revision>
  <dcterms:created xsi:type="dcterms:W3CDTF">2023-07-26T10:21:48Z</dcterms:created>
  <dcterms:modified xsi:type="dcterms:W3CDTF">2026-02-05T15:54:12Z</dcterms:modified>
</cp:coreProperties>
</file>