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58" r:id="rId4"/>
    <p:sldId id="266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AB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32D3F3B-631E-9CB8-2C64-1EAE2A1413DF}" v="267" dt="2025-11-08T11:34:06.4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F69E90-8E4B-4C3B-A5E9-CE17A0B1E7A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5" csCatId="colorful" phldr="1"/>
      <dgm:spPr/>
      <dgm:t>
        <a:bodyPr/>
        <a:lstStyle/>
        <a:p>
          <a:endParaRPr lang="en-US"/>
        </a:p>
      </dgm:t>
    </dgm:pt>
    <dgm:pt modelId="{B67EFD8E-BE6F-4CF7-B371-D57C816B95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Who we are: Small meat trading company</a:t>
          </a:r>
          <a:endParaRPr lang="en-US"/>
        </a:p>
      </dgm:t>
    </dgm:pt>
    <dgm:pt modelId="{47A406E5-50B0-48F2-9C06-C2E09A4D6FBA}" type="parTrans" cxnId="{33E7B450-85E0-4D1A-B5EB-DBAE6110699D}">
      <dgm:prSet/>
      <dgm:spPr/>
      <dgm:t>
        <a:bodyPr/>
        <a:lstStyle/>
        <a:p>
          <a:endParaRPr lang="en-US"/>
        </a:p>
      </dgm:t>
    </dgm:pt>
    <dgm:pt modelId="{50556C49-300D-4BE4-ADB2-DA1753BA5057}" type="sibTrans" cxnId="{33E7B450-85E0-4D1A-B5EB-DBAE6110699D}">
      <dgm:prSet/>
      <dgm:spPr/>
      <dgm:t>
        <a:bodyPr/>
        <a:lstStyle/>
        <a:p>
          <a:endParaRPr lang="en-US"/>
        </a:p>
      </dgm:t>
    </dgm:pt>
    <dgm:pt modelId="{DED01C33-990F-43AA-8E60-2D9662D850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Customers: Butchers ,catering ,individuals</a:t>
          </a:r>
          <a:endParaRPr lang="en-US"/>
        </a:p>
      </dgm:t>
    </dgm:pt>
    <dgm:pt modelId="{2434BC40-F55E-43C4-8F27-301EB352B522}" type="parTrans" cxnId="{12F831A1-CF30-45A4-B63F-469A4DE3C5CA}">
      <dgm:prSet/>
      <dgm:spPr/>
      <dgm:t>
        <a:bodyPr/>
        <a:lstStyle/>
        <a:p>
          <a:endParaRPr lang="en-US"/>
        </a:p>
      </dgm:t>
    </dgm:pt>
    <dgm:pt modelId="{543DE306-2AF4-4D44-8E1A-F135A2D97113}" type="sibTrans" cxnId="{12F831A1-CF30-45A4-B63F-469A4DE3C5CA}">
      <dgm:prSet/>
      <dgm:spPr/>
      <dgm:t>
        <a:bodyPr/>
        <a:lstStyle/>
        <a:p>
          <a:endParaRPr lang="en-US"/>
        </a:p>
      </dgm:t>
    </dgm:pt>
    <dgm:pt modelId="{8E91D47B-BA97-405E-A5B3-2418D96F30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Mission: Premium ,ethical meat, reliable delivery ( Cheltelham )</a:t>
          </a:r>
          <a:endParaRPr lang="en-US"/>
        </a:p>
      </dgm:t>
    </dgm:pt>
    <dgm:pt modelId="{CE7869B2-DED6-42F4-A5AC-A82FF1D49377}" type="parTrans" cxnId="{DA523011-49B1-4E40-9407-AFF67D784DF1}">
      <dgm:prSet/>
      <dgm:spPr/>
      <dgm:t>
        <a:bodyPr/>
        <a:lstStyle/>
        <a:p>
          <a:endParaRPr lang="en-US"/>
        </a:p>
      </dgm:t>
    </dgm:pt>
    <dgm:pt modelId="{216F70E2-6158-46E5-9B23-32F620C56F2D}" type="sibTrans" cxnId="{DA523011-49B1-4E40-9407-AFF67D784DF1}">
      <dgm:prSet/>
      <dgm:spPr/>
      <dgm:t>
        <a:bodyPr/>
        <a:lstStyle/>
        <a:p>
          <a:endParaRPr lang="en-US"/>
        </a:p>
      </dgm:t>
    </dgm:pt>
    <dgm:pt modelId="{5349BA80-F105-48B1-8202-0D62FBE247BD}" type="pres">
      <dgm:prSet presAssocID="{B0F69E90-8E4B-4C3B-A5E9-CE17A0B1E7A8}" presName="root" presStyleCnt="0">
        <dgm:presLayoutVars>
          <dgm:dir/>
          <dgm:resizeHandles val="exact"/>
        </dgm:presLayoutVars>
      </dgm:prSet>
      <dgm:spPr/>
    </dgm:pt>
    <dgm:pt modelId="{4DE51921-111F-4BF3-B507-6677930CA533}" type="pres">
      <dgm:prSet presAssocID="{B67EFD8E-BE6F-4CF7-B371-D57C816B95C9}" presName="compNode" presStyleCnt="0"/>
      <dgm:spPr/>
    </dgm:pt>
    <dgm:pt modelId="{0879F1D4-B62D-4BDD-9FED-FFF42BE7F65C}" type="pres">
      <dgm:prSet presAssocID="{B67EFD8E-BE6F-4CF7-B371-D57C816B95C9}" presName="bgRect" presStyleLbl="bgShp" presStyleIdx="0" presStyleCnt="3"/>
      <dgm:spPr/>
    </dgm:pt>
    <dgm:pt modelId="{A270A49D-1AE6-481C-B877-3C069EBCABCD}" type="pres">
      <dgm:prSet presAssocID="{B67EFD8E-BE6F-4CF7-B371-D57C816B95C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rm scene"/>
        </a:ext>
      </dgm:extLst>
    </dgm:pt>
    <dgm:pt modelId="{671C0814-9F9E-4753-BE1D-F0AD60BBCF2C}" type="pres">
      <dgm:prSet presAssocID="{B67EFD8E-BE6F-4CF7-B371-D57C816B95C9}" presName="spaceRect" presStyleCnt="0"/>
      <dgm:spPr/>
    </dgm:pt>
    <dgm:pt modelId="{CF8E35BE-574C-4B25-807E-1D3860B8F0CD}" type="pres">
      <dgm:prSet presAssocID="{B67EFD8E-BE6F-4CF7-B371-D57C816B95C9}" presName="parTx" presStyleLbl="revTx" presStyleIdx="0" presStyleCnt="3">
        <dgm:presLayoutVars>
          <dgm:chMax val="0"/>
          <dgm:chPref val="0"/>
        </dgm:presLayoutVars>
      </dgm:prSet>
      <dgm:spPr/>
    </dgm:pt>
    <dgm:pt modelId="{7CDE89FA-A5CB-40E3-B537-DAD450FBC68A}" type="pres">
      <dgm:prSet presAssocID="{50556C49-300D-4BE4-ADB2-DA1753BA5057}" presName="sibTrans" presStyleCnt="0"/>
      <dgm:spPr/>
    </dgm:pt>
    <dgm:pt modelId="{27B1AF54-ACA5-4E5F-B82A-12687149EE71}" type="pres">
      <dgm:prSet presAssocID="{DED01C33-990F-43AA-8E60-2D9662D8509D}" presName="compNode" presStyleCnt="0"/>
      <dgm:spPr/>
    </dgm:pt>
    <dgm:pt modelId="{0BF61D3E-105A-4E3F-AA66-0C4F281AFC2E}" type="pres">
      <dgm:prSet presAssocID="{DED01C33-990F-43AA-8E60-2D9662D8509D}" presName="bgRect" presStyleLbl="bgShp" presStyleIdx="1" presStyleCnt="3"/>
      <dgm:spPr/>
    </dgm:pt>
    <dgm:pt modelId="{C20C551F-0248-4F16-88E5-00776468B0E0}" type="pres">
      <dgm:prSet presAssocID="{DED01C33-990F-43AA-8E60-2D9662D8509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g"/>
        </a:ext>
      </dgm:extLst>
    </dgm:pt>
    <dgm:pt modelId="{A7D7A471-4BB7-434B-8C20-C3A593F993E7}" type="pres">
      <dgm:prSet presAssocID="{DED01C33-990F-43AA-8E60-2D9662D8509D}" presName="spaceRect" presStyleCnt="0"/>
      <dgm:spPr/>
    </dgm:pt>
    <dgm:pt modelId="{AF1F0888-D019-4290-9425-215EC3F6893C}" type="pres">
      <dgm:prSet presAssocID="{DED01C33-990F-43AA-8E60-2D9662D8509D}" presName="parTx" presStyleLbl="revTx" presStyleIdx="1" presStyleCnt="3">
        <dgm:presLayoutVars>
          <dgm:chMax val="0"/>
          <dgm:chPref val="0"/>
        </dgm:presLayoutVars>
      </dgm:prSet>
      <dgm:spPr/>
    </dgm:pt>
    <dgm:pt modelId="{B0CF9E25-F19C-4395-9758-C022330C2569}" type="pres">
      <dgm:prSet presAssocID="{543DE306-2AF4-4D44-8E1A-F135A2D97113}" presName="sibTrans" presStyleCnt="0"/>
      <dgm:spPr/>
    </dgm:pt>
    <dgm:pt modelId="{72B6A92C-53DA-42CD-8A0B-9F8D66C29310}" type="pres">
      <dgm:prSet presAssocID="{8E91D47B-BA97-405E-A5B3-2418D96F3043}" presName="compNode" presStyleCnt="0"/>
      <dgm:spPr/>
    </dgm:pt>
    <dgm:pt modelId="{C8CF167D-78F0-4F29-943D-6C939074B25D}" type="pres">
      <dgm:prSet presAssocID="{8E91D47B-BA97-405E-A5B3-2418D96F3043}" presName="bgRect" presStyleLbl="bgShp" presStyleIdx="2" presStyleCnt="3"/>
      <dgm:spPr/>
    </dgm:pt>
    <dgm:pt modelId="{85C4D44D-5B75-4BF9-8C31-2B7D7BD363AC}" type="pres">
      <dgm:prSet presAssocID="{8E91D47B-BA97-405E-A5B3-2418D96F304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D69EC9A4-1FF6-47FC-8EA6-EEBD4020C5BE}" type="pres">
      <dgm:prSet presAssocID="{8E91D47B-BA97-405E-A5B3-2418D96F3043}" presName="spaceRect" presStyleCnt="0"/>
      <dgm:spPr/>
    </dgm:pt>
    <dgm:pt modelId="{83A9B681-41EA-4914-8A6A-640A42F96A76}" type="pres">
      <dgm:prSet presAssocID="{8E91D47B-BA97-405E-A5B3-2418D96F304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A523011-49B1-4E40-9407-AFF67D784DF1}" srcId="{B0F69E90-8E4B-4C3B-A5E9-CE17A0B1E7A8}" destId="{8E91D47B-BA97-405E-A5B3-2418D96F3043}" srcOrd="2" destOrd="0" parTransId="{CE7869B2-DED6-42F4-A5AC-A82FF1D49377}" sibTransId="{216F70E2-6158-46E5-9B23-32F620C56F2D}"/>
    <dgm:cxn modelId="{9EDB802C-90A7-49D4-81B4-8140FADF1837}" type="presOf" srcId="{8E91D47B-BA97-405E-A5B3-2418D96F3043}" destId="{83A9B681-41EA-4914-8A6A-640A42F96A76}" srcOrd="0" destOrd="0" presId="urn:microsoft.com/office/officeart/2018/2/layout/IconVerticalSolidList"/>
    <dgm:cxn modelId="{33E7B450-85E0-4D1A-B5EB-DBAE6110699D}" srcId="{B0F69E90-8E4B-4C3B-A5E9-CE17A0B1E7A8}" destId="{B67EFD8E-BE6F-4CF7-B371-D57C816B95C9}" srcOrd="0" destOrd="0" parTransId="{47A406E5-50B0-48F2-9C06-C2E09A4D6FBA}" sibTransId="{50556C49-300D-4BE4-ADB2-DA1753BA5057}"/>
    <dgm:cxn modelId="{12F831A1-CF30-45A4-B63F-469A4DE3C5CA}" srcId="{B0F69E90-8E4B-4C3B-A5E9-CE17A0B1E7A8}" destId="{DED01C33-990F-43AA-8E60-2D9662D8509D}" srcOrd="1" destOrd="0" parTransId="{2434BC40-F55E-43C4-8F27-301EB352B522}" sibTransId="{543DE306-2AF4-4D44-8E1A-F135A2D97113}"/>
    <dgm:cxn modelId="{C4B77DBC-0228-45FC-9BCB-F71B129E888B}" type="presOf" srcId="{B67EFD8E-BE6F-4CF7-B371-D57C816B95C9}" destId="{CF8E35BE-574C-4B25-807E-1D3860B8F0CD}" srcOrd="0" destOrd="0" presId="urn:microsoft.com/office/officeart/2018/2/layout/IconVerticalSolidList"/>
    <dgm:cxn modelId="{5DB210C9-2D41-4749-9340-43C95CA2503B}" type="presOf" srcId="{DED01C33-990F-43AA-8E60-2D9662D8509D}" destId="{AF1F0888-D019-4290-9425-215EC3F6893C}" srcOrd="0" destOrd="0" presId="urn:microsoft.com/office/officeart/2018/2/layout/IconVerticalSolidList"/>
    <dgm:cxn modelId="{3EB403FD-189C-4D79-B3AB-AEBF5A9F07E7}" type="presOf" srcId="{B0F69E90-8E4B-4C3B-A5E9-CE17A0B1E7A8}" destId="{5349BA80-F105-48B1-8202-0D62FBE247BD}" srcOrd="0" destOrd="0" presId="urn:microsoft.com/office/officeart/2018/2/layout/IconVerticalSolidList"/>
    <dgm:cxn modelId="{B7E7B30F-5051-41F6-B0C4-85AC7C026F6D}" type="presParOf" srcId="{5349BA80-F105-48B1-8202-0D62FBE247BD}" destId="{4DE51921-111F-4BF3-B507-6677930CA533}" srcOrd="0" destOrd="0" presId="urn:microsoft.com/office/officeart/2018/2/layout/IconVerticalSolidList"/>
    <dgm:cxn modelId="{F9E96459-38C3-4AFA-9F6C-C1B6B1257E11}" type="presParOf" srcId="{4DE51921-111F-4BF3-B507-6677930CA533}" destId="{0879F1D4-B62D-4BDD-9FED-FFF42BE7F65C}" srcOrd="0" destOrd="0" presId="urn:microsoft.com/office/officeart/2018/2/layout/IconVerticalSolidList"/>
    <dgm:cxn modelId="{21AACBCF-2AE1-44D8-8DE8-3E6E26A8E44B}" type="presParOf" srcId="{4DE51921-111F-4BF3-B507-6677930CA533}" destId="{A270A49D-1AE6-481C-B877-3C069EBCABCD}" srcOrd="1" destOrd="0" presId="urn:microsoft.com/office/officeart/2018/2/layout/IconVerticalSolidList"/>
    <dgm:cxn modelId="{891479C1-832F-4573-8DDF-17640C865BE6}" type="presParOf" srcId="{4DE51921-111F-4BF3-B507-6677930CA533}" destId="{671C0814-9F9E-4753-BE1D-F0AD60BBCF2C}" srcOrd="2" destOrd="0" presId="urn:microsoft.com/office/officeart/2018/2/layout/IconVerticalSolidList"/>
    <dgm:cxn modelId="{17B3C816-40DA-470F-9737-A986CEC3B5C8}" type="presParOf" srcId="{4DE51921-111F-4BF3-B507-6677930CA533}" destId="{CF8E35BE-574C-4B25-807E-1D3860B8F0CD}" srcOrd="3" destOrd="0" presId="urn:microsoft.com/office/officeart/2018/2/layout/IconVerticalSolidList"/>
    <dgm:cxn modelId="{8216B9F4-D190-47A7-96CA-68ADD9AEA0C4}" type="presParOf" srcId="{5349BA80-F105-48B1-8202-0D62FBE247BD}" destId="{7CDE89FA-A5CB-40E3-B537-DAD450FBC68A}" srcOrd="1" destOrd="0" presId="urn:microsoft.com/office/officeart/2018/2/layout/IconVerticalSolidList"/>
    <dgm:cxn modelId="{18D72FE5-77C8-4CDD-A325-C17DC3EF2ADA}" type="presParOf" srcId="{5349BA80-F105-48B1-8202-0D62FBE247BD}" destId="{27B1AF54-ACA5-4E5F-B82A-12687149EE71}" srcOrd="2" destOrd="0" presId="urn:microsoft.com/office/officeart/2018/2/layout/IconVerticalSolidList"/>
    <dgm:cxn modelId="{A82D7041-7DA5-4C6C-A895-84F3DDC96F2B}" type="presParOf" srcId="{27B1AF54-ACA5-4E5F-B82A-12687149EE71}" destId="{0BF61D3E-105A-4E3F-AA66-0C4F281AFC2E}" srcOrd="0" destOrd="0" presId="urn:microsoft.com/office/officeart/2018/2/layout/IconVerticalSolidList"/>
    <dgm:cxn modelId="{C8086942-A7A5-46D9-910D-CEBBE2F750A3}" type="presParOf" srcId="{27B1AF54-ACA5-4E5F-B82A-12687149EE71}" destId="{C20C551F-0248-4F16-88E5-00776468B0E0}" srcOrd="1" destOrd="0" presId="urn:microsoft.com/office/officeart/2018/2/layout/IconVerticalSolidList"/>
    <dgm:cxn modelId="{8ABC6E26-54FC-4C7C-A175-63777EFAB44D}" type="presParOf" srcId="{27B1AF54-ACA5-4E5F-B82A-12687149EE71}" destId="{A7D7A471-4BB7-434B-8C20-C3A593F993E7}" srcOrd="2" destOrd="0" presId="urn:microsoft.com/office/officeart/2018/2/layout/IconVerticalSolidList"/>
    <dgm:cxn modelId="{F8806117-1328-44CB-BD6B-B6BBF913C6EB}" type="presParOf" srcId="{27B1AF54-ACA5-4E5F-B82A-12687149EE71}" destId="{AF1F0888-D019-4290-9425-215EC3F6893C}" srcOrd="3" destOrd="0" presId="urn:microsoft.com/office/officeart/2018/2/layout/IconVerticalSolidList"/>
    <dgm:cxn modelId="{34E872FD-C420-4245-93BE-60C4D769AA13}" type="presParOf" srcId="{5349BA80-F105-48B1-8202-0D62FBE247BD}" destId="{B0CF9E25-F19C-4395-9758-C022330C2569}" srcOrd="3" destOrd="0" presId="urn:microsoft.com/office/officeart/2018/2/layout/IconVerticalSolidList"/>
    <dgm:cxn modelId="{C6C56F12-3B74-4A72-88D7-0B56C172F7E4}" type="presParOf" srcId="{5349BA80-F105-48B1-8202-0D62FBE247BD}" destId="{72B6A92C-53DA-42CD-8A0B-9F8D66C29310}" srcOrd="4" destOrd="0" presId="urn:microsoft.com/office/officeart/2018/2/layout/IconVerticalSolidList"/>
    <dgm:cxn modelId="{079AEDAF-89DA-42B5-8884-E23F5BA81607}" type="presParOf" srcId="{72B6A92C-53DA-42CD-8A0B-9F8D66C29310}" destId="{C8CF167D-78F0-4F29-943D-6C939074B25D}" srcOrd="0" destOrd="0" presId="urn:microsoft.com/office/officeart/2018/2/layout/IconVerticalSolidList"/>
    <dgm:cxn modelId="{5635DF68-81FE-4243-9E1A-6F373AE4DB3B}" type="presParOf" srcId="{72B6A92C-53DA-42CD-8A0B-9F8D66C29310}" destId="{85C4D44D-5B75-4BF9-8C31-2B7D7BD363AC}" srcOrd="1" destOrd="0" presId="urn:microsoft.com/office/officeart/2018/2/layout/IconVerticalSolidList"/>
    <dgm:cxn modelId="{CD2D4496-70A4-4AB1-A55E-ECAE0F2DED3A}" type="presParOf" srcId="{72B6A92C-53DA-42CD-8A0B-9F8D66C29310}" destId="{D69EC9A4-1FF6-47FC-8EA6-EEBD4020C5BE}" srcOrd="2" destOrd="0" presId="urn:microsoft.com/office/officeart/2018/2/layout/IconVerticalSolidList"/>
    <dgm:cxn modelId="{B5DBAA7D-F6F4-4DEA-9DD4-E312E058215A}" type="presParOf" srcId="{72B6A92C-53DA-42CD-8A0B-9F8D66C29310}" destId="{83A9B681-41EA-4914-8A6A-640A42F96A7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A9440D7-CDE7-4F9B-BED0-1B7C2678828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1461D1C-6D46-4E32-90EC-CE35240A4A86}">
      <dgm:prSet/>
      <dgm:spPr/>
      <dgm:t>
        <a:bodyPr/>
        <a:lstStyle/>
        <a:p>
          <a:r>
            <a:rPr lang="en-GB"/>
            <a:t>Idea: Premium meat trading company  in Cheltenham</a:t>
          </a:r>
          <a:endParaRPr lang="en-US"/>
        </a:p>
      </dgm:t>
    </dgm:pt>
    <dgm:pt modelId="{96EE2D3B-C787-4250-B69B-902C64A96143}" type="parTrans" cxnId="{38255EC3-D94E-476B-BAB1-E88EF03D17B6}">
      <dgm:prSet/>
      <dgm:spPr/>
      <dgm:t>
        <a:bodyPr/>
        <a:lstStyle/>
        <a:p>
          <a:endParaRPr lang="en-US"/>
        </a:p>
      </dgm:t>
    </dgm:pt>
    <dgm:pt modelId="{A7F933C2-10C5-443D-84C9-8B7CDACA05BC}" type="sibTrans" cxnId="{38255EC3-D94E-476B-BAB1-E88EF03D17B6}">
      <dgm:prSet/>
      <dgm:spPr/>
      <dgm:t>
        <a:bodyPr/>
        <a:lstStyle/>
        <a:p>
          <a:endParaRPr lang="en-US"/>
        </a:p>
      </dgm:t>
    </dgm:pt>
    <dgm:pt modelId="{5B81D2EC-AEDB-4CC4-990F-827D4E7D1A3C}">
      <dgm:prSet/>
      <dgm:spPr/>
      <dgm:t>
        <a:bodyPr/>
        <a:lstStyle/>
        <a:p>
          <a:r>
            <a:rPr lang="en-GB"/>
            <a:t>Product: Beef, Pork, Lamb, Chicken</a:t>
          </a:r>
          <a:endParaRPr lang="en-US"/>
        </a:p>
      </dgm:t>
    </dgm:pt>
    <dgm:pt modelId="{61E943E2-4594-47BB-8A4D-C8596D3F3E02}" type="parTrans" cxnId="{4A317D0C-F5C5-459B-B389-2970EEBEF7A5}">
      <dgm:prSet/>
      <dgm:spPr/>
      <dgm:t>
        <a:bodyPr/>
        <a:lstStyle/>
        <a:p>
          <a:endParaRPr lang="en-US"/>
        </a:p>
      </dgm:t>
    </dgm:pt>
    <dgm:pt modelId="{EB0DF96D-FDE8-4018-A9E5-28945D1088DB}" type="sibTrans" cxnId="{4A317D0C-F5C5-459B-B389-2970EEBEF7A5}">
      <dgm:prSet/>
      <dgm:spPr/>
      <dgm:t>
        <a:bodyPr/>
        <a:lstStyle/>
        <a:p>
          <a:endParaRPr lang="en-US"/>
        </a:p>
      </dgm:t>
    </dgm:pt>
    <dgm:pt modelId="{1B85B541-35D9-4604-9CA5-50F0058558C3}">
      <dgm:prSet/>
      <dgm:spPr/>
      <dgm:t>
        <a:bodyPr/>
        <a:lstStyle/>
        <a:p>
          <a:r>
            <a:rPr lang="en-GB"/>
            <a:t>Legal format :Ltd(limited company)</a:t>
          </a:r>
          <a:endParaRPr lang="en-US"/>
        </a:p>
      </dgm:t>
    </dgm:pt>
    <dgm:pt modelId="{31B8B46A-A8EE-40F5-8F1A-82D0C44620C2}" type="parTrans" cxnId="{8BF6FBFA-F74F-4F05-B700-534D324019EC}">
      <dgm:prSet/>
      <dgm:spPr/>
      <dgm:t>
        <a:bodyPr/>
        <a:lstStyle/>
        <a:p>
          <a:endParaRPr lang="en-US"/>
        </a:p>
      </dgm:t>
    </dgm:pt>
    <dgm:pt modelId="{DC532F0E-CF51-479E-AD75-1143D27C96ED}" type="sibTrans" cxnId="{8BF6FBFA-F74F-4F05-B700-534D324019EC}">
      <dgm:prSet/>
      <dgm:spPr/>
      <dgm:t>
        <a:bodyPr/>
        <a:lstStyle/>
        <a:p>
          <a:endParaRPr lang="en-US"/>
        </a:p>
      </dgm:t>
    </dgm:pt>
    <dgm:pt modelId="{C34A14E0-8FA8-4ACC-AC68-FAFB9C207A7C}" type="pres">
      <dgm:prSet presAssocID="{4A9440D7-CDE7-4F9B-BED0-1B7C26788282}" presName="linear" presStyleCnt="0">
        <dgm:presLayoutVars>
          <dgm:animLvl val="lvl"/>
          <dgm:resizeHandles val="exact"/>
        </dgm:presLayoutVars>
      </dgm:prSet>
      <dgm:spPr/>
    </dgm:pt>
    <dgm:pt modelId="{26E807BB-39EB-4F75-B68C-760901DE9E36}" type="pres">
      <dgm:prSet presAssocID="{81461D1C-6D46-4E32-90EC-CE35240A4A8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AF3A84A-483A-4A95-8BBE-F4246A220DA2}" type="pres">
      <dgm:prSet presAssocID="{A7F933C2-10C5-443D-84C9-8B7CDACA05BC}" presName="spacer" presStyleCnt="0"/>
      <dgm:spPr/>
    </dgm:pt>
    <dgm:pt modelId="{E6623B60-64FE-4645-B9E8-A94882370F90}" type="pres">
      <dgm:prSet presAssocID="{5B81D2EC-AEDB-4CC4-990F-827D4E7D1A3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1AFD51E-0A3B-48B6-841F-661EABD78565}" type="pres">
      <dgm:prSet presAssocID="{EB0DF96D-FDE8-4018-A9E5-28945D1088DB}" presName="spacer" presStyleCnt="0"/>
      <dgm:spPr/>
    </dgm:pt>
    <dgm:pt modelId="{FE12820C-C103-452C-A234-E8197C9BCF9D}" type="pres">
      <dgm:prSet presAssocID="{1B85B541-35D9-4604-9CA5-50F0058558C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A317D0C-F5C5-459B-B389-2970EEBEF7A5}" srcId="{4A9440D7-CDE7-4F9B-BED0-1B7C26788282}" destId="{5B81D2EC-AEDB-4CC4-990F-827D4E7D1A3C}" srcOrd="1" destOrd="0" parTransId="{61E943E2-4594-47BB-8A4D-C8596D3F3E02}" sibTransId="{EB0DF96D-FDE8-4018-A9E5-28945D1088DB}"/>
    <dgm:cxn modelId="{FA9DA166-82B9-4421-8B40-BF6C835D2FDE}" type="presOf" srcId="{81461D1C-6D46-4E32-90EC-CE35240A4A86}" destId="{26E807BB-39EB-4F75-B68C-760901DE9E36}" srcOrd="0" destOrd="0" presId="urn:microsoft.com/office/officeart/2005/8/layout/vList2"/>
    <dgm:cxn modelId="{B633A352-98D3-4E56-91B3-BE159DB1D36C}" type="presOf" srcId="{4A9440D7-CDE7-4F9B-BED0-1B7C26788282}" destId="{C34A14E0-8FA8-4ACC-AC68-FAFB9C207A7C}" srcOrd="0" destOrd="0" presId="urn:microsoft.com/office/officeart/2005/8/layout/vList2"/>
    <dgm:cxn modelId="{1812D3B0-771B-4441-B194-9030812B89A7}" type="presOf" srcId="{5B81D2EC-AEDB-4CC4-990F-827D4E7D1A3C}" destId="{E6623B60-64FE-4645-B9E8-A94882370F90}" srcOrd="0" destOrd="0" presId="urn:microsoft.com/office/officeart/2005/8/layout/vList2"/>
    <dgm:cxn modelId="{38255EC3-D94E-476B-BAB1-E88EF03D17B6}" srcId="{4A9440D7-CDE7-4F9B-BED0-1B7C26788282}" destId="{81461D1C-6D46-4E32-90EC-CE35240A4A86}" srcOrd="0" destOrd="0" parTransId="{96EE2D3B-C787-4250-B69B-902C64A96143}" sibTransId="{A7F933C2-10C5-443D-84C9-8B7CDACA05BC}"/>
    <dgm:cxn modelId="{6CEDACC7-F551-4BBF-936D-5B2135450D22}" type="presOf" srcId="{1B85B541-35D9-4604-9CA5-50F0058558C3}" destId="{FE12820C-C103-452C-A234-E8197C9BCF9D}" srcOrd="0" destOrd="0" presId="urn:microsoft.com/office/officeart/2005/8/layout/vList2"/>
    <dgm:cxn modelId="{8BF6FBFA-F74F-4F05-B700-534D324019EC}" srcId="{4A9440D7-CDE7-4F9B-BED0-1B7C26788282}" destId="{1B85B541-35D9-4604-9CA5-50F0058558C3}" srcOrd="2" destOrd="0" parTransId="{31B8B46A-A8EE-40F5-8F1A-82D0C44620C2}" sibTransId="{DC532F0E-CF51-479E-AD75-1143D27C96ED}"/>
    <dgm:cxn modelId="{16640C9D-BED0-4ED9-B5A8-9F4BC4D190C2}" type="presParOf" srcId="{C34A14E0-8FA8-4ACC-AC68-FAFB9C207A7C}" destId="{26E807BB-39EB-4F75-B68C-760901DE9E36}" srcOrd="0" destOrd="0" presId="urn:microsoft.com/office/officeart/2005/8/layout/vList2"/>
    <dgm:cxn modelId="{2EF28824-F8E5-4B53-A946-3E21EF607A3C}" type="presParOf" srcId="{C34A14E0-8FA8-4ACC-AC68-FAFB9C207A7C}" destId="{CAF3A84A-483A-4A95-8BBE-F4246A220DA2}" srcOrd="1" destOrd="0" presId="urn:microsoft.com/office/officeart/2005/8/layout/vList2"/>
    <dgm:cxn modelId="{0226D913-FC9A-4A8C-8C62-D3BA81A573FE}" type="presParOf" srcId="{C34A14E0-8FA8-4ACC-AC68-FAFB9C207A7C}" destId="{E6623B60-64FE-4645-B9E8-A94882370F90}" srcOrd="2" destOrd="0" presId="urn:microsoft.com/office/officeart/2005/8/layout/vList2"/>
    <dgm:cxn modelId="{76BFA856-B819-4C6D-8676-C753F3B7A8D7}" type="presParOf" srcId="{C34A14E0-8FA8-4ACC-AC68-FAFB9C207A7C}" destId="{B1AFD51E-0A3B-48B6-841F-661EABD78565}" srcOrd="3" destOrd="0" presId="urn:microsoft.com/office/officeart/2005/8/layout/vList2"/>
    <dgm:cxn modelId="{4DDDB4DC-060C-44AB-8168-E8EA70665B77}" type="presParOf" srcId="{C34A14E0-8FA8-4ACC-AC68-FAFB9C207A7C}" destId="{FE12820C-C103-452C-A234-E8197C9BCF9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17B293B-F478-4312-8076-BCAC062307C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69775A8-D786-40F5-BAE9-6616E25BE923}">
      <dgm:prSet/>
      <dgm:spPr/>
      <dgm:t>
        <a:bodyPr/>
        <a:lstStyle/>
        <a:p>
          <a:pPr>
            <a:defRPr cap="all"/>
          </a:pPr>
          <a:r>
            <a:rPr lang="en-GB"/>
            <a:t>WHY LTD?</a:t>
          </a:r>
          <a:endParaRPr lang="en-US"/>
        </a:p>
      </dgm:t>
    </dgm:pt>
    <dgm:pt modelId="{73DA1040-78C1-4154-9510-4360CD99D6FB}" type="parTrans" cxnId="{3C98662A-B8C9-43E7-9CAA-91DED82B4D8A}">
      <dgm:prSet/>
      <dgm:spPr/>
      <dgm:t>
        <a:bodyPr/>
        <a:lstStyle/>
        <a:p>
          <a:endParaRPr lang="en-US"/>
        </a:p>
      </dgm:t>
    </dgm:pt>
    <dgm:pt modelId="{2671DACB-CD51-4EC3-80E3-A3D6A4BBE378}" type="sibTrans" cxnId="{3C98662A-B8C9-43E7-9CAA-91DED82B4D8A}">
      <dgm:prSet/>
      <dgm:spPr/>
      <dgm:t>
        <a:bodyPr/>
        <a:lstStyle/>
        <a:p>
          <a:endParaRPr lang="en-US"/>
        </a:p>
      </dgm:t>
    </dgm:pt>
    <dgm:pt modelId="{FB75EE6B-4D9A-450A-A0C6-B88DC5D60581}">
      <dgm:prSet/>
      <dgm:spPr/>
      <dgm:t>
        <a:bodyPr/>
        <a:lstStyle/>
        <a:p>
          <a:pPr>
            <a:defRPr cap="all"/>
          </a:pPr>
          <a:r>
            <a:rPr lang="en-GB"/>
            <a:t>Key Reasons</a:t>
          </a:r>
          <a:endParaRPr lang="en-US"/>
        </a:p>
      </dgm:t>
    </dgm:pt>
    <dgm:pt modelId="{A1260192-4242-44B7-A9AA-70B6151D75A8}" type="parTrans" cxnId="{F3F69E81-1E1F-467E-B687-728B20D0A012}">
      <dgm:prSet/>
      <dgm:spPr/>
      <dgm:t>
        <a:bodyPr/>
        <a:lstStyle/>
        <a:p>
          <a:endParaRPr lang="en-US"/>
        </a:p>
      </dgm:t>
    </dgm:pt>
    <dgm:pt modelId="{45B47222-2EC0-4F7E-BD16-CD6866D0C7F2}" type="sibTrans" cxnId="{F3F69E81-1E1F-467E-B687-728B20D0A012}">
      <dgm:prSet/>
      <dgm:spPr/>
      <dgm:t>
        <a:bodyPr/>
        <a:lstStyle/>
        <a:p>
          <a:endParaRPr lang="en-US"/>
        </a:p>
      </dgm:t>
    </dgm:pt>
    <dgm:pt modelId="{45486671-95FC-4B68-BCD7-378F43B91859}">
      <dgm:prSet/>
      <dgm:spPr/>
      <dgm:t>
        <a:bodyPr/>
        <a:lstStyle/>
        <a:p>
          <a:pPr>
            <a:defRPr cap="all"/>
          </a:pPr>
          <a:r>
            <a:rPr lang="en-GB"/>
            <a:t>Limited liability :the company is a separate legal entity meaning the owner personal asset are protected for business depts </a:t>
          </a:r>
          <a:endParaRPr lang="en-US"/>
        </a:p>
      </dgm:t>
    </dgm:pt>
    <dgm:pt modelId="{E9E05DA1-9D4D-48DB-A4EF-9606E3B5F53B}" type="parTrans" cxnId="{D3643A6E-A63F-427F-A32E-D3CB4B1DE663}">
      <dgm:prSet/>
      <dgm:spPr/>
      <dgm:t>
        <a:bodyPr/>
        <a:lstStyle/>
        <a:p>
          <a:endParaRPr lang="en-US"/>
        </a:p>
      </dgm:t>
    </dgm:pt>
    <dgm:pt modelId="{29A06912-720C-48E5-8AB7-3600999A7840}" type="sibTrans" cxnId="{D3643A6E-A63F-427F-A32E-D3CB4B1DE663}">
      <dgm:prSet/>
      <dgm:spPr/>
      <dgm:t>
        <a:bodyPr/>
        <a:lstStyle/>
        <a:p>
          <a:endParaRPr lang="en-US"/>
        </a:p>
      </dgm:t>
    </dgm:pt>
    <dgm:pt modelId="{172FFED2-AE04-4C9E-859D-8B7EAF1720A9}">
      <dgm:prSet/>
      <dgm:spPr/>
      <dgm:t>
        <a:bodyPr/>
        <a:lstStyle/>
        <a:p>
          <a:pPr>
            <a:defRPr cap="all"/>
          </a:pPr>
          <a:r>
            <a:rPr lang="en-GB"/>
            <a:t>Tax efficiency: limited companies can take advantage of  lower tax rates on profits paid as dividends and claims </a:t>
          </a:r>
          <a:endParaRPr lang="en-US"/>
        </a:p>
      </dgm:t>
    </dgm:pt>
    <dgm:pt modelId="{0EDA7F63-CC5B-407F-8922-9C331C55F90C}" type="parTrans" cxnId="{5078DEF5-A15C-4A29-BB83-5A7A62F60BA3}">
      <dgm:prSet/>
      <dgm:spPr/>
      <dgm:t>
        <a:bodyPr/>
        <a:lstStyle/>
        <a:p>
          <a:endParaRPr lang="en-US"/>
        </a:p>
      </dgm:t>
    </dgm:pt>
    <dgm:pt modelId="{3F24C25B-0B07-4EAF-B43D-2E0974472647}" type="sibTrans" cxnId="{5078DEF5-A15C-4A29-BB83-5A7A62F60BA3}">
      <dgm:prSet/>
      <dgm:spPr/>
      <dgm:t>
        <a:bodyPr/>
        <a:lstStyle/>
        <a:p>
          <a:endParaRPr lang="en-US"/>
        </a:p>
      </dgm:t>
    </dgm:pt>
    <dgm:pt modelId="{E674260B-F515-496E-A694-1BBF05398D60}">
      <dgm:prSet/>
      <dgm:spPr/>
      <dgm:t>
        <a:bodyPr/>
        <a:lstStyle/>
        <a:p>
          <a:pPr>
            <a:defRPr cap="all"/>
          </a:pPr>
          <a:r>
            <a:rPr lang="en-GB"/>
            <a:t>Easier access to funding : a ltd structure can make easier to attract investment or secure loans </a:t>
          </a:r>
          <a:endParaRPr lang="en-US"/>
        </a:p>
      </dgm:t>
    </dgm:pt>
    <dgm:pt modelId="{F554F940-FAA1-40F9-A752-DC65AB78C0B1}" type="parTrans" cxnId="{B70CB748-2E95-499B-B2E1-83ECD8F9D220}">
      <dgm:prSet/>
      <dgm:spPr/>
      <dgm:t>
        <a:bodyPr/>
        <a:lstStyle/>
        <a:p>
          <a:endParaRPr lang="en-US"/>
        </a:p>
      </dgm:t>
    </dgm:pt>
    <dgm:pt modelId="{40C3ADA3-A39C-4CF1-A82C-7809C7D3768F}" type="sibTrans" cxnId="{B70CB748-2E95-499B-B2E1-83ECD8F9D220}">
      <dgm:prSet/>
      <dgm:spPr/>
      <dgm:t>
        <a:bodyPr/>
        <a:lstStyle/>
        <a:p>
          <a:endParaRPr lang="en-US"/>
        </a:p>
      </dgm:t>
    </dgm:pt>
    <dgm:pt modelId="{2EF43E25-87AF-49D9-BC3E-C6FEDD185F78}" type="pres">
      <dgm:prSet presAssocID="{D17B293B-F478-4312-8076-BCAC062307CA}" presName="linear" presStyleCnt="0">
        <dgm:presLayoutVars>
          <dgm:animLvl val="lvl"/>
          <dgm:resizeHandles val="exact"/>
        </dgm:presLayoutVars>
      </dgm:prSet>
      <dgm:spPr/>
    </dgm:pt>
    <dgm:pt modelId="{BD0DAD1F-91F6-4D24-A3F2-375ACFCDCB70}" type="pres">
      <dgm:prSet presAssocID="{169775A8-D786-40F5-BAE9-6616E25BE92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FC52F3A-CAAA-4FA5-BB14-6D662E2C249D}" type="pres">
      <dgm:prSet presAssocID="{2671DACB-CD51-4EC3-80E3-A3D6A4BBE378}" presName="spacer" presStyleCnt="0"/>
      <dgm:spPr/>
    </dgm:pt>
    <dgm:pt modelId="{8ECA18E4-EF1F-4E21-B53A-2F0007A73E12}" type="pres">
      <dgm:prSet presAssocID="{FB75EE6B-4D9A-450A-A0C6-B88DC5D6058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82E9FDB-76E7-43FF-B2A7-F794D5EA4D7B}" type="pres">
      <dgm:prSet presAssocID="{45B47222-2EC0-4F7E-BD16-CD6866D0C7F2}" presName="spacer" presStyleCnt="0"/>
      <dgm:spPr/>
    </dgm:pt>
    <dgm:pt modelId="{1271DB7E-CDF5-44E3-97C5-14A00374EC7A}" type="pres">
      <dgm:prSet presAssocID="{45486671-95FC-4B68-BCD7-378F43B9185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9BC9982-1AC7-42B9-9857-64E5EC339B21}" type="pres">
      <dgm:prSet presAssocID="{29A06912-720C-48E5-8AB7-3600999A7840}" presName="spacer" presStyleCnt="0"/>
      <dgm:spPr/>
    </dgm:pt>
    <dgm:pt modelId="{080DBEC2-0DD1-47D8-BB82-86DAFF0554DE}" type="pres">
      <dgm:prSet presAssocID="{172FFED2-AE04-4C9E-859D-8B7EAF1720A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6F4DB04-9AFF-4E50-B371-8DF8D6D27CA6}" type="pres">
      <dgm:prSet presAssocID="{3F24C25B-0B07-4EAF-B43D-2E0974472647}" presName="spacer" presStyleCnt="0"/>
      <dgm:spPr/>
    </dgm:pt>
    <dgm:pt modelId="{73DE0366-B918-4F23-8F97-65DB44294C06}" type="pres">
      <dgm:prSet presAssocID="{E674260B-F515-496E-A694-1BBF05398D6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F97C60B-8B1D-4EBA-B77C-19BAF9C4A7CF}" type="presOf" srcId="{FB75EE6B-4D9A-450A-A0C6-B88DC5D60581}" destId="{8ECA18E4-EF1F-4E21-B53A-2F0007A73E12}" srcOrd="0" destOrd="0" presId="urn:microsoft.com/office/officeart/2005/8/layout/vList2"/>
    <dgm:cxn modelId="{3C98662A-B8C9-43E7-9CAA-91DED82B4D8A}" srcId="{D17B293B-F478-4312-8076-BCAC062307CA}" destId="{169775A8-D786-40F5-BAE9-6616E25BE923}" srcOrd="0" destOrd="0" parTransId="{73DA1040-78C1-4154-9510-4360CD99D6FB}" sibTransId="{2671DACB-CD51-4EC3-80E3-A3D6A4BBE378}"/>
    <dgm:cxn modelId="{B70CB748-2E95-499B-B2E1-83ECD8F9D220}" srcId="{D17B293B-F478-4312-8076-BCAC062307CA}" destId="{E674260B-F515-496E-A694-1BBF05398D60}" srcOrd="4" destOrd="0" parTransId="{F554F940-FAA1-40F9-A752-DC65AB78C0B1}" sibTransId="{40C3ADA3-A39C-4CF1-A82C-7809C7D3768F}"/>
    <dgm:cxn modelId="{D3643A6E-A63F-427F-A32E-D3CB4B1DE663}" srcId="{D17B293B-F478-4312-8076-BCAC062307CA}" destId="{45486671-95FC-4B68-BCD7-378F43B91859}" srcOrd="2" destOrd="0" parTransId="{E9E05DA1-9D4D-48DB-A4EF-9606E3B5F53B}" sibTransId="{29A06912-720C-48E5-8AB7-3600999A7840}"/>
    <dgm:cxn modelId="{F3F69E81-1E1F-467E-B687-728B20D0A012}" srcId="{D17B293B-F478-4312-8076-BCAC062307CA}" destId="{FB75EE6B-4D9A-450A-A0C6-B88DC5D60581}" srcOrd="1" destOrd="0" parTransId="{A1260192-4242-44B7-A9AA-70B6151D75A8}" sibTransId="{45B47222-2EC0-4F7E-BD16-CD6866D0C7F2}"/>
    <dgm:cxn modelId="{27C12983-80A0-4C7C-AF1A-BE8854432C92}" type="presOf" srcId="{172FFED2-AE04-4C9E-859D-8B7EAF1720A9}" destId="{080DBEC2-0DD1-47D8-BB82-86DAFF0554DE}" srcOrd="0" destOrd="0" presId="urn:microsoft.com/office/officeart/2005/8/layout/vList2"/>
    <dgm:cxn modelId="{7DFDCA99-54F8-4F50-B436-F6804AAB8ED9}" type="presOf" srcId="{D17B293B-F478-4312-8076-BCAC062307CA}" destId="{2EF43E25-87AF-49D9-BC3E-C6FEDD185F78}" srcOrd="0" destOrd="0" presId="urn:microsoft.com/office/officeart/2005/8/layout/vList2"/>
    <dgm:cxn modelId="{FA5E8ECF-8524-4FC8-B92D-6EEE858E1C98}" type="presOf" srcId="{169775A8-D786-40F5-BAE9-6616E25BE923}" destId="{BD0DAD1F-91F6-4D24-A3F2-375ACFCDCB70}" srcOrd="0" destOrd="0" presId="urn:microsoft.com/office/officeart/2005/8/layout/vList2"/>
    <dgm:cxn modelId="{263086DB-52AE-4A07-A813-BC38DDF90EB9}" type="presOf" srcId="{45486671-95FC-4B68-BCD7-378F43B91859}" destId="{1271DB7E-CDF5-44E3-97C5-14A00374EC7A}" srcOrd="0" destOrd="0" presId="urn:microsoft.com/office/officeart/2005/8/layout/vList2"/>
    <dgm:cxn modelId="{33D9DDE0-8D2E-4BED-B94E-8318E2890E23}" type="presOf" srcId="{E674260B-F515-496E-A694-1BBF05398D60}" destId="{73DE0366-B918-4F23-8F97-65DB44294C06}" srcOrd="0" destOrd="0" presId="urn:microsoft.com/office/officeart/2005/8/layout/vList2"/>
    <dgm:cxn modelId="{5078DEF5-A15C-4A29-BB83-5A7A62F60BA3}" srcId="{D17B293B-F478-4312-8076-BCAC062307CA}" destId="{172FFED2-AE04-4C9E-859D-8B7EAF1720A9}" srcOrd="3" destOrd="0" parTransId="{0EDA7F63-CC5B-407F-8922-9C331C55F90C}" sibTransId="{3F24C25B-0B07-4EAF-B43D-2E0974472647}"/>
    <dgm:cxn modelId="{50E18E9A-7ACE-4C08-A21E-DFB81CD89211}" type="presParOf" srcId="{2EF43E25-87AF-49D9-BC3E-C6FEDD185F78}" destId="{BD0DAD1F-91F6-4D24-A3F2-375ACFCDCB70}" srcOrd="0" destOrd="0" presId="urn:microsoft.com/office/officeart/2005/8/layout/vList2"/>
    <dgm:cxn modelId="{FBE654A3-7D12-4A62-A242-5FE7BC47D8B3}" type="presParOf" srcId="{2EF43E25-87AF-49D9-BC3E-C6FEDD185F78}" destId="{4FC52F3A-CAAA-4FA5-BB14-6D662E2C249D}" srcOrd="1" destOrd="0" presId="urn:microsoft.com/office/officeart/2005/8/layout/vList2"/>
    <dgm:cxn modelId="{5429206D-0104-4CC1-BD3F-87012FF014E4}" type="presParOf" srcId="{2EF43E25-87AF-49D9-BC3E-C6FEDD185F78}" destId="{8ECA18E4-EF1F-4E21-B53A-2F0007A73E12}" srcOrd="2" destOrd="0" presId="urn:microsoft.com/office/officeart/2005/8/layout/vList2"/>
    <dgm:cxn modelId="{6A82D089-46A8-4BBE-9269-82D764C6D7F0}" type="presParOf" srcId="{2EF43E25-87AF-49D9-BC3E-C6FEDD185F78}" destId="{182E9FDB-76E7-43FF-B2A7-F794D5EA4D7B}" srcOrd="3" destOrd="0" presId="urn:microsoft.com/office/officeart/2005/8/layout/vList2"/>
    <dgm:cxn modelId="{87347781-C4F4-476F-8075-154042D432D2}" type="presParOf" srcId="{2EF43E25-87AF-49D9-BC3E-C6FEDD185F78}" destId="{1271DB7E-CDF5-44E3-97C5-14A00374EC7A}" srcOrd="4" destOrd="0" presId="urn:microsoft.com/office/officeart/2005/8/layout/vList2"/>
    <dgm:cxn modelId="{4C2DBB04-E88F-463E-A8FA-2A9475EF850F}" type="presParOf" srcId="{2EF43E25-87AF-49D9-BC3E-C6FEDD185F78}" destId="{79BC9982-1AC7-42B9-9857-64E5EC339B21}" srcOrd="5" destOrd="0" presId="urn:microsoft.com/office/officeart/2005/8/layout/vList2"/>
    <dgm:cxn modelId="{CF7B2A87-565D-4269-96F5-53C5F916311D}" type="presParOf" srcId="{2EF43E25-87AF-49D9-BC3E-C6FEDD185F78}" destId="{080DBEC2-0DD1-47D8-BB82-86DAFF0554DE}" srcOrd="6" destOrd="0" presId="urn:microsoft.com/office/officeart/2005/8/layout/vList2"/>
    <dgm:cxn modelId="{C4843FC1-98C2-4775-83E3-7A5F2BBFE850}" type="presParOf" srcId="{2EF43E25-87AF-49D9-BC3E-C6FEDD185F78}" destId="{46F4DB04-9AFF-4E50-B371-8DF8D6D27CA6}" srcOrd="7" destOrd="0" presId="urn:microsoft.com/office/officeart/2005/8/layout/vList2"/>
    <dgm:cxn modelId="{388692D9-541C-48A7-9F24-CE2DE7D807ED}" type="presParOf" srcId="{2EF43E25-87AF-49D9-BC3E-C6FEDD185F78}" destId="{73DE0366-B918-4F23-8F97-65DB44294C0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2A3A946-79A6-4285-AE66-067B1D042FEE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E15AD69-B523-46C1-84D3-370D0E2EC5A6}">
      <dgm:prSet/>
      <dgm:spPr/>
      <dgm:t>
        <a:bodyPr/>
        <a:lstStyle/>
        <a:p>
          <a:r>
            <a:rPr lang="en-GB"/>
            <a:t>Main supplier: Steve ltd(consistent quality)</a:t>
          </a:r>
          <a:endParaRPr lang="en-US"/>
        </a:p>
      </dgm:t>
    </dgm:pt>
    <dgm:pt modelId="{2D9499B9-4012-4DF3-9F31-556A7F28C6A2}" type="parTrans" cxnId="{769335FC-D5B8-41D9-9028-7A6F9B5FC0AE}">
      <dgm:prSet/>
      <dgm:spPr/>
      <dgm:t>
        <a:bodyPr/>
        <a:lstStyle/>
        <a:p>
          <a:endParaRPr lang="en-US"/>
        </a:p>
      </dgm:t>
    </dgm:pt>
    <dgm:pt modelId="{4FD47FD7-B4A8-49EE-BDD5-F158F24AE098}" type="sibTrans" cxnId="{769335FC-D5B8-41D9-9028-7A6F9B5FC0AE}">
      <dgm:prSet/>
      <dgm:spPr/>
      <dgm:t>
        <a:bodyPr/>
        <a:lstStyle/>
        <a:p>
          <a:endParaRPr lang="en-US"/>
        </a:p>
      </dgm:t>
    </dgm:pt>
    <dgm:pt modelId="{6BB297F2-8645-402A-B728-82F5B3D2C213}">
      <dgm:prSet/>
      <dgm:spPr/>
      <dgm:t>
        <a:bodyPr/>
        <a:lstStyle/>
        <a:p>
          <a:r>
            <a:rPr lang="en-GB"/>
            <a:t>Logistics asset :Captain Slow&amp; Nobby  (reliable ,fast delivery)</a:t>
          </a:r>
          <a:endParaRPr lang="en-US"/>
        </a:p>
      </dgm:t>
    </dgm:pt>
    <dgm:pt modelId="{CAD3BD89-AB2A-4B35-A9A7-577F74060068}" type="parTrans" cxnId="{BC44E58F-7F8C-4EC1-A6E8-84EED8F81F9D}">
      <dgm:prSet/>
      <dgm:spPr/>
      <dgm:t>
        <a:bodyPr/>
        <a:lstStyle/>
        <a:p>
          <a:endParaRPr lang="en-US"/>
        </a:p>
      </dgm:t>
    </dgm:pt>
    <dgm:pt modelId="{03D5A7C0-1F86-4FBF-B463-B850F9872CCA}" type="sibTrans" cxnId="{BC44E58F-7F8C-4EC1-A6E8-84EED8F81F9D}">
      <dgm:prSet/>
      <dgm:spPr/>
      <dgm:t>
        <a:bodyPr/>
        <a:lstStyle/>
        <a:p>
          <a:endParaRPr lang="en-US"/>
        </a:p>
      </dgm:t>
    </dgm:pt>
    <dgm:pt modelId="{7528D733-A83D-41BC-99D1-DFD59A68147E}" type="pres">
      <dgm:prSet presAssocID="{22A3A946-79A6-4285-AE66-067B1D042FEE}" presName="diagram" presStyleCnt="0">
        <dgm:presLayoutVars>
          <dgm:dir/>
          <dgm:resizeHandles val="exact"/>
        </dgm:presLayoutVars>
      </dgm:prSet>
      <dgm:spPr/>
    </dgm:pt>
    <dgm:pt modelId="{8C761B39-2492-4FBC-B12E-65C45434DBDF}" type="pres">
      <dgm:prSet presAssocID="{7E15AD69-B523-46C1-84D3-370D0E2EC5A6}" presName="node" presStyleLbl="node1" presStyleIdx="0" presStyleCnt="2">
        <dgm:presLayoutVars>
          <dgm:bulletEnabled val="1"/>
        </dgm:presLayoutVars>
      </dgm:prSet>
      <dgm:spPr/>
    </dgm:pt>
    <dgm:pt modelId="{1C24FFDB-0A53-44E9-B25D-EFB83B29E0E1}" type="pres">
      <dgm:prSet presAssocID="{4FD47FD7-B4A8-49EE-BDD5-F158F24AE098}" presName="sibTrans" presStyleCnt="0"/>
      <dgm:spPr/>
    </dgm:pt>
    <dgm:pt modelId="{E7A574C1-B005-484B-B77B-3F990E8B8B57}" type="pres">
      <dgm:prSet presAssocID="{6BB297F2-8645-402A-B728-82F5B3D2C213}" presName="node" presStyleLbl="node1" presStyleIdx="1" presStyleCnt="2">
        <dgm:presLayoutVars>
          <dgm:bulletEnabled val="1"/>
        </dgm:presLayoutVars>
      </dgm:prSet>
      <dgm:spPr/>
    </dgm:pt>
  </dgm:ptLst>
  <dgm:cxnLst>
    <dgm:cxn modelId="{F4B2B407-964B-46FB-9A1E-85805527EE70}" type="presOf" srcId="{7E15AD69-B523-46C1-84D3-370D0E2EC5A6}" destId="{8C761B39-2492-4FBC-B12E-65C45434DBDF}" srcOrd="0" destOrd="0" presId="urn:microsoft.com/office/officeart/2005/8/layout/default"/>
    <dgm:cxn modelId="{FF80067A-CAC5-4359-980D-CEA2CBB94BB3}" type="presOf" srcId="{22A3A946-79A6-4285-AE66-067B1D042FEE}" destId="{7528D733-A83D-41BC-99D1-DFD59A68147E}" srcOrd="0" destOrd="0" presId="urn:microsoft.com/office/officeart/2005/8/layout/default"/>
    <dgm:cxn modelId="{BC44E58F-7F8C-4EC1-A6E8-84EED8F81F9D}" srcId="{22A3A946-79A6-4285-AE66-067B1D042FEE}" destId="{6BB297F2-8645-402A-B728-82F5B3D2C213}" srcOrd="1" destOrd="0" parTransId="{CAD3BD89-AB2A-4B35-A9A7-577F74060068}" sibTransId="{03D5A7C0-1F86-4FBF-B463-B850F9872CCA}"/>
    <dgm:cxn modelId="{F909BCC1-0D9C-4AC4-A05E-FE40A5176DF7}" type="presOf" srcId="{6BB297F2-8645-402A-B728-82F5B3D2C213}" destId="{E7A574C1-B005-484B-B77B-3F990E8B8B57}" srcOrd="0" destOrd="0" presId="urn:microsoft.com/office/officeart/2005/8/layout/default"/>
    <dgm:cxn modelId="{769335FC-D5B8-41D9-9028-7A6F9B5FC0AE}" srcId="{22A3A946-79A6-4285-AE66-067B1D042FEE}" destId="{7E15AD69-B523-46C1-84D3-370D0E2EC5A6}" srcOrd="0" destOrd="0" parTransId="{2D9499B9-4012-4DF3-9F31-556A7F28C6A2}" sibTransId="{4FD47FD7-B4A8-49EE-BDD5-F158F24AE098}"/>
    <dgm:cxn modelId="{C9DFCBBB-76B5-427F-BD9E-282928C6418A}" type="presParOf" srcId="{7528D733-A83D-41BC-99D1-DFD59A68147E}" destId="{8C761B39-2492-4FBC-B12E-65C45434DBDF}" srcOrd="0" destOrd="0" presId="urn:microsoft.com/office/officeart/2005/8/layout/default"/>
    <dgm:cxn modelId="{12C90992-E52D-47A3-AAEE-59117FD5BF37}" type="presParOf" srcId="{7528D733-A83D-41BC-99D1-DFD59A68147E}" destId="{1C24FFDB-0A53-44E9-B25D-EFB83B29E0E1}" srcOrd="1" destOrd="0" presId="urn:microsoft.com/office/officeart/2005/8/layout/default"/>
    <dgm:cxn modelId="{800FD52C-43C9-4E8C-A34B-BB261430E21D}" type="presParOf" srcId="{7528D733-A83D-41BC-99D1-DFD59A68147E}" destId="{E7A574C1-B005-484B-B77B-3F990E8B8B57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91AE89C-134B-420D-82E1-18B3E8DA82BD}" type="doc">
      <dgm:prSet loTypeId="urn:microsoft.com/office/officeart/2005/8/layout/hierarchy1" loCatId="hierarchy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FED54253-89DE-4BE9-ABED-508DC58A6B5C}">
      <dgm:prSet/>
      <dgm:spPr/>
      <dgm:t>
        <a:bodyPr/>
        <a:lstStyle/>
        <a:p>
          <a:pPr rtl="0"/>
          <a:r>
            <a:rPr lang="en-GB"/>
            <a:t>Funding need : </a:t>
          </a:r>
          <a:r>
            <a:rPr lang="en-GB">
              <a:latin typeface="Georgia Pro Semibold"/>
            </a:rPr>
            <a:t>£50000</a:t>
          </a:r>
          <a:r>
            <a:rPr lang="en-GB"/>
            <a:t> ( ex start- up loan 6% interest)</a:t>
          </a:r>
          <a:endParaRPr lang="en-US"/>
        </a:p>
      </dgm:t>
    </dgm:pt>
    <dgm:pt modelId="{DF511C60-08EA-46C8-A75F-3980F177F426}" type="parTrans" cxnId="{C0754A1D-36FF-40C2-80D6-9264CDF5993A}">
      <dgm:prSet/>
      <dgm:spPr/>
      <dgm:t>
        <a:bodyPr/>
        <a:lstStyle/>
        <a:p>
          <a:endParaRPr lang="en-US"/>
        </a:p>
      </dgm:t>
    </dgm:pt>
    <dgm:pt modelId="{2D8116DE-FE1A-4909-B77E-039C417F4504}" type="sibTrans" cxnId="{C0754A1D-36FF-40C2-80D6-9264CDF5993A}">
      <dgm:prSet/>
      <dgm:spPr/>
      <dgm:t>
        <a:bodyPr/>
        <a:lstStyle/>
        <a:p>
          <a:endParaRPr lang="en-US"/>
        </a:p>
      </dgm:t>
    </dgm:pt>
    <dgm:pt modelId="{94EED155-CB1C-41A2-8B58-47831A688228}">
      <dgm:prSet/>
      <dgm:spPr/>
      <dgm:t>
        <a:bodyPr/>
        <a:lstStyle/>
        <a:p>
          <a:r>
            <a:rPr lang="en-GB"/>
            <a:t>Key expenses : Equipment , Initial  Stock , vehicle, rent</a:t>
          </a:r>
          <a:endParaRPr lang="en-US"/>
        </a:p>
      </dgm:t>
    </dgm:pt>
    <dgm:pt modelId="{45A55495-9F4A-41F6-A94B-A075C6D2BA79}" type="parTrans" cxnId="{8A8F4722-381D-4ABA-9B3C-BB84FCEC149D}">
      <dgm:prSet/>
      <dgm:spPr/>
      <dgm:t>
        <a:bodyPr/>
        <a:lstStyle/>
        <a:p>
          <a:endParaRPr lang="en-US"/>
        </a:p>
      </dgm:t>
    </dgm:pt>
    <dgm:pt modelId="{3DE76CEA-A280-48FE-B0E8-E9C1E13BAF9D}" type="sibTrans" cxnId="{8A8F4722-381D-4ABA-9B3C-BB84FCEC149D}">
      <dgm:prSet/>
      <dgm:spPr/>
      <dgm:t>
        <a:bodyPr/>
        <a:lstStyle/>
        <a:p>
          <a:endParaRPr lang="en-US"/>
        </a:p>
      </dgm:t>
    </dgm:pt>
    <dgm:pt modelId="{92244C3B-0715-42BC-8501-65A022B81F93}" type="pres">
      <dgm:prSet presAssocID="{191AE89C-134B-420D-82E1-18B3E8DA82B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D6354B8-A023-4AAE-889B-409047F32D95}" type="pres">
      <dgm:prSet presAssocID="{FED54253-89DE-4BE9-ABED-508DC58A6B5C}" presName="hierRoot1" presStyleCnt="0"/>
      <dgm:spPr/>
    </dgm:pt>
    <dgm:pt modelId="{61FB08B2-647A-4827-9115-858EA5EB77C2}" type="pres">
      <dgm:prSet presAssocID="{FED54253-89DE-4BE9-ABED-508DC58A6B5C}" presName="composite" presStyleCnt="0"/>
      <dgm:spPr/>
    </dgm:pt>
    <dgm:pt modelId="{7BF6A6ED-4976-4FA4-A602-C56AB2E1265B}" type="pres">
      <dgm:prSet presAssocID="{FED54253-89DE-4BE9-ABED-508DC58A6B5C}" presName="background" presStyleLbl="node0" presStyleIdx="0" presStyleCnt="2"/>
      <dgm:spPr/>
    </dgm:pt>
    <dgm:pt modelId="{B0676161-F93C-4981-B4AC-3AC187C196FD}" type="pres">
      <dgm:prSet presAssocID="{FED54253-89DE-4BE9-ABED-508DC58A6B5C}" presName="text" presStyleLbl="fgAcc0" presStyleIdx="0" presStyleCnt="2">
        <dgm:presLayoutVars>
          <dgm:chPref val="3"/>
        </dgm:presLayoutVars>
      </dgm:prSet>
      <dgm:spPr/>
    </dgm:pt>
    <dgm:pt modelId="{D68B8325-1F54-4663-8976-B38EF8EC0DF2}" type="pres">
      <dgm:prSet presAssocID="{FED54253-89DE-4BE9-ABED-508DC58A6B5C}" presName="hierChild2" presStyleCnt="0"/>
      <dgm:spPr/>
    </dgm:pt>
    <dgm:pt modelId="{8869814D-2E3B-44BB-998D-8FFB61A67395}" type="pres">
      <dgm:prSet presAssocID="{94EED155-CB1C-41A2-8B58-47831A688228}" presName="hierRoot1" presStyleCnt="0"/>
      <dgm:spPr/>
    </dgm:pt>
    <dgm:pt modelId="{42395EE6-DDF2-4BC7-99F7-2AB2B8D24A12}" type="pres">
      <dgm:prSet presAssocID="{94EED155-CB1C-41A2-8B58-47831A688228}" presName="composite" presStyleCnt="0"/>
      <dgm:spPr/>
    </dgm:pt>
    <dgm:pt modelId="{4710EC62-90F8-4713-B310-DD7CAF47D906}" type="pres">
      <dgm:prSet presAssocID="{94EED155-CB1C-41A2-8B58-47831A688228}" presName="background" presStyleLbl="node0" presStyleIdx="1" presStyleCnt="2"/>
      <dgm:spPr/>
    </dgm:pt>
    <dgm:pt modelId="{4001277B-9EB7-48F4-8418-6115C8E0149F}" type="pres">
      <dgm:prSet presAssocID="{94EED155-CB1C-41A2-8B58-47831A688228}" presName="text" presStyleLbl="fgAcc0" presStyleIdx="1" presStyleCnt="2">
        <dgm:presLayoutVars>
          <dgm:chPref val="3"/>
        </dgm:presLayoutVars>
      </dgm:prSet>
      <dgm:spPr/>
    </dgm:pt>
    <dgm:pt modelId="{FC99CCC6-4B83-4242-BE1F-3F900B399192}" type="pres">
      <dgm:prSet presAssocID="{94EED155-CB1C-41A2-8B58-47831A688228}" presName="hierChild2" presStyleCnt="0"/>
      <dgm:spPr/>
    </dgm:pt>
  </dgm:ptLst>
  <dgm:cxnLst>
    <dgm:cxn modelId="{CB59CF06-5A4B-46F7-9085-DBF3D82A6B73}" type="presOf" srcId="{94EED155-CB1C-41A2-8B58-47831A688228}" destId="{4001277B-9EB7-48F4-8418-6115C8E0149F}" srcOrd="0" destOrd="0" presId="urn:microsoft.com/office/officeart/2005/8/layout/hierarchy1"/>
    <dgm:cxn modelId="{C0754A1D-36FF-40C2-80D6-9264CDF5993A}" srcId="{191AE89C-134B-420D-82E1-18B3E8DA82BD}" destId="{FED54253-89DE-4BE9-ABED-508DC58A6B5C}" srcOrd="0" destOrd="0" parTransId="{DF511C60-08EA-46C8-A75F-3980F177F426}" sibTransId="{2D8116DE-FE1A-4909-B77E-039C417F4504}"/>
    <dgm:cxn modelId="{8A8F4722-381D-4ABA-9B3C-BB84FCEC149D}" srcId="{191AE89C-134B-420D-82E1-18B3E8DA82BD}" destId="{94EED155-CB1C-41A2-8B58-47831A688228}" srcOrd="1" destOrd="0" parTransId="{45A55495-9F4A-41F6-A94B-A075C6D2BA79}" sibTransId="{3DE76CEA-A280-48FE-B0E8-E9C1E13BAF9D}"/>
    <dgm:cxn modelId="{CB84FB4B-D3BA-4F0A-87F0-DA26810C445A}" type="presOf" srcId="{FED54253-89DE-4BE9-ABED-508DC58A6B5C}" destId="{B0676161-F93C-4981-B4AC-3AC187C196FD}" srcOrd="0" destOrd="0" presId="urn:microsoft.com/office/officeart/2005/8/layout/hierarchy1"/>
    <dgm:cxn modelId="{7747167D-81BF-48F3-A262-3FF4D2EE40DE}" type="presOf" srcId="{191AE89C-134B-420D-82E1-18B3E8DA82BD}" destId="{92244C3B-0715-42BC-8501-65A022B81F93}" srcOrd="0" destOrd="0" presId="urn:microsoft.com/office/officeart/2005/8/layout/hierarchy1"/>
    <dgm:cxn modelId="{429CB068-550E-4107-B42F-8D71349CE701}" type="presParOf" srcId="{92244C3B-0715-42BC-8501-65A022B81F93}" destId="{3D6354B8-A023-4AAE-889B-409047F32D95}" srcOrd="0" destOrd="0" presId="urn:microsoft.com/office/officeart/2005/8/layout/hierarchy1"/>
    <dgm:cxn modelId="{1BECA566-35B0-4CA4-BA22-004E34FA2897}" type="presParOf" srcId="{3D6354B8-A023-4AAE-889B-409047F32D95}" destId="{61FB08B2-647A-4827-9115-858EA5EB77C2}" srcOrd="0" destOrd="0" presId="urn:microsoft.com/office/officeart/2005/8/layout/hierarchy1"/>
    <dgm:cxn modelId="{CF641A93-99A8-462A-BA4D-C8930BF1393B}" type="presParOf" srcId="{61FB08B2-647A-4827-9115-858EA5EB77C2}" destId="{7BF6A6ED-4976-4FA4-A602-C56AB2E1265B}" srcOrd="0" destOrd="0" presId="urn:microsoft.com/office/officeart/2005/8/layout/hierarchy1"/>
    <dgm:cxn modelId="{1512F856-64BB-4773-B024-FED18F922572}" type="presParOf" srcId="{61FB08B2-647A-4827-9115-858EA5EB77C2}" destId="{B0676161-F93C-4981-B4AC-3AC187C196FD}" srcOrd="1" destOrd="0" presId="urn:microsoft.com/office/officeart/2005/8/layout/hierarchy1"/>
    <dgm:cxn modelId="{9AB5647E-060C-4011-B60A-68A6E95B593C}" type="presParOf" srcId="{3D6354B8-A023-4AAE-889B-409047F32D95}" destId="{D68B8325-1F54-4663-8976-B38EF8EC0DF2}" srcOrd="1" destOrd="0" presId="urn:microsoft.com/office/officeart/2005/8/layout/hierarchy1"/>
    <dgm:cxn modelId="{AC5D1D2B-1F3C-40E0-81D8-0CFC6594FB03}" type="presParOf" srcId="{92244C3B-0715-42BC-8501-65A022B81F93}" destId="{8869814D-2E3B-44BB-998D-8FFB61A67395}" srcOrd="1" destOrd="0" presId="urn:microsoft.com/office/officeart/2005/8/layout/hierarchy1"/>
    <dgm:cxn modelId="{FB662285-A023-462A-9F7E-E1A05B24B4AD}" type="presParOf" srcId="{8869814D-2E3B-44BB-998D-8FFB61A67395}" destId="{42395EE6-DDF2-4BC7-99F7-2AB2B8D24A12}" srcOrd="0" destOrd="0" presId="urn:microsoft.com/office/officeart/2005/8/layout/hierarchy1"/>
    <dgm:cxn modelId="{DA66D56D-189F-4AD4-A490-5C9146A71787}" type="presParOf" srcId="{42395EE6-DDF2-4BC7-99F7-2AB2B8D24A12}" destId="{4710EC62-90F8-4713-B310-DD7CAF47D906}" srcOrd="0" destOrd="0" presId="urn:microsoft.com/office/officeart/2005/8/layout/hierarchy1"/>
    <dgm:cxn modelId="{A77CF4EB-FCC3-46EB-92ED-6C148A7E4593}" type="presParOf" srcId="{42395EE6-DDF2-4BC7-99F7-2AB2B8D24A12}" destId="{4001277B-9EB7-48F4-8418-6115C8E0149F}" srcOrd="1" destOrd="0" presId="urn:microsoft.com/office/officeart/2005/8/layout/hierarchy1"/>
    <dgm:cxn modelId="{08DC88BF-AE7D-430F-BD0F-00C3A061FCBE}" type="presParOf" srcId="{8869814D-2E3B-44BB-998D-8FFB61A67395}" destId="{FC99CCC6-4B83-4242-BE1F-3F900B39919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79F1D4-B62D-4BDD-9FED-FFF42BE7F65C}">
      <dsp:nvSpPr>
        <dsp:cNvPr id="0" name=""/>
        <dsp:cNvSpPr/>
      </dsp:nvSpPr>
      <dsp:spPr>
        <a:xfrm>
          <a:off x="0" y="433"/>
          <a:ext cx="10077450" cy="101348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70A49D-1AE6-481C-B877-3C069EBCABCD}">
      <dsp:nvSpPr>
        <dsp:cNvPr id="0" name=""/>
        <dsp:cNvSpPr/>
      </dsp:nvSpPr>
      <dsp:spPr>
        <a:xfrm>
          <a:off x="306579" y="228467"/>
          <a:ext cx="557416" cy="5574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8E35BE-574C-4B25-807E-1D3860B8F0CD}">
      <dsp:nvSpPr>
        <dsp:cNvPr id="0" name=""/>
        <dsp:cNvSpPr/>
      </dsp:nvSpPr>
      <dsp:spPr>
        <a:xfrm>
          <a:off x="1170574" y="433"/>
          <a:ext cx="8906875" cy="1013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260" tIns="107260" rIns="107260" bIns="10726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Who we are: Small meat trading company</a:t>
          </a:r>
          <a:endParaRPr lang="en-US" sz="2500" kern="1200"/>
        </a:p>
      </dsp:txBody>
      <dsp:txXfrm>
        <a:off x="1170574" y="433"/>
        <a:ext cx="8906875" cy="1013484"/>
      </dsp:txXfrm>
    </dsp:sp>
    <dsp:sp modelId="{0BF61D3E-105A-4E3F-AA66-0C4F281AFC2E}">
      <dsp:nvSpPr>
        <dsp:cNvPr id="0" name=""/>
        <dsp:cNvSpPr/>
      </dsp:nvSpPr>
      <dsp:spPr>
        <a:xfrm>
          <a:off x="0" y="1267288"/>
          <a:ext cx="10077450" cy="1013484"/>
        </a:xfrm>
        <a:prstGeom prst="roundRect">
          <a:avLst>
            <a:gd name="adj" fmla="val 10000"/>
          </a:avLst>
        </a:prstGeom>
        <a:solidFill>
          <a:schemeClr val="accent5">
            <a:hueOff val="7703195"/>
            <a:satOff val="-6245"/>
            <a:lumOff val="-215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0C551F-0248-4F16-88E5-00776468B0E0}">
      <dsp:nvSpPr>
        <dsp:cNvPr id="0" name=""/>
        <dsp:cNvSpPr/>
      </dsp:nvSpPr>
      <dsp:spPr>
        <a:xfrm>
          <a:off x="306579" y="1495322"/>
          <a:ext cx="557416" cy="5574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1F0888-D019-4290-9425-215EC3F6893C}">
      <dsp:nvSpPr>
        <dsp:cNvPr id="0" name=""/>
        <dsp:cNvSpPr/>
      </dsp:nvSpPr>
      <dsp:spPr>
        <a:xfrm>
          <a:off x="1170574" y="1267288"/>
          <a:ext cx="8906875" cy="1013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260" tIns="107260" rIns="107260" bIns="10726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Customers: Butchers ,catering ,individuals</a:t>
          </a:r>
          <a:endParaRPr lang="en-US" sz="2500" kern="1200"/>
        </a:p>
      </dsp:txBody>
      <dsp:txXfrm>
        <a:off x="1170574" y="1267288"/>
        <a:ext cx="8906875" cy="1013484"/>
      </dsp:txXfrm>
    </dsp:sp>
    <dsp:sp modelId="{C8CF167D-78F0-4F29-943D-6C939074B25D}">
      <dsp:nvSpPr>
        <dsp:cNvPr id="0" name=""/>
        <dsp:cNvSpPr/>
      </dsp:nvSpPr>
      <dsp:spPr>
        <a:xfrm>
          <a:off x="0" y="2534144"/>
          <a:ext cx="10077450" cy="1013484"/>
        </a:xfrm>
        <a:prstGeom prst="roundRect">
          <a:avLst>
            <a:gd name="adj" fmla="val 10000"/>
          </a:avLst>
        </a:prstGeom>
        <a:solidFill>
          <a:schemeClr val="accent5">
            <a:hueOff val="15406390"/>
            <a:satOff val="-12491"/>
            <a:lumOff val="-431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C4D44D-5B75-4BF9-8C31-2B7D7BD363AC}">
      <dsp:nvSpPr>
        <dsp:cNvPr id="0" name=""/>
        <dsp:cNvSpPr/>
      </dsp:nvSpPr>
      <dsp:spPr>
        <a:xfrm>
          <a:off x="306579" y="2762178"/>
          <a:ext cx="557416" cy="5574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A9B681-41EA-4914-8A6A-640A42F96A76}">
      <dsp:nvSpPr>
        <dsp:cNvPr id="0" name=""/>
        <dsp:cNvSpPr/>
      </dsp:nvSpPr>
      <dsp:spPr>
        <a:xfrm>
          <a:off x="1170574" y="2534144"/>
          <a:ext cx="8906875" cy="1013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260" tIns="107260" rIns="107260" bIns="10726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Mission: Premium ,ethical meat, reliable delivery ( Cheltelham )</a:t>
          </a:r>
          <a:endParaRPr lang="en-US" sz="2500" kern="1200"/>
        </a:p>
      </dsp:txBody>
      <dsp:txXfrm>
        <a:off x="1170574" y="2534144"/>
        <a:ext cx="8906875" cy="10134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E807BB-39EB-4F75-B68C-760901DE9E36}">
      <dsp:nvSpPr>
        <dsp:cNvPr id="0" name=""/>
        <dsp:cNvSpPr/>
      </dsp:nvSpPr>
      <dsp:spPr>
        <a:xfrm>
          <a:off x="0" y="429528"/>
          <a:ext cx="6449246" cy="14718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Idea: Premium meat trading company  in Cheltenham</a:t>
          </a:r>
          <a:endParaRPr lang="en-US" sz="3700" kern="1200"/>
        </a:p>
      </dsp:txBody>
      <dsp:txXfrm>
        <a:off x="71850" y="501378"/>
        <a:ext cx="6305546" cy="1328160"/>
      </dsp:txXfrm>
    </dsp:sp>
    <dsp:sp modelId="{E6623B60-64FE-4645-B9E8-A94882370F90}">
      <dsp:nvSpPr>
        <dsp:cNvPr id="0" name=""/>
        <dsp:cNvSpPr/>
      </dsp:nvSpPr>
      <dsp:spPr>
        <a:xfrm>
          <a:off x="0" y="2007949"/>
          <a:ext cx="6449246" cy="1471860"/>
        </a:xfrm>
        <a:prstGeom prst="roundRect">
          <a:avLst/>
        </a:prstGeom>
        <a:solidFill>
          <a:schemeClr val="accent2">
            <a:hueOff val="617113"/>
            <a:satOff val="3922"/>
            <a:lumOff val="-10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Product: Beef, Pork, Lamb, Chicken</a:t>
          </a:r>
          <a:endParaRPr lang="en-US" sz="3700" kern="1200"/>
        </a:p>
      </dsp:txBody>
      <dsp:txXfrm>
        <a:off x="71850" y="2079799"/>
        <a:ext cx="6305546" cy="1328160"/>
      </dsp:txXfrm>
    </dsp:sp>
    <dsp:sp modelId="{FE12820C-C103-452C-A234-E8197C9BCF9D}">
      <dsp:nvSpPr>
        <dsp:cNvPr id="0" name=""/>
        <dsp:cNvSpPr/>
      </dsp:nvSpPr>
      <dsp:spPr>
        <a:xfrm>
          <a:off x="0" y="3586369"/>
          <a:ext cx="6449246" cy="1471860"/>
        </a:xfrm>
        <a:prstGeom prst="roundRect">
          <a:avLst/>
        </a:prstGeom>
        <a:solidFill>
          <a:schemeClr val="accent2">
            <a:hueOff val="1234227"/>
            <a:satOff val="7845"/>
            <a:lumOff val="-20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Legal format :Ltd(limited company)</a:t>
          </a:r>
          <a:endParaRPr lang="en-US" sz="3700" kern="1200"/>
        </a:p>
      </dsp:txBody>
      <dsp:txXfrm>
        <a:off x="71850" y="3658219"/>
        <a:ext cx="6305546" cy="13281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0DAD1F-91F6-4D24-A3F2-375ACFCDCB70}">
      <dsp:nvSpPr>
        <dsp:cNvPr id="0" name=""/>
        <dsp:cNvSpPr/>
      </dsp:nvSpPr>
      <dsp:spPr>
        <a:xfrm>
          <a:off x="0" y="144259"/>
          <a:ext cx="6449246" cy="99837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WHY LTD?</a:t>
          </a:r>
          <a:endParaRPr lang="en-US" sz="1800" kern="1200"/>
        </a:p>
      </dsp:txBody>
      <dsp:txXfrm>
        <a:off x="48737" y="192996"/>
        <a:ext cx="6351772" cy="900901"/>
      </dsp:txXfrm>
    </dsp:sp>
    <dsp:sp modelId="{8ECA18E4-EF1F-4E21-B53A-2F0007A73E12}">
      <dsp:nvSpPr>
        <dsp:cNvPr id="0" name=""/>
        <dsp:cNvSpPr/>
      </dsp:nvSpPr>
      <dsp:spPr>
        <a:xfrm>
          <a:off x="0" y="1194475"/>
          <a:ext cx="6449246" cy="998375"/>
        </a:xfrm>
        <a:prstGeom prst="roundRect">
          <a:avLst/>
        </a:prstGeom>
        <a:solidFill>
          <a:schemeClr val="accent5">
            <a:hueOff val="3851597"/>
            <a:satOff val="-3123"/>
            <a:lumOff val="-10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Key Reasons</a:t>
          </a:r>
          <a:endParaRPr lang="en-US" sz="1800" kern="1200"/>
        </a:p>
      </dsp:txBody>
      <dsp:txXfrm>
        <a:off x="48737" y="1243212"/>
        <a:ext cx="6351772" cy="900901"/>
      </dsp:txXfrm>
    </dsp:sp>
    <dsp:sp modelId="{1271DB7E-CDF5-44E3-97C5-14A00374EC7A}">
      <dsp:nvSpPr>
        <dsp:cNvPr id="0" name=""/>
        <dsp:cNvSpPr/>
      </dsp:nvSpPr>
      <dsp:spPr>
        <a:xfrm>
          <a:off x="0" y="2244691"/>
          <a:ext cx="6449246" cy="998375"/>
        </a:xfrm>
        <a:prstGeom prst="roundRect">
          <a:avLst/>
        </a:prstGeom>
        <a:solidFill>
          <a:schemeClr val="accent5">
            <a:hueOff val="7703195"/>
            <a:satOff val="-6245"/>
            <a:lumOff val="-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Limited liability :the company is a separate legal entity meaning the owner personal asset are protected for business depts </a:t>
          </a:r>
          <a:endParaRPr lang="en-US" sz="1800" kern="1200"/>
        </a:p>
      </dsp:txBody>
      <dsp:txXfrm>
        <a:off x="48737" y="2293428"/>
        <a:ext cx="6351772" cy="900901"/>
      </dsp:txXfrm>
    </dsp:sp>
    <dsp:sp modelId="{080DBEC2-0DD1-47D8-BB82-86DAFF0554DE}">
      <dsp:nvSpPr>
        <dsp:cNvPr id="0" name=""/>
        <dsp:cNvSpPr/>
      </dsp:nvSpPr>
      <dsp:spPr>
        <a:xfrm>
          <a:off x="0" y="3294906"/>
          <a:ext cx="6449246" cy="998375"/>
        </a:xfrm>
        <a:prstGeom prst="roundRect">
          <a:avLst/>
        </a:prstGeom>
        <a:solidFill>
          <a:schemeClr val="accent5">
            <a:hueOff val="11554792"/>
            <a:satOff val="-9368"/>
            <a:lumOff val="-3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Tax efficiency: limited companies can take advantage of  lower tax rates on profits paid as dividends and claims </a:t>
          </a:r>
          <a:endParaRPr lang="en-US" sz="1800" kern="1200"/>
        </a:p>
      </dsp:txBody>
      <dsp:txXfrm>
        <a:off x="48737" y="3343643"/>
        <a:ext cx="6351772" cy="900901"/>
      </dsp:txXfrm>
    </dsp:sp>
    <dsp:sp modelId="{73DE0366-B918-4F23-8F97-65DB44294C06}">
      <dsp:nvSpPr>
        <dsp:cNvPr id="0" name=""/>
        <dsp:cNvSpPr/>
      </dsp:nvSpPr>
      <dsp:spPr>
        <a:xfrm>
          <a:off x="0" y="4345122"/>
          <a:ext cx="6449246" cy="998375"/>
        </a:xfrm>
        <a:prstGeom prst="roundRect">
          <a:avLst/>
        </a:prstGeom>
        <a:solidFill>
          <a:schemeClr val="accent5">
            <a:hueOff val="15406390"/>
            <a:satOff val="-12491"/>
            <a:lumOff val="-431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Easier access to funding : a ltd structure can make easier to attract investment or secure loans </a:t>
          </a:r>
          <a:endParaRPr lang="en-US" sz="1800" kern="1200"/>
        </a:p>
      </dsp:txBody>
      <dsp:txXfrm>
        <a:off x="48737" y="4393859"/>
        <a:ext cx="6351772" cy="90090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761B39-2492-4FBC-B12E-65C45434DBDF}">
      <dsp:nvSpPr>
        <dsp:cNvPr id="0" name=""/>
        <dsp:cNvSpPr/>
      </dsp:nvSpPr>
      <dsp:spPr>
        <a:xfrm>
          <a:off x="1270" y="441544"/>
          <a:ext cx="4954525" cy="297271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Main supplier: Steve ltd(consistent quality)</a:t>
          </a:r>
          <a:endParaRPr lang="en-US" sz="4700" kern="1200"/>
        </a:p>
      </dsp:txBody>
      <dsp:txXfrm>
        <a:off x="1270" y="441544"/>
        <a:ext cx="4954525" cy="2972715"/>
      </dsp:txXfrm>
    </dsp:sp>
    <dsp:sp modelId="{E7A574C1-B005-484B-B77B-3F990E8B8B57}">
      <dsp:nvSpPr>
        <dsp:cNvPr id="0" name=""/>
        <dsp:cNvSpPr/>
      </dsp:nvSpPr>
      <dsp:spPr>
        <a:xfrm>
          <a:off x="5451248" y="441544"/>
          <a:ext cx="4954525" cy="2972715"/>
        </a:xfrm>
        <a:prstGeom prst="rect">
          <a:avLst/>
        </a:prstGeom>
        <a:solidFill>
          <a:schemeClr val="accent5">
            <a:hueOff val="15406390"/>
            <a:satOff val="-12491"/>
            <a:lumOff val="-431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Logistics asset :Captain Slow&amp; Nobby  (reliable ,fast delivery)</a:t>
          </a:r>
          <a:endParaRPr lang="en-US" sz="4700" kern="1200"/>
        </a:p>
      </dsp:txBody>
      <dsp:txXfrm>
        <a:off x="5451248" y="441544"/>
        <a:ext cx="4954525" cy="29727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F6A6ED-4976-4FA4-A602-C56AB2E1265B}">
      <dsp:nvSpPr>
        <dsp:cNvPr id="0" name=""/>
        <dsp:cNvSpPr/>
      </dsp:nvSpPr>
      <dsp:spPr>
        <a:xfrm>
          <a:off x="1230" y="175226"/>
          <a:ext cx="4317852" cy="274183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676161-F93C-4981-B4AC-3AC187C196FD}">
      <dsp:nvSpPr>
        <dsp:cNvPr id="0" name=""/>
        <dsp:cNvSpPr/>
      </dsp:nvSpPr>
      <dsp:spPr>
        <a:xfrm>
          <a:off x="480991" y="630999"/>
          <a:ext cx="4317852" cy="274183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Funding need : </a:t>
          </a:r>
          <a:r>
            <a:rPr lang="en-GB" sz="4000" kern="1200">
              <a:latin typeface="Georgia Pro Semibold"/>
            </a:rPr>
            <a:t>£50000</a:t>
          </a:r>
          <a:r>
            <a:rPr lang="en-GB" sz="4000" kern="1200"/>
            <a:t> ( ex start- up loan 6% interest)</a:t>
          </a:r>
          <a:endParaRPr lang="en-US" sz="4000" kern="1200"/>
        </a:p>
      </dsp:txBody>
      <dsp:txXfrm>
        <a:off x="561297" y="711305"/>
        <a:ext cx="4157240" cy="2581224"/>
      </dsp:txXfrm>
    </dsp:sp>
    <dsp:sp modelId="{4710EC62-90F8-4713-B310-DD7CAF47D906}">
      <dsp:nvSpPr>
        <dsp:cNvPr id="0" name=""/>
        <dsp:cNvSpPr/>
      </dsp:nvSpPr>
      <dsp:spPr>
        <a:xfrm>
          <a:off x="5278605" y="175226"/>
          <a:ext cx="4317852" cy="274183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01277B-9EB7-48F4-8418-6115C8E0149F}">
      <dsp:nvSpPr>
        <dsp:cNvPr id="0" name=""/>
        <dsp:cNvSpPr/>
      </dsp:nvSpPr>
      <dsp:spPr>
        <a:xfrm>
          <a:off x="5758367" y="630999"/>
          <a:ext cx="4317852" cy="274183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Key expenses : Equipment , Initial  Stock , vehicle, rent</a:t>
          </a:r>
          <a:endParaRPr lang="en-US" sz="4000" kern="1200"/>
        </a:p>
      </dsp:txBody>
      <dsp:txXfrm>
        <a:off x="5838673" y="711305"/>
        <a:ext cx="4157240" cy="25812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29182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578152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65391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24089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11/8/2025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876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11/8/2025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86807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11/8/2025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957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24508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442165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88737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55975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665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53" r:id="rId6"/>
    <p:sldLayoutId id="2147483749" r:id="rId7"/>
    <p:sldLayoutId id="2147483750" r:id="rId8"/>
    <p:sldLayoutId id="2147483751" r:id="rId9"/>
    <p:sldLayoutId id="2147483752" r:id="rId10"/>
    <p:sldLayoutId id="214748375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Freeform: Shape 116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61" name="Group 160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23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2" name="Freeform: Shape 127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63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2310570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31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2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33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4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5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6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 useBgFill="1">
        <p:nvSpPr>
          <p:cNvPr id="164" name="Rectangle 163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5718" y="1114691"/>
            <a:ext cx="5512288" cy="18805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/>
              <a:t>BAILEY MEATS LTD</a:t>
            </a:r>
            <a:br>
              <a:rPr lang="en-US" sz="3600"/>
            </a:br>
            <a:r>
              <a:rPr lang="en-US" sz="3600"/>
              <a:t>BUSINESS PLAN </a:t>
            </a:r>
            <a:br>
              <a:rPr lang="en-US" sz="3600"/>
            </a:br>
            <a:r>
              <a:rPr lang="en-US" sz="3600"/>
              <a:t>PRESENTATION</a:t>
            </a:r>
          </a:p>
        </p:txBody>
      </p:sp>
      <p:sp>
        <p:nvSpPr>
          <p:cNvPr id="165" name="Freeform: Shape 139">
            <a:extLst>
              <a:ext uri="{FF2B5EF4-FFF2-40B4-BE49-F238E27FC236}">
                <a16:creationId xmlns:a16="http://schemas.microsoft.com/office/drawing/2014/main" id="{E9BFB270-A887-4B62-B243-50F92509A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42" name="Graphic 78">
            <a:extLst>
              <a:ext uri="{FF2B5EF4-FFF2-40B4-BE49-F238E27FC236}">
                <a16:creationId xmlns:a16="http://schemas.microsoft.com/office/drawing/2014/main" id="{2EDC2578-BDB0-4118-975D-CFCE02823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63724" y="776110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3" name="Graphic 78">
              <a:extLst>
                <a:ext uri="{FF2B5EF4-FFF2-40B4-BE49-F238E27FC236}">
                  <a16:creationId xmlns:a16="http://schemas.microsoft.com/office/drawing/2014/main" id="{FB6536F0-4A9C-46C9-96E9-22CBB33E61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4" name="Graphic 78">
              <a:extLst>
                <a:ext uri="{FF2B5EF4-FFF2-40B4-BE49-F238E27FC236}">
                  <a16:creationId xmlns:a16="http://schemas.microsoft.com/office/drawing/2014/main" id="{DFD6A33A-F889-42D7-ADC2-DD9B88DF0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5" name="Graphic 78">
                <a:extLst>
                  <a:ext uri="{FF2B5EF4-FFF2-40B4-BE49-F238E27FC236}">
                    <a16:creationId xmlns:a16="http://schemas.microsoft.com/office/drawing/2014/main" id="{C375AFD7-9E86-4D19-B86E-C936D33B0D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6" name="Graphic 78">
                <a:extLst>
                  <a:ext uri="{FF2B5EF4-FFF2-40B4-BE49-F238E27FC236}">
                    <a16:creationId xmlns:a16="http://schemas.microsoft.com/office/drawing/2014/main" id="{4102C78E-31A2-4DB3-8790-415EB0B48A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7" name="Graphic 78">
                <a:extLst>
                  <a:ext uri="{FF2B5EF4-FFF2-40B4-BE49-F238E27FC236}">
                    <a16:creationId xmlns:a16="http://schemas.microsoft.com/office/drawing/2014/main" id="{4F3E144D-8167-438A-B67F-50F5D9C0C3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6" name="Graphic 78">
                <a:extLst>
                  <a:ext uri="{FF2B5EF4-FFF2-40B4-BE49-F238E27FC236}">
                    <a16:creationId xmlns:a16="http://schemas.microsoft.com/office/drawing/2014/main" id="{4BE2135F-02C1-449F-B195-232E9AFDD6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Picture 3" descr="A group of raw meat&#10;&#10;AI-generated content may be incorrect.">
            <a:extLst>
              <a:ext uri="{FF2B5EF4-FFF2-40B4-BE49-F238E27FC236}">
                <a16:creationId xmlns:a16="http://schemas.microsoft.com/office/drawing/2014/main" id="{5D9FAD6E-4675-9397-F74B-E6330E2576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090" r="2" b="5689"/>
          <a:stretch>
            <a:fillRect/>
          </a:stretch>
        </p:blipFill>
        <p:spPr>
          <a:xfrm>
            <a:off x="525718" y="3282043"/>
            <a:ext cx="5512288" cy="2980932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44040" y="1114691"/>
            <a:ext cx="4159233" cy="5145901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/>
          </a:p>
          <a:p>
            <a:r>
              <a:rPr lang="en-US"/>
              <a:t>Module Name and Code </a:t>
            </a:r>
          </a:p>
          <a:p>
            <a:r>
              <a:rPr lang="en-US"/>
              <a:t>Enterprise &amp; Entrepreneurship LCLM 4006</a:t>
            </a:r>
          </a:p>
          <a:p>
            <a:endParaRPr lang="en-US"/>
          </a:p>
          <a:p>
            <a:r>
              <a:rPr lang="en-US"/>
              <a:t> Lecturer name: Fouziya Farheen</a:t>
            </a:r>
          </a:p>
          <a:p>
            <a:endParaRPr lang="en-US"/>
          </a:p>
          <a:p>
            <a:r>
              <a:rPr lang="en-US"/>
              <a:t>Student name: Emanuel Dorin Lascar</a:t>
            </a:r>
          </a:p>
          <a:p>
            <a:r>
              <a:rPr lang="en-US"/>
              <a:t>Student number: 2407337</a:t>
            </a:r>
          </a:p>
          <a:p>
            <a:endParaRPr lang="en-US"/>
          </a:p>
        </p:txBody>
      </p:sp>
      <p:sp>
        <p:nvSpPr>
          <p:cNvPr id="167" name="Freeform: Shape 149">
            <a:extLst>
              <a:ext uri="{FF2B5EF4-FFF2-40B4-BE49-F238E27FC236}">
                <a16:creationId xmlns:a16="http://schemas.microsoft.com/office/drawing/2014/main" id="{E1BEDD21-8CC9-4E04-B8CF-CE59786DF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915833"/>
            <a:ext cx="2438970" cy="942167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52" name="Group 151">
            <a:extLst>
              <a:ext uri="{FF2B5EF4-FFF2-40B4-BE49-F238E27FC236}">
                <a16:creationId xmlns:a16="http://schemas.microsoft.com/office/drawing/2014/main" id="{3B108AF4-088E-4064-B983-46D04AE2E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9771377" y="5278254"/>
            <a:ext cx="623078" cy="1834221"/>
            <a:chOff x="10948005" y="3272152"/>
            <a:chExt cx="623078" cy="1834221"/>
          </a:xfrm>
          <a:solidFill>
            <a:schemeClr val="accent1">
              <a:lumMod val="60000"/>
              <a:lumOff val="40000"/>
            </a:schemeClr>
          </a:solidFill>
        </p:grpSpPr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B0072F45-87A5-41AF-8A5F-AA1169606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39543D5C-6314-4A56-96D8-66138F7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43B17B08-2B11-4A2F-9E2C-DE23C7250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38962" y="5013367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6" name="Graphic 12">
              <a:extLst>
                <a:ext uri="{FF2B5EF4-FFF2-40B4-BE49-F238E27FC236}">
                  <a16:creationId xmlns:a16="http://schemas.microsoft.com/office/drawing/2014/main" id="{1C07DBD2-276A-4A72-BF25-6FB2FCD05A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Graphic 15">
              <a:extLst>
                <a:ext uri="{FF2B5EF4-FFF2-40B4-BE49-F238E27FC236}">
                  <a16:creationId xmlns:a16="http://schemas.microsoft.com/office/drawing/2014/main" id="{C354B108-DB71-4484-8743-68C8D50307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56574" y="4484929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Graphic 15">
              <a:extLst>
                <a:ext uri="{FF2B5EF4-FFF2-40B4-BE49-F238E27FC236}">
                  <a16:creationId xmlns:a16="http://schemas.microsoft.com/office/drawing/2014/main" id="{C50B8508-ED23-4F52-B6D0-18C4EFC54E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37C296D5-FE18-49F2-BECF-3BBFD7834B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98165" y="4772395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46547F-CB20-DC00-2624-C8B50B3D3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</p:spPr>
        <p:txBody>
          <a:bodyPr>
            <a:normAutofit/>
          </a:bodyPr>
          <a:lstStyle/>
          <a:p>
            <a:r>
              <a:rPr lang="en-GB"/>
              <a:t>SHORT PRESENTATION&amp;MISSION</a:t>
            </a:r>
          </a:p>
        </p:txBody>
      </p:sp>
      <p:grpSp>
        <p:nvGrpSpPr>
          <p:cNvPr id="48" name="Graphic 78">
            <a:extLst>
              <a:ext uri="{FF2B5EF4-FFF2-40B4-BE49-F238E27FC236}">
                <a16:creationId xmlns:a16="http://schemas.microsoft.com/office/drawing/2014/main" id="{C13D619A-1417-41F6-AB84-3DA81D94BD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2345718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49" name="Graphic 78">
              <a:extLst>
                <a:ext uri="{FF2B5EF4-FFF2-40B4-BE49-F238E27FC236}">
                  <a16:creationId xmlns:a16="http://schemas.microsoft.com/office/drawing/2014/main" id="{ABA075C2-6990-484C-907A-08DB4DF5A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50" name="Graphic 78">
              <a:extLst>
                <a:ext uri="{FF2B5EF4-FFF2-40B4-BE49-F238E27FC236}">
                  <a16:creationId xmlns:a16="http://schemas.microsoft.com/office/drawing/2014/main" id="{EC9D29F2-21D6-461F-8BD7-533101D86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51" name="Graphic 78">
                <a:extLst>
                  <a:ext uri="{FF2B5EF4-FFF2-40B4-BE49-F238E27FC236}">
                    <a16:creationId xmlns:a16="http://schemas.microsoft.com/office/drawing/2014/main" id="{F1CB2E23-919F-4FDA-9880-7AEF61BF39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2" name="Graphic 78">
                <a:extLst>
                  <a:ext uri="{FF2B5EF4-FFF2-40B4-BE49-F238E27FC236}">
                    <a16:creationId xmlns:a16="http://schemas.microsoft.com/office/drawing/2014/main" id="{2BBC6B41-7E8B-40C0-8289-6918BCA68F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3" name="Graphic 78">
                <a:extLst>
                  <a:ext uri="{FF2B5EF4-FFF2-40B4-BE49-F238E27FC236}">
                    <a16:creationId xmlns:a16="http://schemas.microsoft.com/office/drawing/2014/main" id="{67E04027-1EC8-4CBE-A4D2-F09F6AF0E0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4" name="Graphic 78">
                <a:extLst>
                  <a:ext uri="{FF2B5EF4-FFF2-40B4-BE49-F238E27FC236}">
                    <a16:creationId xmlns:a16="http://schemas.microsoft.com/office/drawing/2014/main" id="{5EC8762A-B2EC-4710-9F10-B93BE2075E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D5B4F0F5-BE58-4EC0-B650-A71A07437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E700C1F5-B637-45FE-96CC-270D263A5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83DA22C9-3830-4323-9087-6D7C1E6AA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5AC4DA9-FD16-4055-8D2D-95D615C03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BA7D58E-9AB5-4B54-A635-2E86BEC7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2" name="Graphic 12">
              <a:extLst>
                <a:ext uri="{FF2B5EF4-FFF2-40B4-BE49-F238E27FC236}">
                  <a16:creationId xmlns:a16="http://schemas.microsoft.com/office/drawing/2014/main" id="{B7D72779-BBD2-4D64-B6B1-E052E227EB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Graphic 15">
              <a:extLst>
                <a:ext uri="{FF2B5EF4-FFF2-40B4-BE49-F238E27FC236}">
                  <a16:creationId xmlns:a16="http://schemas.microsoft.com/office/drawing/2014/main" id="{569BD34C-BFEF-4FB1-A094-2D9E687CD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Graphic 15">
              <a:extLst>
                <a:ext uri="{FF2B5EF4-FFF2-40B4-BE49-F238E27FC236}">
                  <a16:creationId xmlns:a16="http://schemas.microsoft.com/office/drawing/2014/main" id="{DC258A66-ED52-4FA3-96CE-7932E91F5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EC6A48C-21EF-4485-9836-0445500033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A777AA-CDE1-334D-4724-1ED1CB002A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9042147"/>
              </p:ext>
            </p:extLst>
          </p:nvPr>
        </p:nvGraphicFramePr>
        <p:xfrm>
          <a:off x="525463" y="2522538"/>
          <a:ext cx="10077450" cy="3548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79696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8D9EA8-087E-F672-7A07-FD68AA28E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829" y="1528527"/>
            <a:ext cx="4421731" cy="4542073"/>
          </a:xfrm>
        </p:spPr>
        <p:txBody>
          <a:bodyPr anchor="t">
            <a:normAutofit/>
          </a:bodyPr>
          <a:lstStyle/>
          <a:p>
            <a:r>
              <a:rPr lang="en-GB"/>
              <a:t>BUSINESS OVERVIEW</a:t>
            </a: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3ED2C98F-B668-4CD9-862F-6BF4AE5D2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0"/>
            <a:ext cx="3976378" cy="127377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6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8553960F-FB27-D8E9-055B-A5C7E23C0C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7889758"/>
              </p:ext>
            </p:extLst>
          </p:nvPr>
        </p:nvGraphicFramePr>
        <p:xfrm>
          <a:off x="5068561" y="582842"/>
          <a:ext cx="6449246" cy="54877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44689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" name="Rectangle 103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A1DF2A-FD98-3C85-C64C-681268D09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829" y="1528527"/>
            <a:ext cx="4421731" cy="4542073"/>
          </a:xfrm>
        </p:spPr>
        <p:txBody>
          <a:bodyPr anchor="t">
            <a:normAutofit/>
          </a:bodyPr>
          <a:lstStyle/>
          <a:p>
            <a:r>
              <a:rPr lang="en-GB" dirty="0"/>
              <a:t>LEGAL FORMAT AND MANAGEMENT COMPANY</a:t>
            </a:r>
          </a:p>
        </p:txBody>
      </p:sp>
      <p:sp>
        <p:nvSpPr>
          <p:cNvPr id="105" name="Freeform: Shape 77">
            <a:extLst>
              <a:ext uri="{FF2B5EF4-FFF2-40B4-BE49-F238E27FC236}">
                <a16:creationId xmlns:a16="http://schemas.microsoft.com/office/drawing/2014/main" id="{3ED2C98F-B668-4CD9-862F-6BF4AE5D2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0"/>
            <a:ext cx="3976378" cy="127377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6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aphicFrame>
        <p:nvGraphicFramePr>
          <p:cNvPr id="52" name="Content Placeholder 2">
            <a:extLst>
              <a:ext uri="{FF2B5EF4-FFF2-40B4-BE49-F238E27FC236}">
                <a16:creationId xmlns:a16="http://schemas.microsoft.com/office/drawing/2014/main" id="{F2C21D25-6F73-E1C5-FE89-92A3999261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6668546"/>
              </p:ext>
            </p:extLst>
          </p:nvPr>
        </p:nvGraphicFramePr>
        <p:xfrm>
          <a:off x="5068561" y="582842"/>
          <a:ext cx="6449246" cy="54877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2962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CEC538-8693-E934-C793-5ADCA53A8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4649402"/>
            <a:ext cx="10035299" cy="1113814"/>
          </a:xfrm>
        </p:spPr>
        <p:txBody>
          <a:bodyPr anchor="b">
            <a:normAutofit/>
          </a:bodyPr>
          <a:lstStyle/>
          <a:p>
            <a:r>
              <a:rPr lang="en-GB"/>
              <a:t>SUPPLIERS &amp; </a:t>
            </a:r>
            <a:r>
              <a:rPr lang="en-GB">
                <a:latin typeface="Georgia Pro Semibold"/>
                <a:ea typeface="Calibri"/>
                <a:cs typeface="Calibri"/>
              </a:rPr>
              <a:t>LOGISTICS</a:t>
            </a:r>
          </a:p>
        </p:txBody>
      </p:sp>
      <p:grpSp>
        <p:nvGrpSpPr>
          <p:cNvPr id="24" name="Graphic 78">
            <a:extLst>
              <a:ext uri="{FF2B5EF4-FFF2-40B4-BE49-F238E27FC236}">
                <a16:creationId xmlns:a16="http://schemas.microsoft.com/office/drawing/2014/main" id="{4277A8E6-50B0-4626-965B-A17893B60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5960504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5" name="Graphic 78">
              <a:extLst>
                <a:ext uri="{FF2B5EF4-FFF2-40B4-BE49-F238E27FC236}">
                  <a16:creationId xmlns:a16="http://schemas.microsoft.com/office/drawing/2014/main" id="{27D0C2DC-090C-46FC-8AB4-D14D81FBEE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6" name="Graphic 78">
              <a:extLst>
                <a:ext uri="{FF2B5EF4-FFF2-40B4-BE49-F238E27FC236}">
                  <a16:creationId xmlns:a16="http://schemas.microsoft.com/office/drawing/2014/main" id="{D68CC2FE-65B9-4678-9BAC-D1BA631127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7" name="Graphic 78">
                <a:extLst>
                  <a:ext uri="{FF2B5EF4-FFF2-40B4-BE49-F238E27FC236}">
                    <a16:creationId xmlns:a16="http://schemas.microsoft.com/office/drawing/2014/main" id="{138C2D2F-3AE1-47E5-98B7-3DACA696D4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Graphic 78">
                <a:extLst>
                  <a:ext uri="{FF2B5EF4-FFF2-40B4-BE49-F238E27FC236}">
                    <a16:creationId xmlns:a16="http://schemas.microsoft.com/office/drawing/2014/main" id="{3B74B77A-F5AA-4E62-B573-97857045D7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9" name="Graphic 78">
                <a:extLst>
                  <a:ext uri="{FF2B5EF4-FFF2-40B4-BE49-F238E27FC236}">
                    <a16:creationId xmlns:a16="http://schemas.microsoft.com/office/drawing/2014/main" id="{D7A65A2A-4528-4D82-8609-1001B42FFC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0" name="Graphic 78">
                <a:extLst>
                  <a:ext uri="{FF2B5EF4-FFF2-40B4-BE49-F238E27FC236}">
                    <a16:creationId xmlns:a16="http://schemas.microsoft.com/office/drawing/2014/main" id="{6495919B-B0D7-4EA8-ABBF-22C6B21536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12BC31-0156-4217-014C-9C516C44B3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3485593"/>
              </p:ext>
            </p:extLst>
          </p:nvPr>
        </p:nvGraphicFramePr>
        <p:xfrm>
          <a:off x="525463" y="501650"/>
          <a:ext cx="10407044" cy="38558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7933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0" name="Rectangle 309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199728-AAE5-59F1-87D0-A9F8B10174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735307"/>
            <a:ext cx="10915158" cy="143255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PESTEL ANALYSIS</a:t>
            </a:r>
          </a:p>
        </p:txBody>
      </p:sp>
      <p:grpSp>
        <p:nvGrpSpPr>
          <p:cNvPr id="312" name="Graphic 78">
            <a:extLst>
              <a:ext uri="{FF2B5EF4-FFF2-40B4-BE49-F238E27FC236}">
                <a16:creationId xmlns:a16="http://schemas.microsoft.com/office/drawing/2014/main" id="{D262907E-3263-4F8C-8D5C-69E491552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2322314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13" name="Graphic 78">
              <a:extLst>
                <a:ext uri="{FF2B5EF4-FFF2-40B4-BE49-F238E27FC236}">
                  <a16:creationId xmlns:a16="http://schemas.microsoft.com/office/drawing/2014/main" id="{5E9DBF64-4177-41D3-AA4D-C099F5F4C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14" name="Graphic 78">
              <a:extLst>
                <a:ext uri="{FF2B5EF4-FFF2-40B4-BE49-F238E27FC236}">
                  <a16:creationId xmlns:a16="http://schemas.microsoft.com/office/drawing/2014/main" id="{5546CA24-A5EF-409F-99A2-D0131AE908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315" name="Graphic 78">
                <a:extLst>
                  <a:ext uri="{FF2B5EF4-FFF2-40B4-BE49-F238E27FC236}">
                    <a16:creationId xmlns:a16="http://schemas.microsoft.com/office/drawing/2014/main" id="{79E62C40-0CA5-4755-86D8-03D076F84F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16" name="Graphic 78">
                <a:extLst>
                  <a:ext uri="{FF2B5EF4-FFF2-40B4-BE49-F238E27FC236}">
                    <a16:creationId xmlns:a16="http://schemas.microsoft.com/office/drawing/2014/main" id="{596152FA-4464-4219-802D-3ED79BA322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17" name="Graphic 78">
                <a:extLst>
                  <a:ext uri="{FF2B5EF4-FFF2-40B4-BE49-F238E27FC236}">
                    <a16:creationId xmlns:a16="http://schemas.microsoft.com/office/drawing/2014/main" id="{170D7D1A-E2C7-49B3-92C2-A96021793D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18" name="Graphic 78">
                <a:extLst>
                  <a:ext uri="{FF2B5EF4-FFF2-40B4-BE49-F238E27FC236}">
                    <a16:creationId xmlns:a16="http://schemas.microsoft.com/office/drawing/2014/main" id="{CCCDE866-922A-4BE9-A245-42CB249801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20" name="Freeform: Shape 319">
            <a:extLst>
              <a:ext uri="{FF2B5EF4-FFF2-40B4-BE49-F238E27FC236}">
                <a16:creationId xmlns:a16="http://schemas.microsoft.com/office/drawing/2014/main" id="{A2597A8B-414A-4F6D-9710-2F1BE256E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506502" y="5652122"/>
            <a:ext cx="2685498" cy="1205872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22" name="Group 321">
            <a:extLst>
              <a:ext uri="{FF2B5EF4-FFF2-40B4-BE49-F238E27FC236}">
                <a16:creationId xmlns:a16="http://schemas.microsoft.com/office/drawing/2014/main" id="{09BA142B-E03A-4CCD-8C46-8BDDD96AB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548459" y="5639171"/>
            <a:ext cx="886144" cy="635293"/>
            <a:chOff x="10948005" y="3379098"/>
            <a:chExt cx="868640" cy="622746"/>
          </a:xfrm>
          <a:solidFill>
            <a:schemeClr val="tx2">
              <a:lumMod val="40000"/>
              <a:lumOff val="60000"/>
            </a:schemeClr>
          </a:solidFill>
        </p:grpSpPr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E9071096-5B07-42AC-9C76-6B3D847D0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E86A8581-41D2-4ED9-94DE-6EE3A38B2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325" name="Graphic 15">
              <a:extLst>
                <a:ext uri="{FF2B5EF4-FFF2-40B4-BE49-F238E27FC236}">
                  <a16:creationId xmlns:a16="http://schemas.microsoft.com/office/drawing/2014/main" id="{DA930EF0-907F-46F9-B728-0C189FCB4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Graphic 15">
              <a:extLst>
                <a:ext uri="{FF2B5EF4-FFF2-40B4-BE49-F238E27FC236}">
                  <a16:creationId xmlns:a16="http://schemas.microsoft.com/office/drawing/2014/main" id="{F8E83A83-33D7-4E07-98AC-CA07C0F1E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CDA03248-3CE4-4D20-8293-BFDF226CDB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199" name="Content Placeholder 4">
            <a:extLst>
              <a:ext uri="{FF2B5EF4-FFF2-40B4-BE49-F238E27FC236}">
                <a16:creationId xmlns:a16="http://schemas.microsoft.com/office/drawing/2014/main" id="{227C5EE2-BC99-15C8-5869-0FCDD9AA75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749437"/>
              </p:ext>
            </p:extLst>
          </p:nvPr>
        </p:nvGraphicFramePr>
        <p:xfrm>
          <a:off x="525463" y="2741972"/>
          <a:ext cx="9144384" cy="3128835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1210027">
                  <a:extLst>
                    <a:ext uri="{9D8B030D-6E8A-4147-A177-3AD203B41FA5}">
                      <a16:colId xmlns:a16="http://schemas.microsoft.com/office/drawing/2014/main" val="3552286378"/>
                    </a:ext>
                  </a:extLst>
                </a:gridCol>
                <a:gridCol w="1356258">
                  <a:extLst>
                    <a:ext uri="{9D8B030D-6E8A-4147-A177-3AD203B41FA5}">
                      <a16:colId xmlns:a16="http://schemas.microsoft.com/office/drawing/2014/main" val="3037080789"/>
                    </a:ext>
                  </a:extLst>
                </a:gridCol>
                <a:gridCol w="1552831">
                  <a:extLst>
                    <a:ext uri="{9D8B030D-6E8A-4147-A177-3AD203B41FA5}">
                      <a16:colId xmlns:a16="http://schemas.microsoft.com/office/drawing/2014/main" val="4088896188"/>
                    </a:ext>
                  </a:extLst>
                </a:gridCol>
                <a:gridCol w="2243233">
                  <a:extLst>
                    <a:ext uri="{9D8B030D-6E8A-4147-A177-3AD203B41FA5}">
                      <a16:colId xmlns:a16="http://schemas.microsoft.com/office/drawing/2014/main" val="299867227"/>
                    </a:ext>
                  </a:extLst>
                </a:gridCol>
                <a:gridCol w="1610364">
                  <a:extLst>
                    <a:ext uri="{9D8B030D-6E8A-4147-A177-3AD203B41FA5}">
                      <a16:colId xmlns:a16="http://schemas.microsoft.com/office/drawing/2014/main" val="1533477143"/>
                    </a:ext>
                  </a:extLst>
                </a:gridCol>
                <a:gridCol w="1171671">
                  <a:extLst>
                    <a:ext uri="{9D8B030D-6E8A-4147-A177-3AD203B41FA5}">
                      <a16:colId xmlns:a16="http://schemas.microsoft.com/office/drawing/2014/main" val="3286927095"/>
                    </a:ext>
                  </a:extLst>
                </a:gridCol>
              </a:tblGrid>
              <a:tr h="43753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0" cap="none" spc="60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POLITICAL</a:t>
                      </a:r>
                    </a:p>
                  </a:txBody>
                  <a:tcPr marL="63571" marR="63571" marT="88599" marB="6357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0" cap="none" spc="60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ECONOMIC</a:t>
                      </a:r>
                    </a:p>
                  </a:txBody>
                  <a:tcPr marL="63571" marR="63571" marT="88599" marB="6357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0" cap="none" spc="60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SOCIAL</a:t>
                      </a:r>
                    </a:p>
                  </a:txBody>
                  <a:tcPr marL="63571" marR="63571" marT="88599" marB="6357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0" cap="none" spc="60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TEHNOLOGYC</a:t>
                      </a:r>
                    </a:p>
                  </a:txBody>
                  <a:tcPr marL="63571" marR="63571" marT="88599" marB="6357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0" cap="none" spc="60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ENVIROMENT</a:t>
                      </a:r>
                    </a:p>
                  </a:txBody>
                  <a:tcPr marL="63571" marR="63571" marT="88599" marB="6357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0" cap="none" spc="60">
                          <a:solidFill>
                            <a:schemeClr val="bg1"/>
                          </a:solidFill>
                          <a:effectLst/>
                          <a:latin typeface="Calibri"/>
                        </a:rPr>
                        <a:t>LEGAL</a:t>
                      </a:r>
                    </a:p>
                  </a:txBody>
                  <a:tcPr marL="63571" marR="63571" marT="88599" marB="6357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4328457"/>
                  </a:ext>
                </a:extLst>
              </a:tr>
              <a:tr h="26716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cap="none" spc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Compliance with UK food safety regulations, trading standards, and transport regulations is essential.</a:t>
                      </a:r>
                    </a:p>
                  </a:txBody>
                  <a:tcPr marL="60505" marR="15152" marT="88599" marB="4238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cap="none" spc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Consider the cost of living in Cheltenham, rising meat prices for suppliers, and overall consumer spending habits</a:t>
                      </a:r>
                      <a:endParaRPr lang="en-GB" sz="14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0505" marR="15152" marT="88599" marB="4238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cap="none" spc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 Address local consumer preferences, which mirror the UK-wide trend of increasing lamb and beef sales while pigmeat declines. Higher-quality, traceable meat could appeal to the local market.</a:t>
                      </a:r>
                      <a:endParaRPr lang="en-GB" sz="14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>
                        <a:buNone/>
                      </a:pPr>
                      <a:endParaRPr lang="en-GB" sz="14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0505" marR="15152" marT="88599" marB="4238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cap="none" spc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Technology: Incorporate a user-friendly e-commerce website with an integrated ordering system. Mention leveraging </a:t>
                      </a:r>
                      <a:r>
                        <a:rPr lang="en-GB" sz="1400" b="1" cap="none" spc="0" err="1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Nobby</a:t>
                      </a:r>
                      <a:r>
                        <a:rPr lang="en-GB" sz="1400" b="1" cap="none" spc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and Captain Slow's efficiency for local delivery logistics.</a:t>
                      </a:r>
                      <a:endParaRPr lang="en-GB" sz="14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>
                        <a:buNone/>
                      </a:pPr>
                      <a:endParaRPr lang="en-GB" sz="14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0505" marR="15152" marT="88599" marB="4238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cap="none" spc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Environmental: Sustainable practices related to sourcing and distribution will be highlighted to align with consumer concerns.</a:t>
                      </a:r>
                      <a:endParaRPr lang="en-GB" sz="14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>
                        <a:buNone/>
                      </a:pPr>
                      <a:endParaRPr lang="en-GB" sz="14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0505" marR="15152" marT="88599" marB="4238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cap="none" spc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Legal: Obtaining all necessary food handling and trading licenses from the Cheltenham Council is required.</a:t>
                      </a:r>
                      <a:endParaRPr lang="en-GB" sz="1400" cap="none" spc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0505" marR="15152" marT="88599" marB="4238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978469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45172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DC0AE5-FD06-EE2B-8495-47A75F192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1" y="976160"/>
            <a:ext cx="4767930" cy="1848734"/>
          </a:xfrm>
        </p:spPr>
        <p:txBody>
          <a:bodyPr>
            <a:normAutofit/>
          </a:bodyPr>
          <a:lstStyle/>
          <a:p>
            <a:r>
              <a:rPr lang="en-GB"/>
              <a:t>MARKETING STRATEGIES </a:t>
            </a: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13E5F285-BD95-4989-B20B-778990159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21648"/>
            <a:ext cx="1839951" cy="1423657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40" name="Graphic 78">
            <a:extLst>
              <a:ext uri="{FF2B5EF4-FFF2-40B4-BE49-F238E27FC236}">
                <a16:creationId xmlns:a16="http://schemas.microsoft.com/office/drawing/2014/main" id="{6C02F4BE-6538-4CAD-B506-5FEB41D3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4415" y="3039261"/>
            <a:ext cx="1020166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41" name="Graphic 78">
              <a:extLst>
                <a:ext uri="{FF2B5EF4-FFF2-40B4-BE49-F238E27FC236}">
                  <a16:creationId xmlns:a16="http://schemas.microsoft.com/office/drawing/2014/main" id="{3937246C-D7B5-4CC9-B979-0999DFD5B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2" name="Graphic 78">
              <a:extLst>
                <a:ext uri="{FF2B5EF4-FFF2-40B4-BE49-F238E27FC236}">
                  <a16:creationId xmlns:a16="http://schemas.microsoft.com/office/drawing/2014/main" id="{559392DF-C926-44F7-920D-C232D60C0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43" name="Graphic 78">
                <a:extLst>
                  <a:ext uri="{FF2B5EF4-FFF2-40B4-BE49-F238E27FC236}">
                    <a16:creationId xmlns:a16="http://schemas.microsoft.com/office/drawing/2014/main" id="{437FE2E3-579D-4AA7-8775-C78D1D5631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4" name="Graphic 78">
                <a:extLst>
                  <a:ext uri="{FF2B5EF4-FFF2-40B4-BE49-F238E27FC236}">
                    <a16:creationId xmlns:a16="http://schemas.microsoft.com/office/drawing/2014/main" id="{A6A05323-CAFA-4D34-83D6-3B23B02085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5" name="Graphic 78">
                <a:extLst>
                  <a:ext uri="{FF2B5EF4-FFF2-40B4-BE49-F238E27FC236}">
                    <a16:creationId xmlns:a16="http://schemas.microsoft.com/office/drawing/2014/main" id="{D49C45E0-CA07-4FD4-9097-BF313F498A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6" name="Graphic 78">
                <a:extLst>
                  <a:ext uri="{FF2B5EF4-FFF2-40B4-BE49-F238E27FC236}">
                    <a16:creationId xmlns:a16="http://schemas.microsoft.com/office/drawing/2014/main" id="{1EC741B7-EEE8-43D3-9F8E-C2B4DD1965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689EC-CF02-99A3-5DF5-470D870FEF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1" y="3299404"/>
            <a:ext cx="4767930" cy="27457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Brand: Steve ltd ,quality &amp;delivery reliability</a:t>
            </a:r>
          </a:p>
          <a:p>
            <a:r>
              <a:rPr lang="en-GB"/>
              <a:t>Online: E –commerce&amp; local SEO (Cheltenham) </a:t>
            </a:r>
          </a:p>
          <a:p>
            <a:r>
              <a:rPr lang="en-GB"/>
              <a:t>Social Media &amp; Customer Loyalty</a:t>
            </a:r>
          </a:p>
          <a:p>
            <a:endParaRPr lang="en-GB"/>
          </a:p>
        </p:txBody>
      </p:sp>
      <p:pic>
        <p:nvPicPr>
          <p:cNvPr id="7" name="Graphic 6" descr="Kiosk">
            <a:extLst>
              <a:ext uri="{FF2B5EF4-FFF2-40B4-BE49-F238E27FC236}">
                <a16:creationId xmlns:a16="http://schemas.microsoft.com/office/drawing/2014/main" id="{12E3E178-9B4A-30D2-D0AF-EF82F7C097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80742" y="565167"/>
            <a:ext cx="5654663" cy="5654663"/>
          </a:xfrm>
          <a:prstGeom prst="rect">
            <a:avLst/>
          </a:prstGeom>
        </p:spPr>
      </p:pic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6B6061A8-D267-4967-AF47-C3CC45138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899042" y="5602884"/>
            <a:ext cx="4292956" cy="1255116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12DB770A-658D-4212-9BF2-236070D5D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91063" y="5736410"/>
            <a:ext cx="886141" cy="802496"/>
            <a:chOff x="10948005" y="3272152"/>
            <a:chExt cx="868640" cy="786648"/>
          </a:xfrm>
          <a:solidFill>
            <a:schemeClr val="accent6"/>
          </a:solidFill>
        </p:grpSpPr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A9B99195-76A3-4B90-8F45-BAEF05699C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F1029419-581A-4B40-B3E3-BD5931F99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38F181C6-C3A7-463D-B837-E6FB1B08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4" name="Graphic 12">
              <a:extLst>
                <a:ext uri="{FF2B5EF4-FFF2-40B4-BE49-F238E27FC236}">
                  <a16:creationId xmlns:a16="http://schemas.microsoft.com/office/drawing/2014/main" id="{FB6F6AFA-67F5-4D3A-839B-6B3980B6FC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Graphic 15">
              <a:extLst>
                <a:ext uri="{FF2B5EF4-FFF2-40B4-BE49-F238E27FC236}">
                  <a16:creationId xmlns:a16="http://schemas.microsoft.com/office/drawing/2014/main" id="{E9F49015-3756-46EC-AF1A-2F33219CB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Graphic 15">
              <a:extLst>
                <a:ext uri="{FF2B5EF4-FFF2-40B4-BE49-F238E27FC236}">
                  <a16:creationId xmlns:a16="http://schemas.microsoft.com/office/drawing/2014/main" id="{44C1E606-364B-4793-83A8-61AC96EDBE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4D62BB33-881E-4E43-A746-75C1E7C322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883558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69" name="Freeform: Shape 38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839CC-4E13-42CF-8FBA-AE4E68636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</p:spPr>
        <p:txBody>
          <a:bodyPr>
            <a:normAutofit/>
          </a:bodyPr>
          <a:lstStyle/>
          <a:p>
            <a:r>
              <a:rPr lang="en-GB"/>
              <a:t>FUNDING &amp; STARTUP EXPENSES</a:t>
            </a:r>
          </a:p>
        </p:txBody>
      </p:sp>
      <p:grpSp>
        <p:nvGrpSpPr>
          <p:cNvPr id="70" name="Graphic 78">
            <a:extLst>
              <a:ext uri="{FF2B5EF4-FFF2-40B4-BE49-F238E27FC236}">
                <a16:creationId xmlns:a16="http://schemas.microsoft.com/office/drawing/2014/main" id="{C13D619A-1417-41F6-AB84-3DA81D94BD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2345718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42" name="Graphic 78">
              <a:extLst>
                <a:ext uri="{FF2B5EF4-FFF2-40B4-BE49-F238E27FC236}">
                  <a16:creationId xmlns:a16="http://schemas.microsoft.com/office/drawing/2014/main" id="{ABA075C2-6990-484C-907A-08DB4DF5A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3" name="Graphic 78">
              <a:extLst>
                <a:ext uri="{FF2B5EF4-FFF2-40B4-BE49-F238E27FC236}">
                  <a16:creationId xmlns:a16="http://schemas.microsoft.com/office/drawing/2014/main" id="{EC9D29F2-21D6-461F-8BD7-533101D86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44" name="Graphic 78">
                <a:extLst>
                  <a:ext uri="{FF2B5EF4-FFF2-40B4-BE49-F238E27FC236}">
                    <a16:creationId xmlns:a16="http://schemas.microsoft.com/office/drawing/2014/main" id="{F1CB2E23-919F-4FDA-9880-7AEF61BF39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5" name="Graphic 78">
                <a:extLst>
                  <a:ext uri="{FF2B5EF4-FFF2-40B4-BE49-F238E27FC236}">
                    <a16:creationId xmlns:a16="http://schemas.microsoft.com/office/drawing/2014/main" id="{2BBC6B41-7E8B-40C0-8289-6918BCA68F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6" name="Graphic 78">
                <a:extLst>
                  <a:ext uri="{FF2B5EF4-FFF2-40B4-BE49-F238E27FC236}">
                    <a16:creationId xmlns:a16="http://schemas.microsoft.com/office/drawing/2014/main" id="{67E04027-1EC8-4CBE-A4D2-F09F6AF0E0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7" name="Graphic 78">
                <a:extLst>
                  <a:ext uri="{FF2B5EF4-FFF2-40B4-BE49-F238E27FC236}">
                    <a16:creationId xmlns:a16="http://schemas.microsoft.com/office/drawing/2014/main" id="{5EC8762A-B2EC-4710-9F10-B93BE2075E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71" name="Freeform: Shape 48">
            <a:extLst>
              <a:ext uri="{FF2B5EF4-FFF2-40B4-BE49-F238E27FC236}">
                <a16:creationId xmlns:a16="http://schemas.microsoft.com/office/drawing/2014/main" id="{D5B4F0F5-BE58-4EC0-B650-A71A07437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72" name="Group 71">
            <a:extLst>
              <a:ext uri="{FF2B5EF4-FFF2-40B4-BE49-F238E27FC236}">
                <a16:creationId xmlns:a16="http://schemas.microsoft.com/office/drawing/2014/main" id="{E700C1F5-B637-45FE-96CC-270D263A5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83DA22C9-3830-4323-9087-6D7C1E6AA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5AC4DA9-FD16-4055-8D2D-95D615C03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8BA7D58E-9AB5-4B54-A635-2E86BEC7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5" name="Graphic 12">
              <a:extLst>
                <a:ext uri="{FF2B5EF4-FFF2-40B4-BE49-F238E27FC236}">
                  <a16:creationId xmlns:a16="http://schemas.microsoft.com/office/drawing/2014/main" id="{B7D72779-BBD2-4D64-B6B1-E052E227EB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Graphic 15">
              <a:extLst>
                <a:ext uri="{FF2B5EF4-FFF2-40B4-BE49-F238E27FC236}">
                  <a16:creationId xmlns:a16="http://schemas.microsoft.com/office/drawing/2014/main" id="{569BD34C-BFEF-4FB1-A094-2D9E687CD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Graphic 15">
              <a:extLst>
                <a:ext uri="{FF2B5EF4-FFF2-40B4-BE49-F238E27FC236}">
                  <a16:creationId xmlns:a16="http://schemas.microsoft.com/office/drawing/2014/main" id="{DC258A66-ED52-4FA3-96CE-7932E91F5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EC6A48C-21EF-4485-9836-0445500033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1AA15801-8D5E-7F34-7704-2F4DFBFCEC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2674781"/>
              </p:ext>
            </p:extLst>
          </p:nvPr>
        </p:nvGraphicFramePr>
        <p:xfrm>
          <a:off x="525463" y="2522538"/>
          <a:ext cx="10077450" cy="3548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468363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5" name="Rectangle 114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5D6AEB-79D4-AA80-67A1-BC8447A42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696952"/>
            <a:ext cx="10077196" cy="821794"/>
          </a:xfrm>
        </p:spPr>
        <p:txBody>
          <a:bodyPr>
            <a:normAutofit/>
          </a:bodyPr>
          <a:lstStyle/>
          <a:p>
            <a:r>
              <a:rPr lang="en-GB"/>
              <a:t>CASH FLOW ( 1 MONTH)</a:t>
            </a:r>
          </a:p>
        </p:txBody>
      </p:sp>
      <p:grpSp>
        <p:nvGrpSpPr>
          <p:cNvPr id="116" name="Graphic 78">
            <a:extLst>
              <a:ext uri="{FF2B5EF4-FFF2-40B4-BE49-F238E27FC236}">
                <a16:creationId xmlns:a16="http://schemas.microsoft.com/office/drawing/2014/main" id="{BC3D4A83-1EFA-4B2C-B330-849E35895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1708814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17" name="Graphic 78">
              <a:extLst>
                <a:ext uri="{FF2B5EF4-FFF2-40B4-BE49-F238E27FC236}">
                  <a16:creationId xmlns:a16="http://schemas.microsoft.com/office/drawing/2014/main" id="{3508E11F-ACA4-405C-A9FA-2577500EA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18" name="Graphic 78">
              <a:extLst>
                <a:ext uri="{FF2B5EF4-FFF2-40B4-BE49-F238E27FC236}">
                  <a16:creationId xmlns:a16="http://schemas.microsoft.com/office/drawing/2014/main" id="{82B1CDA4-B2EA-4968-8276-0552D6D74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9" name="Graphic 78">
                <a:extLst>
                  <a:ext uri="{FF2B5EF4-FFF2-40B4-BE49-F238E27FC236}">
                    <a16:creationId xmlns:a16="http://schemas.microsoft.com/office/drawing/2014/main" id="{F4337472-CDEB-4AFE-BBB9-5A11CA470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Graphic 78">
                <a:extLst>
                  <a:ext uri="{FF2B5EF4-FFF2-40B4-BE49-F238E27FC236}">
                    <a16:creationId xmlns:a16="http://schemas.microsoft.com/office/drawing/2014/main" id="{6CD67A6D-EAE7-4891-ACC9-4AC0CCF44A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0" name="Graphic 78">
                <a:extLst>
                  <a:ext uri="{FF2B5EF4-FFF2-40B4-BE49-F238E27FC236}">
                    <a16:creationId xmlns:a16="http://schemas.microsoft.com/office/drawing/2014/main" id="{F1769489-D4BC-4B3B-9E23-87FCFDAB4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1" name="Graphic 78">
                <a:extLst>
                  <a:ext uri="{FF2B5EF4-FFF2-40B4-BE49-F238E27FC236}">
                    <a16:creationId xmlns:a16="http://schemas.microsoft.com/office/drawing/2014/main" id="{13E13021-8923-4A4D-84FA-DA886E2924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83" name="Freeform: Shape 82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84683" y="5165905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121" name="Content Placeholder 4">
            <a:extLst>
              <a:ext uri="{FF2B5EF4-FFF2-40B4-BE49-F238E27FC236}">
                <a16:creationId xmlns:a16="http://schemas.microsoft.com/office/drawing/2014/main" id="{70B7C121-4661-4413-4005-8BFFAD8F6B3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465631" y="1804163"/>
          <a:ext cx="7124049" cy="440727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71408">
                  <a:extLst>
                    <a:ext uri="{9D8B030D-6E8A-4147-A177-3AD203B41FA5}">
                      <a16:colId xmlns:a16="http://schemas.microsoft.com/office/drawing/2014/main" val="3089624811"/>
                    </a:ext>
                  </a:extLst>
                </a:gridCol>
                <a:gridCol w="5266619">
                  <a:extLst>
                    <a:ext uri="{9D8B030D-6E8A-4147-A177-3AD203B41FA5}">
                      <a16:colId xmlns:a16="http://schemas.microsoft.com/office/drawing/2014/main" val="1612161125"/>
                    </a:ext>
                  </a:extLst>
                </a:gridCol>
                <a:gridCol w="1386022">
                  <a:extLst>
                    <a:ext uri="{9D8B030D-6E8A-4147-A177-3AD203B41FA5}">
                      <a16:colId xmlns:a16="http://schemas.microsoft.com/office/drawing/2014/main" val="672192649"/>
                    </a:ext>
                  </a:extLst>
                </a:gridCol>
              </a:tblGrid>
              <a:tr h="1832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7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CASH FLOW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7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0886402"/>
                  </a:ext>
                </a:extLst>
              </a:tr>
              <a:tr h="1050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5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5318911"/>
                  </a:ext>
                </a:extLst>
              </a:tr>
              <a:tr h="12739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7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700" b="1" kern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MONTH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88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1881003"/>
                  </a:ext>
                </a:extLst>
              </a:tr>
              <a:tr h="12739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>
                      <a:noFill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700" b="1" kern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Cash in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884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700" b="1" kern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1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88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7039792"/>
                  </a:ext>
                </a:extLst>
              </a:tr>
              <a:tr h="1497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Loan- start-up capital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8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£50,000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7765619"/>
                  </a:ext>
                </a:extLst>
              </a:tr>
              <a:tr h="1497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Sales (total sales of product and/or services)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8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£20,000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45984"/>
                  </a:ext>
                </a:extLst>
              </a:tr>
              <a:tr h="1497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Other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8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£5,000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3892644"/>
                  </a:ext>
                </a:extLst>
              </a:tr>
              <a:tr h="1497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Total cash in-flows (A)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8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£75,000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4B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82308372"/>
                  </a:ext>
                </a:extLst>
              </a:tr>
              <a:tr h="1050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5314686"/>
                  </a:ext>
                </a:extLst>
              </a:tr>
              <a:tr h="1050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5546574"/>
                  </a:ext>
                </a:extLst>
              </a:tr>
              <a:tr h="12739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700" b="1" kern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MONTH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88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2782296"/>
                  </a:ext>
                </a:extLst>
              </a:tr>
              <a:tr h="12739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>
                      <a:noFill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700" b="1" kern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Cash out-expenses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884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700" b="1" kern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1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88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407233"/>
                  </a:ext>
                </a:extLst>
              </a:tr>
              <a:tr h="1497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Rent or premises costs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8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£2,500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9019988"/>
                  </a:ext>
                </a:extLst>
              </a:tr>
              <a:tr h="1497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Business rates for your business premises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8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£500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6342829"/>
                  </a:ext>
                </a:extLst>
              </a:tr>
              <a:tr h="1497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Utilities (gas, electricity, water)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8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£1,000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4966242"/>
                  </a:ext>
                </a:extLst>
              </a:tr>
              <a:tr h="1497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Insurance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8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£500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1985214"/>
                  </a:ext>
                </a:extLst>
              </a:tr>
              <a:tr h="1497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Telephone and internet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8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£200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4686023"/>
                  </a:ext>
                </a:extLst>
              </a:tr>
              <a:tr h="1497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Marketing and advertising expenses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8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£100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5814514"/>
                  </a:ext>
                </a:extLst>
              </a:tr>
              <a:tr h="1497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Vehicle running costs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8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£500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2406625"/>
                  </a:ext>
                </a:extLst>
              </a:tr>
              <a:tr h="1497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Equipment purchases or leasing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8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£1,000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5231166"/>
                  </a:ext>
                </a:extLst>
              </a:tr>
              <a:tr h="1497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Postage, printing, stationery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8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£200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958860"/>
                  </a:ext>
                </a:extLst>
              </a:tr>
              <a:tr h="1497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Transport and delivery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8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£250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2574560"/>
                  </a:ext>
                </a:extLst>
              </a:tr>
              <a:tr h="1497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Professional fees (legal, accounting etc.)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8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£350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8804037"/>
                  </a:ext>
                </a:extLst>
              </a:tr>
              <a:tr h="1497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Cost of sales (Cost of product)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8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£1,000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9757669"/>
                  </a:ext>
                </a:extLst>
              </a:tr>
              <a:tr h="1497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Wages your own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8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£4,500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088500"/>
                  </a:ext>
                </a:extLst>
              </a:tr>
              <a:tr h="1497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Staff wages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8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£10,000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0387475"/>
                  </a:ext>
                </a:extLst>
              </a:tr>
              <a:tr h="1497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Any other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8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£1,000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5281546"/>
                  </a:ext>
                </a:extLst>
              </a:tr>
              <a:tr h="1497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8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Any other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8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£1,000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1057524"/>
                  </a:ext>
                </a:extLst>
              </a:tr>
              <a:tr h="1497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>
                      <a:noFill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Total cash out-flows (B)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8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£24,600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4B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6053966"/>
                  </a:ext>
                </a:extLst>
              </a:tr>
              <a:tr h="1497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8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1306580"/>
                  </a:ext>
                </a:extLst>
              </a:tr>
              <a:tr h="1050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5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b">
                    <a:lnL>
                      <a:noFill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500" b="1" kern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Your net cash flow (A-B)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4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£50,400</a:t>
                      </a:r>
                      <a:endParaRPr lang="en-GB" sz="800">
                        <a:effectLst/>
                      </a:endParaRPr>
                    </a:p>
                  </a:txBody>
                  <a:tcPr marL="31303" marR="3130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4B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05755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04048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31381D-370C-A856-144C-983D4502D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4663649" cy="1455091"/>
          </a:xfrm>
        </p:spPr>
        <p:txBody>
          <a:bodyPr>
            <a:normAutofit/>
          </a:bodyPr>
          <a:lstStyle/>
          <a:p>
            <a:r>
              <a:rPr lang="en-GB"/>
              <a:t>KEY REFERENCES</a:t>
            </a:r>
            <a:br>
              <a:rPr lang="en-GB"/>
            </a:br>
            <a:endParaRPr lang="en-GB"/>
          </a:p>
        </p:txBody>
      </p:sp>
      <p:sp>
        <p:nvSpPr>
          <p:cNvPr id="37" name="Freeform: Shape 11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5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8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3F0778-FA32-7BF4-EDAC-5649093512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4663649" cy="327450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Trends : Increasing global meat consumption ( FAO 2024)</a:t>
            </a:r>
          </a:p>
          <a:p>
            <a:r>
              <a:rPr lang="en-GB"/>
              <a:t>Consumers: Ethical / Premium preferences (Mintel)</a:t>
            </a:r>
          </a:p>
          <a:p>
            <a:r>
              <a:rPr lang="en-GB"/>
              <a:t>Regulations : Food Standards Agency </a:t>
            </a:r>
          </a:p>
        </p:txBody>
      </p:sp>
      <p:pic>
        <p:nvPicPr>
          <p:cNvPr id="7" name="Graphic 6" descr="Cow">
            <a:extLst>
              <a:ext uri="{FF2B5EF4-FFF2-40B4-BE49-F238E27FC236}">
                <a16:creationId xmlns:a16="http://schemas.microsoft.com/office/drawing/2014/main" id="{3ACC6D2C-8412-B24B-9025-2EE3EA0CD0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3780" y="553415"/>
            <a:ext cx="5660211" cy="5660211"/>
          </a:xfrm>
          <a:prstGeom prst="rect">
            <a:avLst/>
          </a:prstGeom>
        </p:spPr>
      </p:pic>
      <p:sp>
        <p:nvSpPr>
          <p:cNvPr id="39" name="Freeform: Shape 21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8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0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2519330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793A89-F794-134B-00EA-8E3588D2A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1" y="976160"/>
            <a:ext cx="4767930" cy="1848734"/>
          </a:xfrm>
        </p:spPr>
        <p:txBody>
          <a:bodyPr>
            <a:normAutofit/>
          </a:bodyPr>
          <a:lstStyle/>
          <a:p>
            <a:r>
              <a:rPr lang="en-GB"/>
              <a:t>ANY QUESTIONS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3E5F285-BD95-4989-B20B-778990159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21648"/>
            <a:ext cx="1839951" cy="1423657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aphic 78">
            <a:extLst>
              <a:ext uri="{FF2B5EF4-FFF2-40B4-BE49-F238E27FC236}">
                <a16:creationId xmlns:a16="http://schemas.microsoft.com/office/drawing/2014/main" id="{6C02F4BE-6538-4CAD-B506-5FEB41D3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4415" y="3039261"/>
            <a:ext cx="1020166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5" name="Graphic 78">
              <a:extLst>
                <a:ext uri="{FF2B5EF4-FFF2-40B4-BE49-F238E27FC236}">
                  <a16:creationId xmlns:a16="http://schemas.microsoft.com/office/drawing/2014/main" id="{3937246C-D7B5-4CC9-B979-0999DFD5B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aphic 78">
              <a:extLst>
                <a:ext uri="{FF2B5EF4-FFF2-40B4-BE49-F238E27FC236}">
                  <a16:creationId xmlns:a16="http://schemas.microsoft.com/office/drawing/2014/main" id="{559392DF-C926-44F7-920D-C232D60C0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437FE2E3-579D-4AA7-8775-C78D1D5631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A6A05323-CAFA-4D34-83D6-3B23B02085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D49C45E0-CA07-4FD4-9097-BF313F498A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Graphic 78">
                <a:extLst>
                  <a:ext uri="{FF2B5EF4-FFF2-40B4-BE49-F238E27FC236}">
                    <a16:creationId xmlns:a16="http://schemas.microsoft.com/office/drawing/2014/main" id="{1EC741B7-EEE8-43D3-9F8E-C2B4DD1965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936CA-0C4B-51B0-375F-8B887547C3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1" y="3299404"/>
            <a:ext cx="4767930" cy="27457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THANK YOU</a:t>
            </a:r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3F1624D1-93D9-2EDC-9353-1F07FFE030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80742" y="565167"/>
            <a:ext cx="5654663" cy="5654663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B6061A8-D267-4967-AF47-C3CC45138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899042" y="5602884"/>
            <a:ext cx="4292956" cy="1255116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2DB770A-658D-4212-9BF2-236070D5D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91063" y="5736410"/>
            <a:ext cx="886141" cy="802496"/>
            <a:chOff x="10948005" y="3272152"/>
            <a:chExt cx="868640" cy="786648"/>
          </a:xfrm>
          <a:solidFill>
            <a:schemeClr val="accent6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9B99195-76A3-4B90-8F45-BAEF05699C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1029419-581A-4B40-B3E3-BD5931F99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8F181C6-C3A7-463D-B837-E6FB1B08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8" name="Graphic 12">
              <a:extLst>
                <a:ext uri="{FF2B5EF4-FFF2-40B4-BE49-F238E27FC236}">
                  <a16:creationId xmlns:a16="http://schemas.microsoft.com/office/drawing/2014/main" id="{FB6F6AFA-67F5-4D3A-839B-6B3980B6FC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E9F49015-3756-46EC-AF1A-2F33219CB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Graphic 15">
              <a:extLst>
                <a:ext uri="{FF2B5EF4-FFF2-40B4-BE49-F238E27FC236}">
                  <a16:creationId xmlns:a16="http://schemas.microsoft.com/office/drawing/2014/main" id="{44C1E606-364B-4793-83A8-61AC96EDBE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D62BB33-881E-4E43-A746-75C1E7C322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19634525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Custom 101">
      <a:dk1>
        <a:sysClr val="windowText" lastClr="000000"/>
      </a:dk1>
      <a:lt1>
        <a:sysClr val="window" lastClr="FFFFFF"/>
      </a:lt1>
      <a:dk2>
        <a:srgbClr val="463443"/>
      </a:dk2>
      <a:lt2>
        <a:srgbClr val="F3F0E9"/>
      </a:lt2>
      <a:accent1>
        <a:srgbClr val="D45E5E"/>
      </a:accent1>
      <a:accent2>
        <a:srgbClr val="D49D8C"/>
      </a:accent2>
      <a:accent3>
        <a:srgbClr val="BF873A"/>
      </a:accent3>
      <a:accent4>
        <a:srgbClr val="C05050"/>
      </a:accent4>
      <a:accent5>
        <a:srgbClr val="A89F68"/>
      </a:accent5>
      <a:accent6>
        <a:srgbClr val="8F6B8A"/>
      </a:accent6>
      <a:hlink>
        <a:srgbClr val="D75681"/>
      </a:hlink>
      <a:folHlink>
        <a:srgbClr val="6C9D92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RocaVTI</vt:lpstr>
      <vt:lpstr>BAILEY MEATS LTD BUSINESS PLAN  PRESENTATION</vt:lpstr>
      <vt:lpstr>SHORT PRESENTATION&amp;MISSION</vt:lpstr>
      <vt:lpstr>BUSINESS OVERVIEW</vt:lpstr>
      <vt:lpstr>LEGAL FORMAT AND MANAGEMENT COMPANY</vt:lpstr>
      <vt:lpstr>SUPPLIERS &amp; LOGISTICS</vt:lpstr>
      <vt:lpstr>PESTEL ANALYSIS</vt:lpstr>
      <vt:lpstr>MARKETING STRATEGIES </vt:lpstr>
      <vt:lpstr>FUNDING &amp; STARTUP EXPENSES</vt:lpstr>
      <vt:lpstr>CASH FLOW ( 1 MONTH)</vt:lpstr>
      <vt:lpstr>KEY REFERENCES </vt:lpstr>
      <vt:lpstr>ANY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100</cp:revision>
  <dcterms:created xsi:type="dcterms:W3CDTF">2013-07-15T20:26:40Z</dcterms:created>
  <dcterms:modified xsi:type="dcterms:W3CDTF">2025-11-08T11:42:41Z</dcterms:modified>
</cp:coreProperties>
</file>