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6" r:id="rId3"/>
    <p:sldId id="263" r:id="rId4"/>
    <p:sldId id="260" r:id="rId5"/>
    <p:sldId id="271" r:id="rId6"/>
    <p:sldId id="264" r:id="rId7"/>
    <p:sldId id="272" r:id="rId8"/>
    <p:sldId id="262" r:id="rId9"/>
    <p:sldId id="265" r:id="rId10"/>
    <p:sldId id="268" r:id="rId11"/>
    <p:sldId id="273" r:id="rId12"/>
    <p:sldId id="261" r:id="rId13"/>
    <p:sldId id="25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5922504-D295-4522-A93F-E60A96DFDC82}" type="datetimeFigureOut">
              <a:rPr lang="en-GB" smtClean="0"/>
              <a:t>05/06/2017</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5FC19E2-1E3F-4E75-A2AF-90C06D3E16C6}"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680608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922504-D295-4522-A93F-E60A96DFDC82}" type="datetimeFigureOut">
              <a:rPr lang="en-GB" smtClean="0"/>
              <a:t>05/06/2017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C19E2-1E3F-4E75-A2AF-90C06D3E16C6}"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8476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5922504-D295-4522-A93F-E60A96DFDC82}" type="datetimeFigureOut">
              <a:rPr lang="en-GB" smtClean="0"/>
              <a:t>05/06/2017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C19E2-1E3F-4E75-A2AF-90C06D3E16C6}"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0044127"/>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922504-D295-4522-A93F-E60A96DFDC82}" type="datetimeFigureOut">
              <a:rPr lang="en-GB" smtClean="0"/>
              <a:t>05/06/2017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C19E2-1E3F-4E75-A2AF-90C06D3E16C6}"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74796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5922504-D295-4522-A93F-E60A96DFDC82}" type="datetimeFigureOut">
              <a:rPr lang="en-GB" smtClean="0"/>
              <a:t>05/06/2017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FC19E2-1E3F-4E75-A2AF-90C06D3E16C6}"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1681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5922504-D295-4522-A93F-E60A96DFDC82}" type="datetimeFigureOut">
              <a:rPr lang="en-GB" smtClean="0"/>
              <a:t>05/06/2017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FC19E2-1E3F-4E75-A2AF-90C06D3E16C6}"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45091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922504-D295-4522-A93F-E60A96DFDC82}" type="datetimeFigureOut">
              <a:rPr lang="en-GB" smtClean="0"/>
              <a:t>05/06/2017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FC19E2-1E3F-4E75-A2AF-90C06D3E16C6}" type="slidenum">
              <a:rPr lang="en-GB" smtClean="0"/>
              <a:t>‹#›</a:t>
            </a:fld>
            <a:endParaRPr lang="en-GB"/>
          </a:p>
        </p:txBody>
      </p:sp>
    </p:spTree>
    <p:extLst>
      <p:ext uri="{BB962C8B-B14F-4D97-AF65-F5344CB8AC3E}">
        <p14:creationId xmlns:p14="http://schemas.microsoft.com/office/powerpoint/2010/main" val="151281959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5922504-D295-4522-A93F-E60A96DFDC82}" type="datetimeFigureOut">
              <a:rPr lang="en-GB" smtClean="0"/>
              <a:t>05/06/2017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FC19E2-1E3F-4E75-A2AF-90C06D3E16C6}"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4356050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5922504-D295-4522-A93F-E60A96DFDC82}" type="datetimeFigureOut">
              <a:rPr lang="en-GB" smtClean="0"/>
              <a:t>05/06/2017</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5FC19E2-1E3F-4E75-A2AF-90C06D3E16C6}"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48253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922504-D295-4522-A93F-E60A96DFDC82}" type="datetimeFigureOut">
              <a:rPr lang="en-GB" smtClean="0"/>
              <a:t>05/06/2017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C19E2-1E3F-4E75-A2AF-90C06D3E16C6}"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81694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922504-D295-4522-A93F-E60A96DFDC82}" type="datetimeFigureOut">
              <a:rPr lang="en-GB" smtClean="0"/>
              <a:t>05/06/2017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FC19E2-1E3F-4E75-A2AF-90C06D3E16C6}"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85140240"/>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5922504-D295-4522-A93F-E60A96DFDC82}" type="datetimeFigureOut">
              <a:rPr lang="en-GB" smtClean="0"/>
              <a:t>05/06/2017</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5FC19E2-1E3F-4E75-A2AF-90C06D3E16C6}"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670583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google.co.uk/url?sa=i&amp;rct=j&amp;q=&amp;esrc=s&amp;source=images&amp;cd=&amp;cad=rja&amp;uact=8&amp;ved=0ahUKEwic6bby7afQAhVFWBoKHXYqD3EQjRwIBw&amp;url=https://www.lds.org/callings/church-history-adviser/news-and-events/planning-and-budget-cycle?lang%3Deng&amp;psig=AFQjCNFc7dW4ahSbuiaidaHUQXcrVuFoIA&amp;ust=1479199476711229" TargetMode="Externa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Budgeting</a:t>
            </a:r>
            <a:endParaRPr lang="en-GB" dirty="0"/>
          </a:p>
        </p:txBody>
      </p:sp>
      <p:sp>
        <p:nvSpPr>
          <p:cNvPr id="3" name="Subtitle 2"/>
          <p:cNvSpPr>
            <a:spLocks noGrp="1"/>
          </p:cNvSpPr>
          <p:nvPr>
            <p:ph type="subTitle" idx="1"/>
          </p:nvPr>
        </p:nvSpPr>
        <p:spPr/>
        <p:txBody>
          <a:bodyPr/>
          <a:lstStyle/>
          <a:p>
            <a:r>
              <a:rPr lang="en-GB" dirty="0" smtClean="0"/>
              <a:t>International hotel management</a:t>
            </a:r>
            <a:endParaRPr lang="en-GB" dirty="0"/>
          </a:p>
        </p:txBody>
      </p:sp>
    </p:spTree>
    <p:extLst>
      <p:ext uri="{BB962C8B-B14F-4D97-AF65-F5344CB8AC3E}">
        <p14:creationId xmlns:p14="http://schemas.microsoft.com/office/powerpoint/2010/main" val="3080396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Previously we have looked at…..</a:t>
            </a:r>
            <a:endParaRPr lang="en-GB" dirty="0"/>
          </a:p>
        </p:txBody>
      </p:sp>
      <p:sp>
        <p:nvSpPr>
          <p:cNvPr id="3" name="Content Placeholder 2"/>
          <p:cNvSpPr>
            <a:spLocks noGrp="1"/>
          </p:cNvSpPr>
          <p:nvPr>
            <p:ph idx="1"/>
          </p:nvPr>
        </p:nvSpPr>
        <p:spPr/>
        <p:txBody>
          <a:bodyPr/>
          <a:lstStyle/>
          <a:p>
            <a:r>
              <a:rPr lang="en-GB" dirty="0" smtClean="0"/>
              <a:t>The </a:t>
            </a:r>
            <a:r>
              <a:rPr lang="en-GB" dirty="0"/>
              <a:t>F</a:t>
            </a:r>
            <a:r>
              <a:rPr lang="en-GB" dirty="0" smtClean="0"/>
              <a:t>inancial </a:t>
            </a:r>
            <a:r>
              <a:rPr lang="en-GB" dirty="0"/>
              <a:t>S</a:t>
            </a:r>
            <a:r>
              <a:rPr lang="en-GB" dirty="0" smtClean="0"/>
              <a:t>tatements</a:t>
            </a:r>
          </a:p>
          <a:p>
            <a:r>
              <a:rPr lang="en-GB" dirty="0" smtClean="0"/>
              <a:t>Accounting for Decision </a:t>
            </a:r>
            <a:r>
              <a:rPr lang="en-GB" dirty="0"/>
              <a:t>M</a:t>
            </a:r>
            <a:r>
              <a:rPr lang="en-GB" dirty="0" smtClean="0"/>
              <a:t>aking</a:t>
            </a:r>
          </a:p>
          <a:p>
            <a:r>
              <a:rPr lang="en-GB" dirty="0" smtClean="0"/>
              <a:t>Key performance Indicators and their role in Decision </a:t>
            </a:r>
            <a:r>
              <a:rPr lang="en-GB" dirty="0"/>
              <a:t>M</a:t>
            </a:r>
            <a:r>
              <a:rPr lang="en-GB" dirty="0" smtClean="0"/>
              <a:t>aking</a:t>
            </a:r>
          </a:p>
          <a:p>
            <a:r>
              <a:rPr lang="en-GB" dirty="0" smtClean="0"/>
              <a:t>Corporate Social Responsibility</a:t>
            </a:r>
          </a:p>
          <a:p>
            <a:r>
              <a:rPr lang="en-GB" dirty="0" smtClean="0"/>
              <a:t>Sustainability</a:t>
            </a:r>
          </a:p>
          <a:p>
            <a:r>
              <a:rPr lang="en-GB" dirty="0" smtClean="0"/>
              <a:t>Cost Accounting</a:t>
            </a:r>
          </a:p>
          <a:p>
            <a:endParaRPr lang="en-GB" dirty="0"/>
          </a:p>
        </p:txBody>
      </p:sp>
    </p:spTree>
    <p:extLst>
      <p:ext uri="{BB962C8B-B14F-4D97-AF65-F5344CB8AC3E}">
        <p14:creationId xmlns:p14="http://schemas.microsoft.com/office/powerpoint/2010/main" val="156855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Understand Planning and Budgeting </a:t>
            </a:r>
          </a:p>
          <a:p>
            <a:r>
              <a:rPr lang="en-GB" dirty="0" smtClean="0"/>
              <a:t>Advantages of Budgeting</a:t>
            </a:r>
            <a:endParaRPr lang="en-GB" dirty="0"/>
          </a:p>
          <a:p>
            <a:r>
              <a:rPr lang="en-GB" dirty="0" smtClean="0"/>
              <a:t>Prepare a personal budget</a:t>
            </a:r>
            <a:endParaRPr lang="en-GB" dirty="0"/>
          </a:p>
        </p:txBody>
      </p:sp>
    </p:spTree>
    <p:extLst>
      <p:ext uri="{BB962C8B-B14F-4D97-AF65-F5344CB8AC3E}">
        <p14:creationId xmlns:p14="http://schemas.microsoft.com/office/powerpoint/2010/main" val="518321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206" y="1129513"/>
            <a:ext cx="3133857" cy="882167"/>
          </a:xfrm>
        </p:spPr>
        <p:txBody>
          <a:bodyPr>
            <a:normAutofit fontScale="90000"/>
          </a:bodyPr>
          <a:lstStyle/>
          <a:p>
            <a:r>
              <a:rPr lang="en-GB" dirty="0" smtClean="0"/>
              <a:t>Planning and budgeting</a:t>
            </a:r>
            <a:endParaRPr lang="en-GB" dirty="0"/>
          </a:p>
        </p:txBody>
      </p:sp>
      <p:sp>
        <p:nvSpPr>
          <p:cNvPr id="4" name="Text Placeholder 3"/>
          <p:cNvSpPr>
            <a:spLocks noGrp="1"/>
          </p:cNvSpPr>
          <p:nvPr>
            <p:ph type="body" sz="half" idx="2"/>
          </p:nvPr>
        </p:nvSpPr>
        <p:spPr>
          <a:xfrm>
            <a:off x="1450329" y="3331028"/>
            <a:ext cx="5524404" cy="2429691"/>
          </a:xfrm>
        </p:spPr>
        <p:txBody>
          <a:bodyPr/>
          <a:lstStyle/>
          <a:p>
            <a:r>
              <a:rPr lang="en-GB" dirty="0" smtClean="0"/>
              <a:t>To plan is to act now to influence or determine some future event</a:t>
            </a:r>
          </a:p>
          <a:p>
            <a:endParaRPr lang="en-GB" dirty="0"/>
          </a:p>
        </p:txBody>
      </p:sp>
      <p:pic>
        <p:nvPicPr>
          <p:cNvPr id="7" name="Picture Placeholder 6"/>
          <p:cNvPicPr>
            <a:picLocks noGrp="1" noChangeAspect="1"/>
          </p:cNvPicPr>
          <p:nvPr>
            <p:ph type="pic" idx="1"/>
          </p:nvPr>
        </p:nvPicPr>
        <p:blipFill>
          <a:blip r:embed="rId2">
            <a:extLst>
              <a:ext uri="{28A0092B-C50C-407E-A947-70E740481C1C}">
                <a14:useLocalDpi xmlns:a14="http://schemas.microsoft.com/office/drawing/2010/main" val="0"/>
              </a:ext>
            </a:extLst>
          </a:blip>
          <a:srcRect l="18427" r="18427"/>
          <a:stretch>
            <a:fillRect/>
          </a:stretch>
        </p:blipFill>
        <p:spPr/>
      </p:pic>
    </p:spTree>
    <p:extLst>
      <p:ext uri="{BB962C8B-B14F-4D97-AF65-F5344CB8AC3E}">
        <p14:creationId xmlns:p14="http://schemas.microsoft.com/office/powerpoint/2010/main" val="3454348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budget?</a:t>
            </a:r>
            <a:endParaRPr lang="en-GB" dirty="0"/>
          </a:p>
        </p:txBody>
      </p:sp>
      <p:sp>
        <p:nvSpPr>
          <p:cNvPr id="3" name="Content Placeholder 2"/>
          <p:cNvSpPr>
            <a:spLocks noGrp="1"/>
          </p:cNvSpPr>
          <p:nvPr>
            <p:ph idx="1"/>
          </p:nvPr>
        </p:nvSpPr>
        <p:spPr/>
        <p:txBody>
          <a:bodyPr/>
          <a:lstStyle/>
          <a:p>
            <a:r>
              <a:rPr lang="en-GB" dirty="0" smtClean="0"/>
              <a:t>A budget is a financial plan for a set period in the future</a:t>
            </a:r>
          </a:p>
          <a:p>
            <a:r>
              <a:rPr lang="en-GB" dirty="0" smtClean="0"/>
              <a:t>Organisations should consider what income they expect to receive and what expenses they are likely to incur during this time period</a:t>
            </a:r>
          </a:p>
          <a:p>
            <a:r>
              <a:rPr lang="en-GB" dirty="0" smtClean="0"/>
              <a:t>This information can then be used to predict the surplus or deficit they expect to obtain during the budgeted period</a:t>
            </a:r>
            <a:endParaRPr lang="en-GB" dirty="0"/>
          </a:p>
        </p:txBody>
      </p:sp>
    </p:spTree>
    <p:extLst>
      <p:ext uri="{BB962C8B-B14F-4D97-AF65-F5344CB8AC3E}">
        <p14:creationId xmlns:p14="http://schemas.microsoft.com/office/powerpoint/2010/main" val="2660711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basic framework of budgeting</a:t>
            </a:r>
            <a:endParaRPr lang="en-GB" dirty="0"/>
          </a:p>
        </p:txBody>
      </p:sp>
      <p:sp>
        <p:nvSpPr>
          <p:cNvPr id="4" name="Text Placeholder 3"/>
          <p:cNvSpPr>
            <a:spLocks noGrp="1"/>
          </p:cNvSpPr>
          <p:nvPr>
            <p:ph type="body" sz="half" idx="2"/>
          </p:nvPr>
        </p:nvSpPr>
        <p:spPr/>
        <p:txBody>
          <a:bodyPr>
            <a:normAutofit fontScale="92500" lnSpcReduction="20000"/>
          </a:bodyPr>
          <a:lstStyle/>
          <a:p>
            <a:r>
              <a:rPr lang="en-GB" dirty="0" smtClean="0"/>
              <a:t>A budget is a detailed plan for the acquisition and use of financial and other resources over a specified time period.</a:t>
            </a:r>
          </a:p>
          <a:p>
            <a:r>
              <a:rPr lang="en-GB" dirty="0" smtClean="0"/>
              <a:t>It represents a plan for the future expressed in formal quantitative terms</a:t>
            </a:r>
          </a:p>
          <a:p>
            <a:r>
              <a:rPr lang="en-GB" dirty="0" smtClean="0"/>
              <a:t>The use of budgets to control a firm’s activities is known as </a:t>
            </a:r>
            <a:r>
              <a:rPr lang="en-GB" i="1" dirty="0" smtClean="0"/>
              <a:t>budgetary control.</a:t>
            </a:r>
            <a:endParaRPr lang="en-GB" i="1" dirty="0"/>
          </a:p>
        </p:txBody>
      </p:sp>
      <p:pic>
        <p:nvPicPr>
          <p:cNvPr id="1026" name="Picture 2" descr="Image result for the planning and budget cycle">
            <a:hlinkClick r:id="rId2"/>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13806" r="13806"/>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7634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typical budget setting process could involve seven simple steps</a:t>
            </a:r>
            <a:endParaRPr lang="en-GB" dirty="0"/>
          </a:p>
        </p:txBody>
      </p:sp>
      <p:sp>
        <p:nvSpPr>
          <p:cNvPr id="3" name="Content Placeholder 2"/>
          <p:cNvSpPr>
            <a:spLocks noGrp="1"/>
          </p:cNvSpPr>
          <p:nvPr>
            <p:ph idx="1"/>
          </p:nvPr>
        </p:nvSpPr>
        <p:spPr/>
        <p:txBody>
          <a:bodyPr/>
          <a:lstStyle/>
          <a:p>
            <a:pPr marL="457200" indent="-457200">
              <a:buAutoNum type="arabicPeriod"/>
            </a:pPr>
            <a:r>
              <a:rPr lang="en-GB" dirty="0" smtClean="0"/>
              <a:t>Agree objectives for the year</a:t>
            </a:r>
          </a:p>
          <a:p>
            <a:pPr marL="457200" indent="-457200">
              <a:buAutoNum type="arabicPeriod"/>
            </a:pPr>
            <a:r>
              <a:rPr lang="en-GB" dirty="0" smtClean="0"/>
              <a:t>What income will be available?</a:t>
            </a:r>
          </a:p>
          <a:p>
            <a:pPr marL="457200" indent="-457200">
              <a:buAutoNum type="arabicPeriod"/>
            </a:pPr>
            <a:r>
              <a:rPr lang="en-GB" dirty="0" smtClean="0"/>
              <a:t>What expenses will be incurred?</a:t>
            </a:r>
          </a:p>
          <a:p>
            <a:pPr marL="457200" indent="-457200">
              <a:buAutoNum type="arabicPeriod"/>
            </a:pPr>
            <a:r>
              <a:rPr lang="en-GB" dirty="0" smtClean="0"/>
              <a:t>Construct a draft budget</a:t>
            </a:r>
          </a:p>
          <a:p>
            <a:pPr marL="457200" indent="-457200">
              <a:buAutoNum type="arabicPeriod"/>
            </a:pPr>
            <a:r>
              <a:rPr lang="en-GB" dirty="0" smtClean="0"/>
              <a:t>Review predicted budget surplus/deficit</a:t>
            </a:r>
          </a:p>
          <a:p>
            <a:pPr marL="457200" indent="-457200">
              <a:buAutoNum type="arabicPeriod"/>
            </a:pPr>
            <a:r>
              <a:rPr lang="en-GB" dirty="0" smtClean="0"/>
              <a:t>Make any necessary changes</a:t>
            </a:r>
          </a:p>
          <a:p>
            <a:pPr marL="457200" indent="-457200">
              <a:buAutoNum type="arabicPeriod"/>
            </a:pPr>
            <a:r>
              <a:rPr lang="en-GB" dirty="0" smtClean="0"/>
              <a:t>Seek formal approval sign/off</a:t>
            </a:r>
            <a:endParaRPr lang="en-GB" dirty="0"/>
          </a:p>
        </p:txBody>
      </p:sp>
    </p:spTree>
    <p:extLst>
      <p:ext uri="{BB962C8B-B14F-4D97-AF65-F5344CB8AC3E}">
        <p14:creationId xmlns:p14="http://schemas.microsoft.com/office/powerpoint/2010/main" val="3189772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budget?</a:t>
            </a:r>
            <a:endParaRPr lang="en-GB" dirty="0"/>
          </a:p>
        </p:txBody>
      </p:sp>
      <p:sp>
        <p:nvSpPr>
          <p:cNvPr id="4" name="Text Placeholder 3"/>
          <p:cNvSpPr>
            <a:spLocks noGrp="1"/>
          </p:cNvSpPr>
          <p:nvPr>
            <p:ph type="body" sz="half" idx="2"/>
          </p:nvPr>
        </p:nvSpPr>
        <p:spPr/>
        <p:txBody>
          <a:bodyPr>
            <a:normAutofit fontScale="92500" lnSpcReduction="10000"/>
          </a:bodyPr>
          <a:lstStyle/>
          <a:p>
            <a:r>
              <a:rPr lang="en-GB" dirty="0" smtClean="0"/>
              <a:t>According to Seal et al (2015), one common factor in two recent financial crises has been the collapse of businesses that seemed to have thought that practices such as budgeting were obsolete.</a:t>
            </a:r>
          </a:p>
          <a:p>
            <a:r>
              <a:rPr lang="en-GB" dirty="0" smtClean="0"/>
              <a:t>In the past, some managers avoided budgeting because of the time and effort involved in the budgeting process</a:t>
            </a:r>
            <a:endParaRPr lang="en-GB" dirty="0"/>
          </a:p>
        </p:txBody>
      </p:sp>
      <p:pic>
        <p:nvPicPr>
          <p:cNvPr id="6" name="Picture 5" descr="File:Alarm Clocks 20101107a.jp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37151" y="2960097"/>
            <a:ext cx="915942" cy="1878771"/>
          </a:xfrm>
          <a:prstGeom prst="rect">
            <a:avLst/>
          </a:prstGeom>
        </p:spPr>
      </p:pic>
      <p:pic>
        <p:nvPicPr>
          <p:cNvPr id="5" name="Picture Placeholder 4"/>
          <p:cNvPicPr>
            <a:picLocks noGrp="1" noChangeAspect="1"/>
          </p:cNvPicPr>
          <p:nvPr>
            <p:ph type="pic" idx="1"/>
          </p:nvPr>
        </p:nvPicPr>
        <p:blipFill>
          <a:blip r:embed="rId3"/>
          <a:srcRect l="18427" r="18427"/>
          <a:stretch>
            <a:fillRect/>
          </a:stretch>
        </p:blipFill>
        <p:spPr>
          <a:prstGeom prst="rect">
            <a:avLst/>
          </a:prstGeom>
        </p:spPr>
      </p:pic>
    </p:spTree>
    <p:extLst>
      <p:ext uri="{BB962C8B-B14F-4D97-AF65-F5344CB8AC3E}">
        <p14:creationId xmlns:p14="http://schemas.microsoft.com/office/powerpoint/2010/main" val="26419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of budgeting</a:t>
            </a:r>
            <a:endParaRPr lang="en-GB" dirty="0"/>
          </a:p>
        </p:txBody>
      </p:sp>
      <p:sp>
        <p:nvSpPr>
          <p:cNvPr id="3" name="Content Placeholder 2"/>
          <p:cNvSpPr>
            <a:spLocks noGrp="1"/>
          </p:cNvSpPr>
          <p:nvPr>
            <p:ph idx="1"/>
          </p:nvPr>
        </p:nvSpPr>
        <p:spPr/>
        <p:txBody>
          <a:bodyPr/>
          <a:lstStyle/>
          <a:p>
            <a:r>
              <a:rPr lang="en-GB" dirty="0" smtClean="0"/>
              <a:t>Budgets define organisational goals and objectives which serve as benchmarks for controlling and evaluating subsequent performance</a:t>
            </a:r>
          </a:p>
          <a:p>
            <a:r>
              <a:rPr lang="en-GB" dirty="0" smtClean="0"/>
              <a:t>Budgets provide a means of </a:t>
            </a:r>
            <a:r>
              <a:rPr lang="en-GB" i="1" dirty="0" smtClean="0"/>
              <a:t>communicating</a:t>
            </a:r>
            <a:r>
              <a:rPr lang="en-GB" dirty="0" smtClean="0"/>
              <a:t> management’s plans throughout the organisation</a:t>
            </a:r>
          </a:p>
          <a:p>
            <a:r>
              <a:rPr lang="en-GB" dirty="0" smtClean="0"/>
              <a:t>Budgets force managers to </a:t>
            </a:r>
            <a:r>
              <a:rPr lang="en-GB" i="1" dirty="0" smtClean="0"/>
              <a:t>think about and plan</a:t>
            </a:r>
            <a:r>
              <a:rPr lang="en-GB" dirty="0" smtClean="0"/>
              <a:t> for the future</a:t>
            </a:r>
          </a:p>
          <a:p>
            <a:r>
              <a:rPr lang="en-GB" dirty="0" smtClean="0"/>
              <a:t>Budgets co-ordinate the activities of the entire organisation by integrating the plans of the various parts</a:t>
            </a:r>
          </a:p>
          <a:p>
            <a:endParaRPr lang="en-GB" dirty="0"/>
          </a:p>
        </p:txBody>
      </p:sp>
    </p:spTree>
    <p:extLst>
      <p:ext uri="{BB962C8B-B14F-4D97-AF65-F5344CB8AC3E}">
        <p14:creationId xmlns:p14="http://schemas.microsoft.com/office/powerpoint/2010/main" val="3664471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Master budget</a:t>
            </a:r>
            <a:endParaRPr lang="en-GB" dirty="0"/>
          </a:p>
        </p:txBody>
      </p:sp>
      <p:sp>
        <p:nvSpPr>
          <p:cNvPr id="3" name="Content Placeholder 2"/>
          <p:cNvSpPr>
            <a:spLocks noGrp="1"/>
          </p:cNvSpPr>
          <p:nvPr>
            <p:ph idx="1"/>
          </p:nvPr>
        </p:nvSpPr>
        <p:spPr/>
        <p:txBody>
          <a:bodyPr/>
          <a:lstStyle/>
          <a:p>
            <a:r>
              <a:rPr lang="en-GB" dirty="0" smtClean="0"/>
              <a:t>The master budget is a summary of a company’s plans that sets specific targets for sales, production, distribution and financing activities</a:t>
            </a:r>
          </a:p>
          <a:p>
            <a:r>
              <a:rPr lang="en-GB" dirty="0" smtClean="0"/>
              <a:t>It generally culminates in a cash budget, a budgeted statement of profit or loss and a budgeted balance sheet.  In short, it represents a comprehensive expression of management’s plans for the future and how these plans are to be accomplished.</a:t>
            </a:r>
            <a:endParaRPr lang="en-GB" dirty="0"/>
          </a:p>
        </p:txBody>
      </p:sp>
    </p:spTree>
    <p:extLst>
      <p:ext uri="{BB962C8B-B14F-4D97-AF65-F5344CB8AC3E}">
        <p14:creationId xmlns:p14="http://schemas.microsoft.com/office/powerpoint/2010/main" val="2604795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There are two types of budgeting</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b="1" u="sng" dirty="0" smtClean="0"/>
              <a:t>Zero-based budgeting</a:t>
            </a:r>
          </a:p>
          <a:p>
            <a:r>
              <a:rPr lang="en-GB" dirty="0" smtClean="0"/>
              <a:t>Start with a blank page</a:t>
            </a:r>
          </a:p>
          <a:p>
            <a:r>
              <a:rPr lang="en-GB" dirty="0" smtClean="0"/>
              <a:t>All income and expenditure will be considered and analysed in depth</a:t>
            </a:r>
          </a:p>
          <a:p>
            <a:r>
              <a:rPr lang="en-GB" dirty="0" smtClean="0"/>
              <a:t>Level of analysis allows for consideration on how appropriate each ‘spend’ is</a:t>
            </a:r>
          </a:p>
          <a:p>
            <a:pPr marL="0" indent="0">
              <a:buNone/>
            </a:pPr>
            <a:r>
              <a:rPr lang="en-GB" b="1" u="sng" dirty="0"/>
              <a:t>I</a:t>
            </a:r>
            <a:r>
              <a:rPr lang="en-GB" b="1" u="sng" dirty="0" smtClean="0"/>
              <a:t>ncremental budgeting</a:t>
            </a:r>
          </a:p>
          <a:p>
            <a:r>
              <a:rPr lang="en-GB" dirty="0" smtClean="0"/>
              <a:t>Start with a budget from previous period (if there is one in place) and adjust accordingly – enabling ‘quick’ forecasting if performance has been consistent</a:t>
            </a:r>
          </a:p>
          <a:p>
            <a:r>
              <a:rPr lang="en-GB" dirty="0" smtClean="0"/>
              <a:t>Limited opportunities for research – particularly if significant changes may occur over the next fiscal year</a:t>
            </a:r>
            <a:endParaRPr lang="en-GB" dirty="0"/>
          </a:p>
        </p:txBody>
      </p:sp>
    </p:spTree>
    <p:extLst>
      <p:ext uri="{BB962C8B-B14F-4D97-AF65-F5344CB8AC3E}">
        <p14:creationId xmlns:p14="http://schemas.microsoft.com/office/powerpoint/2010/main" val="112250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endParaRPr lang="en-GB" dirty="0"/>
          </a:p>
        </p:txBody>
      </p:sp>
      <p:sp>
        <p:nvSpPr>
          <p:cNvPr id="4" name="Text Placeholder 3"/>
          <p:cNvSpPr>
            <a:spLocks noGrp="1"/>
          </p:cNvSpPr>
          <p:nvPr>
            <p:ph type="body" sz="half" idx="2"/>
          </p:nvPr>
        </p:nvSpPr>
        <p:spPr/>
        <p:txBody>
          <a:bodyPr/>
          <a:lstStyle/>
          <a:p>
            <a:pPr marL="285750" indent="-285750">
              <a:buFont typeface="Wingdings" panose="05000000000000000000" pitchFamily="2" charset="2"/>
              <a:buChar char="v"/>
            </a:pPr>
            <a:r>
              <a:rPr lang="en-GB" dirty="0" smtClean="0"/>
              <a:t>Nearly everyone budgets to some extent</a:t>
            </a:r>
          </a:p>
          <a:p>
            <a:pPr marL="285750" indent="-285750">
              <a:buFont typeface="Wingdings" panose="05000000000000000000" pitchFamily="2" charset="2"/>
              <a:buChar char="v"/>
            </a:pPr>
            <a:r>
              <a:rPr lang="en-GB" dirty="0" smtClean="0"/>
              <a:t>Even though many people do not recognise what they are doing is budgeting</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22937" r="22937"/>
          <a:stretch>
            <a:fillRect/>
          </a:stretch>
        </p:blipFill>
        <p:spPr/>
      </p:pic>
    </p:spTree>
    <p:extLst>
      <p:ext uri="{BB962C8B-B14F-4D97-AF65-F5344CB8AC3E}">
        <p14:creationId xmlns:p14="http://schemas.microsoft.com/office/powerpoint/2010/main" val="1270254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a:t/>
            </a:r>
            <a:br>
              <a:rPr lang="en-GB" dirty="0"/>
            </a:br>
            <a:endParaRPr lang="en-GB" dirty="0"/>
          </a:p>
        </p:txBody>
      </p:sp>
      <p:sp>
        <p:nvSpPr>
          <p:cNvPr id="4" name="Text Placeholder 3"/>
          <p:cNvSpPr>
            <a:spLocks noGrp="1"/>
          </p:cNvSpPr>
          <p:nvPr>
            <p:ph type="body" sz="half" idx="2"/>
          </p:nvPr>
        </p:nvSpPr>
        <p:spPr/>
        <p:txBody>
          <a:bodyPr/>
          <a:lstStyle/>
          <a:p>
            <a:r>
              <a:rPr lang="en-GB" dirty="0" smtClean="0"/>
              <a:t>For example, most people make estimates (or have knowledge of) their income and plan their expenditures based on this figure</a:t>
            </a:r>
          </a:p>
          <a:p>
            <a:r>
              <a:rPr lang="en-GB" dirty="0" smtClean="0"/>
              <a:t>As a result of this planning, people restrict their spending to some predetermined allowable amount</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13916" r="13916"/>
          <a:stretch>
            <a:fillRect/>
          </a:stretch>
        </p:blipFill>
        <p:spPr/>
      </p:pic>
    </p:spTree>
    <p:extLst>
      <p:ext uri="{BB962C8B-B14F-4D97-AF65-F5344CB8AC3E}">
        <p14:creationId xmlns:p14="http://schemas.microsoft.com/office/powerpoint/2010/main" val="226349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budgets</a:t>
            </a:r>
            <a:endParaRPr lang="en-GB" dirty="0"/>
          </a:p>
        </p:txBody>
      </p:sp>
      <p:sp>
        <p:nvSpPr>
          <p:cNvPr id="4" name="Text Placeholder 3"/>
          <p:cNvSpPr>
            <a:spLocks noGrp="1"/>
          </p:cNvSpPr>
          <p:nvPr>
            <p:ph type="body" sz="half" idx="2"/>
          </p:nvPr>
        </p:nvSpPr>
        <p:spPr/>
        <p:txBody>
          <a:bodyPr/>
          <a:lstStyle/>
          <a:p>
            <a:r>
              <a:rPr lang="en-GB" dirty="0" smtClean="0"/>
              <a:t>The budget of an organisation serves many of the same functions as that of an individual.  However, business budgets tend to be more detailed and involve more work to create.  But, besides that, they are similar to those prepared by individuals in many regards.</a:t>
            </a:r>
            <a:endParaRPr lang="en-GB" dirty="0"/>
          </a:p>
        </p:txBody>
      </p:sp>
      <p:sp>
        <p:nvSpPr>
          <p:cNvPr id="7" name="AutoShape 4" descr="Image result for personal budgeting"/>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Image result for personal budgeting"/>
          <p:cNvSpPr>
            <a:spLocks noChangeAspect="1" noChangeArrowheads="1"/>
          </p:cNvSpPr>
          <p:nvPr/>
        </p:nvSpPr>
        <p:spPr bwMode="auto">
          <a:xfrm>
            <a:off x="120650" y="158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Picture Placeholder 10"/>
          <p:cNvPicPr>
            <a:picLocks noGrp="1" noChangeAspect="1"/>
          </p:cNvPicPr>
          <p:nvPr>
            <p:ph type="pic" idx="1"/>
          </p:nvPr>
        </p:nvPicPr>
        <p:blipFill>
          <a:blip r:embed="rId2">
            <a:extLst>
              <a:ext uri="{28A0092B-C50C-407E-A947-70E740481C1C}">
                <a14:useLocalDpi xmlns:a14="http://schemas.microsoft.com/office/drawing/2010/main" val="0"/>
              </a:ext>
            </a:extLst>
          </a:blip>
          <a:srcRect l="18535" r="18535"/>
          <a:stretch>
            <a:fillRect/>
          </a:stretch>
        </p:blipFill>
        <p:spPr/>
      </p:pic>
    </p:spTree>
    <p:extLst>
      <p:ext uri="{BB962C8B-B14F-4D97-AF65-F5344CB8AC3E}">
        <p14:creationId xmlns:p14="http://schemas.microsoft.com/office/powerpoint/2010/main" val="2835870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4" name="Text Placeholder 3"/>
          <p:cNvSpPr>
            <a:spLocks noGrp="1"/>
          </p:cNvSpPr>
          <p:nvPr>
            <p:ph type="body" sz="half" idx="2"/>
          </p:nvPr>
        </p:nvSpPr>
        <p:spPr/>
        <p:txBody>
          <a:bodyPr/>
          <a:lstStyle/>
          <a:p>
            <a:r>
              <a:rPr lang="en-GB" dirty="0" smtClean="0"/>
              <a:t>Complete the personal budget of James</a:t>
            </a:r>
            <a:endParaRPr lang="en-GB" dirty="0"/>
          </a:p>
        </p:txBody>
      </p:sp>
      <p:pic>
        <p:nvPicPr>
          <p:cNvPr id="6" name="Picture Placeholder 5"/>
          <p:cNvPicPr>
            <a:picLocks noGrp="1" noChangeAspect="1"/>
          </p:cNvPicPr>
          <p:nvPr>
            <p:ph type="pic" idx="1"/>
          </p:nvPr>
        </p:nvPicPr>
        <p:blipFill>
          <a:blip r:embed="rId2"/>
          <a:srcRect l="31432" r="31432"/>
          <a:stretch>
            <a:fillRect/>
          </a:stretch>
        </p:blipFill>
        <p:spPr>
          <a:xfrm>
            <a:off x="8099425" y="1130300"/>
            <a:ext cx="2790825" cy="3865563"/>
          </a:xfrm>
          <a:prstGeom prst="rect">
            <a:avLst/>
          </a:prstGeom>
        </p:spPr>
      </p:pic>
    </p:spTree>
    <p:extLst>
      <p:ext uri="{BB962C8B-B14F-4D97-AF65-F5344CB8AC3E}">
        <p14:creationId xmlns:p14="http://schemas.microsoft.com/office/powerpoint/2010/main" val="92789358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596</TotalTime>
  <Words>601</Words>
  <Application>Microsoft Office PowerPoint</Application>
  <PresentationFormat>Widescreen</PresentationFormat>
  <Paragraphs>60</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Gill Sans MT</vt:lpstr>
      <vt:lpstr>Wingdings</vt:lpstr>
      <vt:lpstr>Gallery</vt:lpstr>
      <vt:lpstr>Budgeting</vt:lpstr>
      <vt:lpstr>Previously we have looked at…..</vt:lpstr>
      <vt:lpstr>Objectives</vt:lpstr>
      <vt:lpstr>Planning and budgeting</vt:lpstr>
      <vt:lpstr>What is a budget?</vt:lpstr>
      <vt:lpstr>The basic framework of budgeting</vt:lpstr>
      <vt:lpstr>A typical budget setting process could involve seven simple steps</vt:lpstr>
      <vt:lpstr>Why budget?</vt:lpstr>
      <vt:lpstr>Advantages of budgeting</vt:lpstr>
      <vt:lpstr>Master budget</vt:lpstr>
      <vt:lpstr>There are two types of budgeting</vt:lpstr>
      <vt:lpstr>   </vt:lpstr>
      <vt:lpstr>  </vt:lpstr>
      <vt:lpstr>Personal budgets</vt:lpstr>
      <vt:lpstr>Activity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Depression   u.k</dc:title>
  <dc:creator>Carla Lopes</dc:creator>
  <cp:lastModifiedBy>Marie Pitson</cp:lastModifiedBy>
  <cp:revision>12</cp:revision>
  <dcterms:created xsi:type="dcterms:W3CDTF">2016-10-19T14:27:56Z</dcterms:created>
  <dcterms:modified xsi:type="dcterms:W3CDTF">2017-06-05T06:25:24Z</dcterms:modified>
</cp:coreProperties>
</file>