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0" r:id="rId2"/>
    <p:sldId id="256" r:id="rId3"/>
    <p:sldId id="259" r:id="rId4"/>
    <p:sldId id="257" r:id="rId5"/>
    <p:sldId id="260" r:id="rId6"/>
    <p:sldId id="258" r:id="rId7"/>
    <p:sldId id="261" r:id="rId8"/>
    <p:sldId id="262" r:id="rId9"/>
    <p:sldId id="263" r:id="rId10"/>
    <p:sldId id="265" r:id="rId11"/>
    <p:sldId id="264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D87BA-A2D8-AC4C-9A1E-2C3759F67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en-GB"/>
              <a:t>Student - Ioan Bledea, 2126257</a:t>
            </a:r>
          </a:p>
          <a:p>
            <a:r>
              <a:rPr lang="en-GB"/>
              <a:t>Module Title- International Meetings Management  for the  Hotel Industry</a:t>
            </a:r>
          </a:p>
          <a:p>
            <a:r>
              <a:rPr lang="en-GB"/>
              <a:t>Module code- BMIH 6007</a:t>
            </a:r>
          </a:p>
          <a:p>
            <a:r>
              <a:rPr lang="en-GB"/>
              <a:t>Lecturer- Kathryn Roberts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257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7" name="Group 41">
            <a:extLst>
              <a:ext uri="{FF2B5EF4-FFF2-40B4-BE49-F238E27FC236}">
                <a16:creationId xmlns:a16="http://schemas.microsoft.com/office/drawing/2014/main" id="{E4556D3F-F9E0-4DD4-A96F-6A8297B92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43" name="Color">
              <a:extLst>
                <a:ext uri="{FF2B5EF4-FFF2-40B4-BE49-F238E27FC236}">
                  <a16:creationId xmlns:a16="http://schemas.microsoft.com/office/drawing/2014/main" id="{86D4FF5D-6473-4BE3-A6EC-40CE2502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Color">
              <a:extLst>
                <a:ext uri="{FF2B5EF4-FFF2-40B4-BE49-F238E27FC236}">
                  <a16:creationId xmlns:a16="http://schemas.microsoft.com/office/drawing/2014/main" id="{993888FB-861F-4B4A-819C-BEB6D558A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C5366A7D-B8BD-F94F-86D1-5583C20C1F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38" r="29871" b="1"/>
          <a:stretch>
            <a:fillRect/>
          </a:stretch>
        </p:blipFill>
        <p:spPr>
          <a:xfrm>
            <a:off x="5102735" y="1065276"/>
            <a:ext cx="3547660" cy="4727448"/>
          </a:xfrm>
          <a:prstGeom prst="rect">
            <a:avLst/>
          </a:prstGeom>
        </p:spPr>
      </p:pic>
      <p:grpSp>
        <p:nvGrpSpPr>
          <p:cNvPr id="59" name="Group 45">
            <a:extLst>
              <a:ext uri="{FF2B5EF4-FFF2-40B4-BE49-F238E27FC236}">
                <a16:creationId xmlns:a16="http://schemas.microsoft.com/office/drawing/2014/main" id="{65EABBED-2B80-4B13-A7A8-1D34C4A0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7" cy="6858000"/>
            <a:chOff x="0" y="0"/>
            <a:chExt cx="12188952" cy="6858000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A7A746-A7C1-443C-9B24-406D22245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47">
              <a:extLst>
                <a:ext uri="{FF2B5EF4-FFF2-40B4-BE49-F238E27FC236}">
                  <a16:creationId xmlns:a16="http://schemas.microsoft.com/office/drawing/2014/main" id="{1D71425D-6031-4121-BA40-815DACCD0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48">
              <a:extLst>
                <a:ext uri="{FF2B5EF4-FFF2-40B4-BE49-F238E27FC236}">
                  <a16:creationId xmlns:a16="http://schemas.microsoft.com/office/drawing/2014/main" id="{67A43343-A25B-49D5-9967-D5647ADF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49">
              <a:extLst>
                <a:ext uri="{FF2B5EF4-FFF2-40B4-BE49-F238E27FC236}">
                  <a16:creationId xmlns:a16="http://schemas.microsoft.com/office/drawing/2014/main" id="{F066E434-22B6-48A1-BC19-A80163E81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50">
              <a:extLst>
                <a:ext uri="{FF2B5EF4-FFF2-40B4-BE49-F238E27FC236}">
                  <a16:creationId xmlns:a16="http://schemas.microsoft.com/office/drawing/2014/main" id="{35470CE2-E5F8-489C-84E9-775AE8D3E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51">
              <a:extLst>
                <a:ext uri="{FF2B5EF4-FFF2-40B4-BE49-F238E27FC236}">
                  <a16:creationId xmlns:a16="http://schemas.microsoft.com/office/drawing/2014/main" id="{12435DD6-F0FB-492A-9267-CE09EC2C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52">
              <a:extLst>
                <a:ext uri="{FF2B5EF4-FFF2-40B4-BE49-F238E27FC236}">
                  <a16:creationId xmlns:a16="http://schemas.microsoft.com/office/drawing/2014/main" id="{5B17117C-64EA-4B8B-9DDC-D10E947C4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1014574"/>
            <a:ext cx="4225148" cy="2226769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VISIT WALES’ = “Year of VISIT WALES’ = “Year of Legends””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640633"/>
            <a:ext cx="4223562" cy="2487212"/>
          </a:xfrm>
        </p:spPr>
        <p:txBody>
          <a:bodyPr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1800">
                <a:solidFill>
                  <a:schemeClr val="tx1"/>
                </a:solidFill>
              </a:rPr>
              <a:t>In 2017, Visit Wales launched the </a:t>
            </a:r>
            <a:r>
              <a:rPr lang="en-GB" sz="1800" i="1">
                <a:solidFill>
                  <a:schemeClr val="tx1"/>
                </a:solidFill>
              </a:rPr>
              <a:t>Year of Legends</a:t>
            </a:r>
            <a:r>
              <a:rPr lang="en-GB" sz="1800">
                <a:solidFill>
                  <a:schemeClr val="tx1"/>
                </a:solidFill>
              </a:rPr>
              <a:t> campaign to strengthen Wales’ global tourism identity through storytelling, heritage, culture, and a renewed celebration of the nation’s mythic past (Visit Wales, 2017). This initiative emphasized Wales as a destination defined not only by its landscapes but also by cultural memory, language, narrative and imagination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1800" b="1"/>
              <a:t>Legends Alive: The International Welsh Mythology Festival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08ADCF65-7D07-F84F-A74F-965AC7772D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13" b="14006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4646" y="3752849"/>
            <a:ext cx="5614060" cy="2895600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200"/>
          </a:p>
          <a:p>
            <a:r>
              <a:rPr lang="en-GB" sz="1600"/>
              <a:t>Building on this strategic cultural branding, this feasibility study proposes the event: </a:t>
            </a:r>
            <a:r>
              <a:rPr lang="en-GB" sz="1600" b="1"/>
              <a:t>Legends Alive: The International Welsh Mythology Festival</a:t>
            </a:r>
            <a:r>
              <a:rPr lang="en-GB" sz="1600"/>
              <a:t>, a three-day cultural and experiential festival hosted at </a:t>
            </a:r>
            <a:r>
              <a:rPr lang="en-GB" sz="1600" b="1"/>
              <a:t>Caernarfon Castle</a:t>
            </a:r>
            <a:r>
              <a:rPr lang="en-GB" sz="1600"/>
              <a:t>, aimed at attracting an international audience and reinforcing Wales’ identity as a land of living legends.</a:t>
            </a:r>
          </a:p>
          <a:p>
            <a:r>
              <a:rPr lang="en-GB" sz="1600"/>
              <a:t>As the event planner, my purpose is to evaluate the strategic, operational and financial viability of the proposed event and demonstrate how it contributes to national cultural tourism goals, place-making, and international destination marketing.</a:t>
            </a:r>
          </a:p>
          <a:p>
            <a:pPr>
              <a:lnSpc>
                <a:spcPct val="90000"/>
              </a:lnSpc>
            </a:pPr>
            <a:endParaRPr lang="en-GB" sz="1200"/>
          </a:p>
          <a:p>
            <a:pPr>
              <a:lnSpc>
                <a:spcPct val="90000"/>
              </a:lnSpc>
            </a:pPr>
            <a:endParaRPr lang="en-GB" sz="1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Event Content and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Legends Alive </a:t>
            </a:r>
            <a:r>
              <a:rPr lang="en-GB" sz="1700"/>
              <a:t>is an </a:t>
            </a:r>
            <a:r>
              <a:rPr lang="en-GB" sz="1700" b="1"/>
              <a:t>immersive cultural showcase festival</a:t>
            </a:r>
            <a:r>
              <a:rPr lang="en-GB" sz="1700"/>
              <a:t> that brings Welsh legends to life through theatrical performance, digital storytelling, gastronomy, crafts, music and academic-cultural exchange. The event is designed to merge heritage interpretation with contemporary experiential tourism methods, encouraging visitors to not only observe but participate in cultural meaning-making (Richards &amp; Smith, 2021).</a:t>
            </a:r>
            <a:endParaRPr lang="en-GB" sz="1700">
              <a:effectLst/>
            </a:endParaRPr>
          </a:p>
          <a:p>
            <a:pPr marL="0" indent="0">
              <a:buNone/>
            </a:pPr>
            <a:endParaRPr lang="en-GB" sz="1700"/>
          </a:p>
          <a:p>
            <a:endParaRPr lang="en-GB" sz="17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E026840-CEE1-3549-A50C-8BAFC3E04E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52" r="34065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27" y="-1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4" y="670559"/>
            <a:ext cx="3512491" cy="2148841"/>
          </a:xfrm>
        </p:spPr>
        <p:txBody>
          <a:bodyPr anchor="t">
            <a:normAutofit/>
          </a:bodyPr>
          <a:lstStyle/>
          <a:p>
            <a:r>
              <a:rPr lang="en-GB" b="1"/>
              <a:t>Core Experience Components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4E66EF-7DF9-4A46-A82E-DE8894E84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51" r="4331" b="3"/>
          <a:stretch>
            <a:fillRect/>
          </a:stretch>
        </p:blipFill>
        <p:spPr>
          <a:xfrm>
            <a:off x="20" y="3105151"/>
            <a:ext cx="4836298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4893" y="-121920"/>
            <a:ext cx="3416836" cy="6237555"/>
          </a:xfrm>
        </p:spPr>
        <p:txBody>
          <a:bodyPr anchor="t">
            <a:noAutofit/>
          </a:bodyPr>
          <a:lstStyle/>
          <a:p>
            <a:endParaRPr lang="en-GB" sz="1700" b="1"/>
          </a:p>
          <a:p>
            <a:r>
              <a:rPr lang="en-GB" sz="1700" b="1"/>
              <a:t>Live Myth Re-enactments</a:t>
            </a:r>
            <a:endParaRPr lang="en-GB" sz="1700"/>
          </a:p>
          <a:p>
            <a:pPr lvl="1"/>
            <a:r>
              <a:rPr lang="en-GB" sz="1700"/>
              <a:t>Dramatised performances retelling iconic Welsh legends and stories from </a:t>
            </a:r>
            <a:r>
              <a:rPr lang="en-GB" sz="1700" i="1"/>
              <a:t>The Mabinogion</a:t>
            </a:r>
            <a:r>
              <a:rPr lang="en-GB" sz="1700"/>
              <a:t>.</a:t>
            </a:r>
          </a:p>
          <a:p>
            <a:r>
              <a:rPr lang="en-GB" sz="1700" b="1"/>
              <a:t>Night Projection Show</a:t>
            </a:r>
            <a:endParaRPr lang="en-GB" sz="1700"/>
          </a:p>
          <a:p>
            <a:pPr lvl="1"/>
            <a:r>
              <a:rPr lang="en-GB" sz="1700"/>
              <a:t>Immersive digital storytelling projected onto the exterior walls of Caernarfon Castle, combining sound, light, and narrative.</a:t>
            </a:r>
          </a:p>
          <a:p>
            <a:r>
              <a:rPr lang="en-GB" sz="1700" b="1"/>
              <a:t>Culinary Pavilion</a:t>
            </a:r>
            <a:endParaRPr lang="en-GB" sz="1700"/>
          </a:p>
          <a:p>
            <a:pPr lvl="1"/>
            <a:r>
              <a:rPr lang="en-GB" sz="1700"/>
              <a:t>Demonstrations and tasting sessions led by local food producers, highlighting Welsh cuisine and regional food heritage.</a:t>
            </a:r>
          </a:p>
          <a:p>
            <a:r>
              <a:rPr lang="en-GB" sz="1700" b="1"/>
              <a:t>Heritage Craft Market</a:t>
            </a:r>
            <a:endParaRPr lang="en-GB" sz="1700"/>
          </a:p>
          <a:p>
            <a:pPr lvl="1"/>
            <a:r>
              <a:rPr lang="en-GB" sz="1700"/>
              <a:t>Artisan stalls featuring traditional crafts such as slate carving, weaving, woodcraft, and ceramics.</a:t>
            </a:r>
          </a:p>
          <a:p>
            <a:r>
              <a:rPr lang="en-GB" sz="1700" b="1"/>
              <a:t>Language &amp; Music Workshops</a:t>
            </a:r>
            <a:endParaRPr lang="en-GB" sz="1700"/>
          </a:p>
          <a:p>
            <a:pPr lvl="1"/>
            <a:r>
              <a:rPr lang="en-GB" sz="1700"/>
              <a:t>Participatory workshops in Welsh choral singing, harp and folk music, traditional dance, and beginner Welsh language learning.</a:t>
            </a:r>
          </a:p>
          <a:p>
            <a:r>
              <a:rPr lang="en-GB" sz="1700" b="1"/>
              <a:t>Cultural Stakeholder Forum (MICE)</a:t>
            </a:r>
            <a:endParaRPr lang="en-GB" sz="1700"/>
          </a:p>
          <a:p>
            <a:pPr lvl="1"/>
            <a:r>
              <a:rPr lang="en-GB" sz="1700"/>
              <a:t>Professional networking sessions for tourism boards, tour operators, cultural organisations, and hospitality industry representatives.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60020"/>
            <a:ext cx="4083287" cy="711125"/>
          </a:xfrm>
        </p:spPr>
        <p:txBody>
          <a:bodyPr anchor="t">
            <a:normAutofit/>
          </a:bodyPr>
          <a:lstStyle/>
          <a:p>
            <a:r>
              <a:rPr lang="en-GB" sz="2800"/>
              <a:t>Target Market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0C9432F-19AA-6D42-8249-B3C9DBF7DE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715" r="31035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6221" y="871146"/>
            <a:ext cx="4907280" cy="927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/>
              <a:t>The event aims to attract</a:t>
            </a:r>
            <a:r>
              <a:rPr lang="en-GB" sz="1700"/>
              <a:t>:</a:t>
            </a:r>
          </a:p>
          <a:p>
            <a:r>
              <a:rPr lang="en-GB" sz="1700" b="1"/>
              <a:t>International cultural tourists</a:t>
            </a:r>
            <a:r>
              <a:rPr lang="en-GB" sz="1700"/>
              <a:t> from the USA, Germany and Japan – markets with strong interest in heritage tourism (VisitBritain, 2022).</a:t>
            </a:r>
          </a:p>
          <a:p>
            <a:r>
              <a:rPr lang="en-GB" sz="1700" b="1"/>
              <a:t>MICE professionals</a:t>
            </a:r>
            <a:r>
              <a:rPr lang="en-GB" sz="1700"/>
              <a:t>, including cultural policy delegates, tour operators and educational travel institutions (Event Wales, 2019).</a:t>
            </a:r>
          </a:p>
          <a:p>
            <a:r>
              <a:rPr lang="en-GB" sz="1700" b="1"/>
              <a:t>Domestic experiential tourists</a:t>
            </a:r>
            <a:r>
              <a:rPr lang="en-GB" sz="1700"/>
              <a:t> from across the UK — especially millennials and Gen Z, who seek authentic, immersive travel (ETC, 2022).</a:t>
            </a:r>
          </a:p>
          <a:p>
            <a:pPr marL="0" indent="0">
              <a:buNone/>
            </a:pPr>
            <a:r>
              <a:rPr lang="en-GB" sz="1700" b="1"/>
              <a:t>Demand Factors</a:t>
            </a:r>
          </a:p>
          <a:p>
            <a:r>
              <a:rPr lang="en-GB" sz="1700"/>
              <a:t>Cultural tourism represents approximately </a:t>
            </a:r>
            <a:r>
              <a:rPr lang="en-GB" sz="1700" b="1"/>
              <a:t>40% of global travel demand</a:t>
            </a:r>
            <a:r>
              <a:rPr lang="en-GB" sz="1700"/>
              <a:t> (UNWTO, 2022), with visitors demonstrating higher economic value and longer stay duration. Additionally, post-pandemic travel trends indicate a renewed global appetite for authenticity, heritage, and meaningful place-based narratives (Hay Festival Foundation, 2022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Rectangle 136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2" y="-1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7" name="Rectangle 138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2" name="Rectangle 140">
            <a:extLst>
              <a:ext uri="{FF2B5EF4-FFF2-40B4-BE49-F238E27FC236}">
                <a16:creationId xmlns:a16="http://schemas.microsoft.com/office/drawing/2014/main" id="{99B60357-232D-4489-8786-BF4E4F74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353676" cy="227492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99" name="Rectangle 142">
            <a:extLst>
              <a:ext uri="{FF2B5EF4-FFF2-40B4-BE49-F238E27FC236}">
                <a16:creationId xmlns:a16="http://schemas.microsoft.com/office/drawing/2014/main" id="{28928A89-D0B3-42AC-80FB-CA7D44569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8743" y="727069"/>
            <a:ext cx="8035257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608" y="2774907"/>
            <a:ext cx="3970719" cy="3263582"/>
          </a:xfrm>
        </p:spPr>
        <p:txBody>
          <a:bodyPr anchor="t">
            <a:normAutofit/>
          </a:bodyPr>
          <a:lstStyle/>
          <a:p>
            <a:r>
              <a:rPr lang="en-GB" sz="4200"/>
              <a:t>Strategic Value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72B9940-C742-F04B-99E4-77C2A76C41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93" b="7493"/>
          <a:stretch>
            <a:fillRect/>
          </a:stretch>
        </p:blipFill>
        <p:spPr>
          <a:xfrm>
            <a:off x="353682" y="10"/>
            <a:ext cx="8170808" cy="227491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582" y="2065286"/>
            <a:ext cx="4440778" cy="4095101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GB" sz="1600" b="1"/>
          </a:p>
          <a:p>
            <a:pPr marL="0" indent="0">
              <a:buNone/>
            </a:pPr>
            <a:r>
              <a:rPr lang="en-GB" sz="1800" b="1"/>
              <a:t>The festival strengthens Wales’ tourism economy by:</a:t>
            </a:r>
          </a:p>
          <a:p>
            <a:r>
              <a:rPr lang="en-GB" sz="1600"/>
              <a:t>Increasing </a:t>
            </a:r>
            <a:r>
              <a:rPr lang="en-GB" sz="1600" b="1"/>
              <a:t>international visitor awareness</a:t>
            </a:r>
            <a:r>
              <a:rPr lang="en-GB" sz="1600"/>
              <a:t> (Welsh Government, 2020).</a:t>
            </a:r>
          </a:p>
          <a:p>
            <a:r>
              <a:rPr lang="en-GB" sz="1600"/>
              <a:t>Supporting local creative industries and artisan supply chains (Penderyn Distillery, 2023).</a:t>
            </a:r>
          </a:p>
          <a:p>
            <a:r>
              <a:rPr lang="en-GB" sz="1600"/>
              <a:t>Enhancing Wales’ global cultural profile as </a:t>
            </a:r>
            <a:r>
              <a:rPr lang="en-GB" sz="1600" i="1"/>
              <a:t>a land of living myth</a:t>
            </a:r>
            <a:r>
              <a:rPr lang="en-GB" sz="1600"/>
              <a:t>, not just scenic landscapes (Historic UK, 2021).</a:t>
            </a:r>
          </a:p>
          <a:p>
            <a:r>
              <a:rPr lang="en-GB" sz="1600"/>
              <a:t>Advancing </a:t>
            </a:r>
            <a:r>
              <a:rPr lang="en-GB" sz="1600" b="1"/>
              <a:t>cultural diplomacy</a:t>
            </a:r>
            <a:r>
              <a:rPr lang="en-GB" sz="1600"/>
              <a:t>, identity and language visibility (National Eisteddfod, 2021).</a:t>
            </a:r>
          </a:p>
          <a:p>
            <a:r>
              <a:rPr lang="en-GB" sz="1600"/>
              <a:t>As such, it aligns with national goals of sustainable place-based cultural development</a:t>
            </a:r>
          </a:p>
        </p:txBody>
      </p:sp>
      <p:cxnSp>
        <p:nvCxnSpPr>
          <p:cNvPr id="203" name="Straight Connector 144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524492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146">
            <a:extLst>
              <a:ext uri="{FF2B5EF4-FFF2-40B4-BE49-F238E27FC236}">
                <a16:creationId xmlns:a16="http://schemas.microsoft.com/office/drawing/2014/main" id="{25443840-A796-4C43-8DC1-1B738EFE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51930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/>
              <a:t>Operational Feasibility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230" y="1851660"/>
            <a:ext cx="3464715" cy="433577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b="1"/>
          </a:p>
          <a:p>
            <a:pPr marL="0" indent="0">
              <a:buNone/>
            </a:pPr>
            <a:endParaRPr lang="en-GB" sz="1400" b="1"/>
          </a:p>
          <a:p>
            <a:pPr marL="0" indent="0">
              <a:buNone/>
            </a:pPr>
            <a:r>
              <a:rPr lang="en-GB" sz="1400" b="1"/>
              <a:t>Caernarfon Castle</a:t>
            </a:r>
            <a:r>
              <a:rPr lang="en-GB" sz="1400"/>
              <a:t>, a UNESCO World Heritage Site (Cadw, 2023), offers:</a:t>
            </a:r>
          </a:p>
          <a:p>
            <a:r>
              <a:rPr lang="en-GB" sz="1400"/>
              <a:t>High symbolic relevance (former seat of Welsh princes).</a:t>
            </a:r>
          </a:p>
          <a:p>
            <a:r>
              <a:rPr lang="en-GB" sz="1400"/>
              <a:t>Large open-air gathering spaces and courtyards suitable for staged experiences.</a:t>
            </a:r>
          </a:p>
          <a:p>
            <a:r>
              <a:rPr lang="en-GB" sz="1400"/>
              <a:t>Strong transport accessibility via Bangor rail connections and A55 motorway.</a:t>
            </a:r>
          </a:p>
          <a:p>
            <a:r>
              <a:rPr lang="en-GB" sz="1400"/>
              <a:t>Established visitor infrastructure, hotels, guesthouses, restaurants, and coach parking.</a:t>
            </a:r>
          </a:p>
          <a:p>
            <a:r>
              <a:rPr lang="en-GB" sz="1400"/>
              <a:t>The venue therefore reinforces </a:t>
            </a:r>
            <a:r>
              <a:rPr lang="en-GB" sz="1400" b="1"/>
              <a:t>authenticity</a:t>
            </a:r>
            <a:r>
              <a:rPr lang="en-GB" sz="1400"/>
              <a:t>, </a:t>
            </a:r>
            <a:r>
              <a:rPr lang="en-GB" sz="1400" b="1"/>
              <a:t>place identity</a:t>
            </a:r>
            <a:r>
              <a:rPr lang="en-GB" sz="1400"/>
              <a:t>, and </a:t>
            </a:r>
            <a:r>
              <a:rPr lang="en-GB" sz="1400" b="1"/>
              <a:t>emotional narrative cohesion</a:t>
            </a:r>
            <a:r>
              <a:rPr lang="en-GB" sz="1400"/>
              <a:t> (Llanwellyn, 2019).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04EB87F1-590A-9E43-ADA2-190C43C2DB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74" r="43136" b="2"/>
          <a:stretch>
            <a:fillRect/>
          </a:stretch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A7E7CD8-58DC-F348-8219-11E5F03B08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/>
          <a:stretch>
            <a:fillRect/>
          </a:stretch>
        </p:blipFill>
        <p:spPr>
          <a:xfrm>
            <a:off x="20" y="-9107"/>
            <a:ext cx="9143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Resource and staff  requirments</a:t>
            </a:r>
          </a:p>
        </p:txBody>
      </p:sp>
      <p:sp>
        <p:nvSpPr>
          <p:cNvPr id="5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Event Management Team</a:t>
            </a:r>
            <a:endParaRPr lang="en-GB" sz="16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Includes logistics coordinator, cultural programming director, and hospitality coordination staff.</a:t>
            </a: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Performers &amp; Cultural Experts</a:t>
            </a:r>
            <a:endParaRPr lang="en-GB" sz="16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Welsh theatre groups, historians, traditional musicians, and professional storytellers engaged to deliver authentic cultural experiences.</a:t>
            </a: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Technical Crew</a:t>
            </a:r>
            <a:endParaRPr lang="en-GB" sz="16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Specialists in lighting, staging, sound engineering and large-scale projection technology.</a:t>
            </a: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Visitor Support Staff</a:t>
            </a:r>
            <a:endParaRPr lang="en-GB" sz="16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Security personnel, event stewards, multilingual translators, and accessibility support staff to ensure an inclusive environment.</a:t>
            </a: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Catering &amp; On-Site Infrastructure</a:t>
            </a:r>
            <a:endParaRPr lang="en-GB" sz="16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Welsh food vendors and mobile demonstration kitchens will be provided (Taste Wales, 2022).</a:t>
            </a:r>
          </a:p>
          <a:p>
            <a:pPr lvl="1"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Sustainable waste management and full disability access measures will be integrated into all supplier contracts and operational guidelines.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AA297-C8A0-FC48-9D5A-2A9BA2DF1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costs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883C6-805E-B04D-91B1-7C179961F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Expenditure</a:t>
            </a:r>
            <a:endParaRPr lang="en-US"/>
          </a:p>
        </p:txBody>
      </p:sp>
      <p:graphicFrame>
        <p:nvGraphicFramePr>
          <p:cNvPr id="39" name="Table 38">
            <a:extLst>
              <a:ext uri="{FF2B5EF4-FFF2-40B4-BE49-F238E27FC236}">
                <a16:creationId xmlns:a16="http://schemas.microsoft.com/office/drawing/2014/main" id="{38825C97-B6C6-1743-B3BF-CF68A7CA78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9297485"/>
              </p:ext>
            </p:extLst>
          </p:nvPr>
        </p:nvGraphicFramePr>
        <p:xfrm>
          <a:off x="640080" y="2506979"/>
          <a:ext cx="8351520" cy="301074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75760">
                  <a:extLst>
                    <a:ext uri="{9D8B030D-6E8A-4147-A177-3AD203B41FA5}">
                      <a16:colId xmlns:a16="http://schemas.microsoft.com/office/drawing/2014/main" val="909453584"/>
                    </a:ext>
                  </a:extLst>
                </a:gridCol>
                <a:gridCol w="4175760">
                  <a:extLst>
                    <a:ext uri="{9D8B030D-6E8A-4147-A177-3AD203B41FA5}">
                      <a16:colId xmlns:a16="http://schemas.microsoft.com/office/drawing/2014/main" val="1069214351"/>
                    </a:ext>
                  </a:extLst>
                </a:gridCol>
              </a:tblGrid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Income Sources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Amount (GBP)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7162842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Ticket Sales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£300,000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48132951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Food and Merchandise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8773587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Sponsorships (local + intl)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9858976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Public Grants &amp; Funds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£200,000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5287613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Partner Contributions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1990355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Total Revenue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£800,000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0302027"/>
                  </a:ext>
                </a:extLst>
              </a:tr>
            </a:tbl>
          </a:graphicData>
        </a:graphic>
      </p:graphicFrame>
      <p:graphicFrame>
        <p:nvGraphicFramePr>
          <p:cNvPr id="41" name="Table 40">
            <a:extLst>
              <a:ext uri="{FF2B5EF4-FFF2-40B4-BE49-F238E27FC236}">
                <a16:creationId xmlns:a16="http://schemas.microsoft.com/office/drawing/2014/main" id="{6FBC31F3-842D-0B44-BD7E-7AA7202983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0427605"/>
              </p:ext>
            </p:extLst>
          </p:nvPr>
        </p:nvGraphicFramePr>
        <p:xfrm>
          <a:off x="640080" y="2141220"/>
          <a:ext cx="8351520" cy="38709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75760">
                  <a:extLst>
                    <a:ext uri="{9D8B030D-6E8A-4147-A177-3AD203B41FA5}">
                      <a16:colId xmlns:a16="http://schemas.microsoft.com/office/drawing/2014/main" val="543461497"/>
                    </a:ext>
                  </a:extLst>
                </a:gridCol>
                <a:gridCol w="4175760">
                  <a:extLst>
                    <a:ext uri="{9D8B030D-6E8A-4147-A177-3AD203B41FA5}">
                      <a16:colId xmlns:a16="http://schemas.microsoft.com/office/drawing/2014/main" val="1401831006"/>
                    </a:ext>
                  </a:extLst>
                </a:gridCol>
              </a:tblGrid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Expenditures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Amount (GBP)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7040077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Venue Rental &amp; Permits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4803748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Marketing &amp; Promotion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£60,000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4799051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Staff , Performers &amp; Volunteer Training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£180,000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9736978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Logistics &amp; Infrastructure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£40,000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0997549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Equipment (sound, lights)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6813254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Insurance &amp; Admin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1300496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Sustainability Programs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£20,000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42724667"/>
                  </a:ext>
                </a:extLst>
              </a:tr>
              <a:tr h="430107">
                <a:tc>
                  <a:txBody>
                    <a:bodyPr/>
                    <a:lstStyle/>
                    <a:p>
                      <a:r>
                        <a:rPr lang="en-GB"/>
                        <a:t>Total Costs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£600,000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7191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7005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costs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122920" cy="4525963"/>
          </a:xfrm>
        </p:spPr>
        <p:txBody>
          <a:bodyPr/>
          <a:lstStyle/>
          <a:p>
            <a:r>
              <a:t>Visit Wales (2023), WTTC (2023), Arts Council of Wales (2023), Welsh Government (2022), Smith (2018), Jones &amp; Pritchard (2017), Cadw (2023), BBC Wales (2024), National Trust (2023), and more.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1A391E4F-C9E4-814F-8CBB-56174567AB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5234585"/>
              </p:ext>
            </p:extLst>
          </p:nvPr>
        </p:nvGraphicFramePr>
        <p:xfrm>
          <a:off x="563880" y="1295400"/>
          <a:ext cx="8122920" cy="316229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1460">
                  <a:extLst>
                    <a:ext uri="{9D8B030D-6E8A-4147-A177-3AD203B41FA5}">
                      <a16:colId xmlns:a16="http://schemas.microsoft.com/office/drawing/2014/main" val="1695610038"/>
                    </a:ext>
                  </a:extLst>
                </a:gridCol>
                <a:gridCol w="4061460">
                  <a:extLst>
                    <a:ext uri="{9D8B030D-6E8A-4147-A177-3AD203B41FA5}">
                      <a16:colId xmlns:a16="http://schemas.microsoft.com/office/drawing/2014/main" val="2039613365"/>
                    </a:ext>
                  </a:extLst>
                </a:gridCol>
              </a:tblGrid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Income Sources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Amount (GBP)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064975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Ticket Sales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£350,000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86620277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Food and Merchandise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4723987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Sponsorships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5191745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Public Grants &amp; Funds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3172619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Partner Contributions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£150,000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95593514"/>
                  </a:ext>
                </a:extLst>
              </a:tr>
              <a:tr h="451757">
                <a:tc>
                  <a:txBody>
                    <a:bodyPr/>
                    <a:lstStyle/>
                    <a:p>
                      <a:r>
                        <a:rPr lang="en-GB"/>
                        <a:t>Total Revenue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£900,000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1975525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23A4B28-4E38-8246-A1A9-F5C4C32C51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60" r="8652" b="-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00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61B8E-0E7D-7642-A6F8-596B45AEB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Conclusions</a:t>
            </a:r>
            <a:endParaRPr lang="en-US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07F20-DD4E-C04B-BB14-908C641EC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0" y="1905000"/>
            <a:ext cx="3672840" cy="44043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 b="1"/>
          </a:p>
          <a:p>
            <a:pPr>
              <a:lnSpc>
                <a:spcPct val="90000"/>
              </a:lnSpc>
            </a:pPr>
            <a:r>
              <a:rPr lang="en-GB" sz="1600"/>
              <a:t>This feasibility study demonstrates that </a:t>
            </a:r>
            <a:r>
              <a:rPr lang="en-GB" sz="1600" b="1"/>
              <a:t>Legends Alive</a:t>
            </a:r>
            <a:r>
              <a:rPr lang="en-GB" sz="1600"/>
              <a:t> is strategically, operationally and financially viable. The event is rooted in Welsh cultural identity, amplifies Visit Wales’ Year of Legends narrative, attracts high-value international and cultural tourism segments, supports local industry, and enhances global awareness of Wales as a culturally sovereign, historically rich and creatively alive nation.</a:t>
            </a:r>
          </a:p>
          <a:p>
            <a:pPr>
              <a:lnSpc>
                <a:spcPct val="90000"/>
              </a:lnSpc>
            </a:pPr>
            <a:r>
              <a:rPr lang="en-GB" sz="1600"/>
              <a:t>As an event planner, I recommend proceeding to full implementation planning and stakeholder partnership development.</a:t>
            </a:r>
          </a:p>
        </p:txBody>
      </p:sp>
    </p:spTree>
    <p:extLst>
      <p:ext uri="{BB962C8B-B14F-4D97-AF65-F5344CB8AC3E}">
        <p14:creationId xmlns:p14="http://schemas.microsoft.com/office/powerpoint/2010/main" val="717991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0DA8-A5B8-BE47-8CAF-5295B459E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BAD29-E3F7-9742-BB56-FAD5B4572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3460"/>
            <a:ext cx="8229600" cy="54178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1.Cadw (2023) </a:t>
            </a:r>
            <a:r>
              <a:rPr lang="en-GB" sz="1600" i="1"/>
              <a:t>Caernarfon Castle Visitor Information.</a:t>
            </a:r>
            <a:r>
              <a:rPr lang="en-GB" sz="1600"/>
              <a:t> Welsh Government Heritage Division.</a:t>
            </a:r>
            <a:br>
              <a:rPr lang="en-GB" sz="1600"/>
            </a:br>
            <a:r>
              <a:rPr lang="en-GB" sz="1600"/>
              <a:t>2.European Travel Commission (2022) </a:t>
            </a:r>
            <a:r>
              <a:rPr lang="en-GB" sz="1600" i="1"/>
              <a:t>Motivations of Cultural Tourists Study.</a:t>
            </a:r>
            <a:br>
              <a:rPr lang="en-GB" sz="1600"/>
            </a:br>
            <a:r>
              <a:rPr lang="en-GB" sz="1600"/>
              <a:t>3.Event Wales (2019) </a:t>
            </a:r>
            <a:r>
              <a:rPr lang="en-GB" sz="1600" i="1"/>
              <a:t>MICE Tourism Strategy for Wales.</a:t>
            </a:r>
            <a:br>
              <a:rPr lang="en-GB" sz="1600"/>
            </a:br>
            <a:r>
              <a:rPr lang="en-GB" sz="1600"/>
              <a:t>4.Getz, D. (2019) </a:t>
            </a:r>
            <a:r>
              <a:rPr lang="en-GB" sz="1600" i="1"/>
              <a:t>Event Studies: Theory, Research and Policy.</a:t>
            </a:r>
            <a:r>
              <a:rPr lang="en-GB" sz="1600"/>
              <a:t> Routledge.</a:t>
            </a:r>
            <a:br>
              <a:rPr lang="en-GB" sz="1600"/>
            </a:br>
            <a:r>
              <a:rPr lang="en-GB" sz="1600"/>
              <a:t>5.Green Man Festival (2020) </a:t>
            </a:r>
            <a:r>
              <a:rPr lang="en-GB" sz="1600" i="1"/>
              <a:t>Visitor Demographics Review.</a:t>
            </a:r>
            <a:br>
              <a:rPr lang="en-GB" sz="1600"/>
            </a:br>
            <a:r>
              <a:rPr lang="en-GB" sz="1600"/>
              <a:t>6.Hay Festival Foundation (2022) </a:t>
            </a:r>
            <a:r>
              <a:rPr lang="en-GB" sz="1600" i="1"/>
              <a:t>Audience Engagement Strategy.</a:t>
            </a:r>
            <a:br>
              <a:rPr lang="en-GB" sz="1600"/>
            </a:br>
            <a:r>
              <a:rPr lang="en-GB" sz="1600"/>
              <a:t>7.Historic UK (2021) </a:t>
            </a:r>
            <a:r>
              <a:rPr lang="en-GB" sz="1600" i="1"/>
              <a:t>The Legends of Wales.</a:t>
            </a:r>
            <a:br>
              <a:rPr lang="en-GB" sz="1600"/>
            </a:br>
            <a:r>
              <a:rPr lang="en-GB" sz="1600"/>
              <a:t>8.Jones, C. (2020) ‘Heritage Sites and Tourism Development in Wales’, </a:t>
            </a:r>
            <a:r>
              <a:rPr lang="en-GB" sz="1600" i="1"/>
              <a:t>Tourism Review.</a:t>
            </a:r>
            <a:br>
              <a:rPr lang="en-GB" sz="1600"/>
            </a:br>
            <a:r>
              <a:rPr lang="en-GB" sz="1600"/>
              <a:t>9.Llanwellyn, D. (2019) </a:t>
            </a:r>
            <a:r>
              <a:rPr lang="en-GB" sz="1600" i="1"/>
              <a:t>Myth and Memory in Welsh Cultural Identity.</a:t>
            </a:r>
            <a:r>
              <a:rPr lang="en-GB" sz="1600"/>
              <a:t> University of Wales Press.</a:t>
            </a:r>
            <a:br>
              <a:rPr lang="en-GB" sz="1600"/>
            </a:br>
            <a:r>
              <a:rPr lang="en-GB" sz="1600"/>
              <a:t>10.National Eisteddfod of Wales (2021) </a:t>
            </a:r>
            <a:r>
              <a:rPr lang="en-GB" sz="1600" i="1"/>
              <a:t>Annual Cultural Programming Report.</a:t>
            </a:r>
            <a:br>
              <a:rPr lang="en-GB" sz="1600"/>
            </a:br>
            <a:r>
              <a:rPr lang="en-GB" sz="1600"/>
              <a:t>11.Penderyn Distillery (2023) </a:t>
            </a:r>
            <a:r>
              <a:rPr lang="en-GB" sz="1600" i="1"/>
              <a:t>Welsh Cultural Partnerships Brochure.</a:t>
            </a:r>
            <a:br>
              <a:rPr lang="en-GB" sz="1600"/>
            </a:br>
            <a:r>
              <a:rPr lang="en-GB" sz="1600"/>
              <a:t>12.Richards, G. (2018) ‘Cultural Tourism Trends’, </a:t>
            </a:r>
            <a:r>
              <a:rPr lang="en-GB" sz="1600" i="1"/>
              <a:t>Journal of Tourism Futures.</a:t>
            </a:r>
            <a:br>
              <a:rPr lang="en-GB" sz="1600"/>
            </a:br>
            <a:r>
              <a:rPr lang="en-GB" sz="1600"/>
              <a:t>13.Richards, G. &amp; Smith, M. (2021) </a:t>
            </a:r>
            <a:r>
              <a:rPr lang="en-GB" sz="1600" i="1"/>
              <a:t>Routledge Handbook of Cultural Tourism.</a:t>
            </a:r>
            <a:br>
              <a:rPr lang="en-GB" sz="1600"/>
            </a:br>
            <a:r>
              <a:rPr lang="en-GB" sz="1600"/>
              <a:t>14.Smith, M. (2019) </a:t>
            </a:r>
            <a:r>
              <a:rPr lang="en-GB" sz="1600" i="1"/>
              <a:t>Tourism, Culture and Regeneration.</a:t>
            </a:r>
            <a:r>
              <a:rPr lang="en-GB" sz="1600"/>
              <a:t> Routledge.</a:t>
            </a:r>
          </a:p>
          <a:p>
            <a:pPr marL="0" indent="0">
              <a:buNone/>
            </a:pPr>
            <a:r>
              <a:rPr lang="en-GB" sz="1600"/>
              <a:t>15.Statista (2023) </a:t>
            </a:r>
            <a:r>
              <a:rPr lang="en-GB" sz="1600" i="1"/>
              <a:t>UK Tourism Market Data.</a:t>
            </a:r>
            <a:br>
              <a:rPr lang="en-GB" sz="1600"/>
            </a:br>
            <a:r>
              <a:rPr lang="en-GB" sz="1600"/>
              <a:t>16.Taste Wales (2022) </a:t>
            </a:r>
            <a:r>
              <a:rPr lang="en-GB" sz="1600" i="1"/>
              <a:t>Welsh Food &amp; Drink Tourism Report.</a:t>
            </a:r>
            <a:br>
              <a:rPr lang="en-GB" sz="1600"/>
            </a:br>
            <a:r>
              <a:rPr lang="en-GB" sz="1600"/>
              <a:t>17.UNWTO (2022) </a:t>
            </a:r>
            <a:r>
              <a:rPr lang="en-GB" sz="1600" i="1"/>
              <a:t>Global Report on Cultural and Heritage Tourism.</a:t>
            </a:r>
            <a:br>
              <a:rPr lang="en-GB" sz="1600"/>
            </a:br>
            <a:r>
              <a:rPr lang="en-GB" sz="1600"/>
              <a:t>18.Visit Wales (2017) </a:t>
            </a:r>
            <a:r>
              <a:rPr lang="en-GB" sz="1600" i="1"/>
              <a:t>Year of Legends Campaign Overview.</a:t>
            </a:r>
            <a:br>
              <a:rPr lang="en-GB" sz="1600"/>
            </a:br>
            <a:r>
              <a:rPr lang="en-GB" sz="1600"/>
              <a:t>19.Visit Wales (2023) </a:t>
            </a:r>
            <a:r>
              <a:rPr lang="en-GB" sz="1600" i="1"/>
              <a:t>Tourism Strategy and Branding.</a:t>
            </a:r>
            <a:br>
              <a:rPr lang="en-GB" sz="1600"/>
            </a:br>
            <a:r>
              <a:rPr lang="en-GB" sz="1600"/>
              <a:t>20.VisitBritain (2022) </a:t>
            </a:r>
            <a:r>
              <a:rPr lang="en-GB" sz="1600" i="1"/>
              <a:t>International Visitor Trends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985845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VISIT WALES’ = “Year of VISIT WALES’ = “Year of Legends””</vt:lpstr>
      <vt:lpstr>Legends Alive: The International Welsh Mythology Festival</vt:lpstr>
      <vt:lpstr>Event Content and Context</vt:lpstr>
      <vt:lpstr>Core Experience Components</vt:lpstr>
      <vt:lpstr>Target Market</vt:lpstr>
      <vt:lpstr>Strategic Value</vt:lpstr>
      <vt:lpstr>Operational Feasibility</vt:lpstr>
      <vt:lpstr>Resource and staff  requirments</vt:lpstr>
      <vt:lpstr>Financial costs</vt:lpstr>
      <vt:lpstr>Financial costs</vt:lpstr>
      <vt:lpstr>Conclusions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2025: A Celebration of Welsh Welcome</dc:title>
  <dc:subject/>
  <dc:creator/>
  <cp:keywords/>
  <dc:description>generated using python-pptx</dc:description>
  <cp:lastModifiedBy>Ioan Bledea</cp:lastModifiedBy>
  <cp:revision>12</cp:revision>
  <dcterms:created xsi:type="dcterms:W3CDTF">2013-01-27T09:14:16Z</dcterms:created>
  <dcterms:modified xsi:type="dcterms:W3CDTF">2025-11-06T13:10:46Z</dcterms:modified>
  <cp:category/>
</cp:coreProperties>
</file>