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1"/>
  </p:notesMasterIdLst>
  <p:sldIdLst>
    <p:sldId id="256" r:id="rId2"/>
    <p:sldId id="266" r:id="rId3"/>
    <p:sldId id="257" r:id="rId4"/>
    <p:sldId id="258" r:id="rId5"/>
    <p:sldId id="259" r:id="rId6"/>
    <p:sldId id="260" r:id="rId7"/>
    <p:sldId id="261" r:id="rId8"/>
    <p:sldId id="264" r:id="rId9"/>
    <p:sldId id="265" r:id="rId10"/>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75269" autoAdjust="0"/>
  </p:normalViewPr>
  <p:slideViewPr>
    <p:cSldViewPr>
      <p:cViewPr varScale="1">
        <p:scale>
          <a:sx n="32" d="100"/>
          <a:sy n="32" d="100"/>
        </p:scale>
        <p:origin x="1340" y="4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8DDDAD6-2000-4716-8DAC-0DB51F21A885}" type="datetimeFigureOut">
              <a:rPr lang="en-US" smtClean="0"/>
              <a:pPr/>
              <a:t>10/12/2025</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120F8E6-19CE-4777-AB23-0279D706CAE9}"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presentation will also include an analysis of how the weaknesses can be overcome using the key strengths and opportunities within this sector. </a:t>
            </a:r>
            <a:endParaRPr lang="en-US" dirty="0"/>
          </a:p>
        </p:txBody>
      </p:sp>
      <p:sp>
        <p:nvSpPr>
          <p:cNvPr id="4" name="Slide Number Placeholder 3"/>
          <p:cNvSpPr>
            <a:spLocks noGrp="1"/>
          </p:cNvSpPr>
          <p:nvPr>
            <p:ph type="sldNum" sz="quarter" idx="10"/>
          </p:nvPr>
        </p:nvSpPr>
        <p:spPr/>
        <p:txBody>
          <a:bodyPr/>
          <a:lstStyle/>
          <a:p>
            <a:fld id="{2120F8E6-19CE-4777-AB23-0279D706CAE9}"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personal SWOT analysis is presented in the table above, which indicates some of my key strengths, weaknesses, major threats that I can face, and the opportunities that I can capture in the future. </a:t>
            </a:r>
          </a:p>
          <a:p>
            <a:endParaRPr lang="en-US" dirty="0"/>
          </a:p>
        </p:txBody>
      </p:sp>
      <p:sp>
        <p:nvSpPr>
          <p:cNvPr id="4" name="Slide Number Placeholder 3"/>
          <p:cNvSpPr>
            <a:spLocks noGrp="1"/>
          </p:cNvSpPr>
          <p:nvPr>
            <p:ph type="sldNum" sz="quarter" idx="10"/>
          </p:nvPr>
        </p:nvSpPr>
        <p:spPr/>
        <p:txBody>
          <a:bodyPr/>
          <a:lstStyle/>
          <a:p>
            <a:fld id="{2120F8E6-19CE-4777-AB23-0279D706CAE9}"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In terms of my strengths, I can say that my ability to work in a team is good, and my collaboration skills are also up to the mark, which implies that it is one of my key strengths. For example, I have been able to work in a team during several group activities, and my performance has always been good. </a:t>
            </a:r>
            <a:r>
              <a:rPr lang="en-US" sz="1200" dirty="0">
                <a:latin typeface="Times New Roman" pitchFamily="18" charset="0"/>
                <a:cs typeface="Times New Roman" pitchFamily="18" charset="0"/>
              </a:rPr>
              <a:t>Talking about weaknesses, my poor adaptability skills are one of my major weaknesses, whereas my ability to actively listen to what others have to say is also not good. </a:t>
            </a:r>
            <a:endParaRPr lang="en-US" sz="1200" dirty="0"/>
          </a:p>
          <a:p>
            <a:endParaRPr lang="en-US" dirty="0"/>
          </a:p>
        </p:txBody>
      </p:sp>
      <p:sp>
        <p:nvSpPr>
          <p:cNvPr id="4" name="Slide Number Placeholder 3"/>
          <p:cNvSpPr>
            <a:spLocks noGrp="1"/>
          </p:cNvSpPr>
          <p:nvPr>
            <p:ph type="sldNum" sz="quarter" idx="10"/>
          </p:nvPr>
        </p:nvSpPr>
        <p:spPr/>
        <p:txBody>
          <a:bodyPr/>
          <a:lstStyle/>
          <a:p>
            <a:fld id="{2120F8E6-19CE-4777-AB23-0279D706CAE9}"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 have the opportunity to develop my IT skills since the role of IT in the field of health and social care is becoming highly popular. Also, I can further improve my decision-making skills in the future to succeed in this career.</a:t>
            </a:r>
          </a:p>
          <a:p>
            <a:endParaRPr lang="en-US" dirty="0"/>
          </a:p>
        </p:txBody>
      </p:sp>
      <p:sp>
        <p:nvSpPr>
          <p:cNvPr id="4" name="Slide Number Placeholder 3"/>
          <p:cNvSpPr>
            <a:spLocks noGrp="1"/>
          </p:cNvSpPr>
          <p:nvPr>
            <p:ph type="sldNum" sz="quarter" idx="10"/>
          </p:nvPr>
        </p:nvSpPr>
        <p:spPr/>
        <p:txBody>
          <a:bodyPr/>
          <a:lstStyle/>
          <a:p>
            <a:fld id="{2120F8E6-19CE-4777-AB23-0279D706CAE9}"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Therefore, I will leverage this opportunity along with my strengths to attain my career goals in this sector in the future. Not only this, I will improve my decision-making skills through the use of my empathy skills, where I will use my emotional skills to think rationally about the potential situation or circumstances before making any decision in the future. </a:t>
            </a:r>
            <a:endParaRPr lang="en-US" dirty="0"/>
          </a:p>
        </p:txBody>
      </p:sp>
      <p:sp>
        <p:nvSpPr>
          <p:cNvPr id="4" name="Slide Number Placeholder 3"/>
          <p:cNvSpPr>
            <a:spLocks noGrp="1"/>
          </p:cNvSpPr>
          <p:nvPr>
            <p:ph type="sldNum" sz="quarter" idx="10"/>
          </p:nvPr>
        </p:nvSpPr>
        <p:spPr/>
        <p:txBody>
          <a:bodyPr/>
          <a:lstStyle/>
          <a:p>
            <a:fld id="{2120F8E6-19CE-4777-AB23-0279D706CAE9}"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It is also concluded that I will be able to leverage my strengths to further improve my active listening skills and my adaptability skills in the future. </a:t>
            </a:r>
          </a:p>
          <a:p>
            <a:endParaRPr lang="en-US" dirty="0"/>
          </a:p>
        </p:txBody>
      </p:sp>
      <p:sp>
        <p:nvSpPr>
          <p:cNvPr id="4" name="Slide Number Placeholder 3"/>
          <p:cNvSpPr>
            <a:spLocks noGrp="1"/>
          </p:cNvSpPr>
          <p:nvPr>
            <p:ph type="sldNum" sz="quarter" idx="10"/>
          </p:nvPr>
        </p:nvSpPr>
        <p:spPr/>
        <p:txBody>
          <a:bodyPr/>
          <a:lstStyle/>
          <a:p>
            <a:fld id="{2120F8E6-19CE-4777-AB23-0279D706CAE9}" type="slidenum">
              <a:rPr lang="en-US" smtClean="0"/>
              <a:pPr/>
              <a:t>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2.sv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2.sv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2" name="Freeform 2"/>
          <p:cNvSpPr/>
          <p:nvPr/>
        </p:nvSpPr>
        <p:spPr>
          <a:xfrm>
            <a:off x="-64" y="6943776"/>
            <a:ext cx="6149176" cy="3486136"/>
          </a:xfrm>
          <a:custGeom>
            <a:avLst/>
            <a:gdLst/>
            <a:ahLst/>
            <a:cxnLst/>
            <a:rect l="l" t="t" r="r" b="b"/>
            <a:pathLst>
              <a:path w="7059478" h="4114800">
                <a:moveTo>
                  <a:pt x="0" y="0"/>
                </a:moveTo>
                <a:lnTo>
                  <a:pt x="7059478" y="0"/>
                </a:lnTo>
                <a:lnTo>
                  <a:pt x="7059478"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flipH="1" flipV="1">
            <a:off x="11358578" y="-185746"/>
            <a:ext cx="6929422" cy="4114800"/>
          </a:xfrm>
          <a:custGeom>
            <a:avLst/>
            <a:gdLst/>
            <a:ahLst/>
            <a:cxnLst/>
            <a:rect l="l" t="t" r="r" b="b"/>
            <a:pathLst>
              <a:path w="7059478" h="4114800">
                <a:moveTo>
                  <a:pt x="7059477" y="4114800"/>
                </a:moveTo>
                <a:lnTo>
                  <a:pt x="0" y="4114800"/>
                </a:lnTo>
                <a:lnTo>
                  <a:pt x="0" y="0"/>
                </a:lnTo>
                <a:lnTo>
                  <a:pt x="7059477" y="0"/>
                </a:lnTo>
                <a:lnTo>
                  <a:pt x="7059477" y="411480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rot="-5002168">
            <a:off x="508255" y="-576497"/>
            <a:ext cx="2269229" cy="3044081"/>
          </a:xfrm>
          <a:custGeom>
            <a:avLst/>
            <a:gdLst/>
            <a:ahLst/>
            <a:cxnLst/>
            <a:rect l="l" t="t" r="r" b="b"/>
            <a:pathLst>
              <a:path w="5987226" h="5998131">
                <a:moveTo>
                  <a:pt x="0" y="0"/>
                </a:moveTo>
                <a:lnTo>
                  <a:pt x="5987225" y="0"/>
                </a:lnTo>
                <a:lnTo>
                  <a:pt x="5987225" y="5998131"/>
                </a:lnTo>
                <a:lnTo>
                  <a:pt x="0" y="599813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rot="-5002168" flipH="1" flipV="1">
            <a:off x="14457249" y="6941090"/>
            <a:ext cx="3095809" cy="3242335"/>
          </a:xfrm>
          <a:custGeom>
            <a:avLst/>
            <a:gdLst/>
            <a:ahLst/>
            <a:cxnLst/>
            <a:rect l="l" t="t" r="r" b="b"/>
            <a:pathLst>
              <a:path w="5987226" h="5998131">
                <a:moveTo>
                  <a:pt x="5987226" y="5998132"/>
                </a:moveTo>
                <a:lnTo>
                  <a:pt x="0" y="5998132"/>
                </a:lnTo>
                <a:lnTo>
                  <a:pt x="0" y="0"/>
                </a:lnTo>
                <a:lnTo>
                  <a:pt x="5987226" y="0"/>
                </a:lnTo>
                <a:lnTo>
                  <a:pt x="5987226" y="5998132"/>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rot="7488824">
            <a:off x="783671" y="7181516"/>
            <a:ext cx="1290049" cy="3279514"/>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Freeform 7"/>
          <p:cNvSpPr/>
          <p:nvPr/>
        </p:nvSpPr>
        <p:spPr>
          <a:xfrm rot="7488824">
            <a:off x="15571100" y="-525621"/>
            <a:ext cx="2037619" cy="4017688"/>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8" name="TextBox 8"/>
          <p:cNvSpPr txBox="1"/>
          <p:nvPr/>
        </p:nvSpPr>
        <p:spPr>
          <a:xfrm>
            <a:off x="2571704" y="2285980"/>
            <a:ext cx="13018493" cy="4302845"/>
          </a:xfrm>
          <a:prstGeom prst="rect">
            <a:avLst/>
          </a:prstGeom>
        </p:spPr>
        <p:txBody>
          <a:bodyPr lIns="0" tIns="0" rIns="0" bIns="0" rtlCol="0" anchor="t">
            <a:spAutoFit/>
          </a:bodyPr>
          <a:lstStyle/>
          <a:p>
            <a:pPr algn="ctr">
              <a:lnSpc>
                <a:spcPts val="17489"/>
              </a:lnSpc>
            </a:pPr>
            <a:r>
              <a:rPr lang="en-US" sz="12492" b="1" dirty="0">
                <a:solidFill>
                  <a:srgbClr val="0C3571"/>
                </a:solidFill>
                <a:latin typeface="Times New Roman" pitchFamily="18" charset="0"/>
                <a:ea typeface="Anantason Bold"/>
                <a:cs typeface="Times New Roman" pitchFamily="18" charset="0"/>
                <a:sym typeface="Anantason Bold"/>
              </a:rPr>
              <a:t>Self-awareness presentation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564234" y="-380505"/>
            <a:ext cx="2741457" cy="2065483"/>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337461" y="633219"/>
            <a:ext cx="968052" cy="968052"/>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5065223" y="982710"/>
            <a:ext cx="1031208" cy="103120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4034964" y="0"/>
            <a:ext cx="4253036" cy="2221255"/>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964516" y="9173251"/>
            <a:ext cx="2241769" cy="111374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406120" y="9679714"/>
            <a:ext cx="1222354" cy="607286"/>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8F7F04-68E6-7136-6215-89471C1BF07A}"/>
              </a:ext>
            </a:extLst>
          </p:cNvPr>
          <p:cNvSpPr>
            <a:spLocks noGrp="1"/>
          </p:cNvSpPr>
          <p:nvPr>
            <p:ph idx="1"/>
          </p:nvPr>
        </p:nvSpPr>
        <p:spPr>
          <a:xfrm>
            <a:off x="457199" y="1600200"/>
            <a:ext cx="13749085" cy="5631532"/>
          </a:xfrm>
        </p:spPr>
        <p:txBody>
          <a:bodyPr>
            <a:normAutofit/>
          </a:bodyPr>
          <a:lstStyle/>
          <a:p>
            <a:r>
              <a:rPr lang="en-GB" sz="4400" dirty="0"/>
              <a:t>Student Name: Shagufta Arif</a:t>
            </a:r>
          </a:p>
          <a:p>
            <a:r>
              <a:rPr lang="en-GB" sz="4400" dirty="0"/>
              <a:t>Student ID</a:t>
            </a:r>
            <a:r>
              <a:rPr lang="en-GB" sz="4400"/>
              <a:t>: 2419543</a:t>
            </a:r>
            <a:endParaRPr lang="en-GB" sz="4400" dirty="0"/>
          </a:p>
          <a:p>
            <a:r>
              <a:rPr lang="en-GB" sz="4400" dirty="0"/>
              <a:t>Module Code: LCHS 4009</a:t>
            </a:r>
          </a:p>
          <a:p>
            <a:r>
              <a:rPr lang="en-GB" sz="4400" dirty="0"/>
              <a:t>Lecturer: Olubukola Adegbite</a:t>
            </a:r>
          </a:p>
          <a:p>
            <a:r>
              <a:rPr lang="en-GB" sz="4400" dirty="0"/>
              <a:t>Assignment Title: Self-Awareness Presentation Component 1</a:t>
            </a:r>
          </a:p>
          <a:p>
            <a:endParaRPr lang="en-GB" dirty="0"/>
          </a:p>
        </p:txBody>
      </p:sp>
    </p:spTree>
    <p:extLst>
      <p:ext uri="{BB962C8B-B14F-4D97-AF65-F5344CB8AC3E}">
        <p14:creationId xmlns:p14="http://schemas.microsoft.com/office/powerpoint/2010/main" val="3457594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2" name="Freeform 2"/>
          <p:cNvSpPr/>
          <p:nvPr/>
        </p:nvSpPr>
        <p:spPr>
          <a:xfrm>
            <a:off x="0" y="6357946"/>
            <a:ext cx="7059478" cy="4114800"/>
          </a:xfrm>
          <a:custGeom>
            <a:avLst/>
            <a:gdLst/>
            <a:ahLst/>
            <a:cxnLst/>
            <a:rect l="l" t="t" r="r" b="b"/>
            <a:pathLst>
              <a:path w="7059478" h="4114800">
                <a:moveTo>
                  <a:pt x="0" y="0"/>
                </a:moveTo>
                <a:lnTo>
                  <a:pt x="7059478" y="0"/>
                </a:lnTo>
                <a:lnTo>
                  <a:pt x="7059478"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flipH="1" flipV="1">
            <a:off x="11300024" y="-142912"/>
            <a:ext cx="7059478" cy="4114800"/>
          </a:xfrm>
          <a:custGeom>
            <a:avLst/>
            <a:gdLst/>
            <a:ahLst/>
            <a:cxnLst/>
            <a:rect l="l" t="t" r="r" b="b"/>
            <a:pathLst>
              <a:path w="7059478" h="4114800">
                <a:moveTo>
                  <a:pt x="7059477" y="4114800"/>
                </a:moveTo>
                <a:lnTo>
                  <a:pt x="0" y="4114800"/>
                </a:lnTo>
                <a:lnTo>
                  <a:pt x="0" y="0"/>
                </a:lnTo>
                <a:lnTo>
                  <a:pt x="7059477" y="0"/>
                </a:lnTo>
                <a:lnTo>
                  <a:pt x="7059477" y="411480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5002168">
            <a:off x="1463014" y="-526398"/>
            <a:ext cx="1776592" cy="3521027"/>
          </a:xfrm>
          <a:custGeom>
            <a:avLst/>
            <a:gdLst/>
            <a:ahLst/>
            <a:cxnLst/>
            <a:rect l="l" t="t" r="r" b="b"/>
            <a:pathLst>
              <a:path w="5987226" h="5998131">
                <a:moveTo>
                  <a:pt x="0" y="0"/>
                </a:moveTo>
                <a:lnTo>
                  <a:pt x="5987225" y="0"/>
                </a:lnTo>
                <a:lnTo>
                  <a:pt x="5987225" y="5998131"/>
                </a:lnTo>
                <a:lnTo>
                  <a:pt x="0" y="599813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TextBox 5"/>
          <p:cNvSpPr txBox="1"/>
          <p:nvPr/>
        </p:nvSpPr>
        <p:spPr>
          <a:xfrm>
            <a:off x="2857456" y="1071534"/>
            <a:ext cx="10009291" cy="1577483"/>
          </a:xfrm>
          <a:prstGeom prst="rect">
            <a:avLst/>
          </a:prstGeom>
        </p:spPr>
        <p:txBody>
          <a:bodyPr lIns="0" tIns="0" rIns="0" bIns="0" rtlCol="0" anchor="t">
            <a:spAutoFit/>
          </a:bodyPr>
          <a:lstStyle/>
          <a:p>
            <a:pPr algn="ctr">
              <a:lnSpc>
                <a:spcPts val="13446"/>
              </a:lnSpc>
            </a:pPr>
            <a:r>
              <a:rPr lang="en-US" sz="9600" b="1" dirty="0">
                <a:solidFill>
                  <a:srgbClr val="0C3571"/>
                </a:solidFill>
                <a:latin typeface="Times New Roman" pitchFamily="18" charset="0"/>
                <a:ea typeface="Anantason Bold"/>
                <a:cs typeface="Times New Roman" pitchFamily="18" charset="0"/>
                <a:sym typeface="Anantason Bold"/>
              </a:rPr>
              <a:t>Introduction </a:t>
            </a:r>
          </a:p>
        </p:txBody>
      </p:sp>
      <p:sp>
        <p:nvSpPr>
          <p:cNvPr id="6" name="Freeform 6"/>
          <p:cNvSpPr/>
          <p:nvPr/>
        </p:nvSpPr>
        <p:spPr>
          <a:xfrm rot="-5002168" flipH="1" flipV="1">
            <a:off x="14507375" y="7512708"/>
            <a:ext cx="2965018" cy="2333908"/>
          </a:xfrm>
          <a:custGeom>
            <a:avLst/>
            <a:gdLst/>
            <a:ahLst/>
            <a:cxnLst/>
            <a:rect l="l" t="t" r="r" b="b"/>
            <a:pathLst>
              <a:path w="5987226" h="5998131">
                <a:moveTo>
                  <a:pt x="5987226" y="5998132"/>
                </a:moveTo>
                <a:lnTo>
                  <a:pt x="0" y="5998132"/>
                </a:lnTo>
                <a:lnTo>
                  <a:pt x="0" y="0"/>
                </a:lnTo>
                <a:lnTo>
                  <a:pt x="5987226" y="0"/>
                </a:lnTo>
                <a:lnTo>
                  <a:pt x="5987226" y="5998132"/>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TextBox 7"/>
          <p:cNvSpPr txBox="1"/>
          <p:nvPr/>
        </p:nvSpPr>
        <p:spPr>
          <a:xfrm>
            <a:off x="2428828" y="3286112"/>
            <a:ext cx="14073286" cy="4154984"/>
          </a:xfrm>
          <a:prstGeom prst="rect">
            <a:avLst/>
          </a:prstGeom>
        </p:spPr>
        <p:txBody>
          <a:bodyPr wrap="square" lIns="0" tIns="0" rIns="0" bIns="0" rtlCol="0" anchor="t">
            <a:spAutoFit/>
          </a:bodyPr>
          <a:lstStyle/>
          <a:p>
            <a:pPr algn="just">
              <a:lnSpc>
                <a:spcPct val="150000"/>
              </a:lnSpc>
              <a:buFont typeface="Arial" pitchFamily="34" charset="0"/>
              <a:buChar char="•"/>
            </a:pPr>
            <a:r>
              <a:rPr lang="en-US" sz="3600" dirty="0">
                <a:latin typeface="Times New Roman" pitchFamily="18" charset="0"/>
                <a:cs typeface="Times New Roman" pitchFamily="18" charset="0"/>
              </a:rPr>
              <a:t>The health and social care sector encompasses offering patient-centric services to clients to provide them with the best care and treatment, and requires a strong set of skills to succeed in this field (King </a:t>
            </a:r>
            <a:r>
              <a:rPr lang="en-US" sz="3600" i="1" dirty="0">
                <a:latin typeface="Times New Roman" pitchFamily="18" charset="0"/>
                <a:cs typeface="Times New Roman" pitchFamily="18" charset="0"/>
              </a:rPr>
              <a:t>et.al</a:t>
            </a:r>
            <a:r>
              <a:rPr lang="en-US" sz="3600" dirty="0">
                <a:latin typeface="Times New Roman" pitchFamily="18" charset="0"/>
                <a:cs typeface="Times New Roman" pitchFamily="18" charset="0"/>
              </a:rPr>
              <a:t> 2021). </a:t>
            </a:r>
          </a:p>
          <a:p>
            <a:pPr algn="just">
              <a:lnSpc>
                <a:spcPct val="150000"/>
              </a:lnSpc>
              <a:buFont typeface="Arial" pitchFamily="34" charset="0"/>
              <a:buChar char="•"/>
            </a:pPr>
            <a:r>
              <a:rPr lang="en-US" sz="3600" dirty="0">
                <a:latin typeface="Times New Roman" pitchFamily="18" charset="0"/>
                <a:cs typeface="Times New Roman" pitchFamily="18" charset="0"/>
              </a:rPr>
              <a:t>The presentation is based on conducting a self-awareness analysis using the SWOT analysis model.</a:t>
            </a:r>
            <a:endParaRPr lang="en-US" sz="3399" dirty="0">
              <a:solidFill>
                <a:srgbClr val="0C3571"/>
              </a:solidFill>
              <a:latin typeface="Times New Roman" pitchFamily="18" charset="0"/>
              <a:ea typeface="Cloud"/>
              <a:cs typeface="Times New Roman" pitchFamily="18" charset="0"/>
              <a:sym typeface="Cloud"/>
            </a:endParaRPr>
          </a:p>
        </p:txBody>
      </p:sp>
      <p:sp>
        <p:nvSpPr>
          <p:cNvPr id="8" name="Freeform 8"/>
          <p:cNvSpPr/>
          <p:nvPr/>
        </p:nvSpPr>
        <p:spPr>
          <a:xfrm rot="7488824">
            <a:off x="1282187" y="6497914"/>
            <a:ext cx="2236114" cy="4292097"/>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9" name="Freeform 9"/>
          <p:cNvSpPr/>
          <p:nvPr/>
        </p:nvSpPr>
        <p:spPr>
          <a:xfrm rot="7488824">
            <a:off x="15892678" y="-316200"/>
            <a:ext cx="1191392" cy="3753403"/>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2" name="Freeform 2"/>
          <p:cNvSpPr/>
          <p:nvPr/>
        </p:nvSpPr>
        <p:spPr>
          <a:xfrm>
            <a:off x="0" y="6500822"/>
            <a:ext cx="7059478" cy="4114800"/>
          </a:xfrm>
          <a:custGeom>
            <a:avLst/>
            <a:gdLst/>
            <a:ahLst/>
            <a:cxnLst/>
            <a:rect l="l" t="t" r="r" b="b"/>
            <a:pathLst>
              <a:path w="7059478" h="4114800">
                <a:moveTo>
                  <a:pt x="0" y="0"/>
                </a:moveTo>
                <a:lnTo>
                  <a:pt x="7059478" y="0"/>
                </a:lnTo>
                <a:lnTo>
                  <a:pt x="7059478"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flipH="1" flipV="1">
            <a:off x="12144396" y="-71474"/>
            <a:ext cx="6143604" cy="4114800"/>
          </a:xfrm>
          <a:custGeom>
            <a:avLst/>
            <a:gdLst/>
            <a:ahLst/>
            <a:cxnLst/>
            <a:rect l="l" t="t" r="r" b="b"/>
            <a:pathLst>
              <a:path w="7059478" h="4114800">
                <a:moveTo>
                  <a:pt x="7059477" y="4114800"/>
                </a:moveTo>
                <a:lnTo>
                  <a:pt x="0" y="4114800"/>
                </a:lnTo>
                <a:lnTo>
                  <a:pt x="0" y="0"/>
                </a:lnTo>
                <a:lnTo>
                  <a:pt x="7059477" y="0"/>
                </a:lnTo>
                <a:lnTo>
                  <a:pt x="7059477" y="411480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rot="5649840">
            <a:off x="1072781" y="7072936"/>
            <a:ext cx="2137421" cy="4138707"/>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rot="7488824">
            <a:off x="14977094" y="-237674"/>
            <a:ext cx="2609534" cy="4435802"/>
          </a:xfrm>
          <a:custGeom>
            <a:avLst/>
            <a:gdLst/>
            <a:ahLst/>
            <a:cxnLst/>
            <a:rect l="l" t="t" r="r" b="b"/>
            <a:pathLst>
              <a:path w="3071030" h="5804353">
                <a:moveTo>
                  <a:pt x="0" y="0"/>
                </a:moveTo>
                <a:lnTo>
                  <a:pt x="3071030" y="0"/>
                </a:lnTo>
                <a:lnTo>
                  <a:pt x="3071030" y="5804352"/>
                </a:lnTo>
                <a:lnTo>
                  <a:pt x="0" y="580435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TextBox 8"/>
          <p:cNvSpPr txBox="1"/>
          <p:nvPr/>
        </p:nvSpPr>
        <p:spPr>
          <a:xfrm>
            <a:off x="2214514" y="149050"/>
            <a:ext cx="9945835" cy="2708434"/>
          </a:xfrm>
          <a:prstGeom prst="rect">
            <a:avLst/>
          </a:prstGeom>
        </p:spPr>
        <p:txBody>
          <a:bodyPr wrap="square" lIns="0" tIns="0" rIns="0" bIns="0" rtlCol="0" anchor="t">
            <a:spAutoFit/>
          </a:bodyPr>
          <a:lstStyle/>
          <a:p>
            <a:pPr algn="ctr"/>
            <a:r>
              <a:rPr lang="en-US" sz="8800" b="1" dirty="0">
                <a:solidFill>
                  <a:srgbClr val="0C3571"/>
                </a:solidFill>
                <a:latin typeface="Times New Roman" pitchFamily="18" charset="0"/>
                <a:ea typeface="Anantason Bold"/>
                <a:cs typeface="Times New Roman" pitchFamily="18" charset="0"/>
                <a:sym typeface="Anantason Bold"/>
              </a:rPr>
              <a:t>Personal SWOT analysis </a:t>
            </a:r>
          </a:p>
        </p:txBody>
      </p:sp>
      <p:sp>
        <p:nvSpPr>
          <p:cNvPr id="9" name="TextBox 9"/>
          <p:cNvSpPr txBox="1"/>
          <p:nvPr/>
        </p:nvSpPr>
        <p:spPr>
          <a:xfrm>
            <a:off x="714316" y="3035840"/>
            <a:ext cx="15859236" cy="2393412"/>
          </a:xfrm>
          <a:prstGeom prst="rect">
            <a:avLst/>
          </a:prstGeom>
        </p:spPr>
        <p:txBody>
          <a:bodyPr wrap="square" lIns="0" tIns="0" rIns="0" bIns="0" rtlCol="0" anchor="t">
            <a:spAutoFit/>
          </a:bodyPr>
          <a:lstStyle/>
          <a:p>
            <a:pPr algn="just">
              <a:lnSpc>
                <a:spcPct val="150000"/>
              </a:lnSpc>
              <a:buFont typeface="Arial" pitchFamily="34" charset="0"/>
              <a:buChar char="•"/>
            </a:pPr>
            <a:r>
              <a:rPr lang="en-US" sz="3600" dirty="0">
                <a:latin typeface="Times New Roman" pitchFamily="18" charset="0"/>
                <a:cs typeface="Times New Roman" pitchFamily="18" charset="0"/>
              </a:rPr>
              <a:t>SWOT analysis is an effective tool that is used for the purpose of creating self-awareness regarding the skills and knowledge relevant to the industry standards (</a:t>
            </a:r>
            <a:r>
              <a:rPr lang="en-US" sz="3600" dirty="0" err="1">
                <a:latin typeface="Times New Roman" pitchFamily="18" charset="0"/>
                <a:cs typeface="Times New Roman" pitchFamily="18" charset="0"/>
              </a:rPr>
              <a:t>Ciarli</a:t>
            </a:r>
            <a:r>
              <a:rPr lang="en-US" sz="3600" dirty="0">
                <a:latin typeface="Times New Roman" pitchFamily="18" charset="0"/>
                <a:cs typeface="Times New Roman" pitchFamily="18" charset="0"/>
              </a:rPr>
              <a:t> </a:t>
            </a:r>
            <a:r>
              <a:rPr lang="en-US" sz="3600" i="1" dirty="0">
                <a:latin typeface="Times New Roman" pitchFamily="18" charset="0"/>
                <a:cs typeface="Times New Roman" pitchFamily="18" charset="0"/>
              </a:rPr>
              <a:t>et.al</a:t>
            </a:r>
            <a:r>
              <a:rPr lang="en-US" sz="3600" dirty="0">
                <a:latin typeface="Times New Roman" pitchFamily="18" charset="0"/>
                <a:cs typeface="Times New Roman" pitchFamily="18" charset="0"/>
              </a:rPr>
              <a:t> 2021). </a:t>
            </a:r>
          </a:p>
        </p:txBody>
      </p:sp>
      <p:graphicFrame>
        <p:nvGraphicFramePr>
          <p:cNvPr id="12" name="Table 11"/>
          <p:cNvGraphicFramePr>
            <a:graphicFrameLocks noGrp="1"/>
          </p:cNvGraphicFramePr>
          <p:nvPr/>
        </p:nvGraphicFramePr>
        <p:xfrm>
          <a:off x="6857984" y="4857748"/>
          <a:ext cx="10930014" cy="4786346"/>
        </p:xfrm>
        <a:graphic>
          <a:graphicData uri="http://schemas.openxmlformats.org/drawingml/2006/table">
            <a:tbl>
              <a:tblPr/>
              <a:tblGrid>
                <a:gridCol w="5356431">
                  <a:extLst>
                    <a:ext uri="{9D8B030D-6E8A-4147-A177-3AD203B41FA5}">
                      <a16:colId xmlns:a16="http://schemas.microsoft.com/office/drawing/2014/main" val="20000"/>
                    </a:ext>
                  </a:extLst>
                </a:gridCol>
                <a:gridCol w="5573583">
                  <a:extLst>
                    <a:ext uri="{9D8B030D-6E8A-4147-A177-3AD203B41FA5}">
                      <a16:colId xmlns:a16="http://schemas.microsoft.com/office/drawing/2014/main" val="20001"/>
                    </a:ext>
                  </a:extLst>
                </a:gridCol>
              </a:tblGrid>
              <a:tr h="2051291">
                <a:tc>
                  <a:txBody>
                    <a:bodyPr/>
                    <a:lstStyle/>
                    <a:p>
                      <a:pPr marL="0" marR="0" algn="ctr">
                        <a:lnSpc>
                          <a:spcPct val="150000"/>
                        </a:lnSpc>
                        <a:spcBef>
                          <a:spcPts val="0"/>
                        </a:spcBef>
                        <a:spcAft>
                          <a:spcPts val="0"/>
                        </a:spcAft>
                      </a:pPr>
                      <a:r>
                        <a:rPr lang="en-US" sz="2800" b="1" dirty="0">
                          <a:latin typeface="Times New Roman"/>
                          <a:ea typeface="Book Antiqua"/>
                          <a:cs typeface="Times New Roman"/>
                        </a:rPr>
                        <a:t>Strength</a:t>
                      </a:r>
                      <a:endParaRPr lang="en-US" sz="2800" dirty="0">
                        <a:latin typeface="Times New Roman"/>
                        <a:ea typeface="Book Antiqua"/>
                        <a:cs typeface="Times New Roman"/>
                      </a:endParaRPr>
                    </a:p>
                    <a:p>
                      <a:pPr marL="342900" marR="0" lvl="0" indent="-342900" algn="just">
                        <a:lnSpc>
                          <a:spcPct val="150000"/>
                        </a:lnSpc>
                        <a:spcBef>
                          <a:spcPts val="0"/>
                        </a:spcBef>
                        <a:spcAft>
                          <a:spcPts val="0"/>
                        </a:spcAft>
                        <a:buFont typeface="Symbol"/>
                        <a:buChar char=""/>
                      </a:pPr>
                      <a:r>
                        <a:rPr lang="ms-MY" sz="2800" dirty="0">
                          <a:latin typeface="Times New Roman"/>
                          <a:ea typeface="Book Antiqua"/>
                          <a:cs typeface="Times New Roman"/>
                        </a:rPr>
                        <a:t>Teamwork and collaboration </a:t>
                      </a:r>
                      <a:endParaRPr lang="en-US" sz="2800" dirty="0">
                        <a:latin typeface="Times New Roman"/>
                        <a:ea typeface="Book Antiqua"/>
                        <a:cs typeface="Times New Roman"/>
                      </a:endParaRPr>
                    </a:p>
                    <a:p>
                      <a:pPr marL="342900" marR="0" lvl="0" indent="-342900" algn="just">
                        <a:lnSpc>
                          <a:spcPct val="150000"/>
                        </a:lnSpc>
                        <a:spcBef>
                          <a:spcPts val="0"/>
                        </a:spcBef>
                        <a:spcAft>
                          <a:spcPts val="0"/>
                        </a:spcAft>
                        <a:buFont typeface="Symbol"/>
                        <a:buChar char=""/>
                      </a:pPr>
                      <a:r>
                        <a:rPr lang="ms-MY" sz="2800" dirty="0">
                          <a:latin typeface="Times New Roman"/>
                          <a:ea typeface="Book Antiqua"/>
                          <a:cs typeface="Times New Roman"/>
                        </a:rPr>
                        <a:t>Empathy </a:t>
                      </a:r>
                      <a:endParaRPr lang="en-US" sz="2800" dirty="0">
                        <a:latin typeface="Times New Roman"/>
                        <a:ea typeface="Book Antiqua"/>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60000"/>
                        <a:lumOff val="40000"/>
                      </a:schemeClr>
                    </a:solidFill>
                  </a:tcPr>
                </a:tc>
                <a:tc>
                  <a:txBody>
                    <a:bodyPr/>
                    <a:lstStyle/>
                    <a:p>
                      <a:pPr marL="0" marR="0" algn="ctr">
                        <a:lnSpc>
                          <a:spcPct val="150000"/>
                        </a:lnSpc>
                        <a:spcBef>
                          <a:spcPts val="0"/>
                        </a:spcBef>
                        <a:spcAft>
                          <a:spcPts val="0"/>
                        </a:spcAft>
                      </a:pPr>
                      <a:r>
                        <a:rPr lang="en-US" sz="2800" b="1">
                          <a:latin typeface="Times New Roman"/>
                          <a:ea typeface="Book Antiqua"/>
                          <a:cs typeface="Times New Roman"/>
                        </a:rPr>
                        <a:t>Weakness</a:t>
                      </a:r>
                      <a:endParaRPr lang="en-US" sz="2800">
                        <a:latin typeface="Times New Roman"/>
                        <a:ea typeface="Book Antiqua"/>
                        <a:cs typeface="Times New Roman"/>
                      </a:endParaRPr>
                    </a:p>
                    <a:p>
                      <a:pPr marL="342900" marR="0" lvl="0" indent="-342900" algn="just">
                        <a:lnSpc>
                          <a:spcPct val="150000"/>
                        </a:lnSpc>
                        <a:spcBef>
                          <a:spcPts val="0"/>
                        </a:spcBef>
                        <a:spcAft>
                          <a:spcPts val="0"/>
                        </a:spcAft>
                        <a:buFont typeface="Symbol"/>
                        <a:buChar char=""/>
                      </a:pPr>
                      <a:r>
                        <a:rPr lang="ms-MY" sz="2800">
                          <a:latin typeface="Times New Roman"/>
                          <a:ea typeface="Book Antiqua"/>
                          <a:cs typeface="Times New Roman"/>
                        </a:rPr>
                        <a:t>Adaptability </a:t>
                      </a:r>
                      <a:endParaRPr lang="en-US" sz="2800">
                        <a:latin typeface="Times New Roman"/>
                        <a:ea typeface="Book Antiqua"/>
                        <a:cs typeface="Times New Roman"/>
                      </a:endParaRPr>
                    </a:p>
                    <a:p>
                      <a:pPr marL="342900" marR="0" lvl="0" indent="-342900" algn="just">
                        <a:lnSpc>
                          <a:spcPct val="150000"/>
                        </a:lnSpc>
                        <a:spcBef>
                          <a:spcPts val="0"/>
                        </a:spcBef>
                        <a:spcAft>
                          <a:spcPts val="0"/>
                        </a:spcAft>
                        <a:buFont typeface="Symbol"/>
                        <a:buChar char=""/>
                      </a:pPr>
                      <a:r>
                        <a:rPr lang="ms-MY" sz="2800">
                          <a:latin typeface="Times New Roman"/>
                          <a:ea typeface="Book Antiqua"/>
                          <a:cs typeface="Times New Roman"/>
                        </a:rPr>
                        <a:t>Active listening </a:t>
                      </a:r>
                      <a:endParaRPr lang="en-US" sz="2800">
                        <a:latin typeface="Times New Roman"/>
                        <a:ea typeface="Book Antiqua"/>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60000"/>
                        <a:lumOff val="40000"/>
                      </a:schemeClr>
                    </a:solidFill>
                  </a:tcPr>
                </a:tc>
                <a:extLst>
                  <a:ext uri="{0D108BD9-81ED-4DB2-BD59-A6C34878D82A}">
                    <a16:rowId xmlns:a16="http://schemas.microsoft.com/office/drawing/2014/main" val="10000"/>
                  </a:ext>
                </a:extLst>
              </a:tr>
              <a:tr h="2735055">
                <a:tc>
                  <a:txBody>
                    <a:bodyPr/>
                    <a:lstStyle/>
                    <a:p>
                      <a:pPr marL="0" marR="0" algn="ctr">
                        <a:lnSpc>
                          <a:spcPct val="150000"/>
                        </a:lnSpc>
                        <a:spcBef>
                          <a:spcPts val="0"/>
                        </a:spcBef>
                        <a:spcAft>
                          <a:spcPts val="0"/>
                        </a:spcAft>
                      </a:pPr>
                      <a:r>
                        <a:rPr lang="en-US" sz="2800" b="1" dirty="0">
                          <a:latin typeface="Times New Roman"/>
                          <a:ea typeface="Book Antiqua"/>
                          <a:cs typeface="Times New Roman"/>
                        </a:rPr>
                        <a:t>Opportunity</a:t>
                      </a:r>
                      <a:endParaRPr lang="en-US" sz="2800" dirty="0">
                        <a:latin typeface="Times New Roman"/>
                        <a:ea typeface="Book Antiqua"/>
                        <a:cs typeface="Times New Roman"/>
                      </a:endParaRPr>
                    </a:p>
                    <a:p>
                      <a:pPr marL="342900" marR="0" lvl="0" indent="-342900" algn="just">
                        <a:lnSpc>
                          <a:spcPct val="150000"/>
                        </a:lnSpc>
                        <a:spcBef>
                          <a:spcPts val="0"/>
                        </a:spcBef>
                        <a:spcAft>
                          <a:spcPts val="0"/>
                        </a:spcAft>
                        <a:buFont typeface="Symbol"/>
                        <a:buChar char=""/>
                      </a:pPr>
                      <a:r>
                        <a:rPr lang="ms-MY" sz="2800" dirty="0">
                          <a:latin typeface="Times New Roman"/>
                          <a:ea typeface="Book Antiqua"/>
                          <a:cs typeface="Times New Roman"/>
                        </a:rPr>
                        <a:t>IT skills </a:t>
                      </a:r>
                      <a:endParaRPr lang="en-US" sz="2800" dirty="0">
                        <a:latin typeface="Times New Roman"/>
                        <a:ea typeface="Book Antiqua"/>
                        <a:cs typeface="Times New Roman"/>
                      </a:endParaRPr>
                    </a:p>
                    <a:p>
                      <a:pPr marL="342900" marR="0" lvl="0" indent="-342900" algn="just">
                        <a:lnSpc>
                          <a:spcPct val="150000"/>
                        </a:lnSpc>
                        <a:spcBef>
                          <a:spcPts val="0"/>
                        </a:spcBef>
                        <a:spcAft>
                          <a:spcPts val="0"/>
                        </a:spcAft>
                        <a:buFont typeface="Symbol"/>
                        <a:buChar char=""/>
                      </a:pPr>
                      <a:r>
                        <a:rPr lang="ms-MY" sz="2800" dirty="0">
                          <a:latin typeface="Times New Roman"/>
                          <a:ea typeface="Book Antiqua"/>
                          <a:cs typeface="Times New Roman"/>
                        </a:rPr>
                        <a:t>Decision making </a:t>
                      </a:r>
                      <a:endParaRPr lang="en-US" sz="2800" dirty="0">
                        <a:latin typeface="Times New Roman"/>
                        <a:ea typeface="Book Antiqua"/>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60000"/>
                        <a:lumOff val="40000"/>
                      </a:schemeClr>
                    </a:solidFill>
                  </a:tcPr>
                </a:tc>
                <a:tc>
                  <a:txBody>
                    <a:bodyPr/>
                    <a:lstStyle/>
                    <a:p>
                      <a:pPr marL="0" marR="0" algn="ctr">
                        <a:lnSpc>
                          <a:spcPct val="150000"/>
                        </a:lnSpc>
                        <a:spcBef>
                          <a:spcPts val="0"/>
                        </a:spcBef>
                        <a:spcAft>
                          <a:spcPts val="0"/>
                        </a:spcAft>
                      </a:pPr>
                      <a:r>
                        <a:rPr lang="en-US" sz="2800" b="1" dirty="0">
                          <a:latin typeface="Times New Roman"/>
                          <a:ea typeface="Book Antiqua"/>
                          <a:cs typeface="Times New Roman"/>
                        </a:rPr>
                        <a:t>Threat</a:t>
                      </a:r>
                      <a:endParaRPr lang="en-US" sz="2800" dirty="0">
                        <a:latin typeface="Times New Roman"/>
                        <a:ea typeface="Book Antiqua"/>
                        <a:cs typeface="Times New Roman"/>
                      </a:endParaRPr>
                    </a:p>
                    <a:p>
                      <a:pPr marL="342900" marR="0" lvl="0" indent="-342900" algn="just">
                        <a:lnSpc>
                          <a:spcPct val="150000"/>
                        </a:lnSpc>
                        <a:spcBef>
                          <a:spcPts val="0"/>
                        </a:spcBef>
                        <a:spcAft>
                          <a:spcPts val="0"/>
                        </a:spcAft>
                        <a:buFont typeface="Symbol"/>
                        <a:buChar char=""/>
                      </a:pPr>
                      <a:r>
                        <a:rPr lang="ms-MY" sz="2800" dirty="0">
                          <a:latin typeface="Times New Roman"/>
                          <a:ea typeface="Book Antiqua"/>
                          <a:cs typeface="Times New Roman"/>
                        </a:rPr>
                        <a:t>Skill gap due to constant  technological development </a:t>
                      </a:r>
                      <a:endParaRPr lang="en-US" sz="2800" dirty="0">
                        <a:latin typeface="Times New Roman"/>
                        <a:ea typeface="Book Antiqua"/>
                        <a:cs typeface="Times New Roman"/>
                      </a:endParaRPr>
                    </a:p>
                    <a:p>
                      <a:pPr marL="342900" marR="0" lvl="0" indent="-342900" algn="just">
                        <a:lnSpc>
                          <a:spcPct val="150000"/>
                        </a:lnSpc>
                        <a:spcBef>
                          <a:spcPts val="0"/>
                        </a:spcBef>
                        <a:spcAft>
                          <a:spcPts val="0"/>
                        </a:spcAft>
                        <a:buFont typeface="Symbol"/>
                        <a:buChar char=""/>
                      </a:pPr>
                      <a:r>
                        <a:rPr lang="ms-MY" sz="2800" dirty="0">
                          <a:latin typeface="Times New Roman"/>
                          <a:ea typeface="Book Antiqua"/>
                          <a:cs typeface="Times New Roman"/>
                        </a:rPr>
                        <a:t>High workload and stress </a:t>
                      </a:r>
                      <a:endParaRPr lang="en-US" sz="2800" dirty="0">
                        <a:latin typeface="Times New Roman"/>
                        <a:ea typeface="Book Antiqua"/>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60000"/>
                        <a:lumOff val="40000"/>
                      </a:schemeClr>
                    </a:solid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2" name="Freeform 2"/>
          <p:cNvSpPr/>
          <p:nvPr/>
        </p:nvSpPr>
        <p:spPr>
          <a:xfrm>
            <a:off x="0" y="7286640"/>
            <a:ext cx="6072166" cy="3214710"/>
          </a:xfrm>
          <a:custGeom>
            <a:avLst/>
            <a:gdLst/>
            <a:ahLst/>
            <a:cxnLst/>
            <a:rect l="l" t="t" r="r" b="b"/>
            <a:pathLst>
              <a:path w="7059478" h="4114800">
                <a:moveTo>
                  <a:pt x="0" y="0"/>
                </a:moveTo>
                <a:lnTo>
                  <a:pt x="7059478" y="0"/>
                </a:lnTo>
                <a:lnTo>
                  <a:pt x="7059478"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flipH="1" flipV="1">
            <a:off x="13358842" y="-142912"/>
            <a:ext cx="4929158" cy="3571900"/>
          </a:xfrm>
          <a:custGeom>
            <a:avLst/>
            <a:gdLst/>
            <a:ahLst/>
            <a:cxnLst/>
            <a:rect l="l" t="t" r="r" b="b"/>
            <a:pathLst>
              <a:path w="7059478" h="4114800">
                <a:moveTo>
                  <a:pt x="7059477" y="4114800"/>
                </a:moveTo>
                <a:lnTo>
                  <a:pt x="0" y="4114800"/>
                </a:lnTo>
                <a:lnTo>
                  <a:pt x="0" y="0"/>
                </a:lnTo>
                <a:lnTo>
                  <a:pt x="7059477" y="0"/>
                </a:lnTo>
                <a:lnTo>
                  <a:pt x="7059477" y="411480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5" name="Freeform 5"/>
          <p:cNvSpPr/>
          <p:nvPr/>
        </p:nvSpPr>
        <p:spPr>
          <a:xfrm rot="-5002168" flipH="1" flipV="1">
            <a:off x="14265687" y="7630834"/>
            <a:ext cx="5987226" cy="5998131"/>
          </a:xfrm>
          <a:custGeom>
            <a:avLst/>
            <a:gdLst/>
            <a:ahLst/>
            <a:cxnLst/>
            <a:rect l="l" t="t" r="r" b="b"/>
            <a:pathLst>
              <a:path w="5987226" h="5998131">
                <a:moveTo>
                  <a:pt x="5987226" y="5998132"/>
                </a:moveTo>
                <a:lnTo>
                  <a:pt x="0" y="5998132"/>
                </a:lnTo>
                <a:lnTo>
                  <a:pt x="0" y="0"/>
                </a:lnTo>
                <a:lnTo>
                  <a:pt x="5987226" y="0"/>
                </a:lnTo>
                <a:lnTo>
                  <a:pt x="5987226" y="5998132"/>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TextBox 8"/>
          <p:cNvSpPr txBox="1"/>
          <p:nvPr/>
        </p:nvSpPr>
        <p:spPr>
          <a:xfrm>
            <a:off x="3603569" y="-176889"/>
            <a:ext cx="10009291" cy="1577483"/>
          </a:xfrm>
          <a:prstGeom prst="rect">
            <a:avLst/>
          </a:prstGeom>
        </p:spPr>
        <p:txBody>
          <a:bodyPr lIns="0" tIns="0" rIns="0" bIns="0" rtlCol="0" anchor="t">
            <a:spAutoFit/>
          </a:bodyPr>
          <a:lstStyle/>
          <a:p>
            <a:pPr algn="ctr">
              <a:lnSpc>
                <a:spcPts val="13446"/>
              </a:lnSpc>
            </a:pPr>
            <a:r>
              <a:rPr lang="en-US" sz="9604" b="1" dirty="0">
                <a:solidFill>
                  <a:srgbClr val="0C3571"/>
                </a:solidFill>
                <a:latin typeface="Times New Roman" pitchFamily="18" charset="0"/>
                <a:ea typeface="Anantason Bold"/>
                <a:cs typeface="Times New Roman" pitchFamily="18" charset="0"/>
                <a:sym typeface="Anantason Bold"/>
              </a:rPr>
              <a:t>Continued..</a:t>
            </a:r>
          </a:p>
        </p:txBody>
      </p:sp>
      <p:sp>
        <p:nvSpPr>
          <p:cNvPr id="9" name="TextBox 9"/>
          <p:cNvSpPr txBox="1"/>
          <p:nvPr/>
        </p:nvSpPr>
        <p:spPr>
          <a:xfrm>
            <a:off x="1678729" y="1643038"/>
            <a:ext cx="14930542" cy="9041386"/>
          </a:xfrm>
          <a:prstGeom prst="rect">
            <a:avLst/>
          </a:prstGeom>
        </p:spPr>
        <p:txBody>
          <a:bodyPr wrap="square" lIns="0" tIns="0" rIns="0" bIns="0" rtlCol="0" anchor="t">
            <a:spAutoFit/>
          </a:bodyPr>
          <a:lstStyle/>
          <a:p>
            <a:pPr algn="just">
              <a:lnSpc>
                <a:spcPct val="150000"/>
              </a:lnSpc>
              <a:buFont typeface="Arial" pitchFamily="34" charset="0"/>
              <a:buChar char="•"/>
            </a:pPr>
            <a:r>
              <a:rPr lang="en-US" sz="3600" dirty="0">
                <a:latin typeface="Times New Roman" pitchFamily="18" charset="0"/>
                <a:cs typeface="Times New Roman" pitchFamily="18" charset="0"/>
              </a:rPr>
              <a:t>Empathy is an important skill for any professional to develop within this sector since it involves establishing better relations with the patients (Riegel </a:t>
            </a:r>
            <a:r>
              <a:rPr lang="en-US" sz="3600" i="1" dirty="0">
                <a:latin typeface="Times New Roman" pitchFamily="18" charset="0"/>
                <a:cs typeface="Times New Roman" pitchFamily="18" charset="0"/>
              </a:rPr>
              <a:t>et.al</a:t>
            </a:r>
            <a:r>
              <a:rPr lang="en-US" sz="3600" dirty="0">
                <a:latin typeface="Times New Roman" pitchFamily="18" charset="0"/>
                <a:cs typeface="Times New Roman" pitchFamily="18" charset="0"/>
              </a:rPr>
              <a:t> 2021)</a:t>
            </a:r>
          </a:p>
          <a:p>
            <a:pPr algn="just">
              <a:lnSpc>
                <a:spcPct val="150000"/>
              </a:lnSpc>
              <a:buFont typeface="Arial" pitchFamily="34" charset="0"/>
              <a:buChar char="•"/>
            </a:pPr>
            <a:r>
              <a:rPr lang="en-US" sz="3600" dirty="0">
                <a:latin typeface="Times New Roman" pitchFamily="18" charset="0"/>
                <a:cs typeface="Times New Roman" pitchFamily="18" charset="0"/>
              </a:rPr>
              <a:t> Health care providers must be aware of people's thoughts, feelings, and experiences in order to determine their true needs and provide individualized care. Gaining empathy is essential to achieving that objective(</a:t>
            </a:r>
            <a:r>
              <a:rPr lang="en-US" sz="3600" dirty="0" err="1">
                <a:latin typeface="Times New Roman" pitchFamily="18" charset="0"/>
                <a:cs typeface="Times New Roman" pitchFamily="18" charset="0"/>
              </a:rPr>
              <a:t>Kahrim</a:t>
            </a:r>
            <a:r>
              <a:rPr lang="en-US" sz="3600" dirty="0">
                <a:latin typeface="Times New Roman" pitchFamily="18" charset="0"/>
                <a:cs typeface="Times New Roman" pitchFamily="18" charset="0"/>
              </a:rPr>
              <a:t> et.al 2016).</a:t>
            </a:r>
          </a:p>
          <a:p>
            <a:pPr algn="just">
              <a:lnSpc>
                <a:spcPct val="150000"/>
              </a:lnSpc>
              <a:buFont typeface="Arial" pitchFamily="34" charset="0"/>
              <a:buChar char="•"/>
            </a:pPr>
            <a:r>
              <a:rPr lang="en-US" sz="3600" dirty="0">
                <a:latin typeface="Times New Roman" pitchFamily="18" charset="0"/>
                <a:cs typeface="Times New Roman" pitchFamily="18" charset="0"/>
              </a:rPr>
              <a:t>I am able to develop strong relations with the clients through my empathetic skills, which indicates that it is my strength. </a:t>
            </a:r>
          </a:p>
          <a:p>
            <a:pPr algn="just">
              <a:lnSpc>
                <a:spcPct val="150000"/>
              </a:lnSpc>
              <a:buFont typeface="Arial" pitchFamily="34" charset="0"/>
              <a:buChar char="•"/>
            </a:pPr>
            <a:r>
              <a:rPr lang="en-US" sz="3600" dirty="0">
                <a:latin typeface="Times New Roman" pitchFamily="18" charset="0"/>
                <a:cs typeface="Times New Roman" pitchFamily="18" charset="0"/>
              </a:rPr>
              <a:t>For example, I often struggle to adjust quickly in the new work environment, indicating my poor adaptability skills. </a:t>
            </a:r>
          </a:p>
          <a:p>
            <a:pPr algn="just">
              <a:lnSpc>
                <a:spcPct val="150000"/>
              </a:lnSpc>
              <a:buFont typeface="Arial" pitchFamily="34" charset="0"/>
              <a:buChar char="•"/>
            </a:pPr>
            <a:endParaRPr lang="en-US" sz="3600" dirty="0">
              <a:latin typeface="Times New Roman" pitchFamily="18" charset="0"/>
              <a:cs typeface="Times New Roman"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2" name="Freeform 2"/>
          <p:cNvSpPr/>
          <p:nvPr/>
        </p:nvSpPr>
        <p:spPr>
          <a:xfrm>
            <a:off x="0" y="6715136"/>
            <a:ext cx="6643670" cy="3714776"/>
          </a:xfrm>
          <a:custGeom>
            <a:avLst/>
            <a:gdLst/>
            <a:ahLst/>
            <a:cxnLst/>
            <a:rect l="l" t="t" r="r" b="b"/>
            <a:pathLst>
              <a:path w="7059478" h="4114800">
                <a:moveTo>
                  <a:pt x="0" y="0"/>
                </a:moveTo>
                <a:lnTo>
                  <a:pt x="7059478" y="0"/>
                </a:lnTo>
                <a:lnTo>
                  <a:pt x="7059478"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flipH="1" flipV="1">
            <a:off x="11228522" y="-185746"/>
            <a:ext cx="7059478" cy="4114800"/>
          </a:xfrm>
          <a:custGeom>
            <a:avLst/>
            <a:gdLst/>
            <a:ahLst/>
            <a:cxnLst/>
            <a:rect l="l" t="t" r="r" b="b"/>
            <a:pathLst>
              <a:path w="7059478" h="4114800">
                <a:moveTo>
                  <a:pt x="7059477" y="4114800"/>
                </a:moveTo>
                <a:lnTo>
                  <a:pt x="0" y="4114800"/>
                </a:lnTo>
                <a:lnTo>
                  <a:pt x="0" y="0"/>
                </a:lnTo>
                <a:lnTo>
                  <a:pt x="7059477" y="0"/>
                </a:lnTo>
                <a:lnTo>
                  <a:pt x="7059477" y="411480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TextBox 8"/>
          <p:cNvSpPr txBox="1"/>
          <p:nvPr/>
        </p:nvSpPr>
        <p:spPr>
          <a:xfrm>
            <a:off x="2500266" y="428592"/>
            <a:ext cx="10009291" cy="1577483"/>
          </a:xfrm>
          <a:prstGeom prst="rect">
            <a:avLst/>
          </a:prstGeom>
        </p:spPr>
        <p:txBody>
          <a:bodyPr lIns="0" tIns="0" rIns="0" bIns="0" rtlCol="0" anchor="t">
            <a:spAutoFit/>
          </a:bodyPr>
          <a:lstStyle/>
          <a:p>
            <a:pPr algn="ctr">
              <a:lnSpc>
                <a:spcPts val="13446"/>
              </a:lnSpc>
            </a:pPr>
            <a:r>
              <a:rPr lang="en-US" sz="8800" b="1" dirty="0">
                <a:solidFill>
                  <a:srgbClr val="0C3571"/>
                </a:solidFill>
                <a:latin typeface="Times New Roman" pitchFamily="18" charset="0"/>
                <a:ea typeface="Anantason Bold"/>
                <a:cs typeface="Times New Roman" pitchFamily="18" charset="0"/>
                <a:sym typeface="Anantason Bold"/>
              </a:rPr>
              <a:t>Continued..</a:t>
            </a:r>
          </a:p>
        </p:txBody>
      </p:sp>
      <p:sp>
        <p:nvSpPr>
          <p:cNvPr id="9" name="TextBox 9"/>
          <p:cNvSpPr txBox="1"/>
          <p:nvPr/>
        </p:nvSpPr>
        <p:spPr>
          <a:xfrm>
            <a:off x="1785886" y="2357418"/>
            <a:ext cx="14144724" cy="5816977"/>
          </a:xfrm>
          <a:prstGeom prst="rect">
            <a:avLst/>
          </a:prstGeom>
        </p:spPr>
        <p:txBody>
          <a:bodyPr wrap="square" lIns="0" tIns="0" rIns="0" bIns="0" rtlCol="0" anchor="t">
            <a:spAutoFit/>
          </a:bodyPr>
          <a:lstStyle/>
          <a:p>
            <a:pPr algn="just">
              <a:lnSpc>
                <a:spcPct val="150000"/>
              </a:lnSpc>
              <a:buFont typeface="Arial" pitchFamily="34" charset="0"/>
              <a:buChar char="•"/>
            </a:pPr>
            <a:r>
              <a:rPr lang="en-US" sz="3600" dirty="0">
                <a:latin typeface="Times New Roman" pitchFamily="18" charset="0"/>
                <a:cs typeface="Times New Roman" pitchFamily="18" charset="0"/>
              </a:rPr>
              <a:t>Looking at the major threats, I believe that constantly evolving technology in this field can be a major threat, as it can cause a potential skill gap among professionals. </a:t>
            </a:r>
          </a:p>
          <a:p>
            <a:pPr algn="just">
              <a:lnSpc>
                <a:spcPct val="150000"/>
              </a:lnSpc>
              <a:buFont typeface="Arial" pitchFamily="34" charset="0"/>
              <a:buChar char="•"/>
            </a:pPr>
            <a:r>
              <a:rPr lang="en-US" sz="3600" dirty="0">
                <a:latin typeface="Times New Roman" pitchFamily="18" charset="0"/>
                <a:cs typeface="Times New Roman" pitchFamily="18" charset="0"/>
              </a:rPr>
              <a:t>With evolving technological development, the ability of employees to develop new skills has become difficult (</a:t>
            </a:r>
            <a:r>
              <a:rPr lang="en-US" sz="3600" dirty="0" err="1">
                <a:latin typeface="Times New Roman" pitchFamily="18" charset="0"/>
                <a:cs typeface="Times New Roman" pitchFamily="18" charset="0"/>
              </a:rPr>
              <a:t>Longhini</a:t>
            </a:r>
            <a:r>
              <a:rPr lang="en-US" sz="3600" dirty="0">
                <a:latin typeface="Times New Roman" pitchFamily="18" charset="0"/>
                <a:cs typeface="Times New Roman" pitchFamily="18" charset="0"/>
              </a:rPr>
              <a:t> </a:t>
            </a:r>
            <a:r>
              <a:rPr lang="en-US" sz="3600" i="1" dirty="0">
                <a:latin typeface="Times New Roman" pitchFamily="18" charset="0"/>
                <a:cs typeface="Times New Roman" pitchFamily="18" charset="0"/>
              </a:rPr>
              <a:t>et.al</a:t>
            </a:r>
            <a:r>
              <a:rPr lang="en-US" sz="3600" dirty="0">
                <a:latin typeface="Times New Roman" pitchFamily="18" charset="0"/>
                <a:cs typeface="Times New Roman" pitchFamily="18" charset="0"/>
              </a:rPr>
              <a:t> 2022). </a:t>
            </a:r>
          </a:p>
          <a:p>
            <a:pPr algn="just">
              <a:lnSpc>
                <a:spcPct val="150000"/>
              </a:lnSpc>
              <a:buFont typeface="Arial" pitchFamily="34" charset="0"/>
              <a:buChar char="•"/>
            </a:pPr>
            <a:r>
              <a:rPr lang="en-US" sz="3600" dirty="0">
                <a:latin typeface="Times New Roman" pitchFamily="18" charset="0"/>
                <a:cs typeface="Times New Roman" pitchFamily="18" charset="0"/>
              </a:rPr>
              <a:t>Also, the workload and stress for the employees in this industry are very high, which is another major threat.  </a:t>
            </a:r>
          </a:p>
        </p:txBody>
      </p:sp>
      <p:pic>
        <p:nvPicPr>
          <p:cNvPr id="7170" name="Picture 2" descr="12 Major Challenges Facing the Healthcare Industry in 2025 | NetSuite"/>
          <p:cNvPicPr>
            <a:picLocks noChangeAspect="1" noChangeArrowheads="1"/>
          </p:cNvPicPr>
          <p:nvPr/>
        </p:nvPicPr>
        <p:blipFill>
          <a:blip r:embed="rId5"/>
          <a:srcRect/>
          <a:stretch>
            <a:fillRect/>
          </a:stretch>
        </p:blipFill>
        <p:spPr bwMode="auto">
          <a:xfrm>
            <a:off x="10429884" y="7572392"/>
            <a:ext cx="7215238" cy="2357454"/>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2" name="Freeform 2"/>
          <p:cNvSpPr/>
          <p:nvPr/>
        </p:nvSpPr>
        <p:spPr>
          <a:xfrm>
            <a:off x="-64" y="6386550"/>
            <a:ext cx="7059478" cy="4114800"/>
          </a:xfrm>
          <a:custGeom>
            <a:avLst/>
            <a:gdLst/>
            <a:ahLst/>
            <a:cxnLst/>
            <a:rect l="l" t="t" r="r" b="b"/>
            <a:pathLst>
              <a:path w="7059478" h="4114800">
                <a:moveTo>
                  <a:pt x="0" y="0"/>
                </a:moveTo>
                <a:lnTo>
                  <a:pt x="7059478" y="0"/>
                </a:lnTo>
                <a:lnTo>
                  <a:pt x="7059478"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flipH="1" flipV="1">
            <a:off x="11228586" y="-185746"/>
            <a:ext cx="7059478" cy="4114800"/>
          </a:xfrm>
          <a:custGeom>
            <a:avLst/>
            <a:gdLst/>
            <a:ahLst/>
            <a:cxnLst/>
            <a:rect l="l" t="t" r="r" b="b"/>
            <a:pathLst>
              <a:path w="7059478" h="4114800">
                <a:moveTo>
                  <a:pt x="7059477" y="4114800"/>
                </a:moveTo>
                <a:lnTo>
                  <a:pt x="0" y="4114800"/>
                </a:lnTo>
                <a:lnTo>
                  <a:pt x="0" y="0"/>
                </a:lnTo>
                <a:lnTo>
                  <a:pt x="7059477" y="0"/>
                </a:lnTo>
                <a:lnTo>
                  <a:pt x="7059477" y="411480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TextBox 8"/>
          <p:cNvSpPr txBox="1"/>
          <p:nvPr/>
        </p:nvSpPr>
        <p:spPr>
          <a:xfrm>
            <a:off x="714316" y="357154"/>
            <a:ext cx="11514997" cy="1231106"/>
          </a:xfrm>
          <a:prstGeom prst="rect">
            <a:avLst/>
          </a:prstGeom>
        </p:spPr>
        <p:txBody>
          <a:bodyPr wrap="square" lIns="0" tIns="0" rIns="0" bIns="0" rtlCol="0" anchor="t">
            <a:spAutoFit/>
          </a:bodyPr>
          <a:lstStyle/>
          <a:p>
            <a:pPr algn="ctr"/>
            <a:r>
              <a:rPr lang="en-US" sz="8000" b="1" dirty="0">
                <a:solidFill>
                  <a:srgbClr val="0C3571"/>
                </a:solidFill>
                <a:latin typeface="Times New Roman" pitchFamily="18" charset="0"/>
                <a:ea typeface="Anantason Bold"/>
                <a:cs typeface="Times New Roman" pitchFamily="18" charset="0"/>
                <a:sym typeface="Anantason Bold"/>
              </a:rPr>
              <a:t>Areas of improvement </a:t>
            </a:r>
          </a:p>
        </p:txBody>
      </p:sp>
      <p:sp>
        <p:nvSpPr>
          <p:cNvPr id="9" name="TextBox 9"/>
          <p:cNvSpPr txBox="1"/>
          <p:nvPr/>
        </p:nvSpPr>
        <p:spPr>
          <a:xfrm>
            <a:off x="1785886" y="2500294"/>
            <a:ext cx="15001980" cy="3800528"/>
          </a:xfrm>
          <a:prstGeom prst="rect">
            <a:avLst/>
          </a:prstGeom>
        </p:spPr>
        <p:txBody>
          <a:bodyPr wrap="square" lIns="0" tIns="0" rIns="0" bIns="0" rtlCol="0" anchor="t">
            <a:spAutoFit/>
          </a:bodyPr>
          <a:lstStyle/>
          <a:p>
            <a:pPr algn="just">
              <a:lnSpc>
                <a:spcPct val="150000"/>
              </a:lnSpc>
              <a:buFont typeface="Arial" pitchFamily="34" charset="0"/>
              <a:buChar char="•"/>
            </a:pPr>
            <a:r>
              <a:rPr lang="en-US" sz="2800" dirty="0">
                <a:latin typeface="Times New Roman" pitchFamily="18" charset="0"/>
                <a:cs typeface="Times New Roman" pitchFamily="18" charset="0"/>
              </a:rPr>
              <a:t>I can leverage my strengths to overcome my weaknesses by utilizing my teamwork skills to establish better relations with the employees and adapt to a new environment easily. </a:t>
            </a:r>
          </a:p>
          <a:p>
            <a:pPr algn="just">
              <a:lnSpc>
                <a:spcPct val="150000"/>
              </a:lnSpc>
              <a:buFont typeface="Arial" pitchFamily="34" charset="0"/>
              <a:buChar char="•"/>
            </a:pPr>
            <a:r>
              <a:rPr lang="en-US" sz="2800" dirty="0">
                <a:latin typeface="Times New Roman" pitchFamily="18" charset="0"/>
                <a:cs typeface="Times New Roman" pitchFamily="18" charset="0"/>
              </a:rPr>
              <a:t>Also, using my empathy skills, I will practice listening to others' perspectives more carefully, which will help me improve my listening skills. </a:t>
            </a:r>
          </a:p>
          <a:p>
            <a:pPr algn="just">
              <a:lnSpc>
                <a:spcPct val="150000"/>
              </a:lnSpc>
              <a:buFont typeface="Arial" pitchFamily="34" charset="0"/>
              <a:buChar char="•"/>
            </a:pPr>
            <a:r>
              <a:rPr lang="en-US" sz="2800" dirty="0">
                <a:latin typeface="Times New Roman" pitchFamily="18" charset="0"/>
                <a:cs typeface="Times New Roman" pitchFamily="18" charset="0"/>
              </a:rPr>
              <a:t>The use of IT skills can be proven to be highly important in improving the coordination and communication within the team (</a:t>
            </a:r>
            <a:r>
              <a:rPr lang="en-US" sz="2800" dirty="0" err="1">
                <a:latin typeface="Times New Roman" pitchFamily="18" charset="0"/>
                <a:cs typeface="Times New Roman" pitchFamily="18" charset="0"/>
              </a:rPr>
              <a:t>Raeissi</a:t>
            </a:r>
            <a:r>
              <a:rPr lang="en-US" sz="2800" dirty="0">
                <a:latin typeface="Times New Roman" pitchFamily="18" charset="0"/>
                <a:cs typeface="Times New Roman" pitchFamily="18" charset="0"/>
              </a:rPr>
              <a:t> </a:t>
            </a:r>
            <a:r>
              <a:rPr lang="en-US" sz="2800" i="1" dirty="0">
                <a:latin typeface="Times New Roman" pitchFamily="18" charset="0"/>
                <a:cs typeface="Times New Roman" pitchFamily="18" charset="0"/>
              </a:rPr>
              <a:t>et.al</a:t>
            </a:r>
            <a:r>
              <a:rPr lang="en-US" sz="2800" dirty="0">
                <a:latin typeface="Times New Roman" pitchFamily="18" charset="0"/>
                <a:cs typeface="Times New Roman" pitchFamily="18" charset="0"/>
              </a:rPr>
              <a:t> 2025).</a:t>
            </a:r>
            <a:endParaRPr lang="en-US" sz="2800" dirty="0">
              <a:solidFill>
                <a:srgbClr val="0C3571"/>
              </a:solidFill>
              <a:latin typeface="Times New Roman" pitchFamily="18" charset="0"/>
              <a:ea typeface="Cloud"/>
              <a:cs typeface="Times New Roman" pitchFamily="18" charset="0"/>
              <a:sym typeface="Cloud"/>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2" name="Freeform 2"/>
          <p:cNvSpPr/>
          <p:nvPr/>
        </p:nvSpPr>
        <p:spPr>
          <a:xfrm>
            <a:off x="0" y="6357946"/>
            <a:ext cx="7059478" cy="4114800"/>
          </a:xfrm>
          <a:custGeom>
            <a:avLst/>
            <a:gdLst/>
            <a:ahLst/>
            <a:cxnLst/>
            <a:rect l="l" t="t" r="r" b="b"/>
            <a:pathLst>
              <a:path w="7059478" h="4114800">
                <a:moveTo>
                  <a:pt x="0" y="0"/>
                </a:moveTo>
                <a:lnTo>
                  <a:pt x="7059478" y="0"/>
                </a:lnTo>
                <a:lnTo>
                  <a:pt x="7059478"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flipH="1" flipV="1">
            <a:off x="11228586" y="-142912"/>
            <a:ext cx="7059478" cy="4114800"/>
          </a:xfrm>
          <a:custGeom>
            <a:avLst/>
            <a:gdLst/>
            <a:ahLst/>
            <a:cxnLst/>
            <a:rect l="l" t="t" r="r" b="b"/>
            <a:pathLst>
              <a:path w="7059478" h="4114800">
                <a:moveTo>
                  <a:pt x="7059477" y="4114800"/>
                </a:moveTo>
                <a:lnTo>
                  <a:pt x="0" y="4114800"/>
                </a:lnTo>
                <a:lnTo>
                  <a:pt x="0" y="0"/>
                </a:lnTo>
                <a:lnTo>
                  <a:pt x="7059477" y="0"/>
                </a:lnTo>
                <a:lnTo>
                  <a:pt x="7059477" y="411480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TextBox 8"/>
          <p:cNvSpPr txBox="1"/>
          <p:nvPr/>
        </p:nvSpPr>
        <p:spPr>
          <a:xfrm>
            <a:off x="2928894" y="1428724"/>
            <a:ext cx="10009291" cy="1577483"/>
          </a:xfrm>
          <a:prstGeom prst="rect">
            <a:avLst/>
          </a:prstGeom>
        </p:spPr>
        <p:txBody>
          <a:bodyPr lIns="0" tIns="0" rIns="0" bIns="0" rtlCol="0" anchor="t">
            <a:spAutoFit/>
          </a:bodyPr>
          <a:lstStyle/>
          <a:p>
            <a:pPr algn="ctr">
              <a:lnSpc>
                <a:spcPts val="13446"/>
              </a:lnSpc>
            </a:pPr>
            <a:r>
              <a:rPr lang="en-US" sz="8800" b="1" dirty="0">
                <a:solidFill>
                  <a:srgbClr val="0C3571"/>
                </a:solidFill>
                <a:latin typeface="Times New Roman" pitchFamily="18" charset="0"/>
                <a:ea typeface="Anantason Bold"/>
                <a:cs typeface="Times New Roman" pitchFamily="18" charset="0"/>
                <a:sym typeface="Anantason Bold"/>
              </a:rPr>
              <a:t>Conclusion</a:t>
            </a:r>
          </a:p>
        </p:txBody>
      </p:sp>
      <p:sp>
        <p:nvSpPr>
          <p:cNvPr id="9" name="TextBox 9"/>
          <p:cNvSpPr txBox="1"/>
          <p:nvPr/>
        </p:nvSpPr>
        <p:spPr>
          <a:xfrm>
            <a:off x="2000201" y="3714740"/>
            <a:ext cx="13331988" cy="2492990"/>
          </a:xfrm>
          <a:prstGeom prst="rect">
            <a:avLst/>
          </a:prstGeom>
        </p:spPr>
        <p:txBody>
          <a:bodyPr wrap="square" lIns="0" tIns="0" rIns="0" bIns="0" rtlCol="0" anchor="t">
            <a:spAutoFit/>
          </a:bodyPr>
          <a:lstStyle/>
          <a:p>
            <a:pPr algn="just">
              <a:lnSpc>
                <a:spcPct val="150000"/>
              </a:lnSpc>
            </a:pPr>
            <a:r>
              <a:rPr lang="en-US" sz="3600" dirty="0">
                <a:latin typeface="Times New Roman" pitchFamily="18" charset="0"/>
                <a:cs typeface="Times New Roman" pitchFamily="18" charset="0"/>
              </a:rPr>
              <a:t>It is concluded that my core strengths are empathy skills and teamwork skills, which can be proven to be effective for attaining success in my future career.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9F2F7"/>
        </a:solidFill>
        <a:effectLst/>
      </p:bgPr>
    </p:bg>
    <p:spTree>
      <p:nvGrpSpPr>
        <p:cNvPr id="1" name=""/>
        <p:cNvGrpSpPr/>
        <p:nvPr/>
      </p:nvGrpSpPr>
      <p:grpSpPr>
        <a:xfrm>
          <a:off x="0" y="0"/>
          <a:ext cx="0" cy="0"/>
          <a:chOff x="0" y="0"/>
          <a:chExt cx="0" cy="0"/>
        </a:xfrm>
      </p:grpSpPr>
      <p:sp>
        <p:nvSpPr>
          <p:cNvPr id="8" name="TextBox 8"/>
          <p:cNvSpPr txBox="1"/>
          <p:nvPr/>
        </p:nvSpPr>
        <p:spPr>
          <a:xfrm>
            <a:off x="2670472" y="0"/>
            <a:ext cx="13018493" cy="1477328"/>
          </a:xfrm>
          <a:prstGeom prst="rect">
            <a:avLst/>
          </a:prstGeom>
        </p:spPr>
        <p:txBody>
          <a:bodyPr lIns="0" tIns="0" rIns="0" bIns="0" rtlCol="0" anchor="t">
            <a:spAutoFit/>
          </a:bodyPr>
          <a:lstStyle/>
          <a:p>
            <a:pPr algn="ctr"/>
            <a:r>
              <a:rPr lang="en-US" sz="9600" b="1" dirty="0">
                <a:solidFill>
                  <a:srgbClr val="0C3571"/>
                </a:solidFill>
                <a:latin typeface="Times New Roman" pitchFamily="18" charset="0"/>
                <a:ea typeface="Anantason Bold"/>
                <a:cs typeface="Times New Roman" pitchFamily="18" charset="0"/>
                <a:sym typeface="Anantason Bold"/>
              </a:rPr>
              <a:t>References </a:t>
            </a:r>
          </a:p>
        </p:txBody>
      </p:sp>
      <p:sp>
        <p:nvSpPr>
          <p:cNvPr id="9" name="Rectangle 8"/>
          <p:cNvSpPr/>
          <p:nvPr/>
        </p:nvSpPr>
        <p:spPr>
          <a:xfrm>
            <a:off x="535721" y="1219349"/>
            <a:ext cx="17216558" cy="9063507"/>
          </a:xfrm>
          <a:prstGeom prst="rect">
            <a:avLst/>
          </a:prstGeom>
        </p:spPr>
        <p:txBody>
          <a:bodyPr wrap="square">
            <a:spAutoFit/>
          </a:bodyPr>
          <a:lstStyle/>
          <a:p>
            <a:pPr algn="just">
              <a:lnSpc>
                <a:spcPct val="150000"/>
              </a:lnSpc>
              <a:buFont typeface="Arial" pitchFamily="34" charset="0"/>
              <a:buChar char="•"/>
            </a:pPr>
            <a:r>
              <a:rPr lang="en-US" sz="2800" dirty="0" err="1">
                <a:latin typeface="Times New Roman" pitchFamily="18" charset="0"/>
                <a:cs typeface="Times New Roman" pitchFamily="18" charset="0"/>
              </a:rPr>
              <a:t>Ciarli</a:t>
            </a:r>
            <a:r>
              <a:rPr lang="en-US" sz="2800" dirty="0">
                <a:latin typeface="Times New Roman" pitchFamily="18" charset="0"/>
                <a:cs typeface="Times New Roman" pitchFamily="18" charset="0"/>
              </a:rPr>
              <a:t>, T., Kenney, M., </a:t>
            </a:r>
            <a:r>
              <a:rPr lang="en-US" sz="2800" dirty="0" err="1">
                <a:latin typeface="Times New Roman" pitchFamily="18" charset="0"/>
                <a:cs typeface="Times New Roman" pitchFamily="18" charset="0"/>
              </a:rPr>
              <a:t>Massini</a:t>
            </a:r>
            <a:r>
              <a:rPr lang="en-US" sz="2800" dirty="0">
                <a:latin typeface="Times New Roman" pitchFamily="18" charset="0"/>
                <a:cs typeface="Times New Roman" pitchFamily="18" charset="0"/>
              </a:rPr>
              <a:t>, S. and </a:t>
            </a:r>
            <a:r>
              <a:rPr lang="en-US" sz="2800" dirty="0" err="1">
                <a:latin typeface="Times New Roman" pitchFamily="18" charset="0"/>
                <a:cs typeface="Times New Roman" pitchFamily="18" charset="0"/>
              </a:rPr>
              <a:t>Piscitello</a:t>
            </a:r>
            <a:r>
              <a:rPr lang="en-US" sz="2800" dirty="0">
                <a:latin typeface="Times New Roman" pitchFamily="18" charset="0"/>
                <a:cs typeface="Times New Roman" pitchFamily="18" charset="0"/>
              </a:rPr>
              <a:t>, L., (2021). Digital technologies, innovation, and skills: Emerging trajectories and challenges. </a:t>
            </a:r>
            <a:r>
              <a:rPr lang="en-US" sz="2800" i="1" dirty="0">
                <a:latin typeface="Times New Roman" pitchFamily="18" charset="0"/>
                <a:cs typeface="Times New Roman" pitchFamily="18" charset="0"/>
              </a:rPr>
              <a:t>Research Policy</a:t>
            </a:r>
            <a:r>
              <a:rPr lang="en-US" sz="2800" dirty="0">
                <a:latin typeface="Times New Roman" pitchFamily="18" charset="0"/>
                <a:cs typeface="Times New Roman" pitchFamily="18" charset="0"/>
              </a:rPr>
              <a:t>, </a:t>
            </a:r>
            <a:r>
              <a:rPr lang="en-US" sz="2800" i="1" dirty="0">
                <a:latin typeface="Times New Roman" pitchFamily="18" charset="0"/>
                <a:cs typeface="Times New Roman" pitchFamily="18" charset="0"/>
              </a:rPr>
              <a:t>50</a:t>
            </a:r>
            <a:r>
              <a:rPr lang="en-US" sz="2800" dirty="0">
                <a:latin typeface="Times New Roman" pitchFamily="18" charset="0"/>
                <a:cs typeface="Times New Roman" pitchFamily="18" charset="0"/>
              </a:rPr>
              <a:t>(7), p.104289.</a:t>
            </a:r>
          </a:p>
          <a:p>
            <a:pPr algn="just">
              <a:lnSpc>
                <a:spcPct val="150000"/>
              </a:lnSpc>
              <a:buFont typeface="Arial" pitchFamily="34" charset="0"/>
              <a:buChar char="•"/>
            </a:pPr>
            <a:r>
              <a:rPr lang="en-US" sz="2800" dirty="0">
                <a:latin typeface="Times New Roman" pitchFamily="18" charset="0"/>
                <a:cs typeface="Times New Roman" pitchFamily="18" charset="0"/>
              </a:rPr>
              <a:t>Kahrima, I.; Nural, N.; Arsal, U.; Torbas, M.; Can, G.; Kasim, S. The effect of empathy training on the empathic skills of nurses. Iran Red Crescent Med. J. 2016, 18, 1–10.</a:t>
            </a:r>
          </a:p>
          <a:p>
            <a:pPr algn="just">
              <a:lnSpc>
                <a:spcPct val="150000"/>
              </a:lnSpc>
              <a:buFont typeface="Arial" pitchFamily="34" charset="0"/>
              <a:buChar char="•"/>
            </a:pPr>
            <a:r>
              <a:rPr lang="en-US" sz="2800" dirty="0">
                <a:latin typeface="Times New Roman" pitchFamily="18" charset="0"/>
                <a:cs typeface="Times New Roman" pitchFamily="18" charset="0"/>
              </a:rPr>
              <a:t>King, R., Taylor, B., </a:t>
            </a:r>
            <a:r>
              <a:rPr lang="en-US" sz="2800" dirty="0" err="1">
                <a:latin typeface="Times New Roman" pitchFamily="18" charset="0"/>
                <a:cs typeface="Times New Roman" pitchFamily="18" charset="0"/>
              </a:rPr>
              <a:t>Talpur</a:t>
            </a:r>
            <a:r>
              <a:rPr lang="en-US" sz="2800" dirty="0">
                <a:latin typeface="Times New Roman" pitchFamily="18" charset="0"/>
                <a:cs typeface="Times New Roman" pitchFamily="18" charset="0"/>
              </a:rPr>
              <a:t>, A., Jackson, C., Manley, K., Ashby, N., </a:t>
            </a:r>
            <a:r>
              <a:rPr lang="en-US" sz="2800" dirty="0" err="1">
                <a:latin typeface="Times New Roman" pitchFamily="18" charset="0"/>
                <a:cs typeface="Times New Roman" pitchFamily="18" charset="0"/>
              </a:rPr>
              <a:t>Tod</a:t>
            </a:r>
            <a:r>
              <a:rPr lang="en-US" sz="2800" dirty="0">
                <a:latin typeface="Times New Roman" pitchFamily="18" charset="0"/>
                <a:cs typeface="Times New Roman" pitchFamily="18" charset="0"/>
              </a:rPr>
              <a:t>, A., Ryan, T., Wood, E., </a:t>
            </a:r>
            <a:r>
              <a:rPr lang="en-US" sz="2800" dirty="0" err="1">
                <a:latin typeface="Times New Roman" pitchFamily="18" charset="0"/>
                <a:cs typeface="Times New Roman" pitchFamily="18" charset="0"/>
              </a:rPr>
              <a:t>Senek</a:t>
            </a:r>
            <a:r>
              <a:rPr lang="en-US" sz="2800" dirty="0">
                <a:latin typeface="Times New Roman" pitchFamily="18" charset="0"/>
                <a:cs typeface="Times New Roman" pitchFamily="18" charset="0"/>
              </a:rPr>
              <a:t>, M. and Robertson, S., (2021). Factors that </a:t>
            </a:r>
            <a:r>
              <a:rPr lang="en-US" sz="2800" dirty="0" err="1">
                <a:latin typeface="Times New Roman" pitchFamily="18" charset="0"/>
                <a:cs typeface="Times New Roman" pitchFamily="18" charset="0"/>
              </a:rPr>
              <a:t>optimise</a:t>
            </a:r>
            <a:r>
              <a:rPr lang="en-US" sz="2800" dirty="0">
                <a:latin typeface="Times New Roman" pitchFamily="18" charset="0"/>
                <a:cs typeface="Times New Roman" pitchFamily="18" charset="0"/>
              </a:rPr>
              <a:t> the impact of continuing professional development in nursing: A rapid evidence review. </a:t>
            </a:r>
            <a:r>
              <a:rPr lang="en-US" sz="2800" i="1" dirty="0">
                <a:latin typeface="Times New Roman" pitchFamily="18" charset="0"/>
                <a:cs typeface="Times New Roman" pitchFamily="18" charset="0"/>
              </a:rPr>
              <a:t>Nurse education today</a:t>
            </a:r>
            <a:r>
              <a:rPr lang="en-US" sz="2800" dirty="0">
                <a:latin typeface="Times New Roman" pitchFamily="18" charset="0"/>
                <a:cs typeface="Times New Roman" pitchFamily="18" charset="0"/>
              </a:rPr>
              <a:t>, </a:t>
            </a:r>
            <a:r>
              <a:rPr lang="en-US" sz="2800" i="1" dirty="0">
                <a:latin typeface="Times New Roman" pitchFamily="18" charset="0"/>
                <a:cs typeface="Times New Roman" pitchFamily="18" charset="0"/>
              </a:rPr>
              <a:t>98</a:t>
            </a:r>
            <a:r>
              <a:rPr lang="en-US" sz="2800" dirty="0">
                <a:latin typeface="Times New Roman" pitchFamily="18" charset="0"/>
                <a:cs typeface="Times New Roman" pitchFamily="18" charset="0"/>
              </a:rPr>
              <a:t>, p.104652.</a:t>
            </a:r>
          </a:p>
          <a:p>
            <a:pPr algn="just">
              <a:lnSpc>
                <a:spcPct val="150000"/>
              </a:lnSpc>
              <a:buFont typeface="Arial" pitchFamily="34" charset="0"/>
              <a:buChar char="•"/>
            </a:pPr>
            <a:r>
              <a:rPr lang="en-US" sz="2800" dirty="0" err="1">
                <a:latin typeface="Times New Roman" pitchFamily="18" charset="0"/>
                <a:cs typeface="Times New Roman" pitchFamily="18" charset="0"/>
              </a:rPr>
              <a:t>Longhini</a:t>
            </a:r>
            <a:r>
              <a:rPr lang="en-US" sz="2800" dirty="0">
                <a:latin typeface="Times New Roman" pitchFamily="18" charset="0"/>
                <a:cs typeface="Times New Roman" pitchFamily="18" charset="0"/>
              </a:rPr>
              <a:t>, J., </a:t>
            </a:r>
            <a:r>
              <a:rPr lang="en-US" sz="2800" dirty="0" err="1">
                <a:latin typeface="Times New Roman" pitchFamily="18" charset="0"/>
                <a:cs typeface="Times New Roman" pitchFamily="18" charset="0"/>
              </a:rPr>
              <a:t>Rossettini</a:t>
            </a:r>
            <a:r>
              <a:rPr lang="en-US" sz="2800" dirty="0">
                <a:latin typeface="Times New Roman" pitchFamily="18" charset="0"/>
                <a:cs typeface="Times New Roman" pitchFamily="18" charset="0"/>
              </a:rPr>
              <a:t>, G. and </a:t>
            </a:r>
            <a:r>
              <a:rPr lang="en-US" sz="2800" dirty="0" err="1">
                <a:latin typeface="Times New Roman" pitchFamily="18" charset="0"/>
                <a:cs typeface="Times New Roman" pitchFamily="18" charset="0"/>
              </a:rPr>
              <a:t>Palese</a:t>
            </a:r>
            <a:r>
              <a:rPr lang="en-US" sz="2800" dirty="0">
                <a:latin typeface="Times New Roman" pitchFamily="18" charset="0"/>
                <a:cs typeface="Times New Roman" pitchFamily="18" charset="0"/>
              </a:rPr>
              <a:t>, A., (2022). Digital health competencies among health care professionals: systematic review. </a:t>
            </a:r>
            <a:r>
              <a:rPr lang="en-US" sz="2800" i="1" dirty="0">
                <a:latin typeface="Times New Roman" pitchFamily="18" charset="0"/>
                <a:cs typeface="Times New Roman" pitchFamily="18" charset="0"/>
              </a:rPr>
              <a:t>Journal of medical Internet research</a:t>
            </a:r>
            <a:r>
              <a:rPr lang="en-US" sz="2800" dirty="0">
                <a:latin typeface="Times New Roman" pitchFamily="18" charset="0"/>
                <a:cs typeface="Times New Roman" pitchFamily="18" charset="0"/>
              </a:rPr>
              <a:t>, </a:t>
            </a:r>
            <a:r>
              <a:rPr lang="en-US" sz="2800" i="1" dirty="0">
                <a:latin typeface="Times New Roman" pitchFamily="18" charset="0"/>
                <a:cs typeface="Times New Roman" pitchFamily="18" charset="0"/>
              </a:rPr>
              <a:t>24</a:t>
            </a:r>
            <a:r>
              <a:rPr lang="en-US" sz="2800" dirty="0">
                <a:latin typeface="Times New Roman" pitchFamily="18" charset="0"/>
                <a:cs typeface="Times New Roman" pitchFamily="18" charset="0"/>
              </a:rPr>
              <a:t>(8), p.e36414.</a:t>
            </a:r>
          </a:p>
          <a:p>
            <a:pPr algn="just">
              <a:lnSpc>
                <a:spcPct val="150000"/>
              </a:lnSpc>
              <a:buFont typeface="Arial" pitchFamily="34" charset="0"/>
              <a:buChar char="•"/>
            </a:pPr>
            <a:r>
              <a:rPr lang="en-US" sz="2800" dirty="0" err="1">
                <a:latin typeface="Times New Roman" pitchFamily="18" charset="0"/>
                <a:cs typeface="Times New Roman" pitchFamily="18" charset="0"/>
              </a:rPr>
              <a:t>Raeissi</a:t>
            </a:r>
            <a:r>
              <a:rPr lang="en-US" sz="2800" dirty="0">
                <a:latin typeface="Times New Roman" pitchFamily="18" charset="0"/>
                <a:cs typeface="Times New Roman" pitchFamily="18" charset="0"/>
              </a:rPr>
              <a:t>, P., </a:t>
            </a:r>
            <a:r>
              <a:rPr lang="en-US" sz="2800" dirty="0" err="1">
                <a:latin typeface="Times New Roman" pitchFamily="18" charset="0"/>
                <a:cs typeface="Times New Roman" pitchFamily="18" charset="0"/>
              </a:rPr>
              <a:t>Zandian</a:t>
            </a:r>
            <a:r>
              <a:rPr lang="en-US" sz="2800" dirty="0">
                <a:latin typeface="Times New Roman" pitchFamily="18" charset="0"/>
                <a:cs typeface="Times New Roman" pitchFamily="18" charset="0"/>
              </a:rPr>
              <a:t>, H., </a:t>
            </a:r>
            <a:r>
              <a:rPr lang="en-US" sz="2800" dirty="0" err="1">
                <a:latin typeface="Times New Roman" pitchFamily="18" charset="0"/>
                <a:cs typeface="Times New Roman" pitchFamily="18" charset="0"/>
              </a:rPr>
              <a:t>Mirzarahimy</a:t>
            </a:r>
            <a:r>
              <a:rPr lang="en-US" sz="2800" dirty="0">
                <a:latin typeface="Times New Roman" pitchFamily="18" charset="0"/>
                <a:cs typeface="Times New Roman" pitchFamily="18" charset="0"/>
              </a:rPr>
              <a:t>, T., </a:t>
            </a:r>
            <a:r>
              <a:rPr lang="en-US" sz="2800" dirty="0" err="1">
                <a:latin typeface="Times New Roman" pitchFamily="18" charset="0"/>
                <a:cs typeface="Times New Roman" pitchFamily="18" charset="0"/>
              </a:rPr>
              <a:t>Delavari</a:t>
            </a:r>
            <a:r>
              <a:rPr lang="en-US" sz="2800" dirty="0">
                <a:latin typeface="Times New Roman" pitchFamily="18" charset="0"/>
                <a:cs typeface="Times New Roman" pitchFamily="18" charset="0"/>
              </a:rPr>
              <a:t>, S., </a:t>
            </a:r>
            <a:r>
              <a:rPr lang="en-US" sz="2800" dirty="0" err="1">
                <a:latin typeface="Times New Roman" pitchFamily="18" charset="0"/>
                <a:cs typeface="Times New Roman" pitchFamily="18" charset="0"/>
              </a:rPr>
              <a:t>Moghadam</a:t>
            </a:r>
            <a:r>
              <a:rPr lang="en-US" sz="2800" dirty="0">
                <a:latin typeface="Times New Roman" pitchFamily="18" charset="0"/>
                <a:cs typeface="Times New Roman" pitchFamily="18" charset="0"/>
              </a:rPr>
              <a:t>, T.Z. and </a:t>
            </a:r>
            <a:r>
              <a:rPr lang="en-US" sz="2800" dirty="0" err="1">
                <a:latin typeface="Times New Roman" pitchFamily="18" charset="0"/>
                <a:cs typeface="Times New Roman" pitchFamily="18" charset="0"/>
              </a:rPr>
              <a:t>Rahimi</a:t>
            </a:r>
            <a:r>
              <a:rPr lang="en-US" sz="2800" dirty="0">
                <a:latin typeface="Times New Roman" pitchFamily="18" charset="0"/>
                <a:cs typeface="Times New Roman" pitchFamily="18" charset="0"/>
              </a:rPr>
              <a:t>, G., (2025). Relationship between communication skills and emotional intelligence among nurses. </a:t>
            </a:r>
            <a:r>
              <a:rPr lang="en-US" sz="2800" i="1" dirty="0">
                <a:latin typeface="Times New Roman" pitchFamily="18" charset="0"/>
                <a:cs typeface="Times New Roman" pitchFamily="18" charset="0"/>
              </a:rPr>
              <a:t>Nursing Management</a:t>
            </a:r>
            <a:r>
              <a:rPr lang="en-US" sz="2800" dirty="0">
                <a:latin typeface="Times New Roman" pitchFamily="18" charset="0"/>
                <a:cs typeface="Times New Roman" pitchFamily="18" charset="0"/>
              </a:rPr>
              <a:t>, </a:t>
            </a:r>
            <a:r>
              <a:rPr lang="en-US" sz="2800" i="1" dirty="0">
                <a:latin typeface="Times New Roman" pitchFamily="18" charset="0"/>
                <a:cs typeface="Times New Roman" pitchFamily="18" charset="0"/>
              </a:rPr>
              <a:t>32</a:t>
            </a:r>
            <a:r>
              <a:rPr lang="en-US" sz="2800" dirty="0">
                <a:latin typeface="Times New Roman" pitchFamily="18" charset="0"/>
                <a:cs typeface="Times New Roman" pitchFamily="18" charset="0"/>
              </a:rPr>
              <a:t>(4).</a:t>
            </a:r>
          </a:p>
          <a:p>
            <a:pPr algn="just">
              <a:lnSpc>
                <a:spcPct val="150000"/>
              </a:lnSpc>
              <a:buFont typeface="Arial" pitchFamily="34" charset="0"/>
              <a:buChar char="•"/>
            </a:pPr>
            <a:r>
              <a:rPr lang="en-US" sz="2800" dirty="0" err="1">
                <a:latin typeface="Times New Roman" pitchFamily="18" charset="0"/>
                <a:cs typeface="Times New Roman" pitchFamily="18" charset="0"/>
              </a:rPr>
              <a:t>Riegel</a:t>
            </a:r>
            <a:r>
              <a:rPr lang="en-US" sz="2800" dirty="0">
                <a:latin typeface="Times New Roman" pitchFamily="18" charset="0"/>
                <a:cs typeface="Times New Roman" pitchFamily="18" charset="0"/>
              </a:rPr>
              <a:t>, B., Dunbar, S.B., Fitzsimons, D., </a:t>
            </a:r>
            <a:r>
              <a:rPr lang="en-US" sz="2800" dirty="0" err="1">
                <a:latin typeface="Times New Roman" pitchFamily="18" charset="0"/>
                <a:cs typeface="Times New Roman" pitchFamily="18" charset="0"/>
              </a:rPr>
              <a:t>Freedland</a:t>
            </a:r>
            <a:r>
              <a:rPr lang="en-US" sz="2800" dirty="0">
                <a:latin typeface="Times New Roman" pitchFamily="18" charset="0"/>
                <a:cs typeface="Times New Roman" pitchFamily="18" charset="0"/>
              </a:rPr>
              <a:t>, K.E., Lee, C.S., Middleton, S., Stromberg, A., </a:t>
            </a:r>
            <a:r>
              <a:rPr lang="en-US" sz="2800" dirty="0" err="1">
                <a:latin typeface="Times New Roman" pitchFamily="18" charset="0"/>
                <a:cs typeface="Times New Roman" pitchFamily="18" charset="0"/>
              </a:rPr>
              <a:t>Vellone</a:t>
            </a:r>
            <a:r>
              <a:rPr lang="en-US" sz="2800" dirty="0">
                <a:latin typeface="Times New Roman" pitchFamily="18" charset="0"/>
                <a:cs typeface="Times New Roman" pitchFamily="18" charset="0"/>
              </a:rPr>
              <a:t>, E., Webber, D.E. and </a:t>
            </a:r>
            <a:r>
              <a:rPr lang="en-US" sz="2800" dirty="0" err="1">
                <a:latin typeface="Times New Roman" pitchFamily="18" charset="0"/>
                <a:cs typeface="Times New Roman" pitchFamily="18" charset="0"/>
              </a:rPr>
              <a:t>Jaarsma</a:t>
            </a:r>
            <a:r>
              <a:rPr lang="en-US" sz="2800" dirty="0">
                <a:latin typeface="Times New Roman" pitchFamily="18" charset="0"/>
                <a:cs typeface="Times New Roman" pitchFamily="18" charset="0"/>
              </a:rPr>
              <a:t>, T., (2021). Self-care research: where are we now? Where are we going?. </a:t>
            </a:r>
            <a:r>
              <a:rPr lang="en-US" sz="2800" i="1" dirty="0">
                <a:latin typeface="Times New Roman" pitchFamily="18" charset="0"/>
                <a:cs typeface="Times New Roman" pitchFamily="18" charset="0"/>
              </a:rPr>
              <a:t>International journal of nursing studies</a:t>
            </a:r>
            <a:r>
              <a:rPr lang="en-US" sz="2800" dirty="0">
                <a:latin typeface="Times New Roman" pitchFamily="18" charset="0"/>
                <a:cs typeface="Times New Roman" pitchFamily="18" charset="0"/>
              </a:rPr>
              <a:t>, </a:t>
            </a:r>
            <a:r>
              <a:rPr lang="en-US" sz="2800" i="1" dirty="0">
                <a:latin typeface="Times New Roman" pitchFamily="18" charset="0"/>
                <a:cs typeface="Times New Roman" pitchFamily="18" charset="0"/>
              </a:rPr>
              <a:t>116</a:t>
            </a:r>
            <a:r>
              <a:rPr lang="en-US" sz="2800" dirty="0">
                <a:latin typeface="Times New Roman" pitchFamily="18" charset="0"/>
                <a:cs typeface="Times New Roman" pitchFamily="18" charset="0"/>
              </a:rPr>
              <a:t>, p.103402.</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TotalTime>
  <Words>1092</Words>
  <Application>Microsoft Office PowerPoint</Application>
  <PresentationFormat>Custom</PresentationFormat>
  <Paragraphs>57</Paragraphs>
  <Slides>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lastModifiedBy>Amen Maria</cp:lastModifiedBy>
  <cp:revision>11</cp:revision>
  <dcterms:created xsi:type="dcterms:W3CDTF">2006-08-16T00:00:00Z</dcterms:created>
  <dcterms:modified xsi:type="dcterms:W3CDTF">2025-10-12T20:36:48Z</dcterms:modified>
  <dc:identifier>DAG0KnjmGNI</dc:identifier>
</cp:coreProperties>
</file>