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2">
  <p:sldMasterIdLst>
    <p:sldMasterId id="2147483672" r:id="rId4"/>
  </p:sldMasterIdLst>
  <p:notesMasterIdLst>
    <p:notesMasterId r:id="rId29"/>
  </p:notesMasterIdLst>
  <p:sldIdLst>
    <p:sldId id="419" r:id="rId5"/>
    <p:sldId id="286" r:id="rId6"/>
    <p:sldId id="278" r:id="rId7"/>
    <p:sldId id="377" r:id="rId8"/>
    <p:sldId id="426" r:id="rId9"/>
    <p:sldId id="421" r:id="rId10"/>
    <p:sldId id="427" r:id="rId11"/>
    <p:sldId id="378" r:id="rId12"/>
    <p:sldId id="310" r:id="rId13"/>
    <p:sldId id="428" r:id="rId14"/>
    <p:sldId id="365" r:id="rId15"/>
    <p:sldId id="372" r:id="rId16"/>
    <p:sldId id="429" r:id="rId17"/>
    <p:sldId id="382" r:id="rId18"/>
    <p:sldId id="440" r:id="rId19"/>
    <p:sldId id="441" r:id="rId20"/>
    <p:sldId id="442" r:id="rId21"/>
    <p:sldId id="431" r:id="rId22"/>
    <p:sldId id="388" r:id="rId23"/>
    <p:sldId id="350" r:id="rId24"/>
    <p:sldId id="430" r:id="rId25"/>
    <p:sldId id="443" r:id="rId26"/>
    <p:sldId id="304" r:id="rId27"/>
    <p:sldId id="392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8DDF96-938D-A542-A7EB-5AE204D195F5}" v="56" dt="2021-04-01T16:54:04.7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561"/>
    <p:restoredTop sz="95840" autoAdjust="0"/>
  </p:normalViewPr>
  <p:slideViewPr>
    <p:cSldViewPr snapToGrid="0">
      <p:cViewPr varScale="1">
        <p:scale>
          <a:sx n="112" d="100"/>
          <a:sy n="112" d="100"/>
        </p:scale>
        <p:origin x="1416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BFFAA-D3EC-4344-860D-5925F6AFB421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C409BF-2487-4C2C-AEA3-466B5CBF8C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945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098D568C-C6BE-834B-889E-6A6BBC14746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28663" indent="-277813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3950" indent="-22225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4800" indent="-22225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4063" indent="-22225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1263" indent="-22225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38463" indent="-22225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5663" indent="-22225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2863" indent="-22225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54EA7AD-E708-DC4B-83A2-C5502D3ED389}" type="slidenum">
              <a:rPr lang="en-US" altLang="en-US" b="0"/>
              <a:pPr/>
              <a:t>2</a:t>
            </a:fld>
            <a:endParaRPr lang="en-US" altLang="en-US" b="0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6D02E886-9A49-0D49-9356-CA9CE50A27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54DE5E4C-1C22-3A42-AAC8-C939CA23364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455977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4F6D75C4-6B3E-1C4F-B587-DA2B71CF985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BB10971-AA08-9E44-B7B8-D440FA11D06C}" type="slidenum">
              <a:rPr lang="en-US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4</a:t>
            </a:fld>
            <a:endParaRPr lang="en-US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EBEB1C07-8B28-C740-B116-E19D767B97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8269CB8C-4EA3-384F-ABF7-67266B24E3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56755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97244177-9AFF-714A-895C-B4AB37FB9CB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07204F35-E954-4A46-A13D-4EAA40E9464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b="1"/>
              <a:t>Figure 1.1  Definitions of strategy</a:t>
            </a:r>
            <a:endParaRPr lang="en-GB" altLang="en-US" b="1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2B3AA887-DE28-234B-A309-F10AD52FF3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125E500-B75B-E045-96DB-02B362C71E29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8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9368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3A1CCB5B-632F-7E48-96CE-63CA5360108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3A36FA6F-AA88-2542-939A-2FE92BD04FF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D50F61DC-750F-8841-9D6E-EA62A46A74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908AFE7-09E1-004E-BD72-459BCE964D10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14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33727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E86FCC86-4A61-C949-881F-5F8AFA9B824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3F8B8EA2-8E16-B142-A626-3CA4DECDDDC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2D88F607-33B5-A540-A620-184F83DC1C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8CB581D-6A1F-CF47-AF1C-6B984CECE9EA}" type="slidenum">
              <a:rPr lang="en-GB" altLang="en-US" b="0">
                <a:latin typeface="Calibri" panose="020F0502020204030204" pitchFamily="34" charset="0"/>
                <a:cs typeface="Arial" panose="020B0604020202020204" pitchFamily="34" charset="0"/>
              </a:rPr>
              <a:pPr/>
              <a:t>19</a:t>
            </a:fld>
            <a:endParaRPr lang="en-GB" altLang="en-US" b="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888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BBE72140-5B84-4940-BE67-C997140373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9BF56B6B-F56B-3149-AB1A-A6CED79E253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53CB7154-1EA0-214A-8101-5593C87AC8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9775" indent="-28257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39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970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1050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082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654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26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79850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B0BFDDE-F866-2448-A0F3-BFD56A48665F}" type="slidenum">
              <a:rPr lang="en-GB" altLang="en-US" b="0"/>
              <a:pPr/>
              <a:t>20</a:t>
            </a:fld>
            <a:endParaRPr lang="en-GB" altLang="en-US" b="0"/>
          </a:p>
        </p:txBody>
      </p:sp>
    </p:spTree>
    <p:extLst>
      <p:ext uri="{BB962C8B-B14F-4D97-AF65-F5344CB8AC3E}">
        <p14:creationId xmlns:p14="http://schemas.microsoft.com/office/powerpoint/2010/main" val="6834975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36BC91D2-31B4-F945-8817-0AF98C0AE83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120F46EC-6FD1-E04F-9E87-9D4F00C1BE7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62CD2016-FCD5-6246-9841-1FBDAB8A8A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4EFE7606-8FBF-2E4E-886B-A5CDFDE3F494}" type="slidenum">
              <a:rPr lang="en-GB" altLang="en-US" sz="1200"/>
              <a:pPr/>
              <a:t>23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520267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28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742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659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16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01/04/2021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99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01/04/2021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780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01/04/2021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376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962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105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782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7522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1">
            <a:extLst>
              <a:ext uri="{FF2B5EF4-FFF2-40B4-BE49-F238E27FC236}">
                <a16:creationId xmlns:a16="http://schemas.microsoft.com/office/drawing/2014/main" id="{C57D3317-4A9A-724D-A58E-471D1610E6F8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chemeClr val="accent2"/>
              </a:gs>
              <a:gs pos="100000">
                <a:srgbClr val="000066"/>
              </a:gs>
            </a:gsLst>
            <a:lin ang="2700000" scaled="1"/>
          </a:gradFill>
          <a:ln>
            <a:noFill/>
          </a:ln>
        </p:spPr>
        <p:txBody>
          <a:bodyPr wrap="none" anchor="ctr"/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b="0"/>
          </a:p>
        </p:txBody>
      </p:sp>
      <p:sp>
        <p:nvSpPr>
          <p:cNvPr id="4" name="AutoShape 14">
            <a:extLst>
              <a:ext uri="{FF2B5EF4-FFF2-40B4-BE49-F238E27FC236}">
                <a16:creationId xmlns:a16="http://schemas.microsoft.com/office/drawing/2014/main" id="{3297EF6D-2AC1-CD4F-B82B-DC2A889E8ACF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2133600" y="1600200"/>
            <a:ext cx="7543800" cy="1828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99FF"/>
              </a:gs>
              <a:gs pos="100000">
                <a:schemeClr val="bg1"/>
              </a:gs>
            </a:gsLst>
            <a:lin ang="2700000" scaled="1"/>
          </a:gradFill>
          <a:ln>
            <a:noFill/>
          </a:ln>
        </p:spPr>
        <p:txBody>
          <a:bodyPr wrap="none" anchor="ctr"/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b="0"/>
          </a:p>
        </p:txBody>
      </p:sp>
      <p:pic>
        <p:nvPicPr>
          <p:cNvPr id="5" name="Picture 11" descr="TITLE">
            <a:extLst>
              <a:ext uri="{FF2B5EF4-FFF2-40B4-BE49-F238E27FC236}">
                <a16:creationId xmlns:a16="http://schemas.microsoft.com/office/drawing/2014/main" id="{0197347B-9C71-2944-A926-A66C8804145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39800" cy="684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2" descr="CO">
            <a:extLst>
              <a:ext uri="{FF2B5EF4-FFF2-40B4-BE49-F238E27FC236}">
                <a16:creationId xmlns:a16="http://schemas.microsoft.com/office/drawing/2014/main" id="{32CF7439-9CC8-6A43-B300-1F3E6011AEAA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3675063"/>
            <a:ext cx="2943225" cy="277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 Box 13">
            <a:extLst>
              <a:ext uri="{FF2B5EF4-FFF2-40B4-BE49-F238E27FC236}">
                <a16:creationId xmlns:a16="http://schemas.microsoft.com/office/drawing/2014/main" id="{E7D5731E-0495-0F4C-9E71-2A585FB85D88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r">
              <a:defRPr/>
            </a:pPr>
            <a:r>
              <a:rPr lang="en-US" sz="800" b="0">
                <a:solidFill>
                  <a:schemeClr val="bg1"/>
                </a:solidFill>
                <a:cs typeface="Times New Roman" pitchFamily="18" charset="0"/>
              </a:rPr>
              <a:t>Johnson, Whittington and Scholes</a:t>
            </a:r>
            <a:r>
              <a:rPr lang="en-GB" sz="800" b="0">
                <a:solidFill>
                  <a:schemeClr val="bg1"/>
                </a:solidFill>
              </a:rPr>
              <a:t>, </a:t>
            </a:r>
            <a:r>
              <a:rPr lang="en-US" sz="800" b="0" i="1">
                <a:solidFill>
                  <a:schemeClr val="bg1"/>
                </a:solidFill>
                <a:cs typeface="Times New Roman" pitchFamily="18" charset="0"/>
              </a:rPr>
              <a:t>Exploring Strategy</a:t>
            </a:r>
            <a:r>
              <a:rPr lang="en-GB" sz="800" b="0">
                <a:solidFill>
                  <a:schemeClr val="bg1"/>
                </a:solidFill>
              </a:rPr>
              <a:t>, 9</a:t>
            </a:r>
            <a:r>
              <a:rPr lang="en-GB" sz="800" b="0" baseline="30000">
                <a:solidFill>
                  <a:schemeClr val="bg1"/>
                </a:solidFill>
              </a:rPr>
              <a:t>th</a:t>
            </a:r>
            <a:r>
              <a:rPr lang="en-GB" sz="800" b="0">
                <a:solidFill>
                  <a:schemeClr val="bg1"/>
                </a:solidFill>
              </a:rPr>
              <a:t> Edition, </a:t>
            </a:r>
            <a:r>
              <a:rPr lang="en-US" sz="800" b="0">
                <a:solidFill>
                  <a:schemeClr val="bg1"/>
                </a:solidFill>
              </a:rPr>
              <a:t>© Pearson Education Limited 2011</a:t>
            </a:r>
            <a:endParaRPr lang="en-GB" sz="800" b="0">
              <a:solidFill>
                <a:schemeClr val="bg1"/>
              </a:solidFill>
            </a:endParaRPr>
          </a:p>
        </p:txBody>
      </p:sp>
      <p:sp>
        <p:nvSpPr>
          <p:cNvPr id="8" name="Text Box 14">
            <a:extLst>
              <a:ext uri="{FF2B5EF4-FFF2-40B4-BE49-F238E27FC236}">
                <a16:creationId xmlns:a16="http://schemas.microsoft.com/office/drawing/2014/main" id="{9584ABB6-6401-8240-B8B2-8D38ACD19250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>
            <a:noFill/>
          </a:ln>
        </p:spPr>
        <p:txBody>
          <a:bodyPr wrap="none"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800" b="0">
                <a:solidFill>
                  <a:srgbClr val="000000"/>
                </a:solidFill>
              </a:rPr>
              <a:t>Slide 1.</a:t>
            </a:r>
            <a:fld id="{7138712C-DAC6-F747-AF19-83148966C0F3}" type="slidenum">
              <a:rPr lang="en-GB" altLang="en-US" sz="800" b="0">
                <a:solidFill>
                  <a:srgbClr val="000000"/>
                </a:solidFill>
              </a:rPr>
              <a:pPr algn="ctr"/>
              <a:t>‹#›</a:t>
            </a:fld>
            <a:endParaRPr lang="en-GB" altLang="en-US" sz="800" b="0">
              <a:solidFill>
                <a:srgbClr val="000000"/>
              </a:solidFill>
              <a:latin typeface="Times" pitchFamily="2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2590800" y="1828800"/>
            <a:ext cx="6553200" cy="13938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</a:t>
            </a:r>
          </a:p>
        </p:txBody>
      </p:sp>
    </p:spTree>
    <p:extLst>
      <p:ext uri="{BB962C8B-B14F-4D97-AF65-F5344CB8AC3E}">
        <p14:creationId xmlns:p14="http://schemas.microsoft.com/office/powerpoint/2010/main" val="682657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755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5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hfFoINNEKI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pxmG3YRgok?feature=oembed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https://www.tetrapak.com/en-id/about-tetra-pak/the-company/our-identity-and-values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949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E95214C1-ACE3-1E4E-B77E-E84B335FDE0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latin typeface="Calibri" panose="020F0502020204030204" pitchFamily="34" charset="0"/>
              </a:rPr>
              <a:t>1: Introducing Strategy</a:t>
            </a:r>
          </a:p>
        </p:txBody>
      </p:sp>
    </p:spTree>
    <p:extLst>
      <p:ext uri="{BB962C8B-B14F-4D97-AF65-F5344CB8AC3E}">
        <p14:creationId xmlns:p14="http://schemas.microsoft.com/office/powerpoint/2010/main" val="4270442045"/>
      </p:ext>
    </p:extLst>
  </p:cSld>
  <p:clrMapOvr>
    <a:masterClrMapping/>
  </p:clrMapOvr>
  <p:transition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3">
            <a:extLst>
              <a:ext uri="{FF2B5EF4-FFF2-40B4-BE49-F238E27FC236}">
                <a16:creationId xmlns:a16="http://schemas.microsoft.com/office/drawing/2014/main" id="{FD34AB7B-2890-2445-843A-D3C14AAD6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8610"/>
            <a:ext cx="8229600" cy="505778"/>
          </a:xfrm>
        </p:spPr>
        <p:txBody>
          <a:bodyPr/>
          <a:lstStyle/>
          <a:p>
            <a:pPr algn="l"/>
            <a:r>
              <a:rPr lang="en-GB" altLang="en-US" b="1" dirty="0"/>
              <a:t>Strategic Management 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9219" name="TextBox 5">
            <a:extLst>
              <a:ext uri="{FF2B5EF4-FFF2-40B4-BE49-F238E27FC236}">
                <a16:creationId xmlns:a16="http://schemas.microsoft.com/office/drawing/2014/main" id="{E1E7EA0F-DB1A-0E42-984A-915FED0161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1500188"/>
            <a:ext cx="7621588" cy="3662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b="1" dirty="0"/>
              <a:t>Aims: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800" dirty="0"/>
          </a:p>
          <a:p>
            <a:pPr eaLnBrk="1" hangingPunct="1">
              <a:spcBef>
                <a:spcPct val="0"/>
              </a:spcBef>
            </a:pPr>
            <a:r>
              <a:rPr lang="en-GB" altLang="en-US" sz="2800" i="1" dirty="0"/>
              <a:t> </a:t>
            </a:r>
            <a:r>
              <a:rPr lang="en-GB" altLang="en-US" sz="2800" b="0" i="1" dirty="0"/>
              <a:t>To enable students to understand and apply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b="0" i="1" dirty="0"/>
              <a:t>the concept of strategy and the process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b="0" i="1" dirty="0"/>
              <a:t>of strategy making to a variety of organisations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b="0" i="1" dirty="0"/>
              <a:t>and environments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800" dirty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 b="0" dirty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 b="0" dirty="0"/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B19A5959-CA81-D14F-8DC3-5EEA041026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5594350"/>
            <a:ext cx="2879725" cy="113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7279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29E4742-BCB2-7C4D-B771-57BFDEBA0E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417513"/>
            <a:ext cx="8229600" cy="822325"/>
          </a:xfrm>
        </p:spPr>
        <p:txBody>
          <a:bodyPr/>
          <a:lstStyle/>
          <a:p>
            <a:pPr eaLnBrk="1" hangingPunct="1"/>
            <a:r>
              <a:rPr lang="en-US" altLang="en-US" b="1" dirty="0">
                <a:latin typeface="+mn-lt"/>
              </a:rPr>
              <a:t>Learning outcomes</a:t>
            </a:r>
          </a:p>
        </p:txBody>
      </p:sp>
      <p:sp>
        <p:nvSpPr>
          <p:cNvPr id="290819" name="Rectangle 3">
            <a:extLst>
              <a:ext uri="{FF2B5EF4-FFF2-40B4-BE49-F238E27FC236}">
                <a16:creationId xmlns:a16="http://schemas.microsoft.com/office/drawing/2014/main" id="{3B77BF0F-4895-6A4C-8D10-3D56B5EA0B6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0063" y="1368425"/>
            <a:ext cx="8239125" cy="4081463"/>
          </a:xfrm>
        </p:spPr>
        <p:txBody>
          <a:bodyPr/>
          <a:lstStyle/>
          <a:p>
            <a:pPr marL="352425" indent="-352425" eaLnBrk="1" hangingPunct="1">
              <a:defRPr/>
            </a:pPr>
            <a:r>
              <a:rPr lang="en-GB" altLang="en-US" sz="2400" dirty="0">
                <a:latin typeface="+mj-lt"/>
              </a:rPr>
              <a:t>Summarise the strategy of an organisation in a ‘</a:t>
            </a:r>
            <a:r>
              <a:rPr lang="en-GB" altLang="en-US" sz="2400" b="1" i="1" dirty="0">
                <a:latin typeface="+mj-lt"/>
              </a:rPr>
              <a:t>strategy statement</a:t>
            </a:r>
            <a:r>
              <a:rPr lang="en-GB" altLang="en-US" sz="2400" dirty="0">
                <a:latin typeface="+mj-lt"/>
              </a:rPr>
              <a:t>’.</a:t>
            </a:r>
          </a:p>
          <a:p>
            <a:pPr marL="352425" indent="-352425" eaLnBrk="1" hangingPunct="1">
              <a:defRPr/>
            </a:pPr>
            <a:r>
              <a:rPr lang="en-GB" altLang="en-US" sz="2400" dirty="0">
                <a:latin typeface="+mj-lt"/>
              </a:rPr>
              <a:t>Distinguish between </a:t>
            </a:r>
            <a:r>
              <a:rPr lang="en-GB" altLang="en-US" sz="2400" b="1" i="1" dirty="0">
                <a:latin typeface="+mj-lt"/>
              </a:rPr>
              <a:t>corporate, business </a:t>
            </a:r>
            <a:r>
              <a:rPr lang="en-GB" altLang="en-US" sz="2400" dirty="0">
                <a:latin typeface="+mj-lt"/>
              </a:rPr>
              <a:t>and</a:t>
            </a:r>
            <a:r>
              <a:rPr lang="en-GB" altLang="en-US" sz="2400" b="1" i="1" dirty="0">
                <a:latin typeface="+mj-lt"/>
              </a:rPr>
              <a:t> functional strategies</a:t>
            </a:r>
            <a:r>
              <a:rPr lang="en-GB" altLang="en-US" sz="2400" dirty="0">
                <a:latin typeface="+mj-lt"/>
              </a:rPr>
              <a:t>.</a:t>
            </a:r>
          </a:p>
          <a:p>
            <a:pPr marL="352425" indent="-352425" eaLnBrk="1" hangingPunct="1">
              <a:defRPr/>
            </a:pPr>
            <a:r>
              <a:rPr lang="en-GB" altLang="en-US" sz="2400" dirty="0">
                <a:latin typeface="+mj-lt"/>
              </a:rPr>
              <a:t>Identify key issues for an organisation’s strategy according to the </a:t>
            </a:r>
            <a:r>
              <a:rPr lang="en-GB" altLang="en-US" sz="2400" b="1" i="1" dirty="0">
                <a:latin typeface="+mj-lt"/>
              </a:rPr>
              <a:t>Exploring Strategy Framework. </a:t>
            </a:r>
            <a:endParaRPr lang="en-GB" altLang="en-US" sz="2400" dirty="0">
              <a:latin typeface="+mj-lt"/>
            </a:endParaRPr>
          </a:p>
          <a:p>
            <a:pPr marL="352425" indent="-352425" eaLnBrk="1" hangingPunct="1">
              <a:defRPr/>
            </a:pPr>
            <a:r>
              <a:rPr lang="en-GB" altLang="en-US" sz="2400" dirty="0">
                <a:latin typeface="+mj-lt"/>
              </a:rPr>
              <a:t>Understand different people’s roles in </a:t>
            </a:r>
            <a:r>
              <a:rPr lang="en-GB" altLang="en-US" sz="2400" b="1" i="1" dirty="0">
                <a:latin typeface="+mj-lt"/>
              </a:rPr>
              <a:t>strategy work</a:t>
            </a:r>
            <a:r>
              <a:rPr lang="en-GB" altLang="en-US" sz="2400" dirty="0">
                <a:latin typeface="+mj-lt"/>
              </a:rPr>
              <a:t>.</a:t>
            </a:r>
          </a:p>
          <a:p>
            <a:pPr marL="352425" indent="-352425" eaLnBrk="1" hangingPunct="1">
              <a:defRPr/>
            </a:pPr>
            <a:r>
              <a:rPr lang="en-GB" altLang="en-US" sz="2400" dirty="0">
                <a:latin typeface="+mj-lt"/>
              </a:rPr>
              <a:t>Appreciate the importance of different </a:t>
            </a:r>
            <a:r>
              <a:rPr lang="en-GB" altLang="en-US" sz="2400" b="1" i="1" dirty="0">
                <a:latin typeface="+mj-lt"/>
              </a:rPr>
              <a:t>organisational contexts</a:t>
            </a:r>
            <a:r>
              <a:rPr lang="en-GB" altLang="en-US" sz="2400" dirty="0">
                <a:latin typeface="+mj-lt"/>
              </a:rPr>
              <a:t>,</a:t>
            </a:r>
            <a:r>
              <a:rPr lang="en-GB" altLang="en-US" sz="2400" b="1" i="1" dirty="0">
                <a:latin typeface="+mj-lt"/>
              </a:rPr>
              <a:t> academic disciplines </a:t>
            </a:r>
            <a:r>
              <a:rPr lang="en-GB" altLang="en-US" sz="2400" dirty="0">
                <a:latin typeface="+mj-lt"/>
              </a:rPr>
              <a:t>and </a:t>
            </a:r>
            <a:r>
              <a:rPr lang="en-GB" altLang="en-US" sz="2400" b="1" i="1" dirty="0">
                <a:latin typeface="+mj-lt"/>
              </a:rPr>
              <a:t>theoretical lenses </a:t>
            </a:r>
            <a:r>
              <a:rPr lang="en-GB" altLang="en-US" sz="2400" dirty="0">
                <a:latin typeface="+mj-lt"/>
              </a:rPr>
              <a:t>to practical strategy analysis.</a:t>
            </a:r>
            <a:endParaRPr lang="en-US" altLang="en-US" sz="2400" dirty="0">
              <a:latin typeface="+mj-lt"/>
            </a:endParaRPr>
          </a:p>
        </p:txBody>
      </p:sp>
      <p:sp>
        <p:nvSpPr>
          <p:cNvPr id="14340" name="Rectangle 1">
            <a:extLst>
              <a:ext uri="{FF2B5EF4-FFF2-40B4-BE49-F238E27FC236}">
                <a16:creationId xmlns:a16="http://schemas.microsoft.com/office/drawing/2014/main" id="{930D27AB-CA5B-5742-9390-CC27C92F6E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19400" y="5661025"/>
            <a:ext cx="360045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i="1"/>
              <a:t>What is strategy?</a:t>
            </a:r>
          </a:p>
        </p:txBody>
      </p:sp>
      <p:sp>
        <p:nvSpPr>
          <p:cNvPr id="14341" name="Footer Placeholder 1">
            <a:extLst>
              <a:ext uri="{FF2B5EF4-FFF2-40B4-BE49-F238E27FC236}">
                <a16:creationId xmlns:a16="http://schemas.microsoft.com/office/drawing/2014/main" id="{83448436-F8D6-A048-A550-EFD87623B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71875" y="6400800"/>
            <a:ext cx="569595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3570168328"/>
      </p:ext>
    </p:extLst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0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90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90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90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90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081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E884A-898E-DD49-BAE3-B694B7DA4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59441-D046-694E-8311-6AA127DA6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432175"/>
          </a:xfrm>
        </p:spPr>
        <p:txBody>
          <a:bodyPr/>
          <a:lstStyle/>
          <a:p>
            <a:r>
              <a:rPr lang="en-GB" dirty="0"/>
              <a:t>Introducing strategy</a:t>
            </a:r>
          </a:p>
          <a:p>
            <a:r>
              <a:rPr lang="en-GB" dirty="0"/>
              <a:t>Definitions of strategy</a:t>
            </a:r>
          </a:p>
          <a:p>
            <a:r>
              <a:rPr lang="en-GB" dirty="0"/>
              <a:t>What does strategy mean to you</a:t>
            </a:r>
          </a:p>
          <a:p>
            <a:r>
              <a:rPr lang="en-GB" dirty="0"/>
              <a:t>Stakeholder theory</a:t>
            </a:r>
          </a:p>
          <a:p>
            <a:r>
              <a:rPr lang="en-GB" dirty="0"/>
              <a:t>Strategy statements</a:t>
            </a:r>
          </a:p>
          <a:p>
            <a:r>
              <a:rPr lang="en-GB" dirty="0"/>
              <a:t>Reflective questions</a:t>
            </a:r>
          </a:p>
          <a:p>
            <a:r>
              <a:rPr lang="en-GB" dirty="0"/>
              <a:t>Summary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C8E2B0-DA93-654B-AB81-0A3177B86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227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descr="What is Strategy?">
            <a:hlinkClick r:id="" action="ppaction://media"/>
            <a:extLst>
              <a:ext uri="{FF2B5EF4-FFF2-40B4-BE49-F238E27FC236}">
                <a16:creationId xmlns:a16="http://schemas.microsoft.com/office/drawing/2014/main" id="{743A0514-FB97-F247-B967-8CB924A6E7F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 rotWithShape="1">
          <a:blip r:embed="rId3"/>
          <a:srcRect l="10708" r="13958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D00BD286-70ED-4AD6-A9A5-73213FB9A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F9107607-E324-4BFB-90F7-04D3B077806B}" type="slidenum">
              <a:rPr lang="en-GB" altLang="en-US" smtClean="0"/>
              <a:pPr>
                <a:spcAft>
                  <a:spcPts val="600"/>
                </a:spcAft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8494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6A9F797-EBB0-6E49-A8EE-3EFF9E49C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Definitions of strategy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DAC190D-FDA7-844C-B0B2-2A106CE67E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6596C8-77A6-0740-BC65-28F95B5E3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346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E7BE9D5E-DB40-7B46-B24E-9DE24AC2A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231775"/>
            <a:ext cx="8229600" cy="641350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+mn-lt"/>
              </a:rPr>
              <a:t>Definitions of strategy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8CBB8C-8750-6842-B745-E23AEFB00F44}"/>
              </a:ext>
            </a:extLst>
          </p:cNvPr>
          <p:cNvSpPr txBox="1"/>
          <p:nvPr/>
        </p:nvSpPr>
        <p:spPr>
          <a:xfrm>
            <a:off x="508000" y="6007100"/>
            <a:ext cx="641667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sz="800" i="1" dirty="0">
                <a:latin typeface="+mj-lt"/>
                <a:cs typeface="Arial" charset="0"/>
              </a:rPr>
              <a:t>Sources</a:t>
            </a:r>
            <a:r>
              <a:rPr lang="en-US" altLang="en-US" sz="800" dirty="0">
                <a:latin typeface="+mj-lt"/>
                <a:cs typeface="Arial" charset="0"/>
              </a:rPr>
              <a:t>: A.D. Chandler, </a:t>
            </a:r>
            <a:r>
              <a:rPr lang="en-US" altLang="en-US" sz="800" i="1" dirty="0">
                <a:latin typeface="+mj-lt"/>
                <a:cs typeface="Arial" charset="0"/>
              </a:rPr>
              <a:t>Strategy and Structure: Chapters in the History of American Enterprise</a:t>
            </a:r>
            <a:r>
              <a:rPr lang="en-US" altLang="en-US" sz="800" dirty="0">
                <a:latin typeface="+mj-lt"/>
                <a:cs typeface="Arial" charset="0"/>
              </a:rPr>
              <a:t>, MIT Press, 1963, p. 13; M.E. Porter, ‘What is strategy?’,</a:t>
            </a:r>
          </a:p>
          <a:p>
            <a:pPr eaLnBrk="1" hangingPunct="1">
              <a:defRPr/>
            </a:pPr>
            <a:r>
              <a:rPr lang="en-US" altLang="en-US" sz="800" i="1" dirty="0">
                <a:latin typeface="+mj-lt"/>
                <a:cs typeface="Arial" charset="0"/>
              </a:rPr>
              <a:t>Harvard Business Review</a:t>
            </a:r>
            <a:r>
              <a:rPr lang="en-US" altLang="en-US" sz="800" dirty="0">
                <a:latin typeface="+mj-lt"/>
                <a:cs typeface="Arial" charset="0"/>
              </a:rPr>
              <a:t>, November–December 1996, p. 60; P.F. </a:t>
            </a:r>
            <a:r>
              <a:rPr lang="en-US" altLang="en-US" sz="800" dirty="0" err="1">
                <a:latin typeface="+mj-lt"/>
                <a:cs typeface="Arial" charset="0"/>
              </a:rPr>
              <a:t>Drucker</a:t>
            </a:r>
            <a:r>
              <a:rPr lang="en-US" altLang="en-US" sz="800" dirty="0">
                <a:latin typeface="+mj-lt"/>
                <a:cs typeface="Arial" charset="0"/>
              </a:rPr>
              <a:t>, ‘The theory of business’, </a:t>
            </a:r>
            <a:r>
              <a:rPr lang="en-US" altLang="en-US" sz="800" i="1" dirty="0">
                <a:latin typeface="+mj-lt"/>
                <a:cs typeface="Arial" charset="0"/>
              </a:rPr>
              <a:t>Harvard Business Review</a:t>
            </a:r>
            <a:r>
              <a:rPr lang="en-US" altLang="en-US" sz="800" dirty="0">
                <a:latin typeface="+mj-lt"/>
                <a:cs typeface="Arial" charset="0"/>
              </a:rPr>
              <a:t>, September–October</a:t>
            </a:r>
          </a:p>
          <a:p>
            <a:pPr eaLnBrk="1" hangingPunct="1">
              <a:defRPr/>
            </a:pPr>
            <a:r>
              <a:rPr lang="en-US" altLang="en-US" sz="800" dirty="0">
                <a:latin typeface="+mj-lt"/>
                <a:cs typeface="Arial" charset="0"/>
              </a:rPr>
              <a:t>1994, pp. 95–106; H. </a:t>
            </a:r>
            <a:r>
              <a:rPr lang="en-US" altLang="en-US" sz="800" dirty="0" err="1">
                <a:latin typeface="+mj-lt"/>
                <a:cs typeface="Arial" charset="0"/>
              </a:rPr>
              <a:t>Mintzberg</a:t>
            </a:r>
            <a:r>
              <a:rPr lang="en-US" altLang="en-US" sz="800" dirty="0">
                <a:latin typeface="+mj-lt"/>
                <a:cs typeface="Arial" charset="0"/>
              </a:rPr>
              <a:t>, </a:t>
            </a:r>
            <a:r>
              <a:rPr lang="en-US" altLang="en-US" sz="800" i="1" dirty="0">
                <a:latin typeface="+mj-lt"/>
                <a:cs typeface="Arial" charset="0"/>
              </a:rPr>
              <a:t>Tracking Strategies: Towards a General Theory</a:t>
            </a:r>
            <a:r>
              <a:rPr lang="en-US" altLang="en-US" sz="800" dirty="0">
                <a:latin typeface="+mj-lt"/>
                <a:cs typeface="Arial" charset="0"/>
              </a:rPr>
              <a:t>, Oxford University Press, 2007, p. 3.</a:t>
            </a:r>
            <a:endParaRPr lang="en-IN" sz="800" dirty="0">
              <a:latin typeface="+mj-lt"/>
              <a:cs typeface="Arial" charset="0"/>
            </a:endParaRPr>
          </a:p>
        </p:txBody>
      </p:sp>
      <p:pic>
        <p:nvPicPr>
          <p:cNvPr id="16388" name="Picture 4" descr="Y:\08VOL4\Graphics\Powerpoint\PE_UK\PE528-JOHNSON\Final files\GIF\ch01\M01NF001.gif">
            <a:extLst>
              <a:ext uri="{FF2B5EF4-FFF2-40B4-BE49-F238E27FC236}">
                <a16:creationId xmlns:a16="http://schemas.microsoft.com/office/drawing/2014/main" id="{AD956382-505F-384A-8DAA-78CA8DF0EA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92" r="3556"/>
          <a:stretch/>
        </p:blipFill>
        <p:spPr bwMode="auto">
          <a:xfrm>
            <a:off x="1" y="1017035"/>
            <a:ext cx="9144000" cy="4140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9" name="Footer Placeholder 1">
            <a:extLst>
              <a:ext uri="{FF2B5EF4-FFF2-40B4-BE49-F238E27FC236}">
                <a16:creationId xmlns:a16="http://schemas.microsoft.com/office/drawing/2014/main" id="{122DC66D-7957-E04A-A82F-7DDDEE69D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45200" y="6469063"/>
            <a:ext cx="3132138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9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38518009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5">
            <a:extLst>
              <a:ext uri="{FF2B5EF4-FFF2-40B4-BE49-F238E27FC236}">
                <a16:creationId xmlns:a16="http://schemas.microsoft.com/office/drawing/2014/main" id="{2F648301-5123-A94C-AB39-A20D86EB11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7675" y="200818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 b="0"/>
          </a:p>
        </p:txBody>
      </p:sp>
      <p:sp>
        <p:nvSpPr>
          <p:cNvPr id="77830" name="Rectangle 6">
            <a:extLst>
              <a:ext uri="{FF2B5EF4-FFF2-40B4-BE49-F238E27FC236}">
                <a16:creationId xmlns:a16="http://schemas.microsoft.com/office/drawing/2014/main" id="{9D9662F3-8785-E249-A965-DB41D797BB3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560195"/>
            <a:ext cx="8496300" cy="4114800"/>
          </a:xfrm>
          <a:noFill/>
        </p:spPr>
        <p:txBody>
          <a:bodyPr/>
          <a:lstStyle/>
          <a:p>
            <a:pPr algn="ctr">
              <a:buFontTx/>
              <a:buNone/>
            </a:pPr>
            <a:r>
              <a:rPr lang="en-GB" altLang="en-US" sz="2800" b="1" dirty="0"/>
              <a:t>Strategy</a:t>
            </a:r>
            <a:r>
              <a:rPr lang="en-GB" altLang="en-US" sz="2800" i="1" dirty="0"/>
              <a:t> is the direction and scope of an organisation over the long term, which achieves advantage in a changing environment through its configuration of resources and competences with the aim of fulfilling stakeholder expectations.</a:t>
            </a:r>
            <a:endParaRPr lang="en-US" altLang="en-US" sz="2800" i="1" dirty="0"/>
          </a:p>
        </p:txBody>
      </p:sp>
      <p:sp>
        <p:nvSpPr>
          <p:cNvPr id="18436" name="Text Box 9">
            <a:extLst>
              <a:ext uri="{FF2B5EF4-FFF2-40B4-BE49-F238E27FC236}">
                <a16:creationId xmlns:a16="http://schemas.microsoft.com/office/drawing/2014/main" id="{4B75D149-9F7B-6947-83E3-604C6E21AB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80025" y="3586162"/>
            <a:ext cx="29400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 dirty="0"/>
              <a:t>(Johnson &amp; Scholes (2008)</a:t>
            </a:r>
          </a:p>
        </p:txBody>
      </p:sp>
      <p:sp>
        <p:nvSpPr>
          <p:cNvPr id="18437" name="Text Box 10">
            <a:extLst>
              <a:ext uri="{FF2B5EF4-FFF2-40B4-BE49-F238E27FC236}">
                <a16:creationId xmlns:a16="http://schemas.microsoft.com/office/drawing/2014/main" id="{074F3BAE-7AB1-E646-BE63-1D75CD806A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8163" y="4220587"/>
            <a:ext cx="789622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None/>
            </a:pPr>
            <a:r>
              <a:rPr lang="en-GB" altLang="en-US" i="1" dirty="0"/>
              <a:t>What are the </a:t>
            </a:r>
            <a:r>
              <a:rPr lang="en-GB" altLang="en-US" b="1" i="1" dirty="0"/>
              <a:t>Key words </a:t>
            </a:r>
            <a:r>
              <a:rPr lang="en-GB" altLang="en-US" i="1" dirty="0"/>
              <a:t>in the above definition?</a:t>
            </a:r>
          </a:p>
        </p:txBody>
      </p:sp>
      <p:pic>
        <p:nvPicPr>
          <p:cNvPr id="18438" name="Picture 6">
            <a:extLst>
              <a:ext uri="{FF2B5EF4-FFF2-40B4-BE49-F238E27FC236}">
                <a16:creationId xmlns:a16="http://schemas.microsoft.com/office/drawing/2014/main" id="{0D70940C-394D-A243-A30F-7333A9CA8F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7780" y="4032914"/>
            <a:ext cx="1270000" cy="145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637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78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0D726-83FC-2745-B5ED-EF812BB52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What does strategy mean to you?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5E2315-A73D-0F4B-9FC4-E489DD248D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581487-9E83-5B48-A024-1F35FDFA9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8328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8">
            <a:extLst>
              <a:ext uri="{FF2B5EF4-FFF2-40B4-BE49-F238E27FC236}">
                <a16:creationId xmlns:a16="http://schemas.microsoft.com/office/drawing/2014/main" id="{2532F163-C191-7D49-AB94-65B0ADC76E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463" y="5949950"/>
            <a:ext cx="2098675" cy="78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6">
            <a:extLst>
              <a:ext uri="{FF2B5EF4-FFF2-40B4-BE49-F238E27FC236}">
                <a16:creationId xmlns:a16="http://schemas.microsoft.com/office/drawing/2014/main" id="{34E4FF32-16E9-2249-83AE-A89FCD54A0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325" y="4057650"/>
            <a:ext cx="1270000" cy="145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0" name="TextBox 6">
            <a:extLst>
              <a:ext uri="{FF2B5EF4-FFF2-40B4-BE49-F238E27FC236}">
                <a16:creationId xmlns:a16="http://schemas.microsoft.com/office/drawing/2014/main" id="{2B834739-8DED-B74B-A32D-A31885414C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1175" y="291306"/>
            <a:ext cx="8439150" cy="5018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 i="1" dirty="0">
                <a:latin typeface="Calibri" panose="020F0502020204030204" pitchFamily="34" charset="0"/>
              </a:rPr>
              <a:t>What does strategy mean to you and what role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 i="1" dirty="0">
                <a:latin typeface="Calibri" panose="020F0502020204030204" pitchFamily="34" charset="0"/>
              </a:rPr>
              <a:t>does it play within an organisation?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b="0" i="1" dirty="0">
              <a:latin typeface="Calibri" panose="020F050202020403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 i="1" dirty="0">
                <a:latin typeface="Calibri" panose="020F0502020204030204" pitchFamily="34" charset="0"/>
              </a:rPr>
              <a:t>Name some of the organisations/industries which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 i="1" dirty="0">
                <a:latin typeface="Calibri" panose="020F0502020204030204" pitchFamily="34" charset="0"/>
              </a:rPr>
              <a:t>are currently undergoing changes?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b="0" i="1" dirty="0">
              <a:latin typeface="Calibri" panose="020F050202020403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 i="1" dirty="0">
                <a:latin typeface="Calibri" panose="020F0502020204030204" pitchFamily="34" charset="0"/>
              </a:rPr>
              <a:t>What might be the impact of such changes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 i="1" dirty="0">
                <a:latin typeface="Calibri" panose="020F0502020204030204" pitchFamily="34" charset="0"/>
              </a:rPr>
              <a:t>on different areas of the business?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b="0" i="1" dirty="0">
              <a:latin typeface="Calibri" panose="020F050202020403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 i="1" dirty="0">
                <a:latin typeface="Calibri" panose="020F0502020204030204" pitchFamily="34" charset="0"/>
              </a:rPr>
              <a:t>What makes a sustainable organisation?  </a:t>
            </a:r>
          </a:p>
        </p:txBody>
      </p:sp>
    </p:spTree>
    <p:extLst>
      <p:ext uri="{BB962C8B-B14F-4D97-AF65-F5344CB8AC3E}">
        <p14:creationId xmlns:p14="http://schemas.microsoft.com/office/powerpoint/2010/main" val="3541596189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D9D04036-3282-334E-8F49-62A166C8F9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66018"/>
            <a:ext cx="8229600" cy="4525963"/>
          </a:xfrm>
        </p:spPr>
        <p:txBody>
          <a:bodyPr/>
          <a:lstStyle/>
          <a:p>
            <a:pPr>
              <a:defRPr/>
            </a:pPr>
            <a:r>
              <a:rPr lang="en-GB" altLang="en-US" sz="2800" i="1" dirty="0">
                <a:latin typeface="Calibri" panose="020F0502020204030204" pitchFamily="34" charset="0"/>
              </a:rPr>
              <a:t>Strategy is about exploring the key issues for future success of organisations operating in competitive marketplaces and ensuring they have the resources, competences and capabilities for managing and maintaining sustainability</a:t>
            </a:r>
          </a:p>
          <a:p>
            <a:pPr>
              <a:defRPr/>
            </a:pPr>
            <a:r>
              <a:rPr lang="en-GB" altLang="en-US" sz="2800" i="1" dirty="0">
                <a:latin typeface="Calibri" panose="020F0502020204030204" pitchFamily="34" charset="0"/>
              </a:rPr>
              <a:t>How do you think Madonna or Lady Gaga have maintained a sustainable competitive advantage within the music industry?</a:t>
            </a:r>
          </a:p>
          <a:p>
            <a:pPr>
              <a:defRPr/>
            </a:pPr>
            <a:r>
              <a:rPr lang="en-GB" altLang="en-US" sz="2800" i="1" dirty="0">
                <a:latin typeface="Calibri" panose="020F0502020204030204" pitchFamily="34" charset="0"/>
              </a:rPr>
              <a:t>Why have leading supermarket chains entered the financial industry?</a:t>
            </a:r>
          </a:p>
        </p:txBody>
      </p:sp>
      <p:pic>
        <p:nvPicPr>
          <p:cNvPr id="20484" name="Picture 6">
            <a:extLst>
              <a:ext uri="{FF2B5EF4-FFF2-40B4-BE49-F238E27FC236}">
                <a16:creationId xmlns:a16="http://schemas.microsoft.com/office/drawing/2014/main" id="{239A5203-FC92-2E4A-A0D2-7FB84477B8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1488" y="4222750"/>
            <a:ext cx="1049337" cy="1201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4766147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13C52-7EEE-6D47-A58B-A7E29F3D3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Stakeholder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E41556-E437-2B4A-B413-116DF8FAE2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4D1FF7-6E7A-C940-87BA-48FC9F350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8556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B9D52D49-28D7-404A-A977-F18FF4531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9238"/>
            <a:ext cx="8229600" cy="646112"/>
          </a:xfrm>
        </p:spPr>
        <p:txBody>
          <a:bodyPr/>
          <a:lstStyle/>
          <a:p>
            <a:r>
              <a:rPr lang="en-GB" altLang="en-US" sz="4000" b="1" dirty="0">
                <a:latin typeface="+mn-lt"/>
              </a:rPr>
              <a:t>Stakeholders - </a:t>
            </a:r>
            <a:r>
              <a:rPr lang="en-US" altLang="en-US" sz="4000" b="1" dirty="0">
                <a:latin typeface="+mn-lt"/>
              </a:rPr>
              <a:t>What is Strategy for?</a:t>
            </a:r>
            <a:br>
              <a:rPr lang="en-US" altLang="en-US" dirty="0">
                <a:latin typeface="Calibri" panose="020F0502020204030204" pitchFamily="34" charset="0"/>
              </a:rPr>
            </a:br>
            <a:endParaRPr lang="en-GB" altLang="en-US" b="1" dirty="0"/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07F7E86A-ADC4-2643-8281-C7F5E1DAA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005841"/>
            <a:ext cx="8296275" cy="467487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altLang="en-US" sz="2800" dirty="0">
                <a:latin typeface="Calibri" panose="020F0502020204030204" pitchFamily="34" charset="0"/>
              </a:rPr>
              <a:t>To define and express the purpose of an organization to </a:t>
            </a:r>
            <a:r>
              <a:rPr lang="en-US" altLang="en-US" sz="2800" b="1" i="1" dirty="0">
                <a:latin typeface="Calibri" panose="020F0502020204030204" pitchFamily="34" charset="0"/>
              </a:rPr>
              <a:t>stakeholders</a:t>
            </a:r>
            <a:r>
              <a:rPr lang="en-US" altLang="en-US" sz="2800" dirty="0">
                <a:latin typeface="Calibri" panose="020F0502020204030204" pitchFamily="34" charset="0"/>
              </a:rPr>
              <a:t>.</a:t>
            </a:r>
          </a:p>
          <a:p>
            <a:pPr marL="0" indent="0">
              <a:buNone/>
              <a:defRPr/>
            </a:pPr>
            <a:r>
              <a:rPr lang="en-US" altLang="en-US" sz="2800" b="1" i="1" dirty="0">
                <a:latin typeface="Calibri" panose="020F0502020204030204" pitchFamily="34" charset="0"/>
              </a:rPr>
              <a:t>Stakeholders</a:t>
            </a:r>
            <a:r>
              <a:rPr lang="en-US" altLang="en-US" sz="2800" dirty="0">
                <a:latin typeface="Calibri" panose="020F0502020204030204" pitchFamily="34" charset="0"/>
              </a:rPr>
              <a:t> are those individuals or groups that depend on an </a:t>
            </a:r>
            <a:r>
              <a:rPr lang="en-US" altLang="en-US" sz="2800" dirty="0" err="1">
                <a:latin typeface="Calibri" panose="020F0502020204030204" pitchFamily="34" charset="0"/>
              </a:rPr>
              <a:t>organisation</a:t>
            </a:r>
            <a:r>
              <a:rPr lang="en-US" altLang="en-US" sz="2800" dirty="0">
                <a:latin typeface="Calibri" panose="020F0502020204030204" pitchFamily="34" charset="0"/>
              </a:rPr>
              <a:t> to fulfil their own goals and on whom, in turn, the </a:t>
            </a:r>
            <a:r>
              <a:rPr lang="en-US" altLang="en-US" sz="2800" dirty="0" err="1">
                <a:latin typeface="Calibri" panose="020F0502020204030204" pitchFamily="34" charset="0"/>
              </a:rPr>
              <a:t>organisation</a:t>
            </a:r>
            <a:r>
              <a:rPr lang="en-US" altLang="en-US" sz="2800" dirty="0">
                <a:latin typeface="Calibri" panose="020F0502020204030204" pitchFamily="34" charset="0"/>
              </a:rPr>
              <a:t> depends.</a:t>
            </a:r>
          </a:p>
          <a:p>
            <a:pPr marL="390525" indent="-390525" eaLnBrk="1" hangingPunct="1">
              <a:buFont typeface="Arial" charset="0"/>
              <a:buNone/>
              <a:defRPr/>
            </a:pPr>
            <a:r>
              <a:rPr lang="en-US" altLang="en-US" sz="2800" dirty="0">
                <a:latin typeface="Calibri" panose="020F0502020204030204" pitchFamily="34" charset="0"/>
              </a:rPr>
              <a:t>Four ways to define an </a:t>
            </a:r>
            <a:r>
              <a:rPr lang="en-US" altLang="en-US" sz="2800" dirty="0" err="1">
                <a:latin typeface="Calibri" panose="020F0502020204030204" pitchFamily="34" charset="0"/>
              </a:rPr>
              <a:t>organisation’s</a:t>
            </a:r>
            <a:r>
              <a:rPr lang="en-US" altLang="en-US" sz="2800" dirty="0">
                <a:latin typeface="Calibri" panose="020F0502020204030204" pitchFamily="34" charset="0"/>
              </a:rPr>
              <a:t> purpose:</a:t>
            </a:r>
          </a:p>
          <a:p>
            <a:pPr marL="733425" lvl="1" indent="-333375" eaLnBrk="1" hangingPunct="1">
              <a:buFont typeface="Calibri" pitchFamily="34" charset="0"/>
              <a:buChar char="–"/>
              <a:defRPr/>
            </a:pPr>
            <a:r>
              <a:rPr lang="en-US" altLang="en-US" sz="26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Mission Statement </a:t>
            </a:r>
            <a:r>
              <a:rPr lang="en-US" altLang="en-US" sz="2600" dirty="0">
                <a:latin typeface="Calibri" panose="020F0502020204030204" pitchFamily="34" charset="0"/>
              </a:rPr>
              <a:t>– purpose/differentiation</a:t>
            </a:r>
          </a:p>
          <a:p>
            <a:pPr marL="733425" lvl="1" indent="-333375" eaLnBrk="1" hangingPunct="1">
              <a:buFont typeface="Calibri" pitchFamily="34" charset="0"/>
              <a:buChar char="–"/>
              <a:defRPr/>
            </a:pPr>
            <a:r>
              <a:rPr lang="en-US" altLang="en-US" sz="26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Vision Statement </a:t>
            </a:r>
            <a:r>
              <a:rPr lang="en-US" altLang="en-US" sz="2600" dirty="0">
                <a:latin typeface="Calibri" panose="020F0502020204030204" pitchFamily="34" charset="0"/>
              </a:rPr>
              <a:t>– future achievement</a:t>
            </a:r>
          </a:p>
          <a:p>
            <a:pPr marL="733425" lvl="1" indent="-333375" eaLnBrk="1" hangingPunct="1">
              <a:buFont typeface="Calibri" pitchFamily="34" charset="0"/>
              <a:buChar char="–"/>
              <a:defRPr/>
            </a:pPr>
            <a:r>
              <a:rPr lang="en-US" altLang="en-US" sz="26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Statement of Corporate Values</a:t>
            </a:r>
            <a:r>
              <a:rPr lang="en-US" altLang="en-US" sz="2600" dirty="0">
                <a:latin typeface="Calibri" panose="020F0502020204030204" pitchFamily="34" charset="0"/>
              </a:rPr>
              <a:t> – guiding core principles</a:t>
            </a:r>
          </a:p>
          <a:p>
            <a:pPr marL="733425" lvl="1" indent="-333375" eaLnBrk="1" hangingPunct="1">
              <a:buFont typeface="Calibri" pitchFamily="34" charset="0"/>
              <a:buChar char="–"/>
              <a:defRPr/>
            </a:pPr>
            <a:r>
              <a:rPr lang="en-US" altLang="en-US" sz="26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Statement of Objectives </a:t>
            </a:r>
            <a:r>
              <a:rPr lang="en-US" altLang="en-US" sz="2600" dirty="0">
                <a:latin typeface="Calibri" panose="020F0502020204030204" pitchFamily="34" charset="0"/>
              </a:rPr>
              <a:t>– specific outcomes to achieve</a:t>
            </a:r>
          </a:p>
        </p:txBody>
      </p:sp>
      <p:sp>
        <p:nvSpPr>
          <p:cNvPr id="21508" name="Footer Placeholder 1">
            <a:extLst>
              <a:ext uri="{FF2B5EF4-FFF2-40B4-BE49-F238E27FC236}">
                <a16:creationId xmlns:a16="http://schemas.microsoft.com/office/drawing/2014/main" id="{A7F1522B-8A1D-6346-8606-A6B4F4E87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51275" y="6524625"/>
            <a:ext cx="5840413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1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1167809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34C3F910-AD16-A540-9C05-47853D97E0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026593" y="91123"/>
            <a:ext cx="7090813" cy="5584015"/>
          </a:xfrm>
          <a:prstGeom prst="rect">
            <a:avLst/>
          </a:prstGeom>
          <a:noFill/>
        </p:spPr>
      </p:pic>
      <p:sp>
        <p:nvSpPr>
          <p:cNvPr id="2" name="Slide Number Placeholder 1" hidden="1">
            <a:extLst>
              <a:ext uri="{FF2B5EF4-FFF2-40B4-BE49-F238E27FC236}">
                <a16:creationId xmlns:a16="http://schemas.microsoft.com/office/drawing/2014/main" id="{0756B81C-037F-DD4E-9389-1A2826106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2AAD7C2-7D3F-4900-B54C-1413AE9CCEEC}" type="slidenum">
              <a:rPr lang="en-GB" smtClean="0"/>
              <a:pPr>
                <a:spcAft>
                  <a:spcPts val="600"/>
                </a:spcAft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925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CA14D3E-A8C1-2D4C-8647-EA611B8A7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E596EA9F-6034-5F4F-A187-2B00FECEDE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5300" y="0"/>
            <a:ext cx="5613400" cy="560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6321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What is the stakeholder theory ? by R. Edward Freeman | ESSEC Classes">
            <a:hlinkClick r:id="" action="ppaction://media"/>
            <a:extLst>
              <a:ext uri="{FF2B5EF4-FFF2-40B4-BE49-F238E27FC236}">
                <a16:creationId xmlns:a16="http://schemas.microsoft.com/office/drawing/2014/main" id="{2763965D-6E95-B445-90CF-B17D98F42C9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23770" cy="5154930"/>
          </a:xfrm>
          <a:prstGeom prst="rect">
            <a:avLst/>
          </a:prstGeom>
          <a:noFill/>
        </p:spPr>
      </p:pic>
      <p:sp>
        <p:nvSpPr>
          <p:cNvPr id="2" name="Slide Number Placeholder 1" hidden="1">
            <a:extLst>
              <a:ext uri="{FF2B5EF4-FFF2-40B4-BE49-F238E27FC236}">
                <a16:creationId xmlns:a16="http://schemas.microsoft.com/office/drawing/2014/main" id="{13F5D4BF-138B-C54E-840A-757BCA650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2AAD7C2-7D3F-4900-B54C-1413AE9CCEEC}" type="slidenum">
              <a:rPr lang="en-GB" smtClean="0"/>
              <a:pPr>
                <a:spcAft>
                  <a:spcPts val="600"/>
                </a:spcAft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184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C8076-6B6B-5D4F-8FFD-BAE13EC8F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Strategy Statements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C9EA93-4505-7C42-B232-2A3FC74F1D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340BCC-A485-B84F-8C3D-4F7C4B5C7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9856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ABCAAD50-13E9-6A4D-8846-C5F606634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233363"/>
            <a:ext cx="8229600" cy="641350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+mn-lt"/>
              </a:rPr>
              <a:t>Strategy statements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7B138F34-88B8-DB4E-8EF8-1AE45A5FF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63" y="1371600"/>
            <a:ext cx="8239125" cy="4108450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sz="3000" b="1" i="1" dirty="0">
                <a:latin typeface="Calibri" panose="020F0502020204030204" pitchFamily="34" charset="0"/>
              </a:rPr>
              <a:t>Strategy statements </a:t>
            </a:r>
            <a:r>
              <a:rPr lang="en-GB" altLang="en-US" sz="3000" dirty="0">
                <a:latin typeface="Calibri" panose="020F0502020204030204" pitchFamily="34" charset="0"/>
              </a:rPr>
              <a:t>should have three main themes: 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altLang="en-US" sz="3000" dirty="0">
                <a:latin typeface="Calibri" panose="020F0502020204030204" pitchFamily="34" charset="0"/>
              </a:rPr>
              <a:t>Fundamental </a:t>
            </a:r>
            <a:r>
              <a:rPr lang="en-GB" altLang="en-US" sz="3000" b="1" i="1" dirty="0">
                <a:latin typeface="Calibri" panose="020F0502020204030204" pitchFamily="34" charset="0"/>
              </a:rPr>
              <a:t>goals</a:t>
            </a:r>
            <a:r>
              <a:rPr lang="en-GB" altLang="en-US" sz="3000" dirty="0">
                <a:latin typeface="Calibri" panose="020F0502020204030204" pitchFamily="34" charset="0"/>
              </a:rPr>
              <a:t> that the organisation seeks, which reflect the stated mission, vision and objectives.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altLang="en-US" sz="3000" dirty="0">
                <a:latin typeface="Calibri" panose="020F0502020204030204" pitchFamily="34" charset="0"/>
              </a:rPr>
              <a:t>The </a:t>
            </a:r>
            <a:r>
              <a:rPr lang="en-GB" altLang="en-US" sz="3000" b="1" i="1" dirty="0">
                <a:latin typeface="Calibri" panose="020F0502020204030204" pitchFamily="34" charset="0"/>
              </a:rPr>
              <a:t>scope</a:t>
            </a:r>
            <a:r>
              <a:rPr lang="en-GB" altLang="en-US" sz="3000" dirty="0">
                <a:latin typeface="Calibri" panose="020F0502020204030204" pitchFamily="34" charset="0"/>
              </a:rPr>
              <a:t> or domain of the organisation’s activities.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altLang="en-US" sz="3000" dirty="0">
                <a:latin typeface="Calibri" panose="020F0502020204030204" pitchFamily="34" charset="0"/>
              </a:rPr>
              <a:t>The particular </a:t>
            </a:r>
            <a:r>
              <a:rPr lang="en-GB" altLang="en-US" sz="3000" b="1" i="1" dirty="0">
                <a:latin typeface="Calibri" panose="020F0502020204030204" pitchFamily="34" charset="0"/>
              </a:rPr>
              <a:t>advantages</a:t>
            </a:r>
            <a:r>
              <a:rPr lang="en-GB" altLang="en-US" sz="3000" dirty="0">
                <a:latin typeface="Calibri" panose="020F0502020204030204" pitchFamily="34" charset="0"/>
              </a:rPr>
              <a:t> or </a:t>
            </a:r>
            <a:r>
              <a:rPr lang="en-GB" altLang="en-US" sz="3000" b="1" i="1" dirty="0">
                <a:latin typeface="Calibri" panose="020F0502020204030204" pitchFamily="34" charset="0"/>
              </a:rPr>
              <a:t>capabilities</a:t>
            </a:r>
            <a:r>
              <a:rPr lang="en-GB" altLang="en-US" sz="3000" dirty="0">
                <a:latin typeface="Calibri" panose="020F0502020204030204" pitchFamily="34" charset="0"/>
              </a:rPr>
              <a:t> it has to deliver all of these.</a:t>
            </a:r>
          </a:p>
        </p:txBody>
      </p:sp>
      <p:sp>
        <p:nvSpPr>
          <p:cNvPr id="23556" name="Footer Placeholder 1">
            <a:extLst>
              <a:ext uri="{FF2B5EF4-FFF2-40B4-BE49-F238E27FC236}">
                <a16:creationId xmlns:a16="http://schemas.microsoft.com/office/drawing/2014/main" id="{9229E3CE-C031-7746-8749-5DCB19B9C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/>
              <a:t>Johnson, Whittington, Scholes, Angwin, Regner (2017)</a:t>
            </a:r>
          </a:p>
        </p:txBody>
      </p:sp>
    </p:spTree>
    <p:extLst>
      <p:ext uri="{BB962C8B-B14F-4D97-AF65-F5344CB8AC3E}">
        <p14:creationId xmlns:p14="http://schemas.microsoft.com/office/powerpoint/2010/main" val="6584434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4" name="Picture 6" descr="http://www.tetrapak.com/media/globalimagebank/environment/Pictures/leaves_3col.jpg">
            <a:extLst>
              <a:ext uri="{FF2B5EF4-FFF2-40B4-BE49-F238E27FC236}">
                <a16:creationId xmlns:a16="http://schemas.microsoft.com/office/drawing/2014/main" id="{6DF2B748-1524-9948-A538-76996A4579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0"/>
            <a:ext cx="248443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5" name="Rectangle 6">
            <a:extLst>
              <a:ext uri="{FF2B5EF4-FFF2-40B4-BE49-F238E27FC236}">
                <a16:creationId xmlns:a16="http://schemas.microsoft.com/office/drawing/2014/main" id="{6206D29E-0736-3545-A9AB-4E35E903F9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750" y="864482"/>
            <a:ext cx="8572500" cy="5404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None/>
            </a:pPr>
            <a:r>
              <a:rPr lang="en-GB" altLang="en-US" sz="1800" b="1" dirty="0"/>
              <a:t>Our Vision​</a:t>
            </a:r>
          </a:p>
          <a:p>
            <a:pPr marL="285750" indent="-285750"/>
            <a:r>
              <a:rPr lang="en-GB" altLang="en-US" sz="1800" b="0" dirty="0"/>
              <a:t>We commit to making food safe and available, everywhere</a:t>
            </a:r>
          </a:p>
          <a:p>
            <a:pPr marL="285750" indent="-285750"/>
            <a:r>
              <a:rPr lang="en-GB" altLang="en-US" sz="1800" b="0" dirty="0"/>
              <a:t>Our vision is the aspirational goal that drives our organisation. It shapes our role and purpose in the outside world. Internally, it gives us a shared, unifying ambition.</a:t>
            </a:r>
          </a:p>
          <a:p>
            <a:pPr>
              <a:buFontTx/>
              <a:buNone/>
            </a:pPr>
            <a:endParaRPr lang="en-GB" altLang="en-US" sz="1800" b="0" dirty="0"/>
          </a:p>
          <a:p>
            <a:pPr>
              <a:buFontTx/>
              <a:buNone/>
            </a:pPr>
            <a:r>
              <a:rPr lang="en-GB" altLang="en-US" sz="1800" b="1" dirty="0"/>
              <a:t>Our Mission</a:t>
            </a:r>
          </a:p>
          <a:p>
            <a:pPr marL="285750" indent="-285750"/>
            <a:r>
              <a:rPr lang="en-GB" altLang="en-US" sz="1800" b="0" dirty="0"/>
              <a:t>We work for and with our customers to provide preferred processing and packaging solutions for food.</a:t>
            </a:r>
          </a:p>
          <a:p>
            <a:pPr marL="285750" indent="-285750"/>
            <a:r>
              <a:rPr lang="en-GB" altLang="en-US" sz="1800" b="0" dirty="0"/>
              <a:t>We apply our commitment to innovation, our understanding of consumer needs and our relationships with suppliers to deliver these solutions, wherever and whenever food is consumed.</a:t>
            </a:r>
          </a:p>
          <a:p>
            <a:pPr marL="285750" indent="-285750"/>
            <a:r>
              <a:rPr lang="en-GB" altLang="en-US" sz="1800" b="0" dirty="0"/>
              <a:t>We believe in responsible industry leadership, creating profitable growth in harmony with environmental sustainability and good corporate citizenship.​​​</a:t>
            </a:r>
          </a:p>
          <a:p>
            <a:pPr>
              <a:spcBef>
                <a:spcPct val="0"/>
              </a:spcBef>
              <a:buNone/>
            </a:pPr>
            <a:endParaRPr lang="en-GB" altLang="en-US" sz="1800" b="0" dirty="0"/>
          </a:p>
          <a:p>
            <a:pPr>
              <a:spcBef>
                <a:spcPct val="0"/>
              </a:spcBef>
              <a:buNone/>
            </a:pPr>
            <a:r>
              <a:rPr lang="en-GB" altLang="en-US" sz="1400" b="1" dirty="0"/>
              <a:t>Source: </a:t>
            </a:r>
            <a:r>
              <a:rPr lang="en-GB" altLang="en-US" sz="1400" dirty="0">
                <a:hlinkClick r:id="rId4"/>
              </a:rPr>
              <a:t>https://www.tetrapak.com/en-id/about-tetra-pak/the-company/our-identity-and-values</a:t>
            </a:r>
            <a:endParaRPr lang="en-GB" altLang="en-US" sz="1400" dirty="0"/>
          </a:p>
          <a:p>
            <a:pPr>
              <a:spcBef>
                <a:spcPct val="0"/>
              </a:spcBef>
              <a:buNone/>
            </a:pPr>
            <a:endParaRPr lang="en-GB" altLang="en-US" sz="1800" b="0" dirty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 b="0" dirty="0"/>
          </a:p>
        </p:txBody>
      </p:sp>
      <p:sp>
        <p:nvSpPr>
          <p:cNvPr id="25606" name="TextBox 2">
            <a:extLst>
              <a:ext uri="{FF2B5EF4-FFF2-40B4-BE49-F238E27FC236}">
                <a16:creationId xmlns:a16="http://schemas.microsoft.com/office/drawing/2014/main" id="{5BD002FF-421E-364E-A0DA-90D4753023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750" y="201930"/>
            <a:ext cx="366395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b="1" dirty="0"/>
              <a:t>Strategy Statements</a:t>
            </a:r>
          </a:p>
        </p:txBody>
      </p:sp>
      <p:pic>
        <p:nvPicPr>
          <p:cNvPr id="25607" name="Picture 9">
            <a:extLst>
              <a:ext uri="{FF2B5EF4-FFF2-40B4-BE49-F238E27FC236}">
                <a16:creationId xmlns:a16="http://schemas.microsoft.com/office/drawing/2014/main" id="{C9646111-9979-CC4B-B1BE-29362A0CE0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6269038"/>
            <a:ext cx="1322388" cy="56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02879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3E73C-686C-0442-9928-46F9B5993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Reflective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77E23-6BA3-8046-A9DB-8AEB461E6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spcBef>
                <a:spcPct val="0"/>
              </a:spcBef>
              <a:defRPr/>
            </a:pPr>
            <a:r>
              <a:rPr lang="en-GB" altLang="en-US" i="1" dirty="0"/>
              <a:t>What are the key strategies of the organisation </a:t>
            </a:r>
          </a:p>
          <a:p>
            <a:pPr>
              <a:spcBef>
                <a:spcPct val="0"/>
              </a:spcBef>
              <a:buNone/>
              <a:defRPr/>
            </a:pPr>
            <a:r>
              <a:rPr lang="en-GB" altLang="en-US" i="1" dirty="0"/>
              <a:t>     you work for/your university? </a:t>
            </a:r>
          </a:p>
          <a:p>
            <a:pPr>
              <a:spcBef>
                <a:spcPct val="0"/>
              </a:spcBef>
              <a:buNone/>
              <a:defRPr/>
            </a:pPr>
            <a:endParaRPr lang="en-GB" altLang="en-US" i="1" dirty="0"/>
          </a:p>
          <a:p>
            <a:pPr marL="285750" indent="-285750">
              <a:spcBef>
                <a:spcPct val="0"/>
              </a:spcBef>
              <a:defRPr/>
            </a:pPr>
            <a:r>
              <a:rPr lang="en-GB" altLang="en-US" i="1" dirty="0"/>
              <a:t>What is their strategy for differentiation?</a:t>
            </a:r>
          </a:p>
          <a:p>
            <a:pPr>
              <a:spcBef>
                <a:spcPct val="0"/>
              </a:spcBef>
              <a:buNone/>
              <a:defRPr/>
            </a:pPr>
            <a:r>
              <a:rPr lang="en-GB" altLang="en-US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928F55-C7DB-1848-9657-3D76A7EBA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8747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9144000" cy="6812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Take 5 minutes to reflect upon today’s presentation – what have you learnt? 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in your career?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Engage with your tutor on the topics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56D192E4-B1E3-2A45-BBBE-6B7899A36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9875"/>
            <a:ext cx="8229600" cy="595313"/>
          </a:xfrm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Summary</a:t>
            </a:r>
          </a:p>
        </p:txBody>
      </p:sp>
      <p:sp>
        <p:nvSpPr>
          <p:cNvPr id="55299" name="Content Placeholder 2">
            <a:extLst>
              <a:ext uri="{FF2B5EF4-FFF2-40B4-BE49-F238E27FC236}">
                <a16:creationId xmlns:a16="http://schemas.microsoft.com/office/drawing/2014/main" id="{19A5FFFA-88E1-4970-B589-DC913996A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5237"/>
            <a:ext cx="8229600" cy="4327525"/>
          </a:xfrm>
        </p:spPr>
        <p:txBody>
          <a:bodyPr/>
          <a:lstStyle/>
          <a:p>
            <a:pPr marL="280988" indent="-280988" eaLnBrk="1" hangingPunct="1">
              <a:buClr>
                <a:schemeClr val="tx1"/>
              </a:buClr>
              <a:buSzTx/>
              <a:buFontTx/>
              <a:buChar char="•"/>
              <a:defRPr/>
            </a:pPr>
            <a:r>
              <a:rPr lang="en-GB" altLang="en-US" dirty="0"/>
              <a:t>Environmental influences can be thought of as </a:t>
            </a:r>
            <a:r>
              <a:rPr lang="en-GB" altLang="en-US" b="1" i="1" dirty="0">
                <a:solidFill>
                  <a:srgbClr val="0070C0"/>
                </a:solidFill>
              </a:rPr>
              <a:t>layers</a:t>
            </a:r>
            <a:r>
              <a:rPr lang="en-GB" altLang="en-US" dirty="0"/>
              <a:t> around an organisation, with the outer layer making up the</a:t>
            </a:r>
            <a:r>
              <a:rPr lang="en-GB" altLang="en-US" b="1" i="1" dirty="0">
                <a:solidFill>
                  <a:srgbClr val="0070C0"/>
                </a:solidFill>
              </a:rPr>
              <a:t> macro-environment</a:t>
            </a:r>
            <a:r>
              <a:rPr lang="en-GB" altLang="en-US" dirty="0"/>
              <a:t>, the middle layer making up the </a:t>
            </a:r>
            <a:r>
              <a:rPr lang="en-GB" altLang="en-US" b="1" i="1" dirty="0">
                <a:solidFill>
                  <a:srgbClr val="0070C0"/>
                </a:solidFill>
              </a:rPr>
              <a:t>industry or sector </a:t>
            </a:r>
            <a:r>
              <a:rPr lang="en-GB" altLang="en-US" dirty="0"/>
              <a:t>and the inner layer </a:t>
            </a:r>
            <a:r>
              <a:rPr lang="en-GB" altLang="en-US" b="1" i="1" dirty="0">
                <a:solidFill>
                  <a:srgbClr val="0070C0"/>
                </a:solidFill>
              </a:rPr>
              <a:t>strategic groups </a:t>
            </a:r>
            <a:r>
              <a:rPr lang="en-GB" altLang="en-US" dirty="0"/>
              <a:t>and </a:t>
            </a:r>
            <a:r>
              <a:rPr lang="en-GB" altLang="en-US" b="1" i="1" dirty="0">
                <a:solidFill>
                  <a:srgbClr val="0070C0"/>
                </a:solidFill>
              </a:rPr>
              <a:t>market segments</a:t>
            </a:r>
            <a:r>
              <a:rPr lang="en-GB" altLang="en-US" dirty="0"/>
              <a:t>.</a:t>
            </a:r>
          </a:p>
          <a:p>
            <a:pPr marL="280988" indent="-280988" eaLnBrk="1" hangingPunct="1">
              <a:buClr>
                <a:schemeClr val="tx1"/>
              </a:buClr>
              <a:buSzTx/>
              <a:buFontTx/>
              <a:buChar char="•"/>
              <a:defRPr/>
            </a:pPr>
            <a:r>
              <a:rPr lang="en-GB" altLang="en-US" dirty="0"/>
              <a:t>The macro-environment can be analysed in terms of the </a:t>
            </a:r>
            <a:r>
              <a:rPr lang="en-GB" altLang="en-US" b="1" i="1" dirty="0">
                <a:solidFill>
                  <a:srgbClr val="0070C0"/>
                </a:solidFill>
              </a:rPr>
              <a:t>PESTEL factors</a:t>
            </a:r>
            <a:r>
              <a:rPr lang="en-GB" altLang="en-US" dirty="0"/>
              <a:t>,.</a:t>
            </a:r>
          </a:p>
          <a:p>
            <a:pPr marL="280988" indent="-280988" eaLnBrk="1" hangingPunct="1">
              <a:buClr>
                <a:schemeClr val="tx1"/>
              </a:buClr>
              <a:buSzTx/>
              <a:buFontTx/>
              <a:buChar char="•"/>
              <a:defRPr/>
            </a:pPr>
            <a:r>
              <a:rPr lang="en-GB" altLang="en-US" dirty="0"/>
              <a:t>Industries and sectors can be analysed in terms of </a:t>
            </a:r>
            <a:r>
              <a:rPr lang="en-GB" altLang="en-US" b="1" i="1" dirty="0">
                <a:solidFill>
                  <a:srgbClr val="0070C0"/>
                </a:solidFill>
              </a:rPr>
              <a:t>Porter’s five forces</a:t>
            </a:r>
            <a:r>
              <a:rPr lang="en-GB" altLang="en-US" b="1" dirty="0"/>
              <a:t> </a:t>
            </a:r>
            <a:r>
              <a:rPr lang="en-GB" altLang="en-US" dirty="0"/>
              <a:t>– barriers to entry, substitutes, buyer power, supplier power and rivalry. </a:t>
            </a:r>
            <a:endParaRPr lang="en-GB" dirty="0">
              <a:solidFill>
                <a:prstClr val="black"/>
              </a:solidFill>
            </a:endParaRPr>
          </a:p>
          <a:p>
            <a:pPr marL="280988" indent="-280988" eaLnBrk="1" hangingPunct="1">
              <a:buClr>
                <a:schemeClr val="tx1"/>
              </a:buClr>
              <a:buSzTx/>
              <a:buFontTx/>
              <a:buChar char="•"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1974244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394317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4" id="{E6D5AE2C-086B-774F-A69A-6A88DC6A1FCB}" vid="{CC09B566-A2B4-1640-8727-D279FA1BA55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10C79BF-683B-4DE5-A916-DEB227ADA4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ED93EC8-DE63-4AC0-8251-4B3310C363AD}">
  <ds:schemaRefs>
    <ds:schemaRef ds:uri="http://purl.org/dc/elements/1.1/"/>
    <ds:schemaRef ds:uri="f66716c4-314f-46c1-b01e-5a44c61897d8"/>
    <ds:schemaRef ds:uri="http://purl.org/dc/terms/"/>
    <ds:schemaRef ds:uri="http://schemas.microsoft.com/office/2006/documentManagement/types"/>
    <ds:schemaRef ds:uri="a908d394-d138-480e-87a3-ff44c37f991a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6A3427B9-DD9A-4EB8-8599-0CA53D962D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Custom Design</Template>
  <TotalTime>95</TotalTime>
  <Words>887</Words>
  <Application>Microsoft Macintosh PowerPoint</Application>
  <PresentationFormat>On-screen Show (4:3)</PresentationFormat>
  <Paragraphs>110</Paragraphs>
  <Slides>24</Slides>
  <Notes>7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Calibri Light</vt:lpstr>
      <vt:lpstr>Times</vt:lpstr>
      <vt:lpstr>Custom Design</vt:lpstr>
      <vt:lpstr>PowerPoint Presentation</vt:lpstr>
      <vt:lpstr>1: Introducing Strategy</vt:lpstr>
      <vt:lpstr>Strategic Management   </vt:lpstr>
      <vt:lpstr>Learning outcomes</vt:lpstr>
      <vt:lpstr>Contents</vt:lpstr>
      <vt:lpstr>PowerPoint Presentation</vt:lpstr>
      <vt:lpstr>Definitions of strategy</vt:lpstr>
      <vt:lpstr>Definitions of strategy</vt:lpstr>
      <vt:lpstr>PowerPoint Presentation</vt:lpstr>
      <vt:lpstr>What does strategy mean to you?</vt:lpstr>
      <vt:lpstr>PowerPoint Presentation</vt:lpstr>
      <vt:lpstr>PowerPoint Presentation</vt:lpstr>
      <vt:lpstr>Stakeholder Theory</vt:lpstr>
      <vt:lpstr>Stakeholders - What is Strategy for? </vt:lpstr>
      <vt:lpstr>PowerPoint Presentation</vt:lpstr>
      <vt:lpstr>PowerPoint Presentation</vt:lpstr>
      <vt:lpstr>PowerPoint Presentation</vt:lpstr>
      <vt:lpstr>Strategy Statements</vt:lpstr>
      <vt:lpstr>Strategy statements</vt:lpstr>
      <vt:lpstr>PowerPoint Presentation</vt:lpstr>
      <vt:lpstr>Reflective questions</vt:lpstr>
      <vt:lpstr>Summary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Stuart Morgan</dc:creator>
  <cp:lastModifiedBy>Stuart Morgan</cp:lastModifiedBy>
  <cp:revision>2</cp:revision>
  <cp:lastPrinted>2021-01-19T13:47:47Z</cp:lastPrinted>
  <dcterms:created xsi:type="dcterms:W3CDTF">2021-04-01T15:18:56Z</dcterms:created>
  <dcterms:modified xsi:type="dcterms:W3CDTF">2021-04-01T16:54:31Z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