
<file path=[Content_Types].xml><?xml version="1.0" encoding="utf-8"?>
<Types xmlns="http://schemas.openxmlformats.org/package/2006/content-types">
  <Override PartName="/customXml/itemProps3.xml" ContentType="application/vnd.openxmlformats-officedocument.customXmlProperties+xml"/>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docProps/custom.xml" ContentType="application/vnd.openxmlformats-officedocument.custom-properties+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customXml/itemProps2.xml" ContentType="application/vnd.openxmlformats-officedocument.customXml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303" r:id="rId5"/>
    <p:sldId id="316" r:id="rId6"/>
    <p:sldId id="336" r:id="rId7"/>
    <p:sldId id="341" r:id="rId8"/>
    <p:sldId id="340" r:id="rId9"/>
    <p:sldId id="357" r:id="rId10"/>
    <p:sldId id="337" r:id="rId11"/>
    <p:sldId id="342" r:id="rId12"/>
    <p:sldId id="345" r:id="rId13"/>
    <p:sldId id="355" r:id="rId14"/>
    <p:sldId id="344" r:id="rId15"/>
    <p:sldId id="346" r:id="rId16"/>
    <p:sldId id="347" r:id="rId17"/>
    <p:sldId id="339" r:id="rId18"/>
    <p:sldId id="349" r:id="rId19"/>
    <p:sldId id="350" r:id="rId20"/>
    <p:sldId id="352" r:id="rId21"/>
    <p:sldId id="362" r:id="rId22"/>
    <p:sldId id="351" r:id="rId23"/>
    <p:sldId id="360" r:id="rId24"/>
    <p:sldId id="361" r:id="rId2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12" autoAdjust="0"/>
    <p:restoredTop sz="65950" autoAdjust="0"/>
  </p:normalViewPr>
  <p:slideViewPr>
    <p:cSldViewPr>
      <p:cViewPr varScale="1">
        <p:scale>
          <a:sx n="47" d="100"/>
          <a:sy n="47" d="100"/>
        </p:scale>
        <p:origin x="-1494"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r>
              <a:rPr lang="en-GB" smtClean="0"/>
              <a:t>insert header</a:t>
            </a:r>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12/03/2019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xmlns=""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r>
              <a:rPr lang="en-GB" smtClean="0"/>
              <a:t>insert header</a:t>
            </a:r>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E9EAB9E-E8D5-476C-93BA-6CDCDF16D67A}" type="datetimeFigureOut">
              <a:rPr lang="en-GB" smtClean="0"/>
              <a:pPr/>
              <a:t>12/03/2019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xmlns=""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My intro:</a:t>
            </a:r>
          </a:p>
          <a:p>
            <a:pPr>
              <a:buFont typeface="Arial" pitchFamily="34" charset="0"/>
              <a:buChar char="•"/>
            </a:pPr>
            <a:r>
              <a:rPr lang="en-GB" dirty="0" smtClean="0"/>
              <a:t>11yrs in HRM, spanning public/private</a:t>
            </a:r>
            <a:r>
              <a:rPr lang="en-GB" baseline="0" dirty="0" smtClean="0"/>
              <a:t> sectors.  I have worked in NHS, Council, Manufacturing, Police, Law Firm.</a:t>
            </a:r>
          </a:p>
          <a:p>
            <a:pPr>
              <a:buFont typeface="Arial" pitchFamily="34" charset="0"/>
              <a:buChar char="•"/>
            </a:pPr>
            <a:r>
              <a:rPr lang="en-GB" baseline="0" dirty="0" smtClean="0"/>
              <a:t>Always looking to progress I was a HRA when I commenced the CIPD, once completed the MCIPD, I asked my employers for support to do the LLM </a:t>
            </a:r>
            <a:r>
              <a:rPr lang="en-GB" baseline="0" dirty="0" err="1" smtClean="0"/>
              <a:t>Emp</a:t>
            </a:r>
            <a:r>
              <a:rPr lang="en-GB" baseline="0" dirty="0" smtClean="0"/>
              <a:t> Law Masters, I was told it was not required at my level – I paid for the 1</a:t>
            </a:r>
            <a:r>
              <a:rPr lang="en-GB" baseline="30000" dirty="0" smtClean="0"/>
              <a:t>st</a:t>
            </a:r>
            <a:r>
              <a:rPr lang="en-GB" baseline="0" dirty="0" smtClean="0"/>
              <a:t> year and took the learning back to the work place – employers then paid for the full 2 years.</a:t>
            </a:r>
          </a:p>
          <a:p>
            <a:pPr>
              <a:buFont typeface="Arial" pitchFamily="34" charset="0"/>
              <a:buChar char="•"/>
            </a:pPr>
            <a:r>
              <a:rPr lang="en-GB" baseline="0" dirty="0" smtClean="0"/>
              <a:t>Wished to focus on discrimination law, took a role as Equality and Diversity officer at SWP – fantastic culture, and learning opportunity, but as much about Criminal Law and Community issues as Employment law and I wanted to focus on Employment Law.</a:t>
            </a:r>
          </a:p>
          <a:p>
            <a:pPr>
              <a:buFont typeface="Arial" pitchFamily="34" charset="0"/>
              <a:buChar char="•"/>
            </a:pPr>
            <a:r>
              <a:rPr lang="en-GB" baseline="0" dirty="0" smtClean="0"/>
              <a:t>Hugh James advertised for a Lawyer/HR Manager to join their Training Team – Flower Presentation!!</a:t>
            </a:r>
          </a:p>
          <a:p>
            <a:pPr>
              <a:buFont typeface="Arial" pitchFamily="34" charset="0"/>
              <a:buChar char="•"/>
            </a:pPr>
            <a:r>
              <a:rPr lang="en-GB" baseline="0" dirty="0" smtClean="0"/>
              <a:t>Perfect job for me, varied, fast paced, full autonomy fantastic Manager who stretched but supported me, saw an opportunity to role out coaching and mentoring across HJ and do my ILM L7 in Coaching and Mentoring – this changed my way of thinking – resulting in a 5 year career break.</a:t>
            </a:r>
          </a:p>
          <a:p>
            <a:pPr>
              <a:buFont typeface="Arial" pitchFamily="34" charset="0"/>
              <a:buChar char="•"/>
            </a:pPr>
            <a:r>
              <a:rPr lang="en-GB" baseline="0" dirty="0" smtClean="0"/>
              <a:t>Why do I tell you all this?? </a:t>
            </a:r>
          </a:p>
          <a:p>
            <a:pPr marL="228600" indent="-228600">
              <a:buFont typeface="Arial" pitchFamily="34" charset="0"/>
              <a:buAutoNum type="arabicPeriod"/>
            </a:pPr>
            <a:r>
              <a:rPr lang="en-GB" baseline="0" dirty="0" smtClean="0"/>
              <a:t>I firmly believe if you stick to your goals, work hard towards them and keep an open mind – Opportunities WILL come your way.</a:t>
            </a:r>
          </a:p>
          <a:p>
            <a:pPr marL="228600" indent="-228600">
              <a:buFont typeface="Arial" pitchFamily="34" charset="0"/>
              <a:buAutoNum type="arabicPeriod"/>
            </a:pPr>
            <a:r>
              <a:rPr lang="en-GB" baseline="0" dirty="0" smtClean="0"/>
              <a:t> If you fully engage in Coaching – be prepared for where it may take you!!!</a:t>
            </a:r>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xmlns=""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smtClean="0"/>
              <a:t>The world</a:t>
            </a:r>
            <a:r>
              <a:rPr lang="en-GB" altLang="en-US" baseline="0" dirty="0" smtClean="0"/>
              <a:t> of business has changed dramatically over the last decade, flatter structures broader management roles and lower job security have all contributed to the growth of  coaching (Coaching &amp; buying services, CIPD 2004).</a:t>
            </a:r>
            <a:endParaRPr lang="en-GB" altLang="en-US" dirty="0" smtClean="0"/>
          </a:p>
          <a:p>
            <a:endParaRPr lang="en-GB" altLang="en-US" dirty="0" smtClean="0"/>
          </a:p>
          <a:p>
            <a:r>
              <a:rPr lang="en-GB" altLang="en-US" dirty="0" smtClean="0"/>
              <a:t>4 – Include 3 factors</a:t>
            </a:r>
            <a:r>
              <a:rPr lang="en-GB" altLang="en-US" baseline="0" dirty="0" smtClean="0"/>
              <a:t> that need to be considered when implementing Coaching in an organisation</a:t>
            </a:r>
            <a:r>
              <a:rPr lang="en-GB" altLang="en-US" baseline="0" dirty="0" smtClean="0"/>
              <a:t>.</a:t>
            </a:r>
          </a:p>
          <a:p>
            <a:endParaRPr lang="en-GB" altLang="en-US" baseline="0" dirty="0" smtClean="0"/>
          </a:p>
          <a:p>
            <a:pPr>
              <a:buFont typeface="Arial" charset="0"/>
              <a:buChar char="•"/>
            </a:pPr>
            <a:r>
              <a:rPr lang="en-GB" altLang="en-US" baseline="0" dirty="0" smtClean="0"/>
              <a:t>Recommended Texts-</a:t>
            </a:r>
          </a:p>
          <a:p>
            <a:pPr>
              <a:buFont typeface="Arial" charset="0"/>
              <a:buNone/>
            </a:pPr>
            <a:r>
              <a:rPr lang="en-GB" altLang="en-US" baseline="0" dirty="0" smtClean="0"/>
              <a:t>The Tao of Coaching –Max </a:t>
            </a:r>
            <a:r>
              <a:rPr lang="en-GB" altLang="en-US" baseline="0" dirty="0" err="1" smtClean="0"/>
              <a:t>Landsberg</a:t>
            </a:r>
            <a:endParaRPr lang="en-GB" altLang="en-US" baseline="0" dirty="0" smtClean="0"/>
          </a:p>
          <a:p>
            <a:pPr>
              <a:buFont typeface="Arial" charset="0"/>
              <a:buNone/>
            </a:pPr>
            <a:r>
              <a:rPr lang="en-GB" altLang="en-US" baseline="0" dirty="0" smtClean="0"/>
              <a:t>Everyone needs a Mentor – David </a:t>
            </a:r>
            <a:r>
              <a:rPr lang="en-GB" altLang="en-US" baseline="0" dirty="0" err="1" smtClean="0"/>
              <a:t>Clutterbuck</a:t>
            </a:r>
            <a:endParaRPr lang="en-GB" altLang="en-US" baseline="0" dirty="0" smtClean="0"/>
          </a:p>
          <a:p>
            <a:pPr>
              <a:buFont typeface="Arial" charset="0"/>
              <a:buNone/>
            </a:pPr>
            <a:r>
              <a:rPr lang="en-GB" altLang="en-US" baseline="0" dirty="0" smtClean="0"/>
              <a:t>The Complete Handbook of Coaching – Elaine Cox, Tatiana </a:t>
            </a:r>
            <a:r>
              <a:rPr lang="en-GB" altLang="en-US" baseline="0" dirty="0" err="1" smtClean="0"/>
              <a:t>Bachkriova</a:t>
            </a:r>
            <a:r>
              <a:rPr lang="en-GB" altLang="en-US" baseline="0" dirty="0" smtClean="0"/>
              <a:t>, David </a:t>
            </a:r>
            <a:r>
              <a:rPr lang="en-GB" altLang="en-US" baseline="0" dirty="0" err="1" smtClean="0"/>
              <a:t>Clutterbuck</a:t>
            </a:r>
            <a:endParaRPr lang="en-GB" altLang="en-US" baseline="0" dirty="0" smtClean="0"/>
          </a:p>
          <a:p>
            <a:pPr>
              <a:buFont typeface="Arial" charset="0"/>
              <a:buNone/>
            </a:pPr>
            <a:r>
              <a:rPr lang="en-GB" altLang="en-US" baseline="0" dirty="0" smtClean="0"/>
              <a:t>Coaching for Performance – John Whitmore</a:t>
            </a:r>
          </a:p>
          <a:p>
            <a:pPr>
              <a:buFont typeface="Arial" charset="0"/>
              <a:buNone/>
            </a:pPr>
            <a:r>
              <a:rPr lang="en-GB" altLang="en-US" baseline="0" dirty="0" smtClean="0"/>
              <a:t>Building and Sustaining a Coaching Culture – David </a:t>
            </a:r>
            <a:r>
              <a:rPr lang="en-GB" altLang="en-US" baseline="0" dirty="0" err="1" smtClean="0"/>
              <a:t>Clutterbuck</a:t>
            </a:r>
            <a:r>
              <a:rPr lang="en-GB" altLang="en-US" baseline="0" dirty="0" smtClean="0"/>
              <a:t>, David </a:t>
            </a:r>
            <a:r>
              <a:rPr lang="en-GB" altLang="en-US" baseline="0" dirty="0" err="1" smtClean="0"/>
              <a:t>Megginson</a:t>
            </a:r>
            <a:r>
              <a:rPr lang="en-GB" altLang="en-US" baseline="0" dirty="0" smtClean="0"/>
              <a:t>, and </a:t>
            </a:r>
            <a:r>
              <a:rPr lang="en-GB" altLang="en-US" baseline="0" dirty="0" err="1" smtClean="0"/>
              <a:t>Agnieszka</a:t>
            </a:r>
            <a:r>
              <a:rPr lang="en-GB" altLang="en-US" baseline="0" dirty="0" smtClean="0"/>
              <a:t> Bajer</a:t>
            </a:r>
          </a:p>
          <a:p>
            <a:pPr>
              <a:buFont typeface="Arial" charset="0"/>
              <a:buNone/>
            </a:pPr>
            <a:endParaRPr lang="en-GB" altLang="en-US" baseline="0" dirty="0" smtClean="0"/>
          </a:p>
          <a:p>
            <a:pPr>
              <a:buFont typeface="Arial" charset="0"/>
              <a:buNone/>
            </a:pPr>
            <a:r>
              <a:rPr lang="en-GB" altLang="en-US" baseline="0" dirty="0" smtClean="0"/>
              <a:t>Out of interest – how many of you source additional texts/attend specific conferences??</a:t>
            </a:r>
          </a:p>
          <a:p>
            <a:pPr>
              <a:buFont typeface="Arial" charset="0"/>
              <a:buNone/>
            </a:pPr>
            <a:r>
              <a:rPr lang="en-GB" altLang="en-US" baseline="0" dirty="0" smtClean="0"/>
              <a:t>In my experience, it helped me enormously to invest in myself throughout my CIPD studies – speculate to accumulate, so get those additional resources where you can, hone in on topics of interest and then source conferences on those </a:t>
            </a:r>
            <a:r>
              <a:rPr lang="en-GB" altLang="en-US" baseline="0" dirty="0" err="1" smtClean="0"/>
              <a:t>particualr</a:t>
            </a:r>
            <a:r>
              <a:rPr lang="en-GB" altLang="en-US" baseline="0" dirty="0" smtClean="0"/>
              <a:t> areas.  I used to drive to Bristol after work to listen to top Barristers giving employment law updates that were for Lawyers not HR Practitioners! Go that extra mile.</a:t>
            </a:r>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9503" indent="-280578">
              <a:defRPr>
                <a:solidFill>
                  <a:schemeClr val="tx1"/>
                </a:solidFill>
                <a:latin typeface="Arial" panose="020B0604020202020204" pitchFamily="34" charset="0"/>
              </a:defRPr>
            </a:lvl2pPr>
            <a:lvl3pPr marL="1122312" indent="-224462">
              <a:defRPr>
                <a:solidFill>
                  <a:schemeClr val="tx1"/>
                </a:solidFill>
                <a:latin typeface="Arial" panose="020B0604020202020204" pitchFamily="34" charset="0"/>
              </a:defRPr>
            </a:lvl3pPr>
            <a:lvl4pPr marL="1571236" indent="-224462">
              <a:defRPr>
                <a:solidFill>
                  <a:schemeClr val="tx1"/>
                </a:solidFill>
                <a:latin typeface="Arial" panose="020B0604020202020204" pitchFamily="34" charset="0"/>
              </a:defRPr>
            </a:lvl4pPr>
            <a:lvl5pPr marL="2020161" indent="-224462">
              <a:defRPr>
                <a:solidFill>
                  <a:schemeClr val="tx1"/>
                </a:solidFill>
                <a:latin typeface="Arial" panose="020B0604020202020204" pitchFamily="34" charset="0"/>
              </a:defRPr>
            </a:lvl5pPr>
            <a:lvl6pPr marL="2469086" indent="-224462" eaLnBrk="0" fontAlgn="base" hangingPunct="0">
              <a:spcBef>
                <a:spcPct val="0"/>
              </a:spcBef>
              <a:spcAft>
                <a:spcPct val="0"/>
              </a:spcAft>
              <a:defRPr>
                <a:solidFill>
                  <a:schemeClr val="tx1"/>
                </a:solidFill>
                <a:latin typeface="Arial" panose="020B0604020202020204" pitchFamily="34" charset="0"/>
              </a:defRPr>
            </a:lvl6pPr>
            <a:lvl7pPr marL="2918010" indent="-224462" eaLnBrk="0" fontAlgn="base" hangingPunct="0">
              <a:spcBef>
                <a:spcPct val="0"/>
              </a:spcBef>
              <a:spcAft>
                <a:spcPct val="0"/>
              </a:spcAft>
              <a:defRPr>
                <a:solidFill>
                  <a:schemeClr val="tx1"/>
                </a:solidFill>
                <a:latin typeface="Arial" panose="020B0604020202020204" pitchFamily="34" charset="0"/>
              </a:defRPr>
            </a:lvl7pPr>
            <a:lvl8pPr marL="3366935" indent="-224462" eaLnBrk="0" fontAlgn="base" hangingPunct="0">
              <a:spcBef>
                <a:spcPct val="0"/>
              </a:spcBef>
              <a:spcAft>
                <a:spcPct val="0"/>
              </a:spcAft>
              <a:defRPr>
                <a:solidFill>
                  <a:schemeClr val="tx1"/>
                </a:solidFill>
                <a:latin typeface="Arial" panose="020B0604020202020204" pitchFamily="34" charset="0"/>
              </a:defRPr>
            </a:lvl8pPr>
            <a:lvl9pPr marL="3815860" indent="-224462"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a:t>
            </a:fld>
            <a:endParaRPr lang="en-US" altLang="en-US" dirty="0" smtClean="0">
              <a:solidFill>
                <a:srgbClr val="000000"/>
              </a:solidFill>
              <a:latin typeface="Calibri" panose="020F0502020204030204" pitchFamily="34" charset="0"/>
            </a:endParaRPr>
          </a:p>
        </p:txBody>
      </p:sp>
    </p:spTree>
    <p:extLst>
      <p:ext uri="{BB962C8B-B14F-4D97-AF65-F5344CB8AC3E}">
        <p14:creationId xmlns:p14="http://schemas.microsoft.com/office/powerpoint/2010/main" xmlns="" val="1899931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First take 2 </a:t>
            </a:r>
            <a:r>
              <a:rPr lang="en-GB" dirty="0" err="1" smtClean="0"/>
              <a:t>mins</a:t>
            </a:r>
            <a:r>
              <a:rPr lang="en-GB" dirty="0" smtClean="0"/>
              <a:t> to write down:-</a:t>
            </a:r>
          </a:p>
          <a:p>
            <a:pPr marL="228600" indent="-228600">
              <a:buAutoNum type="arabicPeriod"/>
            </a:pPr>
            <a:r>
              <a:rPr lang="en-GB" baseline="0" dirty="0" smtClean="0"/>
              <a:t>Name</a:t>
            </a:r>
          </a:p>
          <a:p>
            <a:pPr marL="228600" indent="-228600">
              <a:buAutoNum type="arabicPeriod"/>
            </a:pPr>
            <a:r>
              <a:rPr lang="en-GB" baseline="0" dirty="0" smtClean="0"/>
              <a:t>Job Role</a:t>
            </a:r>
          </a:p>
          <a:p>
            <a:pPr marL="228600" indent="-228600">
              <a:buAutoNum type="arabicPeriod"/>
            </a:pPr>
            <a:r>
              <a:rPr lang="en-GB" baseline="0" dirty="0" smtClean="0"/>
              <a:t>Organisation</a:t>
            </a:r>
          </a:p>
          <a:p>
            <a:pPr marL="228600" indent="-228600">
              <a:buAutoNum type="arabicPeriod"/>
            </a:pPr>
            <a:r>
              <a:rPr lang="en-GB" baseline="0" dirty="0" smtClean="0"/>
              <a:t>Experience of Coaching.</a:t>
            </a:r>
          </a:p>
          <a:p>
            <a:pPr marL="228600" indent="-228600">
              <a:buNone/>
            </a:pPr>
            <a:r>
              <a:rPr lang="en-GB" baseline="0" dirty="0" smtClean="0"/>
              <a:t>Discuss in pairs.</a:t>
            </a:r>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xmlns="" val="640110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smtClean="0"/>
              <a:t>Mentoring is most often defined as a professional relationship in which an experienced person (Mentor) assists another (Mentee) in developing specific skills &amp; knowledge that will enhance the less experienced  person’s professional &amp; personal growth.</a:t>
            </a:r>
          </a:p>
          <a:p>
            <a:pPr>
              <a:buFont typeface="Arial" pitchFamily="34" charset="0"/>
              <a:buChar char="•"/>
            </a:pPr>
            <a:r>
              <a:rPr lang="en-GB" baseline="0" dirty="0" smtClean="0"/>
              <a:t>Is a Mentor more inclined to provide answers</a:t>
            </a:r>
            <a:r>
              <a:rPr lang="en-GB" baseline="0" dirty="0" smtClean="0"/>
              <a:t>? - Yes</a:t>
            </a:r>
            <a:endParaRPr lang="en-GB" baseline="0" dirty="0" smtClean="0"/>
          </a:p>
          <a:p>
            <a:pPr>
              <a:buFont typeface="Arial" pitchFamily="34" charset="0"/>
              <a:buNone/>
            </a:pPr>
            <a:endParaRPr lang="en-GB" baseline="0" dirty="0" smtClean="0"/>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xmlns="" val="9392805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smtClean="0"/>
              <a:t> Unlocking a person’s potential</a:t>
            </a:r>
            <a:r>
              <a:rPr lang="en-GB" baseline="0" dirty="0" smtClean="0"/>
              <a:t> to maximise their own performance, helping them to learn rather than teaching them – Timothy </a:t>
            </a:r>
            <a:r>
              <a:rPr lang="en-GB" baseline="0" dirty="0" err="1" smtClean="0"/>
              <a:t>Gallway</a:t>
            </a:r>
            <a:r>
              <a:rPr lang="en-GB" baseline="0" dirty="0" smtClean="0"/>
              <a:t> – Author of the Inner Game (Tennis Coach at Harvard) – The Godfather of the current coaching movement  - Started in 1970’s, decades inspiring others with his “Inner Game” series. The Inner Game holds the key to the outer game – we will consider this more </a:t>
            </a:r>
            <a:r>
              <a:rPr lang="en-GB" baseline="0" dirty="0" smtClean="0"/>
              <a:t>later, when we talk about NLP.  Timothy has </a:t>
            </a:r>
            <a:r>
              <a:rPr lang="en-GB" baseline="0" dirty="0" smtClean="0"/>
              <a:t>worked with Apple, IBM, Coca-Cola, Rolls Royce.</a:t>
            </a:r>
          </a:p>
          <a:p>
            <a:pPr>
              <a:buFont typeface="Arial" pitchFamily="34" charset="0"/>
              <a:buChar char="•"/>
            </a:pPr>
            <a:r>
              <a:rPr lang="en-GB" baseline="0" dirty="0" smtClean="0"/>
              <a:t>It’s the old adage  - give a man a fish, feed him for a day, teach a man how to fish and he can feed himself for a lifetime. – You give somebody coaching strategies that they can use again and again to maximise their potential rather than just telling them what to </a:t>
            </a:r>
            <a:r>
              <a:rPr lang="en-GB" baseline="0" dirty="0" smtClean="0"/>
              <a:t>do in one particular situation.</a:t>
            </a:r>
            <a:endParaRPr lang="en-GB" baseline="0" dirty="0" smtClean="0"/>
          </a:p>
          <a:p>
            <a:pPr>
              <a:buFont typeface="Arial" pitchFamily="34" charset="0"/>
              <a:buChar char="•"/>
            </a:pPr>
            <a:r>
              <a:rPr lang="en-GB" baseline="0" dirty="0" smtClean="0"/>
              <a:t>In what way can you ‘unlock’ someone’s potential?? Surely the individual knows what they are capable of??</a:t>
            </a:r>
          </a:p>
          <a:p>
            <a:pPr>
              <a:buFontTx/>
              <a:buChar char="-"/>
            </a:pPr>
            <a:r>
              <a:rPr lang="en-GB" baseline="0" dirty="0" smtClean="0"/>
              <a:t>Could be a barrier they are not aware of because they are new to the company, new in a job, managing someone from a different culture, have low self awareness, have low emotional intelligence</a:t>
            </a:r>
            <a:r>
              <a:rPr lang="en-GB" baseline="0" dirty="0" smtClean="0"/>
              <a:t>.</a:t>
            </a:r>
            <a:endParaRPr lang="en-GB" baseline="0" dirty="0" smtClean="0"/>
          </a:p>
          <a:p>
            <a:pPr>
              <a:buFontTx/>
              <a:buChar char="-"/>
            </a:pPr>
            <a:r>
              <a:rPr lang="en-GB" baseline="0" dirty="0" smtClean="0"/>
              <a:t>They </a:t>
            </a:r>
            <a:r>
              <a:rPr lang="en-GB" baseline="0" dirty="0" smtClean="0"/>
              <a:t>could be lacking the skills to move forward </a:t>
            </a:r>
            <a:endParaRPr lang="en-GB" baseline="0" dirty="0" smtClean="0"/>
          </a:p>
          <a:p>
            <a:pPr>
              <a:buFontTx/>
              <a:buNone/>
            </a:pPr>
            <a:r>
              <a:rPr lang="en-GB" baseline="0" dirty="0" smtClean="0"/>
              <a:t>Next week we are going to look at these barriers in more detail.</a:t>
            </a:r>
            <a:endParaRPr lang="en-GB" baseline="0" dirty="0" smtClean="0"/>
          </a:p>
          <a:p>
            <a:pPr>
              <a:buFont typeface="Arial" pitchFamily="34" charset="0"/>
              <a:buChar char="•"/>
            </a:pP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xmlns="" val="22126431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smtClean="0"/>
              <a:t> Which</a:t>
            </a:r>
            <a:r>
              <a:rPr lang="en-GB" baseline="0" dirty="0" smtClean="0"/>
              <a:t> ever academic definition you consider there are key components that come through – collaborative, unlocking potential, systematic, questioning etc.</a:t>
            </a:r>
          </a:p>
          <a:p>
            <a:pPr>
              <a:buFont typeface="Arial" pitchFamily="34" charset="0"/>
              <a:buChar char="•"/>
            </a:pPr>
            <a:r>
              <a:rPr lang="en-GB" baseline="0" dirty="0" smtClean="0"/>
              <a:t>Less concerned with the semantics of each definition and more with the ingredients contained within.</a:t>
            </a:r>
          </a:p>
          <a:p>
            <a:pPr>
              <a:buFont typeface="Arial" pitchFamily="34" charset="0"/>
              <a:buChar char="•"/>
            </a:pPr>
            <a:r>
              <a:rPr lang="en-GB" baseline="0" dirty="0" smtClean="0"/>
              <a:t>Take 5 </a:t>
            </a:r>
            <a:r>
              <a:rPr lang="en-GB" baseline="0" dirty="0" err="1" smtClean="0"/>
              <a:t>mins</a:t>
            </a:r>
            <a:r>
              <a:rPr lang="en-GB" baseline="0" dirty="0" smtClean="0"/>
              <a:t> to come up with your own definition that means something to you.</a:t>
            </a:r>
          </a:p>
          <a:p>
            <a:pPr>
              <a:buFont typeface="Arial" pitchFamily="34" charset="0"/>
              <a:buChar char="•"/>
            </a:pP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xmlns="" val="21066958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smtClean="0"/>
              <a:t>This is an interesting point:</a:t>
            </a:r>
            <a:r>
              <a:rPr lang="en-GB" baseline="0" dirty="0" smtClean="0"/>
              <a:t> The CIPD – UK Working Lives – Job Quality Index (2017) highlights the following  shortfalls:</a:t>
            </a:r>
          </a:p>
          <a:p>
            <a:pPr>
              <a:buFont typeface="Arial" pitchFamily="34" charset="0"/>
              <a:buChar char="•"/>
            </a:pPr>
            <a:r>
              <a:rPr lang="en-GB" baseline="0" dirty="0" smtClean="0"/>
              <a:t>Employers are not utilising the skills of the workforce effectively, this is causing slow productivity, slow growth and there are growing concerns over stress and well being.</a:t>
            </a:r>
          </a:p>
          <a:p>
            <a:pPr>
              <a:buFont typeface="Arial" pitchFamily="34" charset="0"/>
              <a:buChar char="•"/>
            </a:pPr>
            <a:r>
              <a:rPr lang="en-GB" baseline="0" dirty="0" smtClean="0"/>
              <a:t>Stress is still the number one reason for absence in the UK.</a:t>
            </a:r>
          </a:p>
          <a:p>
            <a:pPr>
              <a:buFont typeface="Arial" pitchFamily="34" charset="0"/>
              <a:buChar char="•"/>
            </a:pPr>
            <a:r>
              <a:rPr lang="en-GB" baseline="0" dirty="0" smtClean="0"/>
              <a:t>The weakest area for Managers according to this report was giving feedback.</a:t>
            </a:r>
          </a:p>
          <a:p>
            <a:pPr>
              <a:buFont typeface="Arial" pitchFamily="34" charset="0"/>
              <a:buChar char="•"/>
            </a:pPr>
            <a:r>
              <a:rPr lang="en-GB" baseline="0" dirty="0" smtClean="0"/>
              <a:t>Hour-glass structure – with Middle-management being squeezed the most.</a:t>
            </a:r>
          </a:p>
          <a:p>
            <a:pPr>
              <a:buFont typeface="Arial" pitchFamily="34" charset="0"/>
              <a:buChar char="•"/>
            </a:pPr>
            <a:endParaRPr lang="en-GB" baseline="0" dirty="0" smtClean="0"/>
          </a:p>
          <a:p>
            <a:pPr>
              <a:buFont typeface="Arial" pitchFamily="34" charset="0"/>
              <a:buChar char="•"/>
            </a:pPr>
            <a:r>
              <a:rPr lang="en-GB" baseline="0" dirty="0" smtClean="0"/>
              <a:t>So, against this backdrop, what are Managers likely to do when instructing their teams?? Are they going to Ask or Tell??</a:t>
            </a:r>
          </a:p>
          <a:p>
            <a:pPr>
              <a:buFont typeface="Arial" pitchFamily="34" charset="0"/>
              <a:buChar char="•"/>
            </a:pPr>
            <a:r>
              <a:rPr lang="en-GB" baseline="0" dirty="0" smtClean="0"/>
              <a:t>They are going to tell, they perceive this to be quicker, they may even finish off the subordinate’s work – just add in that extra 20%. However it is this 20% where the learning is for the subordinate, and if the Manager keeps telling, firstly he is always going to be the most squeezed and secondly he is going to create mini-me’s that replicate him and stifle creativity. </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xmlns="" val="16311857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smtClean="0"/>
              <a:t>On</a:t>
            </a:r>
            <a:r>
              <a:rPr lang="en-GB" baseline="0" dirty="0" smtClean="0"/>
              <a:t> the back of these similarities – it is often the case that Coaches will use a hybrid approach of the two.</a:t>
            </a:r>
          </a:p>
          <a:p>
            <a:pPr>
              <a:buFont typeface="Arial" pitchFamily="34" charset="0"/>
              <a:buChar char="•"/>
            </a:pPr>
            <a:r>
              <a:rPr lang="en-GB" baseline="0" dirty="0" smtClean="0"/>
              <a:t>In SWP they were very keen on Coaching in it’s purest sense to delve very deeply with a person’s thinking strategies.</a:t>
            </a:r>
          </a:p>
          <a:p>
            <a:pPr>
              <a:buFont typeface="Arial" pitchFamily="34" charset="0"/>
              <a:buChar char="•"/>
            </a:pPr>
            <a:r>
              <a:rPr lang="en-GB" baseline="0" dirty="0" smtClean="0"/>
              <a:t>In Hugh James, where Lawyers are literally accountable for every six minutes of their then a hybrid approach is used more.</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8</a:t>
            </a:fld>
            <a:endParaRPr lang="en-US"/>
          </a:p>
        </p:txBody>
      </p:sp>
    </p:spTree>
    <p:extLst>
      <p:ext uri="{BB962C8B-B14F-4D97-AF65-F5344CB8AC3E}">
        <p14:creationId xmlns:p14="http://schemas.microsoft.com/office/powerpoint/2010/main" xmlns="" val="30285452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smtClean="0"/>
              <a:t>Having said all of this – I believe</a:t>
            </a:r>
            <a:r>
              <a:rPr lang="en-GB" baseline="0" dirty="0" smtClean="0"/>
              <a:t> to get the best results from Coaching, especially at the highest level it is about creating creative space and energy – what do I mean by this?? – Constrained by busy schedules, regular routines, targets etc. People’s brain’s do not have the space to flourish creatively.</a:t>
            </a:r>
          </a:p>
          <a:p>
            <a:pPr>
              <a:buFont typeface="Arial" pitchFamily="34" charset="0"/>
              <a:buChar char="•"/>
            </a:pPr>
            <a:r>
              <a:rPr lang="en-GB" baseline="0" dirty="0" smtClean="0"/>
              <a:t>The prefrontal </a:t>
            </a:r>
            <a:r>
              <a:rPr lang="en-GB" baseline="0" dirty="0" smtClean="0"/>
              <a:t>cortex </a:t>
            </a:r>
            <a:r>
              <a:rPr lang="en-GB" baseline="0" dirty="0" smtClean="0"/>
              <a:t>lobe (which is the decision making part of the brain and one of the larger areas of the brain) is in a state of  ‘intent’ and working hard, therefore there is less energy and space for the creative thought via synapse connections (</a:t>
            </a:r>
            <a:r>
              <a:rPr lang="en-GB" baseline="0" dirty="0" err="1" smtClean="0"/>
              <a:t>Clutterbuck</a:t>
            </a:r>
            <a:r>
              <a:rPr lang="en-GB" baseline="0" dirty="0" smtClean="0"/>
              <a:t>, 2012).</a:t>
            </a:r>
          </a:p>
          <a:p>
            <a:pPr>
              <a:buFont typeface="Arial" pitchFamily="34" charset="0"/>
              <a:buChar char="•"/>
            </a:pPr>
            <a:r>
              <a:rPr lang="en-GB" baseline="0" dirty="0" smtClean="0"/>
              <a:t>What can we do to provide a setting for creative thought?? – Costa Coffee, walking, brainstorming,  - Is this always appropriate? When might it be more advantageous to work through OSCAR / GROW? – lower level coaching, coaching for performance rather than career coaching for excellence.</a:t>
            </a:r>
          </a:p>
        </p:txBody>
      </p:sp>
      <p:sp>
        <p:nvSpPr>
          <p:cNvPr id="4" name="Slide Number Placeholder 3"/>
          <p:cNvSpPr>
            <a:spLocks noGrp="1"/>
          </p:cNvSpPr>
          <p:nvPr>
            <p:ph type="sldNum" sz="quarter" idx="10"/>
          </p:nvPr>
        </p:nvSpPr>
        <p:spPr/>
        <p:txBody>
          <a:bodyPr/>
          <a:lstStyle/>
          <a:p>
            <a:fld id="{AB911E23-5E08-44A2-B5F0-2402F0DB9BB7}" type="slidenum">
              <a:rPr lang="en-US" smtClean="0"/>
              <a:pPr/>
              <a:t>9</a:t>
            </a:fld>
            <a:endParaRPr lang="en-US"/>
          </a:p>
        </p:txBody>
      </p:sp>
    </p:spTree>
    <p:extLst>
      <p:ext uri="{BB962C8B-B14F-4D97-AF65-F5344CB8AC3E}">
        <p14:creationId xmlns:p14="http://schemas.microsoft.com/office/powerpoint/2010/main" xmlns="" val="1131329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https://create.kahoot.it/details/coaching-fact-or-fable/91ec6fc4-6899-4fb7-8610-a738021eb905,</a:t>
            </a:r>
            <a:r>
              <a:rPr lang="en-GB" baseline="0" dirty="0" smtClean="0"/>
              <a:t> link to </a:t>
            </a:r>
            <a:r>
              <a:rPr lang="en-GB" baseline="0" dirty="0" err="1" smtClean="0"/>
              <a:t>kahoot</a:t>
            </a:r>
            <a:endParaRPr lang="en-GB" dirty="0" smtClean="0"/>
          </a:p>
          <a:p>
            <a:r>
              <a:rPr lang="en-GB" dirty="0" smtClean="0"/>
              <a:t>According to the </a:t>
            </a:r>
            <a:r>
              <a:rPr lang="en-GB" dirty="0" err="1" smtClean="0"/>
              <a:t>Ridler</a:t>
            </a:r>
            <a:r>
              <a:rPr lang="en-GB" dirty="0" smtClean="0"/>
              <a:t> Report (2013) working</a:t>
            </a:r>
            <a:r>
              <a:rPr lang="en-GB" baseline="0" dirty="0" smtClean="0"/>
              <a:t> with a coach is now associated with being successful. </a:t>
            </a:r>
          </a:p>
          <a:p>
            <a:pPr>
              <a:buFont typeface="Arial" pitchFamily="34" charset="0"/>
              <a:buChar char="•"/>
            </a:pPr>
            <a:r>
              <a:rPr lang="en-GB" baseline="0" dirty="0" smtClean="0"/>
              <a:t>What are the barriers? – Could be a poor relationship, </a:t>
            </a:r>
            <a:r>
              <a:rPr lang="en-GB" baseline="0" dirty="0" err="1" smtClean="0"/>
              <a:t>coachee</a:t>
            </a:r>
            <a:r>
              <a:rPr lang="en-GB" baseline="0" dirty="0" smtClean="0"/>
              <a:t> less reluctant to open-up, assumptions already exist. Benefits – domain specific knowledge, a possibly access to a good internal support network, have the authority to make decisions that could assist.</a:t>
            </a:r>
          </a:p>
          <a:p>
            <a:pPr>
              <a:buFont typeface="Arial" pitchFamily="34" charset="0"/>
              <a:buChar char="•"/>
            </a:pPr>
            <a:r>
              <a:rPr lang="en-GB" baseline="0" dirty="0" smtClean="0"/>
              <a:t>It is possibly to Coach someone when you know nothing about them or their coaching topic.  My Brown Paper exercise.</a:t>
            </a:r>
          </a:p>
          <a:p>
            <a:pPr>
              <a:buFont typeface="Arial" pitchFamily="34" charset="0"/>
              <a:buChar char="•"/>
            </a:pPr>
            <a:r>
              <a:rPr lang="en-GB" baseline="0" dirty="0" smtClean="0"/>
              <a:t> Should a coach ever tell? When might it be appropriate? Hybrid approach agreed / Commercially viable. – Ruth </a:t>
            </a:r>
            <a:r>
              <a:rPr lang="en-GB" baseline="0" dirty="0" err="1" smtClean="0"/>
              <a:t>Wootton</a:t>
            </a:r>
            <a:r>
              <a:rPr lang="en-GB" baseline="0" dirty="0" smtClean="0"/>
              <a:t> – agreement of hybrid up front</a:t>
            </a:r>
          </a:p>
          <a:p>
            <a:pPr>
              <a:buFont typeface="Arial" pitchFamily="34" charset="0"/>
              <a:buChar char="•"/>
            </a:pPr>
            <a:r>
              <a:rPr lang="en-GB" baseline="0" dirty="0" smtClean="0"/>
              <a:t>Someone will be more empowered if the solutions come from them.</a:t>
            </a:r>
          </a:p>
          <a:p>
            <a:pPr>
              <a:buFont typeface="Arial" pitchFamily="34" charset="0"/>
              <a:buChar char="•"/>
            </a:pPr>
            <a:r>
              <a:rPr lang="en-GB" baseline="0" dirty="0" smtClean="0"/>
              <a:t>The Coach is not a psychologist or a Counsellor.</a:t>
            </a:r>
          </a:p>
          <a:p>
            <a:pPr>
              <a:buFont typeface="Arial" pitchFamily="34" charset="0"/>
              <a:buChar char="•"/>
            </a:pPr>
            <a:r>
              <a:rPr lang="en-GB" baseline="0" dirty="0" smtClean="0"/>
              <a:t>Coaching can be to resolve a problem or Coaching for excellence – Ruth </a:t>
            </a:r>
            <a:r>
              <a:rPr lang="en-GB" baseline="0" dirty="0" err="1" smtClean="0"/>
              <a:t>Wootton</a:t>
            </a:r>
            <a:r>
              <a:rPr lang="en-GB" baseline="0" dirty="0" smtClean="0"/>
              <a:t>, majority of clients are career coach </a:t>
            </a:r>
            <a:r>
              <a:rPr lang="en-GB" baseline="0" dirty="0" err="1" smtClean="0"/>
              <a:t>coachees</a:t>
            </a:r>
            <a:r>
              <a:rPr lang="en-GB" baseline="0" dirty="0" smtClean="0"/>
              <a:t>, only 1 PM.</a:t>
            </a:r>
          </a:p>
          <a:p>
            <a:pPr>
              <a:buFont typeface="Arial" pitchFamily="34" charset="0"/>
              <a:buChar char="•"/>
            </a:pPr>
            <a:r>
              <a:rPr lang="en-GB" baseline="0" dirty="0" smtClean="0"/>
              <a:t>Not always – brown paper. Julie Hayward Coaches Technical Engineers.</a:t>
            </a:r>
          </a:p>
          <a:p>
            <a:pPr>
              <a:buFont typeface="Arial" pitchFamily="34" charset="0"/>
              <a:buChar char="•"/>
            </a:pPr>
            <a:r>
              <a:rPr lang="en-GB" baseline="0" dirty="0" smtClean="0"/>
              <a:t>A different background can offer fantastic insight – SWP employee I worked with.</a:t>
            </a:r>
          </a:p>
          <a:p>
            <a:pPr>
              <a:buFont typeface="Arial" pitchFamily="34" charset="0"/>
              <a:buChar char="•"/>
            </a:pPr>
            <a:r>
              <a:rPr lang="en-GB" baseline="0" dirty="0" smtClean="0"/>
              <a:t> Not everyone can be coached – what if someone is being less than genuine, where do you stand?</a:t>
            </a:r>
          </a:p>
          <a:p>
            <a:pPr>
              <a:buFont typeface="Arial" pitchFamily="34" charset="0"/>
              <a:buChar char="•"/>
            </a:pPr>
            <a:r>
              <a:rPr lang="en-GB" baseline="0" dirty="0" smtClean="0"/>
              <a:t>Coaching and Mentoring differ</a:t>
            </a:r>
          </a:p>
          <a:p>
            <a:pPr>
              <a:buFont typeface="Arial" pitchFamily="34" charset="0"/>
              <a:buChar char="•"/>
            </a:pPr>
            <a:r>
              <a:rPr lang="en-GB" baseline="0" dirty="0" smtClean="0"/>
              <a:t>Coaching can be very short sharp mini sessions, it can be coaching language encouraged throughout the day, or it can be several hours of introspective analysis.</a:t>
            </a:r>
          </a:p>
          <a:p>
            <a:pPr>
              <a:buFont typeface="Arial" pitchFamily="34" charset="0"/>
              <a:buChar char="•"/>
            </a:pPr>
            <a:r>
              <a:rPr lang="en-GB" baseline="0" dirty="0" smtClean="0"/>
              <a:t> Coaching is far more than giving feedback – however specific observations provide the basis for some of the best powerful coaching questions.</a:t>
            </a:r>
          </a:p>
          <a:p>
            <a:pPr>
              <a:buFont typeface="Arial" pitchFamily="34" charset="0"/>
              <a:buChar char="•"/>
            </a:pPr>
            <a:r>
              <a:rPr lang="en-GB" baseline="0" dirty="0" smtClean="0"/>
              <a:t> I have coached </a:t>
            </a:r>
            <a:r>
              <a:rPr lang="en-GB" baseline="0" dirty="0" err="1" smtClean="0"/>
              <a:t>Chieff</a:t>
            </a:r>
            <a:r>
              <a:rPr lang="en-GB" baseline="0" dirty="0" smtClean="0"/>
              <a:t> Officers of Police on complex diversity matters, I have coached Senior Managers about Trade Union Politics – stakeholder power map</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xmlns="" val="9610989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dirty="0" smtClean="0"/>
              <a:t>Others:</a:t>
            </a:r>
          </a:p>
          <a:p>
            <a:pPr>
              <a:buFont typeface="Arial" pitchFamily="34" charset="0"/>
              <a:buChar char="•"/>
            </a:pPr>
            <a:r>
              <a:rPr lang="en-GB" dirty="0" smtClean="0"/>
              <a:t>Mentoring</a:t>
            </a:r>
            <a:r>
              <a:rPr lang="en-GB" baseline="0" dirty="0" smtClean="0"/>
              <a:t> tends to be more informal, Coaching is generally more structured and meetings are scheduled in on a regular basis.</a:t>
            </a:r>
          </a:p>
          <a:p>
            <a:pPr>
              <a:buFont typeface="Arial" pitchFamily="34" charset="0"/>
              <a:buChar char="•"/>
            </a:pPr>
            <a:r>
              <a:rPr lang="en-GB" baseline="0" dirty="0" smtClean="0"/>
              <a:t>Mentoring agenda is largely set by the mentee, Coaching revolves around specific development areas.</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xmlns="" val="20146444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smtClean="0"/>
              <a:t> Improved knowledge</a:t>
            </a:r>
            <a:r>
              <a:rPr lang="en-GB" baseline="0" dirty="0" smtClean="0"/>
              <a:t> – </a:t>
            </a:r>
            <a:r>
              <a:rPr lang="en-GB" baseline="0" dirty="0" err="1" smtClean="0"/>
              <a:t>i.e</a:t>
            </a:r>
            <a:r>
              <a:rPr lang="en-GB" baseline="0" dirty="0" smtClean="0"/>
              <a:t> Legal knowledge – Employment Law, Criminal Law, HSE – Mentoring </a:t>
            </a:r>
          </a:p>
          <a:p>
            <a:pPr>
              <a:buFont typeface="Arial" pitchFamily="34" charset="0"/>
              <a:buChar char="•"/>
            </a:pPr>
            <a:r>
              <a:rPr lang="en-GB" baseline="0" dirty="0" smtClean="0"/>
              <a:t> Practical skills – manufacturing / engineering – Operating of specific machinery or technology – Mentoring - </a:t>
            </a:r>
          </a:p>
          <a:p>
            <a:pPr>
              <a:buFont typeface="Arial" pitchFamily="34" charset="0"/>
              <a:buChar char="•"/>
            </a:pPr>
            <a:r>
              <a:rPr lang="en-GB" baseline="0" dirty="0" smtClean="0"/>
              <a:t> Networking and relationship building - Coaching</a:t>
            </a:r>
          </a:p>
          <a:p>
            <a:pPr>
              <a:buFont typeface="Arial" pitchFamily="34" charset="0"/>
              <a:buChar char="•"/>
            </a:pPr>
            <a:r>
              <a:rPr lang="en-GB" baseline="0" dirty="0" smtClean="0"/>
              <a:t>Time Management – Coaching </a:t>
            </a:r>
          </a:p>
          <a:p>
            <a:pPr>
              <a:buFont typeface="Arial" pitchFamily="34" charset="0"/>
              <a:buChar char="•"/>
            </a:pPr>
            <a:r>
              <a:rPr lang="en-GB" baseline="0" dirty="0" smtClean="0"/>
              <a:t>Performance output / productivity – Coaching</a:t>
            </a:r>
          </a:p>
          <a:p>
            <a:pPr>
              <a:buFont typeface="Arial" pitchFamily="34" charset="0"/>
              <a:buChar char="•"/>
            </a:pPr>
            <a:r>
              <a:rPr lang="en-GB" baseline="0" dirty="0" smtClean="0"/>
              <a:t> Soft skills – Questioning, providing feedback, delegating - Coaching</a:t>
            </a:r>
          </a:p>
          <a:p>
            <a:pPr>
              <a:buFont typeface="Arial" pitchFamily="34" charset="0"/>
              <a:buNone/>
            </a:pPr>
            <a:r>
              <a:rPr lang="en-GB" baseline="0" dirty="0" smtClean="0"/>
              <a:t>- Could be either for all of these, I have assigned Coaching where I feel there is more scope to have the employee’s input.</a:t>
            </a:r>
          </a:p>
          <a:p>
            <a:pPr>
              <a:buFont typeface="Arial" pitchFamily="34" charset="0"/>
              <a:buNone/>
            </a:pPr>
            <a:endParaRPr lang="en-GB" baseline="0" dirty="0" smtClean="0"/>
          </a:p>
          <a:p>
            <a:pPr>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12</a:t>
            </a:fld>
            <a:endParaRPr lang="en-US"/>
          </a:p>
        </p:txBody>
      </p:sp>
    </p:spTree>
    <p:extLst>
      <p:ext uri="{BB962C8B-B14F-4D97-AF65-F5344CB8AC3E}">
        <p14:creationId xmlns:p14="http://schemas.microsoft.com/office/powerpoint/2010/main" xmlns="" val="33558080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Two distinct</a:t>
            </a:r>
            <a:r>
              <a:rPr lang="en-GB" baseline="0" dirty="0" smtClean="0"/>
              <a:t> areas of Coaching and Mentoring </a:t>
            </a:r>
          </a:p>
          <a:p>
            <a:pPr marL="228600" indent="-228600">
              <a:buAutoNum type="arabicPeriod"/>
            </a:pPr>
            <a:r>
              <a:rPr lang="en-GB" baseline="0" dirty="0" smtClean="0"/>
              <a:t>To resolve a performance issue – why is coaching useful in this instance?- </a:t>
            </a:r>
          </a:p>
          <a:p>
            <a:pPr marL="228600" indent="-228600">
              <a:buNone/>
            </a:pPr>
            <a:r>
              <a:rPr lang="en-GB" baseline="0" dirty="0" smtClean="0"/>
              <a:t>- Performance management is sensitive in nature, coaching provides impartial tools to use, makes the process less personal.</a:t>
            </a:r>
          </a:p>
          <a:p>
            <a:pPr marL="228600" indent="-228600">
              <a:buAutoNum type="arabicPeriod"/>
            </a:pPr>
            <a:r>
              <a:rPr lang="en-GB" baseline="0" dirty="0" smtClean="0"/>
              <a:t>Career progression / Executive coaching – why is coaching so powerful in this sense? Very often it is an External influence at this level of coaching, this can inject insights and energy not within the organisation in question.</a:t>
            </a:r>
          </a:p>
          <a:p>
            <a:pPr marL="228600" indent="-228600">
              <a:buNone/>
            </a:pPr>
            <a:endParaRPr lang="en-GB" baseline="0" dirty="0" smtClean="0"/>
          </a:p>
          <a:p>
            <a:pPr marL="228600" indent="-228600">
              <a:buNone/>
            </a:pP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13</a:t>
            </a:fld>
            <a:endParaRPr lang="en-US"/>
          </a:p>
        </p:txBody>
      </p:sp>
    </p:spTree>
    <p:extLst>
      <p:ext uri="{BB962C8B-B14F-4D97-AF65-F5344CB8AC3E}">
        <p14:creationId xmlns:p14="http://schemas.microsoft.com/office/powerpoint/2010/main" xmlns="" val="15099118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smtClean="0"/>
              <a:t>Grow</a:t>
            </a:r>
            <a:r>
              <a:rPr lang="en-GB" baseline="0" dirty="0" smtClean="0"/>
              <a:t> </a:t>
            </a:r>
          </a:p>
          <a:p>
            <a:pPr>
              <a:buFont typeface="Arial" pitchFamily="34" charset="0"/>
              <a:buChar char="•"/>
            </a:pPr>
            <a:r>
              <a:rPr lang="en-GB" baseline="0" dirty="0" smtClean="0"/>
              <a:t>OSCAR</a:t>
            </a:r>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xmlns="" val="23832409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 prefer OSCAR – as it puts emphasis</a:t>
            </a:r>
            <a:r>
              <a:rPr lang="en-GB" baseline="0" dirty="0" smtClean="0"/>
              <a:t> on reviewing those actions, </a:t>
            </a:r>
            <a:r>
              <a:rPr lang="en-GB" baseline="0" dirty="0" err="1" smtClean="0"/>
              <a:t>i.e</a:t>
            </a:r>
            <a:r>
              <a:rPr lang="en-GB" baseline="0" dirty="0" smtClean="0"/>
              <a:t> really sounding out the barriers and how to overcome them.</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15</a:t>
            </a:fld>
            <a:endParaRPr lang="en-US"/>
          </a:p>
        </p:txBody>
      </p:sp>
    </p:spTree>
    <p:extLst>
      <p:ext uri="{BB962C8B-B14F-4D97-AF65-F5344CB8AC3E}">
        <p14:creationId xmlns:p14="http://schemas.microsoft.com/office/powerpoint/2010/main" xmlns="" val="32401895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My</a:t>
            </a:r>
            <a:r>
              <a:rPr lang="en-GB" baseline="0" dirty="0" smtClean="0"/>
              <a:t> example:</a:t>
            </a:r>
          </a:p>
          <a:p>
            <a:r>
              <a:rPr lang="en-GB" baseline="0" dirty="0" smtClean="0"/>
              <a:t>G- I would like to give up chocolate</a:t>
            </a:r>
          </a:p>
          <a:p>
            <a:r>
              <a:rPr lang="en-GB" baseline="0" dirty="0" smtClean="0"/>
              <a:t>R – I have eaten chocolate every day for as long as I can remember, it is an ingrained </a:t>
            </a:r>
            <a:r>
              <a:rPr lang="en-GB" baseline="0" dirty="0" err="1" smtClean="0"/>
              <a:t>habbit</a:t>
            </a:r>
            <a:r>
              <a:rPr lang="en-GB" baseline="0" dirty="0" smtClean="0"/>
              <a:t>, something I do as a bit of a pick me up in my 100mph life</a:t>
            </a:r>
          </a:p>
          <a:p>
            <a:r>
              <a:rPr lang="en-GB" baseline="0" dirty="0" smtClean="0"/>
              <a:t>O – 1. Continue eating chocolate and put on weight, 2. continue eating chocolate and exercise more to offset it, 3. give up chocolate and switch to a healthier alternative.</a:t>
            </a:r>
          </a:p>
          <a:p>
            <a:r>
              <a:rPr lang="en-GB" baseline="0" dirty="0" smtClean="0"/>
              <a:t>W – If I put on weight I will have to buy a new </a:t>
            </a:r>
            <a:r>
              <a:rPr lang="en-GB" baseline="0" dirty="0" err="1" smtClean="0"/>
              <a:t>wardropbe</a:t>
            </a:r>
            <a:r>
              <a:rPr lang="en-GB" baseline="0" dirty="0" smtClean="0"/>
              <a:t>, if I just exercise more, this will take up more time and it’s still bad for your teeth, a healthier alternative will be the best option  - set SMART objectives to achieve this Goal.</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16</a:t>
            </a:fld>
            <a:endParaRPr lang="en-US"/>
          </a:p>
        </p:txBody>
      </p:sp>
    </p:spTree>
    <p:extLst>
      <p:ext uri="{BB962C8B-B14F-4D97-AF65-F5344CB8AC3E}">
        <p14:creationId xmlns:p14="http://schemas.microsoft.com/office/powerpoint/2010/main" xmlns="" val="12438604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Egan’s Skilled helper model –</a:t>
            </a:r>
          </a:p>
          <a:p>
            <a:r>
              <a:rPr lang="en-GB" dirty="0" smtClean="0"/>
              <a:t>1. Exploration – Actively</a:t>
            </a:r>
            <a:r>
              <a:rPr lang="en-GB" baseline="0" dirty="0" smtClean="0"/>
              <a:t> listening, repeating the story back in </a:t>
            </a:r>
            <a:r>
              <a:rPr lang="en-GB" baseline="0" dirty="0" err="1" smtClean="0"/>
              <a:t>coachee’s</a:t>
            </a:r>
            <a:r>
              <a:rPr lang="en-GB" baseline="0" dirty="0" smtClean="0"/>
              <a:t> exact </a:t>
            </a:r>
            <a:r>
              <a:rPr lang="en-GB" baseline="0" dirty="0" smtClean="0"/>
              <a:t>language </a:t>
            </a:r>
            <a:r>
              <a:rPr lang="en-GB" baseline="0" dirty="0" smtClean="0"/>
              <a:t>– building rapport (Give SWP example of exact language.</a:t>
            </a:r>
            <a:endParaRPr lang="en-GB" dirty="0" smtClean="0"/>
          </a:p>
          <a:p>
            <a:r>
              <a:rPr lang="en-GB" dirty="0" smtClean="0"/>
              <a:t>2. Challenging –</a:t>
            </a:r>
            <a:r>
              <a:rPr lang="en-GB" baseline="0" dirty="0" smtClean="0"/>
              <a:t> use all your questioning techniques to try and encourage the coach to explore if there is another way of looking at this ‘story’.</a:t>
            </a:r>
            <a:r>
              <a:rPr lang="en-GB" dirty="0" smtClean="0"/>
              <a:t>  _ throughout you need to assess how committed</a:t>
            </a:r>
            <a:r>
              <a:rPr lang="en-GB" baseline="0" dirty="0" smtClean="0"/>
              <a:t> and open-minded the </a:t>
            </a:r>
            <a:r>
              <a:rPr lang="en-GB" baseline="0" dirty="0" err="1" smtClean="0"/>
              <a:t>coachee</a:t>
            </a:r>
            <a:r>
              <a:rPr lang="en-GB" baseline="0" dirty="0" smtClean="0"/>
              <a:t> is.</a:t>
            </a:r>
            <a:endParaRPr lang="en-GB" dirty="0" smtClean="0"/>
          </a:p>
          <a:p>
            <a:r>
              <a:rPr lang="en-GB" dirty="0" smtClean="0"/>
              <a:t>3. Active Planning</a:t>
            </a:r>
            <a:r>
              <a:rPr lang="en-GB" baseline="0" dirty="0" smtClean="0"/>
              <a:t> – Possibilities, barriers and solutions to the same, final plan.</a:t>
            </a:r>
            <a:endParaRPr lang="en-GB" dirty="0" smtClean="0"/>
          </a:p>
          <a:p>
            <a:endParaRPr lang="en-GB" dirty="0" smtClean="0"/>
          </a:p>
          <a:p>
            <a:r>
              <a:rPr lang="en-GB" dirty="0" smtClean="0"/>
              <a:t>Similar</a:t>
            </a:r>
            <a:r>
              <a:rPr lang="en-GB" baseline="0" dirty="0" smtClean="0"/>
              <a:t> to Max </a:t>
            </a:r>
            <a:r>
              <a:rPr lang="en-GB" baseline="0" dirty="0" err="1" smtClean="0"/>
              <a:t>Landsberg’s</a:t>
            </a:r>
            <a:r>
              <a:rPr lang="en-GB" baseline="0" dirty="0" smtClean="0"/>
              <a:t> Instant Payoff Coaching:</a:t>
            </a:r>
          </a:p>
          <a:p>
            <a:pPr marL="228600" indent="-228600">
              <a:buAutoNum type="arabicPeriod"/>
            </a:pPr>
            <a:r>
              <a:rPr lang="en-GB" baseline="0" dirty="0" smtClean="0"/>
              <a:t>Problem, 2.  ideas outcome, 3. Blocks – Coach, others, situation, 4. Brainstorm.</a:t>
            </a:r>
          </a:p>
          <a:p>
            <a:pPr marL="228600" indent="-228600">
              <a:buNone/>
            </a:pPr>
            <a:endParaRPr lang="en-GB" baseline="0" dirty="0" smtClean="0"/>
          </a:p>
          <a:p>
            <a:pPr marL="228600" indent="-228600">
              <a:buNone/>
            </a:pPr>
            <a:r>
              <a:rPr lang="en-GB" baseline="0" dirty="0" smtClean="0"/>
              <a:t>Example 1. Not trusting a subordinate to conduct overseas interviews. </a:t>
            </a:r>
          </a:p>
          <a:p>
            <a:pPr marL="228600" indent="-228600">
              <a:buNone/>
            </a:pPr>
            <a:r>
              <a:rPr lang="en-GB" baseline="0" dirty="0" smtClean="0"/>
              <a:t>2. That individual could meet that demand. </a:t>
            </a:r>
          </a:p>
          <a:p>
            <a:pPr marL="228600" indent="-228600">
              <a:buNone/>
            </a:pPr>
            <a:r>
              <a:rPr lang="en-GB" baseline="0" dirty="0" smtClean="0"/>
              <a:t>3. Where does that mistrust come from? What evidence do you have? Are you over-reacting? Do others hold this view? </a:t>
            </a:r>
          </a:p>
          <a:p>
            <a:pPr marL="228600" indent="-228600">
              <a:buNone/>
            </a:pPr>
            <a:r>
              <a:rPr lang="en-GB" baseline="0" dirty="0" smtClean="0"/>
              <a:t>4.  Do the interviews yourself/ Bring in someone external/ Provide Training and feedback for subordinate and pre-position any resister stakeholders.</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17</a:t>
            </a:fld>
            <a:endParaRPr lang="en-US"/>
          </a:p>
        </p:txBody>
      </p:sp>
    </p:spTree>
    <p:extLst>
      <p:ext uri="{BB962C8B-B14F-4D97-AF65-F5344CB8AC3E}">
        <p14:creationId xmlns:p14="http://schemas.microsoft.com/office/powerpoint/2010/main" xmlns="" val="5881627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smtClean="0"/>
              <a:t>Ask</a:t>
            </a:r>
            <a:r>
              <a:rPr lang="en-GB" baseline="0" dirty="0" smtClean="0"/>
              <a:t> / Tell repertoire – Max </a:t>
            </a:r>
            <a:r>
              <a:rPr lang="en-GB" baseline="0" dirty="0" err="1" smtClean="0"/>
              <a:t>Landsberg</a:t>
            </a:r>
            <a:r>
              <a:rPr lang="en-GB" baseline="0" dirty="0" smtClean="0"/>
              <a:t>, (2002).</a:t>
            </a:r>
          </a:p>
          <a:p>
            <a:pPr>
              <a:buFont typeface="Arial" pitchFamily="34" charset="0"/>
              <a:buChar char="•"/>
            </a:pPr>
            <a:endParaRPr lang="en-GB" baseline="0" dirty="0" smtClean="0"/>
          </a:p>
          <a:p>
            <a:pPr>
              <a:buFont typeface="Arial" pitchFamily="34" charset="0"/>
              <a:buChar char="•"/>
            </a:pPr>
            <a:r>
              <a:rPr lang="en-GB" baseline="0" dirty="0" smtClean="0"/>
              <a:t>Asking more empowering – telling is more controlling.</a:t>
            </a:r>
          </a:p>
          <a:p>
            <a:pPr>
              <a:buFont typeface="Arial" pitchFamily="34" charset="0"/>
              <a:buChar char="•"/>
            </a:pPr>
            <a:endParaRPr lang="en-GB" baseline="0" dirty="0" smtClean="0"/>
          </a:p>
          <a:p>
            <a:pPr>
              <a:buFont typeface="Arial" pitchFamily="34" charset="0"/>
              <a:buChar char="•"/>
            </a:pPr>
            <a:r>
              <a:rPr lang="en-GB" baseline="0" dirty="0" smtClean="0"/>
              <a:t>On a sliding scale from 1 – 5.</a:t>
            </a:r>
          </a:p>
          <a:p>
            <a:pPr marL="228600" indent="-228600">
              <a:buFont typeface="Arial" pitchFamily="34" charset="0"/>
              <a:buAutoNum type="arabicPeriod"/>
            </a:pPr>
            <a:r>
              <a:rPr lang="en-GB" baseline="0" dirty="0" smtClean="0"/>
              <a:t>Ask questions and paraphrase</a:t>
            </a:r>
          </a:p>
          <a:p>
            <a:pPr marL="228600" indent="-228600">
              <a:buFont typeface="Arial" pitchFamily="34" charset="0"/>
              <a:buAutoNum type="arabicPeriod"/>
            </a:pPr>
            <a:r>
              <a:rPr lang="en-GB" baseline="0" dirty="0" smtClean="0"/>
              <a:t>Make suggestions</a:t>
            </a:r>
          </a:p>
          <a:p>
            <a:pPr marL="228600" indent="-228600">
              <a:buFont typeface="Arial" pitchFamily="34" charset="0"/>
              <a:buAutoNum type="arabicPeriod"/>
            </a:pPr>
            <a:r>
              <a:rPr lang="en-GB" baseline="0" dirty="0" smtClean="0"/>
              <a:t>Demonstrate</a:t>
            </a:r>
          </a:p>
          <a:p>
            <a:pPr marL="228600" indent="-228600">
              <a:buFont typeface="Arial" pitchFamily="34" charset="0"/>
              <a:buAutoNum type="arabicPeriod"/>
            </a:pPr>
            <a:r>
              <a:rPr lang="en-GB" baseline="0" dirty="0" smtClean="0"/>
              <a:t>Give advice</a:t>
            </a:r>
          </a:p>
          <a:p>
            <a:pPr marL="228600" indent="-228600">
              <a:buFont typeface="Arial" pitchFamily="34" charset="0"/>
              <a:buAutoNum type="arabicPeriod"/>
            </a:pPr>
            <a:r>
              <a:rPr lang="en-GB" baseline="0" dirty="0" smtClean="0"/>
              <a:t>Tell what and how.</a:t>
            </a:r>
          </a:p>
          <a:p>
            <a:pPr marL="228600" indent="-228600">
              <a:buFont typeface="Arial" pitchFamily="34" charset="0"/>
              <a:buAutoNum type="arabicPeriod"/>
            </a:pPr>
            <a:endParaRPr lang="en-GB" baseline="0" dirty="0" smtClean="0"/>
          </a:p>
          <a:p>
            <a:pPr marL="228600" indent="-228600">
              <a:buFont typeface="Arial" pitchFamily="34" charset="0"/>
              <a:buNone/>
            </a:pPr>
            <a:r>
              <a:rPr lang="en-GB" baseline="0" dirty="0" smtClean="0"/>
              <a:t>When is it appropriate to ask – developing a project plan with a team?</a:t>
            </a:r>
          </a:p>
          <a:p>
            <a:pPr marL="228600" indent="-228600">
              <a:buFont typeface="Arial" pitchFamily="34" charset="0"/>
              <a:buNone/>
            </a:pPr>
            <a:r>
              <a:rPr lang="en-GB" baseline="0" dirty="0" smtClean="0"/>
              <a:t>When is it appropriate to tell – imparting statutory legal information to an individual??</a:t>
            </a:r>
          </a:p>
        </p:txBody>
      </p:sp>
      <p:sp>
        <p:nvSpPr>
          <p:cNvPr id="4" name="Slide Number Placeholder 3"/>
          <p:cNvSpPr>
            <a:spLocks noGrp="1"/>
          </p:cNvSpPr>
          <p:nvPr>
            <p:ph type="sldNum" sz="quarter" idx="10"/>
          </p:nvPr>
        </p:nvSpPr>
        <p:spPr/>
        <p:txBody>
          <a:bodyPr/>
          <a:lstStyle/>
          <a:p>
            <a:fld id="{AB911E23-5E08-44A2-B5F0-2402F0DB9BB7}" type="slidenum">
              <a:rPr lang="en-US" smtClean="0"/>
              <a:pPr/>
              <a:t>18</a:t>
            </a:fld>
            <a:endParaRPr lang="en-US"/>
          </a:p>
        </p:txBody>
      </p:sp>
    </p:spTree>
    <p:extLst>
      <p:ext uri="{BB962C8B-B14F-4D97-AF65-F5344CB8AC3E}">
        <p14:creationId xmlns:p14="http://schemas.microsoft.com/office/powerpoint/2010/main" xmlns="" val="12438604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smtClean="0"/>
              <a:t> Agenda Item – Appraisal training.  </a:t>
            </a:r>
            <a:r>
              <a:rPr lang="en-GB" baseline="0" dirty="0" smtClean="0"/>
              <a:t> Build rapport, NLP techniques (my example of Marketing Manager opening up). Use open questions and funnel technique to explore what the real barrier is with Helen. </a:t>
            </a:r>
            <a:r>
              <a:rPr lang="en-GB" baseline="0" dirty="0" smtClean="0"/>
              <a:t> J Rogers (2008) asserts that at the route of reluctance, resistance or other unhelpful behaviours are ‘flawed thinking patterns’  Flawed thinking checklist. P. 9 Day 4.</a:t>
            </a:r>
          </a:p>
          <a:p>
            <a:pPr>
              <a:buFont typeface="Arial" pitchFamily="34" charset="0"/>
              <a:buChar char="•"/>
            </a:pPr>
            <a:r>
              <a:rPr lang="en-GB" baseline="0" dirty="0" smtClean="0"/>
              <a:t> Once </a:t>
            </a:r>
            <a:r>
              <a:rPr lang="en-GB" baseline="0" dirty="0" smtClean="0"/>
              <a:t>the barrier is identified re-frame that barrier by picking apart the negatives and highlighting all the </a:t>
            </a:r>
            <a:r>
              <a:rPr lang="en-GB" baseline="0" dirty="0" smtClean="0"/>
              <a:t>positives – NLP Re-framing. </a:t>
            </a:r>
            <a:r>
              <a:rPr lang="en-GB" baseline="0" dirty="0" smtClean="0"/>
              <a:t>Agree the positives outweigh the negatives, agree SMART objectives to move forward.</a:t>
            </a:r>
          </a:p>
          <a:p>
            <a:pPr>
              <a:buFont typeface="Arial" pitchFamily="34" charset="0"/>
              <a:buChar char="•"/>
            </a:pPr>
            <a:r>
              <a:rPr lang="en-GB" baseline="0" dirty="0" smtClean="0"/>
              <a:t>Concerns – Helen might doggedly resist, not be receptive to rapport building – how will you overcome this? Ultimately outline the consequences.</a:t>
            </a:r>
          </a:p>
          <a:p>
            <a:pPr>
              <a:buFont typeface="Arial" pitchFamily="34" charset="0"/>
              <a:buChar char="•"/>
            </a:pPr>
            <a:r>
              <a:rPr lang="en-GB" baseline="0" dirty="0" smtClean="0"/>
              <a:t>Helen’s concerns – she may feel she is being squeezed, does not have the band-width to take on more, does not have the skills or confidence, might have personal issues causing </a:t>
            </a:r>
            <a:r>
              <a:rPr lang="en-GB" baseline="0" dirty="0" smtClean="0"/>
              <a:t>barriers</a:t>
            </a:r>
            <a:r>
              <a:rPr lang="en-GB" baseline="0" dirty="0" smtClean="0"/>
              <a:t>.</a:t>
            </a:r>
          </a:p>
        </p:txBody>
      </p:sp>
      <p:sp>
        <p:nvSpPr>
          <p:cNvPr id="4" name="Slide Number Placeholder 3"/>
          <p:cNvSpPr>
            <a:spLocks noGrp="1"/>
          </p:cNvSpPr>
          <p:nvPr>
            <p:ph type="sldNum" sz="quarter" idx="10"/>
          </p:nvPr>
        </p:nvSpPr>
        <p:spPr/>
        <p:txBody>
          <a:bodyPr/>
          <a:lstStyle/>
          <a:p>
            <a:fld id="{AB911E23-5E08-44A2-B5F0-2402F0DB9BB7}" type="slidenum">
              <a:rPr lang="en-US" smtClean="0"/>
              <a:pPr/>
              <a:t>19</a:t>
            </a:fld>
            <a:endParaRPr lang="en-US"/>
          </a:p>
        </p:txBody>
      </p:sp>
    </p:spTree>
    <p:extLst>
      <p:ext uri="{BB962C8B-B14F-4D97-AF65-F5344CB8AC3E}">
        <p14:creationId xmlns:p14="http://schemas.microsoft.com/office/powerpoint/2010/main" xmlns="" val="4374625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smtClean="0"/>
          </a:p>
          <a:p>
            <a:pPr>
              <a:buFont typeface="Arial" pitchFamily="34" charset="0"/>
              <a:buNone/>
            </a:pPr>
            <a:r>
              <a:rPr lang="en-GB" dirty="0" smtClean="0"/>
              <a:t>4 Groups</a:t>
            </a:r>
            <a:r>
              <a:rPr lang="en-GB" baseline="0" dirty="0" smtClean="0"/>
              <a:t> – 1 to examine each area – update on Discussion point.</a:t>
            </a:r>
          </a:p>
          <a:p>
            <a:pPr>
              <a:buFont typeface="Arial" pitchFamily="34" charset="0"/>
              <a:buNone/>
            </a:pPr>
            <a:r>
              <a:rPr lang="en-GB" baseline="0" dirty="0" smtClean="0"/>
              <a:t>Coach – Career development, a deeper insight into company culture, financial?, continuous holistic learning, recommendations can improve professional profile, networking opportunity, if in-house more free time as you can delegate.</a:t>
            </a:r>
          </a:p>
          <a:p>
            <a:pPr>
              <a:buFont typeface="Arial" pitchFamily="34" charset="0"/>
              <a:buNone/>
            </a:pPr>
            <a:r>
              <a:rPr lang="en-GB" baseline="0" dirty="0" err="1" smtClean="0"/>
              <a:t>Coachee</a:t>
            </a:r>
            <a:r>
              <a:rPr lang="en-GB" baseline="0" dirty="0" smtClean="0"/>
              <a:t> – Improve personal performance, improve self awareness and emotional intelligence, career progression, financial, creative space which improves workplace satisfaction,  career mapping for the medium/long-term, security, listening and questioning skills to add to their own toolkit.</a:t>
            </a:r>
          </a:p>
          <a:p>
            <a:pPr>
              <a:buFont typeface="Arial" pitchFamily="34" charset="0"/>
              <a:buNone/>
            </a:pPr>
            <a:endParaRPr lang="en-GB" baseline="0" dirty="0" smtClean="0"/>
          </a:p>
          <a:p>
            <a:pPr>
              <a:buFont typeface="Arial" pitchFamily="34" charset="0"/>
              <a:buNone/>
            </a:pPr>
            <a:r>
              <a:rPr lang="en-GB" baseline="0" dirty="0" smtClean="0"/>
              <a:t>Mentor – Foster a better relationship of trust and confidence, receive feedback, understand issues at a lower level in the business, foster high performing teams, develop your own professional competences, networking,  </a:t>
            </a:r>
          </a:p>
          <a:p>
            <a:pPr>
              <a:buFont typeface="Arial" pitchFamily="34" charset="0"/>
              <a:buNone/>
            </a:pPr>
            <a:r>
              <a:rPr lang="en-GB" baseline="0" dirty="0" smtClean="0"/>
              <a:t>Mentee – Improve personal performance, challenge ideas in a safe environment, glean expert knowledge, tap in to the Mentor’s support networks, an opportunity to manage upwards, provide feedback, improve self awareness.</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20</a:t>
            </a:fld>
            <a:endParaRPr lang="en-US"/>
          </a:p>
        </p:txBody>
      </p:sp>
    </p:spTree>
    <p:extLst>
      <p:ext uri="{BB962C8B-B14F-4D97-AF65-F5344CB8AC3E}">
        <p14:creationId xmlns:p14="http://schemas.microsoft.com/office/powerpoint/2010/main" xmlns="" val="11086038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kern="1200" dirty="0" smtClean="0">
                <a:solidFill>
                  <a:schemeClr val="tx1"/>
                </a:solidFill>
                <a:latin typeface="+mn-lt"/>
                <a:ea typeface="+mn-ea"/>
                <a:cs typeface="+mn-cs"/>
              </a:rPr>
              <a:t> performance, career, executive coaching and on-line mentoring, peer mentoring, line manager mentoring.</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kern="1200" dirty="0" smtClean="0">
                <a:solidFill>
                  <a:schemeClr val="tx1"/>
                </a:solidFill>
                <a:latin typeface="+mn-lt"/>
                <a:ea typeface="+mn-ea"/>
                <a:cs typeface="+mn-cs"/>
              </a:rPr>
              <a:t>Evaluate the role of the line manager as coach/mentor and highlight any advantages/disadvantages of them taking on this role. Any support that managers may need to help them perform well in these roles should be included.</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kern="1200" dirty="0" smtClean="0">
                <a:solidFill>
                  <a:schemeClr val="tx1"/>
                </a:solidFill>
                <a:latin typeface="+mn-lt"/>
                <a:ea typeface="+mn-ea"/>
                <a:cs typeface="+mn-cs"/>
              </a:rPr>
              <a:t>Include at least three key factors for successful implementation in the case study organisation e.g. clear reasons for implementation: alignment and potential fit with values, objectives and culture; relation to wider L&amp;D strategy; the role of HR; selection and allocation processes; availability and development of support systems; roles and who will fill them (e.g. internal or external coaches), monitoring and evaluation of impact and how this could be achieved. </a:t>
            </a:r>
          </a:p>
          <a:p>
            <a:pPr>
              <a:buFont typeface="Arial" pitchFamily="34" charset="0"/>
              <a:buChar char="•"/>
            </a:pPr>
            <a:endParaRPr lang="en-GB" baseline="0" dirty="0" smtClean="0"/>
          </a:p>
        </p:txBody>
      </p:sp>
      <p:sp>
        <p:nvSpPr>
          <p:cNvPr id="4" name="Slide Number Placeholder 3"/>
          <p:cNvSpPr>
            <a:spLocks noGrp="1"/>
          </p:cNvSpPr>
          <p:nvPr>
            <p:ph type="sldNum" sz="quarter" idx="10"/>
          </p:nvPr>
        </p:nvSpPr>
        <p:spPr/>
        <p:txBody>
          <a:bodyPr/>
          <a:lstStyle/>
          <a:p>
            <a:fld id="{AB911E23-5E08-44A2-B5F0-2402F0DB9BB7}" type="slidenum">
              <a:rPr lang="en-US" smtClean="0"/>
              <a:pPr/>
              <a:t>21</a:t>
            </a:fld>
            <a:endParaRPr lang="en-US"/>
          </a:p>
        </p:txBody>
      </p:sp>
    </p:spTree>
    <p:extLst>
      <p:ext uri="{BB962C8B-B14F-4D97-AF65-F5344CB8AC3E}">
        <p14:creationId xmlns:p14="http://schemas.microsoft.com/office/powerpoint/2010/main" xmlns="" val="11086038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12/03/2019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12/03/2019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12/03/2019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12/03/2019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12/03/2019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12/03/2019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12/03/2019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12/03/2019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12/03/2019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Index slide</a:t>
            </a:r>
            <a:endParaRPr lang="en-GB" dirty="0">
              <a:solidFill>
                <a:srgbClr val="3D7EDB"/>
              </a:solidFill>
              <a:latin typeface="Arial"/>
            </a:endParaRP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Search and selected the picture you want.</a:t>
              </a:r>
              <a:br>
                <a:rPr lang="en-US" altLang="en-US" sz="1400" smtClean="0">
                  <a:solidFill>
                    <a:srgbClr val="000000"/>
                  </a:solidFill>
                  <a:ea typeface="Tahoma" panose="020B0604030504040204" pitchFamily="34" charset="0"/>
                  <a:cs typeface="Arial" panose="020B0604020202020204" pitchFamily="34" charset="0"/>
                </a:rPr>
              </a:br>
              <a:r>
                <a:rPr lang="en-US" altLang="en-US" sz="1400" smtClean="0">
                  <a:solidFill>
                    <a:srgbClr val="000000"/>
                  </a:solidFill>
                  <a:ea typeface="Tahoma" panose="020B0604030504040204" pitchFamily="34" charset="0"/>
                  <a:cs typeface="Arial" panose="020B0604020202020204" pitchFamily="34" charset="0"/>
                </a:rPr>
                <a:t>Click</a:t>
              </a:r>
              <a:r>
                <a:rPr lang="en-US" altLang="en-US" sz="1400" smtClean="0">
                  <a:solidFill>
                    <a:srgbClr val="FFA100"/>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´Insert´</a:t>
              </a:r>
              <a:endParaRPr lang="nl-NL" altLang="en-US" sz="140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xmlns=""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xmlns=""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xmlns=""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xmlns="">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xmlns=""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xmlns="">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xmlns="">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xmlns="">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xmlns="">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Select the picture and select</a:t>
              </a:r>
              <a:r>
                <a:rPr lang="en-US" altLang="en-US" sz="1400" smtClean="0">
                  <a:solidFill>
                    <a:srgbClr val="3D7EDB"/>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xmlns=""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xmlns=""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cstate="print">
              <a:extLst>
                <a:ext uri="{28A0092B-C50C-407E-A947-70E740481C1C}">
                  <a14:useLocalDpi xmlns:a14="http://schemas.microsoft.com/office/drawing/2010/main" xmlns=""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xmlns="" val="27431866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Colored bar - 100% text</a:t>
            </a:r>
            <a:endParaRPr lang="en-GB" dirty="0">
              <a:solidFill>
                <a:srgbClr val="3D7EDB"/>
              </a:solidFill>
              <a:latin typeface="Arial"/>
            </a:endParaRP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xmlns="" val="13724538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lored bars – Two columns">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a:xfrm>
            <a:off x="405673" y="414212"/>
            <a:ext cx="3582643" cy="216000"/>
          </a:xfrm>
          <a:prstGeom prst="rect">
            <a:avLst/>
          </a:prstGeom>
        </p:spPr>
        <p:txBody>
          <a:bodyPr/>
          <a:lstStyle/>
          <a:p>
            <a:r>
              <a:rPr lang="en-US" smtClean="0"/>
              <a:t>Coaching Skills for HRAs</a:t>
            </a:r>
            <a:endParaRPr lang="en-US" dirty="0"/>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064768"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smtClean="0">
                <a:solidFill>
                  <a:schemeClr val="tx2"/>
                </a:solidFill>
              </a:rPr>
              <a:t>Colored bars – Two columns</a:t>
            </a:r>
            <a:endParaRPr lang="en-GB" dirty="0">
              <a:solidFill>
                <a:schemeClr val="tx2"/>
              </a:solidFill>
            </a:endParaRPr>
          </a:p>
        </p:txBody>
      </p:sp>
      <p:sp>
        <p:nvSpPr>
          <p:cNvPr id="78" name="Tijdelijke aanduiding voor verticale tekst 2"/>
          <p:cNvSpPr>
            <a:spLocks noGrp="1"/>
          </p:cNvSpPr>
          <p:nvPr>
            <p:ph type="body" orient="vert" idx="13" hasCustomPrompt="1"/>
          </p:nvPr>
        </p:nvSpPr>
        <p:spPr>
          <a:xfrm>
            <a:off x="407670" y="1209040"/>
            <a:ext cx="4056330" cy="367613"/>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
        <p:nvSpPr>
          <p:cNvPr id="102" name="Tijdelijke aanduiding voor verticale tekst 2"/>
          <p:cNvSpPr>
            <a:spLocks noGrp="1"/>
          </p:cNvSpPr>
          <p:nvPr>
            <p:ph type="body" orient="vert" idx="14" hasCustomPrompt="1"/>
          </p:nvPr>
        </p:nvSpPr>
        <p:spPr>
          <a:xfrm>
            <a:off x="405584" y="1586673"/>
            <a:ext cx="4055748" cy="4856615"/>
          </a:xfrm>
        </p:spPr>
        <p:txBody>
          <a:bodyPr vert="horz" tIns="108000" rIns="72000" bIns="72000"/>
          <a:lstStyle>
            <a:lvl3pPr>
              <a:defRPr/>
            </a:lvl3pPr>
            <a:lvl4pPr>
              <a:defRPr baseline="0"/>
            </a:lvl4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103" name="Tijdelijke aanduiding voor verticale tekst 2"/>
          <p:cNvSpPr>
            <a:spLocks noGrp="1"/>
          </p:cNvSpPr>
          <p:nvPr>
            <p:ph type="body" orient="vert" idx="15" hasCustomPrompt="1"/>
          </p:nvPr>
        </p:nvSpPr>
        <p:spPr>
          <a:xfrm>
            <a:off x="4680001" y="1586673"/>
            <a:ext cx="4044415" cy="4856615"/>
          </a:xfrm>
        </p:spPr>
        <p:txBody>
          <a:bodyPr vert="horz" tIns="108000" rIns="72000" bIns="72000"/>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104" name="Tijdelijke aanduiding voor verticale tekst 2"/>
          <p:cNvSpPr>
            <a:spLocks noGrp="1"/>
          </p:cNvSpPr>
          <p:nvPr>
            <p:ph type="body" orient="vert" idx="16" hasCustomPrompt="1"/>
          </p:nvPr>
        </p:nvSpPr>
        <p:spPr>
          <a:xfrm>
            <a:off x="4680001" y="1206912"/>
            <a:ext cx="4043375"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Tree>
    <p:extLst>
      <p:ext uri="{BB962C8B-B14F-4D97-AF65-F5344CB8AC3E}">
        <p14:creationId xmlns:p14="http://schemas.microsoft.com/office/powerpoint/2010/main" xmlns="" val="2533024974"/>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12/03/2019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2b1gFfYiZkE" TargetMode="External"/><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tnm3VwfX7Gs" TargetMode="External"/><Relationship Id="rId2" Type="http://schemas.openxmlformats.org/officeDocument/2006/relationships/notesSlide" Target="../notesSlides/notesSlide14.xml"/><Relationship Id="rId1" Type="http://schemas.openxmlformats.org/officeDocument/2006/relationships/slideLayout" Target="../slideLayouts/slideLayout13.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20.xml"/><Relationship Id="rId1" Type="http://schemas.openxmlformats.org/officeDocument/2006/relationships/slideLayout" Target="../slideLayouts/slideLayout13.xml"/><Relationship Id="rId5" Type="http://schemas.openxmlformats.org/officeDocument/2006/relationships/image" Target="../media/image15.png"/><Relationship Id="rId4" Type="http://schemas.openxmlformats.org/officeDocument/2006/relationships/image" Target="../media/image14.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i="1" dirty="0" smtClean="0">
                <a:solidFill>
                  <a:schemeClr val="bg1"/>
                </a:solidFill>
              </a:rPr>
              <a:t>5ICM</a:t>
            </a:r>
            <a:endParaRPr lang="en-GB" dirty="0">
              <a:solidFill>
                <a:schemeClr val="bg1"/>
              </a:solidFill>
            </a:endParaRPr>
          </a:p>
        </p:txBody>
      </p:sp>
      <p:sp>
        <p:nvSpPr>
          <p:cNvPr id="5" name="Subtitle 4"/>
          <p:cNvSpPr>
            <a:spLocks noGrp="1"/>
          </p:cNvSpPr>
          <p:nvPr>
            <p:ph type="subTitle" idx="1"/>
          </p:nvPr>
        </p:nvSpPr>
        <p:spPr/>
        <p:txBody>
          <a:bodyPr>
            <a:normAutofit/>
          </a:bodyPr>
          <a:lstStyle/>
          <a:p>
            <a:r>
              <a:rPr lang="en-GB" sz="4000" i="1" dirty="0" smtClean="0">
                <a:solidFill>
                  <a:schemeClr val="accent6"/>
                </a:solidFill>
              </a:rPr>
              <a:t>The Nature and Benefits of Coaching &amp; Mentoring</a:t>
            </a:r>
            <a:endParaRPr lang="en-GB" sz="4000" i="1" dirty="0">
              <a:solidFill>
                <a:schemeClr val="accent6"/>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xmlns="" val="31933305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Session Overview: </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xmlns="" val="1065997163"/>
              </p:ext>
            </p:extLst>
          </p:nvPr>
        </p:nvGraphicFramePr>
        <p:xfrm>
          <a:off x="483568" y="2470388"/>
          <a:ext cx="8310562" cy="2622802"/>
        </p:xfrm>
        <a:graphic>
          <a:graphicData uri="http://schemas.openxmlformats.org/drawingml/2006/table">
            <a:tbl>
              <a:tblPr firstRow="1" bandRow="1">
                <a:tableStyleId>{2D5ABB26-0587-4C30-8999-92F81FD0307C}</a:tableStyleId>
              </a:tblPr>
              <a:tblGrid>
                <a:gridCol w="907131"/>
                <a:gridCol w="7403431"/>
              </a:tblGrid>
              <a:tr h="871538">
                <a:tc>
                  <a:txBody>
                    <a:bodyPr/>
                    <a:lstStyle/>
                    <a:p>
                      <a:pPr algn="ctr"/>
                      <a:r>
                        <a:rPr lang="en-GB" sz="2000" b="1" noProof="0" dirty="0" smtClean="0">
                          <a:solidFill>
                            <a:schemeClr val="bg1"/>
                          </a:solidFill>
                        </a:rPr>
                        <a:t>1</a:t>
                      </a:r>
                      <a:endParaRPr lang="en-GB" sz="2000" b="1" noProof="0"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6"/>
                    </a:solidFill>
                  </a:tcPr>
                </a:tc>
                <a:tc>
                  <a:txBody>
                    <a:bodyPr/>
                    <a:lstStyle/>
                    <a:p>
                      <a:r>
                        <a:rPr lang="en-GB" sz="1700" b="0" noProof="0" dirty="0" smtClean="0">
                          <a:solidFill>
                            <a:schemeClr val="tx1"/>
                          </a:solidFill>
                        </a:rPr>
                        <a:t>Explain the </a:t>
                      </a:r>
                      <a:r>
                        <a:rPr lang="en-GB" sz="1800" kern="1200" dirty="0" smtClean="0">
                          <a:solidFill>
                            <a:schemeClr val="tx1"/>
                          </a:solidFill>
                          <a:effectLst/>
                          <a:latin typeface="+mn-lt"/>
                          <a:ea typeface="+mn-ea"/>
                          <a:cs typeface="+mn-cs"/>
                        </a:rPr>
                        <a:t>differences and similarities between the concepts of coaching and mentoring.</a:t>
                      </a:r>
                      <a:endParaRPr lang="en-GB" sz="1700" b="0" noProof="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tr>
              <a:tr h="871538">
                <a:tc>
                  <a:txBody>
                    <a:bodyPr/>
                    <a:lstStyle/>
                    <a:p>
                      <a:pPr algn="ctr"/>
                      <a:r>
                        <a:rPr lang="en-GB" sz="2000" b="1" noProof="0" dirty="0" smtClean="0">
                          <a:solidFill>
                            <a:schemeClr val="bg1"/>
                          </a:solidFill>
                        </a:rPr>
                        <a:t>2</a:t>
                      </a:r>
                      <a:endParaRPr lang="en-GB" sz="2000" b="1" noProof="0"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tx1"/>
                          </a:solidFill>
                          <a:effectLst/>
                          <a:latin typeface="+mn-lt"/>
                          <a:ea typeface="+mn-ea"/>
                          <a:cs typeface="+mn-cs"/>
                        </a:rPr>
                        <a:t>Identify</a:t>
                      </a:r>
                      <a:r>
                        <a:rPr lang="en-GB" sz="1800" kern="1200" baseline="0" dirty="0" smtClean="0">
                          <a:solidFill>
                            <a:schemeClr val="tx1"/>
                          </a:solidFill>
                          <a:effectLst/>
                          <a:latin typeface="+mn-lt"/>
                          <a:ea typeface="+mn-ea"/>
                          <a:cs typeface="+mn-cs"/>
                        </a:rPr>
                        <a:t> different models </a:t>
                      </a:r>
                      <a:r>
                        <a:rPr lang="en-GB" sz="1800" kern="1200" dirty="0" smtClean="0">
                          <a:solidFill>
                            <a:schemeClr val="tx1"/>
                          </a:solidFill>
                          <a:effectLst/>
                          <a:latin typeface="+mn-lt"/>
                          <a:ea typeface="+mn-ea"/>
                          <a:cs typeface="+mn-cs"/>
                        </a:rPr>
                        <a:t>of coaching.</a:t>
                      </a:r>
                      <a:endParaRPr lang="en-GB" sz="1600" dirty="0" smtClean="0">
                        <a:effectLst/>
                      </a:endParaRPr>
                    </a:p>
                    <a:p>
                      <a:endParaRPr lang="en-GB" sz="1700" b="0" noProof="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tr>
              <a:tr h="871538">
                <a:tc>
                  <a:txBody>
                    <a:bodyPr/>
                    <a:lstStyle/>
                    <a:p>
                      <a:pPr algn="ctr"/>
                      <a:r>
                        <a:rPr lang="en-GB" sz="2000" b="1" noProof="0" dirty="0" smtClean="0">
                          <a:solidFill>
                            <a:schemeClr val="bg1"/>
                          </a:solidFill>
                        </a:rPr>
                        <a:t>3</a:t>
                      </a:r>
                      <a:endParaRPr lang="en-GB" sz="2000" b="1" noProof="0"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tx1"/>
                          </a:solidFill>
                          <a:effectLst/>
                          <a:latin typeface="+mn-lt"/>
                          <a:ea typeface="+mn-ea"/>
                          <a:cs typeface="+mn-cs"/>
                        </a:rPr>
                        <a:t>Understand the benefits of coaching and mentoring to different stakeholder groups </a:t>
                      </a:r>
                      <a:endParaRPr lang="en-GB" sz="1700" b="0" noProof="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2</a:t>
            </a:fld>
            <a:endParaRPr lang="en-US" dirty="0"/>
          </a:p>
        </p:txBody>
      </p:sp>
      <p:sp>
        <p:nvSpPr>
          <p:cNvPr id="3" name="TextBox 2"/>
          <p:cNvSpPr txBox="1"/>
          <p:nvPr/>
        </p:nvSpPr>
        <p:spPr>
          <a:xfrm>
            <a:off x="467544" y="1052736"/>
            <a:ext cx="8147248" cy="1200329"/>
          </a:xfrm>
          <a:prstGeom prst="rect">
            <a:avLst/>
          </a:prstGeom>
          <a:noFill/>
        </p:spPr>
        <p:txBody>
          <a:bodyPr wrap="square" rtlCol="0">
            <a:spAutoFit/>
          </a:bodyPr>
          <a:lstStyle/>
          <a:p>
            <a:r>
              <a:rPr lang="en-GB" dirty="0" smtClean="0"/>
              <a:t>The aim of this session </a:t>
            </a:r>
            <a:r>
              <a:rPr lang="en-GB" dirty="0"/>
              <a:t>i</a:t>
            </a:r>
            <a:r>
              <a:rPr lang="en-GB" dirty="0" smtClean="0"/>
              <a:t>s to </a:t>
            </a:r>
            <a:r>
              <a:rPr lang="en-GB" dirty="0"/>
              <a:t>u</a:t>
            </a:r>
            <a:r>
              <a:rPr lang="en-GB" dirty="0" smtClean="0"/>
              <a:t>nderstand </a:t>
            </a:r>
            <a:r>
              <a:rPr lang="en-GB" dirty="0"/>
              <a:t>the nature, purpose and benefits of coaching and mentoring in </a:t>
            </a:r>
            <a:r>
              <a:rPr lang="en-GB" dirty="0" smtClean="0"/>
              <a:t>organisations.</a:t>
            </a:r>
          </a:p>
          <a:p>
            <a:endParaRPr lang="en-GB" dirty="0" smtClean="0"/>
          </a:p>
          <a:p>
            <a:r>
              <a:rPr lang="en-GB" dirty="0" smtClean="0"/>
              <a:t>At the end of this session you will be able to:</a:t>
            </a:r>
            <a:endParaRPr lang="en-GB" dirty="0"/>
          </a:p>
        </p:txBody>
      </p:sp>
    </p:spTree>
    <p:extLst>
      <p:ext uri="{BB962C8B-B14F-4D97-AF65-F5344CB8AC3E}">
        <p14:creationId xmlns:p14="http://schemas.microsoft.com/office/powerpoint/2010/main" xmlns="" val="2405956845"/>
      </p:ext>
    </p:extLst>
  </p:cSld>
  <p:clrMapOvr>
    <a:masterClrMapping/>
  </p:clrMapOvr>
  <p:transition spd="med">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1. Defining Coaching &amp; Mentoring</a:t>
            </a:r>
            <a:endParaRPr lang="en-GB" dirty="0"/>
          </a:p>
        </p:txBody>
      </p:sp>
      <p:sp>
        <p:nvSpPr>
          <p:cNvPr id="5" name="Vertical Text Placeholder 4"/>
          <p:cNvSpPr>
            <a:spLocks noGrp="1"/>
          </p:cNvSpPr>
          <p:nvPr>
            <p:ph type="body" orient="vert" idx="1"/>
          </p:nvPr>
        </p:nvSpPr>
        <p:spPr/>
        <p:txBody>
          <a:bodyPr>
            <a:normAutofit/>
          </a:bodyPr>
          <a:lstStyle/>
          <a:p>
            <a:r>
              <a:rPr lang="en-GB" sz="2400" dirty="0" smtClean="0"/>
              <a:t>What is your experience of coaching others or being coached?</a:t>
            </a:r>
          </a:p>
          <a:p>
            <a:r>
              <a:rPr lang="en-GB" sz="2400" dirty="0" smtClean="0"/>
              <a:t>What is your experience of mentoring or being mentored?</a:t>
            </a:r>
          </a:p>
          <a:p>
            <a:pPr marL="0" indent="0">
              <a:buNone/>
            </a:pPr>
            <a:endParaRPr lang="en-GB" sz="2400" dirty="0" smtClean="0"/>
          </a:p>
          <a:p>
            <a:pPr marL="0" indent="0">
              <a:buNone/>
            </a:pPr>
            <a:endParaRPr lang="en-GB" sz="2400" dirty="0"/>
          </a:p>
          <a:p>
            <a:pPr marL="0" indent="0">
              <a:buNone/>
            </a:pPr>
            <a:endParaRPr lang="en-GB" sz="2000" dirty="0"/>
          </a:p>
          <a:p>
            <a:pPr marL="0" indent="0">
              <a:buNone/>
            </a:pPr>
            <a:endParaRPr lang="en-GB" sz="2400" dirty="0" smtClean="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smtClean="0"/>
              <a:t>Coaching &amp; Mentoring </a:t>
            </a:r>
            <a:endParaRPr lang="en-GB" sz="2400" dirty="0"/>
          </a:p>
        </p:txBody>
      </p:sp>
      <p:pic>
        <p:nvPicPr>
          <p:cNvPr id="1026" name="Picture 2" descr="Image result for coaching mentori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148064" y="2840404"/>
            <a:ext cx="3333750" cy="2857500"/>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extBox 1"/>
          <p:cNvSpPr txBox="1"/>
          <p:nvPr/>
        </p:nvSpPr>
        <p:spPr>
          <a:xfrm>
            <a:off x="395536" y="3284984"/>
            <a:ext cx="4635090"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Discuss in pairs and compare and contrast your experiences.</a:t>
            </a:r>
            <a:endParaRPr lang="en-GB" sz="2400" dirty="0"/>
          </a:p>
        </p:txBody>
      </p:sp>
    </p:spTree>
    <p:extLst>
      <p:ext uri="{BB962C8B-B14F-4D97-AF65-F5344CB8AC3E}">
        <p14:creationId xmlns:p14="http://schemas.microsoft.com/office/powerpoint/2010/main" xmlns="" val="995109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1. Defining Coaching &amp; Mentoring</a:t>
            </a:r>
            <a:endParaRPr lang="en-GB" dirty="0"/>
          </a:p>
        </p:txBody>
      </p:sp>
      <p:sp>
        <p:nvSpPr>
          <p:cNvPr id="5" name="Vertical Text Placeholder 4"/>
          <p:cNvSpPr>
            <a:spLocks noGrp="1"/>
          </p:cNvSpPr>
          <p:nvPr>
            <p:ph type="body" orient="vert" idx="1"/>
          </p:nvPr>
        </p:nvSpPr>
        <p:spPr/>
        <p:txBody>
          <a:bodyPr>
            <a:normAutofit/>
          </a:bodyPr>
          <a:lstStyle/>
          <a:p>
            <a:pPr marL="0" indent="0">
              <a:buNone/>
            </a:pPr>
            <a:r>
              <a:rPr lang="en-GB" sz="2400" dirty="0" smtClean="0"/>
              <a:t>What is your definition of Mentoring?</a:t>
            </a:r>
          </a:p>
          <a:p>
            <a:pPr marL="0" indent="0">
              <a:buNone/>
            </a:pPr>
            <a:r>
              <a:rPr lang="en-GB" sz="2400" dirty="0" smtClean="0"/>
              <a:t>- "</a:t>
            </a:r>
            <a:r>
              <a:rPr lang="en-GB" sz="2400" dirty="0"/>
              <a:t>off-line help by one person to another in making significant transitions in knowledge, work or </a:t>
            </a:r>
            <a:r>
              <a:rPr lang="en-GB" sz="2400" dirty="0" smtClean="0"/>
              <a:t>thinking.”</a:t>
            </a:r>
          </a:p>
          <a:p>
            <a:pPr marL="0" indent="0">
              <a:buNone/>
            </a:pPr>
            <a:r>
              <a:rPr lang="en-GB" sz="2000" dirty="0" smtClean="0"/>
              <a:t>(Clutterbuck </a:t>
            </a:r>
            <a:r>
              <a:rPr lang="en-GB" sz="2000" dirty="0"/>
              <a:t>&amp; </a:t>
            </a:r>
            <a:r>
              <a:rPr lang="en-GB" sz="2000" dirty="0" smtClean="0"/>
              <a:t>Megginson</a:t>
            </a:r>
            <a:r>
              <a:rPr lang="en-GB" sz="2000" dirty="0"/>
              <a:t>, </a:t>
            </a:r>
            <a:r>
              <a:rPr lang="en-GB" sz="2000" dirty="0" smtClean="0"/>
              <a:t>1999</a:t>
            </a:r>
            <a:r>
              <a:rPr lang="en-GB" sz="2000" i="1" dirty="0" smtClean="0"/>
              <a:t>)</a:t>
            </a:r>
          </a:p>
          <a:p>
            <a:pPr marL="0" indent="0">
              <a:buNone/>
            </a:pPr>
            <a:endParaRPr lang="en-GB" sz="2000" i="1" dirty="0"/>
          </a:p>
          <a:p>
            <a:pPr marL="0" indent="0">
              <a:buNone/>
            </a:pPr>
            <a:r>
              <a:rPr lang="en-GB" sz="2000" i="1" dirty="0" smtClean="0"/>
              <a:t>Or…….</a:t>
            </a:r>
          </a:p>
          <a:p>
            <a:pPr marL="0" indent="0">
              <a:buNone/>
            </a:pPr>
            <a:r>
              <a:rPr lang="en-GB" sz="2000" i="1" dirty="0" smtClean="0"/>
              <a:t>I have some answers for your questions!</a:t>
            </a:r>
            <a:endParaRPr lang="en-GB" sz="2000" dirty="0"/>
          </a:p>
          <a:p>
            <a:pPr marL="0" indent="0">
              <a:buNone/>
            </a:pPr>
            <a:endParaRPr lang="en-GB" sz="2400" dirty="0" smtClean="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smtClean="0"/>
              <a:t>Coaching &amp; Mentoring </a:t>
            </a:r>
            <a:endParaRPr lang="en-GB" sz="2400" dirty="0"/>
          </a:p>
        </p:txBody>
      </p:sp>
      <p:pic>
        <p:nvPicPr>
          <p:cNvPr id="3074" name="Picture 2" descr="Image result for mentori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500890" y="3284984"/>
            <a:ext cx="5399745" cy="196162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95470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ertical Text Placeholder 4"/>
          <p:cNvSpPr>
            <a:spLocks noGrp="1"/>
          </p:cNvSpPr>
          <p:nvPr>
            <p:ph type="body" orient="vert" idx="1"/>
          </p:nvPr>
        </p:nvSpPr>
        <p:spPr/>
        <p:txBody>
          <a:bodyPr>
            <a:normAutofit/>
          </a:bodyPr>
          <a:lstStyle/>
          <a:p>
            <a:pPr marL="0" indent="0">
              <a:buNone/>
            </a:pPr>
            <a:r>
              <a:rPr lang="en-GB" sz="2400" dirty="0" smtClean="0"/>
              <a:t>What is your definition of Coaching?</a:t>
            </a:r>
          </a:p>
          <a:p>
            <a:pPr marL="0" indent="0">
              <a:buNone/>
            </a:pPr>
            <a:r>
              <a:rPr lang="en-GB" sz="2400" dirty="0" smtClean="0"/>
              <a:t>- A process by which the coach, through direct discussion and guided activity, helps an individual to solve a problem, or do a task better than would otherwise have been the case.</a:t>
            </a:r>
            <a:endParaRPr lang="en-GB" sz="2400" dirty="0"/>
          </a:p>
          <a:p>
            <a:pPr marL="0" indent="0">
              <a:buNone/>
            </a:pPr>
            <a:r>
              <a:rPr lang="en-GB" sz="2000" dirty="0" smtClean="0"/>
              <a:t>(Clutterbuck </a:t>
            </a:r>
            <a:r>
              <a:rPr lang="en-GB" sz="2000" dirty="0"/>
              <a:t>&amp; </a:t>
            </a:r>
            <a:r>
              <a:rPr lang="en-GB" sz="2000" dirty="0" smtClean="0"/>
              <a:t>Megginson, 1999</a:t>
            </a:r>
            <a:r>
              <a:rPr lang="en-GB" sz="2000" i="1" dirty="0" smtClean="0"/>
              <a:t>)</a:t>
            </a:r>
          </a:p>
          <a:p>
            <a:pPr marL="0" indent="0">
              <a:buNone/>
            </a:pPr>
            <a:r>
              <a:rPr lang="en-GB" sz="2000" i="1" dirty="0" smtClean="0"/>
              <a:t>Or……</a:t>
            </a:r>
            <a:endParaRPr lang="en-GB" sz="2000" i="1" dirty="0"/>
          </a:p>
          <a:p>
            <a:pPr marL="0" indent="0">
              <a:buNone/>
            </a:pPr>
            <a:r>
              <a:rPr lang="en-GB" sz="2000" i="1" dirty="0" smtClean="0"/>
              <a:t>I have some questions for your answers!</a:t>
            </a:r>
            <a:endParaRPr lang="en-GB" sz="2400" dirty="0"/>
          </a:p>
          <a:p>
            <a:pPr marL="0" indent="0">
              <a:buNone/>
            </a:pPr>
            <a:r>
              <a:rPr lang="en-GB" sz="1800" dirty="0">
                <a:hlinkClick r:id="rId3"/>
              </a:rPr>
              <a:t>https://www.youtube.com/watch?v=2b1gFfYiZkE</a:t>
            </a:r>
            <a:endParaRPr lang="en-GB" sz="1800" dirty="0"/>
          </a:p>
          <a:p>
            <a:pPr marL="0" indent="0">
              <a:buNone/>
            </a:pPr>
            <a:endParaRPr lang="en-GB" sz="2400" dirty="0" smtClean="0"/>
          </a:p>
        </p:txBody>
      </p:sp>
      <p:pic>
        <p:nvPicPr>
          <p:cNvPr id="2" name="Picture 1"/>
          <p:cNvPicPr>
            <a:picLocks noChangeAspect="1"/>
          </p:cNvPicPr>
          <p:nvPr/>
        </p:nvPicPr>
        <p:blipFill>
          <a:blip r:embed="rId4" cstate="print"/>
          <a:stretch>
            <a:fillRect/>
          </a:stretch>
        </p:blipFill>
        <p:spPr>
          <a:xfrm>
            <a:off x="5580112" y="3356992"/>
            <a:ext cx="3566814" cy="2354181"/>
          </a:xfrm>
          <a:prstGeom prst="rect">
            <a:avLst/>
          </a:prstGeom>
        </p:spPr>
      </p:pic>
      <p:sp>
        <p:nvSpPr>
          <p:cNvPr id="4" name="Title 3"/>
          <p:cNvSpPr>
            <a:spLocks noGrp="1"/>
          </p:cNvSpPr>
          <p:nvPr>
            <p:ph type="title"/>
          </p:nvPr>
        </p:nvSpPr>
        <p:spPr/>
        <p:txBody>
          <a:bodyPr/>
          <a:lstStyle/>
          <a:p>
            <a:r>
              <a:rPr lang="en-GB" dirty="0" smtClean="0"/>
              <a:t>1. Defining Coaching &amp; Mentoring</a:t>
            </a:r>
            <a:endParaRPr lang="en-GB" dirty="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smtClean="0"/>
              <a:t>Coaching &amp; Mentoring </a:t>
            </a:r>
            <a:endParaRPr lang="en-GB" sz="2400" dirty="0"/>
          </a:p>
        </p:txBody>
      </p:sp>
    </p:spTree>
    <p:extLst>
      <p:ext uri="{BB962C8B-B14F-4D97-AF65-F5344CB8AC3E}">
        <p14:creationId xmlns:p14="http://schemas.microsoft.com/office/powerpoint/2010/main" xmlns="" val="2111795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Defining Coaching &amp; Mentoring</a:t>
            </a:r>
          </a:p>
        </p:txBody>
      </p:sp>
      <p:sp>
        <p:nvSpPr>
          <p:cNvPr id="3" name="Content Placeholder 2"/>
          <p:cNvSpPr>
            <a:spLocks noGrp="1"/>
          </p:cNvSpPr>
          <p:nvPr>
            <p:ph type="body" orient="vert" idx="1"/>
          </p:nvPr>
        </p:nvSpPr>
        <p:spPr/>
        <p:txBody>
          <a:bodyPr>
            <a:normAutofit fontScale="92500" lnSpcReduction="20000"/>
          </a:bodyPr>
          <a:lstStyle/>
          <a:p>
            <a:pPr marL="0" indent="0">
              <a:buNone/>
            </a:pPr>
            <a:r>
              <a:rPr lang="en-GB" dirty="0" smtClean="0"/>
              <a:t>“Unlocking a persons potential to maximise their own performance.  It is helping them to learn rather than teaching them” (Whitmore, 2009)</a:t>
            </a:r>
          </a:p>
          <a:p>
            <a:pPr marL="0" indent="0">
              <a:buNone/>
            </a:pPr>
            <a:r>
              <a:rPr lang="en-GB" dirty="0" smtClean="0"/>
              <a:t>“A collaborative, solution-focused, results orientated and systematic process in which the coach facilitates the enhancement of work performance, life experience, self directed learning and personal growth of the coachee (Grant, 1999)</a:t>
            </a:r>
            <a:endParaRPr lang="en-GB" dirty="0"/>
          </a:p>
        </p:txBody>
      </p:sp>
      <p:sp>
        <p:nvSpPr>
          <p:cNvPr id="4" name="Vertical Text Placeholder 3"/>
          <p:cNvSpPr>
            <a:spLocks noGrp="1"/>
          </p:cNvSpPr>
          <p:nvPr>
            <p:ph type="body" orient="vert" idx="13"/>
          </p:nvPr>
        </p:nvSpPr>
        <p:spPr/>
        <p:txBody>
          <a:bodyPr/>
          <a:lstStyle/>
          <a:p>
            <a:pPr marL="0" indent="0">
              <a:buNone/>
            </a:pPr>
            <a:r>
              <a:rPr lang="en-GB" dirty="0"/>
              <a:t>Coaching in a business context</a:t>
            </a:r>
          </a:p>
        </p:txBody>
      </p:sp>
    </p:spTree>
    <p:extLst>
      <p:ext uri="{BB962C8B-B14F-4D97-AF65-F5344CB8AC3E}">
        <p14:creationId xmlns:p14="http://schemas.microsoft.com/office/powerpoint/2010/main" xmlns="" val="10876519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4" descr="Image result for jeremy snape"/>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07504" y="1724517"/>
            <a:ext cx="2448383" cy="1805683"/>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itle 3"/>
          <p:cNvSpPr>
            <a:spLocks noGrp="1"/>
          </p:cNvSpPr>
          <p:nvPr>
            <p:ph type="title"/>
          </p:nvPr>
        </p:nvSpPr>
        <p:spPr/>
        <p:txBody>
          <a:bodyPr/>
          <a:lstStyle/>
          <a:p>
            <a:r>
              <a:rPr lang="en-GB" dirty="0"/>
              <a:t>1</a:t>
            </a:r>
            <a:r>
              <a:rPr lang="en-GB" dirty="0" smtClean="0"/>
              <a:t>. Defining Coaching &amp; Mentoring</a:t>
            </a:r>
            <a:endParaRPr lang="en-GB" dirty="0"/>
          </a:p>
        </p:txBody>
      </p:sp>
      <p:sp>
        <p:nvSpPr>
          <p:cNvPr id="5" name="Vertical Text Placeholder 4"/>
          <p:cNvSpPr>
            <a:spLocks noGrp="1"/>
          </p:cNvSpPr>
          <p:nvPr>
            <p:ph type="body" orient="vert" idx="1"/>
          </p:nvPr>
        </p:nvSpPr>
        <p:spPr/>
        <p:txBody>
          <a:bodyPr>
            <a:normAutofit/>
          </a:bodyPr>
          <a:lstStyle/>
          <a:p>
            <a:pPr marL="0" indent="0">
              <a:buNone/>
            </a:pPr>
            <a:r>
              <a:rPr lang="en-GB" sz="2400" dirty="0" smtClean="0"/>
              <a:t>		"</a:t>
            </a:r>
            <a:r>
              <a:rPr lang="en-GB" sz="2400" b="1" dirty="0" smtClean="0"/>
              <a:t>Coaching </a:t>
            </a:r>
            <a:r>
              <a:rPr lang="en-GB" sz="2400" b="1" dirty="0"/>
              <a:t>isn’t mentoring</a:t>
            </a:r>
            <a:r>
              <a:rPr lang="en-GB" sz="2400" dirty="0"/>
              <a:t> as mentoring calls </a:t>
            </a:r>
            <a:r>
              <a:rPr lang="en-GB" sz="2400" dirty="0" smtClean="0"/>
              <a:t>		for </a:t>
            </a:r>
            <a:r>
              <a:rPr lang="en-GB" sz="2400" dirty="0"/>
              <a:t>the lead person to have reached the </a:t>
            </a:r>
            <a:r>
              <a:rPr lang="en-GB" sz="2400" dirty="0" smtClean="0"/>
              <a:t>			heights </a:t>
            </a:r>
            <a:r>
              <a:rPr lang="en-GB" sz="2400" dirty="0"/>
              <a:t>of performance themselves. </a:t>
            </a:r>
            <a:r>
              <a:rPr lang="en-GB" sz="2400" b="1" dirty="0"/>
              <a:t>Coaching </a:t>
            </a:r>
            <a:r>
              <a:rPr lang="en-GB" sz="2400" b="1" dirty="0" smtClean="0"/>
              <a:t>		isn’t </a:t>
            </a:r>
            <a:r>
              <a:rPr lang="en-GB" sz="2400" b="1" dirty="0"/>
              <a:t>teaching</a:t>
            </a:r>
            <a:r>
              <a:rPr lang="en-GB" sz="2400" dirty="0"/>
              <a:t> which relies too heavily on one </a:t>
            </a:r>
            <a:r>
              <a:rPr lang="en-GB" sz="2400" dirty="0" smtClean="0"/>
              <a:t>		way </a:t>
            </a:r>
            <a:r>
              <a:rPr lang="en-GB" sz="2400" dirty="0"/>
              <a:t>transfer of information. Coaching is different and the first fundamental of coaching is in </a:t>
            </a:r>
            <a:r>
              <a:rPr lang="en-GB" sz="2400" b="1" dirty="0"/>
              <a:t>the </a:t>
            </a:r>
            <a:r>
              <a:rPr lang="en-GB" sz="2400" b="1" dirty="0" err="1"/>
              <a:t>mindset</a:t>
            </a:r>
            <a:r>
              <a:rPr lang="en-GB" sz="2400" dirty="0"/>
              <a:t>....In a corporate world which has multiple </a:t>
            </a:r>
            <a:r>
              <a:rPr lang="en-GB" sz="2400" dirty="0" smtClean="0"/>
              <a:t>priorities </a:t>
            </a:r>
            <a:r>
              <a:rPr lang="en-GB" sz="2400" dirty="0"/>
              <a:t>and financial targets, it’s easier and faster to be directive but </a:t>
            </a:r>
            <a:r>
              <a:rPr lang="en-GB" sz="2400" b="1" dirty="0"/>
              <a:t>greater long term rewards</a:t>
            </a:r>
            <a:r>
              <a:rPr lang="en-GB" sz="2400" dirty="0"/>
              <a:t> are there if you help people to solve problems for </a:t>
            </a:r>
            <a:r>
              <a:rPr lang="en-GB" sz="2400" dirty="0" smtClean="0"/>
              <a:t>themselves.”</a:t>
            </a:r>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i="1" dirty="0"/>
              <a:t>Jeremy Snape, ex-England cricketer and sports </a:t>
            </a:r>
            <a:r>
              <a:rPr lang="en-GB" sz="2400" i="1" dirty="0" smtClean="0"/>
              <a:t>coach</a:t>
            </a:r>
            <a:endParaRPr lang="en-GB" sz="2400" dirty="0"/>
          </a:p>
        </p:txBody>
      </p:sp>
    </p:spTree>
    <p:extLst>
      <p:ext uri="{BB962C8B-B14F-4D97-AF65-F5344CB8AC3E}">
        <p14:creationId xmlns:p14="http://schemas.microsoft.com/office/powerpoint/2010/main" xmlns="" val="13753654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116632"/>
            <a:ext cx="8229600" cy="1143000"/>
          </a:xfrm>
        </p:spPr>
        <p:txBody>
          <a:bodyPr/>
          <a:lstStyle/>
          <a:p>
            <a:r>
              <a:rPr lang="en-GB" dirty="0" smtClean="0"/>
              <a:t>1. Defining Coaching &amp; Mentoring</a:t>
            </a:r>
            <a:endParaRPr lang="en-GB" dirty="0"/>
          </a:p>
        </p:txBody>
      </p:sp>
      <p:sp>
        <p:nvSpPr>
          <p:cNvPr id="12" name="Vertical Text Placeholder 11"/>
          <p:cNvSpPr>
            <a:spLocks noGrp="1"/>
          </p:cNvSpPr>
          <p:nvPr>
            <p:ph type="body" orient="vert" idx="1"/>
          </p:nvPr>
        </p:nvSpPr>
        <p:spPr>
          <a:xfrm>
            <a:off x="405584" y="1433415"/>
            <a:ext cx="8318832" cy="4371849"/>
          </a:xfrm>
        </p:spPr>
        <p:txBody>
          <a:bodyPr>
            <a:normAutofit/>
          </a:bodyPr>
          <a:lstStyle/>
          <a:p>
            <a:pPr>
              <a:buFont typeface="Wingdings" pitchFamily="2" charset="2"/>
              <a:buChar char="§"/>
            </a:pPr>
            <a:r>
              <a:rPr lang="en-GB" sz="2400" dirty="0" smtClean="0"/>
              <a:t>Facilitate the exploration of needs, motivations, desires, skills and thought processes to assist the individual in making real, lasting change.</a:t>
            </a:r>
          </a:p>
          <a:p>
            <a:pPr>
              <a:buFont typeface="Wingdings" pitchFamily="2" charset="2"/>
              <a:buChar char="§"/>
            </a:pPr>
            <a:r>
              <a:rPr lang="en-GB" sz="2400" dirty="0" smtClean="0"/>
              <a:t>Use questioning techniques to facilitate Individual’s  own thought processes in order to identify solutions and actions rather than take a wholly directive approach</a:t>
            </a:r>
          </a:p>
          <a:p>
            <a:pPr>
              <a:buFont typeface="Wingdings" pitchFamily="2" charset="2"/>
              <a:buChar char="§"/>
            </a:pPr>
            <a:r>
              <a:rPr lang="en-GB" sz="2400" dirty="0" smtClean="0"/>
              <a:t>Support the individual in setting appropriate goals and methods of assessing progress in relation to these goals</a:t>
            </a:r>
          </a:p>
          <a:p>
            <a:pPr>
              <a:buFont typeface="Wingdings" pitchFamily="2" charset="2"/>
              <a:buChar char="§"/>
            </a:pPr>
            <a:r>
              <a:rPr lang="en-GB" sz="2400" dirty="0" smtClean="0"/>
              <a:t>Observe, listen and ask questions to understand the individual’s situation</a:t>
            </a:r>
          </a:p>
        </p:txBody>
      </p:sp>
      <p:sp>
        <p:nvSpPr>
          <p:cNvPr id="13" name="Vertical Text Placeholder 12"/>
          <p:cNvSpPr>
            <a:spLocks noGrp="1"/>
          </p:cNvSpPr>
          <p:nvPr>
            <p:ph type="body" orient="vert" idx="13"/>
          </p:nvPr>
        </p:nvSpPr>
        <p:spPr>
          <a:xfrm>
            <a:off x="406146" y="1063674"/>
            <a:ext cx="8317230" cy="369741"/>
          </a:xfrm>
        </p:spPr>
        <p:txBody>
          <a:bodyPr/>
          <a:lstStyle/>
          <a:p>
            <a:pPr marL="0" indent="0">
              <a:buNone/>
            </a:pPr>
            <a:r>
              <a:rPr lang="en-GB" sz="2400" dirty="0" smtClean="0"/>
              <a:t>Similarities</a:t>
            </a:r>
            <a:endParaRPr lang="en-GB" sz="2400" dirty="0"/>
          </a:p>
        </p:txBody>
      </p:sp>
    </p:spTree>
    <p:extLst>
      <p:ext uri="{BB962C8B-B14F-4D97-AF65-F5344CB8AC3E}">
        <p14:creationId xmlns:p14="http://schemas.microsoft.com/office/powerpoint/2010/main" xmlns="" val="292047741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116632"/>
            <a:ext cx="8229600" cy="1143000"/>
          </a:xfrm>
        </p:spPr>
        <p:txBody>
          <a:bodyPr/>
          <a:lstStyle/>
          <a:p>
            <a:r>
              <a:rPr lang="en-GB" dirty="0" smtClean="0"/>
              <a:t>1. Defining Coaching &amp; Mentoring</a:t>
            </a:r>
            <a:endParaRPr lang="en-GB" dirty="0"/>
          </a:p>
        </p:txBody>
      </p:sp>
      <p:sp>
        <p:nvSpPr>
          <p:cNvPr id="12" name="Vertical Text Placeholder 11"/>
          <p:cNvSpPr>
            <a:spLocks noGrp="1"/>
          </p:cNvSpPr>
          <p:nvPr>
            <p:ph type="body" orient="vert" idx="1"/>
          </p:nvPr>
        </p:nvSpPr>
        <p:spPr>
          <a:xfrm>
            <a:off x="405584" y="1433415"/>
            <a:ext cx="8318832" cy="4371849"/>
          </a:xfrm>
        </p:spPr>
        <p:txBody>
          <a:bodyPr>
            <a:normAutofit/>
          </a:bodyPr>
          <a:lstStyle/>
          <a:p>
            <a:pPr>
              <a:buFont typeface="Wingdings" pitchFamily="2" charset="2"/>
              <a:buChar char="§"/>
            </a:pPr>
            <a:r>
              <a:rPr lang="en-GB" sz="2400" dirty="0" smtClean="0"/>
              <a:t>Creatively apply tools and techniques which may include one-to-one training, facilitating, counselling &amp; networking.</a:t>
            </a:r>
          </a:p>
          <a:p>
            <a:pPr>
              <a:buFont typeface="Wingdings" pitchFamily="2" charset="2"/>
              <a:buChar char="§"/>
            </a:pPr>
            <a:r>
              <a:rPr lang="en-GB" sz="2400" dirty="0" smtClean="0"/>
              <a:t>Encourage a commitment to action and the development of lasting personal growth &amp; change.</a:t>
            </a:r>
          </a:p>
          <a:p>
            <a:pPr>
              <a:buFont typeface="Wingdings" pitchFamily="2" charset="2"/>
              <a:buChar char="§"/>
            </a:pPr>
            <a:r>
              <a:rPr lang="en-GB" sz="2400" dirty="0" smtClean="0"/>
              <a:t>Maintain unconditional positive regard for the individual, is at all times supportive and non-judgemental, of views, lifestyle and aspirations.</a:t>
            </a:r>
          </a:p>
          <a:p>
            <a:pPr>
              <a:buFont typeface="Wingdings" pitchFamily="2" charset="2"/>
              <a:buChar char="§"/>
            </a:pPr>
            <a:r>
              <a:rPr lang="en-GB" sz="2400" dirty="0" smtClean="0"/>
              <a:t>Ensure that clients develop personal competencies and do not develop unhealthy dependencies on the coaching or mentoring relationship.</a:t>
            </a:r>
          </a:p>
          <a:p>
            <a:endParaRPr lang="en-GB" sz="2400" dirty="0"/>
          </a:p>
        </p:txBody>
      </p:sp>
      <p:sp>
        <p:nvSpPr>
          <p:cNvPr id="13" name="Vertical Text Placeholder 12"/>
          <p:cNvSpPr>
            <a:spLocks noGrp="1"/>
          </p:cNvSpPr>
          <p:nvPr>
            <p:ph type="body" orient="vert" idx="13"/>
          </p:nvPr>
        </p:nvSpPr>
        <p:spPr>
          <a:xfrm>
            <a:off x="406146" y="1063674"/>
            <a:ext cx="8317230" cy="369741"/>
          </a:xfrm>
        </p:spPr>
        <p:txBody>
          <a:bodyPr/>
          <a:lstStyle/>
          <a:p>
            <a:pPr marL="0" indent="0">
              <a:buNone/>
            </a:pPr>
            <a:r>
              <a:rPr lang="en-GB" sz="2400" dirty="0" smtClean="0"/>
              <a:t>Similarities</a:t>
            </a:r>
            <a:endParaRPr lang="en-GB" sz="2400" dirty="0"/>
          </a:p>
        </p:txBody>
      </p:sp>
    </p:spTree>
    <p:extLst>
      <p:ext uri="{BB962C8B-B14F-4D97-AF65-F5344CB8AC3E}">
        <p14:creationId xmlns:p14="http://schemas.microsoft.com/office/powerpoint/2010/main" xmlns="" val="315877935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Defining Coaching &amp; Mentoring</a:t>
            </a:r>
            <a:endParaRPr lang="en-GB" dirty="0"/>
          </a:p>
        </p:txBody>
      </p:sp>
      <p:sp>
        <p:nvSpPr>
          <p:cNvPr id="3" name="Vertical Text Placeholder 2"/>
          <p:cNvSpPr>
            <a:spLocks noGrp="1"/>
          </p:cNvSpPr>
          <p:nvPr>
            <p:ph type="body" orient="vert" idx="1"/>
          </p:nvPr>
        </p:nvSpPr>
        <p:spPr/>
        <p:txBody>
          <a:bodyPr>
            <a:normAutofit fontScale="55000" lnSpcReduction="20000"/>
          </a:bodyPr>
          <a:lstStyle/>
          <a:p>
            <a:pPr lvl="0"/>
            <a:r>
              <a:rPr lang="en-GB" b="1" dirty="0"/>
              <a:t>It’s best to be coached by my line manager or someone that knows me well</a:t>
            </a:r>
            <a:r>
              <a:rPr lang="en-GB" b="1" dirty="0" smtClean="0"/>
              <a:t>.</a:t>
            </a:r>
            <a:endParaRPr lang="en-GB" dirty="0" smtClean="0"/>
          </a:p>
          <a:p>
            <a:pPr lvl="0"/>
            <a:r>
              <a:rPr lang="en-GB" b="1" dirty="0" smtClean="0"/>
              <a:t>I </a:t>
            </a:r>
            <a:r>
              <a:rPr lang="en-GB" b="1" dirty="0"/>
              <a:t>can be coached by a stranger</a:t>
            </a:r>
            <a:r>
              <a:rPr lang="en-GB" b="1" dirty="0" smtClean="0"/>
              <a:t>.</a:t>
            </a:r>
            <a:endParaRPr lang="en-GB" dirty="0"/>
          </a:p>
          <a:p>
            <a:pPr lvl="0"/>
            <a:r>
              <a:rPr lang="en-GB" b="1" dirty="0"/>
              <a:t>My coach will tell me exactly what to do</a:t>
            </a:r>
            <a:r>
              <a:rPr lang="en-GB" b="1" dirty="0" smtClean="0"/>
              <a:t>.</a:t>
            </a:r>
            <a:endParaRPr lang="en-GB" dirty="0"/>
          </a:p>
          <a:p>
            <a:pPr lvl="0"/>
            <a:r>
              <a:rPr lang="en-GB" b="1" dirty="0"/>
              <a:t>My coach will help me to identify the best solutions for me</a:t>
            </a:r>
            <a:r>
              <a:rPr lang="en-GB" b="1" dirty="0" smtClean="0"/>
              <a:t>.</a:t>
            </a:r>
            <a:r>
              <a:rPr lang="en-GB" dirty="0"/>
              <a:t> </a:t>
            </a:r>
          </a:p>
          <a:p>
            <a:pPr lvl="0"/>
            <a:r>
              <a:rPr lang="en-GB" b="1" dirty="0"/>
              <a:t>My coach will help me to get to the deep rooted personal issues that are effecting me</a:t>
            </a:r>
            <a:r>
              <a:rPr lang="en-GB" b="1" dirty="0" smtClean="0"/>
              <a:t>.</a:t>
            </a:r>
            <a:endParaRPr lang="en-GB" dirty="0"/>
          </a:p>
          <a:p>
            <a:pPr lvl="0"/>
            <a:r>
              <a:rPr lang="en-GB" b="1" dirty="0"/>
              <a:t>Coaching is only needed for ‘problem’ employees</a:t>
            </a:r>
            <a:r>
              <a:rPr lang="en-GB" b="1" dirty="0" smtClean="0"/>
              <a:t>.</a:t>
            </a:r>
            <a:r>
              <a:rPr lang="en-GB" dirty="0"/>
              <a:t> </a:t>
            </a:r>
          </a:p>
          <a:p>
            <a:pPr lvl="0"/>
            <a:r>
              <a:rPr lang="en-GB" b="1" dirty="0"/>
              <a:t>My coach should have a background and experience similar to mine</a:t>
            </a:r>
            <a:r>
              <a:rPr lang="en-GB" b="1" dirty="0" smtClean="0"/>
              <a:t>.</a:t>
            </a:r>
            <a:endParaRPr lang="en-GB" dirty="0"/>
          </a:p>
          <a:p>
            <a:pPr lvl="0"/>
            <a:r>
              <a:rPr lang="en-GB" b="1" dirty="0"/>
              <a:t>Not everyone can be coached</a:t>
            </a:r>
            <a:r>
              <a:rPr lang="en-GB" b="1" dirty="0" smtClean="0"/>
              <a:t>.</a:t>
            </a:r>
            <a:r>
              <a:rPr lang="en-GB" dirty="0"/>
              <a:t> </a:t>
            </a:r>
          </a:p>
          <a:p>
            <a:pPr lvl="0"/>
            <a:r>
              <a:rPr lang="en-GB" b="1" dirty="0"/>
              <a:t>Coaching is the same as mentoring</a:t>
            </a:r>
            <a:r>
              <a:rPr lang="en-GB" b="1" dirty="0" smtClean="0"/>
              <a:t>.</a:t>
            </a:r>
            <a:endParaRPr lang="en-GB" dirty="0"/>
          </a:p>
          <a:p>
            <a:pPr lvl="0"/>
            <a:r>
              <a:rPr lang="en-GB" b="1" dirty="0"/>
              <a:t>Coaching takes a lot of time</a:t>
            </a:r>
            <a:r>
              <a:rPr lang="en-GB" b="1" dirty="0" smtClean="0"/>
              <a:t>.</a:t>
            </a:r>
            <a:r>
              <a:rPr lang="en-GB" dirty="0"/>
              <a:t> </a:t>
            </a:r>
          </a:p>
          <a:p>
            <a:pPr lvl="0"/>
            <a:r>
              <a:rPr lang="en-GB" b="1" dirty="0"/>
              <a:t>It’s the same as just giving feedback</a:t>
            </a:r>
            <a:r>
              <a:rPr lang="en-GB" b="1" dirty="0" smtClean="0"/>
              <a:t>.</a:t>
            </a:r>
            <a:endParaRPr lang="en-GB" dirty="0"/>
          </a:p>
          <a:p>
            <a:pPr lvl="0"/>
            <a:r>
              <a:rPr lang="en-GB" b="1" dirty="0"/>
              <a:t>I am able to coach people more senior then me.</a:t>
            </a:r>
            <a:endParaRPr lang="en-GB" dirty="0"/>
          </a:p>
          <a:p>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Fact or Fable</a:t>
            </a:r>
            <a:endParaRPr lang="en-GB" dirty="0"/>
          </a:p>
        </p:txBody>
      </p:sp>
      <p:pic>
        <p:nvPicPr>
          <p:cNvPr id="1026" name="Picture 2" descr="Image result for time for a quiz"/>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300192" y="4045439"/>
            <a:ext cx="2630066" cy="147868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844170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9" presetClass="emph" presetSubtype="0" fill="hold" nodeType="clickEffect">
                                  <p:stCondLst>
                                    <p:cond delay="0"/>
                                  </p:stCondLst>
                                  <p:childTnLst>
                                    <p:animClr clrSpc="rgb" dir="cw">
                                      <p:cBhvr override="childStyle">
                                        <p:cTn id="6" dur="500" fill="hold"/>
                                        <p:tgtEl>
                                          <p:spTgt spid="3">
                                            <p:txEl>
                                              <p:pRg st="0" end="0"/>
                                            </p:txEl>
                                          </p:spTgt>
                                        </p:tgtEl>
                                        <p:attrNameLst>
                                          <p:attrName>style.color</p:attrName>
                                        </p:attrNameLst>
                                      </p:cBhvr>
                                      <p:to>
                                        <a:srgbClr val="FF0000"/>
                                      </p:to>
                                    </p:animClr>
                                    <p:animClr clrSpc="rgb" dir="cw">
                                      <p:cBhvr>
                                        <p:cTn id="7" dur="500" fill="hold"/>
                                        <p:tgtEl>
                                          <p:spTgt spid="3">
                                            <p:txEl>
                                              <p:pRg st="0" end="0"/>
                                            </p:txEl>
                                          </p:spTgt>
                                        </p:tgtEl>
                                        <p:attrNameLst>
                                          <p:attrName>fillcolor</p:attrName>
                                        </p:attrNameLst>
                                      </p:cBhvr>
                                      <p:to>
                                        <a:srgbClr val="FF0000"/>
                                      </p:to>
                                    </p:animClr>
                                    <p:set>
                                      <p:cBhvr>
                                        <p:cTn id="8" dur="500" fill="hold"/>
                                        <p:tgtEl>
                                          <p:spTgt spid="3">
                                            <p:txEl>
                                              <p:pRg st="0" end="0"/>
                                            </p:txEl>
                                          </p:spTgt>
                                        </p:tgtEl>
                                        <p:attrNameLst>
                                          <p:attrName>fill.type</p:attrName>
                                        </p:attrNameLst>
                                      </p:cBhvr>
                                      <p:to>
                                        <p:strVal val="solid"/>
                                      </p:to>
                                    </p:set>
                                    <p:set>
                                      <p:cBhvr>
                                        <p:cTn id="9" dur="500" fill="hold"/>
                                        <p:tgtEl>
                                          <p:spTgt spid="3">
                                            <p:txEl>
                                              <p:pRg st="0" end="0"/>
                                            </p:txEl>
                                          </p:spTgt>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19" presetClass="emph" presetSubtype="0" fill="hold" nodeType="clickEffect">
                                  <p:stCondLst>
                                    <p:cond delay="0"/>
                                  </p:stCondLst>
                                  <p:childTnLst>
                                    <p:animClr clrSpc="rgb" dir="cw">
                                      <p:cBhvr override="childStyle">
                                        <p:cTn id="13" dur="500" fill="hold"/>
                                        <p:tgtEl>
                                          <p:spTgt spid="3">
                                            <p:txEl>
                                              <p:pRg st="1" end="1"/>
                                            </p:txEl>
                                          </p:spTgt>
                                        </p:tgtEl>
                                        <p:attrNameLst>
                                          <p:attrName>style.color</p:attrName>
                                        </p:attrNameLst>
                                      </p:cBhvr>
                                      <p:to>
                                        <a:srgbClr val="00B050"/>
                                      </p:to>
                                    </p:animClr>
                                    <p:animClr clrSpc="rgb" dir="cw">
                                      <p:cBhvr>
                                        <p:cTn id="14" dur="500" fill="hold"/>
                                        <p:tgtEl>
                                          <p:spTgt spid="3">
                                            <p:txEl>
                                              <p:pRg st="1" end="1"/>
                                            </p:txEl>
                                          </p:spTgt>
                                        </p:tgtEl>
                                        <p:attrNameLst>
                                          <p:attrName>fillcolor</p:attrName>
                                        </p:attrNameLst>
                                      </p:cBhvr>
                                      <p:to>
                                        <a:srgbClr val="00B050"/>
                                      </p:to>
                                    </p:animClr>
                                    <p:set>
                                      <p:cBhvr>
                                        <p:cTn id="15" dur="500" fill="hold"/>
                                        <p:tgtEl>
                                          <p:spTgt spid="3">
                                            <p:txEl>
                                              <p:pRg st="1" end="1"/>
                                            </p:txEl>
                                          </p:spTgt>
                                        </p:tgtEl>
                                        <p:attrNameLst>
                                          <p:attrName>fill.type</p:attrName>
                                        </p:attrNameLst>
                                      </p:cBhvr>
                                      <p:to>
                                        <p:strVal val="solid"/>
                                      </p:to>
                                    </p:set>
                                    <p:set>
                                      <p:cBhvr>
                                        <p:cTn id="16" dur="500" fill="hold"/>
                                        <p:tgtEl>
                                          <p:spTgt spid="3">
                                            <p:txEl>
                                              <p:pRg st="1" end="1"/>
                                            </p:txEl>
                                          </p:spTgt>
                                        </p:tgtEl>
                                        <p:attrNameLst>
                                          <p:attrName>fill.on</p:attrName>
                                        </p:attrNameLst>
                                      </p:cBhvr>
                                      <p:to>
                                        <p:strVal val="true"/>
                                      </p:to>
                                    </p:set>
                                  </p:childTnLst>
                                </p:cTn>
                              </p:par>
                            </p:childTnLst>
                          </p:cTn>
                        </p:par>
                      </p:childTnLst>
                    </p:cTn>
                  </p:par>
                  <p:par>
                    <p:cTn id="17" fill="hold">
                      <p:stCondLst>
                        <p:cond delay="indefinite"/>
                      </p:stCondLst>
                      <p:childTnLst>
                        <p:par>
                          <p:cTn id="18" fill="hold">
                            <p:stCondLst>
                              <p:cond delay="0"/>
                            </p:stCondLst>
                            <p:childTnLst>
                              <p:par>
                                <p:cTn id="19" presetID="19" presetClass="emph" presetSubtype="0" fill="hold" nodeType="clickEffect">
                                  <p:stCondLst>
                                    <p:cond delay="0"/>
                                  </p:stCondLst>
                                  <p:childTnLst>
                                    <p:animClr clrSpc="rgb" dir="cw">
                                      <p:cBhvr override="childStyle">
                                        <p:cTn id="20" dur="500" fill="hold"/>
                                        <p:tgtEl>
                                          <p:spTgt spid="3">
                                            <p:txEl>
                                              <p:pRg st="2" end="2"/>
                                            </p:txEl>
                                          </p:spTgt>
                                        </p:tgtEl>
                                        <p:attrNameLst>
                                          <p:attrName>style.color</p:attrName>
                                        </p:attrNameLst>
                                      </p:cBhvr>
                                      <p:to>
                                        <a:srgbClr val="FF0000"/>
                                      </p:to>
                                    </p:animClr>
                                    <p:animClr clrSpc="rgb" dir="cw">
                                      <p:cBhvr>
                                        <p:cTn id="21" dur="500" fill="hold"/>
                                        <p:tgtEl>
                                          <p:spTgt spid="3">
                                            <p:txEl>
                                              <p:pRg st="2" end="2"/>
                                            </p:txEl>
                                          </p:spTgt>
                                        </p:tgtEl>
                                        <p:attrNameLst>
                                          <p:attrName>fillcolor</p:attrName>
                                        </p:attrNameLst>
                                      </p:cBhvr>
                                      <p:to>
                                        <a:srgbClr val="FF0000"/>
                                      </p:to>
                                    </p:animClr>
                                    <p:set>
                                      <p:cBhvr>
                                        <p:cTn id="22" dur="500" fill="hold"/>
                                        <p:tgtEl>
                                          <p:spTgt spid="3">
                                            <p:txEl>
                                              <p:pRg st="2" end="2"/>
                                            </p:txEl>
                                          </p:spTgt>
                                        </p:tgtEl>
                                        <p:attrNameLst>
                                          <p:attrName>fill.type</p:attrName>
                                        </p:attrNameLst>
                                      </p:cBhvr>
                                      <p:to>
                                        <p:strVal val="solid"/>
                                      </p:to>
                                    </p:set>
                                    <p:set>
                                      <p:cBhvr>
                                        <p:cTn id="23" dur="500" fill="hold"/>
                                        <p:tgtEl>
                                          <p:spTgt spid="3">
                                            <p:txEl>
                                              <p:pRg st="2" end="2"/>
                                            </p:txEl>
                                          </p:spTgt>
                                        </p:tgtEl>
                                        <p:attrNameLst>
                                          <p:attrName>fill.on</p:attrName>
                                        </p:attrNameLst>
                                      </p:cBhvr>
                                      <p:to>
                                        <p:strVal val="true"/>
                                      </p:to>
                                    </p:set>
                                  </p:childTnLst>
                                </p:cTn>
                              </p:par>
                            </p:childTnLst>
                          </p:cTn>
                        </p:par>
                      </p:childTnLst>
                    </p:cTn>
                  </p:par>
                  <p:par>
                    <p:cTn id="24" fill="hold">
                      <p:stCondLst>
                        <p:cond delay="indefinite"/>
                      </p:stCondLst>
                      <p:childTnLst>
                        <p:par>
                          <p:cTn id="25" fill="hold">
                            <p:stCondLst>
                              <p:cond delay="0"/>
                            </p:stCondLst>
                            <p:childTnLst>
                              <p:par>
                                <p:cTn id="26" presetID="19" presetClass="emph" presetSubtype="0" fill="hold" nodeType="clickEffect">
                                  <p:stCondLst>
                                    <p:cond delay="0"/>
                                  </p:stCondLst>
                                  <p:childTnLst>
                                    <p:animClr clrSpc="rgb" dir="cw">
                                      <p:cBhvr override="childStyle">
                                        <p:cTn id="27" dur="500" fill="hold"/>
                                        <p:tgtEl>
                                          <p:spTgt spid="3">
                                            <p:txEl>
                                              <p:pRg st="3" end="3"/>
                                            </p:txEl>
                                          </p:spTgt>
                                        </p:tgtEl>
                                        <p:attrNameLst>
                                          <p:attrName>style.color</p:attrName>
                                        </p:attrNameLst>
                                      </p:cBhvr>
                                      <p:to>
                                        <a:srgbClr val="00B050"/>
                                      </p:to>
                                    </p:animClr>
                                    <p:animClr clrSpc="rgb" dir="cw">
                                      <p:cBhvr>
                                        <p:cTn id="28" dur="500" fill="hold"/>
                                        <p:tgtEl>
                                          <p:spTgt spid="3">
                                            <p:txEl>
                                              <p:pRg st="3" end="3"/>
                                            </p:txEl>
                                          </p:spTgt>
                                        </p:tgtEl>
                                        <p:attrNameLst>
                                          <p:attrName>fillcolor</p:attrName>
                                        </p:attrNameLst>
                                      </p:cBhvr>
                                      <p:to>
                                        <a:srgbClr val="00B050"/>
                                      </p:to>
                                    </p:animClr>
                                    <p:set>
                                      <p:cBhvr>
                                        <p:cTn id="29" dur="500" fill="hold"/>
                                        <p:tgtEl>
                                          <p:spTgt spid="3">
                                            <p:txEl>
                                              <p:pRg st="3" end="3"/>
                                            </p:txEl>
                                          </p:spTgt>
                                        </p:tgtEl>
                                        <p:attrNameLst>
                                          <p:attrName>fill.type</p:attrName>
                                        </p:attrNameLst>
                                      </p:cBhvr>
                                      <p:to>
                                        <p:strVal val="solid"/>
                                      </p:to>
                                    </p:set>
                                    <p:set>
                                      <p:cBhvr>
                                        <p:cTn id="30" dur="500" fill="hold"/>
                                        <p:tgtEl>
                                          <p:spTgt spid="3">
                                            <p:txEl>
                                              <p:pRg st="3" end="3"/>
                                            </p:txEl>
                                          </p:spTgt>
                                        </p:tgtEl>
                                        <p:attrNameLst>
                                          <p:attrName>fill.on</p:attrName>
                                        </p:attrNameLst>
                                      </p:cBhvr>
                                      <p:to>
                                        <p:strVal val="true"/>
                                      </p:to>
                                    </p:set>
                                  </p:childTnLst>
                                </p:cTn>
                              </p:par>
                            </p:childTnLst>
                          </p:cTn>
                        </p:par>
                      </p:childTnLst>
                    </p:cTn>
                  </p:par>
                  <p:par>
                    <p:cTn id="31" fill="hold">
                      <p:stCondLst>
                        <p:cond delay="indefinite"/>
                      </p:stCondLst>
                      <p:childTnLst>
                        <p:par>
                          <p:cTn id="32" fill="hold">
                            <p:stCondLst>
                              <p:cond delay="0"/>
                            </p:stCondLst>
                            <p:childTnLst>
                              <p:par>
                                <p:cTn id="33" presetID="19" presetClass="emph" presetSubtype="0" fill="hold" nodeType="clickEffect">
                                  <p:stCondLst>
                                    <p:cond delay="0"/>
                                  </p:stCondLst>
                                  <p:childTnLst>
                                    <p:animClr clrSpc="rgb" dir="cw">
                                      <p:cBhvr override="childStyle">
                                        <p:cTn id="34" dur="500" fill="hold"/>
                                        <p:tgtEl>
                                          <p:spTgt spid="3">
                                            <p:txEl>
                                              <p:pRg st="4" end="4"/>
                                            </p:txEl>
                                          </p:spTgt>
                                        </p:tgtEl>
                                        <p:attrNameLst>
                                          <p:attrName>style.color</p:attrName>
                                        </p:attrNameLst>
                                      </p:cBhvr>
                                      <p:to>
                                        <a:srgbClr val="FF0000"/>
                                      </p:to>
                                    </p:animClr>
                                    <p:animClr clrSpc="rgb" dir="cw">
                                      <p:cBhvr>
                                        <p:cTn id="35" dur="500" fill="hold"/>
                                        <p:tgtEl>
                                          <p:spTgt spid="3">
                                            <p:txEl>
                                              <p:pRg st="4" end="4"/>
                                            </p:txEl>
                                          </p:spTgt>
                                        </p:tgtEl>
                                        <p:attrNameLst>
                                          <p:attrName>fillcolor</p:attrName>
                                        </p:attrNameLst>
                                      </p:cBhvr>
                                      <p:to>
                                        <a:srgbClr val="FF0000"/>
                                      </p:to>
                                    </p:animClr>
                                    <p:set>
                                      <p:cBhvr>
                                        <p:cTn id="36" dur="500" fill="hold"/>
                                        <p:tgtEl>
                                          <p:spTgt spid="3">
                                            <p:txEl>
                                              <p:pRg st="4" end="4"/>
                                            </p:txEl>
                                          </p:spTgt>
                                        </p:tgtEl>
                                        <p:attrNameLst>
                                          <p:attrName>fill.type</p:attrName>
                                        </p:attrNameLst>
                                      </p:cBhvr>
                                      <p:to>
                                        <p:strVal val="solid"/>
                                      </p:to>
                                    </p:set>
                                    <p:set>
                                      <p:cBhvr>
                                        <p:cTn id="37" dur="500" fill="hold"/>
                                        <p:tgtEl>
                                          <p:spTgt spid="3">
                                            <p:txEl>
                                              <p:pRg st="4" end="4"/>
                                            </p:txEl>
                                          </p:spTgt>
                                        </p:tgtEl>
                                        <p:attrNameLst>
                                          <p:attrName>fill.on</p:attrName>
                                        </p:attrNameLst>
                                      </p:cBhvr>
                                      <p:to>
                                        <p:strVal val="true"/>
                                      </p:to>
                                    </p:set>
                                  </p:childTnLst>
                                </p:cTn>
                              </p:par>
                            </p:childTnLst>
                          </p:cTn>
                        </p:par>
                      </p:childTnLst>
                    </p:cTn>
                  </p:par>
                  <p:par>
                    <p:cTn id="38" fill="hold">
                      <p:stCondLst>
                        <p:cond delay="indefinite"/>
                      </p:stCondLst>
                      <p:childTnLst>
                        <p:par>
                          <p:cTn id="39" fill="hold">
                            <p:stCondLst>
                              <p:cond delay="0"/>
                            </p:stCondLst>
                            <p:childTnLst>
                              <p:par>
                                <p:cTn id="40" presetID="19" presetClass="emph" presetSubtype="0" fill="hold" nodeType="clickEffect">
                                  <p:stCondLst>
                                    <p:cond delay="0"/>
                                  </p:stCondLst>
                                  <p:childTnLst>
                                    <p:animClr clrSpc="rgb" dir="cw">
                                      <p:cBhvr override="childStyle">
                                        <p:cTn id="41" dur="500" fill="hold"/>
                                        <p:tgtEl>
                                          <p:spTgt spid="3">
                                            <p:txEl>
                                              <p:pRg st="5" end="5"/>
                                            </p:txEl>
                                          </p:spTgt>
                                        </p:tgtEl>
                                        <p:attrNameLst>
                                          <p:attrName>style.color</p:attrName>
                                        </p:attrNameLst>
                                      </p:cBhvr>
                                      <p:to>
                                        <a:srgbClr val="FF0000"/>
                                      </p:to>
                                    </p:animClr>
                                    <p:animClr clrSpc="rgb" dir="cw">
                                      <p:cBhvr>
                                        <p:cTn id="42" dur="500" fill="hold"/>
                                        <p:tgtEl>
                                          <p:spTgt spid="3">
                                            <p:txEl>
                                              <p:pRg st="5" end="5"/>
                                            </p:txEl>
                                          </p:spTgt>
                                        </p:tgtEl>
                                        <p:attrNameLst>
                                          <p:attrName>fillcolor</p:attrName>
                                        </p:attrNameLst>
                                      </p:cBhvr>
                                      <p:to>
                                        <a:srgbClr val="FF0000"/>
                                      </p:to>
                                    </p:animClr>
                                    <p:set>
                                      <p:cBhvr>
                                        <p:cTn id="43" dur="500" fill="hold"/>
                                        <p:tgtEl>
                                          <p:spTgt spid="3">
                                            <p:txEl>
                                              <p:pRg st="5" end="5"/>
                                            </p:txEl>
                                          </p:spTgt>
                                        </p:tgtEl>
                                        <p:attrNameLst>
                                          <p:attrName>fill.type</p:attrName>
                                        </p:attrNameLst>
                                      </p:cBhvr>
                                      <p:to>
                                        <p:strVal val="solid"/>
                                      </p:to>
                                    </p:set>
                                    <p:set>
                                      <p:cBhvr>
                                        <p:cTn id="44" dur="500" fill="hold"/>
                                        <p:tgtEl>
                                          <p:spTgt spid="3">
                                            <p:txEl>
                                              <p:pRg st="5" end="5"/>
                                            </p:txEl>
                                          </p:spTgt>
                                        </p:tgtEl>
                                        <p:attrNameLst>
                                          <p:attrName>fill.on</p:attrName>
                                        </p:attrNameLst>
                                      </p:cBhvr>
                                      <p:to>
                                        <p:strVal val="true"/>
                                      </p:to>
                                    </p:set>
                                  </p:childTnLst>
                                </p:cTn>
                              </p:par>
                            </p:childTnLst>
                          </p:cTn>
                        </p:par>
                      </p:childTnLst>
                    </p:cTn>
                  </p:par>
                  <p:par>
                    <p:cTn id="45" fill="hold">
                      <p:stCondLst>
                        <p:cond delay="indefinite"/>
                      </p:stCondLst>
                      <p:childTnLst>
                        <p:par>
                          <p:cTn id="46" fill="hold">
                            <p:stCondLst>
                              <p:cond delay="0"/>
                            </p:stCondLst>
                            <p:childTnLst>
                              <p:par>
                                <p:cTn id="47" presetID="19" presetClass="emph" presetSubtype="0" fill="hold" nodeType="clickEffect">
                                  <p:stCondLst>
                                    <p:cond delay="0"/>
                                  </p:stCondLst>
                                  <p:childTnLst>
                                    <p:animClr clrSpc="rgb" dir="cw">
                                      <p:cBhvr override="childStyle">
                                        <p:cTn id="48" dur="500" fill="hold"/>
                                        <p:tgtEl>
                                          <p:spTgt spid="3">
                                            <p:txEl>
                                              <p:pRg st="6" end="6"/>
                                            </p:txEl>
                                          </p:spTgt>
                                        </p:tgtEl>
                                        <p:attrNameLst>
                                          <p:attrName>style.color</p:attrName>
                                        </p:attrNameLst>
                                      </p:cBhvr>
                                      <p:to>
                                        <a:srgbClr val="FF0000"/>
                                      </p:to>
                                    </p:animClr>
                                    <p:animClr clrSpc="rgb" dir="cw">
                                      <p:cBhvr>
                                        <p:cTn id="49" dur="500" fill="hold"/>
                                        <p:tgtEl>
                                          <p:spTgt spid="3">
                                            <p:txEl>
                                              <p:pRg st="6" end="6"/>
                                            </p:txEl>
                                          </p:spTgt>
                                        </p:tgtEl>
                                        <p:attrNameLst>
                                          <p:attrName>fillcolor</p:attrName>
                                        </p:attrNameLst>
                                      </p:cBhvr>
                                      <p:to>
                                        <a:srgbClr val="FF0000"/>
                                      </p:to>
                                    </p:animClr>
                                    <p:set>
                                      <p:cBhvr>
                                        <p:cTn id="50" dur="500" fill="hold"/>
                                        <p:tgtEl>
                                          <p:spTgt spid="3">
                                            <p:txEl>
                                              <p:pRg st="6" end="6"/>
                                            </p:txEl>
                                          </p:spTgt>
                                        </p:tgtEl>
                                        <p:attrNameLst>
                                          <p:attrName>fill.type</p:attrName>
                                        </p:attrNameLst>
                                      </p:cBhvr>
                                      <p:to>
                                        <p:strVal val="solid"/>
                                      </p:to>
                                    </p:set>
                                    <p:set>
                                      <p:cBhvr>
                                        <p:cTn id="51" dur="500" fill="hold"/>
                                        <p:tgtEl>
                                          <p:spTgt spid="3">
                                            <p:txEl>
                                              <p:pRg st="6" end="6"/>
                                            </p:txEl>
                                          </p:spTgt>
                                        </p:tgtEl>
                                        <p:attrNameLst>
                                          <p:attrName>fill.on</p:attrName>
                                        </p:attrNameLst>
                                      </p:cBhvr>
                                      <p:to>
                                        <p:strVal val="true"/>
                                      </p:to>
                                    </p:set>
                                  </p:childTnLst>
                                </p:cTn>
                              </p:par>
                            </p:childTnLst>
                          </p:cTn>
                        </p:par>
                      </p:childTnLst>
                    </p:cTn>
                  </p:par>
                  <p:par>
                    <p:cTn id="52" fill="hold">
                      <p:stCondLst>
                        <p:cond delay="indefinite"/>
                      </p:stCondLst>
                      <p:childTnLst>
                        <p:par>
                          <p:cTn id="53" fill="hold">
                            <p:stCondLst>
                              <p:cond delay="0"/>
                            </p:stCondLst>
                            <p:childTnLst>
                              <p:par>
                                <p:cTn id="54" presetID="19" presetClass="emph" presetSubtype="0" fill="hold" nodeType="clickEffect">
                                  <p:stCondLst>
                                    <p:cond delay="0"/>
                                  </p:stCondLst>
                                  <p:childTnLst>
                                    <p:animClr clrSpc="rgb" dir="cw">
                                      <p:cBhvr override="childStyle">
                                        <p:cTn id="55" dur="500" fill="hold"/>
                                        <p:tgtEl>
                                          <p:spTgt spid="3">
                                            <p:txEl>
                                              <p:pRg st="7" end="7"/>
                                            </p:txEl>
                                          </p:spTgt>
                                        </p:tgtEl>
                                        <p:attrNameLst>
                                          <p:attrName>style.color</p:attrName>
                                        </p:attrNameLst>
                                      </p:cBhvr>
                                      <p:to>
                                        <a:srgbClr val="00B050"/>
                                      </p:to>
                                    </p:animClr>
                                    <p:animClr clrSpc="rgb" dir="cw">
                                      <p:cBhvr>
                                        <p:cTn id="56" dur="500" fill="hold"/>
                                        <p:tgtEl>
                                          <p:spTgt spid="3">
                                            <p:txEl>
                                              <p:pRg st="7" end="7"/>
                                            </p:txEl>
                                          </p:spTgt>
                                        </p:tgtEl>
                                        <p:attrNameLst>
                                          <p:attrName>fillcolor</p:attrName>
                                        </p:attrNameLst>
                                      </p:cBhvr>
                                      <p:to>
                                        <a:srgbClr val="00B050"/>
                                      </p:to>
                                    </p:animClr>
                                    <p:set>
                                      <p:cBhvr>
                                        <p:cTn id="57" dur="500" fill="hold"/>
                                        <p:tgtEl>
                                          <p:spTgt spid="3">
                                            <p:txEl>
                                              <p:pRg st="7" end="7"/>
                                            </p:txEl>
                                          </p:spTgt>
                                        </p:tgtEl>
                                        <p:attrNameLst>
                                          <p:attrName>fill.type</p:attrName>
                                        </p:attrNameLst>
                                      </p:cBhvr>
                                      <p:to>
                                        <p:strVal val="solid"/>
                                      </p:to>
                                    </p:set>
                                    <p:set>
                                      <p:cBhvr>
                                        <p:cTn id="58" dur="500" fill="hold"/>
                                        <p:tgtEl>
                                          <p:spTgt spid="3">
                                            <p:txEl>
                                              <p:pRg st="7" end="7"/>
                                            </p:txEl>
                                          </p:spTgt>
                                        </p:tgtEl>
                                        <p:attrNameLst>
                                          <p:attrName>fill.on</p:attrName>
                                        </p:attrNameLst>
                                      </p:cBhvr>
                                      <p:to>
                                        <p:strVal val="true"/>
                                      </p:to>
                                    </p:set>
                                  </p:childTnLst>
                                </p:cTn>
                              </p:par>
                            </p:childTnLst>
                          </p:cTn>
                        </p:par>
                      </p:childTnLst>
                    </p:cTn>
                  </p:par>
                  <p:par>
                    <p:cTn id="59" fill="hold">
                      <p:stCondLst>
                        <p:cond delay="indefinite"/>
                      </p:stCondLst>
                      <p:childTnLst>
                        <p:par>
                          <p:cTn id="60" fill="hold">
                            <p:stCondLst>
                              <p:cond delay="0"/>
                            </p:stCondLst>
                            <p:childTnLst>
                              <p:par>
                                <p:cTn id="61" presetID="19" presetClass="emph" presetSubtype="0" fill="hold" nodeType="clickEffect">
                                  <p:stCondLst>
                                    <p:cond delay="0"/>
                                  </p:stCondLst>
                                  <p:childTnLst>
                                    <p:animClr clrSpc="rgb" dir="cw">
                                      <p:cBhvr override="childStyle">
                                        <p:cTn id="62" dur="500" fill="hold"/>
                                        <p:tgtEl>
                                          <p:spTgt spid="3">
                                            <p:txEl>
                                              <p:pRg st="8" end="8"/>
                                            </p:txEl>
                                          </p:spTgt>
                                        </p:tgtEl>
                                        <p:attrNameLst>
                                          <p:attrName>style.color</p:attrName>
                                        </p:attrNameLst>
                                      </p:cBhvr>
                                      <p:to>
                                        <a:srgbClr val="FF0000"/>
                                      </p:to>
                                    </p:animClr>
                                    <p:animClr clrSpc="rgb" dir="cw">
                                      <p:cBhvr>
                                        <p:cTn id="63" dur="500" fill="hold"/>
                                        <p:tgtEl>
                                          <p:spTgt spid="3">
                                            <p:txEl>
                                              <p:pRg st="8" end="8"/>
                                            </p:txEl>
                                          </p:spTgt>
                                        </p:tgtEl>
                                        <p:attrNameLst>
                                          <p:attrName>fillcolor</p:attrName>
                                        </p:attrNameLst>
                                      </p:cBhvr>
                                      <p:to>
                                        <a:srgbClr val="FF0000"/>
                                      </p:to>
                                    </p:animClr>
                                    <p:set>
                                      <p:cBhvr>
                                        <p:cTn id="64" dur="500" fill="hold"/>
                                        <p:tgtEl>
                                          <p:spTgt spid="3">
                                            <p:txEl>
                                              <p:pRg st="8" end="8"/>
                                            </p:txEl>
                                          </p:spTgt>
                                        </p:tgtEl>
                                        <p:attrNameLst>
                                          <p:attrName>fill.type</p:attrName>
                                        </p:attrNameLst>
                                      </p:cBhvr>
                                      <p:to>
                                        <p:strVal val="solid"/>
                                      </p:to>
                                    </p:set>
                                    <p:set>
                                      <p:cBhvr>
                                        <p:cTn id="65" dur="500" fill="hold"/>
                                        <p:tgtEl>
                                          <p:spTgt spid="3">
                                            <p:txEl>
                                              <p:pRg st="8" end="8"/>
                                            </p:txEl>
                                          </p:spTgt>
                                        </p:tgtEl>
                                        <p:attrNameLst>
                                          <p:attrName>fill.on</p:attrName>
                                        </p:attrNameLst>
                                      </p:cBhvr>
                                      <p:to>
                                        <p:strVal val="true"/>
                                      </p:to>
                                    </p:set>
                                  </p:childTnLst>
                                </p:cTn>
                              </p:par>
                            </p:childTnLst>
                          </p:cTn>
                        </p:par>
                      </p:childTnLst>
                    </p:cTn>
                  </p:par>
                  <p:par>
                    <p:cTn id="66" fill="hold">
                      <p:stCondLst>
                        <p:cond delay="indefinite"/>
                      </p:stCondLst>
                      <p:childTnLst>
                        <p:par>
                          <p:cTn id="67" fill="hold">
                            <p:stCondLst>
                              <p:cond delay="0"/>
                            </p:stCondLst>
                            <p:childTnLst>
                              <p:par>
                                <p:cTn id="68" presetID="19" presetClass="emph" presetSubtype="0" fill="hold" nodeType="clickEffect">
                                  <p:stCondLst>
                                    <p:cond delay="0"/>
                                  </p:stCondLst>
                                  <p:childTnLst>
                                    <p:animClr clrSpc="rgb" dir="cw">
                                      <p:cBhvr override="childStyle">
                                        <p:cTn id="69" dur="500" fill="hold"/>
                                        <p:tgtEl>
                                          <p:spTgt spid="3">
                                            <p:txEl>
                                              <p:pRg st="9" end="9"/>
                                            </p:txEl>
                                          </p:spTgt>
                                        </p:tgtEl>
                                        <p:attrNameLst>
                                          <p:attrName>style.color</p:attrName>
                                        </p:attrNameLst>
                                      </p:cBhvr>
                                      <p:to>
                                        <a:srgbClr val="FF0000"/>
                                      </p:to>
                                    </p:animClr>
                                    <p:animClr clrSpc="rgb" dir="cw">
                                      <p:cBhvr>
                                        <p:cTn id="70" dur="500" fill="hold"/>
                                        <p:tgtEl>
                                          <p:spTgt spid="3">
                                            <p:txEl>
                                              <p:pRg st="9" end="9"/>
                                            </p:txEl>
                                          </p:spTgt>
                                        </p:tgtEl>
                                        <p:attrNameLst>
                                          <p:attrName>fillcolor</p:attrName>
                                        </p:attrNameLst>
                                      </p:cBhvr>
                                      <p:to>
                                        <a:srgbClr val="FF0000"/>
                                      </p:to>
                                    </p:animClr>
                                    <p:set>
                                      <p:cBhvr>
                                        <p:cTn id="71" dur="500" fill="hold"/>
                                        <p:tgtEl>
                                          <p:spTgt spid="3">
                                            <p:txEl>
                                              <p:pRg st="9" end="9"/>
                                            </p:txEl>
                                          </p:spTgt>
                                        </p:tgtEl>
                                        <p:attrNameLst>
                                          <p:attrName>fill.type</p:attrName>
                                        </p:attrNameLst>
                                      </p:cBhvr>
                                      <p:to>
                                        <p:strVal val="solid"/>
                                      </p:to>
                                    </p:set>
                                    <p:set>
                                      <p:cBhvr>
                                        <p:cTn id="72" dur="500" fill="hold"/>
                                        <p:tgtEl>
                                          <p:spTgt spid="3">
                                            <p:txEl>
                                              <p:pRg st="9" end="9"/>
                                            </p:txEl>
                                          </p:spTgt>
                                        </p:tgtEl>
                                        <p:attrNameLst>
                                          <p:attrName>fill.on</p:attrName>
                                        </p:attrNameLst>
                                      </p:cBhvr>
                                      <p:to>
                                        <p:strVal val="true"/>
                                      </p:to>
                                    </p:set>
                                  </p:childTnLst>
                                </p:cTn>
                              </p:par>
                            </p:childTnLst>
                          </p:cTn>
                        </p:par>
                      </p:childTnLst>
                    </p:cTn>
                  </p:par>
                  <p:par>
                    <p:cTn id="73" fill="hold">
                      <p:stCondLst>
                        <p:cond delay="indefinite"/>
                      </p:stCondLst>
                      <p:childTnLst>
                        <p:par>
                          <p:cTn id="74" fill="hold">
                            <p:stCondLst>
                              <p:cond delay="0"/>
                            </p:stCondLst>
                            <p:childTnLst>
                              <p:par>
                                <p:cTn id="75" presetID="19" presetClass="emph" presetSubtype="0" fill="hold" nodeType="clickEffect">
                                  <p:stCondLst>
                                    <p:cond delay="0"/>
                                  </p:stCondLst>
                                  <p:childTnLst>
                                    <p:animClr clrSpc="rgb" dir="cw">
                                      <p:cBhvr override="childStyle">
                                        <p:cTn id="76" dur="500" fill="hold"/>
                                        <p:tgtEl>
                                          <p:spTgt spid="3">
                                            <p:txEl>
                                              <p:pRg st="10" end="10"/>
                                            </p:txEl>
                                          </p:spTgt>
                                        </p:tgtEl>
                                        <p:attrNameLst>
                                          <p:attrName>style.color</p:attrName>
                                        </p:attrNameLst>
                                      </p:cBhvr>
                                      <p:to>
                                        <a:srgbClr val="00B050"/>
                                      </p:to>
                                    </p:animClr>
                                    <p:animClr clrSpc="rgb" dir="cw">
                                      <p:cBhvr>
                                        <p:cTn id="77" dur="500" fill="hold"/>
                                        <p:tgtEl>
                                          <p:spTgt spid="3">
                                            <p:txEl>
                                              <p:pRg st="10" end="10"/>
                                            </p:txEl>
                                          </p:spTgt>
                                        </p:tgtEl>
                                        <p:attrNameLst>
                                          <p:attrName>fillcolor</p:attrName>
                                        </p:attrNameLst>
                                      </p:cBhvr>
                                      <p:to>
                                        <a:srgbClr val="00B050"/>
                                      </p:to>
                                    </p:animClr>
                                    <p:set>
                                      <p:cBhvr>
                                        <p:cTn id="78" dur="500" fill="hold"/>
                                        <p:tgtEl>
                                          <p:spTgt spid="3">
                                            <p:txEl>
                                              <p:pRg st="10" end="10"/>
                                            </p:txEl>
                                          </p:spTgt>
                                        </p:tgtEl>
                                        <p:attrNameLst>
                                          <p:attrName>fill.type</p:attrName>
                                        </p:attrNameLst>
                                      </p:cBhvr>
                                      <p:to>
                                        <p:strVal val="solid"/>
                                      </p:to>
                                    </p:set>
                                    <p:set>
                                      <p:cBhvr>
                                        <p:cTn id="79" dur="500" fill="hold"/>
                                        <p:tgtEl>
                                          <p:spTgt spid="3">
                                            <p:txEl>
                                              <p:pRg st="10" end="10"/>
                                            </p:txEl>
                                          </p:spTgt>
                                        </p:tgtEl>
                                        <p:attrNameLst>
                                          <p:attrName>fill.on</p:attrName>
                                        </p:attrNameLst>
                                      </p:cBhvr>
                                      <p:to>
                                        <p:strVal val="true"/>
                                      </p:to>
                                    </p:set>
                                  </p:childTnLst>
                                </p:cTn>
                              </p:par>
                            </p:childTnLst>
                          </p:cTn>
                        </p:par>
                      </p:childTnLst>
                    </p:cTn>
                  </p:par>
                  <p:par>
                    <p:cTn id="80" fill="hold">
                      <p:stCondLst>
                        <p:cond delay="indefinite"/>
                      </p:stCondLst>
                      <p:childTnLst>
                        <p:par>
                          <p:cTn id="81" fill="hold">
                            <p:stCondLst>
                              <p:cond delay="0"/>
                            </p:stCondLst>
                            <p:childTnLst>
                              <p:par>
                                <p:cTn id="82" presetID="19" presetClass="emph" presetSubtype="0" fill="hold" nodeType="clickEffect">
                                  <p:stCondLst>
                                    <p:cond delay="0"/>
                                  </p:stCondLst>
                                  <p:childTnLst>
                                    <p:animClr clrSpc="rgb" dir="cw">
                                      <p:cBhvr override="childStyle">
                                        <p:cTn id="83" dur="500" fill="hold"/>
                                        <p:tgtEl>
                                          <p:spTgt spid="3">
                                            <p:txEl>
                                              <p:pRg st="11" end="11"/>
                                            </p:txEl>
                                          </p:spTgt>
                                        </p:tgtEl>
                                        <p:attrNameLst>
                                          <p:attrName>style.color</p:attrName>
                                        </p:attrNameLst>
                                      </p:cBhvr>
                                      <p:to>
                                        <a:srgbClr val="FF0000"/>
                                      </p:to>
                                    </p:animClr>
                                    <p:animClr clrSpc="rgb" dir="cw">
                                      <p:cBhvr>
                                        <p:cTn id="84" dur="500" fill="hold"/>
                                        <p:tgtEl>
                                          <p:spTgt spid="3">
                                            <p:txEl>
                                              <p:pRg st="11" end="11"/>
                                            </p:txEl>
                                          </p:spTgt>
                                        </p:tgtEl>
                                        <p:attrNameLst>
                                          <p:attrName>fillcolor</p:attrName>
                                        </p:attrNameLst>
                                      </p:cBhvr>
                                      <p:to>
                                        <a:srgbClr val="FF0000"/>
                                      </p:to>
                                    </p:animClr>
                                    <p:set>
                                      <p:cBhvr>
                                        <p:cTn id="85" dur="500" fill="hold"/>
                                        <p:tgtEl>
                                          <p:spTgt spid="3">
                                            <p:txEl>
                                              <p:pRg st="11" end="11"/>
                                            </p:txEl>
                                          </p:spTgt>
                                        </p:tgtEl>
                                        <p:attrNameLst>
                                          <p:attrName>fill.type</p:attrName>
                                        </p:attrNameLst>
                                      </p:cBhvr>
                                      <p:to>
                                        <p:strVal val="solid"/>
                                      </p:to>
                                    </p:set>
                                    <p:set>
                                      <p:cBhvr>
                                        <p:cTn id="86" dur="500" fill="hold"/>
                                        <p:tgtEl>
                                          <p:spTgt spid="3">
                                            <p:txEl>
                                              <p:pRg st="11" end="11"/>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562074"/>
          </a:xfrm>
        </p:spPr>
        <p:txBody>
          <a:bodyPr>
            <a:noAutofit/>
          </a:bodyPr>
          <a:lstStyle/>
          <a:p>
            <a:pPr algn="l"/>
            <a:r>
              <a:rPr lang="en-GB" sz="2800" dirty="0" smtClean="0">
                <a:solidFill>
                  <a:schemeClr val="tx2"/>
                </a:solidFill>
              </a:rPr>
              <a:t>1. Defining Coaching &amp; Mentoring - Differences</a:t>
            </a:r>
            <a:endParaRPr lang="en-GB" sz="2800" dirty="0">
              <a:solidFill>
                <a:schemeClr val="tx2"/>
              </a:solidFill>
            </a:endParaRPr>
          </a:p>
        </p:txBody>
      </p:sp>
      <p:sp>
        <p:nvSpPr>
          <p:cNvPr id="6" name="Text Placeholder 5"/>
          <p:cNvSpPr>
            <a:spLocks noGrp="1"/>
          </p:cNvSpPr>
          <p:nvPr>
            <p:ph type="body" idx="1"/>
          </p:nvPr>
        </p:nvSpPr>
        <p:spPr>
          <a:xfrm>
            <a:off x="323528" y="836712"/>
            <a:ext cx="4173860" cy="432048"/>
          </a:xfrm>
        </p:spPr>
        <p:style>
          <a:lnRef idx="1">
            <a:schemeClr val="accent4"/>
          </a:lnRef>
          <a:fillRef idx="3">
            <a:schemeClr val="accent4"/>
          </a:fillRef>
          <a:effectRef idx="2">
            <a:schemeClr val="accent4"/>
          </a:effectRef>
          <a:fontRef idx="minor">
            <a:schemeClr val="lt1"/>
          </a:fontRef>
        </p:style>
        <p:txBody>
          <a:bodyPr anchor="ctr">
            <a:normAutofit lnSpcReduction="10000"/>
          </a:bodyPr>
          <a:lstStyle/>
          <a:p>
            <a:pPr algn="ctr"/>
            <a:r>
              <a:rPr lang="en-GB" dirty="0" smtClean="0"/>
              <a:t>Coaching </a:t>
            </a:r>
            <a:endParaRPr lang="en-GB" dirty="0"/>
          </a:p>
        </p:txBody>
      </p:sp>
      <p:sp>
        <p:nvSpPr>
          <p:cNvPr id="7" name="Content Placeholder 6"/>
          <p:cNvSpPr>
            <a:spLocks noGrp="1"/>
          </p:cNvSpPr>
          <p:nvPr>
            <p:ph sz="half" idx="2"/>
          </p:nvPr>
        </p:nvSpPr>
        <p:spPr>
          <a:xfrm>
            <a:off x="323528" y="1340768"/>
            <a:ext cx="4173860" cy="5184576"/>
          </a:xfrm>
          <a:solidFill>
            <a:schemeClr val="bg1"/>
          </a:solidFill>
          <a:ln>
            <a:solidFill>
              <a:schemeClr val="bg1">
                <a:lumMod val="65000"/>
              </a:schemeClr>
            </a:solidFill>
          </a:ln>
        </p:spPr>
        <p:txBody>
          <a:bodyPr>
            <a:normAutofit/>
          </a:bodyPr>
          <a:lstStyle/>
          <a:p>
            <a:pPr>
              <a:lnSpc>
                <a:spcPct val="100000"/>
              </a:lnSpc>
              <a:spcBef>
                <a:spcPts val="0"/>
              </a:spcBef>
              <a:spcAft>
                <a:spcPts val="0"/>
              </a:spcAft>
              <a:buFont typeface="Wingdings" pitchFamily="2" charset="2"/>
              <a:buChar char="§"/>
            </a:pPr>
            <a:r>
              <a:rPr lang="en-GB" sz="1600" b="1" dirty="0"/>
              <a:t>Short Term – Time Bound</a:t>
            </a:r>
          </a:p>
          <a:p>
            <a:pPr marL="0" indent="0" algn="just">
              <a:lnSpc>
                <a:spcPct val="100000"/>
              </a:lnSpc>
              <a:spcBef>
                <a:spcPts val="0"/>
              </a:spcBef>
              <a:spcAft>
                <a:spcPts val="0"/>
              </a:spcAft>
              <a:buNone/>
            </a:pPr>
            <a:r>
              <a:rPr lang="en-GB" sz="1400" dirty="0"/>
              <a:t>A coach can successfully be involved with a coachee for a short period of time, maybe even just a few sessions. The coaching lasts for as long as is needed, depending on the purpose of the coaching relationship</a:t>
            </a:r>
            <a:r>
              <a:rPr lang="en-GB" sz="1400" dirty="0" smtClean="0"/>
              <a:t>.</a:t>
            </a:r>
          </a:p>
          <a:p>
            <a:pPr marL="0" indent="0" algn="just">
              <a:lnSpc>
                <a:spcPct val="100000"/>
              </a:lnSpc>
              <a:spcBef>
                <a:spcPts val="0"/>
              </a:spcBef>
              <a:spcAft>
                <a:spcPts val="0"/>
              </a:spcAft>
              <a:buNone/>
            </a:pPr>
            <a:endParaRPr lang="en-GB" sz="1600" b="1" dirty="0" smtClean="0"/>
          </a:p>
          <a:p>
            <a:pPr>
              <a:lnSpc>
                <a:spcPct val="100000"/>
              </a:lnSpc>
              <a:spcBef>
                <a:spcPts val="0"/>
              </a:spcBef>
              <a:spcAft>
                <a:spcPts val="0"/>
              </a:spcAft>
              <a:buFont typeface="Wingdings" pitchFamily="2" charset="2"/>
              <a:buChar char="§"/>
            </a:pPr>
            <a:r>
              <a:rPr lang="en-GB" sz="1600" b="1" dirty="0" smtClean="0"/>
              <a:t> Task </a:t>
            </a:r>
            <a:r>
              <a:rPr lang="en-GB" sz="1600" b="1" dirty="0"/>
              <a:t>Based</a:t>
            </a:r>
          </a:p>
          <a:p>
            <a:pPr marL="0" indent="0" algn="just">
              <a:lnSpc>
                <a:spcPct val="100000"/>
              </a:lnSpc>
              <a:spcBef>
                <a:spcPts val="0"/>
              </a:spcBef>
              <a:spcAft>
                <a:spcPts val="0"/>
              </a:spcAft>
              <a:buNone/>
            </a:pPr>
            <a:r>
              <a:rPr lang="en-GB" sz="1400" dirty="0"/>
              <a:t>The focus is on concrete issues, such as managing more effectively, speaking more articulately, and learning how to think strategically. This requires a content expert (coach) who is capable of teaching the coachee how to develop these skills</a:t>
            </a:r>
            <a:r>
              <a:rPr lang="en-GB" sz="1400" dirty="0" smtClean="0"/>
              <a:t>.</a:t>
            </a:r>
          </a:p>
          <a:p>
            <a:pPr algn="just">
              <a:lnSpc>
                <a:spcPct val="100000"/>
              </a:lnSpc>
              <a:spcBef>
                <a:spcPts val="0"/>
              </a:spcBef>
              <a:spcAft>
                <a:spcPts val="0"/>
              </a:spcAft>
            </a:pPr>
            <a:endParaRPr lang="en-GB" sz="1400" dirty="0"/>
          </a:p>
          <a:p>
            <a:pPr>
              <a:lnSpc>
                <a:spcPct val="100000"/>
              </a:lnSpc>
              <a:spcBef>
                <a:spcPts val="0"/>
              </a:spcBef>
              <a:spcAft>
                <a:spcPts val="0"/>
              </a:spcAft>
              <a:buFont typeface="Wingdings" pitchFamily="2" charset="2"/>
              <a:buChar char="§"/>
            </a:pPr>
            <a:r>
              <a:rPr lang="en-GB" sz="1600" b="1" dirty="0" smtClean="0"/>
              <a:t>  </a:t>
            </a:r>
            <a:r>
              <a:rPr lang="en-GB" sz="1600" b="1" dirty="0"/>
              <a:t>Performance Driven – Non Directive</a:t>
            </a:r>
          </a:p>
          <a:p>
            <a:pPr marL="0" indent="0" algn="just">
              <a:lnSpc>
                <a:spcPct val="100000"/>
              </a:lnSpc>
              <a:spcBef>
                <a:spcPts val="0"/>
              </a:spcBef>
              <a:spcAft>
                <a:spcPts val="0"/>
              </a:spcAft>
              <a:buNone/>
            </a:pPr>
            <a:r>
              <a:rPr lang="en-GB" sz="1400" dirty="0"/>
              <a:t>The purpose of coaching is to improve the individual's performance on the job. This involves either enhancing current skills or acquiring new skills. Once the coachee successfully acquires the skills, the coach is no longer needed.</a:t>
            </a:r>
          </a:p>
          <a:p>
            <a:endParaRPr lang="en-GB" sz="1400" dirty="0"/>
          </a:p>
        </p:txBody>
      </p:sp>
      <p:sp>
        <p:nvSpPr>
          <p:cNvPr id="8" name="Text Placeholder 7"/>
          <p:cNvSpPr>
            <a:spLocks noGrp="1"/>
          </p:cNvSpPr>
          <p:nvPr>
            <p:ph type="body" sz="quarter" idx="3"/>
          </p:nvPr>
        </p:nvSpPr>
        <p:spPr>
          <a:xfrm>
            <a:off x="4645025" y="836712"/>
            <a:ext cx="4175447" cy="432048"/>
          </a:xfrm>
        </p:spPr>
        <p:style>
          <a:lnRef idx="1">
            <a:schemeClr val="accent3"/>
          </a:lnRef>
          <a:fillRef idx="3">
            <a:schemeClr val="accent3"/>
          </a:fillRef>
          <a:effectRef idx="2">
            <a:schemeClr val="accent3"/>
          </a:effectRef>
          <a:fontRef idx="minor">
            <a:schemeClr val="lt1"/>
          </a:fontRef>
        </p:style>
        <p:txBody>
          <a:bodyPr anchor="ctr">
            <a:normAutofit lnSpcReduction="10000"/>
          </a:bodyPr>
          <a:lstStyle/>
          <a:p>
            <a:pPr algn="ctr"/>
            <a:r>
              <a:rPr lang="en-GB" dirty="0" smtClean="0"/>
              <a:t>Mentoring</a:t>
            </a:r>
            <a:endParaRPr lang="en-GB" dirty="0"/>
          </a:p>
        </p:txBody>
      </p:sp>
      <p:sp>
        <p:nvSpPr>
          <p:cNvPr id="9" name="Content Placeholder 8"/>
          <p:cNvSpPr>
            <a:spLocks noGrp="1"/>
          </p:cNvSpPr>
          <p:nvPr>
            <p:ph sz="quarter" idx="4"/>
          </p:nvPr>
        </p:nvSpPr>
        <p:spPr>
          <a:xfrm>
            <a:off x="4645025" y="1340768"/>
            <a:ext cx="4175447" cy="5184576"/>
          </a:xfrm>
          <a:solidFill>
            <a:schemeClr val="bg1"/>
          </a:solidFill>
          <a:ln>
            <a:solidFill>
              <a:schemeClr val="bg1">
                <a:lumMod val="65000"/>
              </a:schemeClr>
            </a:solidFill>
          </a:ln>
        </p:spPr>
        <p:txBody>
          <a:bodyPr>
            <a:noAutofit/>
          </a:bodyPr>
          <a:lstStyle/>
          <a:p>
            <a:pPr>
              <a:spcBef>
                <a:spcPts val="0"/>
              </a:spcBef>
              <a:spcAft>
                <a:spcPts val="0"/>
              </a:spcAft>
              <a:buFont typeface="Wingdings" pitchFamily="2" charset="2"/>
              <a:buChar char="§"/>
            </a:pPr>
            <a:r>
              <a:rPr lang="en-GB" sz="1600" b="1" dirty="0"/>
              <a:t>Long </a:t>
            </a:r>
            <a:r>
              <a:rPr lang="en-GB" sz="1600" b="1" dirty="0" smtClean="0"/>
              <a:t>Term</a:t>
            </a:r>
          </a:p>
          <a:p>
            <a:pPr marL="0" indent="0" algn="just">
              <a:spcBef>
                <a:spcPts val="0"/>
              </a:spcBef>
              <a:spcAft>
                <a:spcPts val="0"/>
              </a:spcAft>
              <a:buNone/>
            </a:pPr>
            <a:r>
              <a:rPr lang="en-GB" sz="1400" dirty="0" smtClean="0"/>
              <a:t>Requires </a:t>
            </a:r>
            <a:r>
              <a:rPr lang="en-GB" sz="1400" dirty="0"/>
              <a:t>time in which both parties can learn about one another and build a climate of trust creating an environment in which the mentee can feel secure in sharing issues that impact success. Mentoring relationships typically last nine months to a year.</a:t>
            </a:r>
          </a:p>
          <a:p>
            <a:pPr algn="just">
              <a:spcBef>
                <a:spcPts val="0"/>
              </a:spcBef>
              <a:spcAft>
                <a:spcPts val="0"/>
              </a:spcAft>
            </a:pPr>
            <a:endParaRPr lang="en-GB" sz="1600" b="1" dirty="0"/>
          </a:p>
          <a:p>
            <a:pPr>
              <a:spcBef>
                <a:spcPts val="0"/>
              </a:spcBef>
              <a:spcAft>
                <a:spcPts val="0"/>
              </a:spcAft>
              <a:buFont typeface="Wingdings" pitchFamily="2" charset="2"/>
              <a:buChar char="§"/>
            </a:pPr>
            <a:r>
              <a:rPr lang="en-GB" sz="1600" b="1" dirty="0"/>
              <a:t> Relationship Based</a:t>
            </a:r>
          </a:p>
          <a:p>
            <a:pPr marL="0" indent="0" algn="just">
              <a:spcBef>
                <a:spcPts val="0"/>
              </a:spcBef>
              <a:spcAft>
                <a:spcPts val="0"/>
              </a:spcAft>
              <a:buNone/>
            </a:pPr>
            <a:r>
              <a:rPr lang="en-GB" sz="1400" dirty="0"/>
              <a:t>The mentee shares issues affecting professional and personal success. Learning goals or competencies may be used as a basis for creating the relationship but goes beyond this to include work/life balance, self-confidence, self-perception, and how the personal influences the professional.</a:t>
            </a:r>
          </a:p>
          <a:p>
            <a:pPr>
              <a:spcBef>
                <a:spcPts val="0"/>
              </a:spcBef>
              <a:spcAft>
                <a:spcPts val="0"/>
              </a:spcAft>
            </a:pPr>
            <a:endParaRPr lang="en-GB" sz="1400" dirty="0"/>
          </a:p>
          <a:p>
            <a:pPr>
              <a:spcBef>
                <a:spcPts val="0"/>
              </a:spcBef>
              <a:spcAft>
                <a:spcPts val="0"/>
              </a:spcAft>
              <a:buFont typeface="Wingdings" pitchFamily="2" charset="2"/>
              <a:buChar char="§"/>
            </a:pPr>
            <a:r>
              <a:rPr lang="en-GB" sz="1600" b="1" dirty="0"/>
              <a:t>Development Driven - Directive</a:t>
            </a:r>
          </a:p>
          <a:p>
            <a:pPr marL="0" indent="0" algn="just">
              <a:spcBef>
                <a:spcPts val="0"/>
              </a:spcBef>
              <a:spcAft>
                <a:spcPts val="0"/>
              </a:spcAft>
              <a:buNone/>
            </a:pPr>
            <a:r>
              <a:rPr lang="en-GB" sz="1400" dirty="0"/>
              <a:t>Its purpose is to develop the individual not only for the current job, but also for the future. This distinction differentiates the role of the immediate manager and that of the mentor.</a:t>
            </a:r>
          </a:p>
          <a:p>
            <a:endParaRPr lang="en-GB" sz="1400" dirty="0"/>
          </a:p>
        </p:txBody>
      </p:sp>
    </p:spTree>
    <p:extLst>
      <p:ext uri="{BB962C8B-B14F-4D97-AF65-F5344CB8AC3E}">
        <p14:creationId xmlns:p14="http://schemas.microsoft.com/office/powerpoint/2010/main" xmlns="" val="1626622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bg/>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9">
                                            <p:txEl>
                                              <p:pRg st="3" end="3"/>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6" end="6"/>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9">
                                            <p:txEl>
                                              <p:pRg st="6" end="6"/>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Defining Coaching &amp; Mentoring</a:t>
            </a:r>
            <a:endParaRPr lang="en-GB" dirty="0"/>
          </a:p>
        </p:txBody>
      </p:sp>
      <p:sp>
        <p:nvSpPr>
          <p:cNvPr id="3" name="Vertical Text Placeholder 2"/>
          <p:cNvSpPr>
            <a:spLocks noGrp="1"/>
          </p:cNvSpPr>
          <p:nvPr>
            <p:ph type="body" orient="vert" idx="1"/>
          </p:nvPr>
        </p:nvSpPr>
        <p:spPr/>
        <p:txBody>
          <a:bodyPr>
            <a:normAutofit lnSpcReduction="10000"/>
          </a:bodyPr>
          <a:lstStyle/>
          <a:p>
            <a:pPr marL="0" indent="0">
              <a:buNone/>
            </a:pPr>
            <a:r>
              <a:rPr lang="en-GB" b="1" u="sng" dirty="0" smtClean="0"/>
              <a:t>Activity</a:t>
            </a:r>
            <a:endParaRPr lang="en-GB" dirty="0" smtClean="0"/>
          </a:p>
          <a:p>
            <a:endParaRPr lang="en-GB" dirty="0" smtClean="0"/>
          </a:p>
          <a:p>
            <a:pPr>
              <a:buFont typeface="Wingdings" pitchFamily="2" charset="2"/>
              <a:buChar char="§"/>
            </a:pPr>
            <a:r>
              <a:rPr lang="en-GB" dirty="0" smtClean="0"/>
              <a:t>Identify types of learning need that an individual might have?</a:t>
            </a:r>
          </a:p>
          <a:p>
            <a:endParaRPr lang="en-GB" dirty="0" smtClean="0"/>
          </a:p>
          <a:p>
            <a:pPr>
              <a:buFont typeface="Wingdings" pitchFamily="2" charset="2"/>
              <a:buChar char="§"/>
            </a:pPr>
            <a:r>
              <a:rPr lang="en-GB" dirty="0" smtClean="0"/>
              <a:t>Which are most suited to coaching and which to mentoring  and why?</a:t>
            </a:r>
          </a:p>
          <a:p>
            <a:pPr>
              <a:buFont typeface="Wingdings" pitchFamily="2" charset="2"/>
              <a:buChar char="§"/>
            </a:pPr>
            <a:endParaRPr lang="en-GB" dirty="0" smtClean="0"/>
          </a:p>
        </p:txBody>
      </p:sp>
      <p:sp>
        <p:nvSpPr>
          <p:cNvPr id="6" name="Vertical Text Placeholder 5"/>
          <p:cNvSpPr>
            <a:spLocks noGrp="1"/>
          </p:cNvSpPr>
          <p:nvPr>
            <p:ph type="body" orient="vert" idx="13"/>
          </p:nvPr>
        </p:nvSpPr>
        <p:spPr/>
        <p:txBody>
          <a:bodyPr/>
          <a:lstStyle/>
          <a:p>
            <a:pPr marL="0" indent="0">
              <a:buNone/>
            </a:pPr>
            <a:r>
              <a:rPr lang="en-GB" sz="2400" dirty="0" smtClean="0"/>
              <a:t>As a Learning Solution</a:t>
            </a:r>
            <a:endParaRPr lang="en-GB" sz="2400" dirty="0"/>
          </a:p>
        </p:txBody>
      </p:sp>
    </p:spTree>
    <p:extLst>
      <p:ext uri="{BB962C8B-B14F-4D97-AF65-F5344CB8AC3E}">
        <p14:creationId xmlns:p14="http://schemas.microsoft.com/office/powerpoint/2010/main" xmlns="" val="330667045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760"/>
            <a:ext cx="8229600" cy="1143000"/>
          </a:xfrm>
        </p:spPr>
        <p:txBody>
          <a:bodyPr>
            <a:normAutofit/>
          </a:bodyPr>
          <a:lstStyle/>
          <a:p>
            <a:pPr algn="l"/>
            <a:r>
              <a:rPr lang="en-GB" sz="2800" dirty="0" smtClean="0"/>
              <a:t>1. Coaching &amp; Mentoring as a Learning Solution</a:t>
            </a:r>
            <a:endParaRPr lang="en-GB" sz="2800" dirty="0"/>
          </a:p>
        </p:txBody>
      </p:sp>
      <p:sp>
        <p:nvSpPr>
          <p:cNvPr id="4" name="Slide Number Placeholder 3"/>
          <p:cNvSpPr>
            <a:spLocks noGrp="1"/>
          </p:cNvSpPr>
          <p:nvPr>
            <p:ph type="sldNum" sz="quarter" idx="12"/>
          </p:nvPr>
        </p:nvSpPr>
        <p:spPr/>
        <p:txBody>
          <a:bodyPr/>
          <a:lstStyle/>
          <a:p>
            <a:fld id="{4FE0908C-D037-4276-B023-3DE644EA2E36}" type="slidenum">
              <a:rPr lang="en-US" smtClean="0"/>
              <a:pPr/>
              <a:t>13</a:t>
            </a:fld>
            <a:endParaRPr lang="en-US"/>
          </a:p>
        </p:txBody>
      </p:sp>
      <p:sp>
        <p:nvSpPr>
          <p:cNvPr id="5" name="Vertical Text Placeholder 4"/>
          <p:cNvSpPr>
            <a:spLocks noGrp="1"/>
          </p:cNvSpPr>
          <p:nvPr>
            <p:ph type="body" orient="vert" idx="13"/>
          </p:nvPr>
        </p:nvSpPr>
        <p:spPr>
          <a:xfrm>
            <a:off x="253584" y="1075428"/>
            <a:ext cx="4210416" cy="367613"/>
          </a:xfrm>
        </p:spPr>
        <p:style>
          <a:lnRef idx="1">
            <a:schemeClr val="accent4"/>
          </a:lnRef>
          <a:fillRef idx="3">
            <a:schemeClr val="accent4"/>
          </a:fillRef>
          <a:effectRef idx="2">
            <a:schemeClr val="accent4"/>
          </a:effectRef>
          <a:fontRef idx="minor">
            <a:schemeClr val="lt1"/>
          </a:fontRef>
        </p:style>
        <p:txBody>
          <a:bodyPr>
            <a:normAutofit fontScale="62500" lnSpcReduction="20000"/>
          </a:bodyPr>
          <a:lstStyle/>
          <a:p>
            <a:pPr marL="0" indent="0" algn="ctr">
              <a:buNone/>
            </a:pPr>
            <a:r>
              <a:rPr lang="en-GB" dirty="0" smtClean="0"/>
              <a:t>Coaching</a:t>
            </a:r>
            <a:endParaRPr lang="en-GB" dirty="0"/>
          </a:p>
        </p:txBody>
      </p:sp>
      <p:sp>
        <p:nvSpPr>
          <p:cNvPr id="6" name="Vertical Text Placeholder 5"/>
          <p:cNvSpPr>
            <a:spLocks noGrp="1"/>
          </p:cNvSpPr>
          <p:nvPr>
            <p:ph type="body" orient="vert" idx="14"/>
          </p:nvPr>
        </p:nvSpPr>
        <p:spPr>
          <a:xfrm>
            <a:off x="251520" y="1453061"/>
            <a:ext cx="4209812" cy="5216299"/>
          </a:xfrm>
          <a:solidFill>
            <a:schemeClr val="bg1"/>
          </a:solidFill>
          <a:ln>
            <a:solidFill>
              <a:schemeClr val="bg1">
                <a:lumMod val="65000"/>
              </a:schemeClr>
            </a:solidFill>
          </a:ln>
        </p:spPr>
        <p:txBody>
          <a:bodyPr>
            <a:normAutofit fontScale="62500" lnSpcReduction="20000"/>
          </a:bodyPr>
          <a:lstStyle/>
          <a:p>
            <a:pPr>
              <a:buFont typeface="Wingdings" pitchFamily="2" charset="2"/>
              <a:buChar char="§"/>
            </a:pPr>
            <a:r>
              <a:rPr lang="en-GB" dirty="0" smtClean="0"/>
              <a:t> When seeking to develop employees in specific competencies using performance management tools and involving the immediate manager</a:t>
            </a:r>
          </a:p>
          <a:p>
            <a:pPr>
              <a:buFont typeface="Wingdings" pitchFamily="2" charset="2"/>
              <a:buChar char="§"/>
            </a:pPr>
            <a:r>
              <a:rPr lang="en-GB" dirty="0" smtClean="0"/>
              <a:t> You have talented employees who are not meeting expectations</a:t>
            </a:r>
          </a:p>
          <a:p>
            <a:pPr>
              <a:buFont typeface="Wingdings" pitchFamily="2" charset="2"/>
              <a:buChar char="§"/>
            </a:pPr>
            <a:r>
              <a:rPr lang="en-GB" dirty="0" smtClean="0"/>
              <a:t>When introducing a new system or program</a:t>
            </a:r>
          </a:p>
          <a:p>
            <a:pPr>
              <a:buFont typeface="Wingdings" pitchFamily="2" charset="2"/>
              <a:buChar char="§"/>
            </a:pPr>
            <a:r>
              <a:rPr lang="en-GB" dirty="0" smtClean="0"/>
              <a:t> When you have a small group of individuals (5-8) in need of increased competency in specific areas</a:t>
            </a:r>
          </a:p>
          <a:p>
            <a:pPr>
              <a:buFont typeface="Wingdings" pitchFamily="2" charset="2"/>
              <a:buChar char="§"/>
            </a:pPr>
            <a:r>
              <a:rPr lang="en-GB" dirty="0" smtClean="0"/>
              <a:t>When a leader or executive needs assistance in acquiring a new skill as an additional responsibility</a:t>
            </a:r>
          </a:p>
          <a:p>
            <a:endParaRPr lang="en-GB" dirty="0"/>
          </a:p>
        </p:txBody>
      </p:sp>
      <p:sp>
        <p:nvSpPr>
          <p:cNvPr id="7" name="Vertical Text Placeholder 6"/>
          <p:cNvSpPr>
            <a:spLocks noGrp="1"/>
          </p:cNvSpPr>
          <p:nvPr>
            <p:ph type="body" orient="vert" idx="15"/>
          </p:nvPr>
        </p:nvSpPr>
        <p:spPr>
          <a:xfrm>
            <a:off x="4680001" y="1453061"/>
            <a:ext cx="4212479" cy="5216299"/>
          </a:xfrm>
          <a:solidFill>
            <a:schemeClr val="bg1"/>
          </a:solidFill>
          <a:ln>
            <a:solidFill>
              <a:schemeClr val="bg1">
                <a:lumMod val="65000"/>
              </a:schemeClr>
            </a:solidFill>
          </a:ln>
        </p:spPr>
        <p:txBody>
          <a:bodyPr>
            <a:normAutofit fontScale="70000" lnSpcReduction="20000"/>
          </a:bodyPr>
          <a:lstStyle/>
          <a:p>
            <a:pPr>
              <a:buFont typeface="Wingdings" pitchFamily="2" charset="2"/>
              <a:buChar char="§"/>
            </a:pPr>
            <a:r>
              <a:rPr lang="en-GB" dirty="0" smtClean="0"/>
              <a:t>When seeking to develop its leaders or talent pool as part of succession planning</a:t>
            </a:r>
          </a:p>
          <a:p>
            <a:pPr>
              <a:buFont typeface="Wingdings" pitchFamily="2" charset="2"/>
              <a:buChar char="§"/>
            </a:pPr>
            <a:r>
              <a:rPr lang="en-GB" dirty="0" smtClean="0"/>
              <a:t>Development of diverse employees to remove barriers that hinder their success</a:t>
            </a:r>
          </a:p>
          <a:p>
            <a:pPr>
              <a:buFont typeface="Wingdings" pitchFamily="2" charset="2"/>
              <a:buChar char="§"/>
            </a:pPr>
            <a:r>
              <a:rPr lang="en-GB" dirty="0" smtClean="0"/>
              <a:t> Development of employees in ways that are additional to the acquisition of specific skills/competencies</a:t>
            </a:r>
          </a:p>
          <a:p>
            <a:pPr>
              <a:buFont typeface="Wingdings" pitchFamily="2" charset="2"/>
              <a:buChar char="§"/>
            </a:pPr>
            <a:r>
              <a:rPr lang="en-GB" dirty="0" smtClean="0"/>
              <a:t> Retain internal expertise and experience residing in its baby boomer employees for future generations</a:t>
            </a:r>
          </a:p>
          <a:p>
            <a:pPr>
              <a:buFont typeface="Wingdings" pitchFamily="2" charset="2"/>
              <a:buChar char="§"/>
            </a:pPr>
            <a:r>
              <a:rPr lang="en-GB" dirty="0" smtClean="0"/>
              <a:t>Creating  a workforce that balances the professional and the personal</a:t>
            </a:r>
          </a:p>
          <a:p>
            <a:endParaRPr lang="en-GB" dirty="0"/>
          </a:p>
        </p:txBody>
      </p:sp>
      <p:sp>
        <p:nvSpPr>
          <p:cNvPr id="8" name="Vertical Text Placeholder 7"/>
          <p:cNvSpPr>
            <a:spLocks noGrp="1"/>
          </p:cNvSpPr>
          <p:nvPr>
            <p:ph type="body" orient="vert" idx="16"/>
          </p:nvPr>
        </p:nvSpPr>
        <p:spPr>
          <a:xfrm>
            <a:off x="4680001" y="1073300"/>
            <a:ext cx="4211396" cy="369741"/>
          </a:xfrm>
        </p:spPr>
        <p:style>
          <a:lnRef idx="1">
            <a:schemeClr val="accent3"/>
          </a:lnRef>
          <a:fillRef idx="3">
            <a:schemeClr val="accent3"/>
          </a:fillRef>
          <a:effectRef idx="2">
            <a:schemeClr val="accent3"/>
          </a:effectRef>
          <a:fontRef idx="minor">
            <a:schemeClr val="lt1"/>
          </a:fontRef>
        </p:style>
        <p:txBody>
          <a:bodyPr>
            <a:normAutofit fontScale="62500" lnSpcReduction="20000"/>
          </a:bodyPr>
          <a:lstStyle/>
          <a:p>
            <a:pPr marL="0" indent="0" algn="ctr">
              <a:buNone/>
            </a:pPr>
            <a:r>
              <a:rPr lang="en-GB" dirty="0" smtClean="0"/>
              <a:t>Mentoring</a:t>
            </a:r>
            <a:endParaRPr lang="en-GB" dirty="0"/>
          </a:p>
        </p:txBody>
      </p:sp>
    </p:spTree>
    <p:extLst>
      <p:ext uri="{BB962C8B-B14F-4D97-AF65-F5344CB8AC3E}">
        <p14:creationId xmlns:p14="http://schemas.microsoft.com/office/powerpoint/2010/main" xmlns="" val="1506120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2000"/>
                                        <p:tgtEl>
                                          <p:spTgt spid="5">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2000"/>
                                        <p:tgtEl>
                                          <p:spTgt spid="5">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
                                            <p:bg/>
                                          </p:spTgt>
                                        </p:tgtEl>
                                        <p:attrNameLst>
                                          <p:attrName>style.visibility</p:attrName>
                                        </p:attrNameLst>
                                      </p:cBhvr>
                                      <p:to>
                                        <p:strVal val="visible"/>
                                      </p:to>
                                    </p:set>
                                    <p:animEffect transition="in" filter="fade">
                                      <p:cBhvr>
                                        <p:cTn id="13" dur="2000"/>
                                        <p:tgtEl>
                                          <p:spTgt spid="8">
                                            <p:bg/>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xEl>
                                              <p:pRg st="0" end="0"/>
                                            </p:txEl>
                                          </p:spTgt>
                                        </p:tgtEl>
                                        <p:attrNameLst>
                                          <p:attrName>style.visibility</p:attrName>
                                        </p:attrNameLst>
                                      </p:cBhvr>
                                      <p:to>
                                        <p:strVal val="visible"/>
                                      </p:to>
                                    </p:set>
                                    <p:animEffect transition="in" filter="fade">
                                      <p:cBhvr>
                                        <p:cTn id="16" dur="2000"/>
                                        <p:tgtEl>
                                          <p:spTgt spid="8">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bg/>
                                          </p:spTgt>
                                        </p:tgtEl>
                                        <p:attrNameLst>
                                          <p:attrName>style.visibility</p:attrName>
                                        </p:attrNameLst>
                                      </p:cBhvr>
                                      <p:to>
                                        <p:strVal val="visible"/>
                                      </p:to>
                                    </p:set>
                                    <p:animEffect transition="in" filter="fade">
                                      <p:cBhvr>
                                        <p:cTn id="21" dur="2000"/>
                                        <p:tgtEl>
                                          <p:spTgt spid="6">
                                            <p:bg/>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txEl>
                                              <p:pRg st="0" end="0"/>
                                            </p:txEl>
                                          </p:spTgt>
                                        </p:tgtEl>
                                        <p:attrNameLst>
                                          <p:attrName>style.visibility</p:attrName>
                                        </p:attrNameLst>
                                      </p:cBhvr>
                                      <p:to>
                                        <p:strVal val="visible"/>
                                      </p:to>
                                    </p:set>
                                    <p:animEffect transition="in" filter="fade">
                                      <p:cBhvr>
                                        <p:cTn id="26" dur="2000"/>
                                        <p:tgtEl>
                                          <p:spTgt spid="6">
                                            <p:txEl>
                                              <p:pRg st="0" end="0"/>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6">
                                            <p:txEl>
                                              <p:pRg st="1" end="1"/>
                                            </p:txEl>
                                          </p:spTgt>
                                        </p:tgtEl>
                                        <p:attrNameLst>
                                          <p:attrName>style.visibility</p:attrName>
                                        </p:attrNameLst>
                                      </p:cBhvr>
                                      <p:to>
                                        <p:strVal val="visible"/>
                                      </p:to>
                                    </p:set>
                                    <p:animEffect transition="in" filter="fade">
                                      <p:cBhvr>
                                        <p:cTn id="29" dur="2000"/>
                                        <p:tgtEl>
                                          <p:spTgt spid="6">
                                            <p:txEl>
                                              <p:pRg st="1" end="1"/>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fade">
                                      <p:cBhvr>
                                        <p:cTn id="32" dur="2000"/>
                                        <p:tgtEl>
                                          <p:spTgt spid="6">
                                            <p:txEl>
                                              <p:pRg st="2" end="2"/>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animEffect transition="in" filter="fade">
                                      <p:cBhvr>
                                        <p:cTn id="35" dur="2000"/>
                                        <p:tgtEl>
                                          <p:spTgt spid="6">
                                            <p:txEl>
                                              <p:pRg st="3" end="3"/>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6">
                                            <p:txEl>
                                              <p:pRg st="4" end="4"/>
                                            </p:txEl>
                                          </p:spTgt>
                                        </p:tgtEl>
                                        <p:attrNameLst>
                                          <p:attrName>style.visibility</p:attrName>
                                        </p:attrNameLst>
                                      </p:cBhvr>
                                      <p:to>
                                        <p:strVal val="visible"/>
                                      </p:to>
                                    </p:set>
                                    <p:animEffect transition="in" filter="fade">
                                      <p:cBhvr>
                                        <p:cTn id="38" dur="2000"/>
                                        <p:tgtEl>
                                          <p:spTgt spid="6">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7">
                                            <p:bg/>
                                          </p:spTgt>
                                        </p:tgtEl>
                                        <p:attrNameLst>
                                          <p:attrName>style.visibility</p:attrName>
                                        </p:attrNameLst>
                                      </p:cBhvr>
                                      <p:to>
                                        <p:strVal val="visible"/>
                                      </p:to>
                                    </p:set>
                                    <p:animEffect transition="in" filter="fade">
                                      <p:cBhvr>
                                        <p:cTn id="43" dur="2000"/>
                                        <p:tgtEl>
                                          <p:spTgt spid="7">
                                            <p:bg/>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7">
                                            <p:txEl>
                                              <p:pRg st="0" end="0"/>
                                            </p:txEl>
                                          </p:spTgt>
                                        </p:tgtEl>
                                        <p:attrNameLst>
                                          <p:attrName>style.visibility</p:attrName>
                                        </p:attrNameLst>
                                      </p:cBhvr>
                                      <p:to>
                                        <p:strVal val="visible"/>
                                      </p:to>
                                    </p:set>
                                    <p:animEffect transition="in" filter="fade">
                                      <p:cBhvr>
                                        <p:cTn id="48" dur="2000"/>
                                        <p:tgtEl>
                                          <p:spTgt spid="7">
                                            <p:txEl>
                                              <p:pRg st="0" end="0"/>
                                            </p:tx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7">
                                            <p:txEl>
                                              <p:pRg st="1" end="1"/>
                                            </p:txEl>
                                          </p:spTgt>
                                        </p:tgtEl>
                                        <p:attrNameLst>
                                          <p:attrName>style.visibility</p:attrName>
                                        </p:attrNameLst>
                                      </p:cBhvr>
                                      <p:to>
                                        <p:strVal val="visible"/>
                                      </p:to>
                                    </p:set>
                                    <p:animEffect transition="in" filter="fade">
                                      <p:cBhvr>
                                        <p:cTn id="51" dur="2000"/>
                                        <p:tgtEl>
                                          <p:spTgt spid="7">
                                            <p:txEl>
                                              <p:pRg st="1" end="1"/>
                                            </p:tx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7">
                                            <p:txEl>
                                              <p:pRg st="2" end="2"/>
                                            </p:txEl>
                                          </p:spTgt>
                                        </p:tgtEl>
                                        <p:attrNameLst>
                                          <p:attrName>style.visibility</p:attrName>
                                        </p:attrNameLst>
                                      </p:cBhvr>
                                      <p:to>
                                        <p:strVal val="visible"/>
                                      </p:to>
                                    </p:set>
                                    <p:animEffect transition="in" filter="fade">
                                      <p:cBhvr>
                                        <p:cTn id="54" dur="2000"/>
                                        <p:tgtEl>
                                          <p:spTgt spid="7">
                                            <p:txEl>
                                              <p:pRg st="2" end="2"/>
                                            </p:txEl>
                                          </p:spTgt>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7">
                                            <p:txEl>
                                              <p:pRg st="3" end="3"/>
                                            </p:txEl>
                                          </p:spTgt>
                                        </p:tgtEl>
                                        <p:attrNameLst>
                                          <p:attrName>style.visibility</p:attrName>
                                        </p:attrNameLst>
                                      </p:cBhvr>
                                      <p:to>
                                        <p:strVal val="visible"/>
                                      </p:to>
                                    </p:set>
                                    <p:animEffect transition="in" filter="fade">
                                      <p:cBhvr>
                                        <p:cTn id="57" dur="2000"/>
                                        <p:tgtEl>
                                          <p:spTgt spid="7">
                                            <p:txEl>
                                              <p:pRg st="3" end="3"/>
                                            </p:tx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7">
                                            <p:txEl>
                                              <p:pRg st="4" end="4"/>
                                            </p:txEl>
                                          </p:spTgt>
                                        </p:tgtEl>
                                        <p:attrNameLst>
                                          <p:attrName>style.visibility</p:attrName>
                                        </p:attrNameLst>
                                      </p:cBhvr>
                                      <p:to>
                                        <p:strVal val="visible"/>
                                      </p:to>
                                    </p:set>
                                    <p:animEffect transition="in" filter="fade">
                                      <p:cBhvr>
                                        <p:cTn id="60" dur="20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6" grpId="0" build="p" animBg="1"/>
      <p:bldP spid="7" grpId="0" build="p" animBg="1"/>
      <p:bldP spid="8"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2. Coaching Models</a:t>
            </a: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a:bodyPr>
          <a:lstStyle/>
          <a:p>
            <a:r>
              <a:rPr lang="en-GB" sz="2800" dirty="0"/>
              <a:t>Coaching models help to provide a framework for the coaching discussion</a:t>
            </a:r>
            <a:r>
              <a:rPr lang="en-GB" sz="2800" dirty="0" smtClean="0"/>
              <a:t>.</a:t>
            </a:r>
          </a:p>
          <a:p>
            <a:r>
              <a:rPr lang="en-GB" sz="2800" dirty="0" smtClean="0"/>
              <a:t>There are a number of well known models of coaching but the best known of them is the GROW model. </a:t>
            </a:r>
          </a:p>
          <a:p>
            <a:pPr marL="0" indent="0">
              <a:buNone/>
            </a:pPr>
            <a:endParaRPr lang="en-GB" sz="2800" dirty="0" smtClean="0"/>
          </a:p>
          <a:p>
            <a:pPr marL="0" indent="0">
              <a:buNone/>
            </a:pPr>
            <a:r>
              <a:rPr lang="en-GB" sz="2800" dirty="0" smtClean="0"/>
              <a:t>The grow model in action:</a:t>
            </a:r>
          </a:p>
          <a:p>
            <a:pPr marL="0" indent="0">
              <a:buNone/>
            </a:pPr>
            <a:r>
              <a:rPr lang="en-GB" sz="1800" dirty="0">
                <a:hlinkClick r:id="rId3"/>
              </a:rPr>
              <a:t>https://</a:t>
            </a:r>
            <a:r>
              <a:rPr lang="en-GB" sz="1800" dirty="0" smtClean="0">
                <a:hlinkClick r:id="rId3"/>
              </a:rPr>
              <a:t>www.youtube.com/watch?v=tnm3VwfX7Gs</a:t>
            </a:r>
            <a:endParaRPr lang="en-GB" sz="1800" dirty="0" smtClean="0"/>
          </a:p>
          <a:p>
            <a:pPr marL="0" indent="0">
              <a:buNone/>
            </a:pPr>
            <a:endParaRPr lang="en-GB" sz="2800" dirty="0"/>
          </a:p>
          <a:p>
            <a:pPr marL="0" indent="0">
              <a:buNone/>
            </a:pPr>
            <a:endParaRPr lang="en-GB" sz="2800" dirty="0" smtClean="0"/>
          </a:p>
          <a:p>
            <a:pPr marL="0" indent="0">
              <a:buNone/>
            </a:pPr>
            <a:endParaRPr lang="en-GB" sz="2800" dirty="0" smtClean="0"/>
          </a:p>
          <a:p>
            <a:endParaRPr lang="en-GB" sz="2400" dirty="0"/>
          </a:p>
          <a:p>
            <a:pPr marL="0" indent="0">
              <a:buNone/>
            </a:pPr>
            <a:endParaRPr lang="en-GB" sz="2400" dirty="0"/>
          </a:p>
        </p:txBody>
      </p:sp>
      <p:pic>
        <p:nvPicPr>
          <p:cNvPr id="7" name="Picture 6"/>
          <p:cNvPicPr>
            <a:picLocks noChangeAspect="1"/>
          </p:cNvPicPr>
          <p:nvPr/>
        </p:nvPicPr>
        <p:blipFill rotWithShape="1">
          <a:blip r:embed="rId4" cstate="print"/>
          <a:srcRect t="13255"/>
          <a:stretch/>
        </p:blipFill>
        <p:spPr>
          <a:xfrm>
            <a:off x="6156176" y="3140968"/>
            <a:ext cx="2905395" cy="2520280"/>
          </a:xfrm>
          <a:prstGeom prst="rect">
            <a:avLst/>
          </a:prstGeom>
        </p:spPr>
      </p:pic>
    </p:spTree>
    <p:extLst>
      <p:ext uri="{BB962C8B-B14F-4D97-AF65-F5344CB8AC3E}">
        <p14:creationId xmlns:p14="http://schemas.microsoft.com/office/powerpoint/2010/main" xmlns="" val="279103199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7384"/>
            <a:ext cx="8229600" cy="1143000"/>
          </a:xfrm>
        </p:spPr>
        <p:txBody>
          <a:bodyPr/>
          <a:lstStyle/>
          <a:p>
            <a:r>
              <a:rPr lang="en-GB" dirty="0" smtClean="0"/>
              <a:t>2. Coaching Models</a:t>
            </a:r>
            <a:endParaRPr lang="en-GB" dirty="0"/>
          </a:p>
        </p:txBody>
      </p:sp>
      <p:sp>
        <p:nvSpPr>
          <p:cNvPr id="6" name="Vertical Text Placeholder 5"/>
          <p:cNvSpPr>
            <a:spLocks noGrp="1"/>
          </p:cNvSpPr>
          <p:nvPr>
            <p:ph type="body" orient="vert" idx="13"/>
          </p:nvPr>
        </p:nvSpPr>
        <p:spPr>
          <a:xfrm>
            <a:off x="406146" y="919658"/>
            <a:ext cx="8317230" cy="369741"/>
          </a:xfrm>
        </p:spPr>
        <p:txBody>
          <a:bodyPr/>
          <a:lstStyle/>
          <a:p>
            <a:pPr marL="0" indent="0">
              <a:buNone/>
            </a:pPr>
            <a:r>
              <a:rPr lang="en-GB" dirty="0" smtClean="0"/>
              <a:t>The GROW Model</a:t>
            </a:r>
            <a:endParaRPr lang="en-GB" dirty="0"/>
          </a:p>
        </p:txBody>
      </p:sp>
      <p:graphicFrame>
        <p:nvGraphicFramePr>
          <p:cNvPr id="9" name="Table 8"/>
          <p:cNvGraphicFramePr>
            <a:graphicFrameLocks noGrp="1"/>
          </p:cNvGraphicFramePr>
          <p:nvPr>
            <p:extLst>
              <p:ext uri="{D42A27DB-BD31-4B8C-83A1-F6EECF244321}">
                <p14:modId xmlns:p14="http://schemas.microsoft.com/office/powerpoint/2010/main" xmlns="" val="1521713733"/>
              </p:ext>
            </p:extLst>
          </p:nvPr>
        </p:nvGraphicFramePr>
        <p:xfrm>
          <a:off x="395536" y="1382690"/>
          <a:ext cx="8297728" cy="4416552"/>
        </p:xfrm>
        <a:graphic>
          <a:graphicData uri="http://schemas.openxmlformats.org/drawingml/2006/table">
            <a:tbl>
              <a:tblPr/>
              <a:tblGrid>
                <a:gridCol w="1199253"/>
                <a:gridCol w="7098475"/>
              </a:tblGrid>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G</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solidFill>
                  </a:tcPr>
                </a:tc>
                <a:tc>
                  <a:txBody>
                    <a:bodyPr/>
                    <a:lstStyle/>
                    <a:p>
                      <a:pPr algn="just">
                        <a:lnSpc>
                          <a:spcPct val="115000"/>
                        </a:lnSpc>
                        <a:spcAft>
                          <a:spcPts val="0"/>
                        </a:spcAft>
                        <a:tabLst>
                          <a:tab pos="2143125" algn="l"/>
                        </a:tabLst>
                      </a:pPr>
                      <a:r>
                        <a:rPr lang="en-GB" sz="1600" dirty="0" smtClean="0">
                          <a:latin typeface="Calibri"/>
                          <a:ea typeface="Calibri"/>
                          <a:cs typeface="Calibri"/>
                        </a:rPr>
                        <a:t>Goal: </a:t>
                      </a:r>
                      <a:r>
                        <a:rPr lang="en-GB" sz="1600" dirty="0">
                          <a:latin typeface="Calibri"/>
                          <a:ea typeface="Calibri"/>
                          <a:cs typeface="Calibri"/>
                        </a:rPr>
                        <a:t>Define and agree the goal or outcome to be achieved.   You should assist the coachee in defining a goal that is SMART.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How will you know the goal is achieved?</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Describe what you ideal outcome is in this situation?</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R</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tc>
                  <a:txBody>
                    <a:bodyPr/>
                    <a:lstStyle/>
                    <a:p>
                      <a:pPr algn="just">
                        <a:lnSpc>
                          <a:spcPct val="115000"/>
                        </a:lnSpc>
                        <a:spcAft>
                          <a:spcPts val="0"/>
                        </a:spcAft>
                        <a:tabLst>
                          <a:tab pos="2143125" algn="l"/>
                        </a:tabLst>
                      </a:pPr>
                      <a:r>
                        <a:rPr lang="en-GB" sz="1600" dirty="0">
                          <a:latin typeface="Calibri"/>
                          <a:ea typeface="Calibri"/>
                          <a:cs typeface="Calibri"/>
                        </a:rPr>
                        <a:t>Reality:  Examine the current reality.  In order to reach your goal you must fully consider your starting point.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Where are you in relation to your goal?</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is going well right now?</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O</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solidFill>
                  </a:tcPr>
                </a:tc>
                <a:tc>
                  <a:txBody>
                    <a:bodyPr/>
                    <a:lstStyle/>
                    <a:p>
                      <a:pPr algn="just">
                        <a:lnSpc>
                          <a:spcPct val="115000"/>
                        </a:lnSpc>
                        <a:spcAft>
                          <a:spcPts val="0"/>
                        </a:spcAft>
                        <a:tabLst>
                          <a:tab pos="2143125" algn="l"/>
                        </a:tabLst>
                      </a:pPr>
                      <a:r>
                        <a:rPr lang="en-GB" sz="1600" dirty="0">
                          <a:latin typeface="Calibri"/>
                          <a:ea typeface="Calibri"/>
                          <a:cs typeface="Calibri"/>
                        </a:rPr>
                        <a:t>Options: Explore the options.  Determine what the possible options are for reaching the goal.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else could you do?</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Give me 5 options?</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023143">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W</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solidFill>
                  </a:tcPr>
                </a:tc>
                <a:tc>
                  <a:txBody>
                    <a:bodyPr/>
                    <a:lstStyle/>
                    <a:p>
                      <a:pPr algn="just">
                        <a:lnSpc>
                          <a:spcPct val="115000"/>
                        </a:lnSpc>
                        <a:spcAft>
                          <a:spcPts val="0"/>
                        </a:spcAft>
                        <a:tabLst>
                          <a:tab pos="2143125" algn="l"/>
                        </a:tabLst>
                      </a:pPr>
                      <a:r>
                        <a:rPr lang="en-GB" sz="1600" dirty="0">
                          <a:latin typeface="Calibri"/>
                          <a:ea typeface="Calibri"/>
                          <a:cs typeface="Calibri"/>
                        </a:rPr>
                        <a:t>Will:  Gain commitment to specific actions.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will you do now, and when?</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How will you keep yourself motivated?</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xmlns="" val="144379101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Coaching Models</a:t>
            </a:r>
            <a:endParaRPr lang="en-GB" dirty="0"/>
          </a:p>
        </p:txBody>
      </p:sp>
      <p:sp>
        <p:nvSpPr>
          <p:cNvPr id="3" name="Vertical Text Placeholder 2"/>
          <p:cNvSpPr>
            <a:spLocks noGrp="1"/>
          </p:cNvSpPr>
          <p:nvPr>
            <p:ph type="body" orient="vert" idx="1"/>
          </p:nvPr>
        </p:nvSpPr>
        <p:spPr/>
        <p:txBody>
          <a:bodyPr>
            <a:normAutofit fontScale="92500" lnSpcReduction="20000"/>
          </a:bodyPr>
          <a:lstStyle/>
          <a:p>
            <a:r>
              <a:rPr lang="en-GB" dirty="0" smtClean="0"/>
              <a:t>Practice using the model to address a challenge that you are currently facing.  </a:t>
            </a:r>
          </a:p>
          <a:p>
            <a:endParaRPr lang="en-GB" dirty="0" smtClean="0"/>
          </a:p>
          <a:p>
            <a:pPr>
              <a:buFont typeface="Wingdings" pitchFamily="2" charset="2"/>
              <a:buChar char="§"/>
            </a:pPr>
            <a:r>
              <a:rPr lang="en-GB" dirty="0" smtClean="0"/>
              <a:t> What is your goal?</a:t>
            </a:r>
          </a:p>
          <a:p>
            <a:pPr>
              <a:buFont typeface="Wingdings" pitchFamily="2" charset="2"/>
              <a:buChar char="§"/>
            </a:pPr>
            <a:r>
              <a:rPr lang="en-GB" dirty="0" smtClean="0"/>
              <a:t> Where are you now in relation to your goal?</a:t>
            </a:r>
          </a:p>
          <a:p>
            <a:pPr>
              <a:buFont typeface="Wingdings" pitchFamily="2" charset="2"/>
              <a:buChar char="§"/>
            </a:pPr>
            <a:r>
              <a:rPr lang="en-GB" dirty="0" smtClean="0"/>
              <a:t> What options do you have to help you reach your goal?</a:t>
            </a:r>
          </a:p>
          <a:p>
            <a:pPr>
              <a:buFont typeface="Wingdings" pitchFamily="2" charset="2"/>
              <a:buChar char="§"/>
            </a:pPr>
            <a:r>
              <a:rPr lang="en-GB" dirty="0" smtClean="0"/>
              <a:t> How will you stay on track/maintain motivation?</a:t>
            </a:r>
          </a:p>
          <a:p>
            <a:pPr>
              <a:buFont typeface="Wingdings" pitchFamily="2" charset="2"/>
              <a:buChar char="§"/>
            </a:pPr>
            <a:endParaRPr lang="en-GB" dirty="0" smtClean="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16</a:t>
            </a:fld>
            <a:endParaRPr lang="en-US"/>
          </a:p>
        </p:txBody>
      </p:sp>
      <p:sp>
        <p:nvSpPr>
          <p:cNvPr id="6" name="Vertical Text Placeholder 5"/>
          <p:cNvSpPr>
            <a:spLocks noGrp="1"/>
          </p:cNvSpPr>
          <p:nvPr>
            <p:ph type="body" orient="vert" idx="13"/>
          </p:nvPr>
        </p:nvSpPr>
        <p:spPr/>
        <p:txBody>
          <a:bodyPr/>
          <a:lstStyle/>
          <a:p>
            <a:pPr marL="0" indent="0">
              <a:buNone/>
            </a:pPr>
            <a:r>
              <a:rPr lang="en-GB" dirty="0" smtClean="0"/>
              <a:t>The GROW Model</a:t>
            </a:r>
            <a:endParaRPr lang="en-GB" dirty="0"/>
          </a:p>
        </p:txBody>
      </p:sp>
    </p:spTree>
    <p:extLst>
      <p:ext uri="{BB962C8B-B14F-4D97-AF65-F5344CB8AC3E}">
        <p14:creationId xmlns:p14="http://schemas.microsoft.com/office/powerpoint/2010/main" xmlns="" val="49216316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Coaching Models</a:t>
            </a:r>
            <a:endParaRPr lang="en-GB"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17</a:t>
            </a:fld>
            <a:endParaRPr lang="en-US"/>
          </a:p>
        </p:txBody>
      </p:sp>
      <p:sp>
        <p:nvSpPr>
          <p:cNvPr id="6" name="Vertical Text Placeholder 5"/>
          <p:cNvSpPr>
            <a:spLocks noGrp="1"/>
          </p:cNvSpPr>
          <p:nvPr>
            <p:ph type="body" orient="vert" idx="13"/>
          </p:nvPr>
        </p:nvSpPr>
        <p:spPr/>
        <p:txBody>
          <a:bodyPr/>
          <a:lstStyle/>
          <a:p>
            <a:pPr marL="0" indent="0">
              <a:buNone/>
            </a:pPr>
            <a:r>
              <a:rPr lang="en-GB" dirty="0" smtClean="0"/>
              <a:t>The Skilled Helper</a:t>
            </a:r>
            <a:endParaRPr lang="en-GB" dirty="0"/>
          </a:p>
        </p:txBody>
      </p:sp>
      <p:pic>
        <p:nvPicPr>
          <p:cNvPr id="5122" name="Picture 2" descr="Image result for the skilled helper model"/>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475656" y="1628800"/>
            <a:ext cx="5686425" cy="458152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53077213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Coaching Models</a:t>
            </a:r>
            <a:endParaRPr lang="en-GB" dirty="0"/>
          </a:p>
        </p:txBody>
      </p:sp>
      <p:sp>
        <p:nvSpPr>
          <p:cNvPr id="3" name="Vertical Text Placeholder 2"/>
          <p:cNvSpPr>
            <a:spLocks noGrp="1"/>
          </p:cNvSpPr>
          <p:nvPr>
            <p:ph type="body" orient="vert" idx="1"/>
          </p:nvPr>
        </p:nvSpPr>
        <p:spPr/>
        <p:txBody>
          <a:bodyPr>
            <a:normAutofit fontScale="92500" lnSpcReduction="10000"/>
          </a:bodyPr>
          <a:lstStyle/>
          <a:p>
            <a:pPr>
              <a:buFont typeface="Wingdings" pitchFamily="2" charset="2"/>
              <a:buChar char="§"/>
            </a:pPr>
            <a:r>
              <a:rPr lang="en-GB" dirty="0" smtClean="0"/>
              <a:t>Coaching in it’s purest form is asking not telling.</a:t>
            </a:r>
          </a:p>
          <a:p>
            <a:pPr>
              <a:buFont typeface="Wingdings" pitchFamily="2" charset="2"/>
              <a:buChar char="§"/>
            </a:pPr>
            <a:r>
              <a:rPr lang="en-GB" dirty="0" smtClean="0"/>
              <a:t>Is the Coach to be strictly a facilitator or also a guide?</a:t>
            </a:r>
          </a:p>
          <a:p>
            <a:pPr>
              <a:buFont typeface="Wingdings" pitchFamily="2" charset="2"/>
              <a:buChar char="§"/>
            </a:pPr>
            <a:r>
              <a:rPr lang="en-GB" dirty="0" smtClean="0"/>
              <a:t>Is a hybrid approach more realistic or beneficial in some circumstances?</a:t>
            </a:r>
          </a:p>
          <a:p>
            <a:pPr>
              <a:buFont typeface="Wingdings" pitchFamily="2" charset="2"/>
              <a:buChar char="§"/>
            </a:pPr>
            <a:r>
              <a:rPr lang="en-GB" dirty="0" smtClean="0"/>
              <a:t>Does the coach require industry specific knowledge?</a:t>
            </a:r>
            <a:endParaRPr lang="en-GB" dirty="0" smtClean="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18</a:t>
            </a:fld>
            <a:endParaRPr lang="en-US"/>
          </a:p>
        </p:txBody>
      </p:sp>
      <p:sp>
        <p:nvSpPr>
          <p:cNvPr id="6" name="Vertical Text Placeholder 5"/>
          <p:cNvSpPr>
            <a:spLocks noGrp="1"/>
          </p:cNvSpPr>
          <p:nvPr>
            <p:ph type="body" orient="vert" idx="13"/>
          </p:nvPr>
        </p:nvSpPr>
        <p:spPr/>
        <p:txBody>
          <a:bodyPr/>
          <a:lstStyle/>
          <a:p>
            <a:pPr marL="0" indent="0">
              <a:buNone/>
            </a:pPr>
            <a:r>
              <a:rPr lang="en-GB" dirty="0" smtClean="0"/>
              <a:t>Directive v Non-directive</a:t>
            </a:r>
            <a:endParaRPr lang="en-GB" dirty="0"/>
          </a:p>
        </p:txBody>
      </p:sp>
    </p:spTree>
    <p:extLst>
      <p:ext uri="{BB962C8B-B14F-4D97-AF65-F5344CB8AC3E}">
        <p14:creationId xmlns:p14="http://schemas.microsoft.com/office/powerpoint/2010/main" xmlns="" val="49216316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Coaching Models</a:t>
            </a:r>
            <a:endParaRPr lang="en-GB" dirty="0"/>
          </a:p>
        </p:txBody>
      </p:sp>
      <p:sp>
        <p:nvSpPr>
          <p:cNvPr id="3" name="Vertical Text Placeholder 2"/>
          <p:cNvSpPr>
            <a:spLocks noGrp="1"/>
          </p:cNvSpPr>
          <p:nvPr>
            <p:ph type="body" orient="vert" idx="1"/>
          </p:nvPr>
        </p:nvSpPr>
        <p:spPr/>
        <p:txBody>
          <a:bodyPr>
            <a:normAutofit fontScale="62500" lnSpcReduction="20000"/>
          </a:bodyPr>
          <a:lstStyle/>
          <a:p>
            <a:r>
              <a:rPr lang="en-GB" dirty="0" smtClean="0"/>
              <a:t>Helen a member of the HR staff has been asked to deliver appraisal training to the senior management team.  She has refused stating that is not in her job description and she is not paid enough to do it even though her job has evolved over time.</a:t>
            </a:r>
          </a:p>
          <a:p>
            <a:endParaRPr lang="en-GB" dirty="0" smtClean="0"/>
          </a:p>
          <a:p>
            <a:r>
              <a:rPr lang="en-GB" dirty="0" smtClean="0"/>
              <a:t>You are Helen’s line manager and this is causing you an issue as there is no-one else to deliver the training.  You call a meeting with Helen to discuss.</a:t>
            </a:r>
          </a:p>
          <a:p>
            <a:endParaRPr lang="en-GB" dirty="0" smtClean="0"/>
          </a:p>
          <a:p>
            <a:r>
              <a:rPr lang="en-GB" dirty="0" smtClean="0"/>
              <a:t>As a group discuss:</a:t>
            </a:r>
          </a:p>
          <a:p>
            <a:pPr>
              <a:buFont typeface="Arial" pitchFamily="34" charset="0"/>
              <a:buChar char="•"/>
            </a:pPr>
            <a:r>
              <a:rPr lang="en-GB" dirty="0" smtClean="0"/>
              <a:t> What is your agenda for the meeting and how will you approach it?</a:t>
            </a:r>
          </a:p>
          <a:p>
            <a:pPr>
              <a:buFont typeface="Arial" pitchFamily="34" charset="0"/>
              <a:buChar char="•"/>
            </a:pPr>
            <a:r>
              <a:rPr lang="en-GB" dirty="0" smtClean="0"/>
              <a:t> What concerns do you have?</a:t>
            </a:r>
          </a:p>
          <a:p>
            <a:pPr>
              <a:buFont typeface="Arial" pitchFamily="34" charset="0"/>
              <a:buChar char="•"/>
            </a:pPr>
            <a:r>
              <a:rPr lang="en-GB" dirty="0" smtClean="0"/>
              <a:t> What concerns do you think Helen will have?</a:t>
            </a:r>
          </a:p>
          <a:p>
            <a:pPr>
              <a:buFont typeface="Arial" pitchFamily="34" charset="0"/>
              <a:buChar char="•"/>
            </a:pPr>
            <a:endParaRPr lang="en-GB" dirty="0" smtClean="0"/>
          </a:p>
          <a:p>
            <a:endParaRPr lang="en-GB" dirty="0" smtClean="0"/>
          </a:p>
          <a:p>
            <a:endParaRPr lang="en-GB" b="1" u="sng" dirty="0" smtClean="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19</a:t>
            </a:fld>
            <a:endParaRPr lang="en-US"/>
          </a:p>
        </p:txBody>
      </p:sp>
      <p:sp>
        <p:nvSpPr>
          <p:cNvPr id="6" name="Vertical Text Placeholder 5"/>
          <p:cNvSpPr>
            <a:spLocks noGrp="1"/>
          </p:cNvSpPr>
          <p:nvPr>
            <p:ph type="body" orient="vert" idx="13"/>
          </p:nvPr>
        </p:nvSpPr>
        <p:spPr/>
        <p:txBody>
          <a:bodyPr/>
          <a:lstStyle/>
          <a:p>
            <a:pPr marL="0" indent="0">
              <a:buNone/>
            </a:pPr>
            <a:r>
              <a:rPr lang="en-GB" sz="2400" dirty="0"/>
              <a:t>Coaching Practice</a:t>
            </a:r>
          </a:p>
        </p:txBody>
      </p:sp>
    </p:spTree>
    <p:extLst>
      <p:ext uri="{BB962C8B-B14F-4D97-AF65-F5344CB8AC3E}">
        <p14:creationId xmlns:p14="http://schemas.microsoft.com/office/powerpoint/2010/main" xmlns="" val="351493566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lstStyle/>
          <a:p>
            <a:r>
              <a:rPr lang="en-GB" dirty="0" smtClean="0"/>
              <a:t>Benefits to the parties directly involved</a:t>
            </a:r>
            <a:endParaRPr lang="en-GB" dirty="0"/>
          </a:p>
        </p:txBody>
      </p:sp>
      <p:sp>
        <p:nvSpPr>
          <p:cNvPr id="3" name="Vertical Text Placeholder 2"/>
          <p:cNvSpPr>
            <a:spLocks noGrp="1"/>
          </p:cNvSpPr>
          <p:nvPr>
            <p:ph type="body" orient="vert" idx="1"/>
          </p:nvPr>
        </p:nvSpPr>
        <p:spPr>
          <a:xfrm>
            <a:off x="467544" y="1298641"/>
            <a:ext cx="8318832" cy="4434615"/>
          </a:xfrm>
        </p:spPr>
        <p:txBody>
          <a:bodyPr>
            <a:noAutofit/>
          </a:bodyPr>
          <a:lstStyle/>
          <a:p>
            <a:endParaRPr lang="en-GB" sz="2800" dirty="0" smtClean="0"/>
          </a:p>
          <a:p>
            <a:r>
              <a:rPr lang="en-GB" sz="2800" dirty="0" smtClean="0"/>
              <a:t>Coach      </a:t>
            </a:r>
          </a:p>
          <a:p>
            <a:r>
              <a:rPr lang="en-GB" sz="2800" dirty="0" err="1" smtClean="0"/>
              <a:t>Coachee</a:t>
            </a:r>
            <a:endParaRPr lang="en-GB" sz="2800" dirty="0" smtClean="0"/>
          </a:p>
          <a:p>
            <a:endParaRPr lang="en-GB" sz="1700" dirty="0" smtClean="0"/>
          </a:p>
          <a:p>
            <a:pPr>
              <a:buNone/>
            </a:pPr>
            <a:endParaRPr lang="en-GB" sz="1700" b="1" u="sng" dirty="0" smtClean="0"/>
          </a:p>
          <a:p>
            <a:pPr>
              <a:buNone/>
            </a:pPr>
            <a:endParaRPr lang="en-GB" sz="1700" b="1" u="sng" dirty="0" smtClean="0"/>
          </a:p>
          <a:p>
            <a:pPr>
              <a:buNone/>
            </a:pPr>
            <a:endParaRPr lang="en-GB" sz="1700" b="1" u="sng" dirty="0" smtClean="0"/>
          </a:p>
          <a:p>
            <a:pPr>
              <a:buNone/>
            </a:pPr>
            <a:endParaRPr lang="en-GB" sz="1700" b="1" u="sng" dirty="0" smtClean="0"/>
          </a:p>
          <a:p>
            <a:r>
              <a:rPr lang="en-GB" sz="2800" dirty="0" smtClean="0"/>
              <a:t>Mentor</a:t>
            </a:r>
          </a:p>
          <a:p>
            <a:r>
              <a:rPr lang="en-GB" sz="2800" dirty="0" smtClean="0"/>
              <a:t>Mentee</a:t>
            </a:r>
          </a:p>
          <a:p>
            <a:pPr>
              <a:buNone/>
            </a:pPr>
            <a:endParaRPr lang="en-GB" sz="1700" b="1" u="sng" dirty="0" smtClean="0"/>
          </a:p>
        </p:txBody>
      </p:sp>
      <p:sp>
        <p:nvSpPr>
          <p:cNvPr id="6" name="Vertical Text Placeholder 5"/>
          <p:cNvSpPr>
            <a:spLocks noGrp="1"/>
          </p:cNvSpPr>
          <p:nvPr>
            <p:ph type="body" orient="vert" idx="13"/>
          </p:nvPr>
        </p:nvSpPr>
        <p:spPr>
          <a:xfrm>
            <a:off x="539552" y="1124745"/>
            <a:ext cx="3240360" cy="288032"/>
          </a:xfrm>
        </p:spPr>
        <p:txBody>
          <a:bodyPr/>
          <a:lstStyle/>
          <a:p>
            <a:pPr marL="0" indent="0">
              <a:buNone/>
            </a:pPr>
            <a:r>
              <a:rPr lang="en-GB" sz="2400" dirty="0" smtClean="0"/>
              <a:t> Coaching</a:t>
            </a:r>
            <a:endParaRPr lang="en-GB" sz="2400" dirty="0"/>
          </a:p>
        </p:txBody>
      </p:sp>
      <p:sp>
        <p:nvSpPr>
          <p:cNvPr id="5" name="Vertical Text Placeholder 5"/>
          <p:cNvSpPr txBox="1">
            <a:spLocks/>
          </p:cNvSpPr>
          <p:nvPr/>
        </p:nvSpPr>
        <p:spPr>
          <a:xfrm>
            <a:off x="467544" y="3429000"/>
            <a:ext cx="3312368" cy="432048"/>
          </a:xfrm>
          <a:prstGeom prst="rect">
            <a:avLst/>
          </a:prstGeom>
          <a:solidFill>
            <a:schemeClr val="accent1"/>
          </a:solidFill>
        </p:spPr>
        <p:txBody>
          <a:bodyPr vert="horz" wrap="none" lIns="180000" tIns="72000" rIns="216000" bIns="45720" rtlCol="0" anchor="ctr">
            <a:no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1" i="0" u="none" strike="noStrike" kern="1200" cap="none" spc="0" normalizeH="0" baseline="0" noProof="0" dirty="0" smtClean="0">
                <a:ln>
                  <a:noFill/>
                </a:ln>
                <a:solidFill>
                  <a:schemeClr val="bg1"/>
                </a:solidFill>
                <a:effectLst/>
                <a:uLnTx/>
                <a:uFillTx/>
                <a:latin typeface="+mn-lt"/>
                <a:ea typeface="+mn-ea"/>
                <a:cs typeface="+mn-cs"/>
              </a:rPr>
              <a:t> Mentoring</a:t>
            </a:r>
            <a:endParaRPr kumimoji="0" lang="en-GB" sz="2400" b="1" i="0" u="none" strike="noStrike" kern="1200" cap="none" spc="0" normalizeH="0" baseline="0" noProof="0" dirty="0">
              <a:ln>
                <a:noFill/>
              </a:ln>
              <a:solidFill>
                <a:schemeClr val="bg1"/>
              </a:solidFill>
              <a:effectLst/>
              <a:uLnTx/>
              <a:uFillTx/>
              <a:latin typeface="+mn-lt"/>
              <a:ea typeface="+mn-ea"/>
              <a:cs typeface="+mn-cs"/>
            </a:endParaRPr>
          </a:p>
        </p:txBody>
      </p:sp>
      <p:pic>
        <p:nvPicPr>
          <p:cNvPr id="1026" name="Picture 2" descr="C:\Program Files (x86)\Microsoft Office\MEDIA\CAGCAT10\j0297707.wmf"/>
          <p:cNvPicPr>
            <a:picLocks noChangeAspect="1" noChangeArrowheads="1"/>
          </p:cNvPicPr>
          <p:nvPr/>
        </p:nvPicPr>
        <p:blipFill>
          <a:blip r:embed="rId3" cstate="print"/>
          <a:srcRect/>
          <a:stretch>
            <a:fillRect/>
          </a:stretch>
        </p:blipFill>
        <p:spPr bwMode="auto">
          <a:xfrm>
            <a:off x="4427984" y="1412776"/>
            <a:ext cx="1479499" cy="1820570"/>
          </a:xfrm>
          <a:prstGeom prst="rect">
            <a:avLst/>
          </a:prstGeom>
          <a:noFill/>
        </p:spPr>
      </p:pic>
      <p:pic>
        <p:nvPicPr>
          <p:cNvPr id="1027" name="Picture 3" descr="C:\Users\Deborah\AppData\Local\Microsoft\Windows\Temporary Internet Files\Content.IE5\9NBJTK3Z\money-e1283521804806[1].jpg"/>
          <p:cNvPicPr>
            <a:picLocks noChangeAspect="1" noChangeArrowheads="1"/>
          </p:cNvPicPr>
          <p:nvPr/>
        </p:nvPicPr>
        <p:blipFill>
          <a:blip r:embed="rId4" cstate="print"/>
          <a:srcRect/>
          <a:stretch>
            <a:fillRect/>
          </a:stretch>
        </p:blipFill>
        <p:spPr bwMode="auto">
          <a:xfrm>
            <a:off x="5436096" y="3789040"/>
            <a:ext cx="2000893" cy="1108720"/>
          </a:xfrm>
          <a:prstGeom prst="rect">
            <a:avLst/>
          </a:prstGeom>
          <a:noFill/>
        </p:spPr>
      </p:pic>
      <p:pic>
        <p:nvPicPr>
          <p:cNvPr id="1028" name="Picture 4" descr="C:\Users\Deborah\AppData\Local\Microsoft\Windows\Temporary Internet Files\Content.IE5\YLLWDDMX\happy[1].png"/>
          <p:cNvPicPr>
            <a:picLocks noChangeAspect="1" noChangeArrowheads="1"/>
          </p:cNvPicPr>
          <p:nvPr/>
        </p:nvPicPr>
        <p:blipFill>
          <a:blip r:embed="rId5" cstate="print"/>
          <a:srcRect/>
          <a:stretch>
            <a:fillRect/>
          </a:stretch>
        </p:blipFill>
        <p:spPr bwMode="auto">
          <a:xfrm>
            <a:off x="6588224" y="1268760"/>
            <a:ext cx="2016224" cy="1800200"/>
          </a:xfrm>
          <a:prstGeom prst="rect">
            <a:avLst/>
          </a:prstGeom>
          <a:noFill/>
        </p:spPr>
      </p:pic>
    </p:spTree>
    <p:extLst>
      <p:ext uri="{BB962C8B-B14F-4D97-AF65-F5344CB8AC3E}">
        <p14:creationId xmlns:p14="http://schemas.microsoft.com/office/powerpoint/2010/main" xmlns="" val="197173964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smtClean="0"/>
              <a:t>Questions?</a:t>
            </a:r>
            <a:endParaRPr lang="en-GB" sz="4000" dirty="0"/>
          </a:p>
        </p:txBody>
      </p:sp>
      <p:sp>
        <p:nvSpPr>
          <p:cNvPr id="9" name="Vertical Text Placeholder 8"/>
          <p:cNvSpPr>
            <a:spLocks noGrp="1"/>
          </p:cNvSpPr>
          <p:nvPr>
            <p:ph type="body" orient="vert" idx="13"/>
          </p:nvPr>
        </p:nvSpPr>
        <p:spPr>
          <a:xfrm>
            <a:off x="406146" y="980729"/>
            <a:ext cx="8317230" cy="864096"/>
          </a:xfrm>
        </p:spPr>
        <p:txBody>
          <a:bodyPr/>
          <a:lstStyle/>
          <a:p>
            <a:pPr>
              <a:buNone/>
            </a:pPr>
            <a:r>
              <a:rPr lang="en-GB" dirty="0" smtClean="0"/>
              <a:t>Next  week</a:t>
            </a:r>
          </a:p>
          <a:p>
            <a:pPr>
              <a:buNone/>
            </a:pPr>
            <a:endParaRPr lang="en-GB" dirty="0"/>
          </a:p>
        </p:txBody>
      </p:sp>
      <p:sp>
        <p:nvSpPr>
          <p:cNvPr id="13" name="Vertical Text Placeholder 2"/>
          <p:cNvSpPr>
            <a:spLocks noGrp="1"/>
          </p:cNvSpPr>
          <p:nvPr>
            <p:ph type="body" orient="vert" idx="1"/>
          </p:nvPr>
        </p:nvSpPr>
        <p:spPr>
          <a:xfrm>
            <a:off x="405584" y="2060848"/>
            <a:ext cx="8318832" cy="3456384"/>
          </a:xfrm>
        </p:spPr>
        <p:txBody>
          <a:bodyPr>
            <a:normAutofit fontScale="92500"/>
          </a:bodyPr>
          <a:lstStyle/>
          <a:p>
            <a:r>
              <a:rPr lang="en-GB" dirty="0" smtClean="0"/>
              <a:t>Three different types of Coaching &amp; Mentoring</a:t>
            </a:r>
          </a:p>
          <a:p>
            <a:r>
              <a:rPr lang="en-GB" dirty="0" smtClean="0"/>
              <a:t>Evaluate the role of the Line Manager</a:t>
            </a:r>
          </a:p>
          <a:p>
            <a:r>
              <a:rPr lang="en-GB" dirty="0" smtClean="0"/>
              <a:t>Three factors for successful implementation</a:t>
            </a:r>
            <a:endParaRPr lang="en-GB" dirty="0" smtClean="0"/>
          </a:p>
          <a:p>
            <a:r>
              <a:rPr lang="en-GB" dirty="0" smtClean="0"/>
              <a:t>Anything else you feel we need to cover for Activity 1</a:t>
            </a:r>
            <a:endParaRPr lang="en-GB" dirty="0" smtClean="0"/>
          </a:p>
          <a:p>
            <a:endParaRPr lang="en-GB" b="1" u="sng" dirty="0" smtClean="0"/>
          </a:p>
        </p:txBody>
      </p:sp>
    </p:spTree>
    <p:extLst>
      <p:ext uri="{BB962C8B-B14F-4D97-AF65-F5344CB8AC3E}">
        <p14:creationId xmlns:p14="http://schemas.microsoft.com/office/powerpoint/2010/main" xmlns="" val="1971739644"/>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dcmitype/"/>
    <ds:schemaRef ds:uri="http://purl.org/dc/terms/"/>
    <ds:schemaRef ds:uri="http://schemas.microsoft.com/office/2006/documentManagement/types"/>
    <ds:schemaRef ds:uri="http://purl.org/dc/elements/1.1/"/>
    <ds:schemaRef ds:uri="http://www.w3.org/XML/1998/namespace"/>
    <ds:schemaRef ds:uri="303dbf9b-b85b-46a0-94f1-894078c07ecd"/>
    <ds:schemaRef ds:uri="http://schemas.microsoft.com/office/2006/metadata/properties"/>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1864</TotalTime>
  <Words>4219</Words>
  <Application>Microsoft Office PowerPoint</Application>
  <PresentationFormat>On-screen Show (4:3)</PresentationFormat>
  <Paragraphs>346</Paragraphs>
  <Slides>21</Slides>
  <Notes>21</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20140311PresentationUWTSDTemplate</vt:lpstr>
      <vt:lpstr>5ICM</vt:lpstr>
      <vt:lpstr>Session Overview: </vt:lpstr>
      <vt:lpstr>1. Defining Coaching &amp; Mentoring</vt:lpstr>
      <vt:lpstr>1. Defining Coaching &amp; Mentoring</vt:lpstr>
      <vt:lpstr>1. Defining Coaching &amp; Mentoring</vt:lpstr>
      <vt:lpstr>1. Defining Coaching &amp; Mentoring</vt:lpstr>
      <vt:lpstr>1. Defining Coaching &amp; Mentoring</vt:lpstr>
      <vt:lpstr>1. Defining Coaching &amp; Mentoring</vt:lpstr>
      <vt:lpstr>1. Defining Coaching &amp; Mentoring</vt:lpstr>
      <vt:lpstr>1. Defining Coaching &amp; Mentoring</vt:lpstr>
      <vt:lpstr>1. Defining Coaching &amp; Mentoring - Differences</vt:lpstr>
      <vt:lpstr>Defining Coaching &amp; Mentoring</vt:lpstr>
      <vt:lpstr>1. Coaching &amp; Mentoring as a Learning Solution</vt:lpstr>
      <vt:lpstr>2. Coaching Models</vt:lpstr>
      <vt:lpstr>2. Coaching Models</vt:lpstr>
      <vt:lpstr>2. Coaching Models</vt:lpstr>
      <vt:lpstr>2. Coaching Models</vt:lpstr>
      <vt:lpstr>2. Coaching Models</vt:lpstr>
      <vt:lpstr>2. Coaching Models</vt:lpstr>
      <vt:lpstr>Benefits to the parties directly involved</vt:lpstr>
      <vt:lpstr>Questions?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Deborah</cp:lastModifiedBy>
  <cp:revision>87</cp:revision>
  <cp:lastPrinted>2018-02-09T09:39:01Z</cp:lastPrinted>
  <dcterms:created xsi:type="dcterms:W3CDTF">2015-04-14T15:21:28Z</dcterms:created>
  <dcterms:modified xsi:type="dcterms:W3CDTF">2019-03-12T14:16:10Z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