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4"/>
  </p:sldMasterIdLst>
  <p:sldIdLst>
    <p:sldId id="257" r:id="rId5"/>
    <p:sldId id="276" r:id="rId6"/>
    <p:sldId id="272" r:id="rId7"/>
    <p:sldId id="259" r:id="rId8"/>
    <p:sldId id="260" r:id="rId9"/>
    <p:sldId id="261" r:id="rId10"/>
    <p:sldId id="262" r:id="rId11"/>
    <p:sldId id="266" r:id="rId12"/>
    <p:sldId id="263" r:id="rId13"/>
    <p:sldId id="264" r:id="rId14"/>
    <p:sldId id="275" r:id="rId15"/>
    <p:sldId id="265" r:id="rId16"/>
    <p:sldId id="278" r:id="rId17"/>
    <p:sldId id="267" r:id="rId18"/>
    <p:sldId id="274" r:id="rId19"/>
    <p:sldId id="269" r:id="rId20"/>
    <p:sldId id="268" r:id="rId21"/>
    <p:sldId id="28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100" d="100"/>
          <a:sy n="100" d="100"/>
        </p:scale>
        <p:origin x="58" y="-5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8/7/2026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8/7/2026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8/7/2026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8/7/2026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8/7/2026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8/7/2026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8/7/2026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8/7/2026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8/7/2026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8/7/2026</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8/7/2026</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8/7/2026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289754" y="639098"/>
            <a:ext cx="6253317" cy="816322"/>
          </a:xfrm>
        </p:spPr>
        <p:txBody>
          <a:bodyPr>
            <a:normAutofit/>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The Influence of </a:t>
            </a:r>
            <a:r>
              <a:rPr lang="en-GB" sz="1800" dirty="0" err="1">
                <a:effectLst/>
                <a:latin typeface="Calibri" panose="020F0502020204030204" pitchFamily="34" charset="0"/>
                <a:ea typeface="Calibri" panose="020F0502020204030204" pitchFamily="34" charset="0"/>
                <a:cs typeface="Arial" panose="020B0604020202020204" pitchFamily="34" charset="0"/>
              </a:rPr>
              <a:t>Microsavings</a:t>
            </a:r>
            <a:r>
              <a:rPr lang="en-GB" sz="1800" dirty="0">
                <a:effectLst/>
                <a:latin typeface="Calibri" panose="020F0502020204030204" pitchFamily="34" charset="0"/>
                <a:ea typeface="Calibri" panose="020F0502020204030204" pitchFamily="34" charset="0"/>
                <a:cs typeface="Arial" panose="020B0604020202020204" pitchFamily="34" charset="0"/>
              </a:rPr>
              <a:t> and Microinsurance on the Financial Stability of Women Entrepreneurs in Bangladesh</a:t>
            </a:r>
            <a:endParaRPr lang="en-US" sz="8000" dirty="0"/>
          </a:p>
        </p:txBody>
      </p:sp>
      <p:sp>
        <p:nvSpPr>
          <p:cNvPr id="3" name="Subtitle 2">
            <a:extLst>
              <a:ext uri="{FF2B5EF4-FFF2-40B4-BE49-F238E27FC236}">
                <a16:creationId xmlns:a16="http://schemas.microsoft.com/office/drawing/2014/main" id="{A8E9CFF2-3777-4FF4-A759-8491175B0B7C}"/>
              </a:ext>
            </a:extLst>
          </p:cNvPr>
          <p:cNvSpPr>
            <a:spLocks noGrp="1"/>
          </p:cNvSpPr>
          <p:nvPr>
            <p:ph type="subTitle" idx="1"/>
          </p:nvPr>
        </p:nvSpPr>
        <p:spPr>
          <a:xfrm>
            <a:off x="5289753" y="4672739"/>
            <a:ext cx="6269347" cy="1021498"/>
          </a:xfrm>
        </p:spPr>
        <p:txBody>
          <a:bodyPr>
            <a:normAutofit/>
          </a:bodyPr>
          <a:lstStyle/>
          <a:p>
            <a:endParaRPr lang="en-US" sz="2400" dirty="0">
              <a:solidFill>
                <a:schemeClr val="tx1">
                  <a:lumMod val="85000"/>
                  <a:lumOff val="15000"/>
                </a:schemeClr>
              </a:solidFill>
            </a:endParaRPr>
          </a:p>
        </p:txBody>
      </p:sp>
      <p:pic>
        <p:nvPicPr>
          <p:cNvPr id="5" name="Picture 4" descr="A picture containing building, sitting, bench, side&#10;&#10;Description automatically generated">
            <a:extLst>
              <a:ext uri="{FF2B5EF4-FFF2-40B4-BE49-F238E27FC236}">
                <a16:creationId xmlns:a16="http://schemas.microsoft.com/office/drawing/2014/main" id="{282CF6DD-7FE8-4063-9551-1B7BBCE92ABE}"/>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1"/>
            <a:ext cx="4635315" cy="6857999"/>
          </a:xfrm>
          <a:prstGeom prst="rect">
            <a:avLst/>
          </a:prstGeom>
        </p:spPr>
      </p:pic>
      <p:cxnSp>
        <p:nvCxnSpPr>
          <p:cNvPr id="24" name="Straight Connector 23">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849262-5171-4462-A497-1C3682F5BC87}"/>
              </a:ext>
            </a:extLst>
          </p:cNvPr>
          <p:cNvSpPr txBox="1"/>
          <p:nvPr/>
        </p:nvSpPr>
        <p:spPr>
          <a:xfrm>
            <a:off x="645458" y="114300"/>
            <a:ext cx="10165977" cy="9571851"/>
          </a:xfrm>
          <a:prstGeom prst="rect">
            <a:avLst/>
          </a:prstGeom>
          <a:noFill/>
        </p:spPr>
        <p:txBody>
          <a:bodyPr wrap="square">
            <a:spAutoFit/>
          </a:bodyPr>
          <a:lstStyle/>
          <a:p>
            <a:r>
              <a:rPr lang="en-GB" sz="4800" b="1" dirty="0">
                <a:solidFill>
                  <a:srgbClr val="92D050"/>
                </a:solidFill>
                <a:latin typeface="Arial" panose="020B0604020202020204" pitchFamily="34" charset="0"/>
                <a:cs typeface="Arial" panose="020B0604020202020204" pitchFamily="34" charset="0"/>
              </a:rPr>
              <a:t>My Research Journey</a:t>
            </a:r>
          </a:p>
          <a:p>
            <a:endParaRPr lang="en-GB" sz="4800" b="1"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Accounting Background</a:t>
            </a:r>
          </a:p>
          <a:p>
            <a:pPr marL="285750" indent="-285750">
              <a:lnSpc>
                <a:spcPct val="150000"/>
              </a:lnSpc>
              <a:buFont typeface="Wingdings" panose="05000000000000000000" pitchFamily="2" charset="2"/>
              <a:buChar char="Ø"/>
            </a:pPr>
            <a:r>
              <a:rPr lang="en-US" sz="1600" dirty="0">
                <a:latin typeface="Arial" panose="020B0604020202020204" pitchFamily="34" charset="0"/>
                <a:cs typeface="Arial" panose="020B0604020202020204" pitchFamily="34" charset="0"/>
              </a:rPr>
              <a:t>Ambition to Become an Entrepreneur</a:t>
            </a: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Interaction with Women Entrepreneurs</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Interest in Women Entrepreneurship</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Exploration of Microfinance</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Literature Review</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Identified Gap Beyond Microcredit</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err="1">
                <a:latin typeface="Arial" panose="020B0604020202020204" pitchFamily="34" charset="0"/>
                <a:cs typeface="Arial" panose="020B0604020202020204" pitchFamily="34" charset="0"/>
              </a:rPr>
              <a:t>Microsaving</a:t>
            </a:r>
            <a:r>
              <a:rPr lang="en-GB" sz="1600" dirty="0">
                <a:latin typeface="Arial" panose="020B0604020202020204" pitchFamily="34" charset="0"/>
                <a:cs typeface="Arial" panose="020B0604020202020204" pitchFamily="34" charset="0"/>
              </a:rPr>
              <a:t> &amp; Microinsurance</a:t>
            </a:r>
            <a:endParaRPr lang="en-US" sz="16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GB" sz="1600" dirty="0">
                <a:latin typeface="Arial" panose="020B0604020202020204" pitchFamily="34" charset="0"/>
                <a:cs typeface="Arial" panose="020B0604020202020204" pitchFamily="34" charset="0"/>
              </a:rPr>
              <a:t>Current DBA Research Topic </a:t>
            </a:r>
          </a:p>
          <a:p>
            <a:endParaRPr lang="en-GB" sz="16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a:p>
            <a:endParaRPr lang="en-GB" sz="4800" b="1" dirty="0">
              <a:latin typeface="Arial" panose="020B06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19474733-C25A-4329-91E5-38D6F321C986}"/>
              </a:ext>
            </a:extLst>
          </p:cNvPr>
          <p:cNvCxnSpPr/>
          <p:nvPr/>
        </p:nvCxnSpPr>
        <p:spPr>
          <a:xfrm>
            <a:off x="806824" y="1066800"/>
            <a:ext cx="6266329" cy="0"/>
          </a:xfrm>
          <a:prstGeom prst="line">
            <a:avLst/>
          </a:prstGeom>
        </p:spPr>
        <p:style>
          <a:lnRef idx="2">
            <a:schemeClr val="dk1"/>
          </a:lnRef>
          <a:fillRef idx="0">
            <a:schemeClr val="dk1"/>
          </a:fillRef>
          <a:effectRef idx="1">
            <a:schemeClr val="dk1"/>
          </a:effectRef>
          <a:fontRef idx="minor">
            <a:schemeClr val="tx1"/>
          </a:fontRef>
        </p:style>
      </p:cxnSp>
      <p:pic>
        <p:nvPicPr>
          <p:cNvPr id="9" name="Picture 8">
            <a:extLst>
              <a:ext uri="{FF2B5EF4-FFF2-40B4-BE49-F238E27FC236}">
                <a16:creationId xmlns:a16="http://schemas.microsoft.com/office/drawing/2014/main" id="{6D210FFB-8B3A-4280-9AF1-0365059E061B}"/>
              </a:ext>
            </a:extLst>
          </p:cNvPr>
          <p:cNvPicPr>
            <a:picLocks noChangeAspect="1"/>
          </p:cNvPicPr>
          <p:nvPr/>
        </p:nvPicPr>
        <p:blipFill>
          <a:blip r:embed="rId2"/>
          <a:stretch>
            <a:fillRect/>
          </a:stretch>
        </p:blipFill>
        <p:spPr>
          <a:xfrm>
            <a:off x="4791853" y="1331259"/>
            <a:ext cx="6523663" cy="3688976"/>
          </a:xfrm>
          <a:prstGeom prst="rect">
            <a:avLst/>
          </a:prstGeom>
        </p:spPr>
      </p:pic>
    </p:spTree>
    <p:extLst>
      <p:ext uri="{BB962C8B-B14F-4D97-AF65-F5344CB8AC3E}">
        <p14:creationId xmlns:p14="http://schemas.microsoft.com/office/powerpoint/2010/main" val="1789465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95DCD-6EAD-43E9-8E8B-C2E3B3DC80F5}"/>
              </a:ext>
            </a:extLst>
          </p:cNvPr>
          <p:cNvSpPr>
            <a:spLocks noGrp="1"/>
          </p:cNvSpPr>
          <p:nvPr>
            <p:ph type="title"/>
          </p:nvPr>
        </p:nvSpPr>
        <p:spPr>
          <a:xfrm>
            <a:off x="1097280" y="259709"/>
            <a:ext cx="10058400" cy="1452550"/>
          </a:xfrm>
        </p:spPr>
        <p:txBody>
          <a:bodyPr/>
          <a:lstStyle/>
          <a:p>
            <a:r>
              <a:rPr lang="en-GB" b="1" dirty="0">
                <a:solidFill>
                  <a:srgbClr val="92D050"/>
                </a:solidFill>
                <a:latin typeface="Arial" panose="020B0604020202020204" pitchFamily="34" charset="0"/>
                <a:cs typeface="Arial" panose="020B0604020202020204" pitchFamily="34" charset="0"/>
              </a:rPr>
              <a:t>Research Background</a:t>
            </a:r>
          </a:p>
        </p:txBody>
      </p:sp>
      <p:sp>
        <p:nvSpPr>
          <p:cNvPr id="3" name="Content Placeholder 2">
            <a:extLst>
              <a:ext uri="{FF2B5EF4-FFF2-40B4-BE49-F238E27FC236}">
                <a16:creationId xmlns:a16="http://schemas.microsoft.com/office/drawing/2014/main" id="{588DA2C8-52A5-4900-99D4-88F4062B5CB9}"/>
              </a:ext>
            </a:extLst>
          </p:cNvPr>
          <p:cNvSpPr>
            <a:spLocks noGrp="1"/>
          </p:cNvSpPr>
          <p:nvPr>
            <p:ph idx="1"/>
          </p:nvPr>
        </p:nvSpPr>
        <p:spPr>
          <a:xfrm>
            <a:off x="1097280" y="1855695"/>
            <a:ext cx="10058400" cy="4013398"/>
          </a:xfrm>
        </p:spPr>
        <p:txBody>
          <a:bodyPr>
            <a:noAutofit/>
          </a:bodyPr>
          <a:lstStyle/>
          <a:p>
            <a:r>
              <a:rPr lang="en-US" sz="1400" dirty="0">
                <a:latin typeface="Arial" panose="020B0604020202020204" pitchFamily="34" charset="0"/>
                <a:cs typeface="Arial" panose="020B0604020202020204" pitchFamily="34" charset="0"/>
              </a:rPr>
              <a:t>Bangladesh has one of the world’s most established microfinance sectors, where women represent the majority of clients and services are provided by major institutions such as </a:t>
            </a:r>
            <a:r>
              <a:rPr lang="en-US" sz="1400" b="1" dirty="0">
                <a:latin typeface="Arial" panose="020B0604020202020204" pitchFamily="34" charset="0"/>
                <a:cs typeface="Arial" panose="020B0604020202020204" pitchFamily="34" charset="0"/>
              </a:rPr>
              <a:t>Grameen Bank, BRAC, ASA, and PKSF-supported </a:t>
            </a:r>
            <a:r>
              <a:rPr lang="en-US" sz="1400" b="1" dirty="0" err="1">
                <a:latin typeface="Arial" panose="020B0604020202020204" pitchFamily="34" charset="0"/>
                <a:cs typeface="Arial" panose="020B0604020202020204" pitchFamily="34" charset="0"/>
              </a:rPr>
              <a:t>organisations</a:t>
            </a:r>
            <a:r>
              <a:rPr lang="en-US" sz="1400" dirty="0">
                <a:latin typeface="Arial" panose="020B0604020202020204" pitchFamily="34" charset="0"/>
                <a:cs typeface="Arial" panose="020B0604020202020204" pitchFamily="34" charset="0"/>
              </a:rPr>
              <a:t> (PKSF, 2025).</a:t>
            </a:r>
            <a:br>
              <a:rPr lang="en-US" sz="1400" dirty="0">
                <a:latin typeface="Arial" panose="020B0604020202020204" pitchFamily="34" charset="0"/>
                <a:cs typeface="Arial" panose="020B0604020202020204" pitchFamily="34" charset="0"/>
              </a:rPr>
            </a:br>
            <a:br>
              <a:rPr lang="en-GB" sz="1400" dirty="0">
                <a:effectLst/>
                <a:latin typeface="Arial" panose="020B0604020202020204" pitchFamily="34" charset="0"/>
                <a:ea typeface="Times New Roman" panose="02020603050405020304" pitchFamily="18" charset="0"/>
                <a:cs typeface="Arial" panose="020B0604020202020204" pitchFamily="34" charset="0"/>
              </a:rPr>
            </a:br>
            <a:r>
              <a:rPr lang="en-GB" sz="1400" b="0" dirty="0">
                <a:effectLst/>
                <a:latin typeface="Arial" panose="020B0604020202020204" pitchFamily="34" charset="0"/>
                <a:ea typeface="Times New Roman" panose="02020603050405020304" pitchFamily="18" charset="0"/>
                <a:cs typeface="Arial" panose="020B0604020202020204" pitchFamily="34" charset="0"/>
              </a:rPr>
              <a:t>Microfinance supports:</a:t>
            </a:r>
          </a:p>
          <a:p>
            <a:pPr>
              <a:buFont typeface="Wingdings" panose="05000000000000000000" pitchFamily="2" charset="2"/>
              <a:buChar char="Ø"/>
            </a:pPr>
            <a:r>
              <a:rPr lang="en-GB" sz="1400" b="0" dirty="0">
                <a:effectLst/>
                <a:latin typeface="Arial" panose="020B0604020202020204" pitchFamily="34" charset="0"/>
                <a:ea typeface="Times New Roman" panose="02020603050405020304" pitchFamily="18" charset="0"/>
                <a:cs typeface="Arial" panose="020B0604020202020204" pitchFamily="34" charset="0"/>
              </a:rPr>
              <a:t>Women’s entrepreneurship</a:t>
            </a:r>
          </a:p>
          <a:p>
            <a:pPr>
              <a:buFont typeface="Wingdings" panose="05000000000000000000" pitchFamily="2" charset="2"/>
              <a:buChar char="Ø"/>
            </a:pPr>
            <a:r>
              <a:rPr lang="en-GB" sz="1400" b="0" dirty="0">
                <a:effectLst/>
                <a:latin typeface="Arial" panose="020B0604020202020204" pitchFamily="34" charset="0"/>
                <a:ea typeface="Times New Roman" panose="02020603050405020304" pitchFamily="18" charset="0"/>
                <a:cs typeface="Arial" panose="020B0604020202020204" pitchFamily="34" charset="0"/>
              </a:rPr>
              <a:t>Financial inclusion</a:t>
            </a:r>
          </a:p>
          <a:p>
            <a:pPr>
              <a:buFont typeface="Wingdings" panose="05000000000000000000" pitchFamily="2" charset="2"/>
              <a:buChar char="Ø"/>
            </a:pPr>
            <a:r>
              <a:rPr lang="en-GB" sz="1400" dirty="0">
                <a:latin typeface="Arial" panose="020B0604020202020204" pitchFamily="34" charset="0"/>
                <a:ea typeface="Times New Roman" panose="02020603050405020304" pitchFamily="18" charset="0"/>
                <a:cs typeface="Arial" panose="020B0604020202020204" pitchFamily="34" charset="0"/>
              </a:rPr>
              <a:t>Household income generation</a:t>
            </a:r>
          </a:p>
          <a:p>
            <a:pPr>
              <a:buFont typeface="Wingdings" panose="05000000000000000000" pitchFamily="2" charset="2"/>
              <a:buChar char="Ø"/>
            </a:pPr>
            <a:r>
              <a:rPr lang="en-GB" sz="1400" b="0" dirty="0">
                <a:effectLst/>
                <a:latin typeface="Arial" panose="020B0604020202020204" pitchFamily="34" charset="0"/>
                <a:ea typeface="Times New Roman" panose="02020603050405020304" pitchFamily="18" charset="0"/>
                <a:cs typeface="Arial" panose="020B0604020202020204" pitchFamily="34" charset="0"/>
              </a:rPr>
              <a:t>Small-business development</a:t>
            </a:r>
          </a:p>
          <a:p>
            <a:br>
              <a:rPr lang="en-GB" sz="1400" b="0" dirty="0">
                <a:effectLst/>
                <a:latin typeface="Arial" panose="020B0604020202020204" pitchFamily="34" charset="0"/>
                <a:ea typeface="Times New Roman" panose="02020603050405020304" pitchFamily="18" charset="0"/>
                <a:cs typeface="Arial" panose="020B0604020202020204" pitchFamily="34" charset="0"/>
              </a:rPr>
            </a:br>
            <a:r>
              <a:rPr lang="en-GB" sz="1400" b="0" dirty="0">
                <a:effectLst/>
                <a:latin typeface="Arial" panose="020B0604020202020204" pitchFamily="34" charset="0"/>
                <a:ea typeface="Times New Roman" panose="02020603050405020304" pitchFamily="18" charset="0"/>
                <a:cs typeface="Arial" panose="020B0604020202020204" pitchFamily="34" charset="0"/>
              </a:rPr>
              <a:t> However, women entrepreneurs still face irregular income, emergencies, market </a:t>
            </a:r>
            <a:r>
              <a:rPr lang="en-GB" sz="1400" b="0" dirty="0" err="1">
                <a:effectLst/>
                <a:latin typeface="Arial" panose="020B0604020202020204" pitchFamily="34" charset="0"/>
                <a:ea typeface="Times New Roman" panose="02020603050405020304" pitchFamily="18" charset="0"/>
                <a:cs typeface="Arial" panose="020B0604020202020204" pitchFamily="34" charset="0"/>
              </a:rPr>
              <a:t>shocks,business</a:t>
            </a:r>
            <a:r>
              <a:rPr lang="en-GB" sz="1400" b="0" dirty="0">
                <a:effectLst/>
                <a:latin typeface="Arial" panose="020B0604020202020204" pitchFamily="34" charset="0"/>
                <a:ea typeface="Times New Roman" panose="02020603050405020304" pitchFamily="18" charset="0"/>
                <a:cs typeface="Arial" panose="020B0604020202020204" pitchFamily="34" charset="0"/>
              </a:rPr>
              <a:t> interruptions and Overlapping borrowing</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7215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2D085-2224-482A-A40B-924C7CB55EA6}"/>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The Financial Stability Problem</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A923BD-C000-4E58-A539-48A815939B5A}"/>
              </a:ext>
            </a:extLst>
          </p:cNvPr>
          <p:cNvSpPr>
            <a:spLocks noGrp="1"/>
          </p:cNvSpPr>
          <p:nvPr>
            <p:ph idx="1"/>
          </p:nvPr>
        </p:nvSpPr>
        <p:spPr/>
        <p:txBody>
          <a:bodyPr>
            <a:normAutofit fontScale="92500" lnSpcReduction="10000"/>
          </a:bodyPr>
          <a:lstStyle/>
          <a:p>
            <a:pPr marL="0" marR="0" indent="0">
              <a:lnSpc>
                <a:spcPct val="107000"/>
              </a:lnSpc>
              <a:spcBef>
                <a:spcPts val="0"/>
              </a:spcBef>
              <a:spcAft>
                <a:spcPts val="800"/>
              </a:spcAft>
              <a:buNone/>
            </a:pPr>
            <a:r>
              <a:rPr lang="en-US" sz="1700" dirty="0">
                <a:effectLst/>
                <a:latin typeface="Arial" panose="020B0604020202020204" pitchFamily="34" charset="0"/>
                <a:ea typeface="Calibri" panose="020F0502020204030204" pitchFamily="34" charset="0"/>
                <a:cs typeface="Arial" panose="020B0604020202020204" pitchFamily="34" charset="0"/>
              </a:rPr>
              <a:t>Women Entrepreneurs may have access to microfinance but still remain financially vulnerable because of </a:t>
            </a:r>
            <a:r>
              <a:rPr lang="en-US" sz="1700" b="1" dirty="0">
                <a:effectLst/>
                <a:latin typeface="Arial" panose="020B0604020202020204" pitchFamily="34" charset="0"/>
                <a:ea typeface="Calibri" panose="020F0502020204030204" pitchFamily="34" charset="0"/>
                <a:cs typeface="Arial" panose="020B0604020202020204" pitchFamily="34" charset="0"/>
              </a:rPr>
              <a:t>irregular income </a:t>
            </a:r>
            <a:r>
              <a:rPr lang="en-US" sz="1700" dirty="0">
                <a:effectLst/>
                <a:latin typeface="Arial" panose="020B0604020202020204" pitchFamily="34" charset="0"/>
                <a:ea typeface="Calibri" panose="020F0502020204030204" pitchFamily="34" charset="0"/>
                <a:cs typeface="Arial" panose="020B0604020202020204" pitchFamily="34" charset="0"/>
              </a:rPr>
              <a:t>and</a:t>
            </a:r>
            <a:r>
              <a:rPr lang="en-US" sz="1700" b="1" dirty="0">
                <a:effectLst/>
                <a:latin typeface="Arial" panose="020B0604020202020204" pitchFamily="34" charset="0"/>
                <a:ea typeface="Calibri" panose="020F0502020204030204" pitchFamily="34" charset="0"/>
                <a:cs typeface="Arial" panose="020B0604020202020204" pitchFamily="34" charset="0"/>
              </a:rPr>
              <a:t> unexpected shocks</a:t>
            </a:r>
            <a:endParaRPr lang="en-GB" sz="1700" b="1" dirty="0">
              <a:effectLst/>
              <a:latin typeface="Arial" panose="020B060402020202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1700" dirty="0">
                <a:effectLst/>
                <a:latin typeface="Arial" panose="020B0604020202020204" pitchFamily="34" charset="0"/>
                <a:ea typeface="Calibri" panose="020F0502020204030204" pitchFamily="34" charset="0"/>
                <a:cs typeface="Arial" panose="020B0604020202020204" pitchFamily="34" charset="0"/>
              </a:rPr>
              <a:t>The real gap is not only access to finance-it is the limited attention given to micro savings</a:t>
            </a:r>
            <a:r>
              <a:rPr lang="en-US" sz="1700" dirty="0">
                <a:latin typeface="Arial" panose="020B0604020202020204" pitchFamily="34" charset="0"/>
                <a:ea typeface="Calibri" panose="020F0502020204030204" pitchFamily="34" charset="0"/>
                <a:cs typeface="Arial" panose="020B0604020202020204" pitchFamily="34" charset="0"/>
              </a:rPr>
              <a:t> </a:t>
            </a:r>
            <a:r>
              <a:rPr lang="en-US" sz="1700" dirty="0">
                <a:effectLst/>
                <a:latin typeface="Arial" panose="020B0604020202020204" pitchFamily="34" charset="0"/>
                <a:ea typeface="Calibri" panose="020F0502020204030204" pitchFamily="34" charset="0"/>
                <a:cs typeface="Arial" panose="020B0604020202020204" pitchFamily="34" charset="0"/>
              </a:rPr>
              <a:t>,microinsurance and long term-financial stability.</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1700" dirty="0">
                <a:effectLst/>
                <a:latin typeface="Arial" panose="020B0604020202020204" pitchFamily="34" charset="0"/>
                <a:ea typeface="Calibri" panose="020F0502020204030204" pitchFamily="34" charset="0"/>
                <a:cs typeface="Arial" panose="020B0604020202020204" pitchFamily="34" charset="0"/>
              </a:rPr>
              <a:t>Microfinance Research and practice remain largely credit-focused</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700" dirty="0">
                <a:effectLst/>
                <a:latin typeface="Arial" panose="020B0604020202020204" pitchFamily="34" charset="0"/>
                <a:ea typeface="Calibri" panose="020F0502020204030204" pitchFamily="34" charset="0"/>
                <a:cs typeface="Arial" panose="020B0604020202020204" pitchFamily="34" charset="0"/>
              </a:rPr>
              <a:t> </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b="1" dirty="0">
                <a:solidFill>
                  <a:srgbClr val="92D050"/>
                </a:solidFill>
                <a:effectLst/>
                <a:latin typeface="Arial" panose="020B0604020202020204" pitchFamily="34" charset="0"/>
                <a:ea typeface="Calibri" panose="020F0502020204030204" pitchFamily="34" charset="0"/>
                <a:cs typeface="Arial" panose="020B0604020202020204" pitchFamily="34" charset="0"/>
              </a:rPr>
              <a:t>Why This Matters (The ”So What”)</a:t>
            </a:r>
            <a:endParaRPr lang="en-GB" b="1" dirty="0">
              <a:solidFill>
                <a:srgbClr val="92D050"/>
              </a:solidFill>
              <a:effectLst/>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0"/>
              </a:spcAft>
              <a:buFont typeface="Wingdings" panose="05000000000000000000" pitchFamily="2" charset="2"/>
              <a:buChar char="Ø"/>
            </a:pPr>
            <a:r>
              <a:rPr lang="en-US" sz="1700" dirty="0">
                <a:effectLst/>
                <a:latin typeface="Arial" panose="020B0604020202020204" pitchFamily="34" charset="0"/>
                <a:ea typeface="Calibri" panose="020F0502020204030204" pitchFamily="34" charset="0"/>
                <a:cs typeface="Arial" panose="020B0604020202020204" pitchFamily="34" charset="0"/>
              </a:rPr>
              <a:t>Irregular income and unexpected financial shocks</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0"/>
              </a:spcAft>
              <a:buFont typeface="Wingdings" panose="05000000000000000000" pitchFamily="2" charset="2"/>
              <a:buChar char="Ø"/>
            </a:pPr>
            <a:r>
              <a:rPr lang="en-US" sz="1700" dirty="0">
                <a:effectLst/>
                <a:latin typeface="Arial" panose="020B0604020202020204" pitchFamily="34" charset="0"/>
                <a:ea typeface="Calibri" panose="020F0502020204030204" pitchFamily="34" charset="0"/>
                <a:cs typeface="Arial" panose="020B0604020202020204" pitchFamily="34" charset="0"/>
              </a:rPr>
              <a:t>Repayment pressure, including overlapping borrowing</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0"/>
              </a:spcAft>
              <a:buFont typeface="Wingdings" panose="05000000000000000000" pitchFamily="2" charset="2"/>
              <a:buChar char="Ø"/>
            </a:pPr>
            <a:r>
              <a:rPr lang="en-US" sz="1700" dirty="0">
                <a:effectLst/>
                <a:latin typeface="Arial" panose="020B0604020202020204" pitchFamily="34" charset="0"/>
                <a:ea typeface="Calibri" panose="020F0502020204030204" pitchFamily="34" charset="0"/>
                <a:cs typeface="Arial" panose="020B0604020202020204" pitchFamily="34" charset="0"/>
              </a:rPr>
              <a:t>Use of business or household assets during emergencies</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0"/>
              </a:spcAft>
              <a:buFont typeface="Wingdings" panose="05000000000000000000" pitchFamily="2" charset="2"/>
              <a:buChar char="Ø"/>
            </a:pPr>
            <a:r>
              <a:rPr lang="en-US" sz="1700" dirty="0">
                <a:effectLst/>
                <a:latin typeface="Arial" panose="020B0604020202020204" pitchFamily="34" charset="0"/>
                <a:ea typeface="Calibri" panose="020F0502020204030204" pitchFamily="34" charset="0"/>
                <a:cs typeface="Arial" panose="020B0604020202020204" pitchFamily="34" charset="0"/>
              </a:rPr>
              <a:t>Dependence on additional borrowing</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R="0" lvl="0">
              <a:lnSpc>
                <a:spcPct val="107000"/>
              </a:lnSpc>
              <a:spcBef>
                <a:spcPts val="0"/>
              </a:spcBef>
              <a:spcAft>
                <a:spcPts val="800"/>
              </a:spcAft>
              <a:buFont typeface="Wingdings" panose="05000000000000000000" pitchFamily="2" charset="2"/>
              <a:buChar char="Ø"/>
            </a:pPr>
            <a:r>
              <a:rPr lang="en-US" sz="1700" dirty="0">
                <a:effectLst/>
                <a:latin typeface="Arial" panose="020B0604020202020204" pitchFamily="34" charset="0"/>
                <a:ea typeface="Calibri" panose="020F0502020204030204" pitchFamily="34" charset="0"/>
                <a:cs typeface="Arial" panose="020B0604020202020204" pitchFamily="34" charset="0"/>
              </a:rPr>
              <a:t>Weak business continuity and financial security</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94814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20112-1D59-4360-8B5D-555716FD5AE7}"/>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Research Gap</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5ACBE18-44B7-4D44-A008-97D4756579D4}"/>
              </a:ext>
            </a:extLst>
          </p:cNvPr>
          <p:cNvSpPr>
            <a:spLocks noGrp="1"/>
          </p:cNvSpPr>
          <p:nvPr>
            <p:ph idx="1"/>
          </p:nvPr>
        </p:nvSpPr>
        <p:spPr/>
        <p:txBody>
          <a:bodyPr/>
          <a:lstStyle/>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Existing microfinance studies mainly focus on microcredit, women’s empowerment and business performance. (</a:t>
            </a:r>
            <a:r>
              <a:rPr lang="en-GB" sz="1400" dirty="0" err="1"/>
              <a:t>Kivalya</a:t>
            </a:r>
            <a:r>
              <a:rPr lang="en-GB" sz="1400" dirty="0"/>
              <a:t> &amp; Caballero-Montes, 2024</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err="1">
                <a:effectLst/>
                <a:latin typeface="Arial" panose="020B0604020202020204" pitchFamily="34" charset="0"/>
                <a:ea typeface="Times New Roman" panose="02020603050405020304" pitchFamily="18" charset="0"/>
                <a:cs typeface="Arial" panose="020B0604020202020204" pitchFamily="34" charset="0"/>
              </a:rPr>
              <a:t>Microsavings</a:t>
            </a:r>
            <a:r>
              <a:rPr lang="en-GB" sz="1600" dirty="0">
                <a:effectLst/>
                <a:latin typeface="Arial" panose="020B0604020202020204" pitchFamily="34" charset="0"/>
                <a:ea typeface="Times New Roman" panose="02020603050405020304" pitchFamily="18" charset="0"/>
                <a:cs typeface="Arial" panose="020B0604020202020204" pitchFamily="34" charset="0"/>
              </a:rPr>
              <a:t> and microinsurance remain comparatively under-researched. (</a:t>
            </a:r>
            <a:r>
              <a:rPr lang="en-GB" sz="1400" dirty="0" err="1"/>
              <a:t>Riro</a:t>
            </a:r>
            <a:r>
              <a:rPr lang="en-GB" sz="1400" dirty="0"/>
              <a:t> et al., 2024)</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Limited attention has been given to financial stability as a long-term outcome for women entrepreneurs. (</a:t>
            </a:r>
            <a:r>
              <a:rPr lang="en-GB" sz="1400" dirty="0" err="1"/>
              <a:t>Riro</a:t>
            </a:r>
            <a:r>
              <a:rPr lang="en-GB" sz="1400" dirty="0"/>
              <a:t> et al., 2024)</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Few quantitative studies examine how financial resilience explains the relationship between microfinance services and financial stability.(</a:t>
            </a:r>
            <a:r>
              <a:rPr lang="en-GB" sz="1400" dirty="0"/>
              <a:t>Khan, M. S. 2026)</a:t>
            </a:r>
            <a:endParaRPr lang="en-GB" sz="1600" dirty="0">
              <a:effectLst/>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Limited research jointly examines </a:t>
            </a:r>
            <a:r>
              <a:rPr lang="en-GB" sz="1600" dirty="0" err="1">
                <a:effectLst/>
                <a:latin typeface="Arial" panose="020B0604020202020204" pitchFamily="34" charset="0"/>
                <a:ea typeface="Times New Roman" panose="02020603050405020304" pitchFamily="18" charset="0"/>
                <a:cs typeface="Arial" panose="020B0604020202020204" pitchFamily="34" charset="0"/>
              </a:rPr>
              <a:t>microsavings</a:t>
            </a:r>
            <a:r>
              <a:rPr lang="en-GB" sz="1600" dirty="0">
                <a:effectLst/>
                <a:latin typeface="Arial" panose="020B0604020202020204" pitchFamily="34" charset="0"/>
                <a:ea typeface="Times New Roman" panose="02020603050405020304" pitchFamily="18" charset="0"/>
                <a:cs typeface="Arial" panose="020B0604020202020204" pitchFamily="34" charset="0"/>
              </a:rPr>
              <a:t>, microinsurance, financial resilience and financial stability among women entrepreneurs in Bangladesh .(</a:t>
            </a:r>
            <a:r>
              <a:rPr lang="en-GB" sz="1400" dirty="0"/>
              <a:t>Khan, M. S. 2026)</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Ø"/>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buFont typeface="Wingdings" panose="05000000000000000000" pitchFamily="2" charset="2"/>
              <a:buChar char="Ø"/>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buFont typeface="Wingdings" panose="05000000000000000000" pitchFamily="2" charset="2"/>
              <a:buChar char="Ø"/>
            </a:pP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a:buFont typeface="Wingdings" panose="05000000000000000000" pitchFamily="2" charset="2"/>
              <a:buChar char="Ø"/>
            </a:pP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a:buFont typeface="Wingdings" panose="05000000000000000000" pitchFamily="2" charset="2"/>
              <a:buChar char="Ø"/>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1310084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8CEFB-3298-4B46-BD36-6C3D6AA7EDE0}"/>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Aim and Objectives</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36094B4-7ABF-48BB-9653-C5E8BFBF058E}"/>
              </a:ext>
            </a:extLst>
          </p:cNvPr>
          <p:cNvSpPr>
            <a:spLocks noGrp="1"/>
          </p:cNvSpPr>
          <p:nvPr>
            <p:ph idx="1"/>
          </p:nvPr>
        </p:nvSpPr>
        <p:spPr>
          <a:xfrm>
            <a:off x="1097280" y="2108201"/>
            <a:ext cx="10058400" cy="4463196"/>
          </a:xfrm>
        </p:spPr>
        <p:txBody>
          <a:bodyPr>
            <a:normAutofit/>
          </a:bodyPr>
          <a:lstStyle/>
          <a:p>
            <a:r>
              <a:rPr lang="en-US" sz="1600" b="1" dirty="0">
                <a:latin typeface="Arial" panose="020B0604020202020204" pitchFamily="34" charset="0"/>
                <a:cs typeface="Arial" panose="020B0604020202020204" pitchFamily="34" charset="0"/>
              </a:rPr>
              <a:t>Aim: </a:t>
            </a:r>
            <a:r>
              <a:rPr lang="en-US" sz="1600" dirty="0">
                <a:latin typeface="Arial" panose="020B0604020202020204" pitchFamily="34" charset="0"/>
                <a:cs typeface="Arial" panose="020B0604020202020204" pitchFamily="34" charset="0"/>
              </a:rPr>
              <a:t>To examine how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and microinsurance influence the financial stability of women entrepreneurs in Bangladesh through the role of financial resilience.</a:t>
            </a:r>
          </a:p>
          <a:p>
            <a:r>
              <a:rPr lang="en-US" sz="1600" b="1" dirty="0">
                <a:solidFill>
                  <a:srgbClr val="92D050"/>
                </a:solidFill>
                <a:latin typeface="Arial" panose="020B0604020202020204" pitchFamily="34" charset="0"/>
                <a:cs typeface="Arial" panose="020B0604020202020204" pitchFamily="34" charset="0"/>
              </a:rPr>
              <a:t>Objective</a:t>
            </a:r>
            <a:r>
              <a:rPr lang="en-US" sz="1600" b="1" dirty="0">
                <a:latin typeface="Arial" panose="020B0604020202020204" pitchFamily="34" charset="0"/>
                <a:cs typeface="Arial" panose="020B0604020202020204" pitchFamily="34" charset="0"/>
              </a:rPr>
              <a:t>:</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To examine the influence of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on the financial resilience of women entrepreneurs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To examine the influence of microinsurance on the financial resilience of women entrepreneurs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To examine the influence of financial resilience on the financial stability of women entrepreneurs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To determine whether financial resilience mediates the relationship between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and financial stability among women entrepreneurs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To determine whether financial resilience mediates the relationship between microinsurance and financial stability among women entrepreneurs </a:t>
            </a:r>
          </a:p>
          <a:p>
            <a:endParaRPr lang="en-GB" dirty="0"/>
          </a:p>
        </p:txBody>
      </p:sp>
    </p:spTree>
    <p:extLst>
      <p:ext uri="{BB962C8B-B14F-4D97-AF65-F5344CB8AC3E}">
        <p14:creationId xmlns:p14="http://schemas.microsoft.com/office/powerpoint/2010/main" val="3853404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04E2A-1EBA-4FF0-9A74-E2213AB8AE32}"/>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Research Questions</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68C42DF-6652-43CF-94DA-3EE74A4E7631}"/>
              </a:ext>
            </a:extLst>
          </p:cNvPr>
          <p:cNvSpPr>
            <a:spLocks noGrp="1"/>
          </p:cNvSpPr>
          <p:nvPr>
            <p:ph idx="1"/>
          </p:nvPr>
        </p:nvSpPr>
        <p:spPr/>
        <p:txBody>
          <a:bodyPr/>
          <a:lstStyle/>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How do </a:t>
            </a:r>
            <a:r>
              <a:rPr lang="en-GB" sz="1600" dirty="0" err="1">
                <a:effectLst/>
                <a:latin typeface="Arial" panose="020B0604020202020204" pitchFamily="34" charset="0"/>
                <a:ea typeface="Times New Roman" panose="02020603050405020304" pitchFamily="18" charset="0"/>
                <a:cs typeface="Arial" panose="020B0604020202020204" pitchFamily="34" charset="0"/>
              </a:rPr>
              <a:t>microsavings</a:t>
            </a:r>
            <a:r>
              <a:rPr lang="en-GB" sz="1600" dirty="0">
                <a:effectLst/>
                <a:latin typeface="Arial" panose="020B0604020202020204" pitchFamily="34" charset="0"/>
                <a:ea typeface="Times New Roman" panose="02020603050405020304" pitchFamily="18" charset="0"/>
                <a:cs typeface="Arial" panose="020B0604020202020204" pitchFamily="34" charset="0"/>
              </a:rPr>
              <a:t> influence the financial resilience of women entrepreneurs ? </a:t>
            </a: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How does microinsurance influence the financial resilience of women entrepreneurs?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How does financial resilience influence the financial stability of women entrepreneurs? </a:t>
            </a: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Does financial resilience explain how </a:t>
            </a:r>
            <a:r>
              <a:rPr lang="en-GB" sz="1600" dirty="0" err="1">
                <a:effectLst/>
                <a:latin typeface="Arial" panose="020B0604020202020204" pitchFamily="34" charset="0"/>
                <a:ea typeface="Times New Roman" panose="02020603050405020304" pitchFamily="18" charset="0"/>
                <a:cs typeface="Arial" panose="020B0604020202020204" pitchFamily="34" charset="0"/>
              </a:rPr>
              <a:t>microsavings</a:t>
            </a:r>
            <a:r>
              <a:rPr lang="en-GB" sz="1600" dirty="0">
                <a:effectLst/>
                <a:latin typeface="Arial" panose="020B0604020202020204" pitchFamily="34" charset="0"/>
                <a:ea typeface="Times New Roman" panose="02020603050405020304" pitchFamily="18" charset="0"/>
                <a:cs typeface="Arial" panose="020B0604020202020204" pitchFamily="34" charset="0"/>
              </a:rPr>
              <a:t> influence the financial stability of women entrepreneurs? </a:t>
            </a:r>
            <a:endParaRPr lang="en-GB" sz="1600" dirty="0">
              <a:latin typeface="Arial" panose="020B0604020202020204" pitchFamily="34" charset="0"/>
              <a:ea typeface="Times New Roman" panose="02020603050405020304" pitchFamily="18" charset="0"/>
              <a:cs typeface="Arial" panose="020B0604020202020204" pitchFamily="34" charset="0"/>
            </a:endParaRPr>
          </a:p>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Does financial resilience explain how microinsurance influences the financial stability of women entrepreneurs ?</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672905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64631-BF34-4C2E-BD92-5C47D69960A6}"/>
              </a:ext>
            </a:extLst>
          </p:cNvPr>
          <p:cNvSpPr>
            <a:spLocks noGrp="1"/>
          </p:cNvSpPr>
          <p:nvPr>
            <p:ph type="title"/>
          </p:nvPr>
        </p:nvSpPr>
        <p:spPr/>
        <p:txBody>
          <a:bodyPr/>
          <a:lstStyle/>
          <a:p>
            <a:r>
              <a:rPr lang="en-US" dirty="0">
                <a:solidFill>
                  <a:srgbClr val="92D050"/>
                </a:solidFill>
              </a:rPr>
              <a:t>Conceptual Framework</a:t>
            </a:r>
            <a:endParaRPr lang="en-GB" dirty="0">
              <a:solidFill>
                <a:srgbClr val="92D050"/>
              </a:solidFill>
            </a:endParaRPr>
          </a:p>
        </p:txBody>
      </p:sp>
      <p:sp>
        <p:nvSpPr>
          <p:cNvPr id="6" name="Content Placeholder 5">
            <a:extLst>
              <a:ext uri="{FF2B5EF4-FFF2-40B4-BE49-F238E27FC236}">
                <a16:creationId xmlns:a16="http://schemas.microsoft.com/office/drawing/2014/main" id="{73D9676B-24A6-42A5-8DEC-2E6998B857F4}"/>
              </a:ext>
            </a:extLst>
          </p:cNvPr>
          <p:cNvSpPr>
            <a:spLocks noGrp="1"/>
          </p:cNvSpPr>
          <p:nvPr>
            <p:ph idx="1"/>
          </p:nvPr>
        </p:nvSpPr>
        <p:spPr/>
        <p:txBody>
          <a:bodyPr/>
          <a:lstStyle/>
          <a:p>
            <a:endParaRPr lang="en-GB" b="1" dirty="0"/>
          </a:p>
        </p:txBody>
      </p:sp>
      <p:sp>
        <p:nvSpPr>
          <p:cNvPr id="33" name="Rectangle 32">
            <a:extLst>
              <a:ext uri="{FF2B5EF4-FFF2-40B4-BE49-F238E27FC236}">
                <a16:creationId xmlns:a16="http://schemas.microsoft.com/office/drawing/2014/main" id="{7852E11F-3032-43A0-A14D-D7AD2C55B161}"/>
              </a:ext>
            </a:extLst>
          </p:cNvPr>
          <p:cNvSpPr/>
          <p:nvPr/>
        </p:nvSpPr>
        <p:spPr>
          <a:xfrm>
            <a:off x="4231325" y="3581400"/>
            <a:ext cx="528918" cy="251012"/>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4" name="Rectangle 33">
            <a:extLst>
              <a:ext uri="{FF2B5EF4-FFF2-40B4-BE49-F238E27FC236}">
                <a16:creationId xmlns:a16="http://schemas.microsoft.com/office/drawing/2014/main" id="{E04AEACC-1640-4FF8-A19C-F04A75BBED2D}"/>
              </a:ext>
            </a:extLst>
          </p:cNvPr>
          <p:cNvSpPr/>
          <p:nvPr/>
        </p:nvSpPr>
        <p:spPr>
          <a:xfrm>
            <a:off x="7718612" y="3092824"/>
            <a:ext cx="717191" cy="376515"/>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grpSp>
        <p:nvGrpSpPr>
          <p:cNvPr id="95" name="Group 94">
            <a:extLst>
              <a:ext uri="{FF2B5EF4-FFF2-40B4-BE49-F238E27FC236}">
                <a16:creationId xmlns:a16="http://schemas.microsoft.com/office/drawing/2014/main" id="{A977A283-ED53-4C9F-A127-FBE31AB6B044}"/>
              </a:ext>
            </a:extLst>
          </p:cNvPr>
          <p:cNvGrpSpPr/>
          <p:nvPr/>
        </p:nvGrpSpPr>
        <p:grpSpPr>
          <a:xfrm>
            <a:off x="2468880" y="2594821"/>
            <a:ext cx="7315200" cy="2787650"/>
            <a:chOff x="0" y="0"/>
            <a:chExt cx="7315200" cy="2787650"/>
          </a:xfrm>
        </p:grpSpPr>
        <p:sp>
          <p:nvSpPr>
            <p:cNvPr id="96" name="Rectangle 95">
              <a:extLst>
                <a:ext uri="{FF2B5EF4-FFF2-40B4-BE49-F238E27FC236}">
                  <a16:creationId xmlns:a16="http://schemas.microsoft.com/office/drawing/2014/main" id="{08ACD82C-71FC-4460-AB2A-BD07A4DC99A9}"/>
                </a:ext>
              </a:extLst>
            </p:cNvPr>
            <p:cNvSpPr/>
            <p:nvPr/>
          </p:nvSpPr>
          <p:spPr>
            <a:xfrm>
              <a:off x="0" y="266700"/>
              <a:ext cx="1606550" cy="361950"/>
            </a:xfrm>
            <a:prstGeom prst="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a:lnSpc>
                  <a:spcPct val="107000"/>
                </a:lnSpc>
                <a:spcBef>
                  <a:spcPts val="0"/>
                </a:spcBef>
                <a:spcAft>
                  <a:spcPts val="800"/>
                </a:spcAft>
              </a:pPr>
              <a:r>
                <a:rPr lang="en-US" sz="1400" kern="1200">
                  <a:solidFill>
                    <a:srgbClr val="FFFFFF"/>
                  </a:solidFill>
                  <a:effectLst/>
                  <a:latin typeface="Arial" panose="020B0604020202020204" pitchFamily="34" charset="0"/>
                  <a:ea typeface="Calibri" panose="020F0502020204030204" pitchFamily="34" charset="0"/>
                  <a:cs typeface="Arial" panose="020B0604020202020204" pitchFamily="34" charset="0"/>
                </a:rPr>
                <a:t>Microwaving</a:t>
              </a:r>
              <a:endParaRPr lang="en-GB" sz="1100">
                <a:effectLst/>
                <a:ea typeface="Calibri" panose="020F0502020204030204" pitchFamily="34" charset="0"/>
                <a:cs typeface="Arial" panose="020B0604020202020204" pitchFamily="34" charset="0"/>
              </a:endParaRPr>
            </a:p>
          </p:txBody>
        </p:sp>
        <p:sp>
          <p:nvSpPr>
            <p:cNvPr id="97" name="Rectangle 96">
              <a:extLst>
                <a:ext uri="{FF2B5EF4-FFF2-40B4-BE49-F238E27FC236}">
                  <a16:creationId xmlns:a16="http://schemas.microsoft.com/office/drawing/2014/main" id="{EDD48137-BFD0-41DF-9FC7-63AA0DAB65FB}"/>
                </a:ext>
              </a:extLst>
            </p:cNvPr>
            <p:cNvSpPr/>
            <p:nvPr/>
          </p:nvSpPr>
          <p:spPr>
            <a:xfrm>
              <a:off x="25400" y="2101850"/>
              <a:ext cx="1631950" cy="400050"/>
            </a:xfrm>
            <a:prstGeom prst="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a:lnSpc>
                  <a:spcPct val="107000"/>
                </a:lnSpc>
                <a:spcBef>
                  <a:spcPts val="0"/>
                </a:spcBef>
                <a:spcAft>
                  <a:spcPts val="800"/>
                </a:spcAft>
              </a:pPr>
              <a:r>
                <a:rPr lang="en-US" sz="1400" kern="1200">
                  <a:solidFill>
                    <a:srgbClr val="FFFFFF"/>
                  </a:solidFill>
                  <a:effectLst/>
                  <a:latin typeface="Arial" panose="020B0604020202020204" pitchFamily="34" charset="0"/>
                  <a:ea typeface="Calibri" panose="020F0502020204030204" pitchFamily="34" charset="0"/>
                  <a:cs typeface="Arial" panose="020B0604020202020204" pitchFamily="34" charset="0"/>
                </a:rPr>
                <a:t>Microinsurance</a:t>
              </a:r>
              <a:endParaRPr lang="en-GB" sz="1100">
                <a:effectLst/>
                <a:ea typeface="Calibri" panose="020F0502020204030204" pitchFamily="34" charset="0"/>
                <a:cs typeface="Arial" panose="020B0604020202020204" pitchFamily="34" charset="0"/>
              </a:endParaRPr>
            </a:p>
          </p:txBody>
        </p:sp>
        <p:sp>
          <p:nvSpPr>
            <p:cNvPr id="98" name="Oval 97">
              <a:extLst>
                <a:ext uri="{FF2B5EF4-FFF2-40B4-BE49-F238E27FC236}">
                  <a16:creationId xmlns:a16="http://schemas.microsoft.com/office/drawing/2014/main" id="{92D73F98-299C-4BD7-A3B7-861213D4D342}"/>
                </a:ext>
              </a:extLst>
            </p:cNvPr>
            <p:cNvSpPr/>
            <p:nvPr/>
          </p:nvSpPr>
          <p:spPr>
            <a:xfrm>
              <a:off x="2159000" y="965200"/>
              <a:ext cx="2374900" cy="825500"/>
            </a:xfrm>
            <a:prstGeom prst="ellipse">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a:lnSpc>
                  <a:spcPct val="107000"/>
                </a:lnSpc>
                <a:spcBef>
                  <a:spcPts val="0"/>
                </a:spcBef>
                <a:spcAft>
                  <a:spcPts val="800"/>
                </a:spcAft>
              </a:pPr>
              <a:r>
                <a:rPr lang="en-US" sz="1400" b="1" kern="1200">
                  <a:solidFill>
                    <a:srgbClr val="FFFFFF"/>
                  </a:solidFill>
                  <a:effectLst/>
                  <a:latin typeface="Arial" panose="020B0604020202020204" pitchFamily="34" charset="0"/>
                  <a:ea typeface="Calibri" panose="020F0502020204030204" pitchFamily="34" charset="0"/>
                  <a:cs typeface="Arial" panose="020B0604020202020204" pitchFamily="34" charset="0"/>
                </a:rPr>
                <a:t>Financial Resilience</a:t>
              </a:r>
              <a:endParaRPr lang="en-GB" sz="1100">
                <a:effectLst/>
                <a:ea typeface="Calibri" panose="020F0502020204030204" pitchFamily="34" charset="0"/>
                <a:cs typeface="Arial" panose="020B0604020202020204" pitchFamily="34" charset="0"/>
              </a:endParaRPr>
            </a:p>
          </p:txBody>
        </p:sp>
        <p:sp>
          <p:nvSpPr>
            <p:cNvPr id="99" name="Rectangle 98">
              <a:extLst>
                <a:ext uri="{FF2B5EF4-FFF2-40B4-BE49-F238E27FC236}">
                  <a16:creationId xmlns:a16="http://schemas.microsoft.com/office/drawing/2014/main" id="{3BC2DE0E-4029-4E49-ABDE-5074B460665A}"/>
                </a:ext>
              </a:extLst>
            </p:cNvPr>
            <p:cNvSpPr/>
            <p:nvPr/>
          </p:nvSpPr>
          <p:spPr>
            <a:xfrm>
              <a:off x="5251450" y="1060450"/>
              <a:ext cx="2063750" cy="393700"/>
            </a:xfrm>
            <a:prstGeom prst="rect">
              <a:avLst/>
            </a:prstGeom>
            <a:ln w="38100"/>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a:lnSpc>
                  <a:spcPct val="107000"/>
                </a:lnSpc>
                <a:spcBef>
                  <a:spcPts val="0"/>
                </a:spcBef>
                <a:spcAft>
                  <a:spcPts val="800"/>
                </a:spcAft>
              </a:pPr>
              <a:r>
                <a:rPr lang="en-US" sz="1600" b="1" kern="1200">
                  <a:solidFill>
                    <a:srgbClr val="FFFFFF"/>
                  </a:solidFill>
                  <a:effectLst/>
                  <a:latin typeface="Arial" panose="020B0604020202020204" pitchFamily="34" charset="0"/>
                  <a:ea typeface="Calibri" panose="020F0502020204030204" pitchFamily="34" charset="0"/>
                  <a:cs typeface="Arial" panose="020B0604020202020204" pitchFamily="34" charset="0"/>
                </a:rPr>
                <a:t>Financial</a:t>
              </a:r>
              <a:r>
                <a:rPr lang="en-US" sz="1800" b="1" kern="1200">
                  <a:solidFill>
                    <a:srgbClr val="FFFFFF"/>
                  </a:solidFill>
                  <a:effectLst/>
                  <a:latin typeface="Arial" panose="020B0604020202020204" pitchFamily="34" charset="0"/>
                  <a:ea typeface="Calibri" panose="020F0502020204030204" pitchFamily="34" charset="0"/>
                  <a:cs typeface="Arial" panose="020B0604020202020204" pitchFamily="34" charset="0"/>
                </a:rPr>
                <a:t> </a:t>
              </a:r>
              <a:r>
                <a:rPr lang="en-US" sz="1400" b="1" kern="1200">
                  <a:solidFill>
                    <a:srgbClr val="FFFFFF"/>
                  </a:solidFill>
                  <a:effectLst/>
                  <a:latin typeface="Arial" panose="020B0604020202020204" pitchFamily="34" charset="0"/>
                  <a:ea typeface="Calibri" panose="020F0502020204030204" pitchFamily="34" charset="0"/>
                  <a:cs typeface="Arial" panose="020B0604020202020204" pitchFamily="34" charset="0"/>
                </a:rPr>
                <a:t>Stability</a:t>
              </a:r>
              <a:endParaRPr lang="en-GB" sz="1100">
                <a:effectLst/>
                <a:ea typeface="Calibri" panose="020F0502020204030204" pitchFamily="34" charset="0"/>
                <a:cs typeface="Arial" panose="020B0604020202020204" pitchFamily="34" charset="0"/>
              </a:endParaRPr>
            </a:p>
          </p:txBody>
        </p:sp>
        <p:cxnSp>
          <p:nvCxnSpPr>
            <p:cNvPr id="100" name="Straight Arrow Connector 99">
              <a:extLst>
                <a:ext uri="{FF2B5EF4-FFF2-40B4-BE49-F238E27FC236}">
                  <a16:creationId xmlns:a16="http://schemas.microsoft.com/office/drawing/2014/main" id="{0F057D34-0ACB-4919-A9F6-7B5C5AFF0504}"/>
                </a:ext>
              </a:extLst>
            </p:cNvPr>
            <p:cNvCxnSpPr/>
            <p:nvPr/>
          </p:nvCxnSpPr>
          <p:spPr>
            <a:xfrm>
              <a:off x="1568450" y="539750"/>
              <a:ext cx="774700" cy="60325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1" name="Straight Arrow Connector 100">
              <a:extLst>
                <a:ext uri="{FF2B5EF4-FFF2-40B4-BE49-F238E27FC236}">
                  <a16:creationId xmlns:a16="http://schemas.microsoft.com/office/drawing/2014/main" id="{37E1A808-52F2-4767-9D5B-05A60FEF3AE8}"/>
                </a:ext>
              </a:extLst>
            </p:cNvPr>
            <p:cNvCxnSpPr/>
            <p:nvPr/>
          </p:nvCxnSpPr>
          <p:spPr>
            <a:xfrm flipV="1">
              <a:off x="1638300" y="1631950"/>
              <a:ext cx="781050" cy="6096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2" name="Straight Arrow Connector 101">
              <a:extLst>
                <a:ext uri="{FF2B5EF4-FFF2-40B4-BE49-F238E27FC236}">
                  <a16:creationId xmlns:a16="http://schemas.microsoft.com/office/drawing/2014/main" id="{4FC95CF3-ABCC-44DD-885E-1AC4C28898C3}"/>
                </a:ext>
              </a:extLst>
            </p:cNvPr>
            <p:cNvCxnSpPr/>
            <p:nvPr/>
          </p:nvCxnSpPr>
          <p:spPr>
            <a:xfrm flipV="1">
              <a:off x="1638300" y="285750"/>
              <a:ext cx="4476750" cy="3175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3" name="Straight Arrow Connector 102">
              <a:extLst>
                <a:ext uri="{FF2B5EF4-FFF2-40B4-BE49-F238E27FC236}">
                  <a16:creationId xmlns:a16="http://schemas.microsoft.com/office/drawing/2014/main" id="{386A573F-DF1C-40D1-9F78-7BB1191ADEEF}"/>
                </a:ext>
              </a:extLst>
            </p:cNvPr>
            <p:cNvCxnSpPr/>
            <p:nvPr/>
          </p:nvCxnSpPr>
          <p:spPr>
            <a:xfrm>
              <a:off x="6057900" y="279400"/>
              <a:ext cx="12700" cy="80645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4" name="Straight Arrow Connector 103">
              <a:extLst>
                <a:ext uri="{FF2B5EF4-FFF2-40B4-BE49-F238E27FC236}">
                  <a16:creationId xmlns:a16="http://schemas.microsoft.com/office/drawing/2014/main" id="{97E7EAB1-8246-4499-B446-D1E44FA353EA}"/>
                </a:ext>
              </a:extLst>
            </p:cNvPr>
            <p:cNvCxnSpPr/>
            <p:nvPr/>
          </p:nvCxnSpPr>
          <p:spPr>
            <a:xfrm>
              <a:off x="1670050" y="2476500"/>
              <a:ext cx="4445000"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5" name="Straight Arrow Connector 104">
              <a:extLst>
                <a:ext uri="{FF2B5EF4-FFF2-40B4-BE49-F238E27FC236}">
                  <a16:creationId xmlns:a16="http://schemas.microsoft.com/office/drawing/2014/main" id="{3FDA7B8F-27CB-4260-9D8E-B0929112A401}"/>
                </a:ext>
              </a:extLst>
            </p:cNvPr>
            <p:cNvCxnSpPr/>
            <p:nvPr/>
          </p:nvCxnSpPr>
          <p:spPr>
            <a:xfrm flipV="1">
              <a:off x="6102350" y="1454150"/>
              <a:ext cx="25400" cy="10287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6" name="Text Box 22">
              <a:extLst>
                <a:ext uri="{FF2B5EF4-FFF2-40B4-BE49-F238E27FC236}">
                  <a16:creationId xmlns:a16="http://schemas.microsoft.com/office/drawing/2014/main" id="{BF4DDD80-6EBA-4852-8658-3B4004063E59}"/>
                </a:ext>
              </a:extLst>
            </p:cNvPr>
            <p:cNvSpPr txBox="1"/>
            <p:nvPr/>
          </p:nvSpPr>
          <p:spPr>
            <a:xfrm>
              <a:off x="1822450" y="463550"/>
              <a:ext cx="628650" cy="24765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GB" sz="1100" b="1">
                  <a:effectLst/>
                  <a:latin typeface="Arial" panose="020B0604020202020204" pitchFamily="34" charset="0"/>
                  <a:ea typeface="Calibri" panose="020F0502020204030204" pitchFamily="34" charset="0"/>
                  <a:cs typeface="Arial" panose="020B0604020202020204" pitchFamily="34" charset="0"/>
                </a:rPr>
                <a:t>H1</a:t>
              </a:r>
              <a:endParaRPr lang="en-GB" sz="1100">
                <a:effectLst/>
                <a:latin typeface="Calibri" panose="020F0502020204030204" pitchFamily="34" charset="0"/>
                <a:ea typeface="Calibri" panose="020F0502020204030204" pitchFamily="34" charset="0"/>
                <a:cs typeface="Arial" panose="020B0604020202020204" pitchFamily="34" charset="0"/>
              </a:endParaRPr>
            </a:p>
          </p:txBody>
        </p:sp>
        <p:sp>
          <p:nvSpPr>
            <p:cNvPr id="107" name="Text Box 23">
              <a:extLst>
                <a:ext uri="{FF2B5EF4-FFF2-40B4-BE49-F238E27FC236}">
                  <a16:creationId xmlns:a16="http://schemas.microsoft.com/office/drawing/2014/main" id="{A9D22506-2C99-48DE-A806-EE2341B1943F}"/>
                </a:ext>
              </a:extLst>
            </p:cNvPr>
            <p:cNvSpPr txBox="1"/>
            <p:nvPr/>
          </p:nvSpPr>
          <p:spPr>
            <a:xfrm>
              <a:off x="3403600" y="0"/>
              <a:ext cx="476250" cy="26035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GB" sz="1100" b="1">
                  <a:effectLst/>
                  <a:latin typeface="Arial" panose="020B0604020202020204" pitchFamily="34" charset="0"/>
                  <a:ea typeface="Calibri" panose="020F0502020204030204" pitchFamily="34" charset="0"/>
                  <a:cs typeface="Arial" panose="020B0604020202020204" pitchFamily="34" charset="0"/>
                </a:rPr>
                <a:t>H4</a:t>
              </a:r>
              <a:endParaRPr lang="en-GB" sz="1100">
                <a:effectLst/>
                <a:latin typeface="Calibri" panose="020F0502020204030204" pitchFamily="34" charset="0"/>
                <a:ea typeface="Calibri" panose="020F0502020204030204" pitchFamily="34" charset="0"/>
                <a:cs typeface="Arial" panose="020B0604020202020204" pitchFamily="34" charset="0"/>
              </a:endParaRPr>
            </a:p>
          </p:txBody>
        </p:sp>
        <p:sp>
          <p:nvSpPr>
            <p:cNvPr id="108" name="Text Box 24">
              <a:extLst>
                <a:ext uri="{FF2B5EF4-FFF2-40B4-BE49-F238E27FC236}">
                  <a16:creationId xmlns:a16="http://schemas.microsoft.com/office/drawing/2014/main" id="{AEB32BCF-22C9-41A5-BA0E-CC436CB3717F}"/>
                </a:ext>
              </a:extLst>
            </p:cNvPr>
            <p:cNvSpPr txBox="1"/>
            <p:nvPr/>
          </p:nvSpPr>
          <p:spPr>
            <a:xfrm>
              <a:off x="4578350" y="996950"/>
              <a:ext cx="501650" cy="27940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GB" sz="1100" b="1">
                  <a:effectLst/>
                  <a:latin typeface="Arial" panose="020B0604020202020204" pitchFamily="34" charset="0"/>
                  <a:ea typeface="Calibri" panose="020F0502020204030204" pitchFamily="34" charset="0"/>
                  <a:cs typeface="Arial" panose="020B0604020202020204" pitchFamily="34" charset="0"/>
                </a:rPr>
                <a:t>H3</a:t>
              </a:r>
              <a:endParaRPr lang="en-GB" sz="1100">
                <a:effectLst/>
                <a:latin typeface="Calibri" panose="020F0502020204030204" pitchFamily="34" charset="0"/>
                <a:ea typeface="Calibri" panose="020F0502020204030204" pitchFamily="34" charset="0"/>
                <a:cs typeface="Arial" panose="020B0604020202020204" pitchFamily="34" charset="0"/>
              </a:endParaRPr>
            </a:p>
          </p:txBody>
        </p:sp>
        <p:sp>
          <p:nvSpPr>
            <p:cNvPr id="109" name="Text Box 25">
              <a:extLst>
                <a:ext uri="{FF2B5EF4-FFF2-40B4-BE49-F238E27FC236}">
                  <a16:creationId xmlns:a16="http://schemas.microsoft.com/office/drawing/2014/main" id="{94068BFA-2011-4CC0-B2E4-F06643F5F6FC}"/>
                </a:ext>
              </a:extLst>
            </p:cNvPr>
            <p:cNvSpPr txBox="1"/>
            <p:nvPr/>
          </p:nvSpPr>
          <p:spPr>
            <a:xfrm>
              <a:off x="1498600" y="1581150"/>
              <a:ext cx="387350" cy="29845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GB" sz="1100" b="1">
                  <a:effectLst/>
                  <a:latin typeface="Arial" panose="020B0604020202020204" pitchFamily="34" charset="0"/>
                  <a:ea typeface="Calibri" panose="020F0502020204030204" pitchFamily="34" charset="0"/>
                  <a:cs typeface="Arial" panose="020B0604020202020204" pitchFamily="34" charset="0"/>
                </a:rPr>
                <a:t>H2</a:t>
              </a:r>
              <a:endParaRPr lang="en-GB" sz="1100">
                <a:effectLst/>
                <a:latin typeface="Calibri" panose="020F0502020204030204" pitchFamily="34" charset="0"/>
                <a:ea typeface="Calibri" panose="020F0502020204030204" pitchFamily="34" charset="0"/>
                <a:cs typeface="Arial" panose="020B0604020202020204" pitchFamily="34" charset="0"/>
              </a:endParaRPr>
            </a:p>
          </p:txBody>
        </p:sp>
        <p:sp>
          <p:nvSpPr>
            <p:cNvPr id="110" name="Text Box 26">
              <a:extLst>
                <a:ext uri="{FF2B5EF4-FFF2-40B4-BE49-F238E27FC236}">
                  <a16:creationId xmlns:a16="http://schemas.microsoft.com/office/drawing/2014/main" id="{304E314B-91B9-4723-B158-9DFED45FF200}"/>
                </a:ext>
              </a:extLst>
            </p:cNvPr>
            <p:cNvSpPr txBox="1"/>
            <p:nvPr/>
          </p:nvSpPr>
          <p:spPr>
            <a:xfrm>
              <a:off x="3460750" y="2514600"/>
              <a:ext cx="412750" cy="27305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07000"/>
                </a:lnSpc>
                <a:spcBef>
                  <a:spcPts val="0"/>
                </a:spcBef>
                <a:spcAft>
                  <a:spcPts val="800"/>
                </a:spcAft>
              </a:pPr>
              <a:r>
                <a:rPr lang="en-GB" sz="1100" b="1">
                  <a:effectLst/>
                  <a:latin typeface="Arial" panose="020B0604020202020204" pitchFamily="34" charset="0"/>
                  <a:ea typeface="Calibri" panose="020F0502020204030204" pitchFamily="34" charset="0"/>
                  <a:cs typeface="Arial" panose="020B0604020202020204" pitchFamily="34" charset="0"/>
                </a:rPr>
                <a:t>H5</a:t>
              </a:r>
              <a:endParaRPr lang="en-GB" sz="1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11" name="Straight Arrow Connector 110">
              <a:extLst>
                <a:ext uri="{FF2B5EF4-FFF2-40B4-BE49-F238E27FC236}">
                  <a16:creationId xmlns:a16="http://schemas.microsoft.com/office/drawing/2014/main" id="{41A6F67E-8189-4D55-98AC-FFAA41308961}"/>
                </a:ext>
              </a:extLst>
            </p:cNvPr>
            <p:cNvCxnSpPr/>
            <p:nvPr/>
          </p:nvCxnSpPr>
          <p:spPr>
            <a:xfrm flipV="1">
              <a:off x="4508500" y="1320800"/>
              <a:ext cx="768350" cy="635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151679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42048-394D-4D5A-ACF2-9C07FE92967D}"/>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Hypothesis</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2A84322-44B5-4FA5-9775-E67D279CCD9B}"/>
              </a:ext>
            </a:extLst>
          </p:cNvPr>
          <p:cNvSpPr>
            <a:spLocks noGrp="1"/>
          </p:cNvSpPr>
          <p:nvPr>
            <p:ph idx="1"/>
          </p:nvPr>
        </p:nvSpPr>
        <p:spPr/>
        <p:txBody>
          <a:bodyPr>
            <a:normAutofit/>
          </a:bodyPr>
          <a:lstStyle/>
          <a:p>
            <a:pPr marL="0" indent="0">
              <a:buNone/>
            </a:pPr>
            <a:r>
              <a:rPr lang="en-US" sz="1600" dirty="0">
                <a:latin typeface="Arial" panose="020B0604020202020204" pitchFamily="34" charset="0"/>
                <a:cs typeface="Arial" panose="020B0604020202020204" pitchFamily="34" charset="0"/>
              </a:rPr>
              <a:t>H1: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have a positive and influence on the financial resilience of women entrepreneurs</a:t>
            </a:r>
          </a:p>
          <a:p>
            <a:pPr marL="0" indent="0">
              <a:buNone/>
            </a:pPr>
            <a:r>
              <a:rPr lang="en-US" sz="1600" dirty="0">
                <a:latin typeface="Arial" panose="020B0604020202020204" pitchFamily="34" charset="0"/>
                <a:cs typeface="Arial" panose="020B0604020202020204" pitchFamily="34" charset="0"/>
              </a:rPr>
              <a:t>H2: Microinsurance has a positive and influence on the financial resilience of women entrepreneurs</a:t>
            </a:r>
          </a:p>
          <a:p>
            <a:pPr marL="0" indent="0">
              <a:buNone/>
            </a:pPr>
            <a:r>
              <a:rPr lang="en-US" sz="1600" dirty="0">
                <a:latin typeface="Arial" panose="020B0604020202020204" pitchFamily="34" charset="0"/>
                <a:cs typeface="Arial" panose="020B0604020202020204" pitchFamily="34" charset="0"/>
              </a:rPr>
              <a:t>H3:Financial resilience has a positive and influence on the financial stability of women entrepreneurs </a:t>
            </a:r>
          </a:p>
          <a:p>
            <a:pPr marL="0" indent="0">
              <a:buNone/>
            </a:pPr>
            <a:r>
              <a:rPr lang="en-US" sz="1600" dirty="0">
                <a:latin typeface="Arial" panose="020B0604020202020204" pitchFamily="34" charset="0"/>
                <a:cs typeface="Arial" panose="020B0604020202020204" pitchFamily="34" charset="0"/>
              </a:rPr>
              <a:t>H4:Financial resilience positively mediates the relationship between </a:t>
            </a:r>
            <a:r>
              <a:rPr lang="en-US" sz="1600" dirty="0" err="1">
                <a:latin typeface="Arial" panose="020B0604020202020204" pitchFamily="34" charset="0"/>
                <a:cs typeface="Arial" panose="020B0604020202020204" pitchFamily="34" charset="0"/>
              </a:rPr>
              <a:t>microsaving</a:t>
            </a:r>
            <a:r>
              <a:rPr lang="en-US" sz="1600" dirty="0">
                <a:latin typeface="Arial" panose="020B0604020202020204" pitchFamily="34" charset="0"/>
                <a:cs typeface="Arial" panose="020B0604020202020204" pitchFamily="34" charset="0"/>
              </a:rPr>
              <a:t> and the financial stability.</a:t>
            </a:r>
          </a:p>
          <a:p>
            <a:pPr marL="0" indent="0">
              <a:buNone/>
            </a:pPr>
            <a:r>
              <a:rPr lang="en-US" sz="1600" dirty="0">
                <a:latin typeface="Arial" panose="020B0604020202020204" pitchFamily="34" charset="0"/>
                <a:cs typeface="Arial" panose="020B0604020202020204" pitchFamily="34" charset="0"/>
              </a:rPr>
              <a:t>H5:Financial resilience positively mediates the relationship between microinsurance and the financial stability</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917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29204-0D89-4570-B40B-25D1A42D3996}"/>
              </a:ext>
            </a:extLst>
          </p:cNvPr>
          <p:cNvSpPr>
            <a:spLocks noGrp="1"/>
          </p:cNvSpPr>
          <p:nvPr>
            <p:ph type="title"/>
          </p:nvPr>
        </p:nvSpPr>
        <p:spPr/>
        <p:txBody>
          <a:bodyPr/>
          <a:lstStyle/>
          <a:p>
            <a:r>
              <a:rPr lang="en-GB" b="1" dirty="0">
                <a:solidFill>
                  <a:srgbClr val="92D050"/>
                </a:solidFill>
                <a:latin typeface="Arial" panose="020B0604020202020204" pitchFamily="34" charset="0"/>
                <a:cs typeface="Arial" panose="020B0604020202020204" pitchFamily="34" charset="0"/>
              </a:rPr>
              <a:t>Thomas</a:t>
            </a:r>
            <a:r>
              <a:rPr lang="en-GB" b="1" dirty="0">
                <a:solidFill>
                  <a:srgbClr val="92D050"/>
                </a:solidFill>
              </a:rPr>
              <a:t> Kuhn paradigm shift</a:t>
            </a:r>
          </a:p>
        </p:txBody>
      </p:sp>
      <p:sp>
        <p:nvSpPr>
          <p:cNvPr id="3" name="Content Placeholder 2">
            <a:extLst>
              <a:ext uri="{FF2B5EF4-FFF2-40B4-BE49-F238E27FC236}">
                <a16:creationId xmlns:a16="http://schemas.microsoft.com/office/drawing/2014/main" id="{947CA1F1-320F-4E4B-A8ED-67B64D17C35D}"/>
              </a:ext>
            </a:extLst>
          </p:cNvPr>
          <p:cNvSpPr>
            <a:spLocks noGrp="1"/>
          </p:cNvSpPr>
          <p:nvPr>
            <p:ph idx="1"/>
          </p:nvPr>
        </p:nvSpPr>
        <p:spPr/>
        <p:txBody>
          <a:bodyPr/>
          <a:lstStyle/>
          <a:p>
            <a:pPr>
              <a:buFont typeface="Wingdings" panose="05000000000000000000" pitchFamily="2" charset="2"/>
              <a:buChar char="Ø"/>
            </a:pPr>
            <a:r>
              <a:rPr lang="en-GB" sz="1600" dirty="0">
                <a:effectLst/>
                <a:latin typeface="Arial" panose="020B0604020202020204" pitchFamily="34" charset="0"/>
                <a:ea typeface="Times New Roman" panose="02020603050405020304" pitchFamily="18" charset="0"/>
                <a:cs typeface="Arial" panose="020B0604020202020204" pitchFamily="34" charset="0"/>
              </a:rPr>
              <a:t>A paradigm is an accepted way of understanding a subject.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It includes shared theories, assumptions, values and research methods.</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Researchers normally work within the existing paradigm. This is called normal science.</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When important findings cannot be explained, anomalies appear.</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If anomalies create a crisis, a new way of thinking may replace the old one</a:t>
            </a:r>
            <a:r>
              <a:rPr lang="en-US" dirty="0"/>
              <a:t>.</a:t>
            </a:r>
            <a:endParaRPr lang="en-GB" dirty="0"/>
          </a:p>
        </p:txBody>
      </p:sp>
    </p:spTree>
    <p:extLst>
      <p:ext uri="{BB962C8B-B14F-4D97-AF65-F5344CB8AC3E}">
        <p14:creationId xmlns:p14="http://schemas.microsoft.com/office/powerpoint/2010/main" val="3003425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D50995-184D-42D0-A51F-00AF373D2281}"/>
              </a:ext>
            </a:extLst>
          </p:cNvPr>
          <p:cNvSpPr txBox="1"/>
          <p:nvPr/>
        </p:nvSpPr>
        <p:spPr>
          <a:xfrm>
            <a:off x="461682" y="716728"/>
            <a:ext cx="12031980" cy="3170099"/>
          </a:xfrm>
          <a:prstGeom prst="rect">
            <a:avLst/>
          </a:prstGeom>
          <a:noFill/>
        </p:spPr>
        <p:txBody>
          <a:bodyPr wrap="square">
            <a:spAutoFit/>
          </a:bodyPr>
          <a:lstStyle/>
          <a:p>
            <a:r>
              <a:rPr lang="en-US" sz="4800" b="1" dirty="0">
                <a:solidFill>
                  <a:srgbClr val="92D050"/>
                </a:solidFill>
                <a:latin typeface="Arial" panose="020B0604020202020204" pitchFamily="34" charset="0"/>
                <a:cs typeface="Arial" panose="020B0604020202020204" pitchFamily="34" charset="0"/>
              </a:rPr>
              <a:t>Why It Does Not Fit This Study:</a:t>
            </a:r>
          </a:p>
          <a:p>
            <a:endParaRPr lang="en-US" dirty="0"/>
          </a:p>
          <a:p>
            <a:endParaRPr lang="en-US" dirty="0"/>
          </a:p>
          <a:p>
            <a:pPr marL="285750" indent="-285750">
              <a:buFont typeface="Wingdings" panose="05000000000000000000" pitchFamily="2" charset="2"/>
              <a:buChar char="Ø"/>
            </a:pPr>
            <a:r>
              <a:rPr lang="en-US" sz="1600" dirty="0">
                <a:latin typeface="Arial" panose="020B0604020202020204" pitchFamily="34" charset="0"/>
                <a:cs typeface="Arial" panose="020B0604020202020204" pitchFamily="34" charset="0"/>
              </a:rPr>
              <a:t>This study does not replace an existing microfinance theory.</a:t>
            </a:r>
          </a:p>
          <a:p>
            <a:pPr marL="285750" indent="-285750">
              <a:buFont typeface="Wingdings" panose="05000000000000000000" pitchFamily="2" charset="2"/>
              <a:buChar char="Ø"/>
            </a:pPr>
            <a:r>
              <a:rPr lang="en-US" sz="1600" dirty="0">
                <a:latin typeface="Arial" panose="020B0604020202020204" pitchFamily="34" charset="0"/>
                <a:cs typeface="Arial" panose="020B0604020202020204" pitchFamily="34" charset="0"/>
              </a:rPr>
              <a:t>It does not introduce a completely new worldview or research tradition.</a:t>
            </a:r>
          </a:p>
          <a:p>
            <a:pPr marL="285750" indent="-285750">
              <a:buFont typeface="Wingdings" panose="05000000000000000000" pitchFamily="2" charset="2"/>
              <a:buChar char="Ø"/>
            </a:pPr>
            <a:r>
              <a:rPr lang="en-US" sz="1600" dirty="0">
                <a:latin typeface="Arial" panose="020B0604020202020204" pitchFamily="34" charset="0"/>
                <a:cs typeface="Arial" panose="020B0604020202020204" pitchFamily="34" charset="0"/>
              </a:rPr>
              <a:t>It uses an existing theoretical lens: Financial Capability Theory and Resilience Theory</a:t>
            </a:r>
          </a:p>
          <a:p>
            <a:pPr marL="285750" indent="-285750">
              <a:buFont typeface="Wingdings" panose="05000000000000000000" pitchFamily="2" charset="2"/>
              <a:buChar char="Ø"/>
            </a:pPr>
            <a:r>
              <a:rPr lang="en-US" sz="1600" dirty="0">
                <a:latin typeface="Arial" panose="020B0604020202020204" pitchFamily="34" charset="0"/>
                <a:cs typeface="Arial" panose="020B0604020202020204" pitchFamily="34" charset="0"/>
              </a:rPr>
              <a:t>It applies an established quantitative and post-positivist approach.</a:t>
            </a:r>
          </a:p>
          <a:p>
            <a:pPr marL="285750" indent="-285750">
              <a:buFont typeface="Wingdings" panose="05000000000000000000" pitchFamily="2" charset="2"/>
              <a:buChar char="Ø"/>
            </a:pPr>
            <a:r>
              <a:rPr lang="en-US" sz="1600" dirty="0">
                <a:latin typeface="Arial" panose="020B0604020202020204" pitchFamily="34" charset="0"/>
                <a:cs typeface="Arial" panose="020B0604020202020204" pitchFamily="34" charset="0"/>
              </a:rPr>
              <a:t>It extends research beyond microcredit by examining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microinsurance, financial resilience and financial stability. </a:t>
            </a:r>
          </a:p>
          <a:p>
            <a:endParaRPr lang="en-US" dirty="0"/>
          </a:p>
          <a:p>
            <a:pPr marL="285750" indent="-285750">
              <a:buFont typeface="Wingdings" panose="05000000000000000000" pitchFamily="2" charset="2"/>
              <a:buChar char="Ø"/>
            </a:pPr>
            <a:endParaRPr lang="en-GB" dirty="0"/>
          </a:p>
        </p:txBody>
      </p:sp>
      <p:cxnSp>
        <p:nvCxnSpPr>
          <p:cNvPr id="5" name="Straight Connector 4">
            <a:extLst>
              <a:ext uri="{FF2B5EF4-FFF2-40B4-BE49-F238E27FC236}">
                <a16:creationId xmlns:a16="http://schemas.microsoft.com/office/drawing/2014/main" id="{C70E90C3-C525-4707-8E02-4FCBD45D7492}"/>
              </a:ext>
            </a:extLst>
          </p:cNvPr>
          <p:cNvCxnSpPr/>
          <p:nvPr/>
        </p:nvCxnSpPr>
        <p:spPr>
          <a:xfrm>
            <a:off x="690282" y="1595718"/>
            <a:ext cx="8749553"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62816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C8CA4-5789-4474-8275-A6EAB101E952}"/>
              </a:ext>
            </a:extLst>
          </p:cNvPr>
          <p:cNvSpPr>
            <a:spLocks noGrp="1"/>
          </p:cNvSpPr>
          <p:nvPr>
            <p:ph type="title"/>
          </p:nvPr>
        </p:nvSpPr>
        <p:spPr>
          <a:xfrm>
            <a:off x="1097280" y="286603"/>
            <a:ext cx="10058400" cy="1084997"/>
          </a:xfrm>
        </p:spPr>
        <p:txBody>
          <a:bodyPr>
            <a:normAutofit fontScale="90000"/>
          </a:bodyPr>
          <a:lstStyle/>
          <a:p>
            <a:r>
              <a:rPr lang="en-GB" b="1" dirty="0">
                <a:solidFill>
                  <a:srgbClr val="92D050"/>
                </a:solidFill>
                <a:latin typeface="Arial" panose="020B0604020202020204" pitchFamily="34" charset="0"/>
                <a:cs typeface="Arial" panose="020B0604020202020204" pitchFamily="34" charset="0"/>
              </a:rPr>
              <a:t>Research principles and philosophy</a:t>
            </a:r>
          </a:p>
        </p:txBody>
      </p:sp>
      <p:sp>
        <p:nvSpPr>
          <p:cNvPr id="3" name="Content Placeholder 2">
            <a:extLst>
              <a:ext uri="{FF2B5EF4-FFF2-40B4-BE49-F238E27FC236}">
                <a16:creationId xmlns:a16="http://schemas.microsoft.com/office/drawing/2014/main" id="{F78C003A-EE6B-4E8B-81DA-F391FDB8A460}"/>
              </a:ext>
            </a:extLst>
          </p:cNvPr>
          <p:cNvSpPr>
            <a:spLocks noGrp="1"/>
          </p:cNvSpPr>
          <p:nvPr>
            <p:ph idx="1"/>
          </p:nvPr>
        </p:nvSpPr>
        <p:spPr>
          <a:xfrm>
            <a:off x="1097280" y="1918447"/>
            <a:ext cx="10058400" cy="4509248"/>
          </a:xfrm>
        </p:spPr>
        <p:txBody>
          <a:bodyPr>
            <a:normAutofit fontScale="92500" lnSpcReduction="10000"/>
          </a:bodyPr>
          <a:lstStyle/>
          <a:p>
            <a:r>
              <a:rPr lang="en-GB" sz="2400" b="1" dirty="0">
                <a:solidFill>
                  <a:srgbClr val="92D050"/>
                </a:solidFill>
                <a:latin typeface="Arial" panose="020B0604020202020204" pitchFamily="34" charset="0"/>
                <a:cs typeface="Arial" panose="020B0604020202020204" pitchFamily="34" charset="0"/>
              </a:rPr>
              <a:t>Ontology / What is real?</a:t>
            </a:r>
          </a:p>
          <a:p>
            <a:r>
              <a:rPr lang="en-GB" sz="1700" dirty="0" err="1">
                <a:effectLst/>
                <a:latin typeface="Arial" panose="020B0604020202020204" pitchFamily="34" charset="0"/>
                <a:ea typeface="Times New Roman" panose="02020603050405020304" pitchFamily="18" charset="0"/>
                <a:cs typeface="Arial" panose="020B0604020202020204" pitchFamily="34" charset="0"/>
              </a:rPr>
              <a:t>Microsavings</a:t>
            </a:r>
            <a:r>
              <a:rPr lang="en-GB" sz="1700" dirty="0">
                <a:effectLst/>
                <a:latin typeface="Arial" panose="020B0604020202020204" pitchFamily="34" charset="0"/>
                <a:ea typeface="Times New Roman" panose="02020603050405020304" pitchFamily="18" charset="0"/>
                <a:cs typeface="Arial" panose="020B0604020202020204" pitchFamily="34" charset="0"/>
              </a:rPr>
              <a:t>, microinsurance, financial resilience, and financial stability are assumed to exist as objective social and economic phenomena affecting women entrepreneurs. However, these constructs cannot be observed directly and can only be approximated through measurable indicators obtained from respondents.</a:t>
            </a:r>
          </a:p>
          <a:p>
            <a:r>
              <a:rPr lang="en-GB" sz="2400" b="1" dirty="0">
                <a:solidFill>
                  <a:srgbClr val="92D050"/>
                </a:solidFill>
                <a:effectLst/>
                <a:latin typeface="Arial" panose="020B0604020202020204" pitchFamily="34" charset="0"/>
                <a:ea typeface="Calibri" panose="020F0502020204030204" pitchFamily="34" charset="0"/>
                <a:cs typeface="Arial" panose="020B0604020202020204" pitchFamily="34" charset="0"/>
              </a:rPr>
              <a:t>Epistemology / How do we know?</a:t>
            </a:r>
          </a:p>
          <a:p>
            <a:r>
              <a:rPr lang="en-GB" sz="1700" dirty="0">
                <a:effectLst/>
                <a:latin typeface="Arial" panose="020B0604020202020204" pitchFamily="34" charset="0"/>
                <a:ea typeface="Calibri" panose="020F0502020204030204" pitchFamily="34" charset="0"/>
                <a:cs typeface="Arial" panose="020B0604020202020204" pitchFamily="34" charset="0"/>
              </a:rPr>
              <a:t>Knowledge will be developed by collecting numerical data from women entrepreneurs and statistically examining the relationships between the study variables.</a:t>
            </a:r>
          </a:p>
          <a:p>
            <a:r>
              <a:rPr lang="en-GB" sz="2800" b="1" dirty="0">
                <a:solidFill>
                  <a:srgbClr val="92D050"/>
                </a:solidFill>
                <a:effectLst/>
                <a:latin typeface="Arial" panose="020B0604020202020204" pitchFamily="34" charset="0"/>
                <a:ea typeface="Calibri" panose="020F0502020204030204" pitchFamily="34" charset="0"/>
                <a:cs typeface="Arial" panose="020B0604020202020204" pitchFamily="34" charset="0"/>
              </a:rPr>
              <a:t>Axiology / What matters?</a:t>
            </a:r>
          </a:p>
          <a:p>
            <a:pPr marL="0" indent="0">
              <a:buNone/>
            </a:pPr>
            <a:r>
              <a:rPr lang="en-GB" sz="1800" dirty="0">
                <a:effectLst/>
                <a:latin typeface="Arial" panose="020B0604020202020204" pitchFamily="34" charset="0"/>
                <a:ea typeface="Times New Roman" panose="02020603050405020304" pitchFamily="18" charset="0"/>
                <a:cs typeface="Arial" panose="020B0604020202020204" pitchFamily="34" charset="0"/>
              </a:rPr>
              <a:t> The study seeks to minimise researcher bias through the use of standardised instruments, systematic data collection    procedures, and transparent analytical techniques. At the same time, the researcher acknowledges ethical responsibilities and the possibility of limited researcher influence throughout the research process.</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0" marR="0">
              <a:lnSpc>
                <a:spcPts val="1500"/>
              </a:lnSpc>
              <a:spcBef>
                <a:spcPts val="0"/>
              </a:spcBef>
              <a:spcAft>
                <a:spcPts val="0"/>
              </a:spcAft>
            </a:pPr>
            <a:endParaRPr lang="en-GB" sz="2800" dirty="0">
              <a:solidFill>
                <a:srgbClr val="92D050"/>
              </a:solidFill>
              <a:effectLst/>
              <a:latin typeface="Arial" panose="020B0604020202020204" pitchFamily="34" charset="0"/>
              <a:ea typeface="Calibri" panose="020F0502020204030204" pitchFamily="34" charset="0"/>
              <a:cs typeface="Arial" panose="020B0604020202020204" pitchFamily="34" charset="0"/>
            </a:endParaRPr>
          </a:p>
          <a:p>
            <a:pPr marL="0" marR="0">
              <a:lnSpc>
                <a:spcPts val="1500"/>
              </a:lnSpc>
              <a:spcBef>
                <a:spcPts val="0"/>
              </a:spcBef>
              <a:spcAft>
                <a:spcPts val="0"/>
              </a:spcAft>
            </a:pPr>
            <a:endParaRPr lang="en-GB" sz="2800" dirty="0">
              <a:solidFill>
                <a:srgbClr val="92D050"/>
              </a:solidFill>
              <a:latin typeface="Arial" panose="020B0604020202020204" pitchFamily="34" charset="0"/>
              <a:ea typeface="Calibri" panose="020F0502020204030204" pitchFamily="34" charset="0"/>
              <a:cs typeface="Arial" panose="020B0604020202020204" pitchFamily="34" charset="0"/>
            </a:endParaRPr>
          </a:p>
          <a:p>
            <a:pPr marL="0" marR="0">
              <a:lnSpc>
                <a:spcPts val="1500"/>
              </a:lnSpc>
              <a:spcBef>
                <a:spcPts val="0"/>
              </a:spcBef>
              <a:spcAft>
                <a:spcPts val="0"/>
              </a:spcAft>
            </a:pPr>
            <a:endParaRPr lang="en-GB" sz="2800" dirty="0">
              <a:solidFill>
                <a:srgbClr val="92D050"/>
              </a:solidFill>
              <a:effectLst/>
              <a:latin typeface="Arial" panose="020B0604020202020204" pitchFamily="34" charset="0"/>
              <a:ea typeface="Calibri" panose="020F0502020204030204" pitchFamily="34" charset="0"/>
              <a:cs typeface="Arial" panose="020B0604020202020204" pitchFamily="34" charset="0"/>
            </a:endParaRPr>
          </a:p>
          <a:p>
            <a:pPr marL="0" marR="0">
              <a:lnSpc>
                <a:spcPts val="1500"/>
              </a:lnSpc>
              <a:spcBef>
                <a:spcPts val="0"/>
              </a:spcBef>
              <a:spcAft>
                <a:spcPts val="0"/>
              </a:spcAft>
            </a:pPr>
            <a:endParaRPr lang="en-GB" sz="2800" dirty="0">
              <a:solidFill>
                <a:srgbClr val="92D050"/>
              </a:solidFill>
              <a:latin typeface="Arial" panose="020B0604020202020204" pitchFamily="34" charset="0"/>
              <a:ea typeface="Calibri" panose="020F0502020204030204" pitchFamily="34" charset="0"/>
              <a:cs typeface="Arial" panose="020B0604020202020204" pitchFamily="34" charset="0"/>
            </a:endParaRPr>
          </a:p>
          <a:p>
            <a:endParaRPr lang="en-GB" sz="1700" dirty="0">
              <a:effectLst/>
              <a:latin typeface="Arial" panose="020B0604020202020204" pitchFamily="34" charset="0"/>
              <a:ea typeface="Calibri" panose="020F0502020204030204" pitchFamily="34" charset="0"/>
              <a:cs typeface="Arial" panose="020B0604020202020204" pitchFamily="34" charset="0"/>
            </a:endParaRPr>
          </a:p>
          <a:p>
            <a:endParaRPr lang="en-GB" sz="2400" b="1" dirty="0">
              <a:solidFill>
                <a:srgbClr val="92D050"/>
              </a:solidFill>
              <a:effectLst/>
              <a:latin typeface="Calibri" panose="020F0502020204030204" pitchFamily="34" charset="0"/>
              <a:ea typeface="Calibri" panose="020F0502020204030204" pitchFamily="34" charset="0"/>
              <a:cs typeface="Arial" panose="020B0604020202020204" pitchFamily="34" charset="0"/>
            </a:endParaRPr>
          </a:p>
          <a:p>
            <a:endParaRPr lang="en-GB" sz="2400" b="1" dirty="0">
              <a:solidFill>
                <a:srgbClr val="92D050"/>
              </a:solidFill>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94773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FF9734-32E3-4B4D-A887-9BEB4E94E424}"/>
              </a:ext>
            </a:extLst>
          </p:cNvPr>
          <p:cNvSpPr txBox="1"/>
          <p:nvPr/>
        </p:nvSpPr>
        <p:spPr>
          <a:xfrm>
            <a:off x="797858" y="439271"/>
            <a:ext cx="10757647" cy="6155531"/>
          </a:xfrm>
          <a:prstGeom prst="rect">
            <a:avLst/>
          </a:prstGeom>
          <a:noFill/>
        </p:spPr>
        <p:txBody>
          <a:bodyPr wrap="square" rtlCol="0">
            <a:spAutoFit/>
          </a:bodyPr>
          <a:lstStyle/>
          <a:p>
            <a:r>
              <a:rPr lang="en-US" sz="2400" b="1" dirty="0">
                <a:solidFill>
                  <a:srgbClr val="92D050"/>
                </a:solidFill>
                <a:latin typeface="Arial" panose="020B0604020202020204" pitchFamily="34" charset="0"/>
                <a:cs typeface="Arial" panose="020B0604020202020204" pitchFamily="34" charset="0"/>
              </a:rPr>
              <a:t>Methodology / How do we study?</a:t>
            </a:r>
          </a:p>
          <a:p>
            <a:endParaRPr lang="en-US" sz="2400" dirty="0">
              <a:solidFill>
                <a:srgbClr val="92D050"/>
              </a:solidFill>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This study will use a quantitative</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method. Data will be gathered from women</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entrepreneurs</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across</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different</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regions</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of</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Bangladesh through a structured</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questionnaire. The collected data will then be </a:t>
            </a:r>
            <a:r>
              <a:rPr lang="en-US" sz="1600" dirty="0" err="1">
                <a:latin typeface="Arial" panose="020B0604020202020204" pitchFamily="34" charset="0"/>
                <a:cs typeface="Arial" panose="020B0604020202020204" pitchFamily="34" charset="0"/>
              </a:rPr>
              <a:t>analysed</a:t>
            </a:r>
            <a:r>
              <a:rPr lang="en-US" sz="1600" dirty="0">
                <a:latin typeface="Arial" panose="020B0604020202020204" pitchFamily="34" charset="0"/>
                <a:cs typeface="Arial" panose="020B0604020202020204" pitchFamily="34" charset="0"/>
              </a:rPr>
              <a:t> using PLS-SEM to test the relationships among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microinsurance, financial resilience and financial stability.</a:t>
            </a:r>
          </a:p>
          <a:p>
            <a:endParaRPr lang="en-US" sz="1600" dirty="0">
              <a:latin typeface="Arial" panose="020B0604020202020204" pitchFamily="34" charset="0"/>
              <a:cs typeface="Arial" panose="020B0604020202020204" pitchFamily="34" charset="0"/>
            </a:endParaRPr>
          </a:p>
          <a:p>
            <a:r>
              <a:rPr lang="en-GB" sz="2400" b="1" dirty="0">
                <a:solidFill>
                  <a:srgbClr val="92D050"/>
                </a:solidFill>
                <a:latin typeface="Arial" panose="020B0604020202020204" pitchFamily="34" charset="0"/>
                <a:cs typeface="Arial" panose="020B0604020202020204" pitchFamily="34" charset="0"/>
              </a:rPr>
              <a:t>Theoretical Foundation</a:t>
            </a:r>
          </a:p>
          <a:p>
            <a:r>
              <a:rPr lang="en-US" sz="1600" dirty="0">
                <a:latin typeface="Arial" panose="020B0604020202020204" pitchFamily="34" charset="0"/>
                <a:cs typeface="Arial" panose="020B0604020202020204" pitchFamily="34" charset="0"/>
              </a:rPr>
              <a:t>This study is guided by the </a:t>
            </a:r>
            <a:r>
              <a:rPr lang="en-US" sz="1600" b="1" dirty="0">
                <a:latin typeface="Arial" panose="020B0604020202020204" pitchFamily="34" charset="0"/>
                <a:cs typeface="Arial" panose="020B0604020202020204" pitchFamily="34" charset="0"/>
              </a:rPr>
              <a:t>Financial Capability Approach </a:t>
            </a:r>
            <a:r>
              <a:rPr lang="en-US" sz="1600" dirty="0">
                <a:latin typeface="Arial" panose="020B0604020202020204" pitchFamily="34" charset="0"/>
                <a:cs typeface="Arial" panose="020B0604020202020204" pitchFamily="34" charset="0"/>
              </a:rPr>
              <a:t>(</a:t>
            </a:r>
            <a:r>
              <a:rPr lang="en-US" sz="1600" dirty="0" err="1">
                <a:latin typeface="Arial" panose="020B0604020202020204" pitchFamily="34" charset="0"/>
                <a:cs typeface="Arial" panose="020B0604020202020204" pitchFamily="34" charset="0"/>
              </a:rPr>
              <a:t>Lučić</a:t>
            </a:r>
            <a:r>
              <a:rPr lang="en-US" sz="1600" dirty="0">
                <a:latin typeface="Arial" panose="020B0604020202020204" pitchFamily="34" charset="0"/>
                <a:cs typeface="Arial" panose="020B0604020202020204" pitchFamily="34" charset="0"/>
              </a:rPr>
              <a:t> et al., 2023</a:t>
            </a:r>
            <a:r>
              <a:rPr lang="en-US" sz="1600" b="1"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 and </a:t>
            </a:r>
            <a:r>
              <a:rPr lang="en-US" sz="1600" b="1" dirty="0">
                <a:latin typeface="Arial" panose="020B0604020202020204" pitchFamily="34" charset="0"/>
                <a:cs typeface="Arial" panose="020B0604020202020204" pitchFamily="34" charset="0"/>
              </a:rPr>
              <a:t>Resilience Theory (</a:t>
            </a:r>
            <a:r>
              <a:rPr lang="en-US" sz="1600" dirty="0">
                <a:latin typeface="Arial" panose="020B0604020202020204" pitchFamily="34" charset="0"/>
                <a:cs typeface="Arial" panose="020B0604020202020204" pitchFamily="34" charset="0"/>
              </a:rPr>
              <a:t>Liu et al., 2025</a:t>
            </a:r>
            <a:r>
              <a:rPr lang="en-US" sz="1600" b="1"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 which together provide a complementary explanation of how microfinance services may contribute to the financial stability of women entrepreneurs. The Financial Capability Approach explains how access to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and microinsurance can enhance women entrepreneurs’ financial opportunities by providing resources for saving, risk protection, and financial management (</a:t>
            </a:r>
            <a:r>
              <a:rPr lang="en-US" sz="1600" dirty="0" err="1">
                <a:latin typeface="Arial" panose="020B0604020202020204" pitchFamily="34" charset="0"/>
                <a:cs typeface="Arial" panose="020B0604020202020204" pitchFamily="34" charset="0"/>
              </a:rPr>
              <a:t>Lučić</a:t>
            </a:r>
            <a:r>
              <a:rPr lang="en-US" sz="1600" dirty="0">
                <a:latin typeface="Arial" panose="020B0604020202020204" pitchFamily="34" charset="0"/>
                <a:cs typeface="Arial" panose="020B0604020202020204" pitchFamily="34" charset="0"/>
              </a:rPr>
              <a:t> et al., 2023). Resilience Theory extends this explanation by </a:t>
            </a:r>
            <a:r>
              <a:rPr lang="en-US" sz="1600" dirty="0" err="1">
                <a:latin typeface="Arial" panose="020B0604020202020204" pitchFamily="34" charset="0"/>
                <a:cs typeface="Arial" panose="020B0604020202020204" pitchFamily="34" charset="0"/>
              </a:rPr>
              <a:t>conceptualising</a:t>
            </a:r>
            <a:r>
              <a:rPr lang="en-US" sz="1600" dirty="0">
                <a:latin typeface="Arial" panose="020B0604020202020204" pitchFamily="34" charset="0"/>
                <a:cs typeface="Arial" panose="020B0604020202020204" pitchFamily="34" charset="0"/>
              </a:rPr>
              <a:t> financial resilience as the capacity to prepare for, absorb, adapt to, and recover from financial shocks </a:t>
            </a:r>
            <a:r>
              <a:rPr lang="en-US" sz="1600" b="1" dirty="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Liu et al., 2025). Accordingly, the study proposes that </a:t>
            </a:r>
            <a:r>
              <a:rPr lang="en-US" sz="1600" dirty="0" err="1">
                <a:latin typeface="Arial" panose="020B0604020202020204" pitchFamily="34" charset="0"/>
                <a:cs typeface="Arial" panose="020B0604020202020204" pitchFamily="34" charset="0"/>
              </a:rPr>
              <a:t>microsavings</a:t>
            </a:r>
            <a:r>
              <a:rPr lang="en-US" sz="1600" dirty="0">
                <a:latin typeface="Arial" panose="020B0604020202020204" pitchFamily="34" charset="0"/>
                <a:cs typeface="Arial" panose="020B0604020202020204" pitchFamily="34" charset="0"/>
              </a:rPr>
              <a:t> and microinsurance strengthen financial resilience, which in turn supports the long-term financial stability of women entrepreneurs.</a:t>
            </a:r>
            <a:endParaRPr lang="en-GB" sz="1600" b="1" dirty="0">
              <a:solidFill>
                <a:srgbClr val="92D050"/>
              </a:solidFill>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endParaRPr lang="en-US" sz="1600" dirty="0">
              <a:solidFill>
                <a:srgbClr val="92D050"/>
              </a:solidFill>
              <a:latin typeface="Arial" panose="020B0604020202020204" pitchFamily="34" charset="0"/>
              <a:cs typeface="Arial" panose="020B0604020202020204" pitchFamily="34" charset="0"/>
            </a:endParaRPr>
          </a:p>
          <a:p>
            <a:endParaRPr lang="en-US" sz="1600" dirty="0">
              <a:solidFill>
                <a:srgbClr val="92D050"/>
              </a:solidFill>
              <a:latin typeface="Arial" panose="020B0604020202020204" pitchFamily="34" charset="0"/>
              <a:cs typeface="Arial" panose="020B0604020202020204" pitchFamily="34" charset="0"/>
            </a:endParaRPr>
          </a:p>
          <a:p>
            <a:endParaRPr lang="en-US" sz="1600" dirty="0">
              <a:solidFill>
                <a:srgbClr val="92D050"/>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637715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88CCF-7DF7-446F-9E63-08F945FA69B6}"/>
              </a:ext>
            </a:extLst>
          </p:cNvPr>
          <p:cNvSpPr>
            <a:spLocks noGrp="1"/>
          </p:cNvSpPr>
          <p:nvPr>
            <p:ph type="title"/>
          </p:nvPr>
        </p:nvSpPr>
        <p:spPr/>
        <p:txBody>
          <a:bodyPr/>
          <a:lstStyle/>
          <a:p>
            <a:r>
              <a:rPr lang="en-US" dirty="0">
                <a:solidFill>
                  <a:srgbClr val="92D050"/>
                </a:solidFill>
                <a:latin typeface="Arial" panose="020B0604020202020204" pitchFamily="34" charset="0"/>
                <a:cs typeface="Arial" panose="020B0604020202020204" pitchFamily="34" charset="0"/>
              </a:rPr>
              <a:t>Contribution</a:t>
            </a:r>
            <a:endParaRPr lang="en-GB"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D2C835E-7523-434D-A6BA-5AFD050E1936}"/>
              </a:ext>
            </a:extLst>
          </p:cNvPr>
          <p:cNvSpPr>
            <a:spLocks noGrp="1"/>
          </p:cNvSpPr>
          <p:nvPr>
            <p:ph idx="1"/>
          </p:nvPr>
        </p:nvSpPr>
        <p:spPr/>
        <p:txBody>
          <a:bodyPr>
            <a:normAutofit/>
          </a:bodyPr>
          <a:lstStyle/>
          <a:p>
            <a:r>
              <a:rPr lang="en-GB" sz="2400" b="1" dirty="0">
                <a:solidFill>
                  <a:srgbClr val="92D050"/>
                </a:solidFill>
                <a:latin typeface="Arial" panose="020B0604020202020204" pitchFamily="34" charset="0"/>
                <a:cs typeface="Arial" panose="020B0604020202020204" pitchFamily="34" charset="0"/>
              </a:rPr>
              <a:t>Academic Contribution:</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Moves beyond microcredit by examining </a:t>
            </a:r>
            <a:r>
              <a:rPr lang="en-US" sz="1600" dirty="0" err="1">
                <a:latin typeface="Arial" panose="020B0604020202020204" pitchFamily="34" charset="0"/>
                <a:cs typeface="Arial" panose="020B0604020202020204" pitchFamily="34" charset="0"/>
              </a:rPr>
              <a:t>microsavings</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and</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microinsurance.</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Shows how financial</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resilience supports financial stability.</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Applies Financial</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Capability</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Theory and Resilience Theory in Bangladesh.</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Provides new evidence on the four study variables. </a:t>
            </a:r>
          </a:p>
          <a:p>
            <a:pPr marL="0" indent="0">
              <a:buNone/>
            </a:pPr>
            <a:endParaRPr lang="en-GB" sz="2400" b="1" dirty="0">
              <a:solidFill>
                <a:srgbClr val="92D050"/>
              </a:solidFill>
            </a:endParaRPr>
          </a:p>
        </p:txBody>
      </p:sp>
    </p:spTree>
    <p:extLst>
      <p:ext uri="{BB962C8B-B14F-4D97-AF65-F5344CB8AC3E}">
        <p14:creationId xmlns:p14="http://schemas.microsoft.com/office/powerpoint/2010/main" val="1409862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99AAE-D62A-4F3E-9703-610CF5600F5D}"/>
              </a:ext>
            </a:extLst>
          </p:cNvPr>
          <p:cNvSpPr>
            <a:spLocks noGrp="1"/>
          </p:cNvSpPr>
          <p:nvPr>
            <p:ph type="title"/>
          </p:nvPr>
        </p:nvSpPr>
        <p:spPr/>
        <p:txBody>
          <a:bodyPr>
            <a:normAutofit/>
          </a:bodyPr>
          <a:lstStyle/>
          <a:p>
            <a:r>
              <a:rPr lang="en-GB" sz="2400" dirty="0">
                <a:solidFill>
                  <a:srgbClr val="92D050"/>
                </a:solidFill>
                <a:latin typeface="Arial" panose="020B0604020202020204" pitchFamily="34" charset="0"/>
                <a:cs typeface="Arial" panose="020B0604020202020204" pitchFamily="34" charset="0"/>
              </a:rPr>
              <a:t>Practical Contribution</a:t>
            </a:r>
          </a:p>
        </p:txBody>
      </p:sp>
      <p:sp>
        <p:nvSpPr>
          <p:cNvPr id="3" name="Content Placeholder 2">
            <a:extLst>
              <a:ext uri="{FF2B5EF4-FFF2-40B4-BE49-F238E27FC236}">
                <a16:creationId xmlns:a16="http://schemas.microsoft.com/office/drawing/2014/main" id="{1D1D042F-E240-4115-AA22-BF370CC63DB1}"/>
              </a:ext>
            </a:extLst>
          </p:cNvPr>
          <p:cNvSpPr>
            <a:spLocks noGrp="1"/>
          </p:cNvSpPr>
          <p:nvPr>
            <p:ph idx="1"/>
          </p:nvPr>
        </p:nvSpPr>
        <p:spPr/>
        <p:txBody>
          <a:bodyPr/>
          <a:lstStyle/>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Supports better </a:t>
            </a:r>
            <a:r>
              <a:rPr lang="en-US" sz="1600" dirty="0" err="1">
                <a:latin typeface="Arial" panose="020B0604020202020204" pitchFamily="34" charset="0"/>
                <a:cs typeface="Arial" panose="020B0604020202020204" pitchFamily="34" charset="0"/>
              </a:rPr>
              <a:t>microsavings</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and</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microinsurance</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products.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Improves women’s understanding of microfinance</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services.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Encourages better saving, insurance and risk</a:t>
            </a:r>
            <a:r>
              <a:rPr lang="en-US" sz="1600" b="1" dirty="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decisions.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Strengthens financial resilience and business continuity.</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Supports effective women-focused financial </a:t>
            </a:r>
            <a:r>
              <a:rPr lang="en-US" sz="1600" dirty="0" err="1">
                <a:latin typeface="Arial" panose="020B0604020202020204" pitchFamily="34" charset="0"/>
                <a:cs typeface="Arial" panose="020B0604020202020204" pitchFamily="34" charset="0"/>
              </a:rPr>
              <a:t>programmes</a:t>
            </a:r>
            <a:r>
              <a:rPr lang="en-US" dirty="0"/>
              <a:t>.</a:t>
            </a:r>
            <a:endParaRPr lang="en-GB" dirty="0"/>
          </a:p>
        </p:txBody>
      </p:sp>
    </p:spTree>
    <p:extLst>
      <p:ext uri="{BB962C8B-B14F-4D97-AF65-F5344CB8AC3E}">
        <p14:creationId xmlns:p14="http://schemas.microsoft.com/office/powerpoint/2010/main" val="37183086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C9843-E0E5-4871-9C1F-871F8799F882}"/>
              </a:ext>
            </a:extLst>
          </p:cNvPr>
          <p:cNvSpPr>
            <a:spLocks noGrp="1"/>
          </p:cNvSpPr>
          <p:nvPr>
            <p:ph type="title"/>
          </p:nvPr>
        </p:nvSpPr>
        <p:spPr/>
        <p:txBody>
          <a:bodyPr/>
          <a:lstStyle/>
          <a:p>
            <a:r>
              <a:rPr lang="en-US" b="1" dirty="0">
                <a:solidFill>
                  <a:srgbClr val="92D050"/>
                </a:solidFill>
                <a:latin typeface="Arial" panose="020B0604020202020204" pitchFamily="34" charset="0"/>
                <a:cs typeface="Arial" panose="020B0604020202020204" pitchFamily="34" charset="0"/>
              </a:rPr>
              <a:t>Limitation</a:t>
            </a:r>
            <a:endParaRPr lang="en-GB" b="1"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F97792D-290F-49CA-B998-6DCDE78ABD25}"/>
              </a:ext>
            </a:extLst>
          </p:cNvPr>
          <p:cNvSpPr>
            <a:spLocks noGrp="1"/>
          </p:cNvSpPr>
          <p:nvPr>
            <p:ph idx="1"/>
          </p:nvPr>
        </p:nvSpPr>
        <p:spPr/>
        <p:txBody>
          <a:bodyPr/>
          <a:lstStyle/>
          <a:p>
            <a:pPr>
              <a:buFont typeface="Wingdings" panose="05000000000000000000" pitchFamily="2" charset="2"/>
              <a:buChar char="Ø"/>
            </a:pPr>
            <a:r>
              <a:rPr lang="en-GB" sz="1600" dirty="0">
                <a:latin typeface="Arial" panose="020B0604020202020204" pitchFamily="34" charset="0"/>
                <a:cs typeface="Arial" panose="020B0604020202020204" pitchFamily="34" charset="0"/>
              </a:rPr>
              <a:t>A quantitative questionnaire may not fully capture women entrepreneurs’ personal experiences.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Access to women entrepreneurs may affect the sample size and representativeness.</a:t>
            </a:r>
            <a:endParaRPr lang="en-GB" sz="16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A cross-sectional survey captures data at one point in time, limiting causal conclusions.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Focus on Bangladesh may limit the </a:t>
            </a:r>
            <a:r>
              <a:rPr lang="en-US" sz="1600" dirty="0" err="1">
                <a:latin typeface="Arial" panose="020B0604020202020204" pitchFamily="34" charset="0"/>
                <a:cs typeface="Arial" panose="020B0604020202020204" pitchFamily="34" charset="0"/>
              </a:rPr>
              <a:t>generalisability</a:t>
            </a:r>
            <a:r>
              <a:rPr lang="en-US" sz="1600" dirty="0">
                <a:latin typeface="Arial" panose="020B0604020202020204" pitchFamily="34" charset="0"/>
                <a:cs typeface="Arial" panose="020B0604020202020204" pitchFamily="34" charset="0"/>
              </a:rPr>
              <a:t> of the findings.</a:t>
            </a:r>
          </a:p>
          <a:p>
            <a:pPr>
              <a:buFont typeface="Wingdings" panose="05000000000000000000" pitchFamily="2" charset="2"/>
              <a:buChar char="Ø"/>
            </a:pPr>
            <a:endParaRPr lang="en-US" dirty="0"/>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59656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1ECB5-E0C4-4132-AA0D-F6C2A15540B5}"/>
              </a:ext>
            </a:extLst>
          </p:cNvPr>
          <p:cNvSpPr>
            <a:spLocks noGrp="1"/>
          </p:cNvSpPr>
          <p:nvPr>
            <p:ph type="title"/>
          </p:nvPr>
        </p:nvSpPr>
        <p:spPr>
          <a:xfrm>
            <a:off x="711797" y="654423"/>
            <a:ext cx="10058400" cy="816056"/>
          </a:xfrm>
        </p:spPr>
        <p:txBody>
          <a:bodyPr/>
          <a:lstStyle/>
          <a:p>
            <a:r>
              <a:rPr lang="en-US" dirty="0">
                <a:solidFill>
                  <a:srgbClr val="92D050"/>
                </a:solidFill>
                <a:latin typeface="Arial" panose="020B0604020202020204" pitchFamily="34" charset="0"/>
                <a:cs typeface="Arial" panose="020B0604020202020204" pitchFamily="34" charset="0"/>
              </a:rPr>
              <a:t>References</a:t>
            </a:r>
            <a:endParaRPr lang="en-GB" dirty="0">
              <a:solidFill>
                <a:srgbClr val="92D05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BA74C54-5F30-4CBA-A21F-33AEB121A07C}"/>
              </a:ext>
            </a:extLst>
          </p:cNvPr>
          <p:cNvSpPr>
            <a:spLocks noGrp="1"/>
          </p:cNvSpPr>
          <p:nvPr>
            <p:ph idx="1"/>
          </p:nvPr>
        </p:nvSpPr>
        <p:spPr>
          <a:xfrm>
            <a:off x="711797" y="1891553"/>
            <a:ext cx="10058400" cy="4312024"/>
          </a:xfrm>
        </p:spPr>
        <p:txBody>
          <a:bodyPr>
            <a:normAutofit fontScale="85000" lnSpcReduction="20000"/>
          </a:bodyPr>
          <a:lstStyle/>
          <a:p>
            <a:r>
              <a:rPr lang="en-US" dirty="0"/>
              <a:t>1. </a:t>
            </a:r>
            <a:r>
              <a:rPr lang="en-US" b="0" i="0" dirty="0">
                <a:solidFill>
                  <a:srgbClr val="222222"/>
                </a:solidFill>
                <a:effectLst/>
                <a:latin typeface="Arial" panose="020B0604020202020204" pitchFamily="34" charset="0"/>
              </a:rPr>
              <a:t>Khan, M. S. (2026). Impact of Microfinance on Poverty and Vulnerability: A Review of the Existing Evidence in Bangladesh. </a:t>
            </a:r>
            <a:r>
              <a:rPr lang="en-US" b="0" i="1" dirty="0">
                <a:solidFill>
                  <a:srgbClr val="222222"/>
                </a:solidFill>
                <a:effectLst/>
                <a:latin typeface="Arial" panose="020B0604020202020204" pitchFamily="34" charset="0"/>
              </a:rPr>
              <a:t>Journal of Entrepreneurship and Business Resilience</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9</a:t>
            </a:r>
            <a:r>
              <a:rPr lang="en-US" b="0" i="0" dirty="0">
                <a:solidFill>
                  <a:srgbClr val="222222"/>
                </a:solidFill>
                <a:effectLst/>
                <a:latin typeface="Arial" panose="020B0604020202020204" pitchFamily="34" charset="0"/>
              </a:rPr>
              <a:t>(1), 65-99.</a:t>
            </a:r>
          </a:p>
          <a:p>
            <a:r>
              <a:rPr lang="en-US" dirty="0"/>
              <a:t>2. </a:t>
            </a:r>
            <a:r>
              <a:rPr lang="en-US" b="0" i="0" dirty="0" err="1">
                <a:solidFill>
                  <a:srgbClr val="222222"/>
                </a:solidFill>
                <a:effectLst/>
                <a:latin typeface="Arial" panose="020B0604020202020204" pitchFamily="34" charset="0"/>
              </a:rPr>
              <a:t>Kivalya</a:t>
            </a:r>
            <a:r>
              <a:rPr lang="en-US" b="0" i="0" dirty="0">
                <a:solidFill>
                  <a:srgbClr val="222222"/>
                </a:solidFill>
                <a:effectLst/>
                <a:latin typeface="Arial" panose="020B0604020202020204" pitchFamily="34" charset="0"/>
              </a:rPr>
              <a:t>, N. Y. I., &amp; Caballero-Montes, T. (2024). Understanding the dimensions of women entrepreneurs’ empowerment: a systematic review of the microfinance literature and avenues for research. </a:t>
            </a:r>
            <a:r>
              <a:rPr lang="en-US" b="0" i="1" dirty="0">
                <a:solidFill>
                  <a:srgbClr val="222222"/>
                </a:solidFill>
                <a:effectLst/>
                <a:latin typeface="Arial" panose="020B0604020202020204" pitchFamily="34" charset="0"/>
              </a:rPr>
              <a:t>International Journal of Gender and Entrepreneurship</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16</a:t>
            </a:r>
            <a:r>
              <a:rPr lang="en-US" b="0" i="0" dirty="0">
                <a:solidFill>
                  <a:srgbClr val="222222"/>
                </a:solidFill>
                <a:effectLst/>
                <a:latin typeface="Arial" panose="020B0604020202020204" pitchFamily="34" charset="0"/>
              </a:rPr>
              <a:t>(2), 197-226.</a:t>
            </a:r>
            <a:endParaRPr lang="en-US" dirty="0"/>
          </a:p>
          <a:p>
            <a:r>
              <a:rPr lang="en-US" dirty="0"/>
              <a:t>3.</a:t>
            </a:r>
            <a:r>
              <a:rPr lang="en-GB" dirty="0"/>
              <a:t> </a:t>
            </a:r>
            <a:r>
              <a:rPr lang="en-US" b="0" i="0" dirty="0" err="1">
                <a:solidFill>
                  <a:srgbClr val="222222"/>
                </a:solidFill>
                <a:effectLst/>
                <a:latin typeface="Arial" panose="020B0604020202020204" pitchFamily="34" charset="0"/>
              </a:rPr>
              <a:t>Mahadi</a:t>
            </a:r>
            <a:r>
              <a:rPr lang="en-US" b="0" i="0" dirty="0">
                <a:solidFill>
                  <a:srgbClr val="222222"/>
                </a:solidFill>
                <a:effectLst/>
                <a:latin typeface="Arial" panose="020B0604020202020204" pitchFamily="34" charset="0"/>
              </a:rPr>
              <a:t>, N. F., Yusuf, M. B. O., </a:t>
            </a:r>
            <a:r>
              <a:rPr lang="en-US" b="0" i="0" dirty="0" err="1">
                <a:solidFill>
                  <a:srgbClr val="222222"/>
                </a:solidFill>
                <a:effectLst/>
                <a:latin typeface="Arial" panose="020B0604020202020204" pitchFamily="34" charset="0"/>
              </a:rPr>
              <a:t>Kassim</a:t>
            </a:r>
            <a:r>
              <a:rPr lang="en-US" b="0" i="0" dirty="0">
                <a:solidFill>
                  <a:srgbClr val="222222"/>
                </a:solidFill>
                <a:effectLst/>
                <a:latin typeface="Arial" panose="020B0604020202020204" pitchFamily="34" charset="0"/>
              </a:rPr>
              <a:t>, S., &amp; </a:t>
            </a:r>
            <a:r>
              <a:rPr lang="en-US" b="0" i="0" dirty="0" err="1">
                <a:solidFill>
                  <a:srgbClr val="222222"/>
                </a:solidFill>
                <a:effectLst/>
                <a:latin typeface="Arial" panose="020B0604020202020204" pitchFamily="34" charset="0"/>
              </a:rPr>
              <a:t>Yusoff</a:t>
            </a:r>
            <a:r>
              <a:rPr lang="en-US" b="0" i="0" dirty="0">
                <a:solidFill>
                  <a:srgbClr val="222222"/>
                </a:solidFill>
                <a:effectLst/>
                <a:latin typeface="Arial" panose="020B0604020202020204" pitchFamily="34" charset="0"/>
              </a:rPr>
              <a:t>, S. S. B. M. (2024). Financial resilience among women small and medium enterprise in Malaysia during and after covid-19: The role of </a:t>
            </a:r>
            <a:r>
              <a:rPr lang="en-US" b="0" i="0" dirty="0" err="1">
                <a:solidFill>
                  <a:srgbClr val="222222"/>
                </a:solidFill>
                <a:effectLst/>
                <a:latin typeface="Arial" panose="020B0604020202020204" pitchFamily="34" charset="0"/>
              </a:rPr>
              <a:t>islamic</a:t>
            </a:r>
            <a:r>
              <a:rPr lang="en-US" b="0" i="0" dirty="0">
                <a:solidFill>
                  <a:srgbClr val="222222"/>
                </a:solidFill>
                <a:effectLst/>
                <a:latin typeface="Arial" panose="020B0604020202020204" pitchFamily="34" charset="0"/>
              </a:rPr>
              <a:t> social finance. </a:t>
            </a:r>
            <a:r>
              <a:rPr lang="en-US" b="0" i="1" dirty="0">
                <a:solidFill>
                  <a:srgbClr val="222222"/>
                </a:solidFill>
                <a:effectLst/>
                <a:latin typeface="Arial" panose="020B0604020202020204" pitchFamily="34" charset="0"/>
              </a:rPr>
              <a:t>Journal of Islamic Monetary Economics and Finance</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10</a:t>
            </a:r>
            <a:r>
              <a:rPr lang="en-US" b="0" i="0" dirty="0">
                <a:solidFill>
                  <a:srgbClr val="222222"/>
                </a:solidFill>
                <a:effectLst/>
                <a:latin typeface="Arial" panose="020B0604020202020204" pitchFamily="34" charset="0"/>
              </a:rPr>
              <a:t>(4), 631-656.</a:t>
            </a:r>
            <a:endParaRPr lang="en-US" dirty="0"/>
          </a:p>
          <a:p>
            <a:r>
              <a:rPr lang="en-US" dirty="0"/>
              <a:t>4. </a:t>
            </a:r>
            <a:r>
              <a:rPr lang="en-US" b="0" i="0" dirty="0" err="1">
                <a:solidFill>
                  <a:srgbClr val="222222"/>
                </a:solidFill>
                <a:effectLst/>
                <a:latin typeface="Arial" panose="020B0604020202020204" pitchFamily="34" charset="0"/>
              </a:rPr>
              <a:t>Riro</a:t>
            </a:r>
            <a:r>
              <a:rPr lang="en-US" b="0" i="0" dirty="0">
                <a:solidFill>
                  <a:srgbClr val="222222"/>
                </a:solidFill>
                <a:effectLst/>
                <a:latin typeface="Arial" panose="020B0604020202020204" pitchFamily="34" charset="0"/>
              </a:rPr>
              <a:t>, J. K., </a:t>
            </a:r>
            <a:r>
              <a:rPr lang="en-US" b="0" i="0" dirty="0" err="1">
                <a:solidFill>
                  <a:srgbClr val="222222"/>
                </a:solidFill>
                <a:effectLst/>
                <a:latin typeface="Arial" panose="020B0604020202020204" pitchFamily="34" charset="0"/>
              </a:rPr>
              <a:t>Musau</a:t>
            </a:r>
            <a:r>
              <a:rPr lang="en-US" b="0" i="0" dirty="0">
                <a:solidFill>
                  <a:srgbClr val="222222"/>
                </a:solidFill>
                <a:effectLst/>
                <a:latin typeface="Arial" panose="020B0604020202020204" pitchFamily="34" charset="0"/>
              </a:rPr>
              <a:t>, S., &amp; </a:t>
            </a:r>
            <a:r>
              <a:rPr lang="en-US" b="0" i="0" dirty="0" err="1">
                <a:solidFill>
                  <a:srgbClr val="222222"/>
                </a:solidFill>
                <a:effectLst/>
                <a:latin typeface="Arial" panose="020B0604020202020204" pitchFamily="34" charset="0"/>
              </a:rPr>
              <a:t>Njoka</a:t>
            </a:r>
            <a:r>
              <a:rPr lang="en-US" b="0" i="0" dirty="0">
                <a:solidFill>
                  <a:srgbClr val="222222"/>
                </a:solidFill>
                <a:effectLst/>
                <a:latin typeface="Arial" panose="020B0604020202020204" pitchFamily="34" charset="0"/>
              </a:rPr>
              <a:t>, C. (2024). The Effect of Microfinance Services, Financial Literacy and Financial Health of Women Members of Selected Microfinance Banks in Kenya. </a:t>
            </a:r>
            <a:r>
              <a:rPr lang="en-US" b="0" i="1" dirty="0">
                <a:solidFill>
                  <a:srgbClr val="222222"/>
                </a:solidFill>
                <a:effectLst/>
                <a:latin typeface="Arial" panose="020B0604020202020204" pitchFamily="34" charset="0"/>
              </a:rPr>
              <a:t>Journal of Finance and Accounting</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8</a:t>
            </a:r>
            <a:r>
              <a:rPr lang="en-US" b="0" i="0" dirty="0">
                <a:solidFill>
                  <a:srgbClr val="222222"/>
                </a:solidFill>
                <a:effectLst/>
                <a:latin typeface="Arial" panose="020B0604020202020204" pitchFamily="34" charset="0"/>
              </a:rPr>
              <a:t>(7), 44-63.</a:t>
            </a:r>
          </a:p>
          <a:p>
            <a:r>
              <a:rPr lang="en-US" b="0" i="0" dirty="0">
                <a:solidFill>
                  <a:srgbClr val="222222"/>
                </a:solidFill>
                <a:effectLst/>
                <a:latin typeface="Arial" panose="020B0604020202020204" pitchFamily="34" charset="0"/>
              </a:rPr>
              <a:t>5.Lučić, A., </a:t>
            </a:r>
            <a:r>
              <a:rPr lang="en-US" b="0" i="0" dirty="0" err="1">
                <a:solidFill>
                  <a:srgbClr val="222222"/>
                </a:solidFill>
                <a:effectLst/>
                <a:latin typeface="Arial" panose="020B0604020202020204" pitchFamily="34" charset="0"/>
              </a:rPr>
              <a:t>Barbić</a:t>
            </a:r>
            <a:r>
              <a:rPr lang="en-US" b="0" i="0" dirty="0">
                <a:solidFill>
                  <a:srgbClr val="222222"/>
                </a:solidFill>
                <a:effectLst/>
                <a:latin typeface="Arial" panose="020B0604020202020204" pitchFamily="34" charset="0"/>
              </a:rPr>
              <a:t>, D., &amp; </a:t>
            </a:r>
            <a:r>
              <a:rPr lang="en-US" b="0" i="0" dirty="0" err="1">
                <a:solidFill>
                  <a:srgbClr val="222222"/>
                </a:solidFill>
                <a:effectLst/>
                <a:latin typeface="Arial" panose="020B0604020202020204" pitchFamily="34" charset="0"/>
              </a:rPr>
              <a:t>Uzelac</a:t>
            </a:r>
            <a:r>
              <a:rPr lang="en-US" b="0" i="0" dirty="0">
                <a:solidFill>
                  <a:srgbClr val="222222"/>
                </a:solidFill>
                <a:effectLst/>
                <a:latin typeface="Arial" panose="020B0604020202020204" pitchFamily="34" charset="0"/>
              </a:rPr>
              <a:t>, M. (2023). Theoretical underpinnings of consumers’ financial capability research. </a:t>
            </a:r>
            <a:r>
              <a:rPr lang="en-US" b="0" i="1" dirty="0">
                <a:solidFill>
                  <a:srgbClr val="222222"/>
                </a:solidFill>
                <a:effectLst/>
                <a:latin typeface="Arial" panose="020B0604020202020204" pitchFamily="34" charset="0"/>
              </a:rPr>
              <a:t>International Journal of Consumer Studies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47</a:t>
            </a:r>
            <a:r>
              <a:rPr lang="en-US" b="0" i="0" dirty="0">
                <a:solidFill>
                  <a:srgbClr val="222222"/>
                </a:solidFill>
                <a:effectLst/>
                <a:latin typeface="Arial" panose="020B0604020202020204" pitchFamily="34" charset="0"/>
              </a:rPr>
              <a:t>(1), 373-399.</a:t>
            </a:r>
          </a:p>
          <a:p>
            <a:r>
              <a:rPr lang="en-US" dirty="0">
                <a:solidFill>
                  <a:srgbClr val="222222"/>
                </a:solidFill>
                <a:latin typeface="Arial" panose="020B0604020202020204" pitchFamily="34" charset="0"/>
              </a:rPr>
              <a:t>6.</a:t>
            </a:r>
            <a:r>
              <a:rPr lang="en-US" b="0" i="0" dirty="0">
                <a:solidFill>
                  <a:srgbClr val="222222"/>
                </a:solidFill>
                <a:effectLst/>
                <a:latin typeface="Arial" panose="020B0604020202020204" pitchFamily="34" charset="0"/>
              </a:rPr>
              <a:t> Liu, Z., Chen, J. K., &amp; Xiao, J. J. (2025). Financial resilience: a scoping review, conceptual synthesis and theoretical framework. </a:t>
            </a:r>
            <a:r>
              <a:rPr lang="en-US" b="0" i="1" dirty="0">
                <a:solidFill>
                  <a:srgbClr val="222222"/>
                </a:solidFill>
                <a:effectLst/>
                <a:latin typeface="Arial" panose="020B0604020202020204" pitchFamily="34" charset="0"/>
              </a:rPr>
              <a:t>International Journal of Bank Marketing</a:t>
            </a:r>
            <a:r>
              <a:rPr lang="en-US" b="0" i="0" dirty="0">
                <a:solidFill>
                  <a:srgbClr val="222222"/>
                </a:solidFill>
                <a:effectLst/>
                <a:latin typeface="Arial" panose="020B0604020202020204" pitchFamily="34" charset="0"/>
              </a:rPr>
              <a:t>.</a:t>
            </a:r>
          </a:p>
          <a:p>
            <a:endParaRPr lang="en-GB" dirty="0"/>
          </a:p>
          <a:p>
            <a:endParaRPr lang="en-US" b="0" i="0" dirty="0">
              <a:solidFill>
                <a:srgbClr val="222222"/>
              </a:solidFill>
              <a:effectLst/>
              <a:latin typeface="Arial" panose="020B0604020202020204" pitchFamily="34" charset="0"/>
            </a:endParaRPr>
          </a:p>
          <a:p>
            <a:endParaRPr lang="en-US" b="0" i="0" dirty="0">
              <a:solidFill>
                <a:srgbClr val="222222"/>
              </a:solidFill>
              <a:effectLst/>
              <a:latin typeface="Arial" panose="020B0604020202020204" pitchFamily="34" charset="0"/>
            </a:endParaRPr>
          </a:p>
          <a:p>
            <a:endParaRPr lang="en-US" b="0" i="0" dirty="0">
              <a:solidFill>
                <a:srgbClr val="222222"/>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298745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F31BA9-E301-4102-B140-B7CB5DEDAEEE}"/>
              </a:ext>
            </a:extLst>
          </p:cNvPr>
          <p:cNvPicPr>
            <a:picLocks noChangeAspect="1"/>
          </p:cNvPicPr>
          <p:nvPr/>
        </p:nvPicPr>
        <p:blipFill>
          <a:blip r:embed="rId2"/>
          <a:stretch>
            <a:fillRect/>
          </a:stretch>
        </p:blipFill>
        <p:spPr>
          <a:xfrm>
            <a:off x="380504" y="1398094"/>
            <a:ext cx="11430991" cy="4061812"/>
          </a:xfrm>
          <a:prstGeom prst="rect">
            <a:avLst/>
          </a:prstGeom>
        </p:spPr>
      </p:pic>
    </p:spTree>
    <p:extLst>
      <p:ext uri="{BB962C8B-B14F-4D97-AF65-F5344CB8AC3E}">
        <p14:creationId xmlns:p14="http://schemas.microsoft.com/office/powerpoint/2010/main" val="1250551169"/>
      </p:ext>
    </p:extLst>
  </p:cSld>
  <p:clrMapOvr>
    <a:masterClrMapping/>
  </p:clrMapOvr>
</p:sld>
</file>

<file path=ppt/theme/theme1.xml><?xml version="1.0" encoding="utf-8"?>
<a:theme xmlns:a="http://schemas.openxmlformats.org/drawingml/2006/main" name="Custom">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80AA9D2D-EE59-4148-A11E-A51EEE828B28}" vid="{AEAFD717-D3C8-4034-8F7E-D5220B0CCEB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4F4D41-822D-40F2-A7AC-E4E6CB36CA7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9DAD249-BF80-48EF-9AFB-36A11BCDC2CE}">
  <ds:schemaRefs>
    <ds:schemaRef ds:uri="http://schemas.microsoft.com/sharepoint/v3/contenttype/forms"/>
  </ds:schemaRefs>
</ds:datastoreItem>
</file>

<file path=customXml/itemProps3.xml><?xml version="1.0" encoding="utf-8"?>
<ds:datastoreItem xmlns:ds="http://schemas.openxmlformats.org/officeDocument/2006/customXml" ds:itemID="{C5A59D56-2157-4202-9D02-F44E447A24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{55BDD8E5-33FE-492D-A68F-08C37A676030}TFf0a5ceae-4542-492d-822e-d65a94fb0e1e3b562c5a_win32-009a0557e699</Template>
  <TotalTime>4908</TotalTime>
  <Words>1474</Words>
  <Application>Microsoft Office PowerPoint</Application>
  <PresentationFormat>Widescreen</PresentationFormat>
  <Paragraphs>142</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Bookman Old Style</vt:lpstr>
      <vt:lpstr>Calibri</vt:lpstr>
      <vt:lpstr>Franklin Gothic Book</vt:lpstr>
      <vt:lpstr>Times New Roman</vt:lpstr>
      <vt:lpstr>Wingdings</vt:lpstr>
      <vt:lpstr>Custom</vt:lpstr>
      <vt:lpstr>The Influence of Microsavings and Microinsurance on the Financial Stability of Women Entrepreneurs in Bangladesh</vt:lpstr>
      <vt:lpstr>PowerPoint Presentation</vt:lpstr>
      <vt:lpstr>Research Background</vt:lpstr>
      <vt:lpstr>The Financial Stability Problem</vt:lpstr>
      <vt:lpstr>Research Gap</vt:lpstr>
      <vt:lpstr>Aim and Objectives</vt:lpstr>
      <vt:lpstr>Research Questions</vt:lpstr>
      <vt:lpstr>Conceptual Framework</vt:lpstr>
      <vt:lpstr>Hypothesis</vt:lpstr>
      <vt:lpstr>Thomas Kuhn paradigm shift</vt:lpstr>
      <vt:lpstr>PowerPoint Presentation</vt:lpstr>
      <vt:lpstr>Research principles and philosophy</vt:lpstr>
      <vt:lpstr>PowerPoint Presentation</vt:lpstr>
      <vt:lpstr>Contribution</vt:lpstr>
      <vt:lpstr>Practical Contribution</vt:lpstr>
      <vt:lpstr>Limitation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Influence of Microsavings and Microinsurance on the Financial Stability of Women Entrepreneurs in Bangladesh</dc:title>
  <dc:creator>Sanjida Akther Eva (2510973)</dc:creator>
  <cp:lastModifiedBy>Sanjida Akther Eva (2510973)</cp:lastModifiedBy>
  <cp:revision>8</cp:revision>
  <dcterms:created xsi:type="dcterms:W3CDTF">2026-08-07T01:09:36Z</dcterms:created>
  <dcterms:modified xsi:type="dcterms:W3CDTF">2026-08-10T10:58:23Z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