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9"/>
  </p:notesMasterIdLst>
  <p:sldIdLst>
    <p:sldId id="256" r:id="rId2"/>
    <p:sldId id="259" r:id="rId3"/>
    <p:sldId id="262" r:id="rId4"/>
    <p:sldId id="257" r:id="rId5"/>
    <p:sldId id="263" r:id="rId6"/>
    <p:sldId id="264" r:id="rId7"/>
    <p:sldId id="265" r:id="rId8"/>
    <p:sldId id="268" r:id="rId9"/>
    <p:sldId id="270" r:id="rId10"/>
    <p:sldId id="266" r:id="rId11"/>
    <p:sldId id="267" r:id="rId12"/>
    <p:sldId id="271" r:id="rId13"/>
    <p:sldId id="269" r:id="rId14"/>
    <p:sldId id="272" r:id="rId15"/>
    <p:sldId id="274" r:id="rId16"/>
    <p:sldId id="273" r:id="rId17"/>
    <p:sldId id="27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16AC77-60B4-6C4D-8718-FDEAC8E67BDC}" v="102" dt="2023-05-02T09:55:43.5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5755"/>
  </p:normalViewPr>
  <p:slideViewPr>
    <p:cSldViewPr snapToGrid="0">
      <p:cViewPr varScale="1">
        <p:scale>
          <a:sx n="110" d="100"/>
          <a:sy n="110" d="100"/>
        </p:scale>
        <p:origin x="6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Crocker (2005510)" userId="30d64d84-1eca-47f9-86af-7764738a76ab" providerId="ADAL" clId="{0016AC77-60B4-6C4D-8718-FDEAC8E67BDC}"/>
    <pc:docChg chg="custSel addSld delSld modSld sldOrd">
      <pc:chgData name="Jessica Crocker (2005510)" userId="30d64d84-1eca-47f9-86af-7764738a76ab" providerId="ADAL" clId="{0016AC77-60B4-6C4D-8718-FDEAC8E67BDC}" dt="2023-05-02T09:57:30.675" v="1107" actId="207"/>
      <pc:docMkLst>
        <pc:docMk/>
      </pc:docMkLst>
      <pc:sldChg chg="addSp delSp modSp mod ord">
        <pc:chgData name="Jessica Crocker (2005510)" userId="30d64d84-1eca-47f9-86af-7764738a76ab" providerId="ADAL" clId="{0016AC77-60B4-6C4D-8718-FDEAC8E67BDC}" dt="2023-05-02T08:29:03.041" v="912" actId="20577"/>
        <pc:sldMkLst>
          <pc:docMk/>
          <pc:sldMk cId="1774579726" sldId="257"/>
        </pc:sldMkLst>
        <pc:spChg chg="add del mod">
          <ac:chgData name="Jessica Crocker (2005510)" userId="30d64d84-1eca-47f9-86af-7764738a76ab" providerId="ADAL" clId="{0016AC77-60B4-6C4D-8718-FDEAC8E67BDC}" dt="2023-05-01T12:56:45.858" v="191" actId="478"/>
          <ac:spMkLst>
            <pc:docMk/>
            <pc:sldMk cId="1774579726" sldId="257"/>
            <ac:spMk id="2" creationId="{97031BB5-BFE4-0E46-CB45-847590BD7B55}"/>
          </ac:spMkLst>
        </pc:spChg>
        <pc:spChg chg="del mod">
          <ac:chgData name="Jessica Crocker (2005510)" userId="30d64d84-1eca-47f9-86af-7764738a76ab" providerId="ADAL" clId="{0016AC77-60B4-6C4D-8718-FDEAC8E67BDC}" dt="2023-05-01T16:43:24.729" v="275" actId="478"/>
          <ac:spMkLst>
            <pc:docMk/>
            <pc:sldMk cId="1774579726" sldId="257"/>
            <ac:spMk id="3" creationId="{2B18DD00-26E1-AC7F-5174-AEE0FA8D6842}"/>
          </ac:spMkLst>
        </pc:spChg>
        <pc:spChg chg="del mod">
          <ac:chgData name="Jessica Crocker (2005510)" userId="30d64d84-1eca-47f9-86af-7764738a76ab" providerId="ADAL" clId="{0016AC77-60B4-6C4D-8718-FDEAC8E67BDC}" dt="2023-05-01T11:17:29.669" v="8"/>
          <ac:spMkLst>
            <pc:docMk/>
            <pc:sldMk cId="1774579726" sldId="257"/>
            <ac:spMk id="4" creationId="{BA691F9B-23AA-9598-5200-1CE77AE7F651}"/>
          </ac:spMkLst>
        </pc:spChg>
        <pc:spChg chg="add del mod">
          <ac:chgData name="Jessica Crocker (2005510)" userId="30d64d84-1eca-47f9-86af-7764738a76ab" providerId="ADAL" clId="{0016AC77-60B4-6C4D-8718-FDEAC8E67BDC}" dt="2023-05-01T12:52:34.314" v="80"/>
          <ac:spMkLst>
            <pc:docMk/>
            <pc:sldMk cId="1774579726" sldId="257"/>
            <ac:spMk id="5" creationId="{11232DD2-BFA5-7C31-5890-0F39F6EE2374}"/>
          </ac:spMkLst>
        </pc:spChg>
        <pc:spChg chg="add mod">
          <ac:chgData name="Jessica Crocker (2005510)" userId="30d64d84-1eca-47f9-86af-7764738a76ab" providerId="ADAL" clId="{0016AC77-60B4-6C4D-8718-FDEAC8E67BDC}" dt="2023-05-02T08:29:03.041" v="912" actId="20577"/>
          <ac:spMkLst>
            <pc:docMk/>
            <pc:sldMk cId="1774579726" sldId="257"/>
            <ac:spMk id="6" creationId="{569E0E9A-ECE2-F07F-E5D0-F974345A0578}"/>
          </ac:spMkLst>
        </pc:spChg>
        <pc:picChg chg="del">
          <ac:chgData name="Jessica Crocker (2005510)" userId="30d64d84-1eca-47f9-86af-7764738a76ab" providerId="ADAL" clId="{0016AC77-60B4-6C4D-8718-FDEAC8E67BDC}" dt="2023-05-01T11:17:21.921" v="5" actId="478"/>
          <ac:picMkLst>
            <pc:docMk/>
            <pc:sldMk cId="1774579726" sldId="257"/>
            <ac:picMk id="1026" creationId="{7A21E093-32F8-E2B8-71E3-65FA3264AD83}"/>
          </ac:picMkLst>
        </pc:picChg>
        <pc:picChg chg="add mod">
          <ac:chgData name="Jessica Crocker (2005510)" userId="30d64d84-1eca-47f9-86af-7764738a76ab" providerId="ADAL" clId="{0016AC77-60B4-6C4D-8718-FDEAC8E67BDC}" dt="2023-05-01T17:04:33.168" v="295" actId="14100"/>
          <ac:picMkLst>
            <pc:docMk/>
            <pc:sldMk cId="1774579726" sldId="257"/>
            <ac:picMk id="4098" creationId="{63C287D3-9CE9-95E9-FAC5-BEBF8A672EC6}"/>
          </ac:picMkLst>
        </pc:picChg>
      </pc:sldChg>
      <pc:sldChg chg="del">
        <pc:chgData name="Jessica Crocker (2005510)" userId="30d64d84-1eca-47f9-86af-7764738a76ab" providerId="ADAL" clId="{0016AC77-60B4-6C4D-8718-FDEAC8E67BDC}" dt="2023-05-02T09:55:20.241" v="1084" actId="2696"/>
        <pc:sldMkLst>
          <pc:docMk/>
          <pc:sldMk cId="577365443" sldId="258"/>
        </pc:sldMkLst>
      </pc:sldChg>
      <pc:sldChg chg="addSp modSp mod">
        <pc:chgData name="Jessica Crocker (2005510)" userId="30d64d84-1eca-47f9-86af-7764738a76ab" providerId="ADAL" clId="{0016AC77-60B4-6C4D-8718-FDEAC8E67BDC}" dt="2023-05-02T08:07:35.844" v="862" actId="1076"/>
        <pc:sldMkLst>
          <pc:docMk/>
          <pc:sldMk cId="1742556201" sldId="259"/>
        </pc:sldMkLst>
        <pc:spChg chg="add mod">
          <ac:chgData name="Jessica Crocker (2005510)" userId="30d64d84-1eca-47f9-86af-7764738a76ab" providerId="ADAL" clId="{0016AC77-60B4-6C4D-8718-FDEAC8E67BDC}" dt="2023-05-02T08:07:35.844" v="862" actId="1076"/>
          <ac:spMkLst>
            <pc:docMk/>
            <pc:sldMk cId="1742556201" sldId="259"/>
            <ac:spMk id="2" creationId="{CBDD90DF-DB1A-7E7F-DEA3-7162869E6035}"/>
          </ac:spMkLst>
        </pc:spChg>
        <pc:spChg chg="mod">
          <ac:chgData name="Jessica Crocker (2005510)" userId="30d64d84-1eca-47f9-86af-7764738a76ab" providerId="ADAL" clId="{0016AC77-60B4-6C4D-8718-FDEAC8E67BDC}" dt="2023-05-02T08:07:32.828" v="861" actId="1076"/>
          <ac:spMkLst>
            <pc:docMk/>
            <pc:sldMk cId="1742556201" sldId="259"/>
            <ac:spMk id="3" creationId="{23B31FF0-FB5F-2269-ABC4-B2339247339C}"/>
          </ac:spMkLst>
        </pc:spChg>
        <pc:picChg chg="add mod">
          <ac:chgData name="Jessica Crocker (2005510)" userId="30d64d84-1eca-47f9-86af-7764738a76ab" providerId="ADAL" clId="{0016AC77-60B4-6C4D-8718-FDEAC8E67BDC}" dt="2023-05-01T11:39:54.604" v="38" actId="1076"/>
          <ac:picMkLst>
            <pc:docMk/>
            <pc:sldMk cId="1742556201" sldId="259"/>
            <ac:picMk id="1026" creationId="{78DC9FF8-E862-BA65-3FD8-63A5850811DB}"/>
          </ac:picMkLst>
        </pc:picChg>
      </pc:sldChg>
      <pc:sldChg chg="del">
        <pc:chgData name="Jessica Crocker (2005510)" userId="30d64d84-1eca-47f9-86af-7764738a76ab" providerId="ADAL" clId="{0016AC77-60B4-6C4D-8718-FDEAC8E67BDC}" dt="2023-05-02T09:55:22.825" v="1085" actId="2696"/>
        <pc:sldMkLst>
          <pc:docMk/>
          <pc:sldMk cId="1710302688" sldId="260"/>
        </pc:sldMkLst>
      </pc:sldChg>
      <pc:sldChg chg="new del ord">
        <pc:chgData name="Jessica Crocker (2005510)" userId="30d64d84-1eca-47f9-86af-7764738a76ab" providerId="ADAL" clId="{0016AC77-60B4-6C4D-8718-FDEAC8E67BDC}" dt="2023-05-02T09:55:17.532" v="1083" actId="2696"/>
        <pc:sldMkLst>
          <pc:docMk/>
          <pc:sldMk cId="1667264318" sldId="261"/>
        </pc:sldMkLst>
      </pc:sldChg>
      <pc:sldChg chg="addSp delSp modSp add mod">
        <pc:chgData name="Jessica Crocker (2005510)" userId="30d64d84-1eca-47f9-86af-7764738a76ab" providerId="ADAL" clId="{0016AC77-60B4-6C4D-8718-FDEAC8E67BDC}" dt="2023-05-02T09:01:34.701" v="1018" actId="2711"/>
        <pc:sldMkLst>
          <pc:docMk/>
          <pc:sldMk cId="742283081" sldId="262"/>
        </pc:sldMkLst>
        <pc:spChg chg="add mod">
          <ac:chgData name="Jessica Crocker (2005510)" userId="30d64d84-1eca-47f9-86af-7764738a76ab" providerId="ADAL" clId="{0016AC77-60B4-6C4D-8718-FDEAC8E67BDC}" dt="2023-05-02T09:01:31.401" v="1017" actId="2711"/>
          <ac:spMkLst>
            <pc:docMk/>
            <pc:sldMk cId="742283081" sldId="262"/>
            <ac:spMk id="2" creationId="{4F6B2532-E804-07B0-F684-57007DA3A3AE}"/>
          </ac:spMkLst>
        </pc:spChg>
        <pc:spChg chg="mod">
          <ac:chgData name="Jessica Crocker (2005510)" userId="30d64d84-1eca-47f9-86af-7764738a76ab" providerId="ADAL" clId="{0016AC77-60B4-6C4D-8718-FDEAC8E67BDC}" dt="2023-05-02T09:01:34.701" v="1018" actId="2711"/>
          <ac:spMkLst>
            <pc:docMk/>
            <pc:sldMk cId="742283081" sldId="262"/>
            <ac:spMk id="3" creationId="{23B31FF0-FB5F-2269-ABC4-B2339247339C}"/>
          </ac:spMkLst>
        </pc:spChg>
        <pc:picChg chg="del">
          <ac:chgData name="Jessica Crocker (2005510)" userId="30d64d84-1eca-47f9-86af-7764738a76ab" providerId="ADAL" clId="{0016AC77-60B4-6C4D-8718-FDEAC8E67BDC}" dt="2023-05-01T16:42:50.350" v="265" actId="478"/>
          <ac:picMkLst>
            <pc:docMk/>
            <pc:sldMk cId="742283081" sldId="262"/>
            <ac:picMk id="1026" creationId="{78DC9FF8-E862-BA65-3FD8-63A5850811DB}"/>
          </ac:picMkLst>
        </pc:picChg>
        <pc:picChg chg="add mod">
          <ac:chgData name="Jessica Crocker (2005510)" userId="30d64d84-1eca-47f9-86af-7764738a76ab" providerId="ADAL" clId="{0016AC77-60B4-6C4D-8718-FDEAC8E67BDC}" dt="2023-05-01T16:45:43.960" v="286" actId="1076"/>
          <ac:picMkLst>
            <pc:docMk/>
            <pc:sldMk cId="742283081" sldId="262"/>
            <ac:picMk id="3074" creationId="{9699B7F2-8A07-433A-1C0B-35444DFD913C}"/>
          </ac:picMkLst>
        </pc:picChg>
      </pc:sldChg>
      <pc:sldChg chg="addSp modSp add mod ord">
        <pc:chgData name="Jessica Crocker (2005510)" userId="30d64d84-1eca-47f9-86af-7764738a76ab" providerId="ADAL" clId="{0016AC77-60B4-6C4D-8718-FDEAC8E67BDC}" dt="2023-05-02T08:30:28.476" v="913" actId="1076"/>
        <pc:sldMkLst>
          <pc:docMk/>
          <pc:sldMk cId="1853119661" sldId="263"/>
        </pc:sldMkLst>
        <pc:spChg chg="mod">
          <ac:chgData name="Jessica Crocker (2005510)" userId="30d64d84-1eca-47f9-86af-7764738a76ab" providerId="ADAL" clId="{0016AC77-60B4-6C4D-8718-FDEAC8E67BDC}" dt="2023-05-01T17:15:07.159" v="336" actId="14100"/>
          <ac:spMkLst>
            <pc:docMk/>
            <pc:sldMk cId="1853119661" sldId="263"/>
            <ac:spMk id="2" creationId="{88887166-BB1D-BD59-3D7E-41C0FC44E4AB}"/>
          </ac:spMkLst>
        </pc:spChg>
        <pc:spChg chg="add mod">
          <ac:chgData name="Jessica Crocker (2005510)" userId="30d64d84-1eca-47f9-86af-7764738a76ab" providerId="ADAL" clId="{0016AC77-60B4-6C4D-8718-FDEAC8E67BDC}" dt="2023-05-02T08:30:28.476" v="913" actId="1076"/>
          <ac:spMkLst>
            <pc:docMk/>
            <pc:sldMk cId="1853119661" sldId="263"/>
            <ac:spMk id="3" creationId="{C651742A-3709-873E-3C4B-B86ED03F4631}"/>
          </ac:spMkLst>
        </pc:spChg>
      </pc:sldChg>
      <pc:sldChg chg="addSp delSp modSp add mod">
        <pc:chgData name="Jessica Crocker (2005510)" userId="30d64d84-1eca-47f9-86af-7764738a76ab" providerId="ADAL" clId="{0016AC77-60B4-6C4D-8718-FDEAC8E67BDC}" dt="2023-05-02T09:02:38.092" v="1022" actId="20577"/>
        <pc:sldMkLst>
          <pc:docMk/>
          <pc:sldMk cId="3558761928" sldId="264"/>
        </pc:sldMkLst>
        <pc:spChg chg="mod">
          <ac:chgData name="Jessica Crocker (2005510)" userId="30d64d84-1eca-47f9-86af-7764738a76ab" providerId="ADAL" clId="{0016AC77-60B4-6C4D-8718-FDEAC8E67BDC}" dt="2023-05-01T17:45:17.791" v="516" actId="14100"/>
          <ac:spMkLst>
            <pc:docMk/>
            <pc:sldMk cId="3558761928" sldId="264"/>
            <ac:spMk id="2" creationId="{88887166-BB1D-BD59-3D7E-41C0FC44E4AB}"/>
          </ac:spMkLst>
        </pc:spChg>
        <pc:spChg chg="del mod">
          <ac:chgData name="Jessica Crocker (2005510)" userId="30d64d84-1eca-47f9-86af-7764738a76ab" providerId="ADAL" clId="{0016AC77-60B4-6C4D-8718-FDEAC8E67BDC}" dt="2023-05-01T17:30:51.433" v="374"/>
          <ac:spMkLst>
            <pc:docMk/>
            <pc:sldMk cId="3558761928" sldId="264"/>
            <ac:spMk id="3" creationId="{C651742A-3709-873E-3C4B-B86ED03F4631}"/>
          </ac:spMkLst>
        </pc:spChg>
        <pc:spChg chg="add mod">
          <ac:chgData name="Jessica Crocker (2005510)" userId="30d64d84-1eca-47f9-86af-7764738a76ab" providerId="ADAL" clId="{0016AC77-60B4-6C4D-8718-FDEAC8E67BDC}" dt="2023-05-01T17:39:40.826" v="451" actId="1076"/>
          <ac:spMkLst>
            <pc:docMk/>
            <pc:sldMk cId="3558761928" sldId="264"/>
            <ac:spMk id="4" creationId="{466922AC-9D5B-6250-615B-D69F3EB01CDB}"/>
          </ac:spMkLst>
        </pc:spChg>
        <pc:spChg chg="add mod">
          <ac:chgData name="Jessica Crocker (2005510)" userId="30d64d84-1eca-47f9-86af-7764738a76ab" providerId="ADAL" clId="{0016AC77-60B4-6C4D-8718-FDEAC8E67BDC}" dt="2023-05-02T09:02:38.092" v="1022" actId="20577"/>
          <ac:spMkLst>
            <pc:docMk/>
            <pc:sldMk cId="3558761928" sldId="264"/>
            <ac:spMk id="5" creationId="{2D58BAB8-06A5-606F-B4F5-E2A2994223DD}"/>
          </ac:spMkLst>
        </pc:spChg>
        <pc:spChg chg="add mod">
          <ac:chgData name="Jessica Crocker (2005510)" userId="30d64d84-1eca-47f9-86af-7764738a76ab" providerId="ADAL" clId="{0016AC77-60B4-6C4D-8718-FDEAC8E67BDC}" dt="2023-05-01T17:45:08.326" v="514" actId="1076"/>
          <ac:spMkLst>
            <pc:docMk/>
            <pc:sldMk cId="3558761928" sldId="264"/>
            <ac:spMk id="6" creationId="{BC9BA0C2-79ED-4B9E-4DAF-4D4836C04E7C}"/>
          </ac:spMkLst>
        </pc:spChg>
        <pc:picChg chg="add mod">
          <ac:chgData name="Jessica Crocker (2005510)" userId="30d64d84-1eca-47f9-86af-7764738a76ab" providerId="ADAL" clId="{0016AC77-60B4-6C4D-8718-FDEAC8E67BDC}" dt="2023-05-01T17:43:46.960" v="475" actId="14100"/>
          <ac:picMkLst>
            <pc:docMk/>
            <pc:sldMk cId="3558761928" sldId="264"/>
            <ac:picMk id="7" creationId="{2CAD6BCF-9DEA-493F-F573-16691FFAE95A}"/>
          </ac:picMkLst>
        </pc:picChg>
        <pc:picChg chg="add mod">
          <ac:chgData name="Jessica Crocker (2005510)" userId="30d64d84-1eca-47f9-86af-7764738a76ab" providerId="ADAL" clId="{0016AC77-60B4-6C4D-8718-FDEAC8E67BDC}" dt="2023-05-01T17:43:42.875" v="474" actId="14100"/>
          <ac:picMkLst>
            <pc:docMk/>
            <pc:sldMk cId="3558761928" sldId="264"/>
            <ac:picMk id="5122" creationId="{E00BB949-43CE-C4CF-72EF-8B330260A514}"/>
          </ac:picMkLst>
        </pc:picChg>
      </pc:sldChg>
      <pc:sldChg chg="addSp delSp modSp add mod">
        <pc:chgData name="Jessica Crocker (2005510)" userId="30d64d84-1eca-47f9-86af-7764738a76ab" providerId="ADAL" clId="{0016AC77-60B4-6C4D-8718-FDEAC8E67BDC}" dt="2023-05-01T21:14:14.078" v="555" actId="20577"/>
        <pc:sldMkLst>
          <pc:docMk/>
          <pc:sldMk cId="3875852835" sldId="265"/>
        </pc:sldMkLst>
        <pc:spChg chg="mod">
          <ac:chgData name="Jessica Crocker (2005510)" userId="30d64d84-1eca-47f9-86af-7764738a76ab" providerId="ADAL" clId="{0016AC77-60B4-6C4D-8718-FDEAC8E67BDC}" dt="2023-05-01T21:11:48.389" v="550" actId="1076"/>
          <ac:spMkLst>
            <pc:docMk/>
            <pc:sldMk cId="3875852835" sldId="265"/>
            <ac:spMk id="2" creationId="{88887166-BB1D-BD59-3D7E-41C0FC44E4AB}"/>
          </ac:spMkLst>
        </pc:spChg>
        <pc:spChg chg="del mod">
          <ac:chgData name="Jessica Crocker (2005510)" userId="30d64d84-1eca-47f9-86af-7764738a76ab" providerId="ADAL" clId="{0016AC77-60B4-6C4D-8718-FDEAC8E67BDC}" dt="2023-05-01T17:30:51.197" v="372"/>
          <ac:spMkLst>
            <pc:docMk/>
            <pc:sldMk cId="3875852835" sldId="265"/>
            <ac:spMk id="3" creationId="{C651742A-3709-873E-3C4B-B86ED03F4631}"/>
          </ac:spMkLst>
        </pc:spChg>
        <pc:spChg chg="add mod">
          <ac:chgData name="Jessica Crocker (2005510)" userId="30d64d84-1eca-47f9-86af-7764738a76ab" providerId="ADAL" clId="{0016AC77-60B4-6C4D-8718-FDEAC8E67BDC}" dt="2023-05-01T21:11:51.250" v="551" actId="1076"/>
          <ac:spMkLst>
            <pc:docMk/>
            <pc:sldMk cId="3875852835" sldId="265"/>
            <ac:spMk id="4" creationId="{67E1DA6C-F451-DB6C-C194-DC0A4E7F4222}"/>
          </ac:spMkLst>
        </pc:spChg>
        <pc:spChg chg="add mod">
          <ac:chgData name="Jessica Crocker (2005510)" userId="30d64d84-1eca-47f9-86af-7764738a76ab" providerId="ADAL" clId="{0016AC77-60B4-6C4D-8718-FDEAC8E67BDC}" dt="2023-05-01T21:14:14.078" v="555" actId="20577"/>
          <ac:spMkLst>
            <pc:docMk/>
            <pc:sldMk cId="3875852835" sldId="265"/>
            <ac:spMk id="5" creationId="{923771B0-2B4A-E4A8-2C82-D0AC82FCC84B}"/>
          </ac:spMkLst>
        </pc:spChg>
      </pc:sldChg>
      <pc:sldChg chg="addSp delSp modSp add mod ord">
        <pc:chgData name="Jessica Crocker (2005510)" userId="30d64d84-1eca-47f9-86af-7764738a76ab" providerId="ADAL" clId="{0016AC77-60B4-6C4D-8718-FDEAC8E67BDC}" dt="2023-05-01T21:45:14.450" v="599" actId="20578"/>
        <pc:sldMkLst>
          <pc:docMk/>
          <pc:sldMk cId="1514314268" sldId="266"/>
        </pc:sldMkLst>
        <pc:spChg chg="mod">
          <ac:chgData name="Jessica Crocker (2005510)" userId="30d64d84-1eca-47f9-86af-7764738a76ab" providerId="ADAL" clId="{0016AC77-60B4-6C4D-8718-FDEAC8E67BDC}" dt="2023-05-01T21:42:01.498" v="581" actId="1076"/>
          <ac:spMkLst>
            <pc:docMk/>
            <pc:sldMk cId="1514314268" sldId="266"/>
            <ac:spMk id="2" creationId="{88887166-BB1D-BD59-3D7E-41C0FC44E4AB}"/>
          </ac:spMkLst>
        </pc:spChg>
        <pc:spChg chg="del mod">
          <ac:chgData name="Jessica Crocker (2005510)" userId="30d64d84-1eca-47f9-86af-7764738a76ab" providerId="ADAL" clId="{0016AC77-60B4-6C4D-8718-FDEAC8E67BDC}" dt="2023-05-01T17:30:50.998" v="370"/>
          <ac:spMkLst>
            <pc:docMk/>
            <pc:sldMk cId="1514314268" sldId="266"/>
            <ac:spMk id="3" creationId="{C651742A-3709-873E-3C4B-B86ED03F4631}"/>
          </ac:spMkLst>
        </pc:spChg>
        <pc:spChg chg="add mod">
          <ac:chgData name="Jessica Crocker (2005510)" userId="30d64d84-1eca-47f9-86af-7764738a76ab" providerId="ADAL" clId="{0016AC77-60B4-6C4D-8718-FDEAC8E67BDC}" dt="2023-05-01T21:42:14.334" v="586" actId="14100"/>
          <ac:spMkLst>
            <pc:docMk/>
            <pc:sldMk cId="1514314268" sldId="266"/>
            <ac:spMk id="4" creationId="{1F3C1F91-AC34-69E3-1120-C5B8E999C20B}"/>
          </ac:spMkLst>
        </pc:spChg>
        <pc:spChg chg="add mod">
          <ac:chgData name="Jessica Crocker (2005510)" userId="30d64d84-1eca-47f9-86af-7764738a76ab" providerId="ADAL" clId="{0016AC77-60B4-6C4D-8718-FDEAC8E67BDC}" dt="2023-05-01T21:43:33.199" v="594" actId="207"/>
          <ac:spMkLst>
            <pc:docMk/>
            <pc:sldMk cId="1514314268" sldId="266"/>
            <ac:spMk id="5" creationId="{E1476F12-D4FF-AB83-6C9D-1A0ADD0DA45D}"/>
          </ac:spMkLst>
        </pc:spChg>
        <pc:spChg chg="add mod">
          <ac:chgData name="Jessica Crocker (2005510)" userId="30d64d84-1eca-47f9-86af-7764738a76ab" providerId="ADAL" clId="{0016AC77-60B4-6C4D-8718-FDEAC8E67BDC}" dt="2023-05-01T21:42:20.817" v="588" actId="207"/>
          <ac:spMkLst>
            <pc:docMk/>
            <pc:sldMk cId="1514314268" sldId="266"/>
            <ac:spMk id="6" creationId="{2105A492-C68D-124C-088E-BAF8D2ECB6BB}"/>
          </ac:spMkLst>
        </pc:spChg>
        <pc:picChg chg="add mod">
          <ac:chgData name="Jessica Crocker (2005510)" userId="30d64d84-1eca-47f9-86af-7764738a76ab" providerId="ADAL" clId="{0016AC77-60B4-6C4D-8718-FDEAC8E67BDC}" dt="2023-05-01T21:42:04.161" v="582" actId="1076"/>
          <ac:picMkLst>
            <pc:docMk/>
            <pc:sldMk cId="1514314268" sldId="266"/>
            <ac:picMk id="6146" creationId="{8B753A18-6180-E74E-9916-C5477989AA56}"/>
          </ac:picMkLst>
        </pc:picChg>
      </pc:sldChg>
      <pc:sldChg chg="addSp delSp modSp add mod ord">
        <pc:chgData name="Jessica Crocker (2005510)" userId="30d64d84-1eca-47f9-86af-7764738a76ab" providerId="ADAL" clId="{0016AC77-60B4-6C4D-8718-FDEAC8E67BDC}" dt="2023-05-02T08:35:47.425" v="922" actId="20577"/>
        <pc:sldMkLst>
          <pc:docMk/>
          <pc:sldMk cId="1402022426" sldId="267"/>
        </pc:sldMkLst>
        <pc:spChg chg="mod">
          <ac:chgData name="Jessica Crocker (2005510)" userId="30d64d84-1eca-47f9-86af-7764738a76ab" providerId="ADAL" clId="{0016AC77-60B4-6C4D-8718-FDEAC8E67BDC}" dt="2023-05-01T21:46:49.616" v="608"/>
          <ac:spMkLst>
            <pc:docMk/>
            <pc:sldMk cId="1402022426" sldId="267"/>
            <ac:spMk id="2" creationId="{88887166-BB1D-BD59-3D7E-41C0FC44E4AB}"/>
          </ac:spMkLst>
        </pc:spChg>
        <pc:spChg chg="del mod">
          <ac:chgData name="Jessica Crocker (2005510)" userId="30d64d84-1eca-47f9-86af-7764738a76ab" providerId="ADAL" clId="{0016AC77-60B4-6C4D-8718-FDEAC8E67BDC}" dt="2023-05-01T17:30:50.744" v="368"/>
          <ac:spMkLst>
            <pc:docMk/>
            <pc:sldMk cId="1402022426" sldId="267"/>
            <ac:spMk id="3" creationId="{C651742A-3709-873E-3C4B-B86ED03F4631}"/>
          </ac:spMkLst>
        </pc:spChg>
        <pc:spChg chg="add mod">
          <ac:chgData name="Jessica Crocker (2005510)" userId="30d64d84-1eca-47f9-86af-7764738a76ab" providerId="ADAL" clId="{0016AC77-60B4-6C4D-8718-FDEAC8E67BDC}" dt="2023-05-01T21:48:51.626" v="615" actId="255"/>
          <ac:spMkLst>
            <pc:docMk/>
            <pc:sldMk cId="1402022426" sldId="267"/>
            <ac:spMk id="4" creationId="{37CC92D4-E45A-F3D3-E5F2-4C6DED7DAEAF}"/>
          </ac:spMkLst>
        </pc:spChg>
        <pc:spChg chg="add mod">
          <ac:chgData name="Jessica Crocker (2005510)" userId="30d64d84-1eca-47f9-86af-7764738a76ab" providerId="ADAL" clId="{0016AC77-60B4-6C4D-8718-FDEAC8E67BDC}" dt="2023-05-02T08:35:47.425" v="922" actId="20577"/>
          <ac:spMkLst>
            <pc:docMk/>
            <pc:sldMk cId="1402022426" sldId="267"/>
            <ac:spMk id="5" creationId="{F87F546E-07C5-F913-7121-FFA1D780A2FE}"/>
          </ac:spMkLst>
        </pc:spChg>
      </pc:sldChg>
      <pc:sldChg chg="addSp modSp add mod ord">
        <pc:chgData name="Jessica Crocker (2005510)" userId="30d64d84-1eca-47f9-86af-7764738a76ab" providerId="ADAL" clId="{0016AC77-60B4-6C4D-8718-FDEAC8E67BDC}" dt="2023-05-02T09:03:24.906" v="1026" actId="20577"/>
        <pc:sldMkLst>
          <pc:docMk/>
          <pc:sldMk cId="1337079362" sldId="268"/>
        </pc:sldMkLst>
        <pc:spChg chg="mod">
          <ac:chgData name="Jessica Crocker (2005510)" userId="30d64d84-1eca-47f9-86af-7764738a76ab" providerId="ADAL" clId="{0016AC77-60B4-6C4D-8718-FDEAC8E67BDC}" dt="2023-05-01T22:02:06.723" v="697" actId="1076"/>
          <ac:spMkLst>
            <pc:docMk/>
            <pc:sldMk cId="1337079362" sldId="268"/>
            <ac:spMk id="2" creationId="{88887166-BB1D-BD59-3D7E-41C0FC44E4AB}"/>
          </ac:spMkLst>
        </pc:spChg>
        <pc:spChg chg="add mod">
          <ac:chgData name="Jessica Crocker (2005510)" userId="30d64d84-1eca-47f9-86af-7764738a76ab" providerId="ADAL" clId="{0016AC77-60B4-6C4D-8718-FDEAC8E67BDC}" dt="2023-05-02T09:03:24.906" v="1026" actId="20577"/>
          <ac:spMkLst>
            <pc:docMk/>
            <pc:sldMk cId="1337079362" sldId="268"/>
            <ac:spMk id="3" creationId="{E6D95EFC-D18A-1E02-A6E9-42E45D49A3D8}"/>
          </ac:spMkLst>
        </pc:spChg>
        <pc:picChg chg="add mod">
          <ac:chgData name="Jessica Crocker (2005510)" userId="30d64d84-1eca-47f9-86af-7764738a76ab" providerId="ADAL" clId="{0016AC77-60B4-6C4D-8718-FDEAC8E67BDC}" dt="2023-05-01T22:01:49.540" v="692" actId="1076"/>
          <ac:picMkLst>
            <pc:docMk/>
            <pc:sldMk cId="1337079362" sldId="268"/>
            <ac:picMk id="7170" creationId="{05BB480B-7998-FB7F-26BD-2D132108E519}"/>
          </ac:picMkLst>
        </pc:picChg>
      </pc:sldChg>
      <pc:sldChg chg="addSp modSp add mod">
        <pc:chgData name="Jessica Crocker (2005510)" userId="30d64d84-1eca-47f9-86af-7764738a76ab" providerId="ADAL" clId="{0016AC77-60B4-6C4D-8718-FDEAC8E67BDC}" dt="2023-05-02T09:44:17.720" v="1036" actId="20577"/>
        <pc:sldMkLst>
          <pc:docMk/>
          <pc:sldMk cId="3450431911" sldId="269"/>
        </pc:sldMkLst>
        <pc:spChg chg="mod">
          <ac:chgData name="Jessica Crocker (2005510)" userId="30d64d84-1eca-47f9-86af-7764738a76ab" providerId="ADAL" clId="{0016AC77-60B4-6C4D-8718-FDEAC8E67BDC}" dt="2023-05-02T09:44:17.720" v="1036" actId="20577"/>
          <ac:spMkLst>
            <pc:docMk/>
            <pc:sldMk cId="3450431911" sldId="269"/>
            <ac:spMk id="2" creationId="{88887166-BB1D-BD59-3D7E-41C0FC44E4AB}"/>
          </ac:spMkLst>
        </pc:spChg>
        <pc:spChg chg="add mod">
          <ac:chgData name="Jessica Crocker (2005510)" userId="30d64d84-1eca-47f9-86af-7764738a76ab" providerId="ADAL" clId="{0016AC77-60B4-6C4D-8718-FDEAC8E67BDC}" dt="2023-05-02T08:46:38.353" v="974" actId="1076"/>
          <ac:spMkLst>
            <pc:docMk/>
            <pc:sldMk cId="3450431911" sldId="269"/>
            <ac:spMk id="3" creationId="{6265A5E9-F786-E396-596A-956FC5032FBB}"/>
          </ac:spMkLst>
        </pc:spChg>
        <pc:picChg chg="add mod">
          <ac:chgData name="Jessica Crocker (2005510)" userId="30d64d84-1eca-47f9-86af-7764738a76ab" providerId="ADAL" clId="{0016AC77-60B4-6C4D-8718-FDEAC8E67BDC}" dt="2023-05-02T08:46:43.419" v="976" actId="14100"/>
          <ac:picMkLst>
            <pc:docMk/>
            <pc:sldMk cId="3450431911" sldId="269"/>
            <ac:picMk id="10242" creationId="{EC5C43EC-27FA-0062-3DB1-7560FD62E966}"/>
          </ac:picMkLst>
        </pc:picChg>
      </pc:sldChg>
      <pc:sldChg chg="addSp modSp add mod ord">
        <pc:chgData name="Jessica Crocker (2005510)" userId="30d64d84-1eca-47f9-86af-7764738a76ab" providerId="ADAL" clId="{0016AC77-60B4-6C4D-8718-FDEAC8E67BDC}" dt="2023-05-02T08:26:34.826" v="911" actId="1076"/>
        <pc:sldMkLst>
          <pc:docMk/>
          <pc:sldMk cId="1859536044" sldId="270"/>
        </pc:sldMkLst>
        <pc:spChg chg="mod">
          <ac:chgData name="Jessica Crocker (2005510)" userId="30d64d84-1eca-47f9-86af-7764738a76ab" providerId="ADAL" clId="{0016AC77-60B4-6C4D-8718-FDEAC8E67BDC}" dt="2023-05-02T08:26:22.215" v="906" actId="1076"/>
          <ac:spMkLst>
            <pc:docMk/>
            <pc:sldMk cId="1859536044" sldId="270"/>
            <ac:spMk id="2" creationId="{88887166-BB1D-BD59-3D7E-41C0FC44E4AB}"/>
          </ac:spMkLst>
        </pc:spChg>
        <pc:spChg chg="add mod">
          <ac:chgData name="Jessica Crocker (2005510)" userId="30d64d84-1eca-47f9-86af-7764738a76ab" providerId="ADAL" clId="{0016AC77-60B4-6C4D-8718-FDEAC8E67BDC}" dt="2023-05-02T08:26:34.826" v="911" actId="1076"/>
          <ac:spMkLst>
            <pc:docMk/>
            <pc:sldMk cId="1859536044" sldId="270"/>
            <ac:spMk id="3" creationId="{723BC5FB-EE77-4BA5-A1C8-F0A12D2E2E83}"/>
          </ac:spMkLst>
        </pc:spChg>
        <pc:picChg chg="add mod">
          <ac:chgData name="Jessica Crocker (2005510)" userId="30d64d84-1eca-47f9-86af-7764738a76ab" providerId="ADAL" clId="{0016AC77-60B4-6C4D-8718-FDEAC8E67BDC}" dt="2023-05-02T08:26:31.159" v="910" actId="1076"/>
          <ac:picMkLst>
            <pc:docMk/>
            <pc:sldMk cId="1859536044" sldId="270"/>
            <ac:picMk id="9218" creationId="{0D6F7FF5-B93A-0131-03DE-86105E2C9EA4}"/>
          </ac:picMkLst>
        </pc:picChg>
      </pc:sldChg>
      <pc:sldChg chg="addSp modSp add mod">
        <pc:chgData name="Jessica Crocker (2005510)" userId="30d64d84-1eca-47f9-86af-7764738a76ab" providerId="ADAL" clId="{0016AC77-60B4-6C4D-8718-FDEAC8E67BDC}" dt="2023-05-02T06:29:57.393" v="783" actId="1076"/>
        <pc:sldMkLst>
          <pc:docMk/>
          <pc:sldMk cId="4210719525" sldId="271"/>
        </pc:sldMkLst>
        <pc:spChg chg="mod">
          <ac:chgData name="Jessica Crocker (2005510)" userId="30d64d84-1eca-47f9-86af-7764738a76ab" providerId="ADAL" clId="{0016AC77-60B4-6C4D-8718-FDEAC8E67BDC}" dt="2023-05-02T06:28:53.073" v="773" actId="1076"/>
          <ac:spMkLst>
            <pc:docMk/>
            <pc:sldMk cId="4210719525" sldId="271"/>
            <ac:spMk id="2" creationId="{88887166-BB1D-BD59-3D7E-41C0FC44E4AB}"/>
          </ac:spMkLst>
        </pc:spChg>
        <pc:spChg chg="add mod">
          <ac:chgData name="Jessica Crocker (2005510)" userId="30d64d84-1eca-47f9-86af-7764738a76ab" providerId="ADAL" clId="{0016AC77-60B4-6C4D-8718-FDEAC8E67BDC}" dt="2023-05-02T06:29:22.443" v="780" actId="1076"/>
          <ac:spMkLst>
            <pc:docMk/>
            <pc:sldMk cId="4210719525" sldId="271"/>
            <ac:spMk id="3" creationId="{68D8BA58-AC9D-3E97-6ABA-B94508B2370C}"/>
          </ac:spMkLst>
        </pc:spChg>
        <pc:spChg chg="add mod">
          <ac:chgData name="Jessica Crocker (2005510)" userId="30d64d84-1eca-47f9-86af-7764738a76ab" providerId="ADAL" clId="{0016AC77-60B4-6C4D-8718-FDEAC8E67BDC}" dt="2023-05-02T06:29:18.209" v="779" actId="2711"/>
          <ac:spMkLst>
            <pc:docMk/>
            <pc:sldMk cId="4210719525" sldId="271"/>
            <ac:spMk id="4" creationId="{C48DDBD9-BB96-3C7B-7B7B-080C20A5EDF6}"/>
          </ac:spMkLst>
        </pc:spChg>
        <pc:picChg chg="add mod">
          <ac:chgData name="Jessica Crocker (2005510)" userId="30d64d84-1eca-47f9-86af-7764738a76ab" providerId="ADAL" clId="{0016AC77-60B4-6C4D-8718-FDEAC8E67BDC}" dt="2023-05-02T06:29:57.393" v="783" actId="1076"/>
          <ac:picMkLst>
            <pc:docMk/>
            <pc:sldMk cId="4210719525" sldId="271"/>
            <ac:picMk id="8194" creationId="{613FBDFB-3A5C-7C29-E3B9-121DB51EB08E}"/>
          </ac:picMkLst>
        </pc:picChg>
      </pc:sldChg>
      <pc:sldChg chg="addSp modSp add mod ord">
        <pc:chgData name="Jessica Crocker (2005510)" userId="30d64d84-1eca-47f9-86af-7764738a76ab" providerId="ADAL" clId="{0016AC77-60B4-6C4D-8718-FDEAC8E67BDC}" dt="2023-05-02T09:54:50.617" v="1082" actId="1076"/>
        <pc:sldMkLst>
          <pc:docMk/>
          <pc:sldMk cId="1789660961" sldId="272"/>
        </pc:sldMkLst>
        <pc:spChg chg="mod">
          <ac:chgData name="Jessica Crocker (2005510)" userId="30d64d84-1eca-47f9-86af-7764738a76ab" providerId="ADAL" clId="{0016AC77-60B4-6C4D-8718-FDEAC8E67BDC}" dt="2023-05-02T09:54:41.017" v="1079" actId="1076"/>
          <ac:spMkLst>
            <pc:docMk/>
            <pc:sldMk cId="1789660961" sldId="272"/>
            <ac:spMk id="2" creationId="{88887166-BB1D-BD59-3D7E-41C0FC44E4AB}"/>
          </ac:spMkLst>
        </pc:spChg>
        <pc:spChg chg="add mod">
          <ac:chgData name="Jessica Crocker (2005510)" userId="30d64d84-1eca-47f9-86af-7764738a76ab" providerId="ADAL" clId="{0016AC77-60B4-6C4D-8718-FDEAC8E67BDC}" dt="2023-05-02T09:54:43.451" v="1080" actId="1076"/>
          <ac:spMkLst>
            <pc:docMk/>
            <pc:sldMk cId="1789660961" sldId="272"/>
            <ac:spMk id="3" creationId="{D430D673-C74D-5A76-42D8-4A81B41FF142}"/>
          </ac:spMkLst>
        </pc:spChg>
        <pc:picChg chg="add mod">
          <ac:chgData name="Jessica Crocker (2005510)" userId="30d64d84-1eca-47f9-86af-7764738a76ab" providerId="ADAL" clId="{0016AC77-60B4-6C4D-8718-FDEAC8E67BDC}" dt="2023-05-02T09:54:50.617" v="1082" actId="1076"/>
          <ac:picMkLst>
            <pc:docMk/>
            <pc:sldMk cId="1789660961" sldId="272"/>
            <ac:picMk id="11266" creationId="{A8ED5C62-CBB2-32F7-9430-4F2623D7C795}"/>
          </ac:picMkLst>
        </pc:picChg>
      </pc:sldChg>
      <pc:sldChg chg="addSp modSp add mod">
        <pc:chgData name="Jessica Crocker (2005510)" userId="30d64d84-1eca-47f9-86af-7764738a76ab" providerId="ADAL" clId="{0016AC77-60B4-6C4D-8718-FDEAC8E67BDC}" dt="2023-05-02T09:57:17.546" v="1104" actId="207"/>
        <pc:sldMkLst>
          <pc:docMk/>
          <pc:sldMk cId="732595607" sldId="273"/>
        </pc:sldMkLst>
        <pc:spChg chg="mod">
          <ac:chgData name="Jessica Crocker (2005510)" userId="30d64d84-1eca-47f9-86af-7764738a76ab" providerId="ADAL" clId="{0016AC77-60B4-6C4D-8718-FDEAC8E67BDC}" dt="2023-05-02T09:55:53.695" v="1088" actId="20577"/>
          <ac:spMkLst>
            <pc:docMk/>
            <pc:sldMk cId="732595607" sldId="273"/>
            <ac:spMk id="2" creationId="{88887166-BB1D-BD59-3D7E-41C0FC44E4AB}"/>
          </ac:spMkLst>
        </pc:spChg>
        <pc:spChg chg="add mod">
          <ac:chgData name="Jessica Crocker (2005510)" userId="30d64d84-1eca-47f9-86af-7764738a76ab" providerId="ADAL" clId="{0016AC77-60B4-6C4D-8718-FDEAC8E67BDC}" dt="2023-05-02T09:57:17.546" v="1104" actId="207"/>
          <ac:spMkLst>
            <pc:docMk/>
            <pc:sldMk cId="732595607" sldId="273"/>
            <ac:spMk id="3" creationId="{B5434BFD-89AE-7336-2525-349504F8A552}"/>
          </ac:spMkLst>
        </pc:spChg>
      </pc:sldChg>
      <pc:sldChg chg="add">
        <pc:chgData name="Jessica Crocker (2005510)" userId="30d64d84-1eca-47f9-86af-7764738a76ab" providerId="ADAL" clId="{0016AC77-60B4-6C4D-8718-FDEAC8E67BDC}" dt="2023-05-02T09:49:35.810" v="1037" actId="2890"/>
        <pc:sldMkLst>
          <pc:docMk/>
          <pc:sldMk cId="736465048" sldId="274"/>
        </pc:sldMkLst>
      </pc:sldChg>
      <pc:sldChg chg="modSp add mod ord">
        <pc:chgData name="Jessica Crocker (2005510)" userId="30d64d84-1eca-47f9-86af-7764738a76ab" providerId="ADAL" clId="{0016AC77-60B4-6C4D-8718-FDEAC8E67BDC}" dt="2023-05-02T09:57:30.675" v="1107" actId="207"/>
        <pc:sldMkLst>
          <pc:docMk/>
          <pc:sldMk cId="4210606798" sldId="275"/>
        </pc:sldMkLst>
        <pc:spChg chg="mod">
          <ac:chgData name="Jessica Crocker (2005510)" userId="30d64d84-1eca-47f9-86af-7764738a76ab" providerId="ADAL" clId="{0016AC77-60B4-6C4D-8718-FDEAC8E67BDC}" dt="2023-05-02T09:57:30.675" v="1107" actId="207"/>
          <ac:spMkLst>
            <pc:docMk/>
            <pc:sldMk cId="4210606798" sldId="275"/>
            <ac:spMk id="2" creationId="{88887166-BB1D-BD59-3D7E-41C0FC44E4A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EE03FB-850C-4B4D-AF82-6FFD666293A4}" type="datetimeFigureOut">
              <a:rPr lang="en-US" smtClean="0"/>
              <a:t>5/1/23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8BF5A7-730E-064D-94CD-742325735D09}" type="slidenum">
              <a:rPr lang="en-US" smtClean="0"/>
              <a:t>‹#›</a:t>
            </a:fld>
            <a:endParaRPr lang="en-US"/>
          </a:p>
        </p:txBody>
      </p:sp>
    </p:spTree>
    <p:extLst>
      <p:ext uri="{BB962C8B-B14F-4D97-AF65-F5344CB8AC3E}">
        <p14:creationId xmlns:p14="http://schemas.microsoft.com/office/powerpoint/2010/main" val="571634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a:t>
            </a:fld>
            <a:endParaRPr lang="en-US"/>
          </a:p>
        </p:txBody>
      </p:sp>
    </p:spTree>
    <p:extLst>
      <p:ext uri="{BB962C8B-B14F-4D97-AF65-F5344CB8AC3E}">
        <p14:creationId xmlns:p14="http://schemas.microsoft.com/office/powerpoint/2010/main" val="1948438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5</a:t>
            </a:fld>
            <a:endParaRPr lang="en-US"/>
          </a:p>
        </p:txBody>
      </p:sp>
    </p:spTree>
    <p:extLst>
      <p:ext uri="{BB962C8B-B14F-4D97-AF65-F5344CB8AC3E}">
        <p14:creationId xmlns:p14="http://schemas.microsoft.com/office/powerpoint/2010/main" val="981696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6</a:t>
            </a:fld>
            <a:endParaRPr lang="en-US"/>
          </a:p>
        </p:txBody>
      </p:sp>
    </p:spTree>
    <p:extLst>
      <p:ext uri="{BB962C8B-B14F-4D97-AF65-F5344CB8AC3E}">
        <p14:creationId xmlns:p14="http://schemas.microsoft.com/office/powerpoint/2010/main" val="1186563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7</a:t>
            </a:fld>
            <a:endParaRPr lang="en-US"/>
          </a:p>
        </p:txBody>
      </p:sp>
    </p:spTree>
    <p:extLst>
      <p:ext uri="{BB962C8B-B14F-4D97-AF65-F5344CB8AC3E}">
        <p14:creationId xmlns:p14="http://schemas.microsoft.com/office/powerpoint/2010/main" val="1847414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8</a:t>
            </a:fld>
            <a:endParaRPr lang="en-US"/>
          </a:p>
        </p:txBody>
      </p:sp>
    </p:spTree>
    <p:extLst>
      <p:ext uri="{BB962C8B-B14F-4D97-AF65-F5344CB8AC3E}">
        <p14:creationId xmlns:p14="http://schemas.microsoft.com/office/powerpoint/2010/main" val="591844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9</a:t>
            </a:fld>
            <a:endParaRPr lang="en-US"/>
          </a:p>
        </p:txBody>
      </p:sp>
    </p:spTree>
    <p:extLst>
      <p:ext uri="{BB962C8B-B14F-4D97-AF65-F5344CB8AC3E}">
        <p14:creationId xmlns:p14="http://schemas.microsoft.com/office/powerpoint/2010/main" val="1278491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10</a:t>
            </a:fld>
            <a:endParaRPr lang="en-US"/>
          </a:p>
        </p:txBody>
      </p:sp>
    </p:spTree>
    <p:extLst>
      <p:ext uri="{BB962C8B-B14F-4D97-AF65-F5344CB8AC3E}">
        <p14:creationId xmlns:p14="http://schemas.microsoft.com/office/powerpoint/2010/main" val="2161640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11</a:t>
            </a:fld>
            <a:endParaRPr lang="en-US"/>
          </a:p>
        </p:txBody>
      </p:sp>
    </p:spTree>
    <p:extLst>
      <p:ext uri="{BB962C8B-B14F-4D97-AF65-F5344CB8AC3E}">
        <p14:creationId xmlns:p14="http://schemas.microsoft.com/office/powerpoint/2010/main" val="2186749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12</a:t>
            </a:fld>
            <a:endParaRPr lang="en-US"/>
          </a:p>
        </p:txBody>
      </p:sp>
    </p:spTree>
    <p:extLst>
      <p:ext uri="{BB962C8B-B14F-4D97-AF65-F5344CB8AC3E}">
        <p14:creationId xmlns:p14="http://schemas.microsoft.com/office/powerpoint/2010/main" val="306554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13</a:t>
            </a:fld>
            <a:endParaRPr lang="en-US"/>
          </a:p>
        </p:txBody>
      </p:sp>
    </p:spTree>
    <p:extLst>
      <p:ext uri="{BB962C8B-B14F-4D97-AF65-F5344CB8AC3E}">
        <p14:creationId xmlns:p14="http://schemas.microsoft.com/office/powerpoint/2010/main" val="27336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14</a:t>
            </a:fld>
            <a:endParaRPr lang="en-US"/>
          </a:p>
        </p:txBody>
      </p:sp>
    </p:spTree>
    <p:extLst>
      <p:ext uri="{BB962C8B-B14F-4D97-AF65-F5344CB8AC3E}">
        <p14:creationId xmlns:p14="http://schemas.microsoft.com/office/powerpoint/2010/main" val="209384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15</a:t>
            </a:fld>
            <a:endParaRPr lang="en-US"/>
          </a:p>
        </p:txBody>
      </p:sp>
    </p:spTree>
    <p:extLst>
      <p:ext uri="{BB962C8B-B14F-4D97-AF65-F5344CB8AC3E}">
        <p14:creationId xmlns:p14="http://schemas.microsoft.com/office/powerpoint/2010/main" val="3391355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16</a:t>
            </a:fld>
            <a:endParaRPr lang="en-US"/>
          </a:p>
        </p:txBody>
      </p:sp>
    </p:spTree>
    <p:extLst>
      <p:ext uri="{BB962C8B-B14F-4D97-AF65-F5344CB8AC3E}">
        <p14:creationId xmlns:p14="http://schemas.microsoft.com/office/powerpoint/2010/main" val="38319665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98BF5A7-730E-064D-94CD-742325735D09}" type="slidenum">
              <a:rPr lang="en-US" smtClean="0"/>
              <a:t>17</a:t>
            </a:fld>
            <a:endParaRPr lang="en-US"/>
          </a:p>
        </p:txBody>
      </p:sp>
    </p:spTree>
    <p:extLst>
      <p:ext uri="{BB962C8B-B14F-4D97-AF65-F5344CB8AC3E}">
        <p14:creationId xmlns:p14="http://schemas.microsoft.com/office/powerpoint/2010/main" val="29651233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1950FF2-C531-9347-A122-3A224B398D11}" type="datetimeFigureOut">
              <a:rPr lang="en-US" smtClean="0"/>
              <a:t>5/1/23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3513425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1950FF2-C531-9347-A122-3A224B398D11}" type="datetimeFigureOut">
              <a:rPr lang="en-US" smtClean="0"/>
              <a:t>5/1/23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1156499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1950FF2-C531-9347-A122-3A224B398D11}" type="datetimeFigureOut">
              <a:rPr lang="en-US" smtClean="0"/>
              <a:t>5/1/23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97025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1950FF2-C531-9347-A122-3A224B398D11}" type="datetimeFigureOut">
              <a:rPr lang="en-US" smtClean="0"/>
              <a:t>5/1/23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3829055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1950FF2-C531-9347-A122-3A224B398D11}" type="datetimeFigureOut">
              <a:rPr lang="en-US" smtClean="0"/>
              <a:t>5/1/23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679987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1950FF2-C531-9347-A122-3A224B398D11}" type="datetimeFigureOut">
              <a:rPr lang="en-US" smtClean="0"/>
              <a:t>5/1/23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3648428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950FF2-C531-9347-A122-3A224B398D11}" type="datetimeFigureOut">
              <a:rPr lang="en-US" smtClean="0"/>
              <a:t>5/1/23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2281838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1950FF2-C531-9347-A122-3A224B398D11}" type="datetimeFigureOut">
              <a:rPr lang="en-US" smtClean="0"/>
              <a:t>5/1/23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251852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1950FF2-C531-9347-A122-3A224B398D11}" type="datetimeFigureOut">
              <a:rPr lang="en-US" smtClean="0"/>
              <a:t>5/1/23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3489091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1950FF2-C531-9347-A122-3A224B398D11}" type="datetimeFigureOut">
              <a:rPr lang="en-US" smtClean="0"/>
              <a:t>5/1/23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2082139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1950FF2-C531-9347-A122-3A224B398D11}" type="datetimeFigureOut">
              <a:rPr lang="en-US" smtClean="0"/>
              <a:t>5/1/23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43D71A-550F-9443-B2D0-64FA20270D86}" type="slidenum">
              <a:rPr lang="en-US" smtClean="0"/>
              <a:t>‹#›</a:t>
            </a:fld>
            <a:endParaRPr lang="en-US"/>
          </a:p>
        </p:txBody>
      </p:sp>
    </p:spTree>
    <p:extLst>
      <p:ext uri="{BB962C8B-B14F-4D97-AF65-F5344CB8AC3E}">
        <p14:creationId xmlns:p14="http://schemas.microsoft.com/office/powerpoint/2010/main" val="2905871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950FF2-C531-9347-A122-3A224B398D11}" type="datetimeFigureOut">
              <a:rPr lang="en-US" smtClean="0"/>
              <a:t>5/1/23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43D71A-550F-9443-B2D0-64FA20270D86}" type="slidenum">
              <a:rPr lang="en-US" smtClean="0"/>
              <a:t>‹#›</a:t>
            </a:fld>
            <a:endParaRPr lang="en-US"/>
          </a:p>
        </p:txBody>
      </p:sp>
    </p:spTree>
    <p:extLst>
      <p:ext uri="{BB962C8B-B14F-4D97-AF65-F5344CB8AC3E}">
        <p14:creationId xmlns:p14="http://schemas.microsoft.com/office/powerpoint/2010/main" val="44481084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1524000" y="2200275"/>
            <a:ext cx="9144000" cy="1485901"/>
          </a:xfrm>
        </p:spPr>
        <p:txBody>
          <a:bodyPr/>
          <a:lstStyle/>
          <a:p>
            <a:r>
              <a:rPr lang="en-GB" sz="2400" b="1" u="sng" dirty="0">
                <a:solidFill>
                  <a:schemeClr val="bg1"/>
                </a:solidFill>
                <a:latin typeface="Arial" panose="020B0604020202020204" pitchFamily="34" charset="0"/>
                <a:ea typeface="Times New Roman" panose="02020603050405020304" pitchFamily="18" charset="0"/>
              </a:rPr>
              <a:t>K</a:t>
            </a:r>
            <a:r>
              <a:rPr lang="en-GB" sz="2400" b="1" u="sng" dirty="0">
                <a:solidFill>
                  <a:schemeClr val="bg1"/>
                </a:solidFill>
                <a:effectLst/>
                <a:latin typeface="Arial" panose="020B0604020202020204" pitchFamily="34" charset="0"/>
                <a:ea typeface="Times New Roman" panose="02020603050405020304" pitchFamily="18" charset="0"/>
              </a:rPr>
              <a:t>ey </a:t>
            </a:r>
            <a:r>
              <a:rPr lang="en-GB" sz="2400" b="1" u="sng" dirty="0">
                <a:solidFill>
                  <a:schemeClr val="bg1"/>
                </a:solidFill>
                <a:latin typeface="Arial" panose="020B0604020202020204" pitchFamily="34" charset="0"/>
                <a:ea typeface="Times New Roman" panose="02020603050405020304" pitchFamily="18" charset="0"/>
              </a:rPr>
              <a:t>C</a:t>
            </a:r>
            <a:r>
              <a:rPr lang="en-GB" sz="2400" b="1" u="sng" dirty="0">
                <a:solidFill>
                  <a:schemeClr val="bg1"/>
                </a:solidFill>
                <a:effectLst/>
                <a:latin typeface="Arial" panose="020B0604020202020204" pitchFamily="34" charset="0"/>
                <a:ea typeface="Times New Roman" panose="02020603050405020304" pitchFamily="18" charset="0"/>
              </a:rPr>
              <a:t>hallenges </a:t>
            </a:r>
            <a:r>
              <a:rPr lang="en-GB" sz="2400" b="1" u="sng" dirty="0">
                <a:solidFill>
                  <a:schemeClr val="bg1"/>
                </a:solidFill>
                <a:latin typeface="Arial" panose="020B0604020202020204" pitchFamily="34" charset="0"/>
                <a:ea typeface="Times New Roman" panose="02020603050405020304" pitchFamily="18" charset="0"/>
              </a:rPr>
              <a:t>F</a:t>
            </a:r>
            <a:r>
              <a:rPr lang="en-GB" sz="2400" b="1" u="sng" dirty="0">
                <a:solidFill>
                  <a:schemeClr val="bg1"/>
                </a:solidFill>
                <a:effectLst/>
                <a:latin typeface="Arial" panose="020B0604020202020204" pitchFamily="34" charset="0"/>
                <a:ea typeface="Times New Roman" panose="02020603050405020304" pitchFamily="18" charset="0"/>
              </a:rPr>
              <a:t>acing </a:t>
            </a:r>
            <a:r>
              <a:rPr lang="en-GB" sz="2400" b="1" u="sng" dirty="0">
                <a:solidFill>
                  <a:schemeClr val="bg1"/>
                </a:solidFill>
                <a:latin typeface="Arial" panose="020B0604020202020204" pitchFamily="34" charset="0"/>
                <a:ea typeface="Times New Roman" panose="02020603050405020304" pitchFamily="18" charset="0"/>
              </a:rPr>
              <a:t>T</a:t>
            </a:r>
            <a:r>
              <a:rPr lang="en-GB" sz="2400" b="1" u="sng" dirty="0">
                <a:solidFill>
                  <a:schemeClr val="bg1"/>
                </a:solidFill>
                <a:effectLst/>
                <a:latin typeface="Arial" panose="020B0604020202020204" pitchFamily="34" charset="0"/>
                <a:ea typeface="Times New Roman" panose="02020603050405020304" pitchFamily="18" charset="0"/>
              </a:rPr>
              <a:t>he Home Office And National Crime Agency When </a:t>
            </a:r>
            <a:r>
              <a:rPr lang="en-GB" sz="2400" b="1" u="sng" dirty="0">
                <a:solidFill>
                  <a:schemeClr val="bg1"/>
                </a:solidFill>
                <a:latin typeface="Arial" panose="020B0604020202020204" pitchFamily="34" charset="0"/>
                <a:ea typeface="Times New Roman" panose="02020603050405020304" pitchFamily="18" charset="0"/>
              </a:rPr>
              <a:t>R</a:t>
            </a:r>
            <a:r>
              <a:rPr lang="en-GB" sz="2400" b="1" u="sng" dirty="0">
                <a:solidFill>
                  <a:schemeClr val="bg1"/>
                </a:solidFill>
                <a:effectLst/>
                <a:latin typeface="Arial" panose="020B0604020202020204" pitchFamily="34" charset="0"/>
                <a:ea typeface="Times New Roman" panose="02020603050405020304" pitchFamily="18" charset="0"/>
              </a:rPr>
              <a:t>esponding </a:t>
            </a:r>
            <a:r>
              <a:rPr lang="en-GB" sz="2400" b="1" u="sng" dirty="0">
                <a:solidFill>
                  <a:schemeClr val="bg1"/>
                </a:solidFill>
                <a:latin typeface="Arial" panose="020B0604020202020204" pitchFamily="34" charset="0"/>
                <a:ea typeface="Times New Roman" panose="02020603050405020304" pitchFamily="18" charset="0"/>
              </a:rPr>
              <a:t>T</a:t>
            </a:r>
            <a:r>
              <a:rPr lang="en-GB" sz="2400" b="1" u="sng" dirty="0">
                <a:solidFill>
                  <a:schemeClr val="bg1"/>
                </a:solidFill>
                <a:effectLst/>
                <a:latin typeface="Arial" panose="020B0604020202020204" pitchFamily="34" charset="0"/>
                <a:ea typeface="Times New Roman" panose="02020603050405020304" pitchFamily="18" charset="0"/>
              </a:rPr>
              <a:t>o </a:t>
            </a:r>
            <a:r>
              <a:rPr lang="en-GB" sz="2400" b="1" u="sng" dirty="0">
                <a:solidFill>
                  <a:schemeClr val="bg1"/>
                </a:solidFill>
                <a:latin typeface="Arial" panose="020B0604020202020204" pitchFamily="34" charset="0"/>
                <a:ea typeface="Times New Roman" panose="02020603050405020304" pitchFamily="18" charset="0"/>
              </a:rPr>
              <a:t>S</a:t>
            </a:r>
            <a:r>
              <a:rPr lang="en-GB" sz="2400" b="1" u="sng" dirty="0">
                <a:solidFill>
                  <a:schemeClr val="bg1"/>
                </a:solidFill>
                <a:effectLst/>
                <a:latin typeface="Arial" panose="020B0604020202020204" pitchFamily="34" charset="0"/>
                <a:ea typeface="Times New Roman" panose="02020603050405020304" pitchFamily="18" charset="0"/>
              </a:rPr>
              <a:t>erious </a:t>
            </a:r>
            <a:r>
              <a:rPr lang="en-GB" sz="2400" b="1" u="sng" dirty="0">
                <a:solidFill>
                  <a:schemeClr val="bg1"/>
                </a:solidFill>
                <a:latin typeface="Arial" panose="020B0604020202020204" pitchFamily="34" charset="0"/>
                <a:ea typeface="Times New Roman" panose="02020603050405020304" pitchFamily="18" charset="0"/>
              </a:rPr>
              <a:t>A</a:t>
            </a:r>
            <a:r>
              <a:rPr lang="en-GB" sz="2400" b="1" u="sng" dirty="0">
                <a:solidFill>
                  <a:schemeClr val="bg1"/>
                </a:solidFill>
                <a:effectLst/>
                <a:latin typeface="Arial" panose="020B0604020202020204" pitchFamily="34" charset="0"/>
                <a:ea typeface="Times New Roman" panose="02020603050405020304" pitchFamily="18" charset="0"/>
              </a:rPr>
              <a:t>nd </a:t>
            </a:r>
            <a:r>
              <a:rPr lang="en-GB" sz="2400" b="1" u="sng" dirty="0">
                <a:solidFill>
                  <a:schemeClr val="bg1"/>
                </a:solidFill>
                <a:latin typeface="Arial" panose="020B0604020202020204" pitchFamily="34" charset="0"/>
                <a:ea typeface="Times New Roman" panose="02020603050405020304" pitchFamily="18" charset="0"/>
              </a:rPr>
              <a:t>O</a:t>
            </a:r>
            <a:r>
              <a:rPr lang="en-GB" sz="2400" b="1" u="sng" dirty="0">
                <a:solidFill>
                  <a:schemeClr val="bg1"/>
                </a:solidFill>
                <a:effectLst/>
                <a:latin typeface="Arial" panose="020B0604020202020204" pitchFamily="34" charset="0"/>
                <a:ea typeface="Times New Roman" panose="02020603050405020304" pitchFamily="18" charset="0"/>
              </a:rPr>
              <a:t>rganised </a:t>
            </a:r>
            <a:r>
              <a:rPr lang="en-GB" sz="2400" b="1" u="sng" dirty="0">
                <a:solidFill>
                  <a:schemeClr val="bg1"/>
                </a:solidFill>
                <a:latin typeface="Arial" panose="020B0604020202020204" pitchFamily="34" charset="0"/>
                <a:ea typeface="Times New Roman" panose="02020603050405020304" pitchFamily="18" charset="0"/>
              </a:rPr>
              <a:t>C</a:t>
            </a:r>
            <a:r>
              <a:rPr lang="en-GB" sz="2400" b="1" u="sng" dirty="0">
                <a:solidFill>
                  <a:schemeClr val="bg1"/>
                </a:solidFill>
                <a:effectLst/>
                <a:latin typeface="Arial" panose="020B0604020202020204" pitchFamily="34" charset="0"/>
                <a:ea typeface="Times New Roman" panose="02020603050405020304" pitchFamily="18" charset="0"/>
              </a:rPr>
              <a:t>rime </a:t>
            </a:r>
            <a:r>
              <a:rPr lang="en-GB" sz="2400" b="1" u="sng" dirty="0">
                <a:solidFill>
                  <a:schemeClr val="bg1"/>
                </a:solidFill>
                <a:latin typeface="Arial" panose="020B0604020202020204" pitchFamily="34" charset="0"/>
                <a:ea typeface="Times New Roman" panose="02020603050405020304" pitchFamily="18" charset="0"/>
              </a:rPr>
              <a:t>W</a:t>
            </a:r>
            <a:r>
              <a:rPr lang="en-GB" sz="2400" b="1" u="sng" dirty="0">
                <a:solidFill>
                  <a:schemeClr val="bg1"/>
                </a:solidFill>
                <a:effectLst/>
                <a:latin typeface="Arial" panose="020B0604020202020204" pitchFamily="34" charset="0"/>
                <a:ea typeface="Times New Roman" panose="02020603050405020304" pitchFamily="18" charset="0"/>
              </a:rPr>
              <a:t>ithin </a:t>
            </a:r>
            <a:r>
              <a:rPr lang="en-GB" sz="2400" b="1" u="sng" dirty="0">
                <a:solidFill>
                  <a:schemeClr val="bg1"/>
                </a:solidFill>
                <a:latin typeface="Arial" panose="020B0604020202020204" pitchFamily="34" charset="0"/>
                <a:ea typeface="Times New Roman" panose="02020603050405020304" pitchFamily="18" charset="0"/>
              </a:rPr>
              <a:t>T</a:t>
            </a:r>
            <a:r>
              <a:rPr lang="en-GB" sz="2400" b="1" u="sng" dirty="0">
                <a:solidFill>
                  <a:schemeClr val="bg1"/>
                </a:solidFill>
                <a:effectLst/>
                <a:latin typeface="Arial" panose="020B0604020202020204" pitchFamily="34" charset="0"/>
                <a:ea typeface="Times New Roman" panose="02020603050405020304" pitchFamily="18" charset="0"/>
              </a:rPr>
              <a:t>he UK</a:t>
            </a:r>
            <a:r>
              <a:rPr lang="en-GB" sz="1800" b="1" u="sng" dirty="0">
                <a:solidFill>
                  <a:schemeClr val="bg1"/>
                </a:solidFill>
                <a:effectLst/>
                <a:latin typeface="Arial" panose="020B0604020202020204" pitchFamily="34" charset="0"/>
                <a:ea typeface="Times New Roman" panose="02020603050405020304" pitchFamily="18" charset="0"/>
              </a:rPr>
              <a:t>. </a:t>
            </a:r>
            <a:endParaRPr lang="en-US" u="sng" dirty="0">
              <a:solidFill>
                <a:schemeClr val="bg1"/>
              </a:solidFill>
            </a:endParaRPr>
          </a:p>
        </p:txBody>
      </p:sp>
    </p:spTree>
    <p:extLst>
      <p:ext uri="{BB962C8B-B14F-4D97-AF65-F5344CB8AC3E}">
        <p14:creationId xmlns:p14="http://schemas.microsoft.com/office/powerpoint/2010/main" val="1382158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B31FF0-FB5F-2269-ABC4-B2339247339C}"/>
              </a:ext>
            </a:extLst>
          </p:cNvPr>
          <p:cNvSpPr>
            <a:spLocks noGrp="1"/>
          </p:cNvSpPr>
          <p:nvPr>
            <p:ph idx="1"/>
          </p:nvPr>
        </p:nvSpPr>
        <p:spPr>
          <a:xfrm>
            <a:off x="432486" y="231218"/>
            <a:ext cx="5041299" cy="3197782"/>
          </a:xfrm>
        </p:spPr>
        <p:txBody>
          <a:bodyPr>
            <a:normAutofit/>
          </a:bodyPr>
          <a:lstStyle/>
          <a:p>
            <a:pPr marL="0" indent="0">
              <a:buNone/>
            </a:pPr>
            <a:r>
              <a:rPr lang="en-US" sz="2400" dirty="0">
                <a:solidFill>
                  <a:schemeClr val="bg1"/>
                </a:solidFill>
                <a:latin typeface="+mj-lt"/>
              </a:rPr>
              <a:t>SOC impacts more UK citizens and happens more frequently than other national security issues. Conservative estimations predict a £37 billion annual cost to the UK economy. Criminals that harm people, businesses, and communities across the UK in subtle and devastating ways frequently use threats of this kind (NCA, 2021).</a:t>
            </a:r>
          </a:p>
        </p:txBody>
      </p:sp>
      <p:pic>
        <p:nvPicPr>
          <p:cNvPr id="1026" name="Picture 2" descr="News - National Crime Agency">
            <a:extLst>
              <a:ext uri="{FF2B5EF4-FFF2-40B4-BE49-F238E27FC236}">
                <a16:creationId xmlns:a16="http://schemas.microsoft.com/office/drawing/2014/main" id="{78DC9FF8-E862-BA65-3FD8-63A5850811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8275" y="2701454"/>
            <a:ext cx="5800533" cy="343217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BDD90DF-DB1A-7E7F-DEA3-7162869E6035}"/>
              </a:ext>
            </a:extLst>
          </p:cNvPr>
          <p:cNvSpPr txBox="1"/>
          <p:nvPr/>
        </p:nvSpPr>
        <p:spPr>
          <a:xfrm>
            <a:off x="432486" y="3682313"/>
            <a:ext cx="4609071" cy="2677656"/>
          </a:xfrm>
          <a:prstGeom prst="rect">
            <a:avLst/>
          </a:prstGeom>
          <a:noFill/>
        </p:spPr>
        <p:txBody>
          <a:bodyPr wrap="square" rtlCol="0">
            <a:spAutoFit/>
          </a:bodyPr>
          <a:lstStyle/>
          <a:p>
            <a:r>
              <a:rPr lang="en-US" sz="2400" dirty="0">
                <a:solidFill>
                  <a:schemeClr val="bg1"/>
                </a:solidFill>
                <a:latin typeface="+mj-lt"/>
              </a:rPr>
              <a:t>In the UK, serious and organized crime is pervasive, destructive, and on a truly staggering scale. Each year, it claims more lives than terrorism, war, and all natural catastrophes put together (NCA, 2019).</a:t>
            </a:r>
          </a:p>
        </p:txBody>
      </p:sp>
    </p:spTree>
    <p:extLst>
      <p:ext uri="{BB962C8B-B14F-4D97-AF65-F5344CB8AC3E}">
        <p14:creationId xmlns:p14="http://schemas.microsoft.com/office/powerpoint/2010/main" val="1742556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B31FF0-FB5F-2269-ABC4-B2339247339C}"/>
              </a:ext>
            </a:extLst>
          </p:cNvPr>
          <p:cNvSpPr>
            <a:spLocks noGrp="1"/>
          </p:cNvSpPr>
          <p:nvPr>
            <p:ph idx="1"/>
          </p:nvPr>
        </p:nvSpPr>
        <p:spPr>
          <a:xfrm>
            <a:off x="8054545" y="400652"/>
            <a:ext cx="3004752" cy="3714148"/>
          </a:xfrm>
        </p:spPr>
        <p:txBody>
          <a:bodyPr>
            <a:normAutofit lnSpcReduction="10000"/>
          </a:bodyPr>
          <a:lstStyle/>
          <a:p>
            <a:pPr marL="0" indent="0">
              <a:buNone/>
            </a:pPr>
            <a:r>
              <a:rPr lang="en-US" dirty="0">
                <a:solidFill>
                  <a:schemeClr val="bg1"/>
                </a:solidFill>
                <a:latin typeface="+mj-lt"/>
              </a:rPr>
              <a:t>The national plan comprises four thematic pillars, sometimes known as the "4Ps," and utilizes the structure created for national counterterrorism activity.</a:t>
            </a:r>
          </a:p>
        </p:txBody>
      </p:sp>
      <p:sp>
        <p:nvSpPr>
          <p:cNvPr id="2" name="TextBox 1">
            <a:extLst>
              <a:ext uri="{FF2B5EF4-FFF2-40B4-BE49-F238E27FC236}">
                <a16:creationId xmlns:a16="http://schemas.microsoft.com/office/drawing/2014/main" id="{4F6B2532-E804-07B0-F684-57007DA3A3AE}"/>
              </a:ext>
            </a:extLst>
          </p:cNvPr>
          <p:cNvSpPr txBox="1"/>
          <p:nvPr/>
        </p:nvSpPr>
        <p:spPr>
          <a:xfrm>
            <a:off x="271849" y="247136"/>
            <a:ext cx="4003589" cy="3323987"/>
          </a:xfrm>
          <a:prstGeom prst="rect">
            <a:avLst/>
          </a:prstGeom>
          <a:noFill/>
        </p:spPr>
        <p:txBody>
          <a:bodyPr wrap="square" rtlCol="0">
            <a:spAutoFit/>
          </a:bodyPr>
          <a:lstStyle/>
          <a:p>
            <a:r>
              <a:rPr lang="en-US" sz="2400" dirty="0">
                <a:solidFill>
                  <a:schemeClr val="bg1"/>
                </a:solidFill>
                <a:latin typeface="+mj-lt"/>
              </a:rPr>
              <a:t>In order to more effectively manage a national effort to reduce the amount of serious and organized crime harming the UK and local communities, the government unveiled a new serious and Organized Crime plan in 2013.</a:t>
            </a:r>
          </a:p>
          <a:p>
            <a:endParaRPr lang="en-US" dirty="0"/>
          </a:p>
        </p:txBody>
      </p:sp>
      <p:pic>
        <p:nvPicPr>
          <p:cNvPr id="3074" name="Picture 2" descr="Serious &amp; Organised Crime (SOC) | ROCUWM Regional Organised Crime Unit for  the West Midlands Region">
            <a:extLst>
              <a:ext uri="{FF2B5EF4-FFF2-40B4-BE49-F238E27FC236}">
                <a16:creationId xmlns:a16="http://schemas.microsoft.com/office/drawing/2014/main" id="{9699B7F2-8A07-433A-1C0B-35444DFD91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0891" y="2412186"/>
            <a:ext cx="4695568" cy="4695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283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69E0E9A-ECE2-F07F-E5D0-F974345A0578}"/>
              </a:ext>
            </a:extLst>
          </p:cNvPr>
          <p:cNvSpPr txBox="1"/>
          <p:nvPr/>
        </p:nvSpPr>
        <p:spPr>
          <a:xfrm>
            <a:off x="210064" y="311929"/>
            <a:ext cx="7648833" cy="5078313"/>
          </a:xfrm>
          <a:prstGeom prst="rect">
            <a:avLst/>
          </a:prstGeom>
          <a:noFill/>
        </p:spPr>
        <p:txBody>
          <a:bodyPr wrap="square" rtlCol="0">
            <a:spAutoFit/>
          </a:bodyPr>
          <a:lstStyle/>
          <a:p>
            <a:r>
              <a:rPr lang="en-US" dirty="0">
                <a:solidFill>
                  <a:schemeClr val="bg1"/>
                </a:solidFill>
              </a:rPr>
              <a:t>The four thematic pillars of the national strategy are:</a:t>
            </a:r>
          </a:p>
          <a:p>
            <a:endParaRPr lang="en-US" dirty="0">
              <a:solidFill>
                <a:schemeClr val="bg1"/>
              </a:solidFill>
            </a:endParaRPr>
          </a:p>
          <a:p>
            <a:pPr marL="285750" indent="-285750">
              <a:buFont typeface="Arial" panose="020B0604020202020204" pitchFamily="34" charset="0"/>
              <a:buChar char="•"/>
            </a:pPr>
            <a:r>
              <a:rPr lang="en-US" dirty="0">
                <a:solidFill>
                  <a:schemeClr val="bg1"/>
                </a:solidFill>
              </a:rPr>
              <a:t>Protect - To protect means putting the proper procedures in place to keep communities safe, and making sure that these groups have access to the knowledge they need to defend themselves. </a:t>
            </a:r>
          </a:p>
          <a:p>
            <a:pPr marL="285750" indent="-285750">
              <a:buFont typeface="Arial" panose="020B0604020202020204" pitchFamily="34" charset="0"/>
              <a:buChar char="•"/>
            </a:pPr>
            <a:r>
              <a:rPr lang="en-US" dirty="0">
                <a:solidFill>
                  <a:schemeClr val="bg1"/>
                </a:solidFill>
              </a:rPr>
              <a:t>Prevent - stopping individuals from partaking in this behavior. This calls for a variety of local approaches and interventions, including the development of new interventions, the use of already-existing services, and promoting community awareness of the reality and consequences of affiliation with organized criminal organizations.</a:t>
            </a:r>
          </a:p>
          <a:p>
            <a:pPr marL="285750" indent="-285750">
              <a:buFont typeface="Arial" panose="020B0604020202020204" pitchFamily="34" charset="0"/>
              <a:buChar char="•"/>
            </a:pPr>
            <a:r>
              <a:rPr lang="en-US" dirty="0">
                <a:solidFill>
                  <a:schemeClr val="bg1"/>
                </a:solidFill>
              </a:rPr>
              <a:t>Pursue - bringing cases against and obstructing those involved in serious and organized crime. On a local level this involves developing solid, efficient, and cooperative alliances to gather and exchange information </a:t>
            </a:r>
          </a:p>
          <a:p>
            <a:pPr marL="285750" indent="-285750">
              <a:buFont typeface="Arial" panose="020B0604020202020204" pitchFamily="34" charset="0"/>
              <a:buChar char="•"/>
            </a:pPr>
            <a:r>
              <a:rPr lang="en-US" dirty="0">
                <a:solidFill>
                  <a:schemeClr val="bg1"/>
                </a:solidFill>
              </a:rPr>
              <a:t>Prepare - minimizing the effects of this criminality in the areas where it occurs. This entails having the ability to respond promptly to large situations involving organized crime in order to assist affected communities, victims, and witnesses in recovering fast and successfully. </a:t>
            </a:r>
          </a:p>
          <a:p>
            <a:pPr marL="285750" indent="-285750">
              <a:buFont typeface="Arial" panose="020B0604020202020204" pitchFamily="34" charset="0"/>
              <a:buChar char="•"/>
            </a:pPr>
            <a:endParaRPr lang="en-US" dirty="0"/>
          </a:p>
        </p:txBody>
      </p:sp>
      <p:pic>
        <p:nvPicPr>
          <p:cNvPr id="4098" name="Picture 2" descr="Government launches new strategy to tackle serious and organised crime -  GOV.UK">
            <a:extLst>
              <a:ext uri="{FF2B5EF4-FFF2-40B4-BE49-F238E27FC236}">
                <a16:creationId xmlns:a16="http://schemas.microsoft.com/office/drawing/2014/main" id="{63C287D3-9CE9-95E9-FAC5-BEBF8A672E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0728" y="3645708"/>
            <a:ext cx="4111208" cy="2740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4579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234778" y="333632"/>
            <a:ext cx="7821827" cy="2224217"/>
          </a:xfrm>
        </p:spPr>
        <p:txBody>
          <a:bodyPr>
            <a:noAutofit/>
          </a:bodyPr>
          <a:lstStyle/>
          <a:p>
            <a:pPr algn="l"/>
            <a:r>
              <a:rPr lang="en-US" sz="2400" dirty="0">
                <a:solidFill>
                  <a:schemeClr val="bg1"/>
                </a:solidFill>
              </a:rPr>
              <a:t>When the Department evaluated the 2013 plan in 2017, it found some serious problems and determined that the strategy had not been developed to sufficiently address the expanding complexity and nature of serious and organized crime. In 2018, the Home Office unveiled a revised plan that maintained the "4P" strategy. </a:t>
            </a:r>
          </a:p>
        </p:txBody>
      </p:sp>
      <p:sp>
        <p:nvSpPr>
          <p:cNvPr id="3" name="TextBox 2">
            <a:extLst>
              <a:ext uri="{FF2B5EF4-FFF2-40B4-BE49-F238E27FC236}">
                <a16:creationId xmlns:a16="http://schemas.microsoft.com/office/drawing/2014/main" id="{C651742A-3709-873E-3C4B-B86ED03F4631}"/>
              </a:ext>
            </a:extLst>
          </p:cNvPr>
          <p:cNvSpPr txBox="1"/>
          <p:nvPr/>
        </p:nvSpPr>
        <p:spPr>
          <a:xfrm>
            <a:off x="3134501" y="3429000"/>
            <a:ext cx="8344927" cy="2308324"/>
          </a:xfrm>
          <a:prstGeom prst="rect">
            <a:avLst/>
          </a:prstGeom>
          <a:noFill/>
        </p:spPr>
        <p:txBody>
          <a:bodyPr wrap="square" rtlCol="0">
            <a:spAutoFit/>
          </a:bodyPr>
          <a:lstStyle/>
          <a:p>
            <a:r>
              <a:rPr lang="en-US" sz="2400" dirty="0">
                <a:solidFill>
                  <a:schemeClr val="bg1"/>
                </a:solidFill>
                <a:latin typeface="+mj-lt"/>
              </a:rPr>
              <a:t>The 2013 strategy brought up a number of issues that the new strategy aimed to address, including stepping up measures to discourage people from engaging in serious and organized crime as well as growing public intolerance of it. By enhancing NCA's capacity to use data, it also sought to strengthen the government's awareness of serious and organized crime (HOC, 2019).</a:t>
            </a:r>
            <a:endParaRPr lang="en-US" sz="2400" dirty="0">
              <a:latin typeface="+mj-lt"/>
            </a:endParaRPr>
          </a:p>
        </p:txBody>
      </p:sp>
    </p:spTree>
    <p:extLst>
      <p:ext uri="{BB962C8B-B14F-4D97-AF65-F5344CB8AC3E}">
        <p14:creationId xmlns:p14="http://schemas.microsoft.com/office/powerpoint/2010/main" val="1853119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4226011" y="-110139"/>
            <a:ext cx="5993027" cy="854302"/>
          </a:xfrm>
        </p:spPr>
        <p:txBody>
          <a:bodyPr>
            <a:noAutofit/>
          </a:bodyPr>
          <a:lstStyle/>
          <a:p>
            <a:pPr algn="l"/>
            <a:r>
              <a:rPr lang="en-US" sz="2400" b="1" u="sng" dirty="0">
                <a:solidFill>
                  <a:schemeClr val="bg1"/>
                </a:solidFill>
              </a:rPr>
              <a:t>Advances in Technology</a:t>
            </a:r>
          </a:p>
        </p:txBody>
      </p:sp>
      <p:sp>
        <p:nvSpPr>
          <p:cNvPr id="4" name="TextBox 3">
            <a:extLst>
              <a:ext uri="{FF2B5EF4-FFF2-40B4-BE49-F238E27FC236}">
                <a16:creationId xmlns:a16="http://schemas.microsoft.com/office/drawing/2014/main" id="{466922AC-9D5B-6250-615B-D69F3EB01CDB}"/>
              </a:ext>
            </a:extLst>
          </p:cNvPr>
          <p:cNvSpPr txBox="1"/>
          <p:nvPr/>
        </p:nvSpPr>
        <p:spPr>
          <a:xfrm>
            <a:off x="323336" y="1186248"/>
            <a:ext cx="4683211" cy="2585323"/>
          </a:xfrm>
          <a:prstGeom prst="rect">
            <a:avLst/>
          </a:prstGeom>
          <a:noFill/>
        </p:spPr>
        <p:txBody>
          <a:bodyPr wrap="square" rtlCol="0">
            <a:spAutoFit/>
          </a:bodyPr>
          <a:lstStyle/>
          <a:p>
            <a:r>
              <a:rPr lang="en-US" dirty="0">
                <a:solidFill>
                  <a:schemeClr val="bg1"/>
                </a:solidFill>
              </a:rPr>
              <a:t>On the dark web, there are still many criminals who deal in illegal commodities like drugs and weapons. To hide their communications, these criminals are increasingly turning to both specialized and widely available encryption software. Criminals began to use bitcoin more frequently to facilitate money laundering, partly as a result of the pandemic, which made it more challenging to move money.</a:t>
            </a:r>
          </a:p>
        </p:txBody>
      </p:sp>
      <p:sp>
        <p:nvSpPr>
          <p:cNvPr id="5" name="TextBox 4">
            <a:extLst>
              <a:ext uri="{FF2B5EF4-FFF2-40B4-BE49-F238E27FC236}">
                <a16:creationId xmlns:a16="http://schemas.microsoft.com/office/drawing/2014/main" id="{2D58BAB8-06A5-606F-B4F5-E2A2994223DD}"/>
              </a:ext>
            </a:extLst>
          </p:cNvPr>
          <p:cNvSpPr txBox="1"/>
          <p:nvPr/>
        </p:nvSpPr>
        <p:spPr>
          <a:xfrm>
            <a:off x="7222524" y="1032631"/>
            <a:ext cx="4386648" cy="2585323"/>
          </a:xfrm>
          <a:prstGeom prst="rect">
            <a:avLst/>
          </a:prstGeom>
          <a:noFill/>
        </p:spPr>
        <p:txBody>
          <a:bodyPr wrap="square" rtlCol="0">
            <a:spAutoFit/>
          </a:bodyPr>
          <a:lstStyle/>
          <a:p>
            <a:r>
              <a:rPr lang="en-GB" b="0" i="0" dirty="0">
                <a:solidFill>
                  <a:srgbClr val="333333"/>
                </a:solidFill>
                <a:effectLst/>
                <a:latin typeface="Signika"/>
              </a:rPr>
              <a:t>Online exploitation has been shown to enable offending in the real world, with the online grooming of children leading to physical abuse and the large-scale of  blackmailing of children to abuse themselves. Despite extensive operational and policy safeguards, there is still an increasing risk of child sexual abuse, which is made worse by a rise in internet usage. </a:t>
            </a:r>
            <a:endParaRPr lang="en-US" dirty="0"/>
          </a:p>
        </p:txBody>
      </p:sp>
      <p:pic>
        <p:nvPicPr>
          <p:cNvPr id="5122" name="Picture 2" descr="How online technologies are transforming transnational organised crime -  News - Cardiff University">
            <a:extLst>
              <a:ext uri="{FF2B5EF4-FFF2-40B4-BE49-F238E27FC236}">
                <a16:creationId xmlns:a16="http://schemas.microsoft.com/office/drawing/2014/main" id="{E00BB949-43CE-C4CF-72EF-8B330260A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298" y="4213655"/>
            <a:ext cx="3712520" cy="208829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C9BA0C2-79ED-4B9E-4DAF-4D4836C04E7C}"/>
              </a:ext>
            </a:extLst>
          </p:cNvPr>
          <p:cNvSpPr txBox="1"/>
          <p:nvPr/>
        </p:nvSpPr>
        <p:spPr>
          <a:xfrm>
            <a:off x="4753625" y="3856996"/>
            <a:ext cx="2965621" cy="2862322"/>
          </a:xfrm>
          <a:prstGeom prst="rect">
            <a:avLst/>
          </a:prstGeom>
          <a:noFill/>
        </p:spPr>
        <p:txBody>
          <a:bodyPr wrap="square" rtlCol="0">
            <a:spAutoFit/>
          </a:bodyPr>
          <a:lstStyle/>
          <a:p>
            <a:r>
              <a:rPr lang="en-US" dirty="0">
                <a:solidFill>
                  <a:schemeClr val="bg1"/>
                </a:solidFill>
              </a:rPr>
              <a:t>According to NCA Director General Dame Lynne Owens, the most recent national strategic assessment demonstrates how illegal use of technology is at the heart of the threat. The frontline for law enforcement must now be both online and on our streets (NCA, 2021).</a:t>
            </a:r>
          </a:p>
        </p:txBody>
      </p:sp>
      <p:pic>
        <p:nvPicPr>
          <p:cNvPr id="7" name="Picture 2" descr="How online technologies are transforming transnational organised crime -  News - Cardiff University">
            <a:extLst>
              <a:ext uri="{FF2B5EF4-FFF2-40B4-BE49-F238E27FC236}">
                <a16:creationId xmlns:a16="http://schemas.microsoft.com/office/drawing/2014/main" id="{2CAD6BCF-9DEA-493F-F573-16691FFAE9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819" y="4213656"/>
            <a:ext cx="3712516" cy="2088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8761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234778" y="0"/>
            <a:ext cx="7821827" cy="2224217"/>
          </a:xfrm>
        </p:spPr>
        <p:txBody>
          <a:bodyPr>
            <a:noAutofit/>
          </a:bodyPr>
          <a:lstStyle/>
          <a:p>
            <a:pPr algn="l"/>
            <a:r>
              <a:rPr lang="en-US" sz="2400" dirty="0">
                <a:solidFill>
                  <a:schemeClr val="bg1"/>
                </a:solidFill>
              </a:rPr>
              <a:t>Technology advancements are not only beneficial to criminals who commit direct online crimes like phishing, fraud, identity theft, and financial crime. In reality, using technology has helped both traditional organized crime groups and terrorist organizations to up their game.</a:t>
            </a:r>
          </a:p>
        </p:txBody>
      </p:sp>
      <p:sp>
        <p:nvSpPr>
          <p:cNvPr id="4" name="TextBox 3">
            <a:extLst>
              <a:ext uri="{FF2B5EF4-FFF2-40B4-BE49-F238E27FC236}">
                <a16:creationId xmlns:a16="http://schemas.microsoft.com/office/drawing/2014/main" id="{67E1DA6C-F451-DB6C-C194-DC0A4E7F4222}"/>
              </a:ext>
            </a:extLst>
          </p:cNvPr>
          <p:cNvSpPr txBox="1"/>
          <p:nvPr/>
        </p:nvSpPr>
        <p:spPr>
          <a:xfrm>
            <a:off x="4259991" y="2471352"/>
            <a:ext cx="7593228" cy="1631216"/>
          </a:xfrm>
          <a:prstGeom prst="rect">
            <a:avLst/>
          </a:prstGeom>
          <a:noFill/>
        </p:spPr>
        <p:txBody>
          <a:bodyPr wrap="square" rtlCol="0">
            <a:spAutoFit/>
          </a:bodyPr>
          <a:lstStyle/>
          <a:p>
            <a:r>
              <a:rPr lang="en-US" sz="2000" dirty="0">
                <a:solidFill>
                  <a:schemeClr val="bg1"/>
                </a:solidFill>
                <a:latin typeface="+mj-lt"/>
              </a:rPr>
              <a:t>Crimes such as human trafficking, for instance, are more likely due to technology. According to the Global Initiative Against Transnational Organized Crime (2020), technological developments have changed every stage of the human trafficking operation, including preparation, victim recruitment and abuse, transactions, and money laundering. </a:t>
            </a:r>
          </a:p>
        </p:txBody>
      </p:sp>
      <p:sp>
        <p:nvSpPr>
          <p:cNvPr id="5" name="TextBox 4">
            <a:extLst>
              <a:ext uri="{FF2B5EF4-FFF2-40B4-BE49-F238E27FC236}">
                <a16:creationId xmlns:a16="http://schemas.microsoft.com/office/drawing/2014/main" id="{923771B0-2B4A-E4A8-2C82-D0AC82FCC84B}"/>
              </a:ext>
            </a:extLst>
          </p:cNvPr>
          <p:cNvSpPr txBox="1"/>
          <p:nvPr/>
        </p:nvSpPr>
        <p:spPr>
          <a:xfrm>
            <a:off x="358346" y="4633784"/>
            <a:ext cx="9032789" cy="1323439"/>
          </a:xfrm>
          <a:prstGeom prst="rect">
            <a:avLst/>
          </a:prstGeom>
          <a:noFill/>
        </p:spPr>
        <p:txBody>
          <a:bodyPr wrap="square" rtlCol="0">
            <a:spAutoFit/>
          </a:bodyPr>
          <a:lstStyle/>
          <a:p>
            <a:r>
              <a:rPr lang="en-US" sz="2000" dirty="0">
                <a:solidFill>
                  <a:schemeClr val="bg1"/>
                </a:solidFill>
                <a:latin typeface="+mj-lt"/>
              </a:rPr>
              <a:t>Beyond the general public and government security organizations, the issue of rising security risks affects other groups as well. Businesses have to deal with more complex threats, like interruptions in operational dependability, exploitation of intellectual property that could bankrupt them, and theft of sensitive consumer data. </a:t>
            </a:r>
          </a:p>
        </p:txBody>
      </p:sp>
    </p:spTree>
    <p:extLst>
      <p:ext uri="{BB962C8B-B14F-4D97-AF65-F5344CB8AC3E}">
        <p14:creationId xmlns:p14="http://schemas.microsoft.com/office/powerpoint/2010/main" val="3875852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1435572" y="-649918"/>
            <a:ext cx="9320855" cy="2224217"/>
          </a:xfrm>
        </p:spPr>
        <p:txBody>
          <a:bodyPr>
            <a:noAutofit/>
          </a:bodyPr>
          <a:lstStyle/>
          <a:p>
            <a:pPr algn="l"/>
            <a:r>
              <a:rPr lang="en-US" sz="2400" dirty="0">
                <a:solidFill>
                  <a:schemeClr val="bg1"/>
                </a:solidFill>
              </a:rPr>
              <a:t>The development of new criminal industries is made feasible by technology. 2017 saw a record-breaking 3.4 million thefts reaching £193 billion in fraud, the majority of which occurred online.</a:t>
            </a:r>
          </a:p>
        </p:txBody>
      </p:sp>
      <p:sp>
        <p:nvSpPr>
          <p:cNvPr id="3" name="TextBox 2">
            <a:extLst>
              <a:ext uri="{FF2B5EF4-FFF2-40B4-BE49-F238E27FC236}">
                <a16:creationId xmlns:a16="http://schemas.microsoft.com/office/drawing/2014/main" id="{E6D95EFC-D18A-1E02-A6E9-42E45D49A3D8}"/>
              </a:ext>
            </a:extLst>
          </p:cNvPr>
          <p:cNvSpPr txBox="1"/>
          <p:nvPr/>
        </p:nvSpPr>
        <p:spPr>
          <a:xfrm>
            <a:off x="1048007" y="5135059"/>
            <a:ext cx="9687698" cy="1569660"/>
          </a:xfrm>
          <a:prstGeom prst="rect">
            <a:avLst/>
          </a:prstGeom>
          <a:noFill/>
        </p:spPr>
        <p:txBody>
          <a:bodyPr wrap="square" rtlCol="0">
            <a:spAutoFit/>
          </a:bodyPr>
          <a:lstStyle/>
          <a:p>
            <a:r>
              <a:rPr lang="en-US" sz="2400" dirty="0">
                <a:solidFill>
                  <a:schemeClr val="bg1"/>
                </a:solidFill>
                <a:latin typeface="+mj-lt"/>
              </a:rPr>
              <a:t>Other cybercrimes include </a:t>
            </a:r>
            <a:r>
              <a:rPr lang="en-US" sz="2400" dirty="0" err="1">
                <a:solidFill>
                  <a:schemeClr val="bg1"/>
                </a:solidFill>
                <a:latin typeface="+mj-lt"/>
              </a:rPr>
              <a:t>Wannacry</a:t>
            </a:r>
            <a:r>
              <a:rPr lang="en-US" sz="2400" dirty="0">
                <a:solidFill>
                  <a:schemeClr val="bg1"/>
                </a:solidFill>
                <a:latin typeface="+mj-lt"/>
              </a:rPr>
              <a:t>, a ransomware attack from North Korea in May 2017 that paralyzed the healthcare system for four days, as well as child sex abuse, which soared by 700% between 2014 and 2017 and had 80,000 UK viewers.</a:t>
            </a:r>
          </a:p>
        </p:txBody>
      </p:sp>
      <p:pic>
        <p:nvPicPr>
          <p:cNvPr id="7170" name="Picture 2" descr="How online technologies are transforming Transnational Organised Crime |  University of Surrey">
            <a:extLst>
              <a:ext uri="{FF2B5EF4-FFF2-40B4-BE49-F238E27FC236}">
                <a16:creationId xmlns:a16="http://schemas.microsoft.com/office/drawing/2014/main" id="{05BB480B-7998-FB7F-26BD-2D132108E5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7550" y="1826013"/>
            <a:ext cx="5676900" cy="3193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079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425965" y="728461"/>
            <a:ext cx="5723110" cy="2224217"/>
          </a:xfrm>
        </p:spPr>
        <p:txBody>
          <a:bodyPr>
            <a:noAutofit/>
          </a:bodyPr>
          <a:lstStyle/>
          <a:p>
            <a:pPr algn="l"/>
            <a:r>
              <a:rPr lang="en-US" sz="2000" dirty="0">
                <a:solidFill>
                  <a:schemeClr val="bg1"/>
                </a:solidFill>
              </a:rPr>
              <a:t>Differentiating between online criminals and offline criminals today, as well as among crimes committed online and crimes done offline, is becoming more and more difficult. The two worlds are intertwining even more. People are altering their everyday lives and physical habits to fit into the digital culture (Di Nicola. A, 2020).</a:t>
            </a:r>
          </a:p>
        </p:txBody>
      </p:sp>
      <p:sp>
        <p:nvSpPr>
          <p:cNvPr id="3" name="TextBox 2">
            <a:extLst>
              <a:ext uri="{FF2B5EF4-FFF2-40B4-BE49-F238E27FC236}">
                <a16:creationId xmlns:a16="http://schemas.microsoft.com/office/drawing/2014/main" id="{723BC5FB-EE77-4BA5-A1C8-F0A12D2E2E83}"/>
              </a:ext>
            </a:extLst>
          </p:cNvPr>
          <p:cNvSpPr txBox="1"/>
          <p:nvPr/>
        </p:nvSpPr>
        <p:spPr>
          <a:xfrm>
            <a:off x="425965" y="3574994"/>
            <a:ext cx="5194471" cy="2554545"/>
          </a:xfrm>
          <a:prstGeom prst="rect">
            <a:avLst/>
          </a:prstGeom>
          <a:noFill/>
        </p:spPr>
        <p:txBody>
          <a:bodyPr wrap="square" rtlCol="0">
            <a:spAutoFit/>
          </a:bodyPr>
          <a:lstStyle/>
          <a:p>
            <a:r>
              <a:rPr lang="en-US" sz="2000" dirty="0">
                <a:solidFill>
                  <a:schemeClr val="bg1"/>
                </a:solidFill>
                <a:latin typeface="+mj-lt"/>
              </a:rPr>
              <a:t>Online criminals will go to great lengths to hide their identity and location. They commonly conduct business on the dark web and employ online identities, making it challenging to identify them. Additionally, they might use proxies and VPNs to mask their real IP address, making it very difficult for law enforcement to pinpoint their exact location. </a:t>
            </a:r>
          </a:p>
        </p:txBody>
      </p:sp>
      <p:pic>
        <p:nvPicPr>
          <p:cNvPr id="9218" name="Picture 2" descr="What are the Major Types of Cyber Crime | Phoenix | Coolidge Law Firm">
            <a:extLst>
              <a:ext uri="{FF2B5EF4-FFF2-40B4-BE49-F238E27FC236}">
                <a16:creationId xmlns:a16="http://schemas.microsoft.com/office/drawing/2014/main" id="{0D6F7FF5-B93A-0131-03DE-86105E2C9E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9075" y="1432256"/>
            <a:ext cx="5864748" cy="4511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536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1544595" y="235111"/>
            <a:ext cx="7821827" cy="1668162"/>
          </a:xfrm>
        </p:spPr>
        <p:txBody>
          <a:bodyPr>
            <a:noAutofit/>
          </a:bodyPr>
          <a:lstStyle/>
          <a:p>
            <a:r>
              <a:rPr lang="en-GB" sz="3200" dirty="0">
                <a:solidFill>
                  <a:schemeClr val="bg1"/>
                </a:solidFill>
                <a:effectLst/>
                <a:ea typeface="Times New Roman" panose="02020603050405020304" pitchFamily="18" charset="0"/>
              </a:rPr>
              <a:t>What more could be done to tackle SOC in the UK?</a:t>
            </a:r>
            <a:br>
              <a:rPr lang="en-GB" sz="3200" dirty="0">
                <a:solidFill>
                  <a:schemeClr val="bg1"/>
                </a:solidFill>
                <a:effectLst/>
                <a:ea typeface="Times New Roman" panose="02020603050405020304" pitchFamily="18" charset="0"/>
              </a:rPr>
            </a:br>
            <a:endParaRPr lang="en-US" sz="3200" dirty="0">
              <a:solidFill>
                <a:schemeClr val="bg1"/>
              </a:solidFill>
            </a:endParaRPr>
          </a:p>
        </p:txBody>
      </p:sp>
      <p:sp>
        <p:nvSpPr>
          <p:cNvPr id="4" name="TextBox 3">
            <a:extLst>
              <a:ext uri="{FF2B5EF4-FFF2-40B4-BE49-F238E27FC236}">
                <a16:creationId xmlns:a16="http://schemas.microsoft.com/office/drawing/2014/main" id="{1F3C1F91-AC34-69E3-1120-C5B8E999C20B}"/>
              </a:ext>
            </a:extLst>
          </p:cNvPr>
          <p:cNvSpPr txBox="1"/>
          <p:nvPr/>
        </p:nvSpPr>
        <p:spPr>
          <a:xfrm>
            <a:off x="201827" y="1989437"/>
            <a:ext cx="7187514" cy="1015663"/>
          </a:xfrm>
          <a:prstGeom prst="rect">
            <a:avLst/>
          </a:prstGeom>
          <a:noFill/>
        </p:spPr>
        <p:txBody>
          <a:bodyPr wrap="square" rtlCol="0">
            <a:spAutoFit/>
          </a:bodyPr>
          <a:lstStyle/>
          <a:p>
            <a:r>
              <a:rPr lang="en-US" sz="2000" dirty="0">
                <a:solidFill>
                  <a:schemeClr val="bg1"/>
                </a:solidFill>
                <a:latin typeface="+mj-lt"/>
              </a:rPr>
              <a:t>All police forces in England and Wales will implement a new strategy to combat serious and organized crime after positive initial results from forces who are currently testing the idea.</a:t>
            </a:r>
          </a:p>
        </p:txBody>
      </p:sp>
      <p:sp>
        <p:nvSpPr>
          <p:cNvPr id="5" name="TextBox 4">
            <a:extLst>
              <a:ext uri="{FF2B5EF4-FFF2-40B4-BE49-F238E27FC236}">
                <a16:creationId xmlns:a16="http://schemas.microsoft.com/office/drawing/2014/main" id="{E1476F12-D4FF-AB83-6C9D-1A0ADD0DA45D}"/>
              </a:ext>
            </a:extLst>
          </p:cNvPr>
          <p:cNvSpPr txBox="1"/>
          <p:nvPr/>
        </p:nvSpPr>
        <p:spPr>
          <a:xfrm>
            <a:off x="4679092" y="3262516"/>
            <a:ext cx="7512908" cy="1323439"/>
          </a:xfrm>
          <a:prstGeom prst="rect">
            <a:avLst/>
          </a:prstGeom>
          <a:noFill/>
        </p:spPr>
        <p:txBody>
          <a:bodyPr wrap="square" rtlCol="0">
            <a:spAutoFit/>
          </a:bodyPr>
          <a:lstStyle/>
          <a:p>
            <a:r>
              <a:rPr lang="en-US" sz="2000" dirty="0">
                <a:solidFill>
                  <a:schemeClr val="bg1"/>
                </a:solidFill>
                <a:latin typeface="+mj-lt"/>
              </a:rPr>
              <a:t>A multi-agency collaboration strategy called "Clear, Hold, Build" was developed by the Home Office and approved by the Policing Inspectorate to help parts of the nation most affected by serious organized crime (</a:t>
            </a:r>
            <a:r>
              <a:rPr lang="en-GB" sz="2000" b="0" i="0" dirty="0">
                <a:solidFill>
                  <a:schemeClr val="bg1"/>
                </a:solidFill>
                <a:effectLst/>
                <a:latin typeface="+mj-lt"/>
              </a:rPr>
              <a:t>Braverman KC MP, T.R.H.S. 2023</a:t>
            </a:r>
            <a:r>
              <a:rPr lang="en-GB" sz="2000" b="0" i="0" dirty="0">
                <a:solidFill>
                  <a:srgbClr val="747F8B"/>
                </a:solidFill>
                <a:effectLst/>
                <a:latin typeface="Roboto" panose="02000000000000000000" pitchFamily="2" charset="0"/>
              </a:rPr>
              <a:t>)</a:t>
            </a:r>
            <a:r>
              <a:rPr lang="en-US" sz="2000" dirty="0">
                <a:solidFill>
                  <a:schemeClr val="bg1"/>
                </a:solidFill>
                <a:latin typeface="+mj-lt"/>
              </a:rPr>
              <a:t>.</a:t>
            </a:r>
          </a:p>
        </p:txBody>
      </p:sp>
      <p:pic>
        <p:nvPicPr>
          <p:cNvPr id="6146" name="Picture 2" descr="Violence and Organised Crime – Safer Rotherham Partnership">
            <a:extLst>
              <a:ext uri="{FF2B5EF4-FFF2-40B4-BE49-F238E27FC236}">
                <a16:creationId xmlns:a16="http://schemas.microsoft.com/office/drawing/2014/main" id="{8B753A18-6180-E74E-9916-C5477989AA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4595" y="235111"/>
            <a:ext cx="3027405" cy="302740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105A492-C68D-124C-088E-BAF8D2ECB6BB}"/>
              </a:ext>
            </a:extLst>
          </p:cNvPr>
          <p:cNvSpPr txBox="1"/>
          <p:nvPr/>
        </p:nvSpPr>
        <p:spPr>
          <a:xfrm>
            <a:off x="451019" y="4868563"/>
            <a:ext cx="8445845" cy="1200329"/>
          </a:xfrm>
          <a:prstGeom prst="rect">
            <a:avLst/>
          </a:prstGeom>
          <a:noFill/>
        </p:spPr>
        <p:txBody>
          <a:bodyPr wrap="square" rtlCol="0">
            <a:spAutoFit/>
          </a:bodyPr>
          <a:lstStyle/>
          <a:p>
            <a:r>
              <a:rPr lang="en-US" dirty="0">
                <a:solidFill>
                  <a:schemeClr val="bg1"/>
                </a:solidFill>
                <a:latin typeface="+mj-lt"/>
              </a:rPr>
              <a:t>The government has also begun a consultation process for potential new laws which would render it unlawful to produce, supply, and own items that are very likely to be used in the carrying out of serious crimes, such as advanced encrypted communication equipment, pill presses, and digital templates for 3D printing firearms components.</a:t>
            </a:r>
          </a:p>
        </p:txBody>
      </p:sp>
    </p:spTree>
    <p:extLst>
      <p:ext uri="{BB962C8B-B14F-4D97-AF65-F5344CB8AC3E}">
        <p14:creationId xmlns:p14="http://schemas.microsoft.com/office/powerpoint/2010/main" val="1514314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234778" y="333632"/>
            <a:ext cx="7821827" cy="2224217"/>
          </a:xfrm>
        </p:spPr>
        <p:txBody>
          <a:bodyPr>
            <a:noAutofit/>
          </a:bodyPr>
          <a:lstStyle/>
          <a:p>
            <a:pPr algn="l"/>
            <a:r>
              <a:rPr lang="en-US" sz="2400" dirty="0" err="1">
                <a:solidFill>
                  <a:schemeClr val="bg1"/>
                </a:solidFill>
              </a:rPr>
              <a:t>Suella</a:t>
            </a:r>
            <a:r>
              <a:rPr lang="en-US" sz="2400" dirty="0">
                <a:solidFill>
                  <a:schemeClr val="bg1"/>
                </a:solidFill>
              </a:rPr>
              <a:t> Braverman, the home secretary, stated that Clear, Hold, Build is a pragmatic police strategy. Eliminating these gangs will reduce disruptive conduct, stop the supply of dangerous substances contaminating communities, and stop violence. Young people in those places will thereafter have a better future as a result of this.</a:t>
            </a:r>
          </a:p>
        </p:txBody>
      </p:sp>
      <p:sp>
        <p:nvSpPr>
          <p:cNvPr id="4" name="TextBox 3">
            <a:extLst>
              <a:ext uri="{FF2B5EF4-FFF2-40B4-BE49-F238E27FC236}">
                <a16:creationId xmlns:a16="http://schemas.microsoft.com/office/drawing/2014/main" id="{37CC92D4-E45A-F3D3-E5F2-4C6DED7DAEAF}"/>
              </a:ext>
            </a:extLst>
          </p:cNvPr>
          <p:cNvSpPr txBox="1"/>
          <p:nvPr/>
        </p:nvSpPr>
        <p:spPr>
          <a:xfrm>
            <a:off x="3842951" y="2828835"/>
            <a:ext cx="7673546" cy="1323439"/>
          </a:xfrm>
          <a:prstGeom prst="rect">
            <a:avLst/>
          </a:prstGeom>
          <a:noFill/>
        </p:spPr>
        <p:txBody>
          <a:bodyPr wrap="square" rtlCol="0">
            <a:spAutoFit/>
          </a:bodyPr>
          <a:lstStyle/>
          <a:p>
            <a:r>
              <a:rPr lang="en-US" sz="2000" dirty="0">
                <a:solidFill>
                  <a:schemeClr val="bg1"/>
                </a:solidFill>
                <a:latin typeface="+mj-lt"/>
              </a:rPr>
              <a:t>Since 2020, seven police forces have successfully implemented the programme. As a result, community resistance to serious and organized crime has increased, and the program's capacity to have a broader impact on crime reduction has also been shown.</a:t>
            </a:r>
          </a:p>
        </p:txBody>
      </p:sp>
      <p:sp>
        <p:nvSpPr>
          <p:cNvPr id="5" name="TextBox 4">
            <a:extLst>
              <a:ext uri="{FF2B5EF4-FFF2-40B4-BE49-F238E27FC236}">
                <a16:creationId xmlns:a16="http://schemas.microsoft.com/office/drawing/2014/main" id="{F87F546E-07C5-F913-7121-FFA1D780A2FE}"/>
              </a:ext>
            </a:extLst>
          </p:cNvPr>
          <p:cNvSpPr txBox="1"/>
          <p:nvPr/>
        </p:nvSpPr>
        <p:spPr>
          <a:xfrm>
            <a:off x="556054" y="4633783"/>
            <a:ext cx="9366421" cy="1631216"/>
          </a:xfrm>
          <a:prstGeom prst="rect">
            <a:avLst/>
          </a:prstGeom>
          <a:noFill/>
        </p:spPr>
        <p:txBody>
          <a:bodyPr wrap="square" rtlCol="0">
            <a:spAutoFit/>
          </a:bodyPr>
          <a:lstStyle/>
          <a:p>
            <a:r>
              <a:rPr lang="en-GB" sz="2000" dirty="0">
                <a:solidFill>
                  <a:schemeClr val="bg1"/>
                </a:solidFill>
                <a:latin typeface="+mj-lt"/>
              </a:rPr>
              <a:t>Graeme Biggar, director general of the National Crime Agency, said The UK's response must develop as the threat posed by criminals rises and changes. The NCA works tirelessly to safeguard the public from the worst criminals. From that he also states that the NCA welcomes the consultation and invites partners to share their perspectives.</a:t>
            </a:r>
            <a:br>
              <a:rPr lang="en-GB" sz="2000" dirty="0">
                <a:solidFill>
                  <a:schemeClr val="bg1"/>
                </a:solidFill>
                <a:latin typeface="+mj-lt"/>
              </a:rPr>
            </a:br>
            <a:endParaRPr lang="en-US" sz="2000" dirty="0">
              <a:solidFill>
                <a:schemeClr val="bg1"/>
              </a:solidFill>
              <a:latin typeface="+mj-lt"/>
            </a:endParaRPr>
          </a:p>
        </p:txBody>
      </p:sp>
    </p:spTree>
    <p:extLst>
      <p:ext uri="{BB962C8B-B14F-4D97-AF65-F5344CB8AC3E}">
        <p14:creationId xmlns:p14="http://schemas.microsoft.com/office/powerpoint/2010/main" val="14020224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259492" y="-247134"/>
            <a:ext cx="7821827" cy="2384854"/>
          </a:xfrm>
        </p:spPr>
        <p:txBody>
          <a:bodyPr>
            <a:noAutofit/>
          </a:bodyPr>
          <a:lstStyle/>
          <a:p>
            <a:pPr algn="l"/>
            <a:r>
              <a:rPr lang="en-US" sz="2000" dirty="0">
                <a:solidFill>
                  <a:schemeClr val="bg1"/>
                </a:solidFill>
              </a:rPr>
              <a:t>The government faces a tremendous task in addressing this complex, constantly changing threat, according to Gareth Davies, head of the National Audit Office. It was also said In order to properly implement its new strategy, the government must improve its comprehension of these crimes, more effectively align resources to its priorities, and ensure that governance and finance line with its objectives. </a:t>
            </a:r>
          </a:p>
        </p:txBody>
      </p:sp>
      <p:sp>
        <p:nvSpPr>
          <p:cNvPr id="3" name="TextBox 2">
            <a:extLst>
              <a:ext uri="{FF2B5EF4-FFF2-40B4-BE49-F238E27FC236}">
                <a16:creationId xmlns:a16="http://schemas.microsoft.com/office/drawing/2014/main" id="{68D8BA58-AC9D-3E97-6ABA-B94508B2370C}"/>
              </a:ext>
            </a:extLst>
          </p:cNvPr>
          <p:cNvSpPr txBox="1"/>
          <p:nvPr/>
        </p:nvSpPr>
        <p:spPr>
          <a:xfrm>
            <a:off x="3682312" y="2767280"/>
            <a:ext cx="8130746" cy="1323439"/>
          </a:xfrm>
          <a:prstGeom prst="rect">
            <a:avLst/>
          </a:prstGeom>
          <a:noFill/>
        </p:spPr>
        <p:txBody>
          <a:bodyPr wrap="square" rtlCol="0">
            <a:spAutoFit/>
          </a:bodyPr>
          <a:lstStyle/>
          <a:p>
            <a:r>
              <a:rPr lang="en-US" sz="2000" dirty="0">
                <a:solidFill>
                  <a:schemeClr val="bg1"/>
                </a:solidFill>
                <a:latin typeface="+mj-lt"/>
              </a:rPr>
              <a:t>The NCA continues to see significant demand, according to Lynne Owens, director general of the NCA. However, SOC has never had a specific funding source, and the NAO's acknowledgement that funding arrangements need to be significantly improved is appreciated.</a:t>
            </a:r>
          </a:p>
        </p:txBody>
      </p:sp>
      <p:sp>
        <p:nvSpPr>
          <p:cNvPr id="4" name="TextBox 3">
            <a:extLst>
              <a:ext uri="{FF2B5EF4-FFF2-40B4-BE49-F238E27FC236}">
                <a16:creationId xmlns:a16="http://schemas.microsoft.com/office/drawing/2014/main" id="{C48DDBD9-BB96-3C7B-7B7B-080C20A5EDF6}"/>
              </a:ext>
            </a:extLst>
          </p:cNvPr>
          <p:cNvSpPr txBox="1"/>
          <p:nvPr/>
        </p:nvSpPr>
        <p:spPr>
          <a:xfrm>
            <a:off x="766120" y="4534930"/>
            <a:ext cx="7661189" cy="1323439"/>
          </a:xfrm>
          <a:prstGeom prst="rect">
            <a:avLst/>
          </a:prstGeom>
          <a:noFill/>
        </p:spPr>
        <p:txBody>
          <a:bodyPr wrap="square" rtlCol="0">
            <a:spAutoFit/>
          </a:bodyPr>
          <a:lstStyle/>
          <a:p>
            <a:r>
              <a:rPr lang="en-US" sz="2000" dirty="0">
                <a:solidFill>
                  <a:schemeClr val="bg1"/>
                </a:solidFill>
                <a:latin typeface="+mj-lt"/>
              </a:rPr>
              <a:t>These would allow the NCA to develop their capabilities in fields like financial investigations, covert surveillance, and digital forensics. The NCA must have the appropriate skills at the appropriate time in order to have the greatest impact.</a:t>
            </a:r>
          </a:p>
        </p:txBody>
      </p:sp>
      <p:pic>
        <p:nvPicPr>
          <p:cNvPr id="8194" name="Picture 2" descr="NCA staff union fear pay deal will be delayed until next year | UK Police  News - Police Oracle">
            <a:extLst>
              <a:ext uri="{FF2B5EF4-FFF2-40B4-BE49-F238E27FC236}">
                <a16:creationId xmlns:a16="http://schemas.microsoft.com/office/drawing/2014/main" id="{613FBDFB-3A5C-7C29-E3B9-121DB51EB0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8519" y="550425"/>
            <a:ext cx="3138616" cy="1772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719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290382" y="382012"/>
            <a:ext cx="4009770" cy="2279822"/>
          </a:xfrm>
        </p:spPr>
        <p:txBody>
          <a:bodyPr>
            <a:noAutofit/>
          </a:bodyPr>
          <a:lstStyle/>
          <a:p>
            <a:pPr algn="l"/>
            <a:r>
              <a:rPr lang="en-US" sz="2400" dirty="0">
                <a:solidFill>
                  <a:schemeClr val="bg1"/>
                </a:solidFill>
              </a:rPr>
              <a:t>Police Federation chairman John </a:t>
            </a:r>
            <a:r>
              <a:rPr lang="en-US" sz="2400" dirty="0" err="1">
                <a:solidFill>
                  <a:schemeClr val="bg1"/>
                </a:solidFill>
              </a:rPr>
              <a:t>Apter</a:t>
            </a:r>
            <a:r>
              <a:rPr lang="en-US" sz="2400" dirty="0">
                <a:solidFill>
                  <a:schemeClr val="bg1"/>
                </a:solidFill>
              </a:rPr>
              <a:t> claimed that policing budget cuts by the government of about 19%, had aided in the growth of serious and organized crime.</a:t>
            </a:r>
          </a:p>
        </p:txBody>
      </p:sp>
      <p:sp>
        <p:nvSpPr>
          <p:cNvPr id="3" name="TextBox 2">
            <a:extLst>
              <a:ext uri="{FF2B5EF4-FFF2-40B4-BE49-F238E27FC236}">
                <a16:creationId xmlns:a16="http://schemas.microsoft.com/office/drawing/2014/main" id="{6265A5E9-F786-E396-596A-956FC5032FBB}"/>
              </a:ext>
            </a:extLst>
          </p:cNvPr>
          <p:cNvSpPr txBox="1"/>
          <p:nvPr/>
        </p:nvSpPr>
        <p:spPr>
          <a:xfrm>
            <a:off x="290382" y="3368761"/>
            <a:ext cx="4009770" cy="3046988"/>
          </a:xfrm>
          <a:prstGeom prst="rect">
            <a:avLst/>
          </a:prstGeom>
          <a:noFill/>
        </p:spPr>
        <p:txBody>
          <a:bodyPr wrap="square" rtlCol="0">
            <a:spAutoFit/>
          </a:bodyPr>
          <a:lstStyle/>
          <a:p>
            <a:r>
              <a:rPr lang="en-US" sz="2400" dirty="0">
                <a:solidFill>
                  <a:schemeClr val="bg1"/>
                </a:solidFill>
                <a:latin typeface="+mj-lt"/>
              </a:rPr>
              <a:t>He also stated that The NCA is correct to claim that significant investment is required; this is the reality of years of cutbacks, which have resulted in the loss of over 22,000 police personnel as the quantity of organized criminals has risen.</a:t>
            </a:r>
          </a:p>
        </p:txBody>
      </p:sp>
      <p:pic>
        <p:nvPicPr>
          <p:cNvPr id="10242" name="Picture 2" descr="Gwent Police continue to tackle serious organised crime | Gwent Police and  Crime Commissioner">
            <a:extLst>
              <a:ext uri="{FF2B5EF4-FFF2-40B4-BE49-F238E27FC236}">
                <a16:creationId xmlns:a16="http://schemas.microsoft.com/office/drawing/2014/main" id="{EC5C43EC-27FA-0062-3DB1-7560FD62E9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601" y="1682586"/>
            <a:ext cx="7566355" cy="3569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431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313038" y="259493"/>
            <a:ext cx="5111578" cy="3463754"/>
          </a:xfrm>
        </p:spPr>
        <p:txBody>
          <a:bodyPr>
            <a:noAutofit/>
          </a:bodyPr>
          <a:lstStyle/>
          <a:p>
            <a:pPr algn="l"/>
            <a:r>
              <a:rPr lang="en-US" sz="2400" dirty="0">
                <a:solidFill>
                  <a:schemeClr val="bg1"/>
                </a:solidFill>
              </a:rPr>
              <a:t>The general public and Police and Crime Commissioners anticipate that police forces will give priority to the most apparent crimes, such as speeding and antisocial behavior. Police departments admit that their resources are insufficient. Violent and serious organized crime, that could resemble "unseen policing" above all else, may suffer as a result (HOC, 2019).</a:t>
            </a:r>
          </a:p>
        </p:txBody>
      </p:sp>
      <p:sp>
        <p:nvSpPr>
          <p:cNvPr id="3" name="TextBox 2">
            <a:extLst>
              <a:ext uri="{FF2B5EF4-FFF2-40B4-BE49-F238E27FC236}">
                <a16:creationId xmlns:a16="http://schemas.microsoft.com/office/drawing/2014/main" id="{D430D673-C74D-5A76-42D8-4A81B41FF142}"/>
              </a:ext>
            </a:extLst>
          </p:cNvPr>
          <p:cNvSpPr txBox="1"/>
          <p:nvPr/>
        </p:nvSpPr>
        <p:spPr>
          <a:xfrm>
            <a:off x="6767386" y="283210"/>
            <a:ext cx="4831492" cy="3416320"/>
          </a:xfrm>
          <a:prstGeom prst="rect">
            <a:avLst/>
          </a:prstGeom>
          <a:noFill/>
        </p:spPr>
        <p:txBody>
          <a:bodyPr wrap="square" rtlCol="0">
            <a:spAutoFit/>
          </a:bodyPr>
          <a:lstStyle/>
          <a:p>
            <a:r>
              <a:rPr lang="en-US" sz="2400" dirty="0">
                <a:solidFill>
                  <a:schemeClr val="bg1"/>
                </a:solidFill>
                <a:latin typeface="+mj-lt"/>
              </a:rPr>
              <a:t>Since funding is authorized on an annual basis and comes from a variety of sources of funding, it is challenging for forces to forecast their financial needs and develop effective spending strategies. Multi-year efforts are frequently necessary when combating serious and organized crime</a:t>
            </a:r>
            <a:endParaRPr lang="en-US" sz="2400" dirty="0">
              <a:latin typeface="+mj-lt"/>
            </a:endParaRPr>
          </a:p>
        </p:txBody>
      </p:sp>
      <p:pic>
        <p:nvPicPr>
          <p:cNvPr id="11266" name="Picture 2" descr="Serious and organised crime 'costs UK economy £37 billion a year' | ITV News">
            <a:extLst>
              <a:ext uri="{FF2B5EF4-FFF2-40B4-BE49-F238E27FC236}">
                <a16:creationId xmlns:a16="http://schemas.microsoft.com/office/drawing/2014/main" id="{A8ED5C62-CBB2-32F7-9430-4F2623D7C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3303" y="3723247"/>
            <a:ext cx="5158766" cy="2888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9660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1524000" y="2200275"/>
            <a:ext cx="9144000" cy="1485901"/>
          </a:xfrm>
        </p:spPr>
        <p:txBody>
          <a:bodyPr>
            <a:normAutofit/>
          </a:bodyPr>
          <a:lstStyle/>
          <a:p>
            <a:r>
              <a:rPr lang="en-GB" sz="3600" b="1" u="sng" dirty="0">
                <a:solidFill>
                  <a:schemeClr val="bg1"/>
                </a:solidFill>
              </a:rPr>
              <a:t>Thank You</a:t>
            </a:r>
            <a:endParaRPr lang="en-US" sz="3600" u="sng" dirty="0">
              <a:solidFill>
                <a:schemeClr val="bg1"/>
              </a:solidFill>
            </a:endParaRPr>
          </a:p>
        </p:txBody>
      </p:sp>
    </p:spTree>
    <p:extLst>
      <p:ext uri="{BB962C8B-B14F-4D97-AF65-F5344CB8AC3E}">
        <p14:creationId xmlns:p14="http://schemas.microsoft.com/office/powerpoint/2010/main" val="736465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1812324" y="359118"/>
            <a:ext cx="9144000" cy="1485901"/>
          </a:xfrm>
        </p:spPr>
        <p:txBody>
          <a:bodyPr>
            <a:normAutofit/>
          </a:bodyPr>
          <a:lstStyle/>
          <a:p>
            <a:br>
              <a:rPr lang="en-US" sz="3600" u="sng" dirty="0">
                <a:solidFill>
                  <a:schemeClr val="bg1"/>
                </a:solidFill>
              </a:rPr>
            </a:br>
            <a:endParaRPr lang="en-US" sz="3600" u="sng" dirty="0">
              <a:solidFill>
                <a:schemeClr val="bg1"/>
              </a:solidFill>
            </a:endParaRPr>
          </a:p>
        </p:txBody>
      </p:sp>
      <p:sp>
        <p:nvSpPr>
          <p:cNvPr id="3" name="TextBox 2">
            <a:extLst>
              <a:ext uri="{FF2B5EF4-FFF2-40B4-BE49-F238E27FC236}">
                <a16:creationId xmlns:a16="http://schemas.microsoft.com/office/drawing/2014/main" id="{B5434BFD-89AE-7336-2525-349504F8A552}"/>
              </a:ext>
            </a:extLst>
          </p:cNvPr>
          <p:cNvSpPr txBox="1"/>
          <p:nvPr/>
        </p:nvSpPr>
        <p:spPr>
          <a:xfrm>
            <a:off x="432487" y="98854"/>
            <a:ext cx="10824519" cy="7017306"/>
          </a:xfrm>
          <a:prstGeom prst="rect">
            <a:avLst/>
          </a:prstGeom>
          <a:noFill/>
        </p:spPr>
        <p:txBody>
          <a:bodyPr wrap="square" rtlCol="0">
            <a:spAutoFit/>
          </a:bodyPr>
          <a:lstStyle/>
          <a:p>
            <a:pPr algn="l">
              <a:lnSpc>
                <a:spcPct val="150000"/>
              </a:lnSpc>
            </a:pPr>
            <a:r>
              <a:rPr lang="en-GB" sz="1800" b="0" dirty="0">
                <a:solidFill>
                  <a:schemeClr val="bg1"/>
                </a:solidFill>
                <a:effectLst/>
                <a:latin typeface="Times New Roman" panose="02020603050405020304" pitchFamily="18" charset="0"/>
              </a:rPr>
              <a:t>Reference list</a:t>
            </a:r>
          </a:p>
          <a:p>
            <a:pPr>
              <a:lnSpc>
                <a:spcPct val="150000"/>
              </a:lnSpc>
            </a:pPr>
            <a:r>
              <a:rPr lang="en-GB" sz="1800" dirty="0">
                <a:solidFill>
                  <a:schemeClr val="bg1"/>
                </a:solidFill>
                <a:effectLst/>
                <a:latin typeface="Times New Roman" panose="02020603050405020304" pitchFamily="18" charset="0"/>
              </a:rPr>
              <a:t>Anthony (2020). </a:t>
            </a:r>
            <a:r>
              <a:rPr lang="en-GB" sz="1800" i="1" dirty="0">
                <a:solidFill>
                  <a:schemeClr val="bg1"/>
                </a:solidFill>
                <a:effectLst/>
                <a:latin typeface="Times New Roman" panose="02020603050405020304" pitchFamily="18" charset="0"/>
              </a:rPr>
              <a:t>Why Is It So Hard To Catch Cybercriminals?</a:t>
            </a:r>
            <a:r>
              <a:rPr lang="en-GB" sz="1800" dirty="0">
                <a:solidFill>
                  <a:schemeClr val="bg1"/>
                </a:solidFill>
                <a:effectLst/>
                <a:latin typeface="Times New Roman" panose="02020603050405020304" pitchFamily="18" charset="0"/>
              </a:rPr>
              <a:t> [online] </a:t>
            </a:r>
            <a:r>
              <a:rPr lang="en-GB" sz="1800" dirty="0" err="1">
                <a:solidFill>
                  <a:schemeClr val="bg1"/>
                </a:solidFill>
                <a:effectLst/>
                <a:latin typeface="Times New Roman" panose="02020603050405020304" pitchFamily="18" charset="0"/>
              </a:rPr>
              <a:t>blog.tmb.co.uk</a:t>
            </a:r>
            <a:r>
              <a:rPr lang="en-GB" sz="1800" dirty="0">
                <a:solidFill>
                  <a:schemeClr val="bg1"/>
                </a:solidFill>
                <a:effectLst/>
                <a:latin typeface="Times New Roman" panose="02020603050405020304" pitchFamily="18" charset="0"/>
              </a:rPr>
              <a:t>. Available at: https://</a:t>
            </a:r>
            <a:r>
              <a:rPr lang="en-GB" sz="1800" dirty="0" err="1">
                <a:solidFill>
                  <a:schemeClr val="bg1"/>
                </a:solidFill>
                <a:effectLst/>
                <a:latin typeface="Times New Roman" panose="02020603050405020304" pitchFamily="18" charset="0"/>
              </a:rPr>
              <a:t>blog.tmb.co.uk</a:t>
            </a:r>
            <a:r>
              <a:rPr lang="en-GB" sz="1800" dirty="0">
                <a:solidFill>
                  <a:schemeClr val="bg1"/>
                </a:solidFill>
                <a:effectLst/>
                <a:latin typeface="Times New Roman" panose="02020603050405020304" pitchFamily="18" charset="0"/>
              </a:rPr>
              <a:t>/why-is-it-so-hard-to-catch-cyber-criminals#:~:text=Jurisdiction [Accessed 2 May 2023].</a:t>
            </a:r>
          </a:p>
          <a:p>
            <a:pPr>
              <a:lnSpc>
                <a:spcPct val="150000"/>
              </a:lnSpc>
            </a:pPr>
            <a:r>
              <a:rPr lang="en-GB" sz="1800" dirty="0">
                <a:solidFill>
                  <a:schemeClr val="bg1"/>
                </a:solidFill>
                <a:effectLst/>
                <a:latin typeface="Times New Roman" panose="02020603050405020304" pitchFamily="18" charset="0"/>
              </a:rPr>
              <a:t>Association, L.G. (2015). </a:t>
            </a:r>
            <a:r>
              <a:rPr lang="en-GB" sz="1800" i="1" dirty="0">
                <a:solidFill>
                  <a:schemeClr val="bg1"/>
                </a:solidFill>
                <a:effectLst/>
                <a:latin typeface="Times New Roman" panose="02020603050405020304" pitchFamily="18" charset="0"/>
              </a:rPr>
              <a:t>Tackling serious and organised crime a local response Report</a:t>
            </a:r>
            <a:r>
              <a:rPr lang="en-GB" sz="1800" dirty="0">
                <a:solidFill>
                  <a:schemeClr val="bg1"/>
                </a:solidFill>
                <a:effectLst/>
                <a:latin typeface="Times New Roman" panose="02020603050405020304" pitchFamily="18" charset="0"/>
              </a:rPr>
              <a:t>. [online] Available at: https://</a:t>
            </a:r>
            <a:r>
              <a:rPr lang="en-GB" sz="1800" dirty="0" err="1">
                <a:solidFill>
                  <a:schemeClr val="bg1"/>
                </a:solidFill>
                <a:effectLst/>
                <a:latin typeface="Times New Roman" panose="02020603050405020304" pitchFamily="18" charset="0"/>
              </a:rPr>
              <a:t>www.local.gov.uk</a:t>
            </a:r>
            <a:r>
              <a:rPr lang="en-GB" sz="1800" dirty="0">
                <a:solidFill>
                  <a:schemeClr val="bg1"/>
                </a:solidFill>
                <a:effectLst/>
                <a:latin typeface="Times New Roman" panose="02020603050405020304" pitchFamily="18" charset="0"/>
              </a:rPr>
              <a:t>/sites/default/files/documents/tackling-serious-and-orga-44a.pdf [Accessed 1 May 2023].</a:t>
            </a:r>
          </a:p>
          <a:p>
            <a:pPr>
              <a:lnSpc>
                <a:spcPct val="150000"/>
              </a:lnSpc>
            </a:pPr>
            <a:r>
              <a:rPr lang="en-GB" sz="1800" dirty="0">
                <a:solidFill>
                  <a:schemeClr val="bg1"/>
                </a:solidFill>
                <a:effectLst/>
                <a:latin typeface="Times New Roman" panose="02020603050405020304" pitchFamily="18" charset="0"/>
              </a:rPr>
              <a:t>Brady, D. (2019). </a:t>
            </a:r>
            <a:r>
              <a:rPr lang="en-GB" sz="1800" i="1" dirty="0">
                <a:solidFill>
                  <a:schemeClr val="bg1"/>
                </a:solidFill>
                <a:effectLst/>
                <a:latin typeface="Times New Roman" panose="02020603050405020304" pitchFamily="18" charset="0"/>
              </a:rPr>
              <a:t>Government spending on organised crime ‘not enough’ | Public Finance</a:t>
            </a:r>
            <a:r>
              <a:rPr lang="en-GB" sz="1800" dirty="0">
                <a:solidFill>
                  <a:schemeClr val="bg1"/>
                </a:solidFill>
                <a:effectLst/>
                <a:latin typeface="Times New Roman" panose="02020603050405020304" pitchFamily="18" charset="0"/>
              </a:rPr>
              <a:t>. [online] </a:t>
            </a:r>
            <a:r>
              <a:rPr lang="en-GB" sz="1800" dirty="0" err="1">
                <a:solidFill>
                  <a:schemeClr val="bg1"/>
                </a:solidFill>
                <a:effectLst/>
                <a:latin typeface="Times New Roman" panose="02020603050405020304" pitchFamily="18" charset="0"/>
              </a:rPr>
              <a:t>www.publicfinance.co.uk</a:t>
            </a:r>
            <a:r>
              <a:rPr lang="en-GB" sz="1800" dirty="0">
                <a:solidFill>
                  <a:schemeClr val="bg1"/>
                </a:solidFill>
                <a:effectLst/>
                <a:latin typeface="Times New Roman" panose="02020603050405020304" pitchFamily="18" charset="0"/>
              </a:rPr>
              <a:t>. Available at: https://</a:t>
            </a:r>
            <a:r>
              <a:rPr lang="en-GB" sz="1800" dirty="0" err="1">
                <a:solidFill>
                  <a:schemeClr val="bg1"/>
                </a:solidFill>
                <a:effectLst/>
                <a:latin typeface="Times New Roman" panose="02020603050405020304" pitchFamily="18" charset="0"/>
              </a:rPr>
              <a:t>www.publicfinance.co.uk</a:t>
            </a:r>
            <a:r>
              <a:rPr lang="en-GB" sz="1800" dirty="0">
                <a:solidFill>
                  <a:schemeClr val="bg1"/>
                </a:solidFill>
                <a:effectLst/>
                <a:latin typeface="Times New Roman" panose="02020603050405020304" pitchFamily="18" charset="0"/>
              </a:rPr>
              <a:t>/news/2019/06/government-spending-organised-crime-not-enough [Accessed 2 May 2023].</a:t>
            </a:r>
          </a:p>
          <a:p>
            <a:pPr>
              <a:lnSpc>
                <a:spcPct val="150000"/>
              </a:lnSpc>
            </a:pPr>
            <a:r>
              <a:rPr lang="en-GB" sz="1800" dirty="0">
                <a:solidFill>
                  <a:schemeClr val="bg1"/>
                </a:solidFill>
                <a:effectLst/>
                <a:latin typeface="Times New Roman" panose="02020603050405020304" pitchFamily="18" charset="0"/>
              </a:rPr>
              <a:t>Braverman KC MP, T.R.H.S. (2023). </a:t>
            </a:r>
            <a:r>
              <a:rPr lang="en-GB" sz="1800" i="1" dirty="0">
                <a:solidFill>
                  <a:schemeClr val="bg1"/>
                </a:solidFill>
                <a:effectLst/>
                <a:latin typeface="Times New Roman" panose="02020603050405020304" pitchFamily="18" charset="0"/>
              </a:rPr>
              <a:t>Government announces crackdown against organised criminal gangs</a:t>
            </a:r>
            <a:r>
              <a:rPr lang="en-GB" sz="1800" dirty="0">
                <a:solidFill>
                  <a:schemeClr val="bg1"/>
                </a:solidFill>
                <a:effectLst/>
                <a:latin typeface="Times New Roman" panose="02020603050405020304" pitchFamily="18" charset="0"/>
              </a:rPr>
              <a:t>. [online] GOV.UK. Available at: https://</a:t>
            </a:r>
            <a:r>
              <a:rPr lang="en-GB" sz="1800" dirty="0" err="1">
                <a:solidFill>
                  <a:schemeClr val="bg1"/>
                </a:solidFill>
                <a:effectLst/>
                <a:latin typeface="Times New Roman" panose="02020603050405020304" pitchFamily="18" charset="0"/>
              </a:rPr>
              <a:t>www.gov.uk</a:t>
            </a:r>
            <a:r>
              <a:rPr lang="en-GB" sz="1800" dirty="0">
                <a:solidFill>
                  <a:schemeClr val="bg1"/>
                </a:solidFill>
                <a:effectLst/>
                <a:latin typeface="Times New Roman" panose="02020603050405020304" pitchFamily="18" charset="0"/>
              </a:rPr>
              <a:t>/government/news/government-announces-crackdown-against-organised-criminal-gangs [Accessed 1 May 2023].</a:t>
            </a:r>
          </a:p>
          <a:p>
            <a:pPr>
              <a:lnSpc>
                <a:spcPct val="150000"/>
              </a:lnSpc>
            </a:pPr>
            <a:r>
              <a:rPr lang="en-GB" sz="1800" dirty="0">
                <a:solidFill>
                  <a:schemeClr val="bg1"/>
                </a:solidFill>
                <a:effectLst/>
                <a:latin typeface="Times New Roman" panose="02020603050405020304" pitchFamily="18" charset="0"/>
              </a:rPr>
              <a:t>Commons, H. of (2019). </a:t>
            </a:r>
            <a:r>
              <a:rPr lang="en-GB" sz="1800" i="1" dirty="0">
                <a:solidFill>
                  <a:schemeClr val="bg1"/>
                </a:solidFill>
                <a:effectLst/>
                <a:latin typeface="Times New Roman" panose="02020603050405020304" pitchFamily="18" charset="0"/>
              </a:rPr>
              <a:t>Serious and Organised Crime One Hundred and Nineteenth Report of Session 2017-19 Report, together with formal minutes relating to the report</a:t>
            </a:r>
            <a:r>
              <a:rPr lang="en-GB" sz="1800" dirty="0">
                <a:solidFill>
                  <a:schemeClr val="bg1"/>
                </a:solidFill>
                <a:effectLst/>
                <a:latin typeface="Times New Roman" panose="02020603050405020304" pitchFamily="18" charset="0"/>
              </a:rPr>
              <a:t>. [online] Available at: https://</a:t>
            </a:r>
            <a:r>
              <a:rPr lang="en-GB" sz="1800" dirty="0" err="1">
                <a:solidFill>
                  <a:schemeClr val="bg1"/>
                </a:solidFill>
                <a:effectLst/>
                <a:latin typeface="Times New Roman" panose="02020603050405020304" pitchFamily="18" charset="0"/>
              </a:rPr>
              <a:t>publications.parliament.uk</a:t>
            </a:r>
            <a:r>
              <a:rPr lang="en-GB" sz="1800" dirty="0">
                <a:solidFill>
                  <a:schemeClr val="bg1"/>
                </a:solidFill>
                <a:effectLst/>
                <a:latin typeface="Times New Roman" panose="02020603050405020304" pitchFamily="18" charset="0"/>
              </a:rPr>
              <a:t>/pa/cm201719/</a:t>
            </a:r>
            <a:r>
              <a:rPr lang="en-GB" sz="1800" dirty="0" err="1">
                <a:solidFill>
                  <a:schemeClr val="bg1"/>
                </a:solidFill>
                <a:effectLst/>
                <a:latin typeface="Times New Roman" panose="02020603050405020304" pitchFamily="18" charset="0"/>
              </a:rPr>
              <a:t>cmselect</a:t>
            </a:r>
            <a:r>
              <a:rPr lang="en-GB" sz="1800" dirty="0">
                <a:solidFill>
                  <a:schemeClr val="bg1"/>
                </a:solidFill>
                <a:effectLst/>
                <a:latin typeface="Times New Roman" panose="02020603050405020304" pitchFamily="18" charset="0"/>
              </a:rPr>
              <a:t>/</a:t>
            </a:r>
            <a:r>
              <a:rPr lang="en-GB" sz="1800" dirty="0" err="1">
                <a:solidFill>
                  <a:schemeClr val="bg1"/>
                </a:solidFill>
                <a:effectLst/>
                <a:latin typeface="Times New Roman" panose="02020603050405020304" pitchFamily="18" charset="0"/>
              </a:rPr>
              <a:t>cmpubacc</a:t>
            </a:r>
            <a:r>
              <a:rPr lang="en-GB" sz="1800" dirty="0">
                <a:solidFill>
                  <a:schemeClr val="bg1"/>
                </a:solidFill>
                <a:effectLst/>
                <a:latin typeface="Times New Roman" panose="02020603050405020304" pitchFamily="18" charset="0"/>
              </a:rPr>
              <a:t>/2049/2049.pdf [Accessed 1 May 2023].</a:t>
            </a:r>
          </a:p>
          <a:p>
            <a:pPr>
              <a:lnSpc>
                <a:spcPct val="150000"/>
              </a:lnSpc>
            </a:pPr>
            <a:r>
              <a:rPr lang="en-GB" sz="1800" dirty="0">
                <a:solidFill>
                  <a:schemeClr val="bg1"/>
                </a:solidFill>
                <a:effectLst/>
                <a:latin typeface="Times New Roman" panose="02020603050405020304" pitchFamily="18" charset="0"/>
              </a:rPr>
              <a:t>Di Nicola, A. (2022). Towards digital organized crime and digital sociology of organized crime. </a:t>
            </a:r>
            <a:r>
              <a:rPr lang="en-GB" sz="1800" i="1" dirty="0">
                <a:solidFill>
                  <a:schemeClr val="bg1"/>
                </a:solidFill>
                <a:effectLst/>
                <a:latin typeface="Times New Roman" panose="02020603050405020304" pitchFamily="18" charset="0"/>
              </a:rPr>
              <a:t>Trends in Organized Crime</a:t>
            </a:r>
            <a:r>
              <a:rPr lang="en-GB" sz="1800" dirty="0">
                <a:solidFill>
                  <a:schemeClr val="bg1"/>
                </a:solidFill>
                <a:effectLst/>
                <a:latin typeface="Times New Roman" panose="02020603050405020304" pitchFamily="18" charset="0"/>
              </a:rPr>
              <a:t>. </a:t>
            </a:r>
            <a:r>
              <a:rPr lang="en-GB" sz="1800" dirty="0" err="1">
                <a:solidFill>
                  <a:schemeClr val="bg1"/>
                </a:solidFill>
                <a:effectLst/>
                <a:latin typeface="Times New Roman" panose="02020603050405020304" pitchFamily="18" charset="0"/>
              </a:rPr>
              <a:t>doi:https</a:t>
            </a:r>
            <a:r>
              <a:rPr lang="en-GB" sz="1800" dirty="0">
                <a:solidFill>
                  <a:schemeClr val="bg1"/>
                </a:solidFill>
                <a:effectLst/>
                <a:latin typeface="Times New Roman" panose="02020603050405020304" pitchFamily="18" charset="0"/>
              </a:rPr>
              <a:t>://</a:t>
            </a:r>
            <a:r>
              <a:rPr lang="en-GB" sz="1800" dirty="0" err="1">
                <a:solidFill>
                  <a:schemeClr val="bg1"/>
                </a:solidFill>
                <a:effectLst/>
                <a:latin typeface="Times New Roman" panose="02020603050405020304" pitchFamily="18" charset="0"/>
              </a:rPr>
              <a:t>doi.org</a:t>
            </a:r>
            <a:r>
              <a:rPr lang="en-GB" sz="1800" dirty="0">
                <a:solidFill>
                  <a:schemeClr val="bg1"/>
                </a:solidFill>
                <a:effectLst/>
                <a:latin typeface="Times New Roman" panose="02020603050405020304" pitchFamily="18" charset="0"/>
              </a:rPr>
              <a:t>/10.1007/s12117-022-09457-y.</a:t>
            </a:r>
          </a:p>
          <a:p>
            <a:endParaRPr lang="en-US" dirty="0"/>
          </a:p>
        </p:txBody>
      </p:sp>
    </p:spTree>
    <p:extLst>
      <p:ext uri="{BB962C8B-B14F-4D97-AF65-F5344CB8AC3E}">
        <p14:creationId xmlns:p14="http://schemas.microsoft.com/office/powerpoint/2010/main" val="732595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7166-BB1D-BD59-3D7E-41C0FC44E4AB}"/>
              </a:ext>
            </a:extLst>
          </p:cNvPr>
          <p:cNvSpPr>
            <a:spLocks noGrp="1"/>
          </p:cNvSpPr>
          <p:nvPr>
            <p:ph type="ctrTitle"/>
          </p:nvPr>
        </p:nvSpPr>
        <p:spPr>
          <a:xfrm>
            <a:off x="1130461" y="0"/>
            <a:ext cx="9144000" cy="7089134"/>
          </a:xfrm>
        </p:spPr>
        <p:txBody>
          <a:bodyPr>
            <a:noAutofit/>
          </a:bodyPr>
          <a:lstStyle/>
          <a:p>
            <a:pPr algn="l">
              <a:lnSpc>
                <a:spcPct val="150000"/>
              </a:lnSpc>
            </a:pPr>
            <a:r>
              <a:rPr lang="en-GB" sz="1600" dirty="0">
                <a:solidFill>
                  <a:schemeClr val="bg1"/>
                </a:solidFill>
                <a:effectLst/>
              </a:rPr>
              <a:t>Dodd, V., Police, V.D. and correspondent, crime (2019). Spend £2.7bn more to tackle organised crime, says NCA chief. </a:t>
            </a:r>
            <a:r>
              <a:rPr lang="en-GB" sz="1600" i="1" dirty="0">
                <a:solidFill>
                  <a:schemeClr val="bg1"/>
                </a:solidFill>
                <a:effectLst/>
              </a:rPr>
              <a:t>The Guardian</a:t>
            </a:r>
            <a:r>
              <a:rPr lang="en-GB" sz="1600" dirty="0">
                <a:solidFill>
                  <a:schemeClr val="bg1"/>
                </a:solidFill>
                <a:effectLst/>
              </a:rPr>
              <a:t>. [online] 13 May. Available at: https://</a:t>
            </a:r>
            <a:r>
              <a:rPr lang="en-GB" sz="1600" dirty="0" err="1">
                <a:solidFill>
                  <a:schemeClr val="bg1"/>
                </a:solidFill>
                <a:effectLst/>
              </a:rPr>
              <a:t>www.theguardian.com</a:t>
            </a:r>
            <a:r>
              <a:rPr lang="en-GB" sz="1600" dirty="0">
                <a:solidFill>
                  <a:schemeClr val="bg1"/>
                </a:solidFill>
                <a:effectLst/>
              </a:rPr>
              <a:t>/</a:t>
            </a:r>
            <a:r>
              <a:rPr lang="en-GB" sz="1600" dirty="0" err="1">
                <a:solidFill>
                  <a:schemeClr val="bg1"/>
                </a:solidFill>
                <a:effectLst/>
              </a:rPr>
              <a:t>uk</a:t>
            </a:r>
            <a:r>
              <a:rPr lang="en-GB" sz="1600" dirty="0">
                <a:solidFill>
                  <a:schemeClr val="bg1"/>
                </a:solidFill>
                <a:effectLst/>
              </a:rPr>
              <a:t>-news/2019/may/14/spend-27bn-more-to-tackle-organised-says-nca-chief [Accessed 2 May 2023].</a:t>
            </a:r>
            <a:br>
              <a:rPr lang="en-GB" sz="1600" dirty="0">
                <a:solidFill>
                  <a:schemeClr val="bg1"/>
                </a:solidFill>
                <a:effectLst/>
              </a:rPr>
            </a:br>
            <a:r>
              <a:rPr lang="en-GB" sz="1600" dirty="0">
                <a:solidFill>
                  <a:schemeClr val="bg1"/>
                </a:solidFill>
                <a:effectLst/>
              </a:rPr>
              <a:t>Manager, Y.M., Product Marketing (2021). </a:t>
            </a:r>
            <a:r>
              <a:rPr lang="en-GB" sz="1600" i="1" dirty="0">
                <a:solidFill>
                  <a:schemeClr val="bg1"/>
                </a:solidFill>
                <a:effectLst/>
              </a:rPr>
              <a:t>Digital Transformation’s Impact on Crime &amp; Terror</a:t>
            </a:r>
            <a:r>
              <a:rPr lang="en-GB" sz="1600" dirty="0">
                <a:solidFill>
                  <a:schemeClr val="bg1"/>
                </a:solidFill>
                <a:effectLst/>
              </a:rPr>
              <a:t>. [online] </a:t>
            </a:r>
            <a:r>
              <a:rPr lang="en-GB" sz="1600" dirty="0" err="1">
                <a:solidFill>
                  <a:schemeClr val="bg1"/>
                </a:solidFill>
                <a:effectLst/>
              </a:rPr>
              <a:t>Cognyte</a:t>
            </a:r>
            <a:r>
              <a:rPr lang="en-GB" sz="1600" dirty="0">
                <a:solidFill>
                  <a:schemeClr val="bg1"/>
                </a:solidFill>
                <a:effectLst/>
              </a:rPr>
              <a:t>. Available at: https://</a:t>
            </a:r>
            <a:r>
              <a:rPr lang="en-GB" sz="1600" dirty="0" err="1">
                <a:solidFill>
                  <a:schemeClr val="bg1"/>
                </a:solidFill>
                <a:effectLst/>
              </a:rPr>
              <a:t>www.cognyte.com</a:t>
            </a:r>
            <a:r>
              <a:rPr lang="en-GB" sz="1600" dirty="0">
                <a:solidFill>
                  <a:schemeClr val="bg1"/>
                </a:solidFill>
                <a:effectLst/>
              </a:rPr>
              <a:t>/blog/how-digital-transformation-is-giving-serious-crime-and-terror-a-high-tech-makeover/#:~:text=A%20High%2DTech%20Makeover%20for [Accessed 1 May 2023].</a:t>
            </a:r>
            <a:br>
              <a:rPr lang="en-GB" sz="1600" dirty="0">
                <a:solidFill>
                  <a:schemeClr val="bg1"/>
                </a:solidFill>
                <a:effectLst/>
              </a:rPr>
            </a:br>
            <a:r>
              <a:rPr lang="en-GB" sz="1600" dirty="0">
                <a:solidFill>
                  <a:schemeClr val="bg1"/>
                </a:solidFill>
                <a:effectLst/>
              </a:rPr>
              <a:t>National Crime Agency (2021a). </a:t>
            </a:r>
            <a:r>
              <a:rPr lang="en-GB" sz="1600" i="1" dirty="0">
                <a:solidFill>
                  <a:schemeClr val="bg1"/>
                </a:solidFill>
                <a:effectLst/>
              </a:rPr>
              <a:t>Online is the new frontline in fight against organised crime– says NCA on publication of annual threat assessment</a:t>
            </a:r>
            <a:r>
              <a:rPr lang="en-GB" sz="1600" dirty="0">
                <a:solidFill>
                  <a:schemeClr val="bg1"/>
                </a:solidFill>
                <a:effectLst/>
              </a:rPr>
              <a:t>. [online] </a:t>
            </a:r>
            <a:r>
              <a:rPr lang="en-GB" sz="1600" dirty="0" err="1">
                <a:solidFill>
                  <a:schemeClr val="bg1"/>
                </a:solidFill>
                <a:effectLst/>
              </a:rPr>
              <a:t>www.nationalcrimeagency.gov.uk</a:t>
            </a:r>
            <a:r>
              <a:rPr lang="en-GB" sz="1600" dirty="0">
                <a:solidFill>
                  <a:schemeClr val="bg1"/>
                </a:solidFill>
                <a:effectLst/>
              </a:rPr>
              <a:t>. Available at: https://</a:t>
            </a:r>
            <a:r>
              <a:rPr lang="en-GB" sz="1600" dirty="0" err="1">
                <a:solidFill>
                  <a:schemeClr val="bg1"/>
                </a:solidFill>
                <a:effectLst/>
              </a:rPr>
              <a:t>www.nationalcrimeagency.gov.uk</a:t>
            </a:r>
            <a:r>
              <a:rPr lang="en-GB" sz="1600" dirty="0">
                <a:solidFill>
                  <a:schemeClr val="bg1"/>
                </a:solidFill>
                <a:effectLst/>
              </a:rPr>
              <a:t>/news/online-is-the-new-frontline-in-fight-against-organised-crime-says-national-crime-agency-on-publication-of-annual-threat-assessment [Accessed 1 May 2023].</a:t>
            </a:r>
            <a:br>
              <a:rPr lang="en-GB" sz="1600" dirty="0">
                <a:solidFill>
                  <a:schemeClr val="bg1"/>
                </a:solidFill>
                <a:effectLst/>
              </a:rPr>
            </a:br>
            <a:r>
              <a:rPr lang="en-GB" sz="1600" dirty="0">
                <a:solidFill>
                  <a:schemeClr val="bg1"/>
                </a:solidFill>
                <a:effectLst/>
              </a:rPr>
              <a:t>National Crime Agency (2021b). </a:t>
            </a:r>
            <a:r>
              <a:rPr lang="en-GB" sz="1600" i="1" dirty="0">
                <a:solidFill>
                  <a:schemeClr val="bg1"/>
                </a:solidFill>
                <a:effectLst/>
              </a:rPr>
              <a:t>PCC Briefing</a:t>
            </a:r>
            <a:r>
              <a:rPr lang="en-GB" sz="1600" dirty="0">
                <a:solidFill>
                  <a:schemeClr val="bg1"/>
                </a:solidFill>
                <a:effectLst/>
              </a:rPr>
              <a:t>. [online] </a:t>
            </a:r>
            <a:r>
              <a:rPr lang="en-GB" sz="1600" dirty="0" err="1">
                <a:solidFill>
                  <a:schemeClr val="bg1"/>
                </a:solidFill>
                <a:effectLst/>
              </a:rPr>
              <a:t>nationalcrimeagency.gov.uk</a:t>
            </a:r>
            <a:r>
              <a:rPr lang="en-GB" sz="1600" dirty="0">
                <a:solidFill>
                  <a:schemeClr val="bg1"/>
                </a:solidFill>
                <a:effectLst/>
              </a:rPr>
              <a:t>. Available at: https://</a:t>
            </a:r>
            <a:r>
              <a:rPr lang="en-GB" sz="1600" dirty="0" err="1">
                <a:solidFill>
                  <a:schemeClr val="bg1"/>
                </a:solidFill>
                <a:effectLst/>
              </a:rPr>
              <a:t>nationalcrimeagency.gov.uk</a:t>
            </a:r>
            <a:r>
              <a:rPr lang="en-GB" sz="1600" dirty="0">
                <a:solidFill>
                  <a:schemeClr val="bg1"/>
                </a:solidFill>
                <a:effectLst/>
              </a:rPr>
              <a:t>/</a:t>
            </a:r>
            <a:r>
              <a:rPr lang="en-GB" sz="1600" dirty="0" err="1">
                <a:solidFill>
                  <a:schemeClr val="bg1"/>
                </a:solidFill>
                <a:effectLst/>
              </a:rPr>
              <a:t>pcc</a:t>
            </a:r>
            <a:r>
              <a:rPr lang="en-GB" sz="1600" dirty="0">
                <a:solidFill>
                  <a:schemeClr val="bg1"/>
                </a:solidFill>
                <a:effectLst/>
              </a:rPr>
              <a:t>-briefing [Accessed 1 May 2023].</a:t>
            </a:r>
            <a:br>
              <a:rPr lang="en-GB" sz="1600" dirty="0">
                <a:solidFill>
                  <a:schemeClr val="bg1"/>
                </a:solidFill>
                <a:effectLst/>
              </a:rPr>
            </a:br>
            <a:r>
              <a:rPr lang="en-GB" sz="1600" dirty="0">
                <a:solidFill>
                  <a:schemeClr val="bg1"/>
                </a:solidFill>
                <a:effectLst/>
              </a:rPr>
              <a:t>Perry, A. (2018). </a:t>
            </a:r>
            <a:r>
              <a:rPr lang="en-GB" sz="1600" i="1" dirty="0">
                <a:solidFill>
                  <a:schemeClr val="bg1"/>
                </a:solidFill>
                <a:effectLst/>
              </a:rPr>
              <a:t>Organised crime in the UK is bigger than ever before. Can the police catch up?</a:t>
            </a:r>
            <a:r>
              <a:rPr lang="en-GB" sz="1600" dirty="0">
                <a:solidFill>
                  <a:schemeClr val="bg1"/>
                </a:solidFill>
                <a:effectLst/>
              </a:rPr>
              <a:t> [online] the Guardian. Available at: https://</a:t>
            </a:r>
            <a:r>
              <a:rPr lang="en-GB" sz="1600" dirty="0" err="1">
                <a:solidFill>
                  <a:schemeClr val="bg1"/>
                </a:solidFill>
                <a:effectLst/>
              </a:rPr>
              <a:t>www.theguardian.com</a:t>
            </a:r>
            <a:r>
              <a:rPr lang="en-GB" sz="1600" dirty="0">
                <a:solidFill>
                  <a:schemeClr val="bg1"/>
                </a:solidFill>
                <a:effectLst/>
              </a:rPr>
              <a:t>/</a:t>
            </a:r>
            <a:r>
              <a:rPr lang="en-GB" sz="1600" dirty="0" err="1">
                <a:solidFill>
                  <a:schemeClr val="bg1"/>
                </a:solidFill>
                <a:effectLst/>
              </a:rPr>
              <a:t>uk</a:t>
            </a:r>
            <a:r>
              <a:rPr lang="en-GB" sz="1600" dirty="0">
                <a:solidFill>
                  <a:schemeClr val="bg1"/>
                </a:solidFill>
                <a:effectLst/>
              </a:rPr>
              <a:t>-news/2018/</a:t>
            </a:r>
            <a:r>
              <a:rPr lang="en-GB" sz="1600" dirty="0" err="1">
                <a:solidFill>
                  <a:schemeClr val="bg1"/>
                </a:solidFill>
                <a:effectLst/>
              </a:rPr>
              <a:t>nov</a:t>
            </a:r>
            <a:r>
              <a:rPr lang="en-GB" sz="1600" dirty="0">
                <a:solidFill>
                  <a:schemeClr val="bg1"/>
                </a:solidFill>
                <a:effectLst/>
              </a:rPr>
              <a:t>/22/uk-organised-crime-can-police-catch-up-national-crime-agency-lynne-owens [Accessed 1 May 2023].</a:t>
            </a:r>
            <a:br>
              <a:rPr lang="en-GB" sz="1600" dirty="0">
                <a:solidFill>
                  <a:schemeClr val="bg1"/>
                </a:solidFill>
                <a:effectLst/>
              </a:rPr>
            </a:br>
            <a:r>
              <a:rPr lang="en-GB" sz="1600" dirty="0">
                <a:solidFill>
                  <a:schemeClr val="bg1"/>
                </a:solidFill>
                <a:effectLst/>
              </a:rPr>
              <a:t>Winchester, N. (2020). </a:t>
            </a:r>
            <a:r>
              <a:rPr lang="en-GB" sz="1600" i="1" dirty="0">
                <a:solidFill>
                  <a:schemeClr val="bg1"/>
                </a:solidFill>
                <a:effectLst/>
              </a:rPr>
              <a:t>Library Briefing</a:t>
            </a:r>
            <a:r>
              <a:rPr lang="en-GB" sz="1600" dirty="0">
                <a:solidFill>
                  <a:schemeClr val="bg1"/>
                </a:solidFill>
                <a:effectLst/>
              </a:rPr>
              <a:t>. [online] Available at: https://</a:t>
            </a:r>
            <a:r>
              <a:rPr lang="en-GB" sz="1600" dirty="0" err="1">
                <a:solidFill>
                  <a:schemeClr val="bg1"/>
                </a:solidFill>
                <a:effectLst/>
              </a:rPr>
              <a:t>researchbriefings.files.parliament.uk</a:t>
            </a:r>
            <a:r>
              <a:rPr lang="en-GB" sz="1600" dirty="0">
                <a:solidFill>
                  <a:schemeClr val="bg1"/>
                </a:solidFill>
                <a:effectLst/>
              </a:rPr>
              <a:t>/documents/LLN-2020-0016/LLN-2020-0016.pdf [Accessed 2 May 2023].</a:t>
            </a:r>
            <a:br>
              <a:rPr lang="en-GB" sz="1600" dirty="0">
                <a:solidFill>
                  <a:schemeClr val="bg1"/>
                </a:solidFill>
                <a:effectLst/>
              </a:rPr>
            </a:br>
            <a:endParaRPr lang="en-US" sz="1600" u="sng" dirty="0">
              <a:solidFill>
                <a:schemeClr val="bg1"/>
              </a:solidFill>
            </a:endParaRPr>
          </a:p>
        </p:txBody>
      </p:sp>
    </p:spTree>
    <p:extLst>
      <p:ext uri="{BB962C8B-B14F-4D97-AF65-F5344CB8AC3E}">
        <p14:creationId xmlns:p14="http://schemas.microsoft.com/office/powerpoint/2010/main" val="42106067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18714</TotalTime>
  <Words>2305</Words>
  <Application>Microsoft Macintosh PowerPoint</Application>
  <PresentationFormat>Widescreen</PresentationFormat>
  <Paragraphs>62</Paragraphs>
  <Slides>17</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Roboto</vt:lpstr>
      <vt:lpstr>Signika</vt:lpstr>
      <vt:lpstr>Times New Roman</vt:lpstr>
      <vt:lpstr>Office Theme</vt:lpstr>
      <vt:lpstr>Key Challenges Facing The Home Office And National Crime Agency When Responding To Serious And Organised Crime Within The UK. </vt:lpstr>
      <vt:lpstr>PowerPoint Presentation</vt:lpstr>
      <vt:lpstr>PowerPoint Presentation</vt:lpstr>
      <vt:lpstr>PowerPoint Presentation</vt:lpstr>
      <vt:lpstr>When the Department evaluated the 2013 plan in 2017, it found some serious problems and determined that the strategy had not been developed to sufficiently address the expanding complexity and nature of serious and organized crime. In 2018, the Home Office unveiled a revised plan that maintained the "4P" strategy. </vt:lpstr>
      <vt:lpstr>Advances in Technology</vt:lpstr>
      <vt:lpstr>Technology advancements are not only beneficial to criminals who commit direct online crimes like phishing, fraud, identity theft, and financial crime. In reality, using technology has helped both traditional organized crime groups and terrorist organizations to up their game.</vt:lpstr>
      <vt:lpstr>The development of new criminal industries is made feasible by technology. 2017 saw a record-breaking 3.4 million thefts reaching £193 billion in fraud, the majority of which occurred online.</vt:lpstr>
      <vt:lpstr>Differentiating between online criminals and offline criminals today, as well as among crimes committed online and crimes done offline, is becoming more and more difficult. The two worlds are intertwining even more. People are altering their everyday lives and physical habits to fit into the digital culture (Di Nicola. A, 2020).</vt:lpstr>
      <vt:lpstr>What more could be done to tackle SOC in the UK? </vt:lpstr>
      <vt:lpstr>Suella Braverman, the home secretary, stated that Clear, Hold, Build is a pragmatic police strategy. Eliminating these gangs will reduce disruptive conduct, stop the supply of dangerous substances contaminating communities, and stop violence. Young people in those places will thereafter have a better future as a result of this.</vt:lpstr>
      <vt:lpstr>The government faces a tremendous task in addressing this complex, constantly changing threat, according to Gareth Davies, head of the National Audit Office. It was also said In order to properly implement its new strategy, the government must improve its comprehension of these crimes, more effectively align resources to its priorities, and ensure that governance and finance line with its objectives. </vt:lpstr>
      <vt:lpstr>Police Federation chairman John Apter claimed that policing budget cuts by the government of about 19%, had aided in the growth of serious and organized crime.</vt:lpstr>
      <vt:lpstr>The general public and Police and Crime Commissioners anticipate that police forces will give priority to the most apparent crimes, such as speeding and antisocial behavior. Police departments admit that their resources are insufficient. Violent and serious organized crime, that could resemble "unseen policing" above all else, may suffer as a result (HOC, 2019).</vt:lpstr>
      <vt:lpstr>Thank You</vt:lpstr>
      <vt:lpstr> </vt:lpstr>
      <vt:lpstr>Dodd, V., Police, V.D. and correspondent, crime (2019). Spend £2.7bn more to tackle organised crime, says NCA chief. The Guardian. [online] 13 May. Available at: https://www.theguardian.com/uk-news/2019/may/14/spend-27bn-more-to-tackle-organised-says-nca-chief [Accessed 2 May 2023]. Manager, Y.M., Product Marketing (2021). Digital Transformation’s Impact on Crime &amp; Terror. [online] Cognyte. Available at: https://www.cognyte.com/blog/how-digital-transformation-is-giving-serious-crime-and-terror-a-high-tech-makeover/#:~:text=A%20High%2DTech%20Makeover%20for [Accessed 1 May 2023]. National Crime Agency (2021a). Online is the new frontline in fight against organised crime– says NCA on publication of annual threat assessment. [online] www.nationalcrimeagency.gov.uk. Available at: https://www.nationalcrimeagency.gov.uk/news/online-is-the-new-frontline-in-fight-against-organised-crime-says-national-crime-agency-on-publication-of-annual-threat-assessment [Accessed 1 May 2023]. National Crime Agency (2021b). PCC Briefing. [online] nationalcrimeagency.gov.uk. Available at: https://nationalcrimeagency.gov.uk/pcc-briefing [Accessed 1 May 2023]. Perry, A. (2018). Organised crime in the UK is bigger than ever before. Can the police catch up? [online] the Guardian. Available at: https://www.theguardian.com/uk-news/2018/nov/22/uk-organised-crime-can-police-catch-up-national-crime-agency-lynne-owens [Accessed 1 May 2023]. Winchester, N. (2020). Library Briefing. [online] Available at: https://researchbriefings.files.parliament.uk/documents/LLN-2020-0016/LLN-2020-0016.pdf [Accessed 2 May 2023].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Challenges Facing The Home Office And National Crime Agency When Responding To Serious And Organised Crime Within The UK. </dc:title>
  <dc:creator>Jessica Crocker (2005510)</dc:creator>
  <cp:lastModifiedBy>Jessica Crocker (2005510)</cp:lastModifiedBy>
  <cp:revision>1</cp:revision>
  <dcterms:created xsi:type="dcterms:W3CDTF">2023-04-18T19:44:45Z</dcterms:created>
  <dcterms:modified xsi:type="dcterms:W3CDTF">2023-05-02T09:57:37Z</dcterms:modified>
</cp:coreProperties>
</file>