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1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2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52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176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36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42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82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5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285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47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64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74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77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B7F91-6765-41FA-9344-6C392816126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D8409-5975-401C-9DB7-B2E77428D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471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1921" t="15753" r="17973" b="14398"/>
          <a:stretch/>
        </p:blipFill>
        <p:spPr>
          <a:xfrm>
            <a:off x="1551774" y="998892"/>
            <a:ext cx="8406581" cy="549526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70203" y="352561"/>
            <a:ext cx="7569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 smtClean="0"/>
              <a:t>Gêm</a:t>
            </a:r>
            <a:r>
              <a:rPr lang="en-US" sz="3600" b="1" u="sng" dirty="0" smtClean="0"/>
              <a:t>: </a:t>
            </a:r>
            <a:r>
              <a:rPr lang="en-US" sz="3600" b="1" u="sng" dirty="0" err="1" smtClean="0"/>
              <a:t>Bwyta</a:t>
            </a:r>
            <a:endParaRPr lang="en-US" sz="3600" b="1" u="sng" dirty="0" smtClean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173691" y="-163797"/>
            <a:ext cx="9144000" cy="11626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980383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823" y="869365"/>
            <a:ext cx="4796154" cy="22159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3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0" indent="0">
              <a:buNone/>
            </a:pPr>
            <a:endParaRPr lang="en-US" sz="34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400" b="1" dirty="0" smtClean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667494" y="869365"/>
            <a:ext cx="4654857" cy="21852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endParaRPr lang="en-US" sz="28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 smtClean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sz="2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endParaRPr lang="en-US" dirty="0" smtClean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3063789" y="151708"/>
            <a:ext cx="5368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3778" t="29537" r="44672" b="67348"/>
          <a:stretch/>
        </p:blipFill>
        <p:spPr>
          <a:xfrm>
            <a:off x="501756" y="1194150"/>
            <a:ext cx="542434" cy="6131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3778" t="29537" r="44672" b="67348"/>
          <a:stretch/>
        </p:blipFill>
        <p:spPr>
          <a:xfrm>
            <a:off x="5747853" y="1308376"/>
            <a:ext cx="561656" cy="6349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38279" t="29741" r="60159" b="67597"/>
          <a:stretch/>
        </p:blipFill>
        <p:spPr>
          <a:xfrm>
            <a:off x="487616" y="2443325"/>
            <a:ext cx="570713" cy="5469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38279" t="29741" r="60159" b="67597"/>
          <a:stretch/>
        </p:blipFill>
        <p:spPr>
          <a:xfrm>
            <a:off x="5756416" y="2524535"/>
            <a:ext cx="553093" cy="530044"/>
          </a:xfrm>
          <a:prstGeom prst="rect">
            <a:avLst/>
          </a:prstGeom>
        </p:spPr>
      </p:pic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3751868" y="6466531"/>
            <a:ext cx="1917700" cy="0"/>
          </a:xfrm>
          <a:prstGeom prst="rect">
            <a:avLst/>
          </a:prstGeom>
          <a:solidFill>
            <a:srgbClr val="1A73E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54885" y="3349761"/>
            <a:ext cx="52346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70C0"/>
                </a:solidFill>
              </a:rPr>
              <a:t>a</a:t>
            </a:r>
            <a:r>
              <a:rPr lang="en-US" sz="2400" b="1" dirty="0" err="1" smtClean="0">
                <a:solidFill>
                  <a:srgbClr val="0070C0"/>
                </a:solidFill>
              </a:rPr>
              <a:t>chos</a:t>
            </a:r>
            <a:r>
              <a:rPr lang="en-US" sz="2400" b="1" dirty="0" smtClean="0">
                <a:solidFill>
                  <a:srgbClr val="0070C0"/>
                </a:solidFill>
              </a:rPr>
              <a:t>…..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m</a:t>
            </a:r>
            <a:r>
              <a:rPr lang="en-GB" sz="2400" dirty="0" err="1" smtClean="0">
                <a:solidFill>
                  <a:srgbClr val="0070C0"/>
                </a:solidFill>
              </a:rPr>
              <a:t>ae’n</a:t>
            </a:r>
            <a:r>
              <a:rPr lang="en-GB" sz="2400" dirty="0" smtClean="0"/>
              <a:t> </a:t>
            </a:r>
            <a:r>
              <a:rPr lang="en-GB" sz="2400" dirty="0" err="1" smtClean="0"/>
              <a:t>flasus</a:t>
            </a:r>
            <a:r>
              <a:rPr lang="en-GB" sz="2400" dirty="0"/>
              <a:t>.</a:t>
            </a:r>
            <a:endParaRPr lang="en-GB" sz="2400" dirty="0" smtClean="0"/>
          </a:p>
          <a:p>
            <a:r>
              <a:rPr lang="en-GB" sz="2400" dirty="0" err="1" smtClean="0">
                <a:solidFill>
                  <a:srgbClr val="0070C0"/>
                </a:solidFill>
              </a:rPr>
              <a:t>mae’n</a:t>
            </a:r>
            <a:r>
              <a:rPr lang="en-GB" sz="2400" dirty="0" smtClean="0"/>
              <a:t> </a:t>
            </a:r>
            <a:r>
              <a:rPr lang="en-GB" sz="2400" dirty="0" err="1" smtClean="0"/>
              <a:t>felys</a:t>
            </a:r>
            <a:r>
              <a:rPr lang="en-GB" sz="2400" dirty="0" smtClean="0"/>
              <a:t>.</a:t>
            </a:r>
          </a:p>
          <a:p>
            <a:r>
              <a:rPr lang="en-GB" sz="2400" dirty="0" err="1" smtClean="0">
                <a:solidFill>
                  <a:srgbClr val="0070C0"/>
                </a:solidFill>
              </a:rPr>
              <a:t>mae’n</a:t>
            </a:r>
            <a:r>
              <a:rPr lang="en-GB" sz="2400" dirty="0" smtClean="0"/>
              <a:t> </a:t>
            </a:r>
            <a:r>
              <a:rPr lang="en-GB" sz="2400" dirty="0" err="1" smtClean="0"/>
              <a:t>hyfryd</a:t>
            </a:r>
            <a:r>
              <a:rPr lang="en-GB" sz="2400" dirty="0" smtClean="0"/>
              <a:t>.</a:t>
            </a:r>
          </a:p>
          <a:p>
            <a:r>
              <a:rPr lang="en-US" sz="2400" dirty="0" err="1" smtClean="0">
                <a:solidFill>
                  <a:srgbClr val="7030A0"/>
                </a:solidFill>
              </a:rPr>
              <a:t>maen</a:t>
            </a:r>
            <a:r>
              <a:rPr lang="en-US" sz="2400" dirty="0" smtClean="0">
                <a:solidFill>
                  <a:srgbClr val="7030A0"/>
                </a:solidFill>
              </a:rPr>
              <a:t> </a:t>
            </a:r>
            <a:r>
              <a:rPr lang="en-US" sz="2400" dirty="0" err="1" smtClean="0">
                <a:solidFill>
                  <a:srgbClr val="7030A0"/>
                </a:solidFill>
              </a:rPr>
              <a:t>nhw’n</a:t>
            </a:r>
            <a:r>
              <a:rPr lang="en-US" sz="2400" dirty="0" smtClean="0">
                <a:solidFill>
                  <a:srgbClr val="7030A0"/>
                </a:solidFill>
              </a:rPr>
              <a:t> </a:t>
            </a:r>
            <a:r>
              <a:rPr lang="en-US" sz="2400" dirty="0" err="1" smtClean="0"/>
              <a:t>iachus</a:t>
            </a:r>
            <a:r>
              <a:rPr lang="en-US" sz="2400" dirty="0" smtClean="0"/>
              <a:t>.</a:t>
            </a:r>
            <a:endParaRPr lang="en-GB" sz="2400" dirty="0" smtClean="0"/>
          </a:p>
          <a:p>
            <a:endParaRPr lang="en-US" sz="2400" b="1" u="sng" dirty="0" smtClean="0">
              <a:solidFill>
                <a:srgbClr val="7030A0"/>
              </a:solidFill>
            </a:endParaRPr>
          </a:p>
          <a:p>
            <a:endParaRPr lang="en-US" sz="2400" b="1" u="sng" dirty="0">
              <a:solidFill>
                <a:srgbClr val="0070C0"/>
              </a:solidFill>
            </a:endParaRPr>
          </a:p>
          <a:p>
            <a:endParaRPr lang="en-US" sz="2400" b="1" u="sng" dirty="0" smtClean="0">
              <a:solidFill>
                <a:srgbClr val="0070C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581894" y="3359937"/>
            <a:ext cx="57643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70C0"/>
                </a:solidFill>
              </a:rPr>
              <a:t>a</a:t>
            </a:r>
            <a:r>
              <a:rPr lang="en-US" sz="2400" b="1" dirty="0" err="1" smtClean="0">
                <a:solidFill>
                  <a:srgbClr val="0070C0"/>
                </a:solidFill>
              </a:rPr>
              <a:t>chos</a:t>
            </a:r>
            <a:r>
              <a:rPr lang="en-US" sz="2400" b="1" dirty="0" smtClean="0">
                <a:solidFill>
                  <a:srgbClr val="0070C0"/>
                </a:solidFill>
              </a:rPr>
              <a:t>…..</a:t>
            </a:r>
          </a:p>
          <a:p>
            <a:r>
              <a:rPr lang="en-GB" sz="2400" dirty="0" err="1" smtClean="0">
                <a:solidFill>
                  <a:srgbClr val="0070C0"/>
                </a:solidFill>
              </a:rPr>
              <a:t>mae’n</a:t>
            </a:r>
            <a:r>
              <a:rPr lang="en-GB" sz="2400" dirty="0" smtClean="0"/>
              <a:t> </a:t>
            </a:r>
            <a:r>
              <a:rPr lang="en-GB" sz="2400" dirty="0" err="1" smtClean="0"/>
              <a:t>sbeislyd</a:t>
            </a:r>
            <a:r>
              <a:rPr lang="en-GB" sz="2400" dirty="0" smtClean="0"/>
              <a:t>. </a:t>
            </a:r>
            <a:endParaRPr lang="en-GB" sz="2400" dirty="0"/>
          </a:p>
          <a:p>
            <a:r>
              <a:rPr lang="en-GB" sz="2400" dirty="0" err="1" smtClean="0">
                <a:solidFill>
                  <a:srgbClr val="0070C0"/>
                </a:solidFill>
              </a:rPr>
              <a:t>mae’n</a:t>
            </a:r>
            <a:r>
              <a:rPr lang="en-GB" sz="2400" dirty="0" smtClean="0"/>
              <a:t> </a:t>
            </a:r>
            <a:r>
              <a:rPr lang="en-GB" sz="2400" dirty="0" err="1" smtClean="0"/>
              <a:t>ddi-flas</a:t>
            </a:r>
            <a:r>
              <a:rPr lang="en-GB" sz="2400" dirty="0" smtClean="0"/>
              <a:t>.</a:t>
            </a:r>
            <a:r>
              <a:rPr lang="en-US" sz="2400" b="1" dirty="0" smtClean="0"/>
              <a:t> </a:t>
            </a:r>
          </a:p>
          <a:p>
            <a:r>
              <a:rPr lang="en-US" sz="2400" dirty="0" err="1">
                <a:solidFill>
                  <a:srgbClr val="7030A0"/>
                </a:solidFill>
              </a:rPr>
              <a:t>m</a:t>
            </a:r>
            <a:r>
              <a:rPr lang="en-US" sz="2400" dirty="0" err="1" smtClean="0">
                <a:solidFill>
                  <a:srgbClr val="7030A0"/>
                </a:solidFill>
              </a:rPr>
              <a:t>aen</a:t>
            </a:r>
            <a:r>
              <a:rPr lang="en-US" sz="2400" dirty="0" smtClean="0">
                <a:solidFill>
                  <a:srgbClr val="7030A0"/>
                </a:solidFill>
              </a:rPr>
              <a:t> </a:t>
            </a:r>
            <a:r>
              <a:rPr lang="en-US" sz="2400" dirty="0" err="1" smtClean="0">
                <a:solidFill>
                  <a:srgbClr val="7030A0"/>
                </a:solidFill>
              </a:rPr>
              <a:t>nhw’n</a:t>
            </a:r>
            <a:r>
              <a:rPr lang="en-US" sz="2400" dirty="0" smtClean="0">
                <a:solidFill>
                  <a:srgbClr val="7030A0"/>
                </a:solidFill>
              </a:rPr>
              <a:t> </a:t>
            </a:r>
            <a:r>
              <a:rPr lang="en-US" sz="2400" dirty="0" err="1" smtClean="0"/>
              <a:t>ddi-flas</a:t>
            </a:r>
            <a:r>
              <a:rPr lang="en-US" sz="2400" dirty="0"/>
              <a:t>.</a:t>
            </a:r>
            <a:endParaRPr lang="en-US" sz="2400" dirty="0" smtClean="0"/>
          </a:p>
          <a:p>
            <a:r>
              <a:rPr lang="en-US" sz="2400" dirty="0" err="1">
                <a:solidFill>
                  <a:srgbClr val="0070C0"/>
                </a:solidFill>
              </a:rPr>
              <a:t>m</a:t>
            </a:r>
            <a:r>
              <a:rPr lang="en-US" sz="2400" dirty="0" err="1" smtClean="0">
                <a:solidFill>
                  <a:srgbClr val="0070C0"/>
                </a:solidFill>
              </a:rPr>
              <a:t>ae’n</a:t>
            </a:r>
            <a:r>
              <a:rPr lang="en-US" sz="2400" dirty="0" smtClean="0"/>
              <a:t> </a:t>
            </a:r>
            <a:r>
              <a:rPr lang="en-US" sz="2400" dirty="0" err="1" smtClean="0"/>
              <a:t>dwrg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chi.</a:t>
            </a:r>
          </a:p>
          <a:p>
            <a:endParaRPr lang="en-US" sz="2400" b="1" u="sng" dirty="0">
              <a:solidFill>
                <a:srgbClr val="0070C0"/>
              </a:solidFill>
            </a:endParaRPr>
          </a:p>
          <a:p>
            <a:endParaRPr lang="en-US" sz="2400" b="1" u="sng" dirty="0">
              <a:solidFill>
                <a:srgbClr val="0070C0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53778" t="29537" r="44672" b="67348"/>
          <a:stretch/>
        </p:blipFill>
        <p:spPr>
          <a:xfrm>
            <a:off x="3344689" y="3989581"/>
            <a:ext cx="640707" cy="7242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/>
          <a:srcRect l="38279" t="29741" r="60159" b="67597"/>
          <a:stretch/>
        </p:blipFill>
        <p:spPr>
          <a:xfrm>
            <a:off x="8702333" y="3989581"/>
            <a:ext cx="657089" cy="57822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/>
          <a:srcRect r="2009" b="10073"/>
          <a:stretch/>
        </p:blipFill>
        <p:spPr>
          <a:xfrm>
            <a:off x="3890949" y="925540"/>
            <a:ext cx="1157577" cy="99592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0878" y="945282"/>
            <a:ext cx="1072736" cy="107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75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97" y="-30667"/>
            <a:ext cx="10515600" cy="1325563"/>
          </a:xfrm>
        </p:spPr>
        <p:txBody>
          <a:bodyPr/>
          <a:lstStyle/>
          <a:p>
            <a:pPr algn="ctr"/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05353" y="1068517"/>
            <a:ext cx="11227324" cy="5596233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72999" t="44544" r="22995" b="48441"/>
          <a:stretch/>
        </p:blipFill>
        <p:spPr>
          <a:xfrm>
            <a:off x="987976" y="1276490"/>
            <a:ext cx="1203692" cy="1185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1401" t="21030" r="63409" b="69624"/>
          <a:stretch/>
        </p:blipFill>
        <p:spPr>
          <a:xfrm>
            <a:off x="2069183" y="3159624"/>
            <a:ext cx="1223098" cy="12389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36457" t="21628" r="58487" b="69984"/>
          <a:stretch/>
        </p:blipFill>
        <p:spPr>
          <a:xfrm>
            <a:off x="2302987" y="1276490"/>
            <a:ext cx="1270232" cy="11855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41916" t="21268" r="53501" b="69865"/>
          <a:stretch/>
        </p:blipFill>
        <p:spPr>
          <a:xfrm>
            <a:off x="3640037" y="1276490"/>
            <a:ext cx="1100611" cy="11977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46769" t="21150" r="47839" b="69983"/>
          <a:stretch/>
        </p:blipFill>
        <p:spPr>
          <a:xfrm>
            <a:off x="4806114" y="1276490"/>
            <a:ext cx="1281678" cy="11855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51958" t="20910" r="42919" b="70343"/>
          <a:stretch/>
        </p:blipFill>
        <p:spPr>
          <a:xfrm>
            <a:off x="6142963" y="1276490"/>
            <a:ext cx="1235500" cy="118673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56946" t="21030" r="37594" b="69624"/>
          <a:stretch/>
        </p:blipFill>
        <p:spPr>
          <a:xfrm>
            <a:off x="755613" y="3178478"/>
            <a:ext cx="1266436" cy="121953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62338" t="20910" r="32540" b="69384"/>
          <a:stretch/>
        </p:blipFill>
        <p:spPr>
          <a:xfrm>
            <a:off x="8680478" y="1276490"/>
            <a:ext cx="1131446" cy="12058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/>
          <a:srcRect l="67663" t="21268" r="27080" b="69865"/>
          <a:stretch/>
        </p:blipFill>
        <p:spPr>
          <a:xfrm>
            <a:off x="5999286" y="3145482"/>
            <a:ext cx="1320232" cy="125252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l="73189" t="39243" r="21688" b="52370"/>
          <a:stretch/>
        </p:blipFill>
        <p:spPr>
          <a:xfrm>
            <a:off x="9877216" y="1300219"/>
            <a:ext cx="1283481" cy="118215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/>
          <a:srcRect l="73054" t="47990" r="21554" b="42904"/>
          <a:stretch/>
        </p:blipFill>
        <p:spPr>
          <a:xfrm>
            <a:off x="7378463" y="3173764"/>
            <a:ext cx="1288678" cy="122424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/>
          <a:srcRect l="73054" t="56976" r="21418" b="33438"/>
          <a:stretch/>
        </p:blipFill>
        <p:spPr>
          <a:xfrm>
            <a:off x="8726086" y="3173763"/>
            <a:ext cx="1254850" cy="122424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3"/>
          <a:srcRect l="67609" t="75682" r="27552" b="15584"/>
          <a:stretch/>
        </p:blipFill>
        <p:spPr>
          <a:xfrm>
            <a:off x="10001839" y="3167405"/>
            <a:ext cx="1213934" cy="123234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/>
          <a:srcRect l="62608" t="75908" r="32405" b="15584"/>
          <a:stretch/>
        </p:blipFill>
        <p:spPr>
          <a:xfrm>
            <a:off x="5483257" y="4874552"/>
            <a:ext cx="1317619" cy="1264202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/>
          <a:srcRect l="57485" t="75069" r="37527" b="15585"/>
          <a:stretch/>
        </p:blipFill>
        <p:spPr>
          <a:xfrm>
            <a:off x="4081367" y="4864009"/>
            <a:ext cx="1228545" cy="129495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/>
          <a:srcRect l="36726" t="75549" r="58219" b="16064"/>
          <a:stretch/>
        </p:blipFill>
        <p:spPr>
          <a:xfrm>
            <a:off x="4598350" y="3145482"/>
            <a:ext cx="1341991" cy="125252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3"/>
          <a:srcRect l="31805" t="75788" r="63409" b="15345"/>
          <a:stretch/>
        </p:blipFill>
        <p:spPr>
          <a:xfrm>
            <a:off x="3351227" y="3159624"/>
            <a:ext cx="1188178" cy="123838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3"/>
          <a:srcRect l="26279" t="57935" r="69070" b="33438"/>
          <a:stretch/>
        </p:blipFill>
        <p:spPr>
          <a:xfrm>
            <a:off x="7490106" y="1300218"/>
            <a:ext cx="1125079" cy="1173993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876721" y="2474211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236415" y="2447586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caws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448858" y="2431609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cnau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602135" y="2452636"/>
            <a:ext cx="169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brechdanau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077123" y="2429303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322361" y="2431424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8567599" y="2451861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bisgedi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9801030" y="2454605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llysiau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62615" y="4366355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1986438" y="4366355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213101" y="4362381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539405" y="4362381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907757" y="4356180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grawnwin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304367" y="4351914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moron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9893945" y="4362381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041865" y="6070964"/>
            <a:ext cx="2232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afell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fara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jam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989625" y="6132586"/>
            <a:ext cx="138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04200" y="4927631"/>
            <a:ext cx="4298622" cy="153073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1" name="TextBox 40"/>
          <p:cNvSpPr txBox="1"/>
          <p:nvPr/>
        </p:nvSpPr>
        <p:spPr>
          <a:xfrm>
            <a:off x="7326493" y="5069616"/>
            <a:ext cx="18382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- 1</a:t>
            </a:r>
          </a:p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- 2</a:t>
            </a:r>
          </a:p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- 3</a:t>
            </a: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9699622" y="5069616"/>
            <a:ext cx="21347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Pump-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8691815" y="4318428"/>
            <a:ext cx="1388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holiau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bara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3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3778" t="29537" r="44672" b="67348"/>
          <a:stretch/>
        </p:blipFill>
        <p:spPr>
          <a:xfrm>
            <a:off x="775906" y="1471049"/>
            <a:ext cx="702047" cy="7936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8279" t="29741" r="60159" b="67597"/>
          <a:stretch/>
        </p:blipFill>
        <p:spPr>
          <a:xfrm>
            <a:off x="6893666" y="1471049"/>
            <a:ext cx="874366" cy="837928"/>
          </a:xfrm>
          <a:prstGeom prst="rect">
            <a:avLst/>
          </a:prstGeom>
        </p:spPr>
      </p:pic>
      <p:sp>
        <p:nvSpPr>
          <p:cNvPr id="6" name="Title 5"/>
          <p:cNvSpPr txBox="1">
            <a:spLocks noGrp="1"/>
          </p:cNvSpPr>
          <p:nvPr>
            <p:ph type="title"/>
          </p:nvPr>
        </p:nvSpPr>
        <p:spPr>
          <a:xfrm>
            <a:off x="517689" y="193250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US" sz="4000" b="1" u="sng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b="1" u="sng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u="sng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4000" b="1" u="sng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000" b="1" u="sng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77953" y="1426738"/>
            <a:ext cx="26866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dic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….”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banana.”   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51958" t="20670" r="42852" b="68186"/>
          <a:stretch/>
        </p:blipFill>
        <p:spPr>
          <a:xfrm>
            <a:off x="752088" y="2581370"/>
            <a:ext cx="725865" cy="87669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826735" y="1471049"/>
            <a:ext cx="29386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groes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….”</a:t>
            </a:r>
            <a:endParaRPr lang="en-US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ddi-flas</a:t>
            </a:r>
            <a:r>
              <a:rPr lang="en-US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endParaRPr lang="en-GB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72178" t="29896" r="21554" b="61596"/>
          <a:stretch/>
        </p:blipFill>
        <p:spPr>
          <a:xfrm>
            <a:off x="6893666" y="2721748"/>
            <a:ext cx="890634" cy="67994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77952" y="4246924"/>
            <a:ext cx="26866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dic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……..”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iachus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.”   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53778" t="29537" r="44672" b="67348"/>
          <a:stretch/>
        </p:blipFill>
        <p:spPr>
          <a:xfrm>
            <a:off x="687372" y="4328942"/>
            <a:ext cx="702047" cy="79361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36793" t="73631" r="58556" b="15704"/>
          <a:stretch/>
        </p:blipFill>
        <p:spPr>
          <a:xfrm>
            <a:off x="687372" y="5426980"/>
            <a:ext cx="751237" cy="9689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/>
          <a:srcRect l="38279" t="29741" r="60159" b="67597"/>
          <a:stretch/>
        </p:blipFill>
        <p:spPr>
          <a:xfrm>
            <a:off x="6893666" y="4328942"/>
            <a:ext cx="874366" cy="83792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826735" y="4246924"/>
            <a:ext cx="26866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groes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“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……..”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.e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yfed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2"/>
          <a:srcRect l="72313" t="66083" r="21621" b="24331"/>
          <a:stretch/>
        </p:blipFill>
        <p:spPr>
          <a:xfrm>
            <a:off x="6857477" y="5426981"/>
            <a:ext cx="969258" cy="86156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76270" y="1109294"/>
            <a:ext cx="4176074" cy="2743200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504495" y="1055802"/>
            <a:ext cx="4528794" cy="279669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476270" y="4021875"/>
            <a:ext cx="4176074" cy="266190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504495" y="3974922"/>
            <a:ext cx="4528794" cy="2755815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84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693" y="121988"/>
            <a:ext cx="5495827" cy="880810"/>
          </a:xfrm>
        </p:spPr>
        <p:txBody>
          <a:bodyPr>
            <a:normAutofit/>
          </a:bodyPr>
          <a:lstStyle/>
          <a:p>
            <a:r>
              <a:rPr lang="en-US" sz="3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yfarwyddiadau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am TA.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6244" y="1297404"/>
            <a:ext cx="116515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1. Bore da,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Eisteddwch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mat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US" dirty="0" smtClean="0"/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gownter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Tafla’r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 ‘</a:t>
            </a:r>
            <a:r>
              <a:rPr lang="en-US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A/B/C/D’. </a:t>
            </a:r>
            <a:r>
              <a:rPr lang="en-US" sz="2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dis?</a:t>
            </a:r>
          </a:p>
          <a:p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cyfrwch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…..un,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tri,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….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48032" y="6480614"/>
            <a:ext cx="704372" cy="434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022556" y="4172290"/>
            <a:ext cx="3732324" cy="2308324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endParaRPr lang="en-US" sz="2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Bendigedig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Anlwcus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71242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21797" y="1842690"/>
            <a:ext cx="2168165" cy="21681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07347" y="51988"/>
            <a:ext cx="1385741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Lluosog</a:t>
            </a:r>
            <a:endParaRPr lang="en-US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9888718" y="562393"/>
            <a:ext cx="1989056" cy="1722017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0072540" y="880100"/>
            <a:ext cx="16214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2372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67206" y="-509121"/>
            <a:ext cx="5976705" cy="4401205"/>
            <a:chOff x="510890" y="2640998"/>
            <a:chExt cx="5559853" cy="4401205"/>
          </a:xfrm>
        </p:grpSpPr>
        <p:sp>
          <p:nvSpPr>
            <p:cNvPr id="3" name="TextBox 2"/>
            <p:cNvSpPr txBox="1"/>
            <p:nvPr/>
          </p:nvSpPr>
          <p:spPr>
            <a:xfrm>
              <a:off x="518472" y="2640998"/>
              <a:ext cx="5552271" cy="44012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dirty="0" smtClean="0"/>
            </a:p>
            <a:p>
              <a:endParaRPr lang="en-US" dirty="0"/>
            </a:p>
            <a:p>
              <a:endParaRPr lang="en-US" dirty="0" smtClean="0"/>
            </a:p>
            <a:p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2000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2000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-Beth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rwyt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ti’n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fwyta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 </a:t>
              </a:r>
              <a:endPara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-Beth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rwyt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ti’n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yfed</a:t>
              </a:r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  <a:p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</a:t>
              </a:r>
              <a:r>
                <a:rPr lang="en-US" sz="20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Plant </a:t>
              </a:r>
              <a:r>
                <a:rPr lang="en-US" sz="2000" b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atebwch</a:t>
              </a:r>
              <a:r>
                <a:rPr lang="en-US" sz="20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Rydw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i’n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bwyta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/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yfed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….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achos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…..) </a:t>
              </a:r>
              <a:endPara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1400" dirty="0" smtClean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</a:t>
              </a:r>
              <a:endPara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dirty="0"/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l="53778" t="29537" r="44672" b="67348"/>
            <a:stretch/>
          </p:blipFill>
          <p:spPr>
            <a:xfrm>
              <a:off x="644671" y="4233929"/>
              <a:ext cx="609492" cy="68899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510890" y="3507528"/>
              <a:ext cx="4972390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altLang="en-US" sz="2000" b="1" dirty="0" smtClean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cy-GB" altLang="en-US" sz="2000" b="1" u="sng" dirty="0" smtClean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Gofynna i’r plentyn</a:t>
              </a:r>
              <a:r>
                <a:rPr lang="cy-GB" altLang="en-US" sz="2000" b="1" dirty="0" smtClean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</a:t>
              </a:r>
            </a:p>
            <a:p>
              <a:r>
                <a:rPr lang="cy-GB" altLang="en-US" sz="20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Glanio ar </a:t>
              </a:r>
              <a:r>
                <a:rPr lang="cy-GB" altLang="en-US" sz="20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</a:t>
              </a:r>
              <a:r>
                <a:rPr lang="cy-GB" altLang="en-US" sz="20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ic:</a:t>
              </a:r>
            </a:p>
            <a:p>
              <a:endParaRPr lang="en-GB" dirty="0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130815" y="-124132"/>
            <a:ext cx="4978972" cy="4355038"/>
            <a:chOff x="6271153" y="2987432"/>
            <a:chExt cx="4978972" cy="4355038"/>
          </a:xfrm>
        </p:grpSpPr>
        <p:sp>
          <p:nvSpPr>
            <p:cNvPr id="7" name="TextBox 6"/>
            <p:cNvSpPr txBox="1"/>
            <p:nvPr/>
          </p:nvSpPr>
          <p:spPr>
            <a:xfrm>
              <a:off x="6277734" y="2987432"/>
              <a:ext cx="4972391" cy="43550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dirty="0" smtClean="0"/>
            </a:p>
            <a:p>
              <a:endParaRPr lang="en-US" dirty="0"/>
            </a:p>
            <a:p>
              <a:endParaRPr lang="en-US" dirty="0" smtClean="0"/>
            </a:p>
            <a:p>
              <a:endParaRPr lang="en-US" dirty="0"/>
            </a:p>
            <a:p>
              <a:endParaRPr lang="en-US" dirty="0" smtClean="0"/>
            </a:p>
            <a:p>
              <a:endParaRPr lang="en-US" dirty="0"/>
            </a:p>
            <a:p>
              <a:endParaRPr lang="en-US" dirty="0" smtClean="0"/>
            </a:p>
            <a:p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-Beth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dwyt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ddim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fwyta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 </a:t>
              </a:r>
              <a:endPara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-Beth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dwyt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ddim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b="1" dirty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b="1" dirty="0" err="1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yfed</a:t>
              </a:r>
              <a:r>
                <a:rPr lang="en-US" sz="2000" b="1" dirty="0" smtClean="0">
                  <a:solidFill>
                    <a:schemeClr val="accent2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 </a:t>
              </a:r>
            </a:p>
            <a:p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</a:t>
              </a:r>
              <a:r>
                <a:rPr lang="en-US" sz="20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Plant </a:t>
              </a:r>
              <a:r>
                <a:rPr lang="en-US" sz="2000" b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atebwch</a:t>
              </a:r>
              <a:r>
                <a:rPr lang="en-US" sz="20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Dydw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ddim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hoffi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bwyta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/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yfed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……….</a:t>
              </a:r>
              <a:r>
                <a:rPr lang="en-US" sz="2000" dirty="0" err="1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achos</a:t>
              </a:r>
              <a:r>
                <a:rPr lang="en-US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……..)</a:t>
              </a:r>
              <a:endParaRPr lang="en-US" sz="11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1100" dirty="0" smtClean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US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1400" dirty="0" smtClean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</a:t>
              </a:r>
              <a:endPara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dirty="0" smtClean="0"/>
                <a:t> </a:t>
              </a:r>
              <a:endParaRPr lang="en-GB" dirty="0"/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38279" t="29741" r="60159" b="67597"/>
            <a:stretch/>
          </p:blipFill>
          <p:spPr>
            <a:xfrm>
              <a:off x="6412100" y="4282861"/>
              <a:ext cx="631508" cy="605191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6271153" y="3451597"/>
              <a:ext cx="4972390" cy="984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altLang="en-US" sz="2000" b="1" u="sng" dirty="0" smtClean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Gofynna i’r plentyn</a:t>
              </a:r>
              <a:r>
                <a:rPr lang="cy-GB" altLang="en-US" sz="2000" b="1" dirty="0" smtClean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</a:t>
              </a:r>
              <a:endParaRPr lang="cy-GB" alt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cy-GB" altLang="en-US" sz="20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Glanio ar groes:</a:t>
              </a:r>
            </a:p>
            <a:p>
              <a:endParaRPr lang="en-GB" dirty="0"/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2285540" y="4569727"/>
            <a:ext cx="811674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altLang="en-US" sz="20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Gofynna i’r plentyn</a:t>
            </a:r>
            <a:r>
              <a:rPr lang="cy-GB" altLang="en-US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altLang="en-US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US" sz="20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atebwch</a:t>
            </a:r>
            <a:r>
              <a:rPr lang="en-US" sz="2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blino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 </a:t>
            </a:r>
          </a:p>
          <a:p>
            <a:r>
              <a:rPr lang="en-US" sz="20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73324" t="21150" r="21014" b="70343"/>
          <a:stretch/>
        </p:blipFill>
        <p:spPr>
          <a:xfrm>
            <a:off x="2818373" y="5231446"/>
            <a:ext cx="665049" cy="5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11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82947" y="455913"/>
            <a:ext cx="111613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ateba’r</a:t>
            </a:r>
            <a:r>
              <a:rPr lang="en-GB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B/C/D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Tafla’r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 a </a:t>
            </a:r>
            <a:r>
              <a:rPr lang="en-US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sz="2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solidFill>
                  <a:srgbClr val="00B0F0"/>
                </a:solidFill>
                <a:latin typeface="Quicksand"/>
              </a:rPr>
              <a:t>Gofynnwch</a:t>
            </a:r>
            <a:r>
              <a:rPr lang="en-US" sz="2000" dirty="0" smtClean="0">
                <a:solidFill>
                  <a:srgbClr val="00B0F0"/>
                </a:solidFill>
                <a:latin typeface="Quicksand"/>
              </a:rPr>
              <a:t> </a:t>
            </a:r>
            <a:r>
              <a:rPr lang="en-US" sz="2000" dirty="0" err="1">
                <a:solidFill>
                  <a:srgbClr val="00B0F0"/>
                </a:solidFill>
                <a:latin typeface="Quicksand"/>
              </a:rPr>
              <a:t>gwestiwn</a:t>
            </a:r>
            <a:r>
              <a:rPr lang="en-US" sz="2000" dirty="0">
                <a:solidFill>
                  <a:srgbClr val="00B0F0"/>
                </a:solidFill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i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blentyn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arall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 smtClean="0">
                <a:latin typeface="Quicksand"/>
              </a:rPr>
              <a:t>nesaf</a:t>
            </a:r>
            <a:r>
              <a:rPr lang="en-US" sz="2000" dirty="0" smtClean="0">
                <a:latin typeface="Quicksand"/>
              </a:rPr>
              <a:t>, </a:t>
            </a:r>
            <a:r>
              <a:rPr lang="en-US" sz="2000" dirty="0" err="1">
                <a:latin typeface="Quicksand"/>
              </a:rPr>
              <a:t>mae'r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plentyn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nesaf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yn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rhoi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>
                <a:latin typeface="Quicksand"/>
              </a:rPr>
              <a:t>i'r</a:t>
            </a:r>
            <a:r>
              <a:rPr lang="en-US" sz="2000" dirty="0">
                <a:latin typeface="Quicksand"/>
              </a:rPr>
              <a:t> </a:t>
            </a:r>
            <a:r>
              <a:rPr lang="en-US" sz="2000" dirty="0" err="1" smtClean="0">
                <a:latin typeface="Quicksand"/>
              </a:rPr>
              <a:t>ateb</a:t>
            </a:r>
            <a:r>
              <a:rPr lang="en-US" sz="2000" dirty="0" smtClean="0">
                <a:latin typeface="Quicksand"/>
              </a:rPr>
              <a:t>.</a:t>
            </a:r>
          </a:p>
          <a:p>
            <a:r>
              <a:rPr lang="en-US" sz="2000" dirty="0" err="1" smtClean="0">
                <a:latin typeface="Quicksand"/>
                <a:cs typeface="Arial" panose="020B0604020202020204" pitchFamily="34" charset="0"/>
              </a:rPr>
              <a:t>Ailadrodd</a:t>
            </a:r>
            <a:r>
              <a:rPr lang="en-US" sz="2000" dirty="0" smtClean="0">
                <a:latin typeface="Quicksand"/>
                <a:cs typeface="Arial" panose="020B0604020202020204" pitchFamily="34" charset="0"/>
              </a:rPr>
              <a:t>…..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Tacluswch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US" sz="2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9443401" y="1312403"/>
            <a:ext cx="1464071" cy="477364"/>
            <a:chOff x="9028622" y="5284069"/>
            <a:chExt cx="1464071" cy="47736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2"/>
            <a:srcRect l="53778" t="29537" r="44672" b="67348"/>
            <a:stretch/>
          </p:blipFill>
          <p:spPr>
            <a:xfrm>
              <a:off x="9028622" y="5284069"/>
              <a:ext cx="416284" cy="46379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/>
            <a:srcRect l="38279" t="29741" r="60159" b="67597"/>
            <a:stretch/>
          </p:blipFill>
          <p:spPr>
            <a:xfrm>
              <a:off x="9444906" y="5290852"/>
              <a:ext cx="491044" cy="463798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73324" t="21150" r="21014" b="70343"/>
            <a:stretch/>
          </p:blipFill>
          <p:spPr>
            <a:xfrm>
              <a:off x="9935950" y="5297635"/>
              <a:ext cx="556743" cy="463798"/>
            </a:xfrm>
            <a:prstGeom prst="rect">
              <a:avLst/>
            </a:prstGeom>
          </p:spPr>
        </p:pic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755" y="4362984"/>
            <a:ext cx="4472724" cy="2124915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5706415" y="3200400"/>
            <a:ext cx="2592371" cy="1280419"/>
          </a:xfrm>
          <a:prstGeom prst="wedgeEllipseCallou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29602" y="3392941"/>
            <a:ext cx="1545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797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2797</TotalTime>
  <Words>515</Words>
  <Application>Microsoft Office PowerPoint</Application>
  <PresentationFormat>Widescreen</PresentationFormat>
  <Paragraphs>142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Quicksand</vt:lpstr>
      <vt:lpstr>Office Theme</vt:lpstr>
      <vt:lpstr>PowerPoint Presentation</vt:lpstr>
      <vt:lpstr>PowerPoint Presentation</vt:lpstr>
      <vt:lpstr>Mat Iaith</vt:lpstr>
      <vt:lpstr>Plant yn dweud:</vt:lpstr>
      <vt:lpstr>Cyfarwyddiadau am TA.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Tasg Asesu 1 Gemau </dc:title>
  <dc:creator>Sammy Gibson (2512246)</dc:creator>
  <cp:lastModifiedBy>Sammy Gibson (2512246)</cp:lastModifiedBy>
  <cp:revision>137</cp:revision>
  <dcterms:created xsi:type="dcterms:W3CDTF">2025-09-07T11:02:59Z</dcterms:created>
  <dcterms:modified xsi:type="dcterms:W3CDTF">2025-09-26T15:09:50Z</dcterms:modified>
</cp:coreProperties>
</file>