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1" r:id="rId3"/>
    <p:sldId id="274" r:id="rId4"/>
    <p:sldId id="275" r:id="rId5"/>
    <p:sldId id="260" r:id="rId6"/>
    <p:sldId id="276" r:id="rId7"/>
    <p:sldId id="261" r:id="rId8"/>
    <p:sldId id="277" r:id="rId9"/>
    <p:sldId id="264" r:id="rId10"/>
    <p:sldId id="278" r:id="rId11"/>
    <p:sldId id="279" r:id="rId12"/>
    <p:sldId id="282" r:id="rId13"/>
    <p:sldId id="289" r:id="rId14"/>
    <p:sldId id="283" r:id="rId15"/>
    <p:sldId id="269" r:id="rId16"/>
    <p:sldId id="270" r:id="rId17"/>
    <p:sldId id="290" r:id="rId18"/>
    <p:sldId id="291" r:id="rId19"/>
    <p:sldId id="273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D8104-2D5B-4E7F-B813-9CAD09FDB1C8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AF130-3197-423C-8F34-B5895C1FF23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D8104-2D5B-4E7F-B813-9CAD09FDB1C8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AF130-3197-423C-8F34-B5895C1FF23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D8104-2D5B-4E7F-B813-9CAD09FDB1C8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AF130-3197-423C-8F34-B5895C1FF23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D8104-2D5B-4E7F-B813-9CAD09FDB1C8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AF130-3197-423C-8F34-B5895C1FF23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D8104-2D5B-4E7F-B813-9CAD09FDB1C8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AF130-3197-423C-8F34-B5895C1FF23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D8104-2D5B-4E7F-B813-9CAD09FDB1C8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AF130-3197-423C-8F34-B5895C1FF23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D8104-2D5B-4E7F-B813-9CAD09FDB1C8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AF130-3197-423C-8F34-B5895C1FF23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D8104-2D5B-4E7F-B813-9CAD09FDB1C8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AF130-3197-423C-8F34-B5895C1FF23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B40D8104-2D5B-4E7F-B813-9CAD09FDB1C8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51FAF130-3197-423C-8F34-B5895C1FF23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D8104-2D5B-4E7F-B813-9CAD09FDB1C8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AF130-3197-423C-8F34-B5895C1FF23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D8104-2D5B-4E7F-B813-9CAD09FDB1C8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AF130-3197-423C-8F34-B5895C1FF23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40D8104-2D5B-4E7F-B813-9CAD09FDB1C8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51FAF130-3197-423C-8F34-B5895C1FF23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9" descr="evolution1"/>
          <p:cNvPicPr>
            <a:picLocks noChangeAspect="1" noChangeArrowheads="1"/>
          </p:cNvPicPr>
          <p:nvPr/>
        </p:nvPicPr>
        <p:blipFill>
          <a:blip r:embed="rId2" cstate="email">
            <a:lum bright="-22000" contrast="-22000"/>
          </a:blip>
          <a:srcRect/>
          <a:stretch>
            <a:fillRect/>
          </a:stretch>
        </p:blipFill>
        <p:spPr bwMode="auto">
          <a:xfrm>
            <a:off x="0" y="0"/>
            <a:ext cx="9396413" cy="704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284040"/>
            <a:ext cx="8077200" cy="1673352"/>
          </a:xfrm>
        </p:spPr>
        <p:txBody>
          <a:bodyPr>
            <a:normAutofit/>
          </a:bodyPr>
          <a:lstStyle/>
          <a:p>
            <a:r>
              <a:rPr lang="en-GB" sz="60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HPAR5010</a:t>
            </a:r>
            <a:endParaRPr lang="en-GB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756992"/>
            <a:ext cx="8077200" cy="1499616"/>
          </a:xfrm>
        </p:spPr>
        <p:txBody>
          <a:bodyPr>
            <a:normAutofit/>
          </a:bodyPr>
          <a:lstStyle/>
          <a:p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Social </a:t>
            </a:r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Evolution</a:t>
            </a:r>
            <a:endParaRPr lang="en-GB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55448"/>
            <a:ext cx="8820472" cy="1252728"/>
          </a:xfrm>
        </p:spPr>
        <p:txBody>
          <a:bodyPr>
            <a:noAutofit/>
          </a:bodyPr>
          <a:lstStyle/>
          <a:p>
            <a:r>
              <a:rPr lang="en-GB" sz="4000" dirty="0" smtClean="0"/>
              <a:t>Evolutionary Theory &amp; Human Progress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750153"/>
          </a:xfrm>
        </p:spPr>
        <p:txBody>
          <a:bodyPr>
            <a:normAutofit/>
          </a:bodyPr>
          <a:lstStyle/>
          <a:p>
            <a:r>
              <a:rPr lang="en-GB" dirty="0" smtClean="0"/>
              <a:t>Changing ideas about human progress associated with both </a:t>
            </a:r>
            <a:r>
              <a:rPr lang="en-GB" dirty="0" smtClean="0">
                <a:solidFill>
                  <a:srgbClr val="FFC000"/>
                </a:solidFill>
              </a:rPr>
              <a:t>rationalist</a:t>
            </a:r>
            <a:r>
              <a:rPr lang="en-GB" dirty="0" smtClean="0"/>
              <a:t> thought of </a:t>
            </a:r>
            <a:r>
              <a:rPr lang="en-GB" dirty="0" smtClean="0">
                <a:solidFill>
                  <a:srgbClr val="FFC000"/>
                </a:solidFill>
              </a:rPr>
              <a:t>Enlightenment</a:t>
            </a:r>
            <a:r>
              <a:rPr lang="en-GB" dirty="0" smtClean="0"/>
              <a:t> &amp; </a:t>
            </a:r>
            <a:r>
              <a:rPr lang="en-GB" dirty="0" smtClean="0">
                <a:solidFill>
                  <a:srgbClr val="FFC000"/>
                </a:solidFill>
              </a:rPr>
              <a:t>empirical</a:t>
            </a:r>
            <a:r>
              <a:rPr lang="en-GB" dirty="0" smtClean="0"/>
              <a:t> scientific observation</a:t>
            </a:r>
          </a:p>
          <a:p>
            <a:r>
              <a:rPr lang="en-GB" dirty="0" smtClean="0"/>
              <a:t>Western thought: </a:t>
            </a:r>
            <a:r>
              <a:rPr lang="en-GB" dirty="0" err="1" smtClean="0">
                <a:solidFill>
                  <a:schemeClr val="accent1"/>
                </a:solidFill>
              </a:rPr>
              <a:t>unlinear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r>
              <a:rPr lang="en-GB" dirty="0" smtClean="0"/>
              <a:t>progress of human society</a:t>
            </a:r>
          </a:p>
          <a:p>
            <a:pPr>
              <a:defRPr/>
            </a:pPr>
            <a:r>
              <a:rPr lang="en-US" dirty="0" smtClean="0"/>
              <a:t>“understanding </a:t>
            </a:r>
            <a:r>
              <a:rPr lang="en-US" dirty="0" smtClean="0">
                <a:solidFill>
                  <a:srgbClr val="FFC000"/>
                </a:solidFill>
              </a:rPr>
              <a:t>directionality</a:t>
            </a:r>
            <a:r>
              <a:rPr lang="en-US" dirty="0" smtClean="0"/>
              <a:t> as a major characteristic of human history”</a:t>
            </a:r>
          </a:p>
          <a:p>
            <a:pPr>
              <a:buFont typeface="Wingdings" pitchFamily="2" charset="2"/>
              <a:buNone/>
              <a:defRPr/>
            </a:pPr>
            <a:r>
              <a:rPr lang="en-US" dirty="0" smtClean="0"/>
              <a:t>	(Trigger 1998: 10)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Noble Savage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5112568" cy="482453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Western European colonisation activity from 16</a:t>
            </a:r>
            <a:r>
              <a:rPr lang="en-GB" baseline="30000" dirty="0" smtClean="0"/>
              <a:t>th</a:t>
            </a:r>
            <a:r>
              <a:rPr lang="en-GB" dirty="0" smtClean="0"/>
              <a:t>-17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r>
              <a:rPr lang="en-GB" dirty="0" smtClean="0"/>
              <a:t>Contact with hunter-gatherer &amp; tribal agriculturalist groups:</a:t>
            </a:r>
          </a:p>
          <a:p>
            <a:pPr lvl="1"/>
            <a:r>
              <a:rPr lang="en-GB" dirty="0" smtClean="0"/>
              <a:t>Curiosities: descriptions of customs, illustrations of peoples &amp; collections of tools etc</a:t>
            </a:r>
          </a:p>
          <a:p>
            <a:r>
              <a:rPr lang="en-GB" dirty="0" smtClean="0"/>
              <a:t>Parallel made between modern “primitive savages” &amp; ancient inhabitants of Europe (users of stone tools)</a:t>
            </a:r>
            <a:endParaRPr lang="en-GB" dirty="0"/>
          </a:p>
        </p:txBody>
      </p:sp>
      <p:pic>
        <p:nvPicPr>
          <p:cNvPr id="5" name="Content Placeholder 4" descr="indian39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796136" y="1965509"/>
            <a:ext cx="3024336" cy="3695739"/>
          </a:xfrm>
        </p:spPr>
      </p:pic>
      <p:sp>
        <p:nvSpPr>
          <p:cNvPr id="6" name="TextBox 5"/>
          <p:cNvSpPr txBox="1"/>
          <p:nvPr/>
        </p:nvSpPr>
        <p:spPr>
          <a:xfrm>
            <a:off x="6444208" y="5661248"/>
            <a:ext cx="21403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16</a:t>
            </a:r>
            <a:r>
              <a:rPr lang="en-GB" baseline="30000" dirty="0" smtClean="0"/>
              <a:t>th</a:t>
            </a:r>
            <a:r>
              <a:rPr lang="en-GB" dirty="0" smtClean="0"/>
              <a:t> century drawing</a:t>
            </a:r>
          </a:p>
          <a:p>
            <a:r>
              <a:rPr lang="en-GB" dirty="0" smtClean="0"/>
              <a:t>Native American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435280" cy="125272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Enlightenment &amp; Evolutionary Ideas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700808"/>
            <a:ext cx="8507288" cy="4894169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 smtClean="0"/>
              <a:t>Belief in </a:t>
            </a:r>
            <a:r>
              <a:rPr lang="en-GB" sz="2800" dirty="0" smtClean="0">
                <a:solidFill>
                  <a:srgbClr val="FFC000"/>
                </a:solidFill>
              </a:rPr>
              <a:t>progress</a:t>
            </a:r>
            <a:r>
              <a:rPr lang="en-GB" sz="2800" dirty="0" smtClean="0"/>
              <a:t> as a key part of social change. Underpinned by several tenets:</a:t>
            </a:r>
          </a:p>
          <a:p>
            <a:r>
              <a:rPr lang="en-GB" sz="2800" dirty="0" smtClean="0">
                <a:solidFill>
                  <a:srgbClr val="FFC000"/>
                </a:solidFill>
              </a:rPr>
              <a:t>Psychic unity: </a:t>
            </a:r>
            <a:r>
              <a:rPr lang="en-GB" sz="2800" dirty="0" smtClean="0"/>
              <a:t>all human groups essentially same level of intelligence &amp; shared emotions</a:t>
            </a:r>
          </a:p>
          <a:p>
            <a:r>
              <a:rPr lang="en-GB" sz="2800" dirty="0" smtClean="0">
                <a:solidFill>
                  <a:srgbClr val="FFC000"/>
                </a:solidFill>
              </a:rPr>
              <a:t>Cultural progress </a:t>
            </a:r>
            <a:r>
              <a:rPr lang="en-GB" sz="2800" dirty="0" smtClean="0"/>
              <a:t>characterises human history:</a:t>
            </a:r>
          </a:p>
          <a:p>
            <a:pPr lvl="1"/>
            <a:r>
              <a:rPr lang="en-GB" sz="2400" dirty="0" smtClean="0"/>
              <a:t>Continual social change as humans strive to improve their condition</a:t>
            </a:r>
          </a:p>
          <a:p>
            <a:r>
              <a:rPr lang="en-GB" sz="2800" dirty="0" smtClean="0"/>
              <a:t>Progress encompasses technological development, politics, religious beliefs, social organisation</a:t>
            </a:r>
          </a:p>
          <a:p>
            <a:r>
              <a:rPr lang="en-GB" sz="2800" dirty="0" smtClean="0"/>
              <a:t>Progress prefects human nature: eliminating ignorance &amp; superstition</a:t>
            </a:r>
          </a:p>
          <a:p>
            <a:r>
              <a:rPr lang="en-GB" sz="2800" dirty="0" smtClean="0"/>
              <a:t>Progress results from exercise of rational thought to improve human condition</a:t>
            </a:r>
          </a:p>
          <a:p>
            <a:endParaRPr lang="en-GB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/>
              <a:t>Theory of Evolution</a:t>
            </a:r>
          </a:p>
        </p:txBody>
      </p:sp>
      <p:sp>
        <p:nvSpPr>
          <p:cNvPr id="113669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258816" cy="49674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Charles Darwin </a:t>
            </a:r>
            <a:r>
              <a:rPr lang="en-GB" dirty="0" smtClean="0"/>
              <a:t>1859: </a:t>
            </a:r>
            <a:r>
              <a:rPr lang="en-GB" i="1" dirty="0" smtClean="0">
                <a:solidFill>
                  <a:srgbClr val="FFC000"/>
                </a:solidFill>
              </a:rPr>
              <a:t>On </a:t>
            </a:r>
            <a:r>
              <a:rPr lang="en-GB" i="1" dirty="0">
                <a:solidFill>
                  <a:srgbClr val="FFC000"/>
                </a:solidFill>
              </a:rPr>
              <a:t>the Origin of Species</a:t>
            </a:r>
            <a:endParaRPr lang="en-GB" dirty="0">
              <a:solidFill>
                <a:srgbClr val="FFC000"/>
              </a:solidFill>
            </a:endParaRPr>
          </a:p>
          <a:p>
            <a:pPr lvl="1">
              <a:lnSpc>
                <a:spcPct val="90000"/>
              </a:lnSpc>
            </a:pPr>
            <a:r>
              <a:rPr lang="en-GB" dirty="0"/>
              <a:t>All life is related &amp; has descended from a common ancestor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rgbClr val="FFC000"/>
                </a:solidFill>
              </a:rPr>
              <a:t>Natural </a:t>
            </a:r>
            <a:r>
              <a:rPr lang="en-GB" dirty="0" smtClean="0">
                <a:solidFill>
                  <a:srgbClr val="FFC000"/>
                </a:solidFill>
              </a:rPr>
              <a:t>selection </a:t>
            </a:r>
            <a:r>
              <a:rPr lang="en-GB" dirty="0"/>
              <a:t>acts to preserve &amp; accumulate minor advantageous (genetic) mutations </a:t>
            </a:r>
            <a:endParaRPr lang="en-GB" dirty="0" smtClean="0"/>
          </a:p>
          <a:p>
            <a:pPr lvl="1">
              <a:lnSpc>
                <a:spcPct val="90000"/>
              </a:lnSpc>
            </a:pPr>
            <a:r>
              <a:rPr lang="en-GB" dirty="0" smtClean="0"/>
              <a:t>These results </a:t>
            </a:r>
            <a:r>
              <a:rPr lang="en-GB" dirty="0"/>
              <a:t>in gradual change of a population over </a:t>
            </a:r>
            <a:r>
              <a:rPr lang="en-GB" dirty="0" smtClean="0"/>
              <a:t>time</a:t>
            </a:r>
            <a:endParaRPr lang="en-GB" dirty="0"/>
          </a:p>
        </p:txBody>
      </p:sp>
      <p:pic>
        <p:nvPicPr>
          <p:cNvPr id="7" name="Picture 7" descr="charles_darwin_0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364088" y="1844824"/>
            <a:ext cx="3384376" cy="386665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Rectangle 4"/>
          <p:cNvSpPr/>
          <p:nvPr/>
        </p:nvSpPr>
        <p:spPr>
          <a:xfrm>
            <a:off x="6804248" y="5805264"/>
            <a:ext cx="16754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Charles Darwin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36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36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136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136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669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Natural Selection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323528" y="1844824"/>
            <a:ext cx="4402832" cy="4623816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 smtClean="0">
                <a:solidFill>
                  <a:srgbClr val="FFC000"/>
                </a:solidFill>
              </a:rPr>
              <a:t>“Natural selection </a:t>
            </a:r>
            <a:r>
              <a:rPr lang="en-GB" dirty="0" smtClean="0"/>
              <a:t>acts only by taking advantage of slight successive variations; she can never take a great and sudden leap, but must advance by short and sure, though slow steps”</a:t>
            </a:r>
          </a:p>
          <a:p>
            <a:pPr>
              <a:lnSpc>
                <a:spcPct val="90000"/>
              </a:lnSpc>
              <a:buNone/>
            </a:pPr>
            <a:r>
              <a:rPr lang="en-GB" dirty="0" smtClean="0"/>
              <a:t>	(Darwin [2010] 1859: 132)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Herbert Spencer: </a:t>
            </a:r>
            <a:r>
              <a:rPr lang="en-GB" dirty="0" smtClean="0">
                <a:solidFill>
                  <a:srgbClr val="FFC000"/>
                </a:solidFill>
              </a:rPr>
              <a:t>survival of the fittest</a:t>
            </a:r>
            <a:endParaRPr lang="en-GB" dirty="0">
              <a:solidFill>
                <a:srgbClr val="FFC000"/>
              </a:solidFill>
            </a:endParaRPr>
          </a:p>
        </p:txBody>
      </p:sp>
      <p:pic>
        <p:nvPicPr>
          <p:cNvPr id="10" name="Content Placeholder 9" descr="galapagos finches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292079" y="2348880"/>
            <a:ext cx="3648691" cy="2952328"/>
          </a:xfrm>
          <a:ln w="38100">
            <a:solidFill>
              <a:srgbClr val="FFC000"/>
            </a:solidFill>
          </a:ln>
        </p:spPr>
      </p:pic>
      <p:sp>
        <p:nvSpPr>
          <p:cNvPr id="11" name="TextBox 10"/>
          <p:cNvSpPr txBox="1"/>
          <p:nvPr/>
        </p:nvSpPr>
        <p:spPr>
          <a:xfrm>
            <a:off x="6372200" y="5373216"/>
            <a:ext cx="1920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Galapagos finches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/>
              <a:t>Theory of Evolution</a:t>
            </a:r>
          </a:p>
        </p:txBody>
      </p:sp>
      <p:sp>
        <p:nvSpPr>
          <p:cNvPr id="11878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79512" y="1628800"/>
            <a:ext cx="4680520" cy="515719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Huge impact on </a:t>
            </a:r>
            <a:r>
              <a:rPr lang="en-GB" dirty="0" smtClean="0"/>
              <a:t>19</a:t>
            </a:r>
            <a:r>
              <a:rPr lang="en-GB" baseline="30000" dirty="0" smtClean="0"/>
              <a:t>th</a:t>
            </a:r>
            <a:r>
              <a:rPr lang="en-GB" dirty="0" smtClean="0"/>
              <a:t> century intellectual thought</a:t>
            </a:r>
            <a:endParaRPr lang="en-GB" dirty="0"/>
          </a:p>
          <a:p>
            <a:r>
              <a:rPr lang="en-GB" dirty="0"/>
              <a:t>Archaeology: means of explaining social change</a:t>
            </a:r>
          </a:p>
          <a:p>
            <a:r>
              <a:rPr lang="en-GB" dirty="0"/>
              <a:t>At basis of the development of </a:t>
            </a:r>
            <a:r>
              <a:rPr lang="en-GB" dirty="0">
                <a:solidFill>
                  <a:srgbClr val="FFC000"/>
                </a:solidFill>
              </a:rPr>
              <a:t>typologies</a:t>
            </a:r>
            <a:r>
              <a:rPr lang="en-GB" dirty="0"/>
              <a:t> (Pitt Rivers, </a:t>
            </a:r>
            <a:r>
              <a:rPr lang="en-GB" dirty="0" err="1"/>
              <a:t>Montelius</a:t>
            </a:r>
            <a:r>
              <a:rPr lang="en-GB" dirty="0"/>
              <a:t>, Petrie):</a:t>
            </a:r>
          </a:p>
          <a:p>
            <a:pPr lvl="1"/>
            <a:r>
              <a:rPr lang="en-GB" dirty="0"/>
              <a:t>Explaining how material culture changes through time</a:t>
            </a:r>
          </a:p>
          <a:p>
            <a:pPr lvl="1"/>
            <a:r>
              <a:rPr lang="en-GB" dirty="0" smtClean="0"/>
              <a:t>Dating techniques</a:t>
            </a:r>
            <a:endParaRPr lang="en-GB" dirty="0"/>
          </a:p>
        </p:txBody>
      </p:sp>
      <p:pic>
        <p:nvPicPr>
          <p:cNvPr id="6" name="Picture 4" descr="swizzle9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983190" y="2348880"/>
            <a:ext cx="3935954" cy="2232248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</p:pic>
      <p:sp>
        <p:nvSpPr>
          <p:cNvPr id="5" name="TextBox 4"/>
          <p:cNvSpPr txBox="1"/>
          <p:nvPr/>
        </p:nvSpPr>
        <p:spPr>
          <a:xfrm>
            <a:off x="6660232" y="4725144"/>
            <a:ext cx="2027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Typology of swords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87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87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187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187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187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787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Social </a:t>
            </a:r>
            <a:r>
              <a:rPr lang="en-GB" dirty="0"/>
              <a:t>Evolution</a:t>
            </a:r>
          </a:p>
        </p:txBody>
      </p:sp>
      <p:sp>
        <p:nvSpPr>
          <p:cNvPr id="11981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73936"/>
            <a:ext cx="4248472" cy="489542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smtClean="0"/>
              <a:t>= application of evolutionary theory to society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Categorises societies </a:t>
            </a:r>
            <a:r>
              <a:rPr lang="en-GB" dirty="0"/>
              <a:t>on a scale from simple to </a:t>
            </a:r>
            <a:r>
              <a:rPr lang="en-GB" dirty="0" smtClean="0"/>
              <a:t>complex</a:t>
            </a:r>
            <a:endParaRPr lang="en-GB" dirty="0">
              <a:solidFill>
                <a:srgbClr val="FFC000"/>
              </a:solidFill>
            </a:endParaRP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Assumes a </a:t>
            </a:r>
            <a:r>
              <a:rPr lang="en-GB" dirty="0" err="1">
                <a:solidFill>
                  <a:srgbClr val="FFC000"/>
                </a:solidFill>
              </a:rPr>
              <a:t>unilinear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dirty="0" smtClean="0">
                <a:solidFill>
                  <a:srgbClr val="FFC000"/>
                </a:solidFill>
              </a:rPr>
              <a:t>trend</a:t>
            </a:r>
            <a:endParaRPr lang="en-GB" dirty="0">
              <a:solidFill>
                <a:srgbClr val="FFC000"/>
              </a:solidFill>
            </a:endParaRPr>
          </a:p>
          <a:p>
            <a:pPr>
              <a:lnSpc>
                <a:spcPct val="90000"/>
              </a:lnSpc>
              <a:defRPr/>
            </a:pPr>
            <a:r>
              <a:rPr lang="en-GB" dirty="0"/>
              <a:t>Historical trajectories </a:t>
            </a:r>
            <a:r>
              <a:rPr lang="en-GB" dirty="0" smtClean="0"/>
              <a:t>are unstable</a:t>
            </a:r>
            <a:endParaRPr lang="en-GB" dirty="0"/>
          </a:p>
        </p:txBody>
      </p:sp>
      <p:pic>
        <p:nvPicPr>
          <p:cNvPr id="7" name="Content Placeholder 6" descr="darwin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860032" y="2636912"/>
            <a:ext cx="3976332" cy="2031315"/>
          </a:xfrm>
        </p:spPr>
      </p:pic>
      <p:sp>
        <p:nvSpPr>
          <p:cNvPr id="8" name="TextBox 7"/>
          <p:cNvSpPr txBox="1"/>
          <p:nvPr/>
        </p:nvSpPr>
        <p:spPr>
          <a:xfrm>
            <a:off x="6660232" y="4869160"/>
            <a:ext cx="19287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“Human progress”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9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98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198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198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981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dirty="0" smtClean="0"/>
              <a:t>Social </a:t>
            </a:r>
            <a:r>
              <a:rPr lang="en-GB" sz="5400" dirty="0"/>
              <a:t>Evolution</a:t>
            </a:r>
          </a:p>
        </p:txBody>
      </p:sp>
      <p:sp>
        <p:nvSpPr>
          <p:cNvPr id="11981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Can categorise societies on a scale from simple to complex</a:t>
            </a:r>
          </a:p>
          <a:p>
            <a:pPr>
              <a:lnSpc>
                <a:spcPct val="90000"/>
              </a:lnSpc>
            </a:pPr>
            <a:r>
              <a:rPr lang="en-GB" dirty="0" err="1" smtClean="0"/>
              <a:t>Eg</a:t>
            </a:r>
            <a:r>
              <a:rPr lang="en-GB" dirty="0" smtClean="0"/>
              <a:t>. Marxism</a:t>
            </a:r>
            <a:r>
              <a:rPr lang="en-GB" dirty="0"/>
              <a:t>: all societies pass through the same series of stages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rgbClr val="FFC000"/>
                </a:solidFill>
              </a:rPr>
              <a:t>Primitive, ancient, feudal, capitalist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Assumes </a:t>
            </a:r>
            <a:r>
              <a:rPr lang="en-GB" dirty="0"/>
              <a:t>a </a:t>
            </a:r>
            <a:r>
              <a:rPr lang="en-GB" dirty="0" err="1">
                <a:solidFill>
                  <a:srgbClr val="FFC000"/>
                </a:solidFill>
              </a:rPr>
              <a:t>unilinear</a:t>
            </a:r>
            <a:r>
              <a:rPr lang="en-GB" dirty="0"/>
              <a:t> trend: inexorable march to progress</a:t>
            </a:r>
          </a:p>
          <a:p>
            <a:pPr>
              <a:lnSpc>
                <a:spcPct val="90000"/>
              </a:lnSpc>
            </a:pPr>
            <a:r>
              <a:rPr lang="en-GB" dirty="0"/>
              <a:t>Historical trajectories of unstable </a:t>
            </a:r>
            <a:r>
              <a:rPr lang="en-GB" dirty="0" smtClean="0"/>
              <a:t>nature: invariably ends </a:t>
            </a:r>
            <a:r>
              <a:rPr lang="en-GB" dirty="0"/>
              <a:t>in collapse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9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98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198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198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198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9811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Herbert Spencer: Social Darwinism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27314" y="1728743"/>
            <a:ext cx="4690864" cy="4823416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dirty="0" smtClean="0"/>
              <a:t>Coined the phrase </a:t>
            </a:r>
            <a:r>
              <a:rPr lang="en-GB" dirty="0" smtClean="0">
                <a:solidFill>
                  <a:srgbClr val="FFC000"/>
                </a:solidFill>
              </a:rPr>
              <a:t>“survival of the fittest”</a:t>
            </a:r>
          </a:p>
          <a:p>
            <a:pPr>
              <a:defRPr/>
            </a:pPr>
            <a:r>
              <a:rPr lang="en-GB" dirty="0" smtClean="0"/>
              <a:t>Adapted evolutionary theory onto a social plane:</a:t>
            </a:r>
          </a:p>
          <a:p>
            <a:pPr lvl="1">
              <a:defRPr/>
            </a:pPr>
            <a:r>
              <a:rPr lang="en-GB" dirty="0" smtClean="0"/>
              <a:t>Emphasising importance </a:t>
            </a:r>
            <a:r>
              <a:rPr lang="en-GB" dirty="0" smtClean="0"/>
              <a:t>of organic analogy – the similarities between organism &amp; state </a:t>
            </a:r>
          </a:p>
          <a:p>
            <a:pPr>
              <a:defRPr/>
            </a:pPr>
            <a:r>
              <a:rPr lang="en-GB" dirty="0" smtClean="0"/>
              <a:t>Four main concepts:</a:t>
            </a:r>
          </a:p>
          <a:p>
            <a:pPr lvl="1">
              <a:defRPr/>
            </a:pPr>
            <a:r>
              <a:rPr lang="en-GB" dirty="0" smtClean="0"/>
              <a:t>Growth</a:t>
            </a:r>
          </a:p>
          <a:p>
            <a:pPr lvl="1">
              <a:defRPr/>
            </a:pPr>
            <a:r>
              <a:rPr lang="en-GB" dirty="0" smtClean="0"/>
              <a:t>Differentiation</a:t>
            </a:r>
          </a:p>
          <a:p>
            <a:pPr lvl="1">
              <a:defRPr/>
            </a:pPr>
            <a:r>
              <a:rPr lang="en-GB" dirty="0" smtClean="0"/>
              <a:t>Integration</a:t>
            </a:r>
          </a:p>
          <a:p>
            <a:pPr lvl="1">
              <a:defRPr/>
            </a:pPr>
            <a:r>
              <a:rPr lang="en-GB" dirty="0" smtClean="0"/>
              <a:t>Adaptation</a:t>
            </a:r>
          </a:p>
          <a:p>
            <a:pPr>
              <a:defRPr/>
            </a:pPr>
            <a:endParaRPr lang="en-GB" sz="2400" dirty="0" smtClean="0"/>
          </a:p>
        </p:txBody>
      </p:sp>
      <p:pic>
        <p:nvPicPr>
          <p:cNvPr id="8" name="Picture 3" descr="391px-Herbert_Spencer_2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8000" contrast="-8000"/>
          </a:blip>
          <a:srcRect/>
          <a:stretch>
            <a:fillRect/>
          </a:stretch>
        </p:blipFill>
        <p:spPr bwMode="auto">
          <a:xfrm>
            <a:off x="5724128" y="1844824"/>
            <a:ext cx="2991968" cy="45912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Spencer: Social Evolution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822161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800" dirty="0" smtClean="0"/>
              <a:t>Societies develop from simple to compound (complex) structures of varying levels</a:t>
            </a:r>
          </a:p>
          <a:p>
            <a:pPr lvl="1">
              <a:defRPr/>
            </a:pPr>
            <a:r>
              <a:rPr lang="en-GB" sz="2400" dirty="0" smtClean="0">
                <a:solidFill>
                  <a:srgbClr val="FFC000"/>
                </a:solidFill>
              </a:rPr>
              <a:t>Simple: </a:t>
            </a:r>
            <a:r>
              <a:rPr lang="en-GB" sz="2400" dirty="0" smtClean="0"/>
              <a:t>separate families.</a:t>
            </a:r>
          </a:p>
          <a:p>
            <a:pPr lvl="1">
              <a:defRPr/>
            </a:pPr>
            <a:r>
              <a:rPr lang="en-GB" sz="2400" dirty="0" smtClean="0">
                <a:solidFill>
                  <a:srgbClr val="FFC000"/>
                </a:solidFill>
              </a:rPr>
              <a:t>Compound:</a:t>
            </a:r>
            <a:r>
              <a:rPr lang="en-GB" sz="2400" dirty="0" smtClean="0"/>
              <a:t> families organized into clans</a:t>
            </a:r>
          </a:p>
          <a:p>
            <a:pPr lvl="1">
              <a:defRPr/>
            </a:pPr>
            <a:r>
              <a:rPr lang="en-GB" sz="2400" dirty="0" smtClean="0">
                <a:solidFill>
                  <a:srgbClr val="FFC000"/>
                </a:solidFill>
              </a:rPr>
              <a:t>Doubly Compound: </a:t>
            </a:r>
            <a:r>
              <a:rPr lang="en-GB" sz="2400" dirty="0" smtClean="0"/>
              <a:t>clans </a:t>
            </a:r>
            <a:r>
              <a:rPr lang="en-GB" sz="2400" dirty="0" smtClean="0"/>
              <a:t>organized </a:t>
            </a:r>
            <a:r>
              <a:rPr lang="en-GB" sz="2400" dirty="0" smtClean="0"/>
              <a:t>into tribes</a:t>
            </a:r>
          </a:p>
          <a:p>
            <a:pPr lvl="1">
              <a:defRPr/>
            </a:pPr>
            <a:r>
              <a:rPr lang="en-GB" sz="2400" dirty="0" smtClean="0">
                <a:solidFill>
                  <a:srgbClr val="FFC000"/>
                </a:solidFill>
              </a:rPr>
              <a:t>Trebly Compound</a:t>
            </a:r>
            <a:r>
              <a:rPr lang="en-GB" sz="2400" dirty="0" smtClean="0"/>
              <a:t>: tribes </a:t>
            </a:r>
            <a:r>
              <a:rPr lang="en-GB" sz="2400" dirty="0" smtClean="0"/>
              <a:t>further </a:t>
            </a:r>
            <a:r>
              <a:rPr lang="en-GB" sz="2400" dirty="0" smtClean="0"/>
              <a:t>organized into nations </a:t>
            </a:r>
          </a:p>
          <a:p>
            <a:pPr>
              <a:defRPr/>
            </a:pPr>
            <a:r>
              <a:rPr lang="en-GB" sz="2800" dirty="0" smtClean="0"/>
              <a:t>As a society grows its structure (complexity) will inevitably increase</a:t>
            </a:r>
          </a:p>
          <a:p>
            <a:pPr>
              <a:defRPr/>
            </a:pPr>
            <a:r>
              <a:rPr lang="en-GB" sz="2800" dirty="0" smtClean="0"/>
              <a:t>Results in differences in power &amp; social roles, &amp; development of specialist roles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Evolution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680520" cy="489654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sz="3200" dirty="0" smtClean="0"/>
              <a:t>Edward </a:t>
            </a:r>
            <a:r>
              <a:rPr lang="en-GB" sz="3200" dirty="0" err="1" smtClean="0"/>
              <a:t>Tylor</a:t>
            </a:r>
            <a:r>
              <a:rPr lang="en-GB" sz="3200" dirty="0" smtClean="0"/>
              <a:t> </a:t>
            </a:r>
            <a:r>
              <a:rPr lang="en-GB" sz="3200" dirty="0" smtClean="0">
                <a:solidFill>
                  <a:srgbClr val="FFC000"/>
                </a:solidFill>
              </a:rPr>
              <a:t>(1871: </a:t>
            </a:r>
            <a:r>
              <a:rPr lang="en-GB" sz="3200" i="1" dirty="0" smtClean="0">
                <a:solidFill>
                  <a:srgbClr val="FFC000"/>
                </a:solidFill>
              </a:rPr>
              <a:t>Primitive Culture</a:t>
            </a:r>
            <a:r>
              <a:rPr lang="en-GB" sz="3200" dirty="0" smtClean="0">
                <a:solidFill>
                  <a:srgbClr val="FFC000"/>
                </a:solidFill>
              </a:rPr>
              <a:t>):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800" dirty="0" smtClean="0"/>
              <a:t>Different contemporary societies were at different stages of evolution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800" dirty="0" smtClean="0"/>
              <a:t>“Simpler” contemporary societies were thought to resemble ancient societies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88224" y="6165304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“Noble savage”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980728"/>
            <a:ext cx="2903517" cy="5133651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Evolution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464496" cy="489654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sz="3200" dirty="0" smtClean="0"/>
              <a:t>Morgan </a:t>
            </a:r>
            <a:r>
              <a:rPr lang="en-GB" sz="3200" dirty="0" smtClean="0">
                <a:solidFill>
                  <a:srgbClr val="FFC000"/>
                </a:solidFill>
              </a:rPr>
              <a:t>(1877 </a:t>
            </a:r>
            <a:r>
              <a:rPr lang="en-GB" sz="3200" i="1" dirty="0" smtClean="0">
                <a:solidFill>
                  <a:srgbClr val="FFC000"/>
                </a:solidFill>
              </a:rPr>
              <a:t>Ancient Society</a:t>
            </a:r>
            <a:r>
              <a:rPr lang="en-GB" sz="3200" dirty="0" smtClean="0">
                <a:solidFill>
                  <a:srgbClr val="FFC000"/>
                </a:solidFill>
              </a:rPr>
              <a:t>): </a:t>
            </a:r>
          </a:p>
          <a:p>
            <a:pPr>
              <a:lnSpc>
                <a:spcPct val="90000"/>
              </a:lnSpc>
              <a:defRPr/>
            </a:pPr>
            <a:r>
              <a:rPr lang="en-GB" sz="3200" dirty="0" smtClean="0"/>
              <a:t>Divided evolution of human culture into three separated stages: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800" dirty="0" smtClean="0">
                <a:solidFill>
                  <a:srgbClr val="FFC000"/>
                </a:solidFill>
              </a:rPr>
              <a:t>Savagery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800" dirty="0" smtClean="0">
                <a:solidFill>
                  <a:srgbClr val="FFC000"/>
                </a:solidFill>
              </a:rPr>
              <a:t>Barbarism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800" dirty="0" smtClean="0">
                <a:solidFill>
                  <a:srgbClr val="FFC000"/>
                </a:solidFill>
              </a:rPr>
              <a:t>Civilisation</a:t>
            </a:r>
          </a:p>
          <a:p>
            <a:endParaRPr lang="en-GB" sz="3200" dirty="0"/>
          </a:p>
        </p:txBody>
      </p:sp>
      <p:pic>
        <p:nvPicPr>
          <p:cNvPr id="8" name="Content Placeholder 4" descr="john-white06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868144" y="1628800"/>
            <a:ext cx="2592288" cy="442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6588224" y="6165304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“Noble savage”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Neo-Evolutionism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sz="2800" dirty="0" err="1" smtClean="0"/>
              <a:t>Processual</a:t>
            </a:r>
            <a:r>
              <a:rPr lang="en-US" sz="2800" dirty="0" smtClean="0"/>
              <a:t> archaeology: </a:t>
            </a:r>
            <a:r>
              <a:rPr lang="en-US" sz="2800" dirty="0" err="1" smtClean="0"/>
              <a:t>ethnoarchaeology</a:t>
            </a:r>
            <a:r>
              <a:rPr lang="en-US" sz="2800" dirty="0" smtClean="0"/>
              <a:t> used to make direct analogy between the social organization of modern &amp; ancient societies</a:t>
            </a:r>
            <a:endParaRPr lang="en-GB" sz="2800" dirty="0" smtClean="0"/>
          </a:p>
          <a:p>
            <a:pPr>
              <a:defRPr/>
            </a:pPr>
            <a:r>
              <a:rPr lang="en-GB" sz="2800" dirty="0" smtClean="0"/>
              <a:t>Elman Service </a:t>
            </a:r>
            <a:r>
              <a:rPr lang="en-GB" sz="2800" dirty="0" smtClean="0">
                <a:solidFill>
                  <a:srgbClr val="FFC000"/>
                </a:solidFill>
              </a:rPr>
              <a:t>(1962: </a:t>
            </a:r>
            <a:r>
              <a:rPr lang="en-GB" sz="2800" i="1" dirty="0" smtClean="0">
                <a:solidFill>
                  <a:srgbClr val="FFC000"/>
                </a:solidFill>
              </a:rPr>
              <a:t>Primitive Social Organisation</a:t>
            </a:r>
            <a:r>
              <a:rPr lang="en-GB" sz="2800" dirty="0" smtClean="0">
                <a:solidFill>
                  <a:srgbClr val="FFC000"/>
                </a:solidFill>
              </a:rPr>
              <a:t>)</a:t>
            </a:r>
            <a:endParaRPr lang="en-GB" sz="2800" i="1" dirty="0" smtClean="0">
              <a:solidFill>
                <a:srgbClr val="FFC000"/>
              </a:solidFill>
            </a:endParaRPr>
          </a:p>
          <a:p>
            <a:pPr lvl="1">
              <a:defRPr/>
            </a:pPr>
            <a:r>
              <a:rPr lang="en-GB" sz="2400" dirty="0" smtClean="0">
                <a:solidFill>
                  <a:srgbClr val="FFC000"/>
                </a:solidFill>
                <a:cs typeface="Times New Roman" pitchFamily="18" charset="0"/>
              </a:rPr>
              <a:t>Bands</a:t>
            </a:r>
          </a:p>
          <a:p>
            <a:pPr lvl="1">
              <a:defRPr/>
            </a:pPr>
            <a:r>
              <a:rPr lang="en-GB" sz="2400" dirty="0" err="1" smtClean="0">
                <a:solidFill>
                  <a:srgbClr val="FFC000"/>
                </a:solidFill>
              </a:rPr>
              <a:t>Segmentary</a:t>
            </a:r>
            <a:r>
              <a:rPr lang="en-GB" sz="2400" dirty="0" smtClean="0">
                <a:solidFill>
                  <a:srgbClr val="FFC000"/>
                </a:solidFill>
              </a:rPr>
              <a:t> society</a:t>
            </a:r>
          </a:p>
          <a:p>
            <a:pPr lvl="1">
              <a:defRPr/>
            </a:pPr>
            <a:r>
              <a:rPr lang="en-GB" sz="2400" dirty="0" smtClean="0">
                <a:solidFill>
                  <a:srgbClr val="FFC000"/>
                </a:solidFill>
              </a:rPr>
              <a:t>Chiefdoms</a:t>
            </a:r>
          </a:p>
          <a:p>
            <a:pPr lvl="1">
              <a:defRPr/>
            </a:pPr>
            <a:r>
              <a:rPr lang="en-GB" sz="2400" dirty="0" smtClean="0">
                <a:solidFill>
                  <a:srgbClr val="FFC000"/>
                </a:solidFill>
              </a:rPr>
              <a:t>Early states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/>
              <a:t>Decline and Fall</a:t>
            </a:r>
          </a:p>
        </p:txBody>
      </p:sp>
      <p:sp>
        <p:nvSpPr>
          <p:cNvPr id="13312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73936"/>
            <a:ext cx="4392488" cy="4895424"/>
          </a:xfrm>
        </p:spPr>
        <p:txBody>
          <a:bodyPr>
            <a:normAutofit/>
          </a:bodyPr>
          <a:lstStyle/>
          <a:p>
            <a:r>
              <a:rPr lang="en-GB" dirty="0" smtClean="0"/>
              <a:t>Growth, </a:t>
            </a:r>
            <a:r>
              <a:rPr lang="en-GB" dirty="0"/>
              <a:t>flux &amp; collapse of states </a:t>
            </a:r>
            <a:endParaRPr lang="en-GB" dirty="0" smtClean="0"/>
          </a:p>
          <a:p>
            <a:pPr lvl="1"/>
            <a:r>
              <a:rPr lang="en-GB" dirty="0" smtClean="0"/>
              <a:t>Plentiful historical </a:t>
            </a:r>
            <a:r>
              <a:rPr lang="en-GB" dirty="0"/>
              <a:t>&amp; </a:t>
            </a:r>
            <a:r>
              <a:rPr lang="en-GB" dirty="0" smtClean="0"/>
              <a:t>archaeological  evidence</a:t>
            </a:r>
            <a:endParaRPr lang="en-GB" dirty="0"/>
          </a:p>
          <a:p>
            <a:r>
              <a:rPr lang="en-GB" dirty="0" smtClean="0">
                <a:solidFill>
                  <a:srgbClr val="FFC000"/>
                </a:solidFill>
              </a:rPr>
              <a:t>Cyclical</a:t>
            </a:r>
            <a:r>
              <a:rPr lang="en-GB" dirty="0" smtClean="0"/>
              <a:t> </a:t>
            </a:r>
            <a:r>
              <a:rPr lang="en-GB" dirty="0"/>
              <a:t>view of world cultures:</a:t>
            </a:r>
          </a:p>
          <a:p>
            <a:pPr lvl="1"/>
            <a:r>
              <a:rPr lang="en-GB" dirty="0"/>
              <a:t>Origins, zenith, fall</a:t>
            </a:r>
          </a:p>
          <a:p>
            <a:r>
              <a:rPr lang="en-GB" dirty="0"/>
              <a:t>This process has become to be viewed as  inevitable</a:t>
            </a:r>
          </a:p>
        </p:txBody>
      </p:sp>
      <p:pic>
        <p:nvPicPr>
          <p:cNvPr id="5" name="Content Placeholder 4" descr="quibra-social1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4932039" y="2348880"/>
            <a:ext cx="3914281" cy="288032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" dur="indefinite"/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5" dur="indefinite"/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mph" presetSubtype="0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33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33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1" dur="indefinite"/>
                                        <p:tgtEl>
                                          <p:spTgt spid="133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2" dur="indefinite"/>
                                        <p:tgtEl>
                                          <p:spTgt spid="133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mph" presetSubtype="0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4" dur="indefinite"/>
                                        <p:tgtEl>
                                          <p:spTgt spid="133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5" dur="indefinite"/>
                                        <p:tgtEl>
                                          <p:spTgt spid="133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33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23" grpId="0" build="p"/>
      <p:bldP spid="133123" grpI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dirty="0" smtClean="0"/>
              <a:t>Problems?</a:t>
            </a:r>
            <a:endParaRPr lang="en-GB" sz="5400" dirty="0"/>
          </a:p>
        </p:txBody>
      </p:sp>
      <p:sp>
        <p:nvSpPr>
          <p:cNvPr id="12800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628800"/>
            <a:ext cx="4680520" cy="4968552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dirty="0"/>
              <a:t>“The concepts of function, adaptation, &amp; evolution have no </a:t>
            </a:r>
            <a:r>
              <a:rPr lang="en-GB" dirty="0">
                <a:solidFill>
                  <a:srgbClr val="FFC000"/>
                </a:solidFill>
              </a:rPr>
              <a:t>explanatory</a:t>
            </a:r>
            <a:r>
              <a:rPr lang="en-GB" dirty="0"/>
              <a:t> </a:t>
            </a:r>
            <a:r>
              <a:rPr lang="en-GB" dirty="0" smtClean="0"/>
              <a:t>role”</a:t>
            </a:r>
            <a:endParaRPr lang="en-GB" dirty="0"/>
          </a:p>
          <a:p>
            <a:pPr>
              <a:lnSpc>
                <a:spcPct val="90000"/>
              </a:lnSpc>
              <a:buNone/>
            </a:pPr>
            <a:r>
              <a:rPr lang="en-GB" dirty="0" smtClean="0"/>
              <a:t>	(</a:t>
            </a:r>
            <a:r>
              <a:rPr lang="en-GB" dirty="0"/>
              <a:t>Shanks &amp; Tilley 1987: 210)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Reductive </a:t>
            </a:r>
            <a:r>
              <a:rPr lang="en-GB" dirty="0"/>
              <a:t>view </a:t>
            </a:r>
            <a:r>
              <a:rPr lang="en-GB" dirty="0" smtClean="0"/>
              <a:t>of human societies: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Ignores agency &amp; </a:t>
            </a:r>
            <a:r>
              <a:rPr lang="en-GB" dirty="0"/>
              <a:t>views evolutionary change as </a:t>
            </a:r>
            <a:r>
              <a:rPr lang="en-GB" dirty="0" smtClean="0"/>
              <a:t>inexorable </a:t>
            </a:r>
            <a:r>
              <a:rPr lang="en-GB" dirty="0" smtClean="0"/>
              <a:t>progress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What about peoples / societies at “different” stages/levels of development?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7064477" y="6139439"/>
            <a:ext cx="1473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Maori warrior</a:t>
            </a:r>
            <a:endParaRPr lang="en-GB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5" y="1674920"/>
            <a:ext cx="3283295" cy="437772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80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280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280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280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280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Negatives: Social Darwinism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75015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Theory </a:t>
            </a:r>
            <a:r>
              <a:rPr lang="en-GB" dirty="0"/>
              <a:t>that persons, </a:t>
            </a:r>
            <a:r>
              <a:rPr lang="en-GB" dirty="0" smtClean="0"/>
              <a:t>groups &amp; races </a:t>
            </a:r>
            <a:r>
              <a:rPr lang="en-GB" dirty="0"/>
              <a:t>are subject to the </a:t>
            </a:r>
            <a:r>
              <a:rPr lang="en-GB" dirty="0" smtClean="0"/>
              <a:t>laws </a:t>
            </a:r>
            <a:r>
              <a:rPr lang="en-GB" dirty="0"/>
              <a:t>of </a:t>
            </a:r>
            <a:r>
              <a:rPr lang="en-GB" dirty="0" smtClean="0"/>
              <a:t>natural selection</a:t>
            </a:r>
            <a:endParaRPr lang="en-GB" dirty="0"/>
          </a:p>
          <a:p>
            <a:r>
              <a:rPr lang="en-GB" dirty="0" smtClean="0"/>
              <a:t>Notion of superior &amp; inferior </a:t>
            </a:r>
            <a:r>
              <a:rPr lang="en-GB" dirty="0"/>
              <a:t>groups </a:t>
            </a:r>
            <a:r>
              <a:rPr lang="en-GB" dirty="0" smtClean="0"/>
              <a:t>of people &amp; </a:t>
            </a:r>
            <a:r>
              <a:rPr lang="en-GB" dirty="0"/>
              <a:t>the possibility of the former dominating the </a:t>
            </a:r>
            <a:r>
              <a:rPr lang="en-GB" dirty="0" smtClean="0"/>
              <a:t>latter</a:t>
            </a:r>
          </a:p>
          <a:p>
            <a:pPr lvl="1"/>
            <a:r>
              <a:rPr lang="en-GB" dirty="0" smtClean="0"/>
              <a:t>“survival of the fittest”</a:t>
            </a:r>
          </a:p>
          <a:p>
            <a:r>
              <a:rPr lang="en-GB" dirty="0" smtClean="0"/>
              <a:t>Francis </a:t>
            </a:r>
            <a:r>
              <a:rPr lang="en-GB" dirty="0"/>
              <a:t>Galton (</a:t>
            </a:r>
            <a:r>
              <a:rPr lang="en-GB" dirty="0" smtClean="0"/>
              <a:t>1822-1911)</a:t>
            </a:r>
          </a:p>
          <a:p>
            <a:pPr lvl="1"/>
            <a:r>
              <a:rPr lang="en-GB" dirty="0" smtClean="0"/>
              <a:t>Improvement of </a:t>
            </a:r>
            <a:r>
              <a:rPr lang="en-GB" dirty="0"/>
              <a:t>human traits through selective procreation </a:t>
            </a:r>
            <a:endParaRPr lang="en-GB" dirty="0" smtClean="0"/>
          </a:p>
          <a:p>
            <a:pPr lvl="1"/>
            <a:r>
              <a:rPr lang="en-GB" dirty="0" smtClean="0"/>
              <a:t>Eugenics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0343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Negatives: Social Darwinism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9"/>
            <a:ext cx="4464496" cy="4979142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Treatment of non-western populations in colonies:</a:t>
            </a:r>
          </a:p>
          <a:p>
            <a:pPr lvl="1"/>
            <a:r>
              <a:rPr lang="en-GB" dirty="0" smtClean="0"/>
              <a:t>Congo</a:t>
            </a:r>
          </a:p>
          <a:p>
            <a:pPr lvl="1"/>
            <a:r>
              <a:rPr lang="en-GB" dirty="0" smtClean="0"/>
              <a:t>Australia</a:t>
            </a:r>
          </a:p>
          <a:p>
            <a:r>
              <a:rPr lang="en-GB" dirty="0" err="1" smtClean="0"/>
              <a:t>Ahnenerbe</a:t>
            </a:r>
            <a:r>
              <a:rPr lang="en-GB" dirty="0" smtClean="0"/>
              <a:t> (ancestral heritage):</a:t>
            </a:r>
          </a:p>
          <a:p>
            <a:pPr lvl="1"/>
            <a:r>
              <a:rPr lang="en-GB" dirty="0" smtClean="0"/>
              <a:t>Research into the archaeology and history of the Aryan race</a:t>
            </a:r>
          </a:p>
          <a:p>
            <a:pPr lvl="1"/>
            <a:r>
              <a:rPr lang="en-GB" dirty="0" smtClean="0"/>
              <a:t>To establish the supremacy of Nordic populations</a:t>
            </a:r>
          </a:p>
          <a:p>
            <a:pPr lvl="1"/>
            <a:r>
              <a:rPr lang="en-GB" dirty="0" smtClean="0"/>
              <a:t>Aryans descended from Nordic gods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292080" y="1628800"/>
            <a:ext cx="3240360" cy="5051151"/>
          </a:xfrm>
        </p:spPr>
      </p:pic>
    </p:spTree>
    <p:extLst>
      <p:ext uri="{BB962C8B-B14F-4D97-AF65-F5344CB8AC3E}">
        <p14:creationId xmlns:p14="http://schemas.microsoft.com/office/powerpoint/2010/main" val="3647622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/>
              <a:t>Summary</a:t>
            </a:r>
          </a:p>
        </p:txBody>
      </p:sp>
      <p:sp>
        <p:nvSpPr>
          <p:cNvPr id="13209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How we perceive of the world around &amp; its great time-depth has changed dramatically over the past two centuries</a:t>
            </a:r>
          </a:p>
          <a:p>
            <a:r>
              <a:rPr lang="en-GB" sz="2800" dirty="0"/>
              <a:t>Time-depth of humans has been pushed way back beyond Bishop Ussher’s 4004 BC</a:t>
            </a:r>
          </a:p>
          <a:p>
            <a:r>
              <a:rPr lang="en-GB" sz="2800" dirty="0"/>
              <a:t>Development of evolutionary theory has had a great impact on how people envisage cultural </a:t>
            </a:r>
            <a:r>
              <a:rPr lang="en-GB" sz="2800" dirty="0" smtClean="0"/>
              <a:t>change &amp; “progress”</a:t>
            </a:r>
            <a:endParaRPr lang="en-GB" sz="2800" dirty="0"/>
          </a:p>
          <a:p>
            <a:r>
              <a:rPr lang="en-GB" sz="2800" dirty="0"/>
              <a:t>Practical impact on how archaeologists organise material culture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2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132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132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32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9" dur="indefinite"/>
                                        <p:tgtEl>
                                          <p:spTgt spid="132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0" dur="indefinite"/>
                                        <p:tgtEl>
                                          <p:spTgt spid="132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32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7" dur="indefinite"/>
                                        <p:tgtEl>
                                          <p:spTgt spid="132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8" dur="indefinite"/>
                                        <p:tgtEl>
                                          <p:spTgt spid="132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32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2099" grpId="0" build="p"/>
      <p:bldP spid="132099" grpI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130</TotalTime>
  <Words>806</Words>
  <Application>Microsoft Office PowerPoint</Application>
  <PresentationFormat>On-screen Show (4:3)</PresentationFormat>
  <Paragraphs>121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Corbel</vt:lpstr>
      <vt:lpstr>Times New Roman</vt:lpstr>
      <vt:lpstr>Wingdings</vt:lpstr>
      <vt:lpstr>Wingdings 2</vt:lpstr>
      <vt:lpstr>Wingdings 3</vt:lpstr>
      <vt:lpstr>Module</vt:lpstr>
      <vt:lpstr>HPAR5010</vt:lpstr>
      <vt:lpstr>Evolutionary Theory &amp; Human Progress</vt:lpstr>
      <vt:lpstr>The Noble Savage</vt:lpstr>
      <vt:lpstr>Enlightenment &amp; Evolutionary Ideas</vt:lpstr>
      <vt:lpstr>Theory of Evolution</vt:lpstr>
      <vt:lpstr>Natural Selection</vt:lpstr>
      <vt:lpstr>Theory of Evolution</vt:lpstr>
      <vt:lpstr>Social Evolution</vt:lpstr>
      <vt:lpstr>Social Evolution</vt:lpstr>
      <vt:lpstr>Herbert Spencer: Social Darwinism</vt:lpstr>
      <vt:lpstr>Spencer: Social Evolution</vt:lpstr>
      <vt:lpstr>Social Evolution</vt:lpstr>
      <vt:lpstr>Social Evolution</vt:lpstr>
      <vt:lpstr>Neo-Evolutionism</vt:lpstr>
      <vt:lpstr>Decline and Fall</vt:lpstr>
      <vt:lpstr>Problems?</vt:lpstr>
      <vt:lpstr>Negatives: Social Darwinism</vt:lpstr>
      <vt:lpstr>Negatives: Social Darwinism</vt:lpstr>
      <vt:lpstr>Summary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Themes and Theories</dc:title>
  <dc:creator>Louise</dc:creator>
  <cp:lastModifiedBy>Louise Steel</cp:lastModifiedBy>
  <cp:revision>30</cp:revision>
  <dcterms:created xsi:type="dcterms:W3CDTF">2013-03-14T16:41:22Z</dcterms:created>
  <dcterms:modified xsi:type="dcterms:W3CDTF">2018-09-18T11:42:26Z</dcterms:modified>
</cp:coreProperties>
</file>