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2"/>
  </p:notesMasterIdLst>
  <p:sldIdLst>
    <p:sldId id="256" r:id="rId2"/>
    <p:sldId id="282" r:id="rId3"/>
    <p:sldId id="283" r:id="rId4"/>
    <p:sldId id="265" r:id="rId5"/>
    <p:sldId id="285" r:id="rId6"/>
    <p:sldId id="288" r:id="rId7"/>
    <p:sldId id="286" r:id="rId8"/>
    <p:sldId id="287" r:id="rId9"/>
    <p:sldId id="289" r:id="rId10"/>
    <p:sldId id="315" r:id="rId11"/>
  </p:sldIdLst>
  <p:sldSz cx="14630400" cy="8229600"/>
  <p:notesSz cx="8229600" cy="14630400"/>
  <p:embeddedFontLst>
    <p:embeddedFont>
      <p:font typeface="Geist" panose="020B0604020202020204" charset="0"/>
      <p:regular r:id="rId1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6F3EA"/>
    <a:srgbClr val="AFE3D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EC3305-C42B-4D6F-B382-134F7C500F2C}" v="363" dt="2025-12-09T18:37:07.8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54" d="100"/>
          <a:sy n="54" d="100"/>
        </p:scale>
        <p:origin x="716"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629564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7A1820-63F5-2880-A2CD-9ED94654C1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78ED15E-1D3B-B3F4-566D-DF3B8F74F65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A717FDD-D73C-AAF2-FAE3-A44FB304907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EE3ED31-F530-89B1-9C2E-7E4639DCC5FE}"/>
              </a:ext>
            </a:extLst>
          </p:cNvPr>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9723488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ABB056-5D36-6A8A-9867-6BC02FE15CA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98E9FF5-DE7C-D924-EF45-56AB5EB5071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CE51502-23F1-A1BA-9932-E6A6F13C8EA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EF560A6-A6F9-4566-9D08-67C680E52F40}"/>
              </a:ext>
            </a:extLst>
          </p:cNvPr>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9848844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7EAF05-F1BC-F2CB-4C6C-331AF4B67B2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B12C8F5-51A0-D368-F03C-D9D1AAABE01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6108835-ADBE-2C57-5927-52E9809926F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74B5B10-BA50-BCFE-55EE-7E612C98F288}"/>
              </a:ext>
            </a:extLst>
          </p:cNvPr>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4247155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16E84A-F020-13B7-F0E0-7E5A97E7E2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157FE5-31A5-24B1-9A41-26F504AB575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B7EA20C-47A7-CF65-837A-D2B6DD87634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4C7C3F2-A1F6-F329-B74B-CC78917A35DE}"/>
              </a:ext>
            </a:extLst>
          </p:cNvPr>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33456712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AF03A7-E378-42B1-4528-4CCBC632500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EFF318-34B2-142F-D821-807A3848553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040424D-554C-4FE1-8983-A52453EBDEF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088CB6A-A01C-C6F8-F725-E4FE82ECBBA0}"/>
              </a:ext>
            </a:extLst>
          </p:cNvPr>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26413162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048DCA-663D-FD0B-50B6-26564F56492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EA080A2-6220-7006-B398-E5DBE15C8AD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9DE61B-B055-5575-B178-5F11FB42325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18E6D8D-1CD2-6B0D-7FA3-7A2AA5AA4A8E}"/>
              </a:ext>
            </a:extLst>
          </p:cNvPr>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25061994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9B50D3-138E-E15A-5978-E4B8644FCD0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3CC4E37-B8FB-B794-E74E-CF514B8A4D6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C427126-8CE2-75EB-B358-576E82534D6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9D4FE3E-5827-5CF6-7E38-7D99F922AC15}"/>
              </a:ext>
            </a:extLst>
          </p:cNvPr>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6778806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2C745E-A0D8-3F9E-4EC1-5442E751DB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A460B3B-6770-0DD8-B13C-B60D6C5942E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0F7995B-832F-9800-FA41-66720652E44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E26558A-7B22-AC45-B402-96D83EF20214}"/>
              </a:ext>
            </a:extLst>
          </p:cNvPr>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6540409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lide 11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Slide 12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Slide 13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Slide 14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Slide 15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Slide 16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Slide 17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Slide 18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1.xml"/><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11.xml"/><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11.xml"/><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11.xml"/><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 Id="rId9" Type="http://schemas.openxmlformats.org/officeDocument/2006/relationships/image" Target="../media/image22.png"/></Relationships>
</file>

<file path=ppt/slides/_rels/slide9.xml.rels><?xml version="1.0" encoding="UTF-8" standalone="yes"?>
<Relationships xmlns="http://schemas.openxmlformats.org/package/2006/relationships"><Relationship Id="rId3" Type="http://schemas.openxmlformats.org/officeDocument/2006/relationships/hyperlink" Target="https://ieeexplore.ieee.org/document/9530668" TargetMode="External"/><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image" Target="../media/image23.png"/><Relationship Id="rId5" Type="http://schemas.openxmlformats.org/officeDocument/2006/relationships/hyperlink" Target="https://docs.aws.amazon.com/rekognition/latest/dg/what-is.html" TargetMode="External"/><Relationship Id="rId4" Type="http://schemas.openxmlformats.org/officeDocument/2006/relationships/hyperlink" Target="https://cloud.google.com/vision/docs"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Shape 0"/>
          <p:cNvSpPr/>
          <p:nvPr/>
        </p:nvSpPr>
        <p:spPr>
          <a:xfrm>
            <a:off x="433507" y="205424"/>
            <a:ext cx="13763387" cy="7741920"/>
          </a:xfrm>
          <a:prstGeom prst="roundRect">
            <a:avLst>
              <a:gd name="adj" fmla="val 3969"/>
            </a:avLst>
          </a:prstGeom>
          <a:solidFill>
            <a:srgbClr val="E5F9F2">
              <a:alpha val="95000"/>
            </a:srgbClr>
          </a:solidFill>
          <a:ln/>
          <a:effectLst>
            <a:outerShdw blurRad="80010" dist="53340" dir="5400000" algn="bl" rotWithShape="0">
              <a:srgbClr val="000000">
                <a:alpha val="10000"/>
              </a:srgbClr>
            </a:outerShdw>
          </a:effectLst>
        </p:spPr>
        <p:txBody>
          <a:bodyPr/>
          <a:lstStyle/>
          <a:p>
            <a:endParaRPr lang="en-US" sz="1600" b="1" dirty="0">
              <a:latin typeface="Arial" panose="020B0604020202020204" pitchFamily="34" charset="0"/>
              <a:cs typeface="Arial" panose="020B0604020202020204" pitchFamily="34" charset="0"/>
            </a:endParaRPr>
          </a:p>
        </p:txBody>
      </p:sp>
      <p:pic>
        <p:nvPicPr>
          <p:cNvPr id="22" name="Image 0" descr="preencoded.png">
            <a:extLst>
              <a:ext uri="{FF2B5EF4-FFF2-40B4-BE49-F238E27FC236}">
                <a16:creationId xmlns:a16="http://schemas.microsoft.com/office/drawing/2014/main" id="{63D8D8DD-E35E-76BB-4311-0D6FF4928A15}"/>
              </a:ext>
            </a:extLst>
          </p:cNvPr>
          <p:cNvPicPr>
            <a:picLocks noChangeAspect="1"/>
          </p:cNvPicPr>
          <p:nvPr/>
        </p:nvPicPr>
        <p:blipFill>
          <a:blip r:embed="rId3"/>
          <a:stretch>
            <a:fillRect/>
          </a:stretch>
        </p:blipFill>
        <p:spPr>
          <a:xfrm>
            <a:off x="8718114" y="243840"/>
            <a:ext cx="5478779" cy="7741920"/>
          </a:xfrm>
          <a:prstGeom prst="rect">
            <a:avLst/>
          </a:prstGeom>
        </p:spPr>
      </p:pic>
      <p:sp>
        <p:nvSpPr>
          <p:cNvPr id="23" name="Text 0">
            <a:extLst>
              <a:ext uri="{FF2B5EF4-FFF2-40B4-BE49-F238E27FC236}">
                <a16:creationId xmlns:a16="http://schemas.microsoft.com/office/drawing/2014/main" id="{6D61DA1B-1582-EC6C-E540-643CFDE40E38}"/>
              </a:ext>
            </a:extLst>
          </p:cNvPr>
          <p:cNvSpPr/>
          <p:nvPr/>
        </p:nvSpPr>
        <p:spPr>
          <a:xfrm>
            <a:off x="1373873" y="3575695"/>
            <a:ext cx="7556421" cy="1767364"/>
          </a:xfrm>
          <a:prstGeom prst="rect">
            <a:avLst/>
          </a:prstGeom>
          <a:noFill/>
          <a:ln/>
        </p:spPr>
        <p:txBody>
          <a:bodyPr wrap="square" lIns="0" tIns="0" rIns="0" bIns="0" rtlCol="0" anchor="t"/>
          <a:lstStyle/>
          <a:p>
            <a:pPr marL="0" indent="0" algn="l">
              <a:lnSpc>
                <a:spcPts val="4600"/>
              </a:lnSpc>
              <a:buNone/>
            </a:pPr>
            <a:r>
              <a:rPr lang="en-US" sz="3700" b="1" dirty="0">
                <a:solidFill>
                  <a:srgbClr val="006747"/>
                </a:solidFill>
                <a:latin typeface="Arial" panose="020B0604020202020204" pitchFamily="34" charset="0"/>
                <a:ea typeface="Noto Serif SC Bold" pitchFamily="34" charset="-122"/>
                <a:cs typeface="Arial" panose="020B0604020202020204" pitchFamily="34" charset="0"/>
              </a:rPr>
              <a:t>Community Clean Council</a:t>
            </a:r>
            <a:endParaRPr lang="en-US" sz="3700" dirty="0">
              <a:latin typeface="Arial" panose="020B0604020202020204" pitchFamily="34" charset="0"/>
              <a:cs typeface="Arial" panose="020B0604020202020204" pitchFamily="34" charset="0"/>
            </a:endParaRPr>
          </a:p>
        </p:txBody>
      </p:sp>
      <p:sp>
        <p:nvSpPr>
          <p:cNvPr id="25" name="Text 2">
            <a:extLst>
              <a:ext uri="{FF2B5EF4-FFF2-40B4-BE49-F238E27FC236}">
                <a16:creationId xmlns:a16="http://schemas.microsoft.com/office/drawing/2014/main" id="{3162A7CB-1BB9-6B37-5E55-3E1041BF1309}"/>
              </a:ext>
            </a:extLst>
          </p:cNvPr>
          <p:cNvSpPr/>
          <p:nvPr/>
        </p:nvSpPr>
        <p:spPr>
          <a:xfrm>
            <a:off x="705772" y="2004551"/>
            <a:ext cx="7732455" cy="603409"/>
          </a:xfrm>
          <a:prstGeom prst="rect">
            <a:avLst/>
          </a:prstGeom>
          <a:noFill/>
          <a:ln/>
        </p:spPr>
        <p:txBody>
          <a:bodyPr wrap="square" lIns="0" tIns="0" rIns="0" bIns="0" rtlCol="0" anchor="t"/>
          <a:lstStyle/>
          <a:p>
            <a:pPr marL="0" indent="0" algn="l">
              <a:lnSpc>
                <a:spcPts val="2350"/>
              </a:lnSpc>
              <a:buNone/>
            </a:pPr>
            <a:r>
              <a:rPr lang="en-US" sz="1600" b="1" dirty="0">
                <a:solidFill>
                  <a:srgbClr val="4B4A4A"/>
                </a:solidFill>
                <a:latin typeface="Arial" panose="020B0604020202020204" pitchFamily="34" charset="0"/>
                <a:ea typeface="Geist" pitchFamily="34" charset="-122"/>
                <a:cs typeface="Arial" panose="020B0604020202020204" pitchFamily="34" charset="0"/>
              </a:rPr>
              <a:t>Module: </a:t>
            </a:r>
            <a:r>
              <a:rPr lang="en-US" sz="1600" dirty="0">
                <a:solidFill>
                  <a:srgbClr val="4B4A4A"/>
                </a:solidFill>
                <a:latin typeface="Arial" panose="020B0604020202020204" pitchFamily="34" charset="0"/>
                <a:ea typeface="Geist" pitchFamily="34" charset="-122"/>
                <a:cs typeface="Arial" panose="020B0604020202020204" pitchFamily="34" charset="0"/>
              </a:rPr>
              <a:t>Emerging Trends (ACCB6019)</a:t>
            </a:r>
            <a:endParaRPr lang="en-US" sz="1600" dirty="0">
              <a:latin typeface="Arial" panose="020B0604020202020204" pitchFamily="34" charset="0"/>
              <a:cs typeface="Arial" panose="020B0604020202020204" pitchFamily="34" charset="0"/>
            </a:endParaRPr>
          </a:p>
        </p:txBody>
      </p:sp>
      <p:sp>
        <p:nvSpPr>
          <p:cNvPr id="26" name="Text 3">
            <a:extLst>
              <a:ext uri="{FF2B5EF4-FFF2-40B4-BE49-F238E27FC236}">
                <a16:creationId xmlns:a16="http://schemas.microsoft.com/office/drawing/2014/main" id="{620EC83E-9689-84C4-2202-A120630F1913}"/>
              </a:ext>
            </a:extLst>
          </p:cNvPr>
          <p:cNvSpPr/>
          <p:nvPr/>
        </p:nvSpPr>
        <p:spPr>
          <a:xfrm>
            <a:off x="708338" y="1549615"/>
            <a:ext cx="8550958" cy="603409"/>
          </a:xfrm>
          <a:prstGeom prst="rect">
            <a:avLst/>
          </a:prstGeom>
          <a:noFill/>
          <a:ln/>
        </p:spPr>
        <p:txBody>
          <a:bodyPr wrap="square" lIns="0" tIns="0" rIns="0" bIns="0" rtlCol="0" anchor="t"/>
          <a:lstStyle/>
          <a:p>
            <a:pPr marL="0" indent="0" algn="l">
              <a:lnSpc>
                <a:spcPts val="2350"/>
              </a:lnSpc>
              <a:buNone/>
            </a:pPr>
            <a:r>
              <a:rPr lang="en-US" sz="1600" b="1" dirty="0">
                <a:solidFill>
                  <a:srgbClr val="4B4A4A"/>
                </a:solidFill>
                <a:latin typeface="Arial" panose="020B0604020202020204" pitchFamily="34" charset="0"/>
                <a:ea typeface="Geist" pitchFamily="34" charset="-122"/>
                <a:cs typeface="Arial" panose="020B0604020202020204" pitchFamily="34" charset="0"/>
              </a:rPr>
              <a:t>Programme: </a:t>
            </a:r>
            <a:r>
              <a:rPr lang="en-US" sz="1600" dirty="0">
                <a:solidFill>
                  <a:srgbClr val="4B4A4A"/>
                </a:solidFill>
                <a:latin typeface="Arial" panose="020B0604020202020204" pitchFamily="34" charset="0"/>
                <a:ea typeface="Geist" pitchFamily="34" charset="-122"/>
                <a:cs typeface="Arial" panose="020B0604020202020204" pitchFamily="34" charset="0"/>
              </a:rPr>
              <a:t>BSc Computing Portfolio, BA Computer Animation, BA Games Design</a:t>
            </a:r>
            <a:endParaRPr lang="en-US" sz="1600" dirty="0">
              <a:latin typeface="Arial" panose="020B0604020202020204" pitchFamily="34" charset="0"/>
              <a:cs typeface="Arial" panose="020B0604020202020204" pitchFamily="34" charset="0"/>
            </a:endParaRPr>
          </a:p>
        </p:txBody>
      </p:sp>
      <p:sp>
        <p:nvSpPr>
          <p:cNvPr id="27" name="Text 4">
            <a:extLst>
              <a:ext uri="{FF2B5EF4-FFF2-40B4-BE49-F238E27FC236}">
                <a16:creationId xmlns:a16="http://schemas.microsoft.com/office/drawing/2014/main" id="{B09F9869-FF4B-CC63-DA66-FB975F4726DB}"/>
              </a:ext>
            </a:extLst>
          </p:cNvPr>
          <p:cNvSpPr/>
          <p:nvPr/>
        </p:nvSpPr>
        <p:spPr>
          <a:xfrm>
            <a:off x="3091529" y="7068401"/>
            <a:ext cx="3548182" cy="301704"/>
          </a:xfrm>
          <a:prstGeom prst="rect">
            <a:avLst/>
          </a:prstGeom>
          <a:noFill/>
          <a:ln/>
        </p:spPr>
        <p:txBody>
          <a:bodyPr wrap="none" lIns="0" tIns="0" rIns="0" bIns="0" rtlCol="0" anchor="t"/>
          <a:lstStyle/>
          <a:p>
            <a:pPr marL="0" indent="0" algn="l">
              <a:lnSpc>
                <a:spcPts val="2350"/>
              </a:lnSpc>
              <a:buNone/>
            </a:pPr>
            <a:r>
              <a:rPr lang="en-US" b="1" dirty="0">
                <a:solidFill>
                  <a:schemeClr val="tx2">
                    <a:lumMod val="50000"/>
                  </a:schemeClr>
                </a:solidFill>
                <a:latin typeface="Arial" panose="020B0604020202020204" pitchFamily="34" charset="0"/>
                <a:ea typeface="Geist" pitchFamily="34" charset="-122"/>
                <a:cs typeface="Arial" panose="020B0604020202020204" pitchFamily="34" charset="0"/>
              </a:rPr>
              <a:t>Lecturer: Dr. Dipo </a:t>
            </a:r>
            <a:r>
              <a:rPr lang="en-US" b="1" dirty="0" err="1">
                <a:solidFill>
                  <a:schemeClr val="tx2">
                    <a:lumMod val="50000"/>
                  </a:schemeClr>
                </a:solidFill>
                <a:latin typeface="Arial" panose="020B0604020202020204" pitchFamily="34" charset="0"/>
                <a:ea typeface="Geist" pitchFamily="34" charset="-122"/>
                <a:cs typeface="Arial" panose="020B0604020202020204" pitchFamily="34" charset="0"/>
              </a:rPr>
              <a:t>Dunsin</a:t>
            </a:r>
            <a:endParaRPr lang="en-US" b="1" dirty="0">
              <a:solidFill>
                <a:schemeClr val="tx2">
                  <a:lumMod val="50000"/>
                </a:schemeClr>
              </a:solidFill>
              <a:latin typeface="Arial" panose="020B0604020202020204" pitchFamily="34" charset="0"/>
              <a:cs typeface="Arial" panose="020B0604020202020204" pitchFamily="34" charset="0"/>
            </a:endParaRPr>
          </a:p>
        </p:txBody>
      </p:sp>
      <p:sp>
        <p:nvSpPr>
          <p:cNvPr id="31" name="Text 8">
            <a:extLst>
              <a:ext uri="{FF2B5EF4-FFF2-40B4-BE49-F238E27FC236}">
                <a16:creationId xmlns:a16="http://schemas.microsoft.com/office/drawing/2014/main" id="{C6593785-4039-09ED-7D5E-E7C414529FB2}"/>
              </a:ext>
            </a:extLst>
          </p:cNvPr>
          <p:cNvSpPr/>
          <p:nvPr/>
        </p:nvSpPr>
        <p:spPr>
          <a:xfrm>
            <a:off x="3451515" y="4459377"/>
            <a:ext cx="2828211" cy="353378"/>
          </a:xfrm>
          <a:prstGeom prst="rect">
            <a:avLst/>
          </a:prstGeom>
          <a:noFill/>
          <a:ln/>
        </p:spPr>
        <p:txBody>
          <a:bodyPr wrap="none" lIns="0" tIns="0" rIns="0" bIns="0" rtlCol="0" anchor="t"/>
          <a:lstStyle/>
          <a:p>
            <a:pPr marL="0" indent="0" algn="l">
              <a:lnSpc>
                <a:spcPts val="2750"/>
              </a:lnSpc>
              <a:buNone/>
            </a:pPr>
            <a:r>
              <a:rPr lang="en-US" b="1" dirty="0">
                <a:solidFill>
                  <a:schemeClr val="tx2">
                    <a:lumMod val="50000"/>
                  </a:schemeClr>
                </a:solidFill>
                <a:latin typeface="Arial" panose="020B0604020202020204" pitchFamily="34" charset="0"/>
                <a:ea typeface="Noto Serif SC Bold" pitchFamily="34" charset="-122"/>
                <a:cs typeface="Arial" panose="020B0604020202020204" pitchFamily="34" charset="0"/>
              </a:rPr>
              <a:t>Team Members:</a:t>
            </a:r>
            <a:endParaRPr lang="en-US" dirty="0">
              <a:solidFill>
                <a:schemeClr val="tx2">
                  <a:lumMod val="50000"/>
                </a:schemeClr>
              </a:solidFill>
              <a:latin typeface="Arial" panose="020B0604020202020204" pitchFamily="34" charset="0"/>
              <a:cs typeface="Arial" panose="020B0604020202020204" pitchFamily="34" charset="0"/>
            </a:endParaRPr>
          </a:p>
        </p:txBody>
      </p:sp>
      <p:sp>
        <p:nvSpPr>
          <p:cNvPr id="32" name="Text 9">
            <a:extLst>
              <a:ext uri="{FF2B5EF4-FFF2-40B4-BE49-F238E27FC236}">
                <a16:creationId xmlns:a16="http://schemas.microsoft.com/office/drawing/2014/main" id="{035B3D8B-5811-1859-A388-02C24CC1351D}"/>
              </a:ext>
            </a:extLst>
          </p:cNvPr>
          <p:cNvSpPr/>
          <p:nvPr/>
        </p:nvSpPr>
        <p:spPr>
          <a:xfrm>
            <a:off x="2314239" y="4950994"/>
            <a:ext cx="7556421" cy="301704"/>
          </a:xfrm>
          <a:prstGeom prst="rect">
            <a:avLst/>
          </a:prstGeom>
          <a:noFill/>
          <a:ln/>
        </p:spPr>
        <p:txBody>
          <a:bodyPr wrap="none" lIns="0" tIns="0" rIns="0" bIns="0" rtlCol="0" anchor="t"/>
          <a:lstStyle/>
          <a:p>
            <a:pPr marL="342900" indent="-342900" algn="l">
              <a:lnSpc>
                <a:spcPts val="2350"/>
              </a:lnSpc>
              <a:buSzPct val="100000"/>
              <a:buChar char="•"/>
            </a:pPr>
            <a:r>
              <a:rPr lang="en-US" sz="1400" dirty="0">
                <a:solidFill>
                  <a:srgbClr val="4B4A4A"/>
                </a:solidFill>
                <a:latin typeface="Arial" panose="020B0604020202020204" pitchFamily="34" charset="0"/>
                <a:ea typeface="Geist" pitchFamily="34" charset="-122"/>
                <a:cs typeface="Arial" panose="020B0604020202020204" pitchFamily="34" charset="0"/>
              </a:rPr>
              <a:t>Alexandru Carp – Product &amp; Research Lead</a:t>
            </a:r>
            <a:endParaRPr lang="en-US" sz="1400" dirty="0">
              <a:latin typeface="Arial" panose="020B0604020202020204" pitchFamily="34" charset="0"/>
              <a:cs typeface="Arial" panose="020B0604020202020204" pitchFamily="34" charset="0"/>
            </a:endParaRPr>
          </a:p>
        </p:txBody>
      </p:sp>
      <p:sp>
        <p:nvSpPr>
          <p:cNvPr id="33" name="Text 10">
            <a:extLst>
              <a:ext uri="{FF2B5EF4-FFF2-40B4-BE49-F238E27FC236}">
                <a16:creationId xmlns:a16="http://schemas.microsoft.com/office/drawing/2014/main" id="{1EB70D6E-D037-EA77-165C-39AD3923B135}"/>
              </a:ext>
            </a:extLst>
          </p:cNvPr>
          <p:cNvSpPr/>
          <p:nvPr/>
        </p:nvSpPr>
        <p:spPr>
          <a:xfrm>
            <a:off x="2314239" y="5350699"/>
            <a:ext cx="7556421" cy="301704"/>
          </a:xfrm>
          <a:prstGeom prst="rect">
            <a:avLst/>
          </a:prstGeom>
          <a:noFill/>
          <a:ln/>
        </p:spPr>
        <p:txBody>
          <a:bodyPr wrap="none" lIns="0" tIns="0" rIns="0" bIns="0" rtlCol="0" anchor="t"/>
          <a:lstStyle/>
          <a:p>
            <a:pPr marL="342900" indent="-342900" algn="l">
              <a:lnSpc>
                <a:spcPts val="2350"/>
              </a:lnSpc>
              <a:buSzPct val="100000"/>
              <a:buChar char="•"/>
            </a:pPr>
            <a:r>
              <a:rPr lang="en-US" sz="1400" dirty="0">
                <a:solidFill>
                  <a:srgbClr val="4B4A4A"/>
                </a:solidFill>
                <a:latin typeface="Arial" panose="020B0604020202020204" pitchFamily="34" charset="0"/>
                <a:ea typeface="Geist" pitchFamily="34" charset="-122"/>
                <a:cs typeface="Arial" panose="020B0604020202020204" pitchFamily="34" charset="0"/>
              </a:rPr>
              <a:t>Carlos Miguel – Mobile App &amp; UX Lead</a:t>
            </a:r>
            <a:endParaRPr lang="en-US" sz="1400" dirty="0">
              <a:latin typeface="Arial" panose="020B0604020202020204" pitchFamily="34" charset="0"/>
              <a:cs typeface="Arial" panose="020B0604020202020204" pitchFamily="34" charset="0"/>
            </a:endParaRPr>
          </a:p>
        </p:txBody>
      </p:sp>
      <p:sp>
        <p:nvSpPr>
          <p:cNvPr id="34" name="Text 11">
            <a:extLst>
              <a:ext uri="{FF2B5EF4-FFF2-40B4-BE49-F238E27FC236}">
                <a16:creationId xmlns:a16="http://schemas.microsoft.com/office/drawing/2014/main" id="{9AB687EA-4013-DA5C-1ECC-E18B76C1801F}"/>
              </a:ext>
            </a:extLst>
          </p:cNvPr>
          <p:cNvSpPr/>
          <p:nvPr/>
        </p:nvSpPr>
        <p:spPr>
          <a:xfrm>
            <a:off x="2314238" y="5746005"/>
            <a:ext cx="7556421" cy="301704"/>
          </a:xfrm>
          <a:prstGeom prst="rect">
            <a:avLst/>
          </a:prstGeom>
          <a:noFill/>
          <a:ln/>
        </p:spPr>
        <p:txBody>
          <a:bodyPr wrap="none" lIns="0" tIns="0" rIns="0" bIns="0" rtlCol="0" anchor="t"/>
          <a:lstStyle/>
          <a:p>
            <a:pPr marL="342900" indent="-342900" algn="l">
              <a:lnSpc>
                <a:spcPts val="2350"/>
              </a:lnSpc>
              <a:buSzPct val="100000"/>
              <a:buChar char="•"/>
            </a:pPr>
            <a:r>
              <a:rPr lang="en-US" sz="1400" dirty="0">
                <a:solidFill>
                  <a:srgbClr val="4B4A4A"/>
                </a:solidFill>
                <a:latin typeface="Arial" panose="020B0604020202020204" pitchFamily="34" charset="0"/>
                <a:ea typeface="Geist" pitchFamily="34" charset="-122"/>
                <a:cs typeface="Arial" panose="020B0604020202020204" pitchFamily="34" charset="0"/>
              </a:rPr>
              <a:t>Marina Munteanu – Backend &amp; Cloud Lead</a:t>
            </a:r>
            <a:endParaRPr lang="en-US" sz="1400" dirty="0">
              <a:latin typeface="Arial" panose="020B0604020202020204" pitchFamily="34" charset="0"/>
              <a:cs typeface="Arial" panose="020B0604020202020204" pitchFamily="34" charset="0"/>
            </a:endParaRPr>
          </a:p>
        </p:txBody>
      </p:sp>
      <p:sp>
        <p:nvSpPr>
          <p:cNvPr id="35" name="Text 12">
            <a:extLst>
              <a:ext uri="{FF2B5EF4-FFF2-40B4-BE49-F238E27FC236}">
                <a16:creationId xmlns:a16="http://schemas.microsoft.com/office/drawing/2014/main" id="{09B3130B-6C0E-0A07-CC40-09C8407DB3B5}"/>
              </a:ext>
            </a:extLst>
          </p:cNvPr>
          <p:cNvSpPr/>
          <p:nvPr/>
        </p:nvSpPr>
        <p:spPr>
          <a:xfrm>
            <a:off x="2314237" y="6145710"/>
            <a:ext cx="7556421" cy="301704"/>
          </a:xfrm>
          <a:prstGeom prst="rect">
            <a:avLst/>
          </a:prstGeom>
          <a:noFill/>
          <a:ln/>
        </p:spPr>
        <p:txBody>
          <a:bodyPr wrap="none" lIns="0" tIns="0" rIns="0" bIns="0" rtlCol="0" anchor="t"/>
          <a:lstStyle/>
          <a:p>
            <a:pPr marL="342900" indent="-342900" algn="l">
              <a:lnSpc>
                <a:spcPts val="2350"/>
              </a:lnSpc>
              <a:buSzPct val="100000"/>
              <a:buChar char="•"/>
            </a:pPr>
            <a:r>
              <a:rPr lang="en-US" sz="1400" dirty="0">
                <a:solidFill>
                  <a:srgbClr val="4B4A4A"/>
                </a:solidFill>
                <a:latin typeface="Arial" panose="020B0604020202020204" pitchFamily="34" charset="0"/>
                <a:ea typeface="Geist" pitchFamily="34" charset="-122"/>
                <a:cs typeface="Arial" panose="020B0604020202020204" pitchFamily="34" charset="0"/>
              </a:rPr>
              <a:t>Mariana Lupu – AI &amp; Quality Control Lead</a:t>
            </a:r>
            <a:endParaRPr lang="en-US" sz="1400" dirty="0">
              <a:latin typeface="Arial" panose="020B0604020202020204" pitchFamily="34" charset="0"/>
              <a:cs typeface="Arial" panose="020B0604020202020204" pitchFamily="34" charset="0"/>
            </a:endParaRPr>
          </a:p>
        </p:txBody>
      </p:sp>
      <p:sp>
        <p:nvSpPr>
          <p:cNvPr id="36" name="Text 13">
            <a:extLst>
              <a:ext uri="{FF2B5EF4-FFF2-40B4-BE49-F238E27FC236}">
                <a16:creationId xmlns:a16="http://schemas.microsoft.com/office/drawing/2014/main" id="{BCCBFE4A-E186-E830-F62C-CAE660C5C2C8}"/>
              </a:ext>
            </a:extLst>
          </p:cNvPr>
          <p:cNvSpPr/>
          <p:nvPr/>
        </p:nvSpPr>
        <p:spPr>
          <a:xfrm>
            <a:off x="2314236" y="6575301"/>
            <a:ext cx="7556421" cy="301704"/>
          </a:xfrm>
          <a:prstGeom prst="rect">
            <a:avLst/>
          </a:prstGeom>
          <a:noFill/>
          <a:ln/>
        </p:spPr>
        <p:txBody>
          <a:bodyPr wrap="none" lIns="0" tIns="0" rIns="0" bIns="0" rtlCol="0" anchor="t"/>
          <a:lstStyle/>
          <a:p>
            <a:pPr marL="342900" indent="-342900" algn="l">
              <a:lnSpc>
                <a:spcPts val="2350"/>
              </a:lnSpc>
              <a:buSzPct val="100000"/>
              <a:buChar char="•"/>
            </a:pPr>
            <a:r>
              <a:rPr lang="en-US" sz="1400" dirty="0">
                <a:solidFill>
                  <a:srgbClr val="4B4A4A"/>
                </a:solidFill>
                <a:latin typeface="Arial" panose="020B0604020202020204" pitchFamily="34" charset="0"/>
                <a:ea typeface="Geist" pitchFamily="34" charset="-122"/>
                <a:cs typeface="Arial" panose="020B0604020202020204" pitchFamily="34" charset="0"/>
              </a:rPr>
              <a:t>Samanthi Silva – Community Engagement &amp; Marketing Lead</a:t>
            </a:r>
            <a:endParaRPr lang="en-US" sz="1400" dirty="0">
              <a:latin typeface="Arial" panose="020B0604020202020204" pitchFamily="34" charset="0"/>
              <a:cs typeface="Arial" panose="020B0604020202020204" pitchFamily="34" charset="0"/>
            </a:endParaRPr>
          </a:p>
        </p:txBody>
      </p:sp>
      <p:pic>
        <p:nvPicPr>
          <p:cNvPr id="37" name="Picture 36" descr="A close-up of a sign&#10;&#10;Description automatically generated">
            <a:extLst>
              <a:ext uri="{FF2B5EF4-FFF2-40B4-BE49-F238E27FC236}">
                <a16:creationId xmlns:a16="http://schemas.microsoft.com/office/drawing/2014/main" id="{FEFD1A4C-33F5-EAFC-95E1-047A3F5166E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3790" y="522923"/>
            <a:ext cx="1562100" cy="495300"/>
          </a:xfrm>
          <a:prstGeom prst="rect">
            <a:avLst/>
          </a:prstGeom>
        </p:spPr>
      </p:pic>
      <p:sp>
        <p:nvSpPr>
          <p:cNvPr id="38" name="TextBox 37">
            <a:extLst>
              <a:ext uri="{FF2B5EF4-FFF2-40B4-BE49-F238E27FC236}">
                <a16:creationId xmlns:a16="http://schemas.microsoft.com/office/drawing/2014/main" id="{A4746F16-EB2F-B3F1-BC17-63642F97B912}"/>
              </a:ext>
            </a:extLst>
          </p:cNvPr>
          <p:cNvSpPr txBox="1"/>
          <p:nvPr/>
        </p:nvSpPr>
        <p:spPr>
          <a:xfrm>
            <a:off x="7315200" y="566285"/>
            <a:ext cx="1499831" cy="369332"/>
          </a:xfrm>
          <a:prstGeom prst="rect">
            <a:avLst/>
          </a:prstGeom>
          <a:noFill/>
        </p:spPr>
        <p:txBody>
          <a:bodyPr wrap="square" rtlCol="0">
            <a:spAutoFit/>
          </a:bodyPr>
          <a:lstStyle/>
          <a:p>
            <a:r>
              <a:rPr lang="en-GB" dirty="0">
                <a:solidFill>
                  <a:schemeClr val="tx2">
                    <a:lumMod val="50000"/>
                  </a:schemeClr>
                </a:solidFill>
                <a:latin typeface="Arial" panose="020B0604020202020204" pitchFamily="34" charset="0"/>
                <a:cs typeface="Arial" panose="020B0604020202020204" pitchFamily="34" charset="0"/>
              </a:rPr>
              <a:t>11.12.2025</a:t>
            </a:r>
            <a:endParaRPr lang="en-US" dirty="0">
              <a:solidFill>
                <a:schemeClr val="tx2">
                  <a:lumMod val="50000"/>
                </a:schemeClr>
              </a:solidFill>
              <a:latin typeface="Arial" panose="020B0604020202020204" pitchFamily="34" charset="0"/>
              <a:cs typeface="Arial" panose="020B0604020202020204" pitchFamily="34" charset="0"/>
            </a:endParaRPr>
          </a:p>
        </p:txBody>
      </p:sp>
      <p:sp>
        <p:nvSpPr>
          <p:cNvPr id="41" name="Text 4">
            <a:extLst>
              <a:ext uri="{FF2B5EF4-FFF2-40B4-BE49-F238E27FC236}">
                <a16:creationId xmlns:a16="http://schemas.microsoft.com/office/drawing/2014/main" id="{547B6F72-2514-2AE3-7C06-FDB894805301}"/>
              </a:ext>
            </a:extLst>
          </p:cNvPr>
          <p:cNvSpPr/>
          <p:nvPr/>
        </p:nvSpPr>
        <p:spPr>
          <a:xfrm>
            <a:off x="708338" y="2466730"/>
            <a:ext cx="3548182" cy="301704"/>
          </a:xfrm>
          <a:prstGeom prst="rect">
            <a:avLst/>
          </a:prstGeom>
          <a:noFill/>
          <a:ln/>
        </p:spPr>
        <p:txBody>
          <a:bodyPr wrap="none" lIns="0" tIns="0" rIns="0" bIns="0" rtlCol="0" anchor="t"/>
          <a:lstStyle/>
          <a:p>
            <a:pPr marL="0" indent="0" algn="l">
              <a:lnSpc>
                <a:spcPts val="2350"/>
              </a:lnSpc>
              <a:buNone/>
            </a:pPr>
            <a:r>
              <a:rPr lang="en-US" sz="1600" b="1" dirty="0">
                <a:solidFill>
                  <a:srgbClr val="4B4A4A"/>
                </a:solidFill>
                <a:latin typeface="Arial" panose="020B0604020202020204" pitchFamily="34" charset="0"/>
                <a:ea typeface="Geist" pitchFamily="34" charset="-122"/>
                <a:cs typeface="Arial" panose="020B0604020202020204" pitchFamily="34" charset="0"/>
              </a:rPr>
              <a:t>Assignment Title: </a:t>
            </a:r>
            <a:r>
              <a:rPr lang="en-US" sz="1600" dirty="0">
                <a:solidFill>
                  <a:srgbClr val="4B4A4A"/>
                </a:solidFill>
                <a:latin typeface="Arial" panose="020B0604020202020204" pitchFamily="34" charset="0"/>
                <a:ea typeface="Geist" pitchFamily="34" charset="-122"/>
                <a:cs typeface="Arial" panose="020B0604020202020204" pitchFamily="34" charset="0"/>
              </a:rPr>
              <a:t>Hackathon 2026</a:t>
            </a:r>
            <a:endParaRPr lang="en-US" sz="1600" dirty="0">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70864D-E3F6-CB7C-57E8-FFB9DDB651A8}"/>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2E4E0616-DAF9-46F1-AC66-7B34D20BA6CF}"/>
              </a:ext>
            </a:extLst>
          </p:cNvPr>
          <p:cNvSpPr/>
          <p:nvPr/>
        </p:nvSpPr>
        <p:spPr>
          <a:xfrm>
            <a:off x="433507" y="243840"/>
            <a:ext cx="13763387" cy="7741920"/>
          </a:xfrm>
          <a:prstGeom prst="roundRect">
            <a:avLst>
              <a:gd name="adj" fmla="val 3969"/>
            </a:avLst>
          </a:prstGeom>
          <a:solidFill>
            <a:srgbClr val="E5F9F2">
              <a:alpha val="95000"/>
            </a:srgbClr>
          </a:solidFill>
          <a:ln/>
          <a:effectLst>
            <a:outerShdw blurRad="80010" dist="53340" dir="5400000" algn="bl" rotWithShape="0">
              <a:srgbClr val="000000">
                <a:alpha val="10000"/>
              </a:srgbClr>
            </a:outerShdw>
          </a:effectLst>
        </p:spPr>
        <p:txBody>
          <a:bodyPr/>
          <a:lstStyle/>
          <a:p>
            <a:endParaRPr lang="en-US"/>
          </a:p>
        </p:txBody>
      </p:sp>
      <p:pic>
        <p:nvPicPr>
          <p:cNvPr id="3" name="Image 0" descr="preencoded.png">
            <a:extLst>
              <a:ext uri="{FF2B5EF4-FFF2-40B4-BE49-F238E27FC236}">
                <a16:creationId xmlns:a16="http://schemas.microsoft.com/office/drawing/2014/main" id="{EDB8B0AC-ACA6-59A9-42BB-29069F302E7C}"/>
              </a:ext>
            </a:extLst>
          </p:cNvPr>
          <p:cNvPicPr>
            <a:picLocks noChangeAspect="1"/>
          </p:cNvPicPr>
          <p:nvPr/>
        </p:nvPicPr>
        <p:blipFill>
          <a:blip r:embed="rId3"/>
          <a:stretch>
            <a:fillRect/>
          </a:stretch>
        </p:blipFill>
        <p:spPr>
          <a:xfrm>
            <a:off x="433506" y="243840"/>
            <a:ext cx="5327213" cy="7741920"/>
          </a:xfrm>
          <a:prstGeom prst="rect">
            <a:avLst/>
          </a:prstGeom>
        </p:spPr>
      </p:pic>
      <p:sp>
        <p:nvSpPr>
          <p:cNvPr id="6" name="Text 2">
            <a:extLst>
              <a:ext uri="{FF2B5EF4-FFF2-40B4-BE49-F238E27FC236}">
                <a16:creationId xmlns:a16="http://schemas.microsoft.com/office/drawing/2014/main" id="{0084E086-B8FD-0B42-429D-E36950536BEE}"/>
              </a:ext>
            </a:extLst>
          </p:cNvPr>
          <p:cNvSpPr/>
          <p:nvPr/>
        </p:nvSpPr>
        <p:spPr>
          <a:xfrm>
            <a:off x="6381918" y="5161651"/>
            <a:ext cx="6987784" cy="298722"/>
          </a:xfrm>
          <a:prstGeom prst="rect">
            <a:avLst/>
          </a:prstGeom>
          <a:noFill/>
          <a:ln/>
        </p:spPr>
        <p:txBody>
          <a:bodyPr wrap="none" lIns="0" tIns="0" rIns="0" bIns="0" rtlCol="0" anchor="t"/>
          <a:lstStyle/>
          <a:p>
            <a:pPr marL="0" indent="0" algn="l">
              <a:lnSpc>
                <a:spcPts val="2500"/>
              </a:lnSpc>
              <a:buNone/>
            </a:pPr>
            <a:r>
              <a:rPr lang="en-US" dirty="0">
                <a:solidFill>
                  <a:srgbClr val="4B4A4A"/>
                </a:solidFill>
                <a:latin typeface="Arial" panose="020B0604020202020204" pitchFamily="34" charset="0"/>
                <a:ea typeface="Geist" pitchFamily="34" charset="-122"/>
                <a:cs typeface="Arial" panose="020B0604020202020204" pitchFamily="34" charset="0"/>
              </a:rPr>
              <a:t>AI Integration, Waste Detection, and Quality Confidence.</a:t>
            </a:r>
            <a:endParaRPr lang="en-US" dirty="0">
              <a:latin typeface="Arial" panose="020B0604020202020204" pitchFamily="34" charset="0"/>
              <a:cs typeface="Arial" panose="020B0604020202020204" pitchFamily="34" charset="0"/>
            </a:endParaRPr>
          </a:p>
        </p:txBody>
      </p:sp>
      <p:sp>
        <p:nvSpPr>
          <p:cNvPr id="7" name="Text 1">
            <a:extLst>
              <a:ext uri="{FF2B5EF4-FFF2-40B4-BE49-F238E27FC236}">
                <a16:creationId xmlns:a16="http://schemas.microsoft.com/office/drawing/2014/main" id="{4B20D7D7-07F5-9F8E-7D1B-0EE7BA7B7F40}"/>
              </a:ext>
            </a:extLst>
          </p:cNvPr>
          <p:cNvSpPr/>
          <p:nvPr/>
        </p:nvSpPr>
        <p:spPr>
          <a:xfrm>
            <a:off x="6381918" y="3327065"/>
            <a:ext cx="7556421" cy="677983"/>
          </a:xfrm>
          <a:prstGeom prst="rect">
            <a:avLst/>
          </a:prstGeom>
          <a:noFill/>
          <a:ln/>
        </p:spPr>
        <p:txBody>
          <a:bodyPr wrap="square" lIns="0" tIns="0" rIns="0" bIns="0" rtlCol="0" anchor="t"/>
          <a:lstStyle/>
          <a:p>
            <a:pPr marL="0" indent="0" algn="l">
              <a:lnSpc>
                <a:spcPts val="4850"/>
              </a:lnSpc>
              <a:buNone/>
            </a:pPr>
            <a:r>
              <a:rPr lang="en-US" sz="3900" b="1" dirty="0">
                <a:solidFill>
                  <a:schemeClr val="tx2">
                    <a:lumMod val="50000"/>
                  </a:schemeClr>
                </a:solidFill>
                <a:latin typeface="Arial" panose="020B0604020202020204" pitchFamily="34" charset="0"/>
                <a:ea typeface="Noto Serif SC Bold" pitchFamily="34" charset="-122"/>
                <a:cs typeface="Arial" panose="020B0604020202020204" pitchFamily="34" charset="0"/>
              </a:rPr>
              <a:t>Mariana Lupu</a:t>
            </a:r>
          </a:p>
        </p:txBody>
      </p:sp>
      <p:sp>
        <p:nvSpPr>
          <p:cNvPr id="9" name="Text 0">
            <a:extLst>
              <a:ext uri="{FF2B5EF4-FFF2-40B4-BE49-F238E27FC236}">
                <a16:creationId xmlns:a16="http://schemas.microsoft.com/office/drawing/2014/main" id="{0B29B40D-351E-0EEB-058C-AAC3647D67CB}"/>
              </a:ext>
            </a:extLst>
          </p:cNvPr>
          <p:cNvSpPr/>
          <p:nvPr/>
        </p:nvSpPr>
        <p:spPr>
          <a:xfrm>
            <a:off x="8903216" y="600521"/>
            <a:ext cx="4282083" cy="310158"/>
          </a:xfrm>
          <a:prstGeom prst="rect">
            <a:avLst/>
          </a:prstGeom>
          <a:noFill/>
          <a:ln/>
        </p:spPr>
        <p:txBody>
          <a:bodyPr wrap="none" lIns="0" tIns="0" rIns="0" bIns="0" rtlCol="0" anchor="t"/>
          <a:lstStyle/>
          <a:p>
            <a:pPr marL="0" indent="0" algn="l">
              <a:lnSpc>
                <a:spcPts val="2400"/>
              </a:lnSpc>
              <a:buNone/>
            </a:pPr>
            <a:r>
              <a:rPr lang="en-US" sz="2400" b="1" dirty="0">
                <a:solidFill>
                  <a:srgbClr val="006747"/>
                </a:solidFill>
                <a:latin typeface="Arial" panose="020B0604020202020204" pitchFamily="34" charset="0"/>
                <a:ea typeface="Noto Serif SC Bold" pitchFamily="34" charset="-122"/>
                <a:cs typeface="Arial" panose="020B0604020202020204" pitchFamily="34" charset="0"/>
              </a:rPr>
              <a:t>Community Clean Council Project</a:t>
            </a:r>
            <a:endParaRPr lang="en-US" sz="2400" dirty="0">
              <a:latin typeface="Arial" panose="020B0604020202020204" pitchFamily="34" charset="0"/>
              <a:cs typeface="Arial" panose="020B0604020202020204" pitchFamily="34" charset="0"/>
            </a:endParaRPr>
          </a:p>
        </p:txBody>
      </p:sp>
      <p:sp>
        <p:nvSpPr>
          <p:cNvPr id="10" name="Text 2">
            <a:extLst>
              <a:ext uri="{FF2B5EF4-FFF2-40B4-BE49-F238E27FC236}">
                <a16:creationId xmlns:a16="http://schemas.microsoft.com/office/drawing/2014/main" id="{1FBCDC3E-B633-0F0A-948E-58F9D1C7847D}"/>
              </a:ext>
            </a:extLst>
          </p:cNvPr>
          <p:cNvSpPr/>
          <p:nvPr/>
        </p:nvSpPr>
        <p:spPr>
          <a:xfrm>
            <a:off x="6381918" y="4143804"/>
            <a:ext cx="5658922" cy="620078"/>
          </a:xfrm>
          <a:prstGeom prst="rect">
            <a:avLst/>
          </a:prstGeom>
          <a:noFill/>
          <a:ln/>
        </p:spPr>
        <p:txBody>
          <a:bodyPr wrap="none" lIns="0" tIns="0" rIns="0" bIns="0" rtlCol="0" anchor="t"/>
          <a:lstStyle/>
          <a:p>
            <a:pPr marL="0" indent="0" algn="l">
              <a:lnSpc>
                <a:spcPts val="4850"/>
              </a:lnSpc>
              <a:buNone/>
            </a:pPr>
            <a:r>
              <a:rPr lang="en-US" sz="3900" b="1" dirty="0">
                <a:solidFill>
                  <a:srgbClr val="006747"/>
                </a:solidFill>
                <a:latin typeface="Arial" panose="020B0604020202020204" pitchFamily="34" charset="0"/>
                <a:ea typeface="Noto Serif SC Bold" pitchFamily="34" charset="-122"/>
                <a:cs typeface="Arial" panose="020B0604020202020204" pitchFamily="34" charset="0"/>
              </a:rPr>
              <a:t>AI &amp; QC Lead</a:t>
            </a:r>
            <a:endParaRPr lang="en-US" sz="3900" dirty="0">
              <a:latin typeface="Arial" panose="020B0604020202020204" pitchFamily="34" charset="0"/>
              <a:cs typeface="Arial" panose="020B0604020202020204" pitchFamily="34" charset="0"/>
            </a:endParaRPr>
          </a:p>
        </p:txBody>
      </p:sp>
      <p:pic>
        <p:nvPicPr>
          <p:cNvPr id="12" name="Image 0" descr="preencoded.png">
            <a:extLst>
              <a:ext uri="{FF2B5EF4-FFF2-40B4-BE49-F238E27FC236}">
                <a16:creationId xmlns:a16="http://schemas.microsoft.com/office/drawing/2014/main" id="{A603002A-F258-DF4F-8946-8B2CEB70FD7C}"/>
              </a:ext>
            </a:extLst>
          </p:cNvPr>
          <p:cNvPicPr>
            <a:picLocks noChangeAspect="1"/>
          </p:cNvPicPr>
          <p:nvPr/>
        </p:nvPicPr>
        <p:blipFill>
          <a:blip r:embed="rId4"/>
          <a:stretch>
            <a:fillRect/>
          </a:stretch>
        </p:blipFill>
        <p:spPr>
          <a:xfrm>
            <a:off x="433506" y="243840"/>
            <a:ext cx="5327214" cy="7741920"/>
          </a:xfrm>
          <a:prstGeom prst="rect">
            <a:avLst/>
          </a:prstGeom>
        </p:spPr>
      </p:pic>
    </p:spTree>
    <p:extLst>
      <p:ext uri="{BB962C8B-B14F-4D97-AF65-F5344CB8AC3E}">
        <p14:creationId xmlns:p14="http://schemas.microsoft.com/office/powerpoint/2010/main" val="20311785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FA3CFE-C2C6-BD62-8B03-707F43AACA83}"/>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425D428B-6C50-FAB8-7365-ABDC651C660B}"/>
              </a:ext>
            </a:extLst>
          </p:cNvPr>
          <p:cNvSpPr/>
          <p:nvPr/>
        </p:nvSpPr>
        <p:spPr>
          <a:xfrm>
            <a:off x="433507" y="243840"/>
            <a:ext cx="13763387" cy="7741920"/>
          </a:xfrm>
          <a:prstGeom prst="roundRect">
            <a:avLst>
              <a:gd name="adj" fmla="val 3969"/>
            </a:avLst>
          </a:prstGeom>
          <a:solidFill>
            <a:srgbClr val="E5F9F2">
              <a:alpha val="95000"/>
            </a:srgbClr>
          </a:solidFill>
          <a:ln/>
          <a:effectLst>
            <a:outerShdw blurRad="80010" dist="53340" dir="5400000" algn="bl" rotWithShape="0">
              <a:srgbClr val="000000">
                <a:alpha val="10000"/>
              </a:srgbClr>
            </a:outerShdw>
          </a:effectLst>
        </p:spPr>
        <p:txBody>
          <a:bodyPr/>
          <a:lstStyle/>
          <a:p>
            <a:endParaRPr lang="en-US"/>
          </a:p>
        </p:txBody>
      </p:sp>
      <p:pic>
        <p:nvPicPr>
          <p:cNvPr id="3" name="Image 0">
            <a:extLst>
              <a:ext uri="{FF2B5EF4-FFF2-40B4-BE49-F238E27FC236}">
                <a16:creationId xmlns:a16="http://schemas.microsoft.com/office/drawing/2014/main" id="{411DB52C-F701-4FEE-0209-CE629F0BBDB3}"/>
              </a:ext>
            </a:extLst>
          </p:cNvPr>
          <p:cNvPicPr>
            <a:picLocks noChangeAspect="1"/>
          </p:cNvPicPr>
          <p:nvPr/>
        </p:nvPicPr>
        <p:blipFill>
          <a:blip r:embed="rId3"/>
          <a:srcRect/>
          <a:stretch/>
        </p:blipFill>
        <p:spPr>
          <a:xfrm>
            <a:off x="8869680" y="247813"/>
            <a:ext cx="5327214" cy="7733974"/>
          </a:xfrm>
          <a:prstGeom prst="rect">
            <a:avLst/>
          </a:prstGeom>
        </p:spPr>
      </p:pic>
      <p:sp>
        <p:nvSpPr>
          <p:cNvPr id="4" name="Text 0">
            <a:extLst>
              <a:ext uri="{FF2B5EF4-FFF2-40B4-BE49-F238E27FC236}">
                <a16:creationId xmlns:a16="http://schemas.microsoft.com/office/drawing/2014/main" id="{E2240C01-60A3-17C7-1215-5BF9F63E0490}"/>
              </a:ext>
            </a:extLst>
          </p:cNvPr>
          <p:cNvSpPr/>
          <p:nvPr/>
        </p:nvSpPr>
        <p:spPr>
          <a:xfrm>
            <a:off x="1251587" y="2588731"/>
            <a:ext cx="6987785" cy="1166665"/>
          </a:xfrm>
          <a:prstGeom prst="rect">
            <a:avLst/>
          </a:prstGeom>
          <a:noFill/>
          <a:ln/>
        </p:spPr>
        <p:txBody>
          <a:bodyPr wrap="square" lIns="0" tIns="0" rIns="0" bIns="0" rtlCol="0" anchor="t"/>
          <a:lstStyle/>
          <a:p>
            <a:pPr marL="0" indent="0" algn="l">
              <a:lnSpc>
                <a:spcPts val="4850"/>
              </a:lnSpc>
              <a:buNone/>
            </a:pPr>
            <a:r>
              <a:rPr lang="en-US" sz="3900" b="1" dirty="0">
                <a:solidFill>
                  <a:srgbClr val="006747"/>
                </a:solidFill>
                <a:latin typeface="Noto Serif SC Bold" pitchFamily="34" charset="0"/>
                <a:ea typeface="Noto Serif SC Bold" pitchFamily="34" charset="-122"/>
                <a:cs typeface="Noto Serif SC Bold" pitchFamily="34" charset="-120"/>
              </a:rPr>
              <a:t>Leading AI &amp; Quality Confidence for Environmental Solutions</a:t>
            </a:r>
            <a:endParaRPr lang="en-US" sz="3900" dirty="0"/>
          </a:p>
        </p:txBody>
      </p:sp>
      <p:sp>
        <p:nvSpPr>
          <p:cNvPr id="5" name="Text 1">
            <a:extLst>
              <a:ext uri="{FF2B5EF4-FFF2-40B4-BE49-F238E27FC236}">
                <a16:creationId xmlns:a16="http://schemas.microsoft.com/office/drawing/2014/main" id="{384D19AE-9DCE-A23A-8C5F-EDD192292D81}"/>
              </a:ext>
            </a:extLst>
          </p:cNvPr>
          <p:cNvSpPr/>
          <p:nvPr/>
        </p:nvSpPr>
        <p:spPr>
          <a:xfrm>
            <a:off x="1337842" y="4136840"/>
            <a:ext cx="6987785" cy="1493612"/>
          </a:xfrm>
          <a:prstGeom prst="rect">
            <a:avLst/>
          </a:prstGeom>
          <a:noFill/>
          <a:ln/>
        </p:spPr>
        <p:txBody>
          <a:bodyPr wrap="squar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As the AI &amp; Quality Control Lead, I am responsible for designing and implementing the intelligent components of our system. My work ensures that the app can automatically recognise waste, validate reports, prevent misuse, and maintain high data accuracy. I oversee how AI integrates into the platform and how we test reliability across different devices and environments.[1]</a:t>
            </a:r>
            <a:endParaRPr lang="en-US" sz="1550" dirty="0"/>
          </a:p>
        </p:txBody>
      </p:sp>
    </p:spTree>
    <p:extLst>
      <p:ext uri="{BB962C8B-B14F-4D97-AF65-F5344CB8AC3E}">
        <p14:creationId xmlns:p14="http://schemas.microsoft.com/office/powerpoint/2010/main" val="39893538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Shape 0"/>
          <p:cNvSpPr/>
          <p:nvPr/>
        </p:nvSpPr>
        <p:spPr>
          <a:xfrm>
            <a:off x="433507" y="243840"/>
            <a:ext cx="13763387" cy="7741920"/>
          </a:xfrm>
          <a:prstGeom prst="roundRect">
            <a:avLst>
              <a:gd name="adj" fmla="val 3969"/>
            </a:avLst>
          </a:prstGeom>
          <a:solidFill>
            <a:srgbClr val="E5F9F2">
              <a:alpha val="95000"/>
            </a:srgbClr>
          </a:solidFill>
          <a:ln/>
          <a:effectLst>
            <a:outerShdw blurRad="80010" dist="53340" dir="5400000" algn="bl" rotWithShape="0">
              <a:srgbClr val="000000">
                <a:alpha val="10000"/>
              </a:srgbClr>
            </a:outerShdw>
          </a:effectLst>
        </p:spPr>
        <p:txBody>
          <a:bodyPr/>
          <a:lstStyle/>
          <a:p>
            <a:endParaRPr lang="en-US"/>
          </a:p>
        </p:txBody>
      </p:sp>
      <p:sp>
        <p:nvSpPr>
          <p:cNvPr id="13" name="Text 0">
            <a:extLst>
              <a:ext uri="{FF2B5EF4-FFF2-40B4-BE49-F238E27FC236}">
                <a16:creationId xmlns:a16="http://schemas.microsoft.com/office/drawing/2014/main" id="{E0C17BAD-3A9C-694C-A168-3A4D9F100A2D}"/>
              </a:ext>
            </a:extLst>
          </p:cNvPr>
          <p:cNvSpPr/>
          <p:nvPr/>
        </p:nvSpPr>
        <p:spPr>
          <a:xfrm>
            <a:off x="793790" y="1661160"/>
            <a:ext cx="9469279" cy="620078"/>
          </a:xfrm>
          <a:prstGeom prst="rect">
            <a:avLst/>
          </a:prstGeom>
          <a:noFill/>
          <a:ln/>
        </p:spPr>
        <p:txBody>
          <a:bodyPr wrap="none" lIns="0" tIns="0" rIns="0" bIns="0" rtlCol="0" anchor="t"/>
          <a:lstStyle/>
          <a:p>
            <a:pPr marL="0" indent="0" algn="l">
              <a:lnSpc>
                <a:spcPts val="4850"/>
              </a:lnSpc>
              <a:buNone/>
            </a:pPr>
            <a:r>
              <a:rPr lang="en-US" sz="3900" b="1" dirty="0">
                <a:solidFill>
                  <a:srgbClr val="006747"/>
                </a:solidFill>
                <a:latin typeface="Noto Serif SC Bold" pitchFamily="34" charset="0"/>
                <a:ea typeface="Noto Serif SC Bold" pitchFamily="34" charset="-122"/>
                <a:cs typeface="Noto Serif SC Bold" pitchFamily="34" charset="-120"/>
              </a:rPr>
              <a:t>The Power of AI in Waste Recognition</a:t>
            </a:r>
            <a:endParaRPr lang="en-US" sz="3900" dirty="0"/>
          </a:p>
        </p:txBody>
      </p:sp>
      <p:sp>
        <p:nvSpPr>
          <p:cNvPr id="14" name="Text 1">
            <a:extLst>
              <a:ext uri="{FF2B5EF4-FFF2-40B4-BE49-F238E27FC236}">
                <a16:creationId xmlns:a16="http://schemas.microsoft.com/office/drawing/2014/main" id="{C0B47FA7-C7D0-5FFE-839E-D56CABE65A78}"/>
              </a:ext>
            </a:extLst>
          </p:cNvPr>
          <p:cNvSpPr/>
          <p:nvPr/>
        </p:nvSpPr>
        <p:spPr>
          <a:xfrm>
            <a:off x="793790" y="2678073"/>
            <a:ext cx="13042821" cy="952619"/>
          </a:xfrm>
          <a:prstGeom prst="rect">
            <a:avLst/>
          </a:prstGeom>
          <a:noFill/>
          <a:ln/>
        </p:spPr>
        <p:txBody>
          <a:bodyPr wrap="squar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Our app uses cloud-based computer vision to analyse photos submitted by users. When an image is captured, it is sent to the backend and processed through trained AI models that identify waste types and return confidence scores. This automation speeds up reporting and reduces manual verification for councils.</a:t>
            </a:r>
            <a:endParaRPr lang="en-US" sz="1550" dirty="0"/>
          </a:p>
        </p:txBody>
      </p:sp>
      <p:sp>
        <p:nvSpPr>
          <p:cNvPr id="15" name="Shape 3">
            <a:extLst>
              <a:ext uri="{FF2B5EF4-FFF2-40B4-BE49-F238E27FC236}">
                <a16:creationId xmlns:a16="http://schemas.microsoft.com/office/drawing/2014/main" id="{DC225970-A4D1-1B50-0F4D-5836B10C1B9D}"/>
              </a:ext>
            </a:extLst>
          </p:cNvPr>
          <p:cNvSpPr/>
          <p:nvPr/>
        </p:nvSpPr>
        <p:spPr>
          <a:xfrm>
            <a:off x="793790" y="4128730"/>
            <a:ext cx="6422231" cy="91440"/>
          </a:xfrm>
          <a:prstGeom prst="roundRect">
            <a:avLst>
              <a:gd name="adj" fmla="val 195349"/>
            </a:avLst>
          </a:prstGeom>
          <a:solidFill>
            <a:srgbClr val="006747"/>
          </a:solidFill>
          <a:ln/>
        </p:spPr>
        <p:txBody>
          <a:bodyPr/>
          <a:lstStyle/>
          <a:p>
            <a:endParaRPr lang="en-GB"/>
          </a:p>
        </p:txBody>
      </p:sp>
      <p:sp>
        <p:nvSpPr>
          <p:cNvPr id="16" name="Shape 4">
            <a:extLst>
              <a:ext uri="{FF2B5EF4-FFF2-40B4-BE49-F238E27FC236}">
                <a16:creationId xmlns:a16="http://schemas.microsoft.com/office/drawing/2014/main" id="{0D8D2D53-06BF-3764-B522-BA84E902E5E3}"/>
              </a:ext>
            </a:extLst>
          </p:cNvPr>
          <p:cNvSpPr/>
          <p:nvPr/>
        </p:nvSpPr>
        <p:spPr>
          <a:xfrm>
            <a:off x="3707249" y="3853934"/>
            <a:ext cx="595313" cy="595313"/>
          </a:xfrm>
          <a:prstGeom prst="roundRect">
            <a:avLst>
              <a:gd name="adj" fmla="val 153600"/>
            </a:avLst>
          </a:prstGeom>
          <a:solidFill>
            <a:srgbClr val="006747"/>
          </a:solidFill>
          <a:ln/>
        </p:spPr>
        <p:txBody>
          <a:bodyPr/>
          <a:lstStyle/>
          <a:p>
            <a:endParaRPr lang="en-GB"/>
          </a:p>
        </p:txBody>
      </p:sp>
      <p:sp>
        <p:nvSpPr>
          <p:cNvPr id="17" name="Text 5">
            <a:extLst>
              <a:ext uri="{FF2B5EF4-FFF2-40B4-BE49-F238E27FC236}">
                <a16:creationId xmlns:a16="http://schemas.microsoft.com/office/drawing/2014/main" id="{38F62865-E6CB-F015-BD8E-B7CB41E5712C}"/>
              </a:ext>
            </a:extLst>
          </p:cNvPr>
          <p:cNvSpPr/>
          <p:nvPr/>
        </p:nvSpPr>
        <p:spPr>
          <a:xfrm>
            <a:off x="1015008" y="4647724"/>
            <a:ext cx="2539365" cy="310158"/>
          </a:xfrm>
          <a:prstGeom prst="rect">
            <a:avLst/>
          </a:prstGeom>
          <a:noFill/>
          <a:ln/>
        </p:spPr>
        <p:txBody>
          <a:bodyPr wrap="none" lIns="0" tIns="0" rIns="0" bIns="0" rtlCol="0" anchor="t"/>
          <a:lstStyle/>
          <a:p>
            <a:pPr marL="0" indent="0" algn="l">
              <a:lnSpc>
                <a:spcPts val="2400"/>
              </a:lnSpc>
              <a:buNone/>
            </a:pPr>
            <a:r>
              <a:rPr lang="en-US" sz="1950" b="1" dirty="0">
                <a:solidFill>
                  <a:srgbClr val="4B4A4A"/>
                </a:solidFill>
                <a:latin typeface="Noto Serif SC Bold" pitchFamily="34" charset="0"/>
                <a:ea typeface="Noto Serif SC Bold" pitchFamily="34" charset="-122"/>
                <a:cs typeface="Noto Serif SC Bold" pitchFamily="34" charset="-120"/>
              </a:rPr>
              <a:t>Google Cloud Vision</a:t>
            </a:r>
            <a:endParaRPr lang="en-US" sz="1950" dirty="0"/>
          </a:p>
        </p:txBody>
      </p:sp>
      <p:sp>
        <p:nvSpPr>
          <p:cNvPr id="18" name="Text 6">
            <a:extLst>
              <a:ext uri="{FF2B5EF4-FFF2-40B4-BE49-F238E27FC236}">
                <a16:creationId xmlns:a16="http://schemas.microsoft.com/office/drawing/2014/main" id="{1E5905E8-9595-1CFA-9FB3-57C703763012}"/>
              </a:ext>
            </a:extLst>
          </p:cNvPr>
          <p:cNvSpPr/>
          <p:nvPr/>
        </p:nvSpPr>
        <p:spPr>
          <a:xfrm>
            <a:off x="1015008" y="5076944"/>
            <a:ext cx="5979795" cy="1270159"/>
          </a:xfrm>
          <a:prstGeom prst="rect">
            <a:avLst/>
          </a:prstGeom>
          <a:noFill/>
          <a:ln/>
        </p:spPr>
        <p:txBody>
          <a:bodyPr wrap="squar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Converts images into numerical patterns using CNN models, analysing shapes, colours, and textures to detect waste items. Returns labels with confidence scores that we match to our waste categories. </a:t>
            </a:r>
            <a:r>
              <a:rPr lang="en-US" sz="1550" b="1" dirty="0">
                <a:solidFill>
                  <a:srgbClr val="4B4A4A"/>
                </a:solidFill>
                <a:latin typeface="Geist" pitchFamily="34" charset="0"/>
                <a:ea typeface="Geist" pitchFamily="34" charset="-122"/>
                <a:cs typeface="Geist" pitchFamily="34" charset="-120"/>
              </a:rPr>
              <a:t>[2]</a:t>
            </a:r>
            <a:endParaRPr lang="en-US" sz="1550" dirty="0"/>
          </a:p>
        </p:txBody>
      </p:sp>
      <p:sp>
        <p:nvSpPr>
          <p:cNvPr id="19" name="Shape 8">
            <a:extLst>
              <a:ext uri="{FF2B5EF4-FFF2-40B4-BE49-F238E27FC236}">
                <a16:creationId xmlns:a16="http://schemas.microsoft.com/office/drawing/2014/main" id="{216561C4-F284-F24E-F01D-CE2E672EF6D7}"/>
              </a:ext>
            </a:extLst>
          </p:cNvPr>
          <p:cNvSpPr/>
          <p:nvPr/>
        </p:nvSpPr>
        <p:spPr>
          <a:xfrm>
            <a:off x="7414379" y="4128730"/>
            <a:ext cx="6422231" cy="91440"/>
          </a:xfrm>
          <a:prstGeom prst="roundRect">
            <a:avLst>
              <a:gd name="adj" fmla="val 195349"/>
            </a:avLst>
          </a:prstGeom>
          <a:solidFill>
            <a:srgbClr val="006747"/>
          </a:solidFill>
          <a:ln/>
        </p:spPr>
        <p:txBody>
          <a:bodyPr/>
          <a:lstStyle/>
          <a:p>
            <a:endParaRPr lang="en-GB"/>
          </a:p>
        </p:txBody>
      </p:sp>
      <p:sp>
        <p:nvSpPr>
          <p:cNvPr id="20" name="Shape 9">
            <a:extLst>
              <a:ext uri="{FF2B5EF4-FFF2-40B4-BE49-F238E27FC236}">
                <a16:creationId xmlns:a16="http://schemas.microsoft.com/office/drawing/2014/main" id="{02964A56-72A3-C20A-92E7-5516F1F3607F}"/>
              </a:ext>
            </a:extLst>
          </p:cNvPr>
          <p:cNvSpPr/>
          <p:nvPr/>
        </p:nvSpPr>
        <p:spPr>
          <a:xfrm>
            <a:off x="10327838" y="3853934"/>
            <a:ext cx="595313" cy="595313"/>
          </a:xfrm>
          <a:prstGeom prst="roundRect">
            <a:avLst>
              <a:gd name="adj" fmla="val 153600"/>
            </a:avLst>
          </a:prstGeom>
          <a:solidFill>
            <a:srgbClr val="006747"/>
          </a:solidFill>
          <a:ln/>
        </p:spPr>
        <p:txBody>
          <a:bodyPr/>
          <a:lstStyle/>
          <a:p>
            <a:endParaRPr lang="en-GB"/>
          </a:p>
        </p:txBody>
      </p:sp>
      <p:sp>
        <p:nvSpPr>
          <p:cNvPr id="21" name="Text 10">
            <a:extLst>
              <a:ext uri="{FF2B5EF4-FFF2-40B4-BE49-F238E27FC236}">
                <a16:creationId xmlns:a16="http://schemas.microsoft.com/office/drawing/2014/main" id="{26497A8C-2C4A-C51E-6585-F1913AA5B7AF}"/>
              </a:ext>
            </a:extLst>
          </p:cNvPr>
          <p:cNvSpPr/>
          <p:nvPr/>
        </p:nvSpPr>
        <p:spPr>
          <a:xfrm>
            <a:off x="7635597" y="4647724"/>
            <a:ext cx="2480905" cy="310158"/>
          </a:xfrm>
          <a:prstGeom prst="rect">
            <a:avLst/>
          </a:prstGeom>
          <a:noFill/>
          <a:ln/>
        </p:spPr>
        <p:txBody>
          <a:bodyPr wrap="none" lIns="0" tIns="0" rIns="0" bIns="0" rtlCol="0" anchor="t"/>
          <a:lstStyle/>
          <a:p>
            <a:pPr marL="0" indent="0" algn="l">
              <a:lnSpc>
                <a:spcPts val="2400"/>
              </a:lnSpc>
              <a:buNone/>
            </a:pPr>
            <a:r>
              <a:rPr lang="en-US" sz="1950" b="1" dirty="0">
                <a:solidFill>
                  <a:srgbClr val="4B4A4A"/>
                </a:solidFill>
                <a:latin typeface="Noto Serif SC Bold" pitchFamily="34" charset="0"/>
                <a:ea typeface="Noto Serif SC Bold" pitchFamily="34" charset="-122"/>
                <a:cs typeface="Noto Serif SC Bold" pitchFamily="34" charset="-120"/>
              </a:rPr>
              <a:t>AWS Rekognition</a:t>
            </a:r>
            <a:endParaRPr lang="en-US" sz="1950" dirty="0"/>
          </a:p>
        </p:txBody>
      </p:sp>
      <p:sp>
        <p:nvSpPr>
          <p:cNvPr id="22" name="Text 11">
            <a:extLst>
              <a:ext uri="{FF2B5EF4-FFF2-40B4-BE49-F238E27FC236}">
                <a16:creationId xmlns:a16="http://schemas.microsoft.com/office/drawing/2014/main" id="{444C3210-FA5F-2BFD-4A04-164AE7C3B02D}"/>
              </a:ext>
            </a:extLst>
          </p:cNvPr>
          <p:cNvSpPr/>
          <p:nvPr/>
        </p:nvSpPr>
        <p:spPr>
          <a:xfrm>
            <a:off x="7635597" y="5076944"/>
            <a:ext cx="5979795" cy="1270159"/>
          </a:xfrm>
          <a:prstGeom prst="rect">
            <a:avLst/>
          </a:prstGeom>
          <a:noFill/>
          <a:ln/>
        </p:spPr>
        <p:txBody>
          <a:bodyPr wrap="squar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Detects objects and scenes using deep learning models, comparing images to identify duplicates across time and location. Enhances accuracy and reduces false positives when combined with Vision API. [3]</a:t>
            </a:r>
            <a:endParaRPr lang="en-US" sz="1550" dirty="0"/>
          </a:p>
        </p:txBody>
      </p:sp>
      <p:pic>
        <p:nvPicPr>
          <p:cNvPr id="23" name="Image 0" descr="preencoded.png">
            <a:extLst>
              <a:ext uri="{FF2B5EF4-FFF2-40B4-BE49-F238E27FC236}">
                <a16:creationId xmlns:a16="http://schemas.microsoft.com/office/drawing/2014/main" id="{185DC9B8-25F9-94AC-E6E9-BB1E65253C1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885843" y="4032528"/>
            <a:ext cx="238125" cy="238125"/>
          </a:xfrm>
          <a:prstGeom prst="rect">
            <a:avLst/>
          </a:prstGeom>
        </p:spPr>
      </p:pic>
      <p:pic>
        <p:nvPicPr>
          <p:cNvPr id="24" name="Image 1" descr="preencoded.png">
            <a:extLst>
              <a:ext uri="{FF2B5EF4-FFF2-40B4-BE49-F238E27FC236}">
                <a16:creationId xmlns:a16="http://schemas.microsoft.com/office/drawing/2014/main" id="{427C743F-3ADC-A377-04B6-B19436C3B80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506432" y="4032528"/>
            <a:ext cx="238125" cy="238125"/>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51F6E2-9FFF-FA16-4DAE-C24FACE12C09}"/>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5FBCE488-6F97-ED0A-C928-6BD02464193B}"/>
              </a:ext>
            </a:extLst>
          </p:cNvPr>
          <p:cNvSpPr/>
          <p:nvPr/>
        </p:nvSpPr>
        <p:spPr>
          <a:xfrm>
            <a:off x="433507" y="243840"/>
            <a:ext cx="13763387" cy="7741920"/>
          </a:xfrm>
          <a:prstGeom prst="roundRect">
            <a:avLst>
              <a:gd name="adj" fmla="val 3969"/>
            </a:avLst>
          </a:prstGeom>
          <a:solidFill>
            <a:srgbClr val="E5F9F2">
              <a:alpha val="95000"/>
            </a:srgbClr>
          </a:solidFill>
          <a:ln/>
          <a:effectLst>
            <a:outerShdw blurRad="80010" dist="53340" dir="5400000" algn="bl" rotWithShape="0">
              <a:srgbClr val="000000">
                <a:alpha val="10000"/>
              </a:srgbClr>
            </a:outerShdw>
          </a:effectLst>
        </p:spPr>
        <p:txBody>
          <a:bodyPr/>
          <a:lstStyle/>
          <a:p>
            <a:endParaRPr lang="en-US"/>
          </a:p>
        </p:txBody>
      </p:sp>
      <p:pic>
        <p:nvPicPr>
          <p:cNvPr id="3" name="Image 0" descr="preencoded.png">
            <a:extLst>
              <a:ext uri="{FF2B5EF4-FFF2-40B4-BE49-F238E27FC236}">
                <a16:creationId xmlns:a16="http://schemas.microsoft.com/office/drawing/2014/main" id="{A4267A99-880D-A431-2B39-D59E1090DF1C}"/>
              </a:ext>
            </a:extLst>
          </p:cNvPr>
          <p:cNvPicPr>
            <a:picLocks noChangeAspect="1"/>
          </p:cNvPicPr>
          <p:nvPr/>
        </p:nvPicPr>
        <p:blipFill>
          <a:blip r:embed="rId3"/>
          <a:stretch>
            <a:fillRect/>
          </a:stretch>
        </p:blipFill>
        <p:spPr>
          <a:xfrm>
            <a:off x="433507" y="243840"/>
            <a:ext cx="13763388" cy="2361009"/>
          </a:xfrm>
          <a:prstGeom prst="rect">
            <a:avLst/>
          </a:prstGeom>
        </p:spPr>
      </p:pic>
      <p:sp>
        <p:nvSpPr>
          <p:cNvPr id="4" name="Text 0">
            <a:extLst>
              <a:ext uri="{FF2B5EF4-FFF2-40B4-BE49-F238E27FC236}">
                <a16:creationId xmlns:a16="http://schemas.microsoft.com/office/drawing/2014/main" id="{10A91AF6-3350-D258-2A3C-C7A38B2ADC8C}"/>
              </a:ext>
            </a:extLst>
          </p:cNvPr>
          <p:cNvSpPr/>
          <p:nvPr/>
        </p:nvSpPr>
        <p:spPr>
          <a:xfrm>
            <a:off x="1042512" y="3628373"/>
            <a:ext cx="7896699" cy="562032"/>
          </a:xfrm>
          <a:prstGeom prst="rect">
            <a:avLst/>
          </a:prstGeom>
          <a:noFill/>
          <a:ln/>
        </p:spPr>
        <p:txBody>
          <a:bodyPr wrap="none" lIns="0" tIns="0" rIns="0" bIns="0" rtlCol="0" anchor="t"/>
          <a:lstStyle/>
          <a:p>
            <a:pPr marL="0" indent="0" algn="l">
              <a:lnSpc>
                <a:spcPts val="4850"/>
              </a:lnSpc>
              <a:buNone/>
            </a:pPr>
            <a:r>
              <a:rPr lang="en-US" sz="3900" b="1" dirty="0">
                <a:solidFill>
                  <a:srgbClr val="006747"/>
                </a:solidFill>
                <a:latin typeface="Noto Serif SC Bold" pitchFamily="34" charset="0"/>
                <a:ea typeface="Noto Serif SC Bold" pitchFamily="34" charset="-122"/>
                <a:cs typeface="Noto Serif SC Bold" pitchFamily="34" charset="-120"/>
              </a:rPr>
              <a:t>Robust Quality Confidence Processes</a:t>
            </a:r>
            <a:endParaRPr lang="en-US" sz="3900" dirty="0"/>
          </a:p>
        </p:txBody>
      </p:sp>
      <p:sp>
        <p:nvSpPr>
          <p:cNvPr id="5" name="Text 1">
            <a:extLst>
              <a:ext uri="{FF2B5EF4-FFF2-40B4-BE49-F238E27FC236}">
                <a16:creationId xmlns:a16="http://schemas.microsoft.com/office/drawing/2014/main" id="{9DBF6CAB-9AEA-D74D-1223-15B2173D5368}"/>
              </a:ext>
            </a:extLst>
          </p:cNvPr>
          <p:cNvSpPr/>
          <p:nvPr/>
        </p:nvSpPr>
        <p:spPr>
          <a:xfrm>
            <a:off x="1180256" y="4547511"/>
            <a:ext cx="12269891" cy="575629"/>
          </a:xfrm>
          <a:prstGeom prst="rect">
            <a:avLst/>
          </a:prstGeom>
          <a:noFill/>
          <a:ln/>
        </p:spPr>
        <p:txBody>
          <a:bodyPr wrap="squar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Quality control ensures that every report entering the system is reliable. The QC engine checks confidence thresholds, filters out inappropriate or irrelevant images, and identifies duplicates using GPS and image similarity.</a:t>
            </a:r>
            <a:endParaRPr lang="en-US" sz="1550" dirty="0"/>
          </a:p>
        </p:txBody>
      </p:sp>
      <p:sp>
        <p:nvSpPr>
          <p:cNvPr id="6" name="Shape 3">
            <a:extLst>
              <a:ext uri="{FF2B5EF4-FFF2-40B4-BE49-F238E27FC236}">
                <a16:creationId xmlns:a16="http://schemas.microsoft.com/office/drawing/2014/main" id="{8A4219BC-AE04-76F3-D52F-6C6E04188354}"/>
              </a:ext>
            </a:extLst>
          </p:cNvPr>
          <p:cNvSpPr/>
          <p:nvPr/>
        </p:nvSpPr>
        <p:spPr>
          <a:xfrm>
            <a:off x="994416" y="5520492"/>
            <a:ext cx="6127777" cy="1612065"/>
          </a:xfrm>
          <a:prstGeom prst="roundRect">
            <a:avLst>
              <a:gd name="adj" fmla="val 10043"/>
            </a:avLst>
          </a:prstGeom>
          <a:solidFill>
            <a:srgbClr val="D1EFE4"/>
          </a:solidFill>
          <a:ln/>
        </p:spPr>
        <p:txBody>
          <a:bodyPr/>
          <a:lstStyle/>
          <a:p>
            <a:endParaRPr lang="en-GB"/>
          </a:p>
        </p:txBody>
      </p:sp>
      <p:sp>
        <p:nvSpPr>
          <p:cNvPr id="7" name="Text 4">
            <a:extLst>
              <a:ext uri="{FF2B5EF4-FFF2-40B4-BE49-F238E27FC236}">
                <a16:creationId xmlns:a16="http://schemas.microsoft.com/office/drawing/2014/main" id="{36020215-4190-61AB-9489-23F9147B1C30}"/>
              </a:ext>
            </a:extLst>
          </p:cNvPr>
          <p:cNvSpPr/>
          <p:nvPr/>
        </p:nvSpPr>
        <p:spPr>
          <a:xfrm>
            <a:off x="1087157" y="5581395"/>
            <a:ext cx="2774519" cy="281124"/>
          </a:xfrm>
          <a:prstGeom prst="rect">
            <a:avLst/>
          </a:prstGeom>
          <a:noFill/>
          <a:ln/>
        </p:spPr>
        <p:txBody>
          <a:bodyPr wrap="none" lIns="0" tIns="0" rIns="0" bIns="0" rtlCol="0" anchor="t"/>
          <a:lstStyle/>
          <a:p>
            <a:pPr marL="0" indent="0" algn="l">
              <a:lnSpc>
                <a:spcPts val="2400"/>
              </a:lnSpc>
              <a:buNone/>
            </a:pPr>
            <a:r>
              <a:rPr lang="en-US" sz="1950" b="1" dirty="0">
                <a:solidFill>
                  <a:srgbClr val="4B4A4A"/>
                </a:solidFill>
                <a:latin typeface="Noto Serif SC Bold" pitchFamily="34" charset="0"/>
                <a:ea typeface="Noto Serif SC Bold" pitchFamily="34" charset="-122"/>
                <a:cs typeface="Noto Serif SC Bold" pitchFamily="34" charset="-120"/>
              </a:rPr>
              <a:t>Comprehensive Testing</a:t>
            </a:r>
            <a:endParaRPr lang="en-US" sz="1950" dirty="0"/>
          </a:p>
        </p:txBody>
      </p:sp>
      <p:sp>
        <p:nvSpPr>
          <p:cNvPr id="8" name="Text 5">
            <a:extLst>
              <a:ext uri="{FF2B5EF4-FFF2-40B4-BE49-F238E27FC236}">
                <a16:creationId xmlns:a16="http://schemas.microsoft.com/office/drawing/2014/main" id="{867740A0-B7E0-3B85-7319-FDBD008F3932}"/>
              </a:ext>
            </a:extLst>
          </p:cNvPr>
          <p:cNvSpPr/>
          <p:nvPr/>
        </p:nvSpPr>
        <p:spPr>
          <a:xfrm>
            <a:off x="1172197" y="6041031"/>
            <a:ext cx="5474442" cy="575629"/>
          </a:xfrm>
          <a:prstGeom prst="rect">
            <a:avLst/>
          </a:prstGeom>
          <a:noFill/>
          <a:ln/>
        </p:spPr>
        <p:txBody>
          <a:bodyPr wrap="squar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We carry out functional, integration, and regression testing to maintain system stability and performance.</a:t>
            </a:r>
            <a:endParaRPr lang="en-US" sz="1550" dirty="0"/>
          </a:p>
        </p:txBody>
      </p:sp>
      <p:sp>
        <p:nvSpPr>
          <p:cNvPr id="9" name="Shape 6">
            <a:extLst>
              <a:ext uri="{FF2B5EF4-FFF2-40B4-BE49-F238E27FC236}">
                <a16:creationId xmlns:a16="http://schemas.microsoft.com/office/drawing/2014/main" id="{213031CD-6BB8-F06C-954C-F04C4A0DEF84}"/>
              </a:ext>
            </a:extLst>
          </p:cNvPr>
          <p:cNvSpPr/>
          <p:nvPr/>
        </p:nvSpPr>
        <p:spPr>
          <a:xfrm>
            <a:off x="7508206" y="5520492"/>
            <a:ext cx="6127777" cy="1612065"/>
          </a:xfrm>
          <a:prstGeom prst="rect">
            <a:avLst/>
          </a:prstGeom>
          <a:solidFill>
            <a:srgbClr val="D1EFE4"/>
          </a:solidFill>
          <a:ln/>
        </p:spPr>
        <p:txBody>
          <a:bodyPr/>
          <a:lstStyle/>
          <a:p>
            <a:endParaRPr lang="en-GB"/>
          </a:p>
        </p:txBody>
      </p:sp>
      <p:sp>
        <p:nvSpPr>
          <p:cNvPr id="10" name="Text 8">
            <a:extLst>
              <a:ext uri="{FF2B5EF4-FFF2-40B4-BE49-F238E27FC236}">
                <a16:creationId xmlns:a16="http://schemas.microsoft.com/office/drawing/2014/main" id="{D61B4245-4DCA-CCDD-94F6-B37A2E14DD79}"/>
              </a:ext>
            </a:extLst>
          </p:cNvPr>
          <p:cNvSpPr/>
          <p:nvPr/>
        </p:nvSpPr>
        <p:spPr>
          <a:xfrm>
            <a:off x="7884844" y="5581395"/>
            <a:ext cx="2333884" cy="281124"/>
          </a:xfrm>
          <a:prstGeom prst="rect">
            <a:avLst/>
          </a:prstGeom>
          <a:noFill/>
          <a:ln/>
        </p:spPr>
        <p:txBody>
          <a:bodyPr wrap="none" lIns="0" tIns="0" rIns="0" bIns="0" rtlCol="0" anchor="t"/>
          <a:lstStyle/>
          <a:p>
            <a:pPr marL="0" indent="0" algn="l">
              <a:lnSpc>
                <a:spcPts val="2400"/>
              </a:lnSpc>
              <a:buNone/>
            </a:pPr>
            <a:r>
              <a:rPr lang="en-US" sz="1950" b="1" dirty="0">
                <a:solidFill>
                  <a:srgbClr val="4B4A4A"/>
                </a:solidFill>
                <a:latin typeface="Noto Serif SC Bold" pitchFamily="34" charset="0"/>
                <a:ea typeface="Noto Serif SC Bold" pitchFamily="34" charset="-122"/>
                <a:cs typeface="Noto Serif SC Bold" pitchFamily="34" charset="-120"/>
              </a:rPr>
              <a:t>Advanced Tooling</a:t>
            </a:r>
            <a:endParaRPr lang="en-US" sz="1950" dirty="0"/>
          </a:p>
        </p:txBody>
      </p:sp>
      <p:sp>
        <p:nvSpPr>
          <p:cNvPr id="11" name="Text 9">
            <a:extLst>
              <a:ext uri="{FF2B5EF4-FFF2-40B4-BE49-F238E27FC236}">
                <a16:creationId xmlns:a16="http://schemas.microsoft.com/office/drawing/2014/main" id="{F77E60EE-5A6D-AF20-B99D-40FC1D27B7A0}"/>
              </a:ext>
            </a:extLst>
          </p:cNvPr>
          <p:cNvSpPr/>
          <p:nvPr/>
        </p:nvSpPr>
        <p:spPr>
          <a:xfrm>
            <a:off x="7983762" y="6070756"/>
            <a:ext cx="5474442" cy="863444"/>
          </a:xfrm>
          <a:prstGeom prst="rect">
            <a:avLst/>
          </a:prstGeom>
          <a:noFill/>
          <a:ln/>
        </p:spPr>
        <p:txBody>
          <a:bodyPr wrap="squar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Tools such as Postman, Selenium, BrowserStack, and Jira support our testing workflow and help track issues efficiently. [4]</a:t>
            </a:r>
            <a:endParaRPr lang="en-US" sz="1550" dirty="0"/>
          </a:p>
        </p:txBody>
      </p:sp>
      <p:pic>
        <p:nvPicPr>
          <p:cNvPr id="12" name="Image 0" descr="preencoded.png">
            <a:extLst>
              <a:ext uri="{FF2B5EF4-FFF2-40B4-BE49-F238E27FC236}">
                <a16:creationId xmlns:a16="http://schemas.microsoft.com/office/drawing/2014/main" id="{81BE40B4-7A67-9166-0506-EF24BAAFB549}"/>
              </a:ext>
            </a:extLst>
          </p:cNvPr>
          <p:cNvPicPr>
            <a:picLocks noChangeAspect="1"/>
          </p:cNvPicPr>
          <p:nvPr/>
        </p:nvPicPr>
        <p:blipFill>
          <a:blip r:embed="rId4"/>
          <a:stretch>
            <a:fillRect/>
          </a:stretch>
        </p:blipFill>
        <p:spPr>
          <a:xfrm>
            <a:off x="433507" y="243840"/>
            <a:ext cx="13763386" cy="2361009"/>
          </a:xfrm>
          <a:prstGeom prst="rect">
            <a:avLst/>
          </a:prstGeom>
        </p:spPr>
      </p:pic>
    </p:spTree>
    <p:extLst>
      <p:ext uri="{BB962C8B-B14F-4D97-AF65-F5344CB8AC3E}">
        <p14:creationId xmlns:p14="http://schemas.microsoft.com/office/powerpoint/2010/main" val="16590913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F647CC-4B11-9764-F2AF-BC2071685627}"/>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38B77C8B-A081-4DE0-B30E-EF7A57A36CAD}"/>
              </a:ext>
            </a:extLst>
          </p:cNvPr>
          <p:cNvSpPr/>
          <p:nvPr/>
        </p:nvSpPr>
        <p:spPr>
          <a:xfrm>
            <a:off x="433507" y="243840"/>
            <a:ext cx="13763387" cy="7741920"/>
          </a:xfrm>
          <a:prstGeom prst="roundRect">
            <a:avLst>
              <a:gd name="adj" fmla="val 3969"/>
            </a:avLst>
          </a:prstGeom>
          <a:solidFill>
            <a:srgbClr val="E5F9F2">
              <a:alpha val="95000"/>
            </a:srgbClr>
          </a:solidFill>
          <a:ln/>
          <a:effectLst>
            <a:outerShdw blurRad="80010" dist="53340" dir="5400000" algn="bl" rotWithShape="0">
              <a:srgbClr val="000000">
                <a:alpha val="10000"/>
              </a:srgbClr>
            </a:outerShdw>
          </a:effectLst>
        </p:spPr>
        <p:txBody>
          <a:bodyPr/>
          <a:lstStyle/>
          <a:p>
            <a:endParaRPr lang="en-US"/>
          </a:p>
        </p:txBody>
      </p:sp>
      <p:sp>
        <p:nvSpPr>
          <p:cNvPr id="4" name="Text 0">
            <a:extLst>
              <a:ext uri="{FF2B5EF4-FFF2-40B4-BE49-F238E27FC236}">
                <a16:creationId xmlns:a16="http://schemas.microsoft.com/office/drawing/2014/main" id="{2560A22F-499A-0651-DDF8-05F9A15988D1}"/>
              </a:ext>
            </a:extLst>
          </p:cNvPr>
          <p:cNvSpPr/>
          <p:nvPr/>
        </p:nvSpPr>
        <p:spPr>
          <a:xfrm>
            <a:off x="1142140" y="3320954"/>
            <a:ext cx="11059769" cy="562032"/>
          </a:xfrm>
          <a:prstGeom prst="rect">
            <a:avLst/>
          </a:prstGeom>
          <a:noFill/>
          <a:ln/>
        </p:spPr>
        <p:txBody>
          <a:bodyPr wrap="none" lIns="0" tIns="0" rIns="0" bIns="0" rtlCol="0" anchor="t"/>
          <a:lstStyle/>
          <a:p>
            <a:pPr marL="0" indent="0" algn="l">
              <a:lnSpc>
                <a:spcPts val="4850"/>
              </a:lnSpc>
              <a:buNone/>
            </a:pPr>
            <a:r>
              <a:rPr lang="en-US" sz="3900" b="1" dirty="0">
                <a:solidFill>
                  <a:srgbClr val="006747"/>
                </a:solidFill>
                <a:latin typeface="Noto Serif SC Bold" pitchFamily="34" charset="0"/>
                <a:ea typeface="Noto Serif SC Bold" pitchFamily="34" charset="-122"/>
                <a:cs typeface="Noto Serif SC Bold" pitchFamily="34" charset="-120"/>
              </a:rPr>
              <a:t>Navigating AI Limitations, Risks &amp; Compliance</a:t>
            </a:r>
            <a:endParaRPr lang="en-US" sz="3900" dirty="0"/>
          </a:p>
        </p:txBody>
      </p:sp>
      <p:sp>
        <p:nvSpPr>
          <p:cNvPr id="5" name="Text 1">
            <a:extLst>
              <a:ext uri="{FF2B5EF4-FFF2-40B4-BE49-F238E27FC236}">
                <a16:creationId xmlns:a16="http://schemas.microsoft.com/office/drawing/2014/main" id="{E2850062-6C12-5AAC-A118-EA2B4E41952A}"/>
              </a:ext>
            </a:extLst>
          </p:cNvPr>
          <p:cNvSpPr/>
          <p:nvPr/>
        </p:nvSpPr>
        <p:spPr>
          <a:xfrm>
            <a:off x="1180255" y="4240092"/>
            <a:ext cx="12269891" cy="575629"/>
          </a:xfrm>
          <a:prstGeom prst="rect">
            <a:avLst/>
          </a:prstGeom>
          <a:noFill/>
          <a:ln/>
        </p:spPr>
        <p:txBody>
          <a:bodyPr wrap="squar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AI performance can be affected by poor lighting, blurred images, or uncommon waste types. Misclassifications may occur, and confidence levels can vary.</a:t>
            </a:r>
            <a:endParaRPr lang="en-US" sz="1550" dirty="0"/>
          </a:p>
        </p:txBody>
      </p:sp>
      <p:sp>
        <p:nvSpPr>
          <p:cNvPr id="6" name="Text 2">
            <a:extLst>
              <a:ext uri="{FF2B5EF4-FFF2-40B4-BE49-F238E27FC236}">
                <a16:creationId xmlns:a16="http://schemas.microsoft.com/office/drawing/2014/main" id="{37BDFE02-9111-49F0-D120-29073B345059}"/>
              </a:ext>
            </a:extLst>
          </p:cNvPr>
          <p:cNvSpPr/>
          <p:nvPr/>
        </p:nvSpPr>
        <p:spPr>
          <a:xfrm>
            <a:off x="867300" y="5266355"/>
            <a:ext cx="2333885" cy="281124"/>
          </a:xfrm>
          <a:prstGeom prst="rect">
            <a:avLst/>
          </a:prstGeom>
          <a:noFill/>
          <a:ln/>
        </p:spPr>
        <p:txBody>
          <a:bodyPr wrap="none" lIns="0" tIns="0" rIns="0" bIns="0" rtlCol="0" anchor="t"/>
          <a:lstStyle/>
          <a:p>
            <a:pPr marL="0" indent="0" algn="l">
              <a:lnSpc>
                <a:spcPts val="2400"/>
              </a:lnSpc>
              <a:buNone/>
            </a:pPr>
            <a:r>
              <a:rPr lang="en-US" sz="1950" b="1" dirty="0">
                <a:solidFill>
                  <a:srgbClr val="006747"/>
                </a:solidFill>
                <a:latin typeface="Noto Serif SC Bold" pitchFamily="34" charset="0"/>
                <a:ea typeface="Noto Serif SC Bold" pitchFamily="34" charset="-122"/>
                <a:cs typeface="Noto Serif SC Bold" pitchFamily="34" charset="-120"/>
              </a:rPr>
              <a:t>Mitigating Risks</a:t>
            </a:r>
            <a:endParaRPr lang="en-US" sz="1950" dirty="0"/>
          </a:p>
        </p:txBody>
      </p:sp>
      <p:sp>
        <p:nvSpPr>
          <p:cNvPr id="7" name="Text 3">
            <a:extLst>
              <a:ext uri="{FF2B5EF4-FFF2-40B4-BE49-F238E27FC236}">
                <a16:creationId xmlns:a16="http://schemas.microsoft.com/office/drawing/2014/main" id="{0A373127-D736-D0DB-CC11-DED10D1B07D3}"/>
              </a:ext>
            </a:extLst>
          </p:cNvPr>
          <p:cNvSpPr/>
          <p:nvPr/>
        </p:nvSpPr>
        <p:spPr>
          <a:xfrm>
            <a:off x="979850" y="5775561"/>
            <a:ext cx="5907236" cy="287815"/>
          </a:xfrm>
          <a:prstGeom prst="rect">
            <a:avLst/>
          </a:prstGeom>
          <a:noFill/>
          <a:ln/>
        </p:spPr>
        <p:txBody>
          <a:bodyPr wrap="none" lIns="0" tIns="0" rIns="0" bIns="0" rtlCol="0" anchor="t"/>
          <a:lstStyle/>
          <a:p>
            <a:pPr marL="342900" indent="-342900" algn="l">
              <a:lnSpc>
                <a:spcPts val="2500"/>
              </a:lnSpc>
              <a:buSzPct val="100000"/>
              <a:buChar char="•"/>
            </a:pPr>
            <a:r>
              <a:rPr lang="en-US" sz="1550" dirty="0">
                <a:solidFill>
                  <a:srgbClr val="4B4A4A"/>
                </a:solidFill>
                <a:latin typeface="Geist" pitchFamily="34" charset="0"/>
                <a:ea typeface="Geist" pitchFamily="34" charset="-122"/>
                <a:cs typeface="Geist" pitchFamily="34" charset="-120"/>
              </a:rPr>
              <a:t>Threshold-based validation</a:t>
            </a:r>
            <a:endParaRPr lang="en-US" sz="1550" dirty="0"/>
          </a:p>
        </p:txBody>
      </p:sp>
      <p:sp>
        <p:nvSpPr>
          <p:cNvPr id="8" name="Text 4">
            <a:extLst>
              <a:ext uri="{FF2B5EF4-FFF2-40B4-BE49-F238E27FC236}">
                <a16:creationId xmlns:a16="http://schemas.microsoft.com/office/drawing/2014/main" id="{9A42428E-6060-5B0E-6E08-ABE1C81C38D4}"/>
              </a:ext>
            </a:extLst>
          </p:cNvPr>
          <p:cNvSpPr/>
          <p:nvPr/>
        </p:nvSpPr>
        <p:spPr>
          <a:xfrm>
            <a:off x="979850" y="6162514"/>
            <a:ext cx="5907236" cy="287815"/>
          </a:xfrm>
          <a:prstGeom prst="rect">
            <a:avLst/>
          </a:prstGeom>
          <a:noFill/>
          <a:ln/>
        </p:spPr>
        <p:txBody>
          <a:bodyPr wrap="none" lIns="0" tIns="0" rIns="0" bIns="0" rtlCol="0" anchor="t"/>
          <a:lstStyle/>
          <a:p>
            <a:pPr marL="342900" indent="-342900" algn="l">
              <a:lnSpc>
                <a:spcPts val="2500"/>
              </a:lnSpc>
              <a:buSzPct val="100000"/>
              <a:buChar char="•"/>
            </a:pPr>
            <a:r>
              <a:rPr lang="en-US" sz="1550" dirty="0">
                <a:solidFill>
                  <a:srgbClr val="4B4A4A"/>
                </a:solidFill>
                <a:latin typeface="Geist" pitchFamily="34" charset="0"/>
                <a:ea typeface="Geist" pitchFamily="34" charset="-122"/>
                <a:cs typeface="Geist" pitchFamily="34" charset="-120"/>
              </a:rPr>
              <a:t>Periodic model evaluation</a:t>
            </a:r>
            <a:endParaRPr lang="en-US" sz="1550" dirty="0"/>
          </a:p>
        </p:txBody>
      </p:sp>
      <p:sp>
        <p:nvSpPr>
          <p:cNvPr id="9" name="Text 5">
            <a:extLst>
              <a:ext uri="{FF2B5EF4-FFF2-40B4-BE49-F238E27FC236}">
                <a16:creationId xmlns:a16="http://schemas.microsoft.com/office/drawing/2014/main" id="{6DE2E221-A555-1E7C-42A1-BC46983FCEE5}"/>
              </a:ext>
            </a:extLst>
          </p:cNvPr>
          <p:cNvSpPr/>
          <p:nvPr/>
        </p:nvSpPr>
        <p:spPr>
          <a:xfrm>
            <a:off x="979850" y="6549467"/>
            <a:ext cx="5907236" cy="287815"/>
          </a:xfrm>
          <a:prstGeom prst="rect">
            <a:avLst/>
          </a:prstGeom>
          <a:noFill/>
          <a:ln/>
        </p:spPr>
        <p:txBody>
          <a:bodyPr wrap="none" lIns="0" tIns="0" rIns="0" bIns="0" rtlCol="0" anchor="t"/>
          <a:lstStyle/>
          <a:p>
            <a:pPr marL="342900" indent="-342900" algn="l">
              <a:lnSpc>
                <a:spcPts val="2500"/>
              </a:lnSpc>
              <a:buSzPct val="100000"/>
              <a:buChar char="•"/>
            </a:pPr>
            <a:r>
              <a:rPr lang="en-US" sz="1550" dirty="0">
                <a:solidFill>
                  <a:srgbClr val="4B4A4A"/>
                </a:solidFill>
                <a:latin typeface="Geist" pitchFamily="34" charset="0"/>
                <a:ea typeface="Geist" pitchFamily="34" charset="-122"/>
                <a:cs typeface="Geist" pitchFamily="34" charset="-120"/>
              </a:rPr>
              <a:t>Strict content moderation</a:t>
            </a:r>
            <a:endParaRPr lang="en-US" sz="1550" dirty="0"/>
          </a:p>
        </p:txBody>
      </p:sp>
      <p:sp>
        <p:nvSpPr>
          <p:cNvPr id="10" name="Text 6">
            <a:extLst>
              <a:ext uri="{FF2B5EF4-FFF2-40B4-BE49-F238E27FC236}">
                <a16:creationId xmlns:a16="http://schemas.microsoft.com/office/drawing/2014/main" id="{F4017B72-D3BA-B696-2619-029452F0510C}"/>
              </a:ext>
            </a:extLst>
          </p:cNvPr>
          <p:cNvSpPr/>
          <p:nvPr/>
        </p:nvSpPr>
        <p:spPr>
          <a:xfrm>
            <a:off x="7645694" y="5266355"/>
            <a:ext cx="2565963" cy="281124"/>
          </a:xfrm>
          <a:prstGeom prst="rect">
            <a:avLst/>
          </a:prstGeom>
          <a:noFill/>
          <a:ln/>
        </p:spPr>
        <p:txBody>
          <a:bodyPr wrap="none" lIns="0" tIns="0" rIns="0" bIns="0" rtlCol="0" anchor="t"/>
          <a:lstStyle/>
          <a:p>
            <a:pPr marL="0" indent="0" algn="l">
              <a:lnSpc>
                <a:spcPts val="2400"/>
              </a:lnSpc>
              <a:buNone/>
            </a:pPr>
            <a:r>
              <a:rPr lang="en-US" sz="1950" b="1" dirty="0">
                <a:solidFill>
                  <a:srgbClr val="006747"/>
                </a:solidFill>
                <a:latin typeface="Noto Serif SC Bold" pitchFamily="34" charset="0"/>
                <a:ea typeface="Noto Serif SC Bold" pitchFamily="34" charset="-122"/>
                <a:cs typeface="Noto Serif SC Bold" pitchFamily="34" charset="-120"/>
              </a:rPr>
              <a:t>Ensuring Compliance</a:t>
            </a:r>
            <a:endParaRPr lang="en-US" sz="1950" dirty="0"/>
          </a:p>
        </p:txBody>
      </p:sp>
      <p:sp>
        <p:nvSpPr>
          <p:cNvPr id="11" name="Text 7">
            <a:extLst>
              <a:ext uri="{FF2B5EF4-FFF2-40B4-BE49-F238E27FC236}">
                <a16:creationId xmlns:a16="http://schemas.microsoft.com/office/drawing/2014/main" id="{8339FA0A-8B64-C30F-73BF-88EF85AACC53}"/>
              </a:ext>
            </a:extLst>
          </p:cNvPr>
          <p:cNvSpPr/>
          <p:nvPr/>
        </p:nvSpPr>
        <p:spPr>
          <a:xfrm>
            <a:off x="7750934" y="5775561"/>
            <a:ext cx="5907236" cy="287815"/>
          </a:xfrm>
          <a:prstGeom prst="rect">
            <a:avLst/>
          </a:prstGeom>
          <a:noFill/>
          <a:ln/>
        </p:spPr>
        <p:txBody>
          <a:bodyPr wrap="none" lIns="0" tIns="0" rIns="0" bIns="0" rtlCol="0" anchor="t"/>
          <a:lstStyle/>
          <a:p>
            <a:pPr marL="342900" indent="-342900" algn="l">
              <a:lnSpc>
                <a:spcPts val="2500"/>
              </a:lnSpc>
              <a:buSzPct val="100000"/>
              <a:buChar char="•"/>
            </a:pPr>
            <a:r>
              <a:rPr lang="en-US" sz="1550" dirty="0">
                <a:solidFill>
                  <a:srgbClr val="4B4A4A"/>
                </a:solidFill>
                <a:latin typeface="Geist" pitchFamily="34" charset="0"/>
                <a:ea typeface="Geist" pitchFamily="34" charset="-122"/>
                <a:cs typeface="Geist" pitchFamily="34" charset="-120"/>
              </a:rPr>
              <a:t>GDPR adherence for user data</a:t>
            </a:r>
            <a:endParaRPr lang="en-US" sz="1550" dirty="0"/>
          </a:p>
        </p:txBody>
      </p:sp>
      <p:sp>
        <p:nvSpPr>
          <p:cNvPr id="12" name="Text 8">
            <a:extLst>
              <a:ext uri="{FF2B5EF4-FFF2-40B4-BE49-F238E27FC236}">
                <a16:creationId xmlns:a16="http://schemas.microsoft.com/office/drawing/2014/main" id="{5708028B-5F39-99EA-65DB-194610B0E14E}"/>
              </a:ext>
            </a:extLst>
          </p:cNvPr>
          <p:cNvSpPr/>
          <p:nvPr/>
        </p:nvSpPr>
        <p:spPr>
          <a:xfrm>
            <a:off x="7750934" y="6162514"/>
            <a:ext cx="5907236" cy="287815"/>
          </a:xfrm>
          <a:prstGeom prst="rect">
            <a:avLst/>
          </a:prstGeom>
          <a:noFill/>
          <a:ln/>
        </p:spPr>
        <p:txBody>
          <a:bodyPr wrap="none" lIns="0" tIns="0" rIns="0" bIns="0" rtlCol="0" anchor="t"/>
          <a:lstStyle/>
          <a:p>
            <a:pPr marL="342900" indent="-342900" algn="l">
              <a:lnSpc>
                <a:spcPts val="2500"/>
              </a:lnSpc>
              <a:buSzPct val="100000"/>
              <a:buChar char="•"/>
            </a:pPr>
            <a:r>
              <a:rPr lang="en-US" sz="1550" dirty="0">
                <a:solidFill>
                  <a:srgbClr val="4B4A4A"/>
                </a:solidFill>
                <a:latin typeface="Geist" pitchFamily="34" charset="0"/>
                <a:ea typeface="Geist" pitchFamily="34" charset="-122"/>
                <a:cs typeface="Geist" pitchFamily="34" charset="-120"/>
              </a:rPr>
              <a:t>Image encryption and pseudonymised metadata</a:t>
            </a:r>
            <a:endParaRPr lang="en-US" sz="1550" dirty="0"/>
          </a:p>
        </p:txBody>
      </p:sp>
      <p:sp>
        <p:nvSpPr>
          <p:cNvPr id="13" name="Text 9">
            <a:extLst>
              <a:ext uri="{FF2B5EF4-FFF2-40B4-BE49-F238E27FC236}">
                <a16:creationId xmlns:a16="http://schemas.microsoft.com/office/drawing/2014/main" id="{BA908B4C-C7AC-FBDB-E4FD-EE70049CCE17}"/>
              </a:ext>
            </a:extLst>
          </p:cNvPr>
          <p:cNvSpPr/>
          <p:nvPr/>
        </p:nvSpPr>
        <p:spPr>
          <a:xfrm>
            <a:off x="7750934" y="6549467"/>
            <a:ext cx="5907236" cy="287815"/>
          </a:xfrm>
          <a:prstGeom prst="rect">
            <a:avLst/>
          </a:prstGeom>
          <a:noFill/>
          <a:ln/>
        </p:spPr>
        <p:txBody>
          <a:bodyPr wrap="none" lIns="0" tIns="0" rIns="0" bIns="0" rtlCol="0" anchor="t"/>
          <a:lstStyle/>
          <a:p>
            <a:pPr marL="342900" indent="-342900" algn="l">
              <a:lnSpc>
                <a:spcPts val="2500"/>
              </a:lnSpc>
              <a:buSzPct val="100000"/>
              <a:buChar char="•"/>
            </a:pPr>
            <a:r>
              <a:rPr lang="en-US" sz="1550" dirty="0">
                <a:solidFill>
                  <a:srgbClr val="4B4A4A"/>
                </a:solidFill>
                <a:latin typeface="Geist" pitchFamily="34" charset="0"/>
                <a:ea typeface="Geist" pitchFamily="34" charset="-122"/>
                <a:cs typeface="Geist" pitchFamily="34" charset="-120"/>
              </a:rPr>
              <a:t>Avoidance of identifiable individual processing</a:t>
            </a:r>
            <a:endParaRPr lang="en-US" sz="1550" dirty="0"/>
          </a:p>
        </p:txBody>
      </p:sp>
      <p:sp>
        <p:nvSpPr>
          <p:cNvPr id="14" name="Text 10">
            <a:extLst>
              <a:ext uri="{FF2B5EF4-FFF2-40B4-BE49-F238E27FC236}">
                <a16:creationId xmlns:a16="http://schemas.microsoft.com/office/drawing/2014/main" id="{2902FAC0-B5B0-4F7B-2551-138AD5B5F7D7}"/>
              </a:ext>
            </a:extLst>
          </p:cNvPr>
          <p:cNvSpPr/>
          <p:nvPr/>
        </p:nvSpPr>
        <p:spPr>
          <a:xfrm>
            <a:off x="1180255" y="7159663"/>
            <a:ext cx="12269891" cy="287815"/>
          </a:xfrm>
          <a:prstGeom prst="rect">
            <a:avLst/>
          </a:prstGeom>
          <a:noFill/>
          <a:ln/>
        </p:spPr>
        <p:txBody>
          <a:bodyPr wrap="non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User data is handled securely and stored only for operational needs, ensuring privacy and ethical AI deployment.</a:t>
            </a:r>
            <a:endParaRPr lang="en-US" sz="1550" dirty="0"/>
          </a:p>
        </p:txBody>
      </p:sp>
      <p:pic>
        <p:nvPicPr>
          <p:cNvPr id="15" name="Image 0" descr="preencoded.png">
            <a:extLst>
              <a:ext uri="{FF2B5EF4-FFF2-40B4-BE49-F238E27FC236}">
                <a16:creationId xmlns:a16="http://schemas.microsoft.com/office/drawing/2014/main" id="{611563E9-378A-1186-F99C-03D15F08495C}"/>
              </a:ext>
            </a:extLst>
          </p:cNvPr>
          <p:cNvPicPr>
            <a:picLocks noChangeAspect="1"/>
          </p:cNvPicPr>
          <p:nvPr/>
        </p:nvPicPr>
        <p:blipFill>
          <a:blip r:embed="rId3"/>
          <a:stretch>
            <a:fillRect/>
          </a:stretch>
        </p:blipFill>
        <p:spPr>
          <a:xfrm>
            <a:off x="433506" y="243840"/>
            <a:ext cx="13763387" cy="2538832"/>
          </a:xfrm>
          <a:prstGeom prst="rect">
            <a:avLst/>
          </a:prstGeom>
        </p:spPr>
      </p:pic>
    </p:spTree>
    <p:extLst>
      <p:ext uri="{BB962C8B-B14F-4D97-AF65-F5344CB8AC3E}">
        <p14:creationId xmlns:p14="http://schemas.microsoft.com/office/powerpoint/2010/main" val="2390991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CCC1C5-3C00-232A-B467-C33B574C2BFC}"/>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5BA39617-2164-8E17-C81C-0CF533D2A0F5}"/>
              </a:ext>
            </a:extLst>
          </p:cNvPr>
          <p:cNvSpPr/>
          <p:nvPr/>
        </p:nvSpPr>
        <p:spPr>
          <a:xfrm>
            <a:off x="433507" y="243840"/>
            <a:ext cx="13763387" cy="7741920"/>
          </a:xfrm>
          <a:prstGeom prst="roundRect">
            <a:avLst>
              <a:gd name="adj" fmla="val 3969"/>
            </a:avLst>
          </a:prstGeom>
          <a:solidFill>
            <a:srgbClr val="E5F9F2">
              <a:alpha val="95000"/>
            </a:srgbClr>
          </a:solidFill>
          <a:ln/>
          <a:effectLst>
            <a:outerShdw blurRad="80010" dist="53340" dir="5400000" algn="bl" rotWithShape="0">
              <a:srgbClr val="000000">
                <a:alpha val="10000"/>
              </a:srgbClr>
            </a:outerShdw>
          </a:effectLst>
        </p:spPr>
        <p:txBody>
          <a:bodyPr/>
          <a:lstStyle/>
          <a:p>
            <a:endParaRPr lang="en-US"/>
          </a:p>
        </p:txBody>
      </p:sp>
      <p:pic>
        <p:nvPicPr>
          <p:cNvPr id="3" name="Image 0" descr="preencoded.png">
            <a:extLst>
              <a:ext uri="{FF2B5EF4-FFF2-40B4-BE49-F238E27FC236}">
                <a16:creationId xmlns:a16="http://schemas.microsoft.com/office/drawing/2014/main" id="{EC729A13-26EC-25CD-3531-70D20BE12FBC}"/>
              </a:ext>
            </a:extLst>
          </p:cNvPr>
          <p:cNvPicPr>
            <a:picLocks noChangeAspect="1"/>
          </p:cNvPicPr>
          <p:nvPr/>
        </p:nvPicPr>
        <p:blipFill>
          <a:blip r:embed="rId3"/>
          <a:stretch>
            <a:fillRect/>
          </a:stretch>
        </p:blipFill>
        <p:spPr>
          <a:xfrm>
            <a:off x="8869680" y="243840"/>
            <a:ext cx="5327214" cy="7741920"/>
          </a:xfrm>
          <a:prstGeom prst="rect">
            <a:avLst/>
          </a:prstGeom>
        </p:spPr>
      </p:pic>
      <p:pic>
        <p:nvPicPr>
          <p:cNvPr id="4" name="Image 1" descr="preencoded.png">
            <a:extLst>
              <a:ext uri="{FF2B5EF4-FFF2-40B4-BE49-F238E27FC236}">
                <a16:creationId xmlns:a16="http://schemas.microsoft.com/office/drawing/2014/main" id="{E2849C11-AFB3-0122-4B92-7002E6B96844}"/>
              </a:ext>
            </a:extLst>
          </p:cNvPr>
          <p:cNvPicPr>
            <a:picLocks noChangeAspect="1"/>
          </p:cNvPicPr>
          <p:nvPr/>
        </p:nvPicPr>
        <p:blipFill>
          <a:blip r:embed="rId4"/>
          <a:stretch>
            <a:fillRect/>
          </a:stretch>
        </p:blipFill>
        <p:spPr>
          <a:xfrm>
            <a:off x="10390108" y="1298049"/>
            <a:ext cx="3691747" cy="5633502"/>
          </a:xfrm>
          <a:prstGeom prst="rect">
            <a:avLst/>
          </a:prstGeom>
        </p:spPr>
      </p:pic>
      <p:sp>
        <p:nvSpPr>
          <p:cNvPr id="5" name="Text 0">
            <a:extLst>
              <a:ext uri="{FF2B5EF4-FFF2-40B4-BE49-F238E27FC236}">
                <a16:creationId xmlns:a16="http://schemas.microsoft.com/office/drawing/2014/main" id="{7F1492AC-4417-E756-752C-AE4924037BE0}"/>
              </a:ext>
            </a:extLst>
          </p:cNvPr>
          <p:cNvSpPr/>
          <p:nvPr/>
        </p:nvSpPr>
        <p:spPr>
          <a:xfrm>
            <a:off x="1139780" y="2426934"/>
            <a:ext cx="5149178" cy="583332"/>
          </a:xfrm>
          <a:prstGeom prst="rect">
            <a:avLst/>
          </a:prstGeom>
          <a:noFill/>
          <a:ln/>
        </p:spPr>
        <p:txBody>
          <a:bodyPr wrap="none" lIns="0" tIns="0" rIns="0" bIns="0" rtlCol="0" anchor="t"/>
          <a:lstStyle/>
          <a:p>
            <a:pPr marL="0" indent="0" algn="l">
              <a:lnSpc>
                <a:spcPts val="4850"/>
              </a:lnSpc>
              <a:buNone/>
            </a:pPr>
            <a:r>
              <a:rPr lang="en-US" sz="3900" b="1" dirty="0">
                <a:solidFill>
                  <a:srgbClr val="006747"/>
                </a:solidFill>
                <a:latin typeface="Noto Serif SC Bold" pitchFamily="34" charset="0"/>
                <a:ea typeface="Noto Serif SC Bold" pitchFamily="34" charset="-122"/>
                <a:cs typeface="Noto Serif SC Bold" pitchFamily="34" charset="-120"/>
              </a:rPr>
              <a:t>Workflow Description</a:t>
            </a:r>
            <a:endParaRPr lang="en-US" sz="3900" dirty="0"/>
          </a:p>
        </p:txBody>
      </p:sp>
      <p:sp>
        <p:nvSpPr>
          <p:cNvPr id="6" name="Text 1">
            <a:extLst>
              <a:ext uri="{FF2B5EF4-FFF2-40B4-BE49-F238E27FC236}">
                <a16:creationId xmlns:a16="http://schemas.microsoft.com/office/drawing/2014/main" id="{61E335BE-EFC6-8A71-4897-3FCC71881305}"/>
              </a:ext>
            </a:extLst>
          </p:cNvPr>
          <p:cNvSpPr/>
          <p:nvPr/>
        </p:nvSpPr>
        <p:spPr>
          <a:xfrm>
            <a:off x="1121681" y="3406955"/>
            <a:ext cx="6987785" cy="2091058"/>
          </a:xfrm>
          <a:prstGeom prst="rect">
            <a:avLst/>
          </a:prstGeom>
          <a:noFill/>
          <a:ln/>
        </p:spPr>
        <p:txBody>
          <a:bodyPr wrap="squar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When a user takes a photo of the waste, the app sends the image together with its GPS location to our backend. The backend forwards the image to the AI service, which identifies the type of waste and provides a confidence score. After this, the Quality Control system checks for duplicates, low confidence, or inappropriate images. If the report is valid, it is saved in the database and displayed on the hotspot map. If it is not valid, the user is asked to retake the photo or the report is flagged for review.</a:t>
            </a:r>
            <a:endParaRPr lang="en-US" sz="1550" dirty="0"/>
          </a:p>
        </p:txBody>
      </p:sp>
    </p:spTree>
    <p:extLst>
      <p:ext uri="{BB962C8B-B14F-4D97-AF65-F5344CB8AC3E}">
        <p14:creationId xmlns:p14="http://schemas.microsoft.com/office/powerpoint/2010/main" val="15825891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924CB0-F2F7-77E8-A5A2-D1F84635C1D4}"/>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2F229C71-E58C-E83D-EEFA-348484757994}"/>
              </a:ext>
            </a:extLst>
          </p:cNvPr>
          <p:cNvSpPr/>
          <p:nvPr/>
        </p:nvSpPr>
        <p:spPr>
          <a:xfrm>
            <a:off x="433507" y="243840"/>
            <a:ext cx="13763387" cy="7741920"/>
          </a:xfrm>
          <a:prstGeom prst="roundRect">
            <a:avLst>
              <a:gd name="adj" fmla="val 3969"/>
            </a:avLst>
          </a:prstGeom>
          <a:solidFill>
            <a:srgbClr val="E5F9F2">
              <a:alpha val="95000"/>
            </a:srgbClr>
          </a:solidFill>
          <a:ln/>
          <a:effectLst>
            <a:outerShdw blurRad="80010" dist="53340" dir="5400000" algn="bl" rotWithShape="0">
              <a:srgbClr val="000000">
                <a:alpha val="10000"/>
              </a:srgbClr>
            </a:outerShdw>
          </a:effectLst>
        </p:spPr>
        <p:txBody>
          <a:bodyPr/>
          <a:lstStyle/>
          <a:p>
            <a:endParaRPr lang="en-US"/>
          </a:p>
        </p:txBody>
      </p:sp>
      <p:sp>
        <p:nvSpPr>
          <p:cNvPr id="4" name="Text 0">
            <a:extLst>
              <a:ext uri="{FF2B5EF4-FFF2-40B4-BE49-F238E27FC236}">
                <a16:creationId xmlns:a16="http://schemas.microsoft.com/office/drawing/2014/main" id="{4E800295-049E-9B4B-F4C0-BA26F0BC21DF}"/>
              </a:ext>
            </a:extLst>
          </p:cNvPr>
          <p:cNvSpPr/>
          <p:nvPr/>
        </p:nvSpPr>
        <p:spPr>
          <a:xfrm>
            <a:off x="1052992" y="2985639"/>
            <a:ext cx="9593937" cy="544388"/>
          </a:xfrm>
          <a:prstGeom prst="rect">
            <a:avLst/>
          </a:prstGeom>
          <a:noFill/>
          <a:ln/>
        </p:spPr>
        <p:txBody>
          <a:bodyPr wrap="none" lIns="0" tIns="0" rIns="0" bIns="0" rtlCol="0" anchor="t"/>
          <a:lstStyle/>
          <a:p>
            <a:pPr marL="0" indent="0" algn="l">
              <a:lnSpc>
                <a:spcPts val="4700"/>
              </a:lnSpc>
              <a:buNone/>
            </a:pPr>
            <a:r>
              <a:rPr lang="en-US" sz="3750" b="1" dirty="0">
                <a:solidFill>
                  <a:srgbClr val="006747"/>
                </a:solidFill>
                <a:latin typeface="Noto Serif SC Bold" pitchFamily="34" charset="0"/>
                <a:ea typeface="Noto Serif SC Bold" pitchFamily="34" charset="-122"/>
                <a:cs typeface="Noto Serif SC Bold" pitchFamily="34" charset="-120"/>
              </a:rPr>
              <a:t>Transformative Impact: AI &amp; QC in Action</a:t>
            </a:r>
            <a:endParaRPr lang="en-US" sz="3750" dirty="0"/>
          </a:p>
        </p:txBody>
      </p:sp>
      <p:sp>
        <p:nvSpPr>
          <p:cNvPr id="5" name="Text 1">
            <a:extLst>
              <a:ext uri="{FF2B5EF4-FFF2-40B4-BE49-F238E27FC236}">
                <a16:creationId xmlns:a16="http://schemas.microsoft.com/office/drawing/2014/main" id="{FBBE96EF-C24F-2AC2-3E75-ABC75B501837}"/>
              </a:ext>
            </a:extLst>
          </p:cNvPr>
          <p:cNvSpPr/>
          <p:nvPr/>
        </p:nvSpPr>
        <p:spPr>
          <a:xfrm>
            <a:off x="1158863" y="3805149"/>
            <a:ext cx="12312677" cy="278649"/>
          </a:xfrm>
          <a:prstGeom prst="rect">
            <a:avLst/>
          </a:prstGeom>
          <a:noFill/>
          <a:ln/>
        </p:spPr>
        <p:txBody>
          <a:bodyPr wrap="none" lIns="0" tIns="0" rIns="0" bIns="0" rtlCol="0" anchor="t"/>
          <a:lstStyle/>
          <a:p>
            <a:pPr marL="0" indent="0" algn="l">
              <a:lnSpc>
                <a:spcPts val="2400"/>
              </a:lnSpc>
              <a:buNone/>
            </a:pPr>
            <a:r>
              <a:rPr lang="en-US" sz="1500" dirty="0">
                <a:solidFill>
                  <a:srgbClr val="4B4A4A"/>
                </a:solidFill>
                <a:latin typeface="Geist" pitchFamily="34" charset="0"/>
                <a:ea typeface="Geist" pitchFamily="34" charset="-122"/>
                <a:cs typeface="Geist" pitchFamily="34" charset="-120"/>
              </a:rPr>
              <a:t>The AI and QC modules bring intelligence, efficiency, and reliability to our solution.</a:t>
            </a:r>
            <a:endParaRPr lang="en-US" sz="1500" dirty="0"/>
          </a:p>
        </p:txBody>
      </p:sp>
      <p:sp>
        <p:nvSpPr>
          <p:cNvPr id="6" name="Shape 2">
            <a:extLst>
              <a:ext uri="{FF2B5EF4-FFF2-40B4-BE49-F238E27FC236}">
                <a16:creationId xmlns:a16="http://schemas.microsoft.com/office/drawing/2014/main" id="{32428868-F005-550F-E459-2E55422E6C4F}"/>
              </a:ext>
            </a:extLst>
          </p:cNvPr>
          <p:cNvSpPr/>
          <p:nvPr/>
        </p:nvSpPr>
        <p:spPr>
          <a:xfrm>
            <a:off x="896511" y="4559564"/>
            <a:ext cx="3983296" cy="1992827"/>
          </a:xfrm>
          <a:prstGeom prst="roundRect">
            <a:avLst>
              <a:gd name="adj" fmla="val 7866"/>
            </a:avLst>
          </a:prstGeom>
          <a:solidFill>
            <a:srgbClr val="D1EFE4"/>
          </a:solidFill>
          <a:ln w="7620">
            <a:solidFill>
              <a:srgbClr val="B7D5CA"/>
            </a:solidFill>
            <a:prstDash val="solid"/>
          </a:ln>
        </p:spPr>
        <p:txBody>
          <a:bodyPr/>
          <a:lstStyle/>
          <a:p>
            <a:endParaRPr lang="en-GB"/>
          </a:p>
        </p:txBody>
      </p:sp>
      <p:sp>
        <p:nvSpPr>
          <p:cNvPr id="7" name="Shape 3">
            <a:extLst>
              <a:ext uri="{FF2B5EF4-FFF2-40B4-BE49-F238E27FC236}">
                <a16:creationId xmlns:a16="http://schemas.microsoft.com/office/drawing/2014/main" id="{F15F16A8-361F-64E5-16AD-D73DE0C6B673}"/>
              </a:ext>
            </a:extLst>
          </p:cNvPr>
          <p:cNvSpPr/>
          <p:nvPr/>
        </p:nvSpPr>
        <p:spPr>
          <a:xfrm>
            <a:off x="988566" y="4764542"/>
            <a:ext cx="544017" cy="522548"/>
          </a:xfrm>
          <a:prstGeom prst="roundRect">
            <a:avLst>
              <a:gd name="adj" fmla="val 15810637"/>
            </a:avLst>
          </a:prstGeom>
          <a:solidFill>
            <a:srgbClr val="006747"/>
          </a:solidFill>
          <a:ln/>
        </p:spPr>
        <p:txBody>
          <a:bodyPr/>
          <a:lstStyle/>
          <a:p>
            <a:endParaRPr lang="en-GB"/>
          </a:p>
        </p:txBody>
      </p:sp>
      <p:sp>
        <p:nvSpPr>
          <p:cNvPr id="8" name="Text 4">
            <a:extLst>
              <a:ext uri="{FF2B5EF4-FFF2-40B4-BE49-F238E27FC236}">
                <a16:creationId xmlns:a16="http://schemas.microsoft.com/office/drawing/2014/main" id="{BFADD1F0-6891-0DC2-0E44-86DEA93BAF83}"/>
              </a:ext>
            </a:extLst>
          </p:cNvPr>
          <p:cNvSpPr/>
          <p:nvPr/>
        </p:nvSpPr>
        <p:spPr>
          <a:xfrm>
            <a:off x="1010084" y="5398610"/>
            <a:ext cx="2589484" cy="272194"/>
          </a:xfrm>
          <a:prstGeom prst="rect">
            <a:avLst/>
          </a:prstGeom>
          <a:noFill/>
          <a:ln/>
        </p:spPr>
        <p:txBody>
          <a:bodyPr wrap="none" lIns="0" tIns="0" rIns="0" bIns="0" rtlCol="0" anchor="t"/>
          <a:lstStyle/>
          <a:p>
            <a:pPr marL="0" indent="0" algn="l">
              <a:lnSpc>
                <a:spcPts val="2350"/>
              </a:lnSpc>
              <a:buNone/>
            </a:pPr>
            <a:r>
              <a:rPr lang="en-US" sz="1850" b="1" dirty="0">
                <a:solidFill>
                  <a:srgbClr val="4B4A4A"/>
                </a:solidFill>
                <a:latin typeface="Noto Serif SC Bold" pitchFamily="34" charset="0"/>
                <a:ea typeface="Noto Serif SC Bold" pitchFamily="34" charset="-122"/>
                <a:cs typeface="Noto Serif SC Bold" pitchFamily="34" charset="-120"/>
              </a:rPr>
              <a:t>Enhanced Intelligence</a:t>
            </a:r>
            <a:endParaRPr lang="en-US" sz="1850" dirty="0"/>
          </a:p>
        </p:txBody>
      </p:sp>
      <p:sp>
        <p:nvSpPr>
          <p:cNvPr id="9" name="Text 5">
            <a:extLst>
              <a:ext uri="{FF2B5EF4-FFF2-40B4-BE49-F238E27FC236}">
                <a16:creationId xmlns:a16="http://schemas.microsoft.com/office/drawing/2014/main" id="{CDBF50A6-197E-5B26-31A4-0FDBF577E896}"/>
              </a:ext>
            </a:extLst>
          </p:cNvPr>
          <p:cNvSpPr/>
          <p:nvPr/>
        </p:nvSpPr>
        <p:spPr>
          <a:xfrm>
            <a:off x="953297" y="5771432"/>
            <a:ext cx="3869724" cy="557299"/>
          </a:xfrm>
          <a:prstGeom prst="rect">
            <a:avLst/>
          </a:prstGeom>
          <a:noFill/>
          <a:ln/>
        </p:spPr>
        <p:txBody>
          <a:bodyPr wrap="square" lIns="0" tIns="0" rIns="0" bIns="0" rtlCol="0" anchor="t"/>
          <a:lstStyle/>
          <a:p>
            <a:pPr marL="0" indent="0" algn="l">
              <a:lnSpc>
                <a:spcPts val="2400"/>
              </a:lnSpc>
              <a:buNone/>
            </a:pPr>
            <a:r>
              <a:rPr lang="en-US" sz="1500" dirty="0">
                <a:solidFill>
                  <a:srgbClr val="4B4A4A"/>
                </a:solidFill>
                <a:latin typeface="Geist" pitchFamily="34" charset="0"/>
                <a:ea typeface="Geist" pitchFamily="34" charset="-122"/>
                <a:cs typeface="Geist" pitchFamily="34" charset="-120"/>
              </a:rPr>
              <a:t>Automated waste detection reduces manual workload, streamlining operations.</a:t>
            </a:r>
            <a:endParaRPr lang="en-US" sz="1500" dirty="0"/>
          </a:p>
        </p:txBody>
      </p:sp>
      <p:sp>
        <p:nvSpPr>
          <p:cNvPr id="10" name="Shape 6">
            <a:extLst>
              <a:ext uri="{FF2B5EF4-FFF2-40B4-BE49-F238E27FC236}">
                <a16:creationId xmlns:a16="http://schemas.microsoft.com/office/drawing/2014/main" id="{D15AC5C7-3B0F-2113-98A7-0E8F253630C2}"/>
              </a:ext>
            </a:extLst>
          </p:cNvPr>
          <p:cNvSpPr/>
          <p:nvPr/>
        </p:nvSpPr>
        <p:spPr>
          <a:xfrm>
            <a:off x="5323493" y="4559564"/>
            <a:ext cx="3983296" cy="1992827"/>
          </a:xfrm>
          <a:prstGeom prst="roundRect">
            <a:avLst>
              <a:gd name="adj" fmla="val 7866"/>
            </a:avLst>
          </a:prstGeom>
          <a:solidFill>
            <a:srgbClr val="D1EFE4"/>
          </a:solidFill>
          <a:ln w="7620">
            <a:solidFill>
              <a:srgbClr val="B7D5CA"/>
            </a:solidFill>
            <a:prstDash val="solid"/>
          </a:ln>
        </p:spPr>
        <p:txBody>
          <a:bodyPr/>
          <a:lstStyle/>
          <a:p>
            <a:endParaRPr lang="en-GB"/>
          </a:p>
        </p:txBody>
      </p:sp>
      <p:sp>
        <p:nvSpPr>
          <p:cNvPr id="11" name="Shape 7">
            <a:extLst>
              <a:ext uri="{FF2B5EF4-FFF2-40B4-BE49-F238E27FC236}">
                <a16:creationId xmlns:a16="http://schemas.microsoft.com/office/drawing/2014/main" id="{4F207E87-2318-D834-FFF2-16836A743747}"/>
              </a:ext>
            </a:extLst>
          </p:cNvPr>
          <p:cNvSpPr/>
          <p:nvPr/>
        </p:nvSpPr>
        <p:spPr>
          <a:xfrm>
            <a:off x="5415548" y="4764542"/>
            <a:ext cx="544017" cy="522548"/>
          </a:xfrm>
          <a:prstGeom prst="roundRect">
            <a:avLst>
              <a:gd name="adj" fmla="val 15810637"/>
            </a:avLst>
          </a:prstGeom>
          <a:solidFill>
            <a:srgbClr val="006747"/>
          </a:solidFill>
          <a:ln/>
        </p:spPr>
        <p:txBody>
          <a:bodyPr/>
          <a:lstStyle/>
          <a:p>
            <a:endParaRPr lang="en-GB"/>
          </a:p>
        </p:txBody>
      </p:sp>
      <p:sp>
        <p:nvSpPr>
          <p:cNvPr id="12" name="Text 8">
            <a:extLst>
              <a:ext uri="{FF2B5EF4-FFF2-40B4-BE49-F238E27FC236}">
                <a16:creationId xmlns:a16="http://schemas.microsoft.com/office/drawing/2014/main" id="{29AD2E8E-D8C4-410B-15A9-722DE20D365B}"/>
              </a:ext>
            </a:extLst>
          </p:cNvPr>
          <p:cNvSpPr/>
          <p:nvPr/>
        </p:nvSpPr>
        <p:spPr>
          <a:xfrm>
            <a:off x="5415548" y="5396197"/>
            <a:ext cx="2369279" cy="272194"/>
          </a:xfrm>
          <a:prstGeom prst="rect">
            <a:avLst/>
          </a:prstGeom>
          <a:noFill/>
          <a:ln/>
        </p:spPr>
        <p:txBody>
          <a:bodyPr wrap="none" lIns="0" tIns="0" rIns="0" bIns="0" rtlCol="0" anchor="t"/>
          <a:lstStyle/>
          <a:p>
            <a:pPr marL="0" indent="0" algn="l">
              <a:lnSpc>
                <a:spcPts val="2350"/>
              </a:lnSpc>
              <a:buNone/>
            </a:pPr>
            <a:r>
              <a:rPr lang="en-US" sz="1850" b="1" dirty="0">
                <a:solidFill>
                  <a:srgbClr val="4B4A4A"/>
                </a:solidFill>
                <a:latin typeface="Noto Serif SC Bold" pitchFamily="34" charset="0"/>
                <a:ea typeface="Noto Serif SC Bold" pitchFamily="34" charset="-122"/>
                <a:cs typeface="Noto Serif SC Bold" pitchFamily="34" charset="-120"/>
              </a:rPr>
              <a:t>Increased Efficiency</a:t>
            </a:r>
            <a:endParaRPr lang="en-US" sz="1850" dirty="0"/>
          </a:p>
        </p:txBody>
      </p:sp>
      <p:sp>
        <p:nvSpPr>
          <p:cNvPr id="13" name="Text 9">
            <a:extLst>
              <a:ext uri="{FF2B5EF4-FFF2-40B4-BE49-F238E27FC236}">
                <a16:creationId xmlns:a16="http://schemas.microsoft.com/office/drawing/2014/main" id="{F08CCE75-A83A-F893-C538-91F7D5C9519A}"/>
              </a:ext>
            </a:extLst>
          </p:cNvPr>
          <p:cNvSpPr/>
          <p:nvPr/>
        </p:nvSpPr>
        <p:spPr>
          <a:xfrm>
            <a:off x="5417748" y="5782324"/>
            <a:ext cx="3889041" cy="557299"/>
          </a:xfrm>
          <a:prstGeom prst="rect">
            <a:avLst/>
          </a:prstGeom>
          <a:noFill/>
          <a:ln/>
        </p:spPr>
        <p:txBody>
          <a:bodyPr wrap="square" lIns="0" tIns="0" rIns="0" bIns="0" rtlCol="0" anchor="t"/>
          <a:lstStyle/>
          <a:p>
            <a:pPr marL="0" indent="0" algn="l">
              <a:lnSpc>
                <a:spcPts val="2400"/>
              </a:lnSpc>
              <a:buNone/>
            </a:pPr>
            <a:r>
              <a:rPr lang="en-US" sz="1500" dirty="0">
                <a:solidFill>
                  <a:srgbClr val="4B4A4A"/>
                </a:solidFill>
                <a:latin typeface="Geist" pitchFamily="34" charset="0"/>
                <a:ea typeface="Geist" pitchFamily="34" charset="-122"/>
                <a:cs typeface="Geist" pitchFamily="34" charset="-120"/>
              </a:rPr>
              <a:t>Faster processing and reporting lead to quicker council responses and actions.</a:t>
            </a:r>
            <a:endParaRPr lang="en-US" sz="1500" dirty="0"/>
          </a:p>
        </p:txBody>
      </p:sp>
      <p:sp>
        <p:nvSpPr>
          <p:cNvPr id="14" name="Shape 10">
            <a:extLst>
              <a:ext uri="{FF2B5EF4-FFF2-40B4-BE49-F238E27FC236}">
                <a16:creationId xmlns:a16="http://schemas.microsoft.com/office/drawing/2014/main" id="{BA892CD4-F28D-B204-9654-67B41D85C609}"/>
              </a:ext>
            </a:extLst>
          </p:cNvPr>
          <p:cNvSpPr/>
          <p:nvPr/>
        </p:nvSpPr>
        <p:spPr>
          <a:xfrm>
            <a:off x="9750480" y="4559564"/>
            <a:ext cx="3983408" cy="1992827"/>
          </a:xfrm>
          <a:prstGeom prst="roundRect">
            <a:avLst>
              <a:gd name="adj" fmla="val 7866"/>
            </a:avLst>
          </a:prstGeom>
          <a:solidFill>
            <a:srgbClr val="D1EFE4"/>
          </a:solidFill>
          <a:ln w="7620">
            <a:solidFill>
              <a:srgbClr val="B7D5CA"/>
            </a:solidFill>
            <a:prstDash val="solid"/>
          </a:ln>
        </p:spPr>
        <p:txBody>
          <a:bodyPr/>
          <a:lstStyle/>
          <a:p>
            <a:endParaRPr lang="en-GB"/>
          </a:p>
        </p:txBody>
      </p:sp>
      <p:sp>
        <p:nvSpPr>
          <p:cNvPr id="15" name="Shape 11">
            <a:extLst>
              <a:ext uri="{FF2B5EF4-FFF2-40B4-BE49-F238E27FC236}">
                <a16:creationId xmlns:a16="http://schemas.microsoft.com/office/drawing/2014/main" id="{47FA59EF-442C-8B5B-EE64-1502524F7D09}"/>
              </a:ext>
            </a:extLst>
          </p:cNvPr>
          <p:cNvSpPr/>
          <p:nvPr/>
        </p:nvSpPr>
        <p:spPr>
          <a:xfrm>
            <a:off x="9842530" y="4764542"/>
            <a:ext cx="544017" cy="522548"/>
          </a:xfrm>
          <a:prstGeom prst="roundRect">
            <a:avLst>
              <a:gd name="adj" fmla="val 15810637"/>
            </a:avLst>
          </a:prstGeom>
          <a:solidFill>
            <a:srgbClr val="006747"/>
          </a:solidFill>
          <a:ln/>
        </p:spPr>
        <p:txBody>
          <a:bodyPr/>
          <a:lstStyle/>
          <a:p>
            <a:endParaRPr lang="en-GB"/>
          </a:p>
        </p:txBody>
      </p:sp>
      <p:sp>
        <p:nvSpPr>
          <p:cNvPr id="16" name="Text 12">
            <a:extLst>
              <a:ext uri="{FF2B5EF4-FFF2-40B4-BE49-F238E27FC236}">
                <a16:creationId xmlns:a16="http://schemas.microsoft.com/office/drawing/2014/main" id="{9D6DBEC6-9BF0-CCB6-F4ED-38385F52AAE5}"/>
              </a:ext>
            </a:extLst>
          </p:cNvPr>
          <p:cNvSpPr/>
          <p:nvPr/>
        </p:nvSpPr>
        <p:spPr>
          <a:xfrm>
            <a:off x="9842530" y="5397490"/>
            <a:ext cx="2473445" cy="272194"/>
          </a:xfrm>
          <a:prstGeom prst="rect">
            <a:avLst/>
          </a:prstGeom>
          <a:noFill/>
          <a:ln/>
        </p:spPr>
        <p:txBody>
          <a:bodyPr wrap="none" lIns="0" tIns="0" rIns="0" bIns="0" rtlCol="0" anchor="t"/>
          <a:lstStyle/>
          <a:p>
            <a:pPr marL="0" indent="0" algn="l">
              <a:lnSpc>
                <a:spcPts val="2350"/>
              </a:lnSpc>
              <a:buNone/>
            </a:pPr>
            <a:r>
              <a:rPr lang="en-US" sz="1850" b="1" dirty="0">
                <a:solidFill>
                  <a:srgbClr val="4B4A4A"/>
                </a:solidFill>
                <a:latin typeface="Noto Serif SC Bold" pitchFamily="34" charset="0"/>
                <a:ea typeface="Noto Serif SC Bold" pitchFamily="34" charset="-122"/>
                <a:cs typeface="Noto Serif SC Bold" pitchFamily="34" charset="-120"/>
              </a:rPr>
              <a:t>Upholding Reliability</a:t>
            </a:r>
            <a:endParaRPr lang="en-US" sz="1850" dirty="0"/>
          </a:p>
        </p:txBody>
      </p:sp>
      <p:sp>
        <p:nvSpPr>
          <p:cNvPr id="17" name="Text 13">
            <a:extLst>
              <a:ext uri="{FF2B5EF4-FFF2-40B4-BE49-F238E27FC236}">
                <a16:creationId xmlns:a16="http://schemas.microsoft.com/office/drawing/2014/main" id="{27E2A14A-A55A-C104-A771-8744A65224FD}"/>
              </a:ext>
            </a:extLst>
          </p:cNvPr>
          <p:cNvSpPr/>
          <p:nvPr/>
        </p:nvSpPr>
        <p:spPr>
          <a:xfrm>
            <a:off x="9844732" y="5792617"/>
            <a:ext cx="3794903" cy="557299"/>
          </a:xfrm>
          <a:prstGeom prst="rect">
            <a:avLst/>
          </a:prstGeom>
          <a:noFill/>
          <a:ln/>
        </p:spPr>
        <p:txBody>
          <a:bodyPr wrap="square" lIns="0" tIns="0" rIns="0" bIns="0" rtlCol="0" anchor="t"/>
          <a:lstStyle/>
          <a:p>
            <a:pPr marL="0" indent="0" algn="l">
              <a:lnSpc>
                <a:spcPts val="2400"/>
              </a:lnSpc>
              <a:buNone/>
            </a:pPr>
            <a:r>
              <a:rPr lang="en-US" sz="1500" dirty="0">
                <a:solidFill>
                  <a:srgbClr val="4B4A4A"/>
                </a:solidFill>
                <a:latin typeface="Geist" pitchFamily="34" charset="0"/>
                <a:ea typeface="Geist" pitchFamily="34" charset="-122"/>
                <a:cs typeface="Geist" pitchFamily="34" charset="-120"/>
              </a:rPr>
              <a:t>Quality control maintains data accuracy and prevents misuse, fostering trust.</a:t>
            </a:r>
            <a:endParaRPr lang="en-US" sz="1500" dirty="0"/>
          </a:p>
        </p:txBody>
      </p:sp>
      <p:sp>
        <p:nvSpPr>
          <p:cNvPr id="18" name="Text 14">
            <a:extLst>
              <a:ext uri="{FF2B5EF4-FFF2-40B4-BE49-F238E27FC236}">
                <a16:creationId xmlns:a16="http://schemas.microsoft.com/office/drawing/2014/main" id="{0A3A62CA-0CA1-3193-CA64-AC8AEB11F902}"/>
              </a:ext>
            </a:extLst>
          </p:cNvPr>
          <p:cNvSpPr/>
          <p:nvPr/>
        </p:nvSpPr>
        <p:spPr>
          <a:xfrm>
            <a:off x="896510" y="6909948"/>
            <a:ext cx="13041912" cy="557299"/>
          </a:xfrm>
          <a:prstGeom prst="rect">
            <a:avLst/>
          </a:prstGeom>
          <a:noFill/>
          <a:ln/>
        </p:spPr>
        <p:txBody>
          <a:bodyPr wrap="square" lIns="0" tIns="0" rIns="0" bIns="0" rtlCol="0" anchor="t"/>
          <a:lstStyle/>
          <a:p>
            <a:pPr marL="0" indent="0" algn="l">
              <a:lnSpc>
                <a:spcPts val="2400"/>
              </a:lnSpc>
              <a:buNone/>
            </a:pPr>
            <a:r>
              <a:rPr lang="en-US" sz="1500" dirty="0">
                <a:solidFill>
                  <a:srgbClr val="4B4A4A"/>
                </a:solidFill>
                <a:latin typeface="Geist" pitchFamily="34" charset="0"/>
                <a:ea typeface="Geist" pitchFamily="34" charset="-122"/>
                <a:cs typeface="Geist" pitchFamily="34" charset="-120"/>
              </a:rPr>
              <a:t>Together, these components support cleaner public spaces, more rapid council responses, and a more trustworthy reporting system for the community.</a:t>
            </a:r>
            <a:endParaRPr lang="en-US" sz="1500" dirty="0"/>
          </a:p>
        </p:txBody>
      </p:sp>
      <p:pic>
        <p:nvPicPr>
          <p:cNvPr id="19" name="Image 1" descr="preencoded.png">
            <a:extLst>
              <a:ext uri="{FF2B5EF4-FFF2-40B4-BE49-F238E27FC236}">
                <a16:creationId xmlns:a16="http://schemas.microsoft.com/office/drawing/2014/main" id="{534A2C76-9C23-0FBF-38D7-07B3BB40EC6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130498" y="4867751"/>
            <a:ext cx="260152" cy="260152"/>
          </a:xfrm>
          <a:prstGeom prst="rect">
            <a:avLst/>
          </a:prstGeom>
        </p:spPr>
      </p:pic>
      <p:pic>
        <p:nvPicPr>
          <p:cNvPr id="20" name="Image 2" descr="preencoded.png">
            <a:extLst>
              <a:ext uri="{FF2B5EF4-FFF2-40B4-BE49-F238E27FC236}">
                <a16:creationId xmlns:a16="http://schemas.microsoft.com/office/drawing/2014/main" id="{748AF07A-AB9C-DDA0-1661-18E4FA9E256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557480" y="4867751"/>
            <a:ext cx="260152" cy="260152"/>
          </a:xfrm>
          <a:prstGeom prst="rect">
            <a:avLst/>
          </a:prstGeom>
        </p:spPr>
      </p:pic>
      <p:pic>
        <p:nvPicPr>
          <p:cNvPr id="21" name="Image 3" descr="preencoded.png">
            <a:extLst>
              <a:ext uri="{FF2B5EF4-FFF2-40B4-BE49-F238E27FC236}">
                <a16:creationId xmlns:a16="http://schemas.microsoft.com/office/drawing/2014/main" id="{EDC1A0E9-8529-0B22-4877-06B4DB7E329F}"/>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84462" y="4867751"/>
            <a:ext cx="260152" cy="260152"/>
          </a:xfrm>
          <a:prstGeom prst="rect">
            <a:avLst/>
          </a:prstGeom>
        </p:spPr>
      </p:pic>
      <p:pic>
        <p:nvPicPr>
          <p:cNvPr id="22" name="Image 0" descr="preencoded.png">
            <a:extLst>
              <a:ext uri="{FF2B5EF4-FFF2-40B4-BE49-F238E27FC236}">
                <a16:creationId xmlns:a16="http://schemas.microsoft.com/office/drawing/2014/main" id="{135926FB-8C8A-3F68-F8E7-B218635F868C}"/>
              </a:ext>
            </a:extLst>
          </p:cNvPr>
          <p:cNvPicPr>
            <a:picLocks noChangeAspect="1"/>
          </p:cNvPicPr>
          <p:nvPr/>
        </p:nvPicPr>
        <p:blipFill>
          <a:blip r:embed="rId9"/>
          <a:stretch>
            <a:fillRect/>
          </a:stretch>
        </p:blipFill>
        <p:spPr>
          <a:xfrm>
            <a:off x="433505" y="243840"/>
            <a:ext cx="13763387" cy="2361009"/>
          </a:xfrm>
          <a:prstGeom prst="rect">
            <a:avLst/>
          </a:prstGeom>
        </p:spPr>
      </p:pic>
    </p:spTree>
    <p:extLst>
      <p:ext uri="{BB962C8B-B14F-4D97-AF65-F5344CB8AC3E}">
        <p14:creationId xmlns:p14="http://schemas.microsoft.com/office/powerpoint/2010/main" val="21525931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433978-BF45-5002-0D24-9C1ABD75B4D2}"/>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5588B21B-A66B-C795-E38C-77805C4B7B99}"/>
              </a:ext>
            </a:extLst>
          </p:cNvPr>
          <p:cNvSpPr/>
          <p:nvPr/>
        </p:nvSpPr>
        <p:spPr>
          <a:xfrm>
            <a:off x="433507" y="281790"/>
            <a:ext cx="13763387" cy="7741920"/>
          </a:xfrm>
          <a:prstGeom prst="roundRect">
            <a:avLst>
              <a:gd name="adj" fmla="val 3969"/>
            </a:avLst>
          </a:prstGeom>
          <a:solidFill>
            <a:srgbClr val="E5F9F2">
              <a:alpha val="95000"/>
            </a:srgbClr>
          </a:solidFill>
          <a:ln/>
          <a:effectLst>
            <a:outerShdw blurRad="80010" dist="53340" dir="5400000" algn="bl" rotWithShape="0">
              <a:srgbClr val="000000">
                <a:alpha val="10000"/>
              </a:srgbClr>
            </a:outerShdw>
          </a:effectLst>
        </p:spPr>
        <p:txBody>
          <a:bodyPr/>
          <a:lstStyle/>
          <a:p>
            <a:endParaRPr lang="en-US"/>
          </a:p>
        </p:txBody>
      </p:sp>
      <p:sp>
        <p:nvSpPr>
          <p:cNvPr id="5" name="Text 2">
            <a:extLst>
              <a:ext uri="{FF2B5EF4-FFF2-40B4-BE49-F238E27FC236}">
                <a16:creationId xmlns:a16="http://schemas.microsoft.com/office/drawing/2014/main" id="{82EC4AC0-A01E-07E7-8E4E-352883087DFD}"/>
              </a:ext>
            </a:extLst>
          </p:cNvPr>
          <p:cNvSpPr/>
          <p:nvPr/>
        </p:nvSpPr>
        <p:spPr>
          <a:xfrm>
            <a:off x="1180267" y="4437578"/>
            <a:ext cx="7108508" cy="341352"/>
          </a:xfrm>
          <a:prstGeom prst="rect">
            <a:avLst/>
          </a:prstGeom>
          <a:noFill/>
          <a:ln/>
        </p:spPr>
        <p:txBody>
          <a:bodyPr wrap="none" lIns="0" tIns="0" rIns="0" bIns="0" rtlCol="0" anchor="t"/>
          <a:lstStyle/>
          <a:p>
            <a:pPr marL="0" indent="0" algn="l">
              <a:lnSpc>
                <a:spcPts val="2650"/>
              </a:lnSpc>
              <a:buNone/>
            </a:pPr>
            <a:endParaRPr lang="en-US" sz="1650" dirty="0"/>
          </a:p>
        </p:txBody>
      </p:sp>
      <p:sp>
        <p:nvSpPr>
          <p:cNvPr id="4" name="Text 0">
            <a:extLst>
              <a:ext uri="{FF2B5EF4-FFF2-40B4-BE49-F238E27FC236}">
                <a16:creationId xmlns:a16="http://schemas.microsoft.com/office/drawing/2014/main" id="{A21467A2-F2D5-1BF6-B28C-BA6C6CF2F072}"/>
              </a:ext>
            </a:extLst>
          </p:cNvPr>
          <p:cNvSpPr/>
          <p:nvPr/>
        </p:nvSpPr>
        <p:spPr>
          <a:xfrm>
            <a:off x="793790" y="1982428"/>
            <a:ext cx="4588425" cy="583332"/>
          </a:xfrm>
          <a:prstGeom prst="rect">
            <a:avLst/>
          </a:prstGeom>
          <a:noFill/>
          <a:ln/>
        </p:spPr>
        <p:txBody>
          <a:bodyPr wrap="none" lIns="0" tIns="0" rIns="0" bIns="0" rtlCol="0" anchor="t"/>
          <a:lstStyle/>
          <a:p>
            <a:pPr marL="0" indent="0" algn="l">
              <a:lnSpc>
                <a:spcPts val="4850"/>
              </a:lnSpc>
              <a:buNone/>
            </a:pPr>
            <a:r>
              <a:rPr lang="en-US" sz="3900" b="1" dirty="0">
                <a:solidFill>
                  <a:srgbClr val="006747"/>
                </a:solidFill>
                <a:latin typeface="Noto Serif SC Bold" pitchFamily="34" charset="0"/>
                <a:ea typeface="Noto Serif SC Bold" pitchFamily="34" charset="-122"/>
                <a:cs typeface="Noto Serif SC Bold" pitchFamily="34" charset="-120"/>
              </a:rPr>
              <a:t>References</a:t>
            </a:r>
            <a:endParaRPr lang="en-US" sz="3900" dirty="0"/>
          </a:p>
        </p:txBody>
      </p:sp>
      <p:sp>
        <p:nvSpPr>
          <p:cNvPr id="6" name="Text 1">
            <a:extLst>
              <a:ext uri="{FF2B5EF4-FFF2-40B4-BE49-F238E27FC236}">
                <a16:creationId xmlns:a16="http://schemas.microsoft.com/office/drawing/2014/main" id="{28899B6B-3783-C875-78C3-C88249E38CF9}"/>
              </a:ext>
            </a:extLst>
          </p:cNvPr>
          <p:cNvSpPr/>
          <p:nvPr/>
        </p:nvSpPr>
        <p:spPr>
          <a:xfrm>
            <a:off x="793790" y="2835858"/>
            <a:ext cx="6987785" cy="896167"/>
          </a:xfrm>
          <a:prstGeom prst="rect">
            <a:avLst/>
          </a:prstGeom>
          <a:noFill/>
          <a:ln/>
        </p:spPr>
        <p:txBody>
          <a:bodyPr wrap="square" lIns="0" tIns="0" rIns="0" bIns="0" rtlCol="0" anchor="t"/>
          <a:lstStyle/>
          <a:p>
            <a:pPr marL="342900" indent="-342900" algn="l">
              <a:lnSpc>
                <a:spcPts val="2500"/>
              </a:lnSpc>
              <a:buSzPct val="100000"/>
              <a:buChar char="•"/>
            </a:pPr>
            <a:r>
              <a:rPr lang="en-US" sz="1550" b="1" dirty="0">
                <a:solidFill>
                  <a:srgbClr val="4B4A4A"/>
                </a:solidFill>
                <a:latin typeface="Geist" pitchFamily="34" charset="0"/>
                <a:ea typeface="Geist" pitchFamily="34" charset="-122"/>
                <a:cs typeface="Geist" pitchFamily="34" charset="-120"/>
              </a:rPr>
              <a:t>[1]</a:t>
            </a:r>
            <a:r>
              <a:rPr lang="en-US" sz="1550" dirty="0">
                <a:solidFill>
                  <a:srgbClr val="4B4A4A"/>
                </a:solidFill>
                <a:latin typeface="Geist" pitchFamily="34" charset="0"/>
                <a:ea typeface="Geist" pitchFamily="34" charset="-122"/>
                <a:cs typeface="Geist" pitchFamily="34" charset="-120"/>
              </a:rPr>
              <a:t> A. Mittal, A. Juneja, and S. Saxena, “Deep learning-based image classification for waste management,” IEEE Access, 2021: </a:t>
            </a:r>
            <a:r>
              <a:rPr lang="en-US" sz="1550" u="sng" dirty="0">
                <a:solidFill>
                  <a:srgbClr val="006747"/>
                </a:solidFill>
                <a:latin typeface="Geist" pitchFamily="34" charset="0"/>
                <a:ea typeface="Geist" pitchFamily="34" charset="-122"/>
                <a:cs typeface="Geist" pitchFamily="34" charset="-120"/>
                <a:hlinkClick r:id="rId3">
                  <a:extLst>
                    <a:ext uri="{A12FA001-AC4F-418D-AE19-62706E023703}">
                      <ahyp:hlinkClr xmlns:ahyp="http://schemas.microsoft.com/office/drawing/2018/hyperlinkcolor" val="tx"/>
                    </a:ext>
                  </a:extLst>
                </a:hlinkClick>
              </a:rPr>
              <a:t>https://ieeexplore.ieee.org/document/9530668</a:t>
            </a:r>
            <a:endParaRPr lang="en-US" sz="1550" dirty="0"/>
          </a:p>
        </p:txBody>
      </p:sp>
      <p:sp>
        <p:nvSpPr>
          <p:cNvPr id="7" name="Text 2">
            <a:extLst>
              <a:ext uri="{FF2B5EF4-FFF2-40B4-BE49-F238E27FC236}">
                <a16:creationId xmlns:a16="http://schemas.microsoft.com/office/drawing/2014/main" id="{328820C4-A5B1-0274-D9E4-355CB2F26370}"/>
              </a:ext>
            </a:extLst>
          </p:cNvPr>
          <p:cNvSpPr/>
          <p:nvPr/>
        </p:nvSpPr>
        <p:spPr>
          <a:xfrm>
            <a:off x="793790" y="3854028"/>
            <a:ext cx="6987785" cy="597445"/>
          </a:xfrm>
          <a:prstGeom prst="rect">
            <a:avLst/>
          </a:prstGeom>
          <a:noFill/>
          <a:ln/>
        </p:spPr>
        <p:txBody>
          <a:bodyPr wrap="square" lIns="0" tIns="0" rIns="0" bIns="0" rtlCol="0" anchor="t"/>
          <a:lstStyle/>
          <a:p>
            <a:pPr marL="342900" indent="-342900" algn="l">
              <a:lnSpc>
                <a:spcPts val="2500"/>
              </a:lnSpc>
              <a:buSzPct val="100000"/>
              <a:buChar char="•"/>
            </a:pPr>
            <a:r>
              <a:rPr lang="en-US" sz="1550" b="1" dirty="0">
                <a:solidFill>
                  <a:srgbClr val="4B4A4A"/>
                </a:solidFill>
                <a:latin typeface="Geist" pitchFamily="34" charset="0"/>
                <a:ea typeface="Geist" pitchFamily="34" charset="-122"/>
                <a:cs typeface="Geist" pitchFamily="34" charset="-120"/>
              </a:rPr>
              <a:t>[2]</a:t>
            </a:r>
            <a:r>
              <a:rPr lang="en-US" sz="1550" dirty="0">
                <a:solidFill>
                  <a:srgbClr val="4B4A4A"/>
                </a:solidFill>
                <a:latin typeface="Geist" pitchFamily="34" charset="0"/>
                <a:ea typeface="Geist" pitchFamily="34" charset="-122"/>
                <a:cs typeface="Geist" pitchFamily="34" charset="-120"/>
              </a:rPr>
              <a:t> Google Cloud, “Vision AI: Image analysis using pre-trained machine learning models,” 2023: </a:t>
            </a:r>
            <a:r>
              <a:rPr lang="en-US" sz="1550" u="sng" dirty="0">
                <a:solidFill>
                  <a:srgbClr val="006747"/>
                </a:solidFill>
                <a:latin typeface="Geist" pitchFamily="34" charset="0"/>
                <a:ea typeface="Geist" pitchFamily="34" charset="-122"/>
                <a:cs typeface="Geist" pitchFamily="34" charset="-120"/>
                <a:hlinkClick r:id="rId4">
                  <a:extLst>
                    <a:ext uri="{A12FA001-AC4F-418D-AE19-62706E023703}">
                      <ahyp:hlinkClr xmlns:ahyp="http://schemas.microsoft.com/office/drawing/2018/hyperlinkcolor" val="tx"/>
                    </a:ext>
                  </a:extLst>
                </a:hlinkClick>
              </a:rPr>
              <a:t>https://cloud.google.com/vision/docs</a:t>
            </a:r>
            <a:endParaRPr lang="en-US" sz="1550" dirty="0"/>
          </a:p>
        </p:txBody>
      </p:sp>
      <p:sp>
        <p:nvSpPr>
          <p:cNvPr id="8" name="Text 3">
            <a:extLst>
              <a:ext uri="{FF2B5EF4-FFF2-40B4-BE49-F238E27FC236}">
                <a16:creationId xmlns:a16="http://schemas.microsoft.com/office/drawing/2014/main" id="{CFDD592C-EDAF-1435-5763-37B831163015}"/>
              </a:ext>
            </a:extLst>
          </p:cNvPr>
          <p:cNvSpPr/>
          <p:nvPr/>
        </p:nvSpPr>
        <p:spPr>
          <a:xfrm>
            <a:off x="793790" y="4836090"/>
            <a:ext cx="6987785" cy="896167"/>
          </a:xfrm>
          <a:prstGeom prst="rect">
            <a:avLst/>
          </a:prstGeom>
          <a:noFill/>
          <a:ln/>
        </p:spPr>
        <p:txBody>
          <a:bodyPr wrap="square" lIns="0" tIns="0" rIns="0" bIns="0" rtlCol="0" anchor="t"/>
          <a:lstStyle/>
          <a:p>
            <a:pPr marL="342900" indent="-342900" algn="l">
              <a:lnSpc>
                <a:spcPts val="2500"/>
              </a:lnSpc>
              <a:buSzPct val="100000"/>
              <a:buChar char="•"/>
            </a:pPr>
            <a:r>
              <a:rPr lang="en-US" sz="1550" b="1" dirty="0">
                <a:solidFill>
                  <a:srgbClr val="4B4A4A"/>
                </a:solidFill>
                <a:latin typeface="Geist" pitchFamily="34" charset="0"/>
                <a:ea typeface="Geist" pitchFamily="34" charset="-122"/>
                <a:cs typeface="Geist" pitchFamily="34" charset="-120"/>
              </a:rPr>
              <a:t>[3]</a:t>
            </a:r>
            <a:r>
              <a:rPr lang="en-US" sz="1550" dirty="0">
                <a:solidFill>
                  <a:srgbClr val="4B4A4A"/>
                </a:solidFill>
                <a:latin typeface="Geist" pitchFamily="34" charset="0"/>
                <a:ea typeface="Geist" pitchFamily="34" charset="-122"/>
                <a:cs typeface="Geist" pitchFamily="34" charset="-120"/>
              </a:rPr>
              <a:t> Amazon Web Services, “What is Amazon Rekognition?”, AWS Documentation, 2023: </a:t>
            </a:r>
            <a:r>
              <a:rPr lang="en-US" sz="1550" u="sng" dirty="0">
                <a:solidFill>
                  <a:srgbClr val="006747"/>
                </a:solidFill>
                <a:latin typeface="Geist" pitchFamily="34" charset="0"/>
                <a:ea typeface="Geist" pitchFamily="34" charset="-122"/>
                <a:cs typeface="Geist" pitchFamily="34" charset="-120"/>
                <a:hlinkClick r:id="rId5">
                  <a:extLst>
                    <a:ext uri="{A12FA001-AC4F-418D-AE19-62706E023703}">
                      <ahyp:hlinkClr xmlns:ahyp="http://schemas.microsoft.com/office/drawing/2018/hyperlinkcolor" val="tx"/>
                    </a:ext>
                  </a:extLst>
                </a:hlinkClick>
              </a:rPr>
              <a:t>https://docs.aws.amazon.com/rekognition/latest/dg/what-is.html</a:t>
            </a:r>
            <a:endParaRPr lang="en-US" sz="1550" dirty="0"/>
          </a:p>
        </p:txBody>
      </p:sp>
      <p:sp>
        <p:nvSpPr>
          <p:cNvPr id="9" name="Text 4">
            <a:extLst>
              <a:ext uri="{FF2B5EF4-FFF2-40B4-BE49-F238E27FC236}">
                <a16:creationId xmlns:a16="http://schemas.microsoft.com/office/drawing/2014/main" id="{13894650-77A8-E0DE-D620-4AF82FDBF7D5}"/>
              </a:ext>
            </a:extLst>
          </p:cNvPr>
          <p:cNvSpPr/>
          <p:nvPr/>
        </p:nvSpPr>
        <p:spPr>
          <a:xfrm>
            <a:off x="793790" y="5804816"/>
            <a:ext cx="6987785" cy="597445"/>
          </a:xfrm>
          <a:prstGeom prst="rect">
            <a:avLst/>
          </a:prstGeom>
          <a:noFill/>
          <a:ln/>
        </p:spPr>
        <p:txBody>
          <a:bodyPr wrap="square" lIns="0" tIns="0" rIns="0" bIns="0" rtlCol="0" anchor="t"/>
          <a:lstStyle/>
          <a:p>
            <a:pPr marL="342900" indent="-342900" algn="l">
              <a:lnSpc>
                <a:spcPts val="2500"/>
              </a:lnSpc>
              <a:buSzPct val="100000"/>
              <a:buChar char="•"/>
            </a:pPr>
            <a:r>
              <a:rPr lang="en-US" sz="1550" b="1" dirty="0">
                <a:solidFill>
                  <a:srgbClr val="4B4A4A"/>
                </a:solidFill>
                <a:latin typeface="Geist" pitchFamily="34" charset="0"/>
                <a:ea typeface="Geist" pitchFamily="34" charset="-122"/>
                <a:cs typeface="Geist" pitchFamily="34" charset="-120"/>
              </a:rPr>
              <a:t>[4]</a:t>
            </a:r>
            <a:r>
              <a:rPr lang="en-US" sz="1550" dirty="0">
                <a:solidFill>
                  <a:srgbClr val="4B4A4A"/>
                </a:solidFill>
                <a:latin typeface="Geist" pitchFamily="34" charset="0"/>
                <a:ea typeface="Geist" pitchFamily="34" charset="-122"/>
                <a:cs typeface="Geist" pitchFamily="34" charset="-120"/>
              </a:rPr>
              <a:t> J. Zheng, J. Zhang and Z. Li, “A Quality Control Framework for Crowdsourced Data in Smart Cities,” IEEE Access, 2019.</a:t>
            </a:r>
            <a:endParaRPr lang="en-US" sz="1550" dirty="0"/>
          </a:p>
        </p:txBody>
      </p:sp>
      <p:pic>
        <p:nvPicPr>
          <p:cNvPr id="10" name="Image 0" descr="preencoded.png">
            <a:extLst>
              <a:ext uri="{FF2B5EF4-FFF2-40B4-BE49-F238E27FC236}">
                <a16:creationId xmlns:a16="http://schemas.microsoft.com/office/drawing/2014/main" id="{39EC683C-4BA3-1B92-B202-DE4368FF3A88}"/>
              </a:ext>
            </a:extLst>
          </p:cNvPr>
          <p:cNvPicPr>
            <a:picLocks noChangeAspect="1"/>
          </p:cNvPicPr>
          <p:nvPr/>
        </p:nvPicPr>
        <p:blipFill>
          <a:blip r:embed="rId6"/>
          <a:stretch>
            <a:fillRect/>
          </a:stretch>
        </p:blipFill>
        <p:spPr>
          <a:xfrm>
            <a:off x="8675252" y="281790"/>
            <a:ext cx="5521641" cy="7741920"/>
          </a:xfrm>
          <a:prstGeom prst="rect">
            <a:avLst/>
          </a:prstGeom>
        </p:spPr>
      </p:pic>
    </p:spTree>
    <p:extLst>
      <p:ext uri="{BB962C8B-B14F-4D97-AF65-F5344CB8AC3E}">
        <p14:creationId xmlns:p14="http://schemas.microsoft.com/office/powerpoint/2010/main" val="22149373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FE1BEE-6517-1012-C5A0-BEA26673CFEE}"/>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AB011C3F-C7B2-4418-2C3C-76842A452007}"/>
              </a:ext>
            </a:extLst>
          </p:cNvPr>
          <p:cNvSpPr/>
          <p:nvPr/>
        </p:nvSpPr>
        <p:spPr>
          <a:xfrm>
            <a:off x="433507" y="243840"/>
            <a:ext cx="13763387" cy="7741920"/>
          </a:xfrm>
          <a:prstGeom prst="roundRect">
            <a:avLst>
              <a:gd name="adj" fmla="val 3969"/>
            </a:avLst>
          </a:prstGeom>
          <a:solidFill>
            <a:srgbClr val="E5F9F2">
              <a:alpha val="95000"/>
            </a:srgbClr>
          </a:solidFill>
          <a:ln/>
          <a:effectLst>
            <a:outerShdw blurRad="80010" dist="53340" dir="5400000" algn="bl" rotWithShape="0">
              <a:srgbClr val="000000">
                <a:alpha val="10000"/>
              </a:srgbClr>
            </a:outerShdw>
          </a:effectLst>
        </p:spPr>
        <p:txBody>
          <a:bodyPr/>
          <a:lstStyle/>
          <a:p>
            <a:endParaRPr lang="en-US"/>
          </a:p>
        </p:txBody>
      </p:sp>
      <p:sp>
        <p:nvSpPr>
          <p:cNvPr id="5" name="Text 2">
            <a:extLst>
              <a:ext uri="{FF2B5EF4-FFF2-40B4-BE49-F238E27FC236}">
                <a16:creationId xmlns:a16="http://schemas.microsoft.com/office/drawing/2014/main" id="{FC97DA19-F3CB-5F29-E5B9-C46EAAA5E2AA}"/>
              </a:ext>
            </a:extLst>
          </p:cNvPr>
          <p:cNvSpPr/>
          <p:nvPr/>
        </p:nvSpPr>
        <p:spPr>
          <a:xfrm>
            <a:off x="1180267" y="4437578"/>
            <a:ext cx="7108508" cy="341352"/>
          </a:xfrm>
          <a:prstGeom prst="rect">
            <a:avLst/>
          </a:prstGeom>
          <a:noFill/>
          <a:ln/>
        </p:spPr>
        <p:txBody>
          <a:bodyPr wrap="none" lIns="0" tIns="0" rIns="0" bIns="0" rtlCol="0" anchor="t"/>
          <a:lstStyle/>
          <a:p>
            <a:pPr marL="0" indent="0" algn="l">
              <a:lnSpc>
                <a:spcPts val="2650"/>
              </a:lnSpc>
              <a:buNone/>
            </a:pPr>
            <a:endParaRPr lang="en-US" sz="1650" dirty="0"/>
          </a:p>
        </p:txBody>
      </p:sp>
      <p:pic>
        <p:nvPicPr>
          <p:cNvPr id="3" name="Image 0" descr="preencoded.png">
            <a:extLst>
              <a:ext uri="{FF2B5EF4-FFF2-40B4-BE49-F238E27FC236}">
                <a16:creationId xmlns:a16="http://schemas.microsoft.com/office/drawing/2014/main" id="{6E0544F8-9776-9E8C-E61C-E1A84F9114BB}"/>
              </a:ext>
            </a:extLst>
          </p:cNvPr>
          <p:cNvPicPr>
            <a:picLocks noChangeAspect="1"/>
          </p:cNvPicPr>
          <p:nvPr/>
        </p:nvPicPr>
        <p:blipFill>
          <a:blip r:embed="rId3"/>
          <a:stretch>
            <a:fillRect/>
          </a:stretch>
        </p:blipFill>
        <p:spPr>
          <a:xfrm>
            <a:off x="433507" y="243840"/>
            <a:ext cx="13763388" cy="3663434"/>
          </a:xfrm>
          <a:prstGeom prst="rect">
            <a:avLst/>
          </a:prstGeom>
        </p:spPr>
      </p:pic>
      <p:sp>
        <p:nvSpPr>
          <p:cNvPr id="4" name="Text 0">
            <a:extLst>
              <a:ext uri="{FF2B5EF4-FFF2-40B4-BE49-F238E27FC236}">
                <a16:creationId xmlns:a16="http://schemas.microsoft.com/office/drawing/2014/main" id="{4B14EBC1-6697-7930-CA09-3FF067B9CF0A}"/>
              </a:ext>
            </a:extLst>
          </p:cNvPr>
          <p:cNvSpPr/>
          <p:nvPr/>
        </p:nvSpPr>
        <p:spPr>
          <a:xfrm>
            <a:off x="4053917" y="4629308"/>
            <a:ext cx="6301502" cy="620078"/>
          </a:xfrm>
          <a:prstGeom prst="rect">
            <a:avLst/>
          </a:prstGeom>
          <a:noFill/>
          <a:ln/>
        </p:spPr>
        <p:txBody>
          <a:bodyPr wrap="none" lIns="0" tIns="0" rIns="0" bIns="0" rtlCol="0" anchor="t"/>
          <a:lstStyle/>
          <a:p>
            <a:pPr marL="0" indent="0" algn="ctr">
              <a:lnSpc>
                <a:spcPts val="4850"/>
              </a:lnSpc>
              <a:buNone/>
            </a:pPr>
            <a:r>
              <a:rPr lang="en-US" sz="3900" b="1" dirty="0">
                <a:solidFill>
                  <a:srgbClr val="006747"/>
                </a:solidFill>
                <a:latin typeface="Arial" panose="020B0604020202020204" pitchFamily="34" charset="0"/>
                <a:ea typeface="Noto Serif SC Bold" pitchFamily="34" charset="-122"/>
                <a:cs typeface="Arial" panose="020B0604020202020204" pitchFamily="34" charset="0"/>
              </a:rPr>
              <a:t>Thank you for your time!</a:t>
            </a:r>
            <a:endParaRPr lang="en-US" sz="3900" dirty="0">
              <a:latin typeface="Arial" panose="020B0604020202020204" pitchFamily="34" charset="0"/>
              <a:cs typeface="Arial" panose="020B0604020202020204" pitchFamily="34" charset="0"/>
            </a:endParaRPr>
          </a:p>
        </p:txBody>
      </p:sp>
      <p:sp>
        <p:nvSpPr>
          <p:cNvPr id="6" name="Text 1">
            <a:extLst>
              <a:ext uri="{FF2B5EF4-FFF2-40B4-BE49-F238E27FC236}">
                <a16:creationId xmlns:a16="http://schemas.microsoft.com/office/drawing/2014/main" id="{102120B0-35DD-89E4-95F1-875EB657BA13}"/>
              </a:ext>
            </a:extLst>
          </p:cNvPr>
          <p:cNvSpPr/>
          <p:nvPr/>
        </p:nvSpPr>
        <p:spPr>
          <a:xfrm>
            <a:off x="683257" y="5500964"/>
            <a:ext cx="13042821" cy="317540"/>
          </a:xfrm>
          <a:prstGeom prst="rect">
            <a:avLst/>
          </a:prstGeom>
          <a:noFill/>
          <a:ln/>
        </p:spPr>
        <p:txBody>
          <a:bodyPr wrap="none" lIns="0" tIns="0" rIns="0" bIns="0" rtlCol="0" anchor="t"/>
          <a:lstStyle/>
          <a:p>
            <a:pPr marL="0" indent="0" algn="ctr">
              <a:lnSpc>
                <a:spcPts val="2500"/>
              </a:lnSpc>
              <a:buNone/>
            </a:pPr>
            <a:r>
              <a:rPr lang="en-US" dirty="0">
                <a:solidFill>
                  <a:srgbClr val="4B4A4A"/>
                </a:solidFill>
                <a:latin typeface="Arial" panose="020B0604020202020204" pitchFamily="34" charset="0"/>
                <a:ea typeface="Geist" pitchFamily="34" charset="-122"/>
                <a:cs typeface="Arial" panose="020B0604020202020204" pitchFamily="34" charset="0"/>
              </a:rPr>
              <a:t>Together, we can build cleaner, safer, and smarter public spaces.</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974704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1545</TotalTime>
  <Words>836</Words>
  <Application>Microsoft Office PowerPoint</Application>
  <PresentationFormat>Custom</PresentationFormat>
  <Paragraphs>69</Paragraphs>
  <Slides>10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Geist</vt:lpstr>
      <vt:lpstr>Arial</vt:lpstr>
      <vt:lpstr>Noto Serif SC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Marina Munteanu</dc:creator>
  <cp:lastModifiedBy>Mariana Lupu (2313748)</cp:lastModifiedBy>
  <cp:revision>5</cp:revision>
  <dcterms:created xsi:type="dcterms:W3CDTF">2025-12-06T17:38:30Z</dcterms:created>
  <dcterms:modified xsi:type="dcterms:W3CDTF">2025-12-11T15:32:34Z</dcterms:modified>
</cp:coreProperties>
</file>