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9"/>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024" autoAdjust="0"/>
    <p:restoredTop sz="94673" autoAdjust="0"/>
  </p:normalViewPr>
  <p:slideViewPr>
    <p:cSldViewPr>
      <p:cViewPr varScale="1">
        <p:scale>
          <a:sx n="60" d="100"/>
          <a:sy n="60" d="100"/>
        </p:scale>
        <p:origin x="1636" y="48"/>
      </p:cViewPr>
      <p:guideLst>
        <p:guide orient="horz" pos="2160"/>
        <p:guide pos="2880"/>
      </p:guideLst>
    </p:cSldViewPr>
  </p:slideViewPr>
  <p:outlineViewPr>
    <p:cViewPr>
      <p:scale>
        <a:sx n="33" d="100"/>
        <a:sy n="33" d="100"/>
      </p:scale>
      <p:origin x="0" y="49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2EC140-26B6-4468-8187-8855CBEFD899}" type="doc">
      <dgm:prSet loTypeId="urn:microsoft.com/office/officeart/2005/8/layout/process4" loCatId="list" qsTypeId="urn:microsoft.com/office/officeart/2005/8/quickstyle/simple1" qsCatId="simple" csTypeId="urn:microsoft.com/office/officeart/2005/8/colors/accent0_2" csCatId="mainScheme" phldr="1"/>
      <dgm:spPr/>
      <dgm:t>
        <a:bodyPr/>
        <a:lstStyle/>
        <a:p>
          <a:endParaRPr lang="en-US"/>
        </a:p>
      </dgm:t>
    </dgm:pt>
    <dgm:pt modelId="{05FE3208-4692-4719-9943-63219227FB63}">
      <dgm:prSet phldrT="[Text]"/>
      <dgm:spPr/>
      <dgm:t>
        <a:bodyPr/>
        <a:lstStyle/>
        <a:p>
          <a:r>
            <a:rPr lang="en-US" dirty="0"/>
            <a:t>Theory Overview</a:t>
          </a:r>
        </a:p>
      </dgm:t>
    </dgm:pt>
    <dgm:pt modelId="{D510E86F-7CF0-46D8-8804-1208D0835BD1}" type="parTrans" cxnId="{BE5F906D-8865-4FBC-BFDD-10E1541FCE51}">
      <dgm:prSet/>
      <dgm:spPr/>
      <dgm:t>
        <a:bodyPr/>
        <a:lstStyle/>
        <a:p>
          <a:endParaRPr lang="en-US"/>
        </a:p>
      </dgm:t>
    </dgm:pt>
    <dgm:pt modelId="{E3AC2AAF-88FB-4D93-A37D-12E458201BA5}" type="sibTrans" cxnId="{BE5F906D-8865-4FBC-BFDD-10E1541FCE51}">
      <dgm:prSet/>
      <dgm:spPr/>
      <dgm:t>
        <a:bodyPr/>
        <a:lstStyle/>
        <a:p>
          <a:endParaRPr lang="en-US"/>
        </a:p>
      </dgm:t>
    </dgm:pt>
    <dgm:pt modelId="{E14DC486-A305-4921-B8D1-2CDD14049A49}">
      <dgm:prSet phldrT="[Text]"/>
      <dgm:spPr/>
      <dgm:t>
        <a:bodyPr/>
        <a:lstStyle/>
        <a:p>
          <a:r>
            <a:rPr lang="en-US" dirty="0"/>
            <a:t>Application to </a:t>
          </a:r>
          <a:r>
            <a:rPr lang="en-US" dirty="0" err="1"/>
            <a:t>Amira</a:t>
          </a:r>
          <a:endParaRPr lang="en-US" dirty="0"/>
        </a:p>
      </dgm:t>
    </dgm:pt>
    <dgm:pt modelId="{F9EEE377-CAD0-4AFC-8C49-F00C707D43D1}" type="parTrans" cxnId="{1251A4B6-CA2F-401D-8EB3-5F39E7FAF345}">
      <dgm:prSet/>
      <dgm:spPr/>
      <dgm:t>
        <a:bodyPr/>
        <a:lstStyle/>
        <a:p>
          <a:endParaRPr lang="en-US"/>
        </a:p>
      </dgm:t>
    </dgm:pt>
    <dgm:pt modelId="{FC52D4CF-139D-473D-A0BB-733C46ACF870}" type="sibTrans" cxnId="{1251A4B6-CA2F-401D-8EB3-5F39E7FAF345}">
      <dgm:prSet/>
      <dgm:spPr/>
      <dgm:t>
        <a:bodyPr/>
        <a:lstStyle/>
        <a:p>
          <a:endParaRPr lang="en-US"/>
        </a:p>
      </dgm:t>
    </dgm:pt>
    <dgm:pt modelId="{5520B549-DCE4-49C2-8550-3213A20ACD24}">
      <dgm:prSet phldrT="[Text]"/>
      <dgm:spPr/>
      <dgm:t>
        <a:bodyPr/>
        <a:lstStyle/>
        <a:p>
          <a:r>
            <a:rPr lang="en-US" dirty="0"/>
            <a:t>Nature Vs. Nurture</a:t>
          </a:r>
        </a:p>
      </dgm:t>
    </dgm:pt>
    <dgm:pt modelId="{7BEC77A3-8804-4BEE-B454-66E75F51F00E}" type="parTrans" cxnId="{B16885C4-D6EA-405C-BED2-07933032392B}">
      <dgm:prSet/>
      <dgm:spPr/>
      <dgm:t>
        <a:bodyPr/>
        <a:lstStyle/>
        <a:p>
          <a:endParaRPr lang="en-US"/>
        </a:p>
      </dgm:t>
    </dgm:pt>
    <dgm:pt modelId="{1D1D3813-A020-41A8-831F-D730CBE58608}" type="sibTrans" cxnId="{B16885C4-D6EA-405C-BED2-07933032392B}">
      <dgm:prSet/>
      <dgm:spPr/>
      <dgm:t>
        <a:bodyPr/>
        <a:lstStyle/>
        <a:p>
          <a:endParaRPr lang="en-US"/>
        </a:p>
      </dgm:t>
    </dgm:pt>
    <dgm:pt modelId="{EE5FD9E4-108B-4584-8340-96DFA07C583C}">
      <dgm:prSet phldrT="[Text]"/>
      <dgm:spPr/>
      <dgm:t>
        <a:bodyPr/>
        <a:lstStyle/>
        <a:p>
          <a:r>
            <a:rPr lang="en-US" dirty="0"/>
            <a:t>Strategies</a:t>
          </a:r>
        </a:p>
      </dgm:t>
    </dgm:pt>
    <dgm:pt modelId="{09599A61-53E8-49F0-9DD3-92B205508329}" type="parTrans" cxnId="{03A5AD35-4D10-4C94-9283-97CB28B98A66}">
      <dgm:prSet/>
      <dgm:spPr/>
      <dgm:t>
        <a:bodyPr/>
        <a:lstStyle/>
        <a:p>
          <a:endParaRPr lang="en-US"/>
        </a:p>
      </dgm:t>
    </dgm:pt>
    <dgm:pt modelId="{8926BB26-2C77-4A04-A627-75E9F02A2DB4}" type="sibTrans" cxnId="{03A5AD35-4D10-4C94-9283-97CB28B98A66}">
      <dgm:prSet/>
      <dgm:spPr/>
      <dgm:t>
        <a:bodyPr/>
        <a:lstStyle/>
        <a:p>
          <a:endParaRPr lang="en-US"/>
        </a:p>
      </dgm:t>
    </dgm:pt>
    <dgm:pt modelId="{3672944D-F06A-437C-805B-5C50FAFF790D}">
      <dgm:prSet phldrT="[Text]"/>
      <dgm:spPr/>
      <dgm:t>
        <a:bodyPr/>
        <a:lstStyle/>
        <a:p>
          <a:r>
            <a:rPr lang="en-US" dirty="0"/>
            <a:t>Critical Evaluation</a:t>
          </a:r>
        </a:p>
      </dgm:t>
    </dgm:pt>
    <dgm:pt modelId="{471884CC-C0A7-46C8-BE30-B573C94CF687}" type="parTrans" cxnId="{74733362-3EFA-4EA7-BDC6-5A03426291FD}">
      <dgm:prSet/>
      <dgm:spPr/>
      <dgm:t>
        <a:bodyPr/>
        <a:lstStyle/>
        <a:p>
          <a:endParaRPr lang="en-US"/>
        </a:p>
      </dgm:t>
    </dgm:pt>
    <dgm:pt modelId="{D0D96DC8-1575-4875-8FA8-0FE5EDF962A0}" type="sibTrans" cxnId="{74733362-3EFA-4EA7-BDC6-5A03426291FD}">
      <dgm:prSet/>
      <dgm:spPr/>
      <dgm:t>
        <a:bodyPr/>
        <a:lstStyle/>
        <a:p>
          <a:endParaRPr lang="en-US"/>
        </a:p>
      </dgm:t>
    </dgm:pt>
    <dgm:pt modelId="{E3362423-7D7F-470A-8502-184B5AAF331F}">
      <dgm:prSet phldrT="[Text]"/>
      <dgm:spPr/>
      <dgm:t>
        <a:bodyPr/>
        <a:lstStyle/>
        <a:p>
          <a:r>
            <a:rPr lang="en-US" dirty="0"/>
            <a:t>Crux of Discussion</a:t>
          </a:r>
        </a:p>
      </dgm:t>
    </dgm:pt>
    <dgm:pt modelId="{D66A5C1E-BBCC-4263-880E-229459BDDBF3}" type="parTrans" cxnId="{7FFE9C2E-AE2B-4284-B0A2-634E4A44939E}">
      <dgm:prSet/>
      <dgm:spPr/>
      <dgm:t>
        <a:bodyPr/>
        <a:lstStyle/>
        <a:p>
          <a:endParaRPr lang="en-US"/>
        </a:p>
      </dgm:t>
    </dgm:pt>
    <dgm:pt modelId="{F7AC3429-0070-467A-AFC6-1251FC8BF5D2}" type="sibTrans" cxnId="{7FFE9C2E-AE2B-4284-B0A2-634E4A44939E}">
      <dgm:prSet/>
      <dgm:spPr/>
      <dgm:t>
        <a:bodyPr/>
        <a:lstStyle/>
        <a:p>
          <a:endParaRPr lang="en-US"/>
        </a:p>
      </dgm:t>
    </dgm:pt>
    <dgm:pt modelId="{7D543813-2D09-4F4E-BCA7-7EF3048AFECF}" type="pres">
      <dgm:prSet presAssocID="{B92EC140-26B6-4468-8187-8855CBEFD899}" presName="Name0" presStyleCnt="0">
        <dgm:presLayoutVars>
          <dgm:dir/>
          <dgm:animLvl val="lvl"/>
          <dgm:resizeHandles val="exact"/>
        </dgm:presLayoutVars>
      </dgm:prSet>
      <dgm:spPr/>
    </dgm:pt>
    <dgm:pt modelId="{56B94E8A-5A42-43E7-934C-6D79CEF2B9A7}" type="pres">
      <dgm:prSet presAssocID="{E3362423-7D7F-470A-8502-184B5AAF331F}" presName="boxAndChildren" presStyleCnt="0"/>
      <dgm:spPr/>
    </dgm:pt>
    <dgm:pt modelId="{75E8DA36-06BD-4E45-9C6D-0DADA42A996F}" type="pres">
      <dgm:prSet presAssocID="{E3362423-7D7F-470A-8502-184B5AAF331F}" presName="parentTextBox" presStyleLbl="node1" presStyleIdx="0" presStyleCnt="6"/>
      <dgm:spPr/>
    </dgm:pt>
    <dgm:pt modelId="{FDB40993-8F2E-4302-8591-B15C1F054651}" type="pres">
      <dgm:prSet presAssocID="{D0D96DC8-1575-4875-8FA8-0FE5EDF962A0}" presName="sp" presStyleCnt="0"/>
      <dgm:spPr/>
    </dgm:pt>
    <dgm:pt modelId="{1E555871-07D9-4B4C-9D0E-98E9B35A2687}" type="pres">
      <dgm:prSet presAssocID="{3672944D-F06A-437C-805B-5C50FAFF790D}" presName="arrowAndChildren" presStyleCnt="0"/>
      <dgm:spPr/>
    </dgm:pt>
    <dgm:pt modelId="{C4ED6D8A-D35B-4584-913B-9CD790E6ADC9}" type="pres">
      <dgm:prSet presAssocID="{3672944D-F06A-437C-805B-5C50FAFF790D}" presName="parentTextArrow" presStyleLbl="node1" presStyleIdx="1" presStyleCnt="6"/>
      <dgm:spPr/>
    </dgm:pt>
    <dgm:pt modelId="{2DB3D5D9-9A32-4D3D-A999-ABB47ACCA107}" type="pres">
      <dgm:prSet presAssocID="{8926BB26-2C77-4A04-A627-75E9F02A2DB4}" presName="sp" presStyleCnt="0"/>
      <dgm:spPr/>
    </dgm:pt>
    <dgm:pt modelId="{D70B94AA-6947-4B7A-B17B-F9FE5F876F9C}" type="pres">
      <dgm:prSet presAssocID="{EE5FD9E4-108B-4584-8340-96DFA07C583C}" presName="arrowAndChildren" presStyleCnt="0"/>
      <dgm:spPr/>
    </dgm:pt>
    <dgm:pt modelId="{DC1D4CCC-6F9D-480F-BA7D-59FBE83BDFE4}" type="pres">
      <dgm:prSet presAssocID="{EE5FD9E4-108B-4584-8340-96DFA07C583C}" presName="parentTextArrow" presStyleLbl="node1" presStyleIdx="2" presStyleCnt="6"/>
      <dgm:spPr/>
    </dgm:pt>
    <dgm:pt modelId="{461A9216-4105-4432-B3C5-34B6BA26986C}" type="pres">
      <dgm:prSet presAssocID="{1D1D3813-A020-41A8-831F-D730CBE58608}" presName="sp" presStyleCnt="0"/>
      <dgm:spPr/>
    </dgm:pt>
    <dgm:pt modelId="{46171500-81C5-4E59-AF23-A826EF7754D6}" type="pres">
      <dgm:prSet presAssocID="{5520B549-DCE4-49C2-8550-3213A20ACD24}" presName="arrowAndChildren" presStyleCnt="0"/>
      <dgm:spPr/>
    </dgm:pt>
    <dgm:pt modelId="{2459E0E9-D553-49A4-B39F-131BF7F144B9}" type="pres">
      <dgm:prSet presAssocID="{5520B549-DCE4-49C2-8550-3213A20ACD24}" presName="parentTextArrow" presStyleLbl="node1" presStyleIdx="3" presStyleCnt="6"/>
      <dgm:spPr/>
    </dgm:pt>
    <dgm:pt modelId="{7F3F2911-8900-4291-94E8-75CC2CB4D26E}" type="pres">
      <dgm:prSet presAssocID="{FC52D4CF-139D-473D-A0BB-733C46ACF870}" presName="sp" presStyleCnt="0"/>
      <dgm:spPr/>
    </dgm:pt>
    <dgm:pt modelId="{CDCFB071-DF7A-425F-B221-FBD081DD4899}" type="pres">
      <dgm:prSet presAssocID="{E14DC486-A305-4921-B8D1-2CDD14049A49}" presName="arrowAndChildren" presStyleCnt="0"/>
      <dgm:spPr/>
    </dgm:pt>
    <dgm:pt modelId="{BF01A10D-6E24-4458-BB5F-DDC19943D0F9}" type="pres">
      <dgm:prSet presAssocID="{E14DC486-A305-4921-B8D1-2CDD14049A49}" presName="parentTextArrow" presStyleLbl="node1" presStyleIdx="4" presStyleCnt="6"/>
      <dgm:spPr/>
    </dgm:pt>
    <dgm:pt modelId="{CC4A9DE4-F420-42EA-B0E9-C235CFEF29DE}" type="pres">
      <dgm:prSet presAssocID="{E3AC2AAF-88FB-4D93-A37D-12E458201BA5}" presName="sp" presStyleCnt="0"/>
      <dgm:spPr/>
    </dgm:pt>
    <dgm:pt modelId="{A5EA9B35-6BF7-4C11-A2BE-003822D5EACC}" type="pres">
      <dgm:prSet presAssocID="{05FE3208-4692-4719-9943-63219227FB63}" presName="arrowAndChildren" presStyleCnt="0"/>
      <dgm:spPr/>
    </dgm:pt>
    <dgm:pt modelId="{C19C2660-D5C2-4AC0-B34B-B4E0887D755E}" type="pres">
      <dgm:prSet presAssocID="{05FE3208-4692-4719-9943-63219227FB63}" presName="parentTextArrow" presStyleLbl="node1" presStyleIdx="5" presStyleCnt="6"/>
      <dgm:spPr/>
    </dgm:pt>
  </dgm:ptLst>
  <dgm:cxnLst>
    <dgm:cxn modelId="{FDF48F1D-5005-4A2E-B52C-9F8DF54DA5C5}" type="presOf" srcId="{EE5FD9E4-108B-4584-8340-96DFA07C583C}" destId="{DC1D4CCC-6F9D-480F-BA7D-59FBE83BDFE4}" srcOrd="0" destOrd="0" presId="urn:microsoft.com/office/officeart/2005/8/layout/process4"/>
    <dgm:cxn modelId="{7FFE9C2E-AE2B-4284-B0A2-634E4A44939E}" srcId="{B92EC140-26B6-4468-8187-8855CBEFD899}" destId="{E3362423-7D7F-470A-8502-184B5AAF331F}" srcOrd="5" destOrd="0" parTransId="{D66A5C1E-BBCC-4263-880E-229459BDDBF3}" sibTransId="{F7AC3429-0070-467A-AFC6-1251FC8BF5D2}"/>
    <dgm:cxn modelId="{03A5AD35-4D10-4C94-9283-97CB28B98A66}" srcId="{B92EC140-26B6-4468-8187-8855CBEFD899}" destId="{EE5FD9E4-108B-4584-8340-96DFA07C583C}" srcOrd="3" destOrd="0" parTransId="{09599A61-53E8-49F0-9DD3-92B205508329}" sibTransId="{8926BB26-2C77-4A04-A627-75E9F02A2DB4}"/>
    <dgm:cxn modelId="{FC51785C-FAB5-4158-A1CA-4F5633270A1B}" type="presOf" srcId="{B92EC140-26B6-4468-8187-8855CBEFD899}" destId="{7D543813-2D09-4F4E-BCA7-7EF3048AFECF}" srcOrd="0" destOrd="0" presId="urn:microsoft.com/office/officeart/2005/8/layout/process4"/>
    <dgm:cxn modelId="{6B74005F-F88A-41DF-BF44-4D9CE90FF267}" type="presOf" srcId="{5520B549-DCE4-49C2-8550-3213A20ACD24}" destId="{2459E0E9-D553-49A4-B39F-131BF7F144B9}" srcOrd="0" destOrd="0" presId="urn:microsoft.com/office/officeart/2005/8/layout/process4"/>
    <dgm:cxn modelId="{74733362-3EFA-4EA7-BDC6-5A03426291FD}" srcId="{B92EC140-26B6-4468-8187-8855CBEFD899}" destId="{3672944D-F06A-437C-805B-5C50FAFF790D}" srcOrd="4" destOrd="0" parTransId="{471884CC-C0A7-46C8-BE30-B573C94CF687}" sibTransId="{D0D96DC8-1575-4875-8FA8-0FE5EDF962A0}"/>
    <dgm:cxn modelId="{BE5F906D-8865-4FBC-BFDD-10E1541FCE51}" srcId="{B92EC140-26B6-4468-8187-8855CBEFD899}" destId="{05FE3208-4692-4719-9943-63219227FB63}" srcOrd="0" destOrd="0" parTransId="{D510E86F-7CF0-46D8-8804-1208D0835BD1}" sibTransId="{E3AC2AAF-88FB-4D93-A37D-12E458201BA5}"/>
    <dgm:cxn modelId="{5AB14E8F-D053-4C57-A895-9D666FA00613}" type="presOf" srcId="{3672944D-F06A-437C-805B-5C50FAFF790D}" destId="{C4ED6D8A-D35B-4584-913B-9CD790E6ADC9}" srcOrd="0" destOrd="0" presId="urn:microsoft.com/office/officeart/2005/8/layout/process4"/>
    <dgm:cxn modelId="{1251A4B6-CA2F-401D-8EB3-5F39E7FAF345}" srcId="{B92EC140-26B6-4468-8187-8855CBEFD899}" destId="{E14DC486-A305-4921-B8D1-2CDD14049A49}" srcOrd="1" destOrd="0" parTransId="{F9EEE377-CAD0-4AFC-8C49-F00C707D43D1}" sibTransId="{FC52D4CF-139D-473D-A0BB-733C46ACF870}"/>
    <dgm:cxn modelId="{46FC56BA-308B-4D83-B8C4-A5934934DDDA}" type="presOf" srcId="{E3362423-7D7F-470A-8502-184B5AAF331F}" destId="{75E8DA36-06BD-4E45-9C6D-0DADA42A996F}" srcOrd="0" destOrd="0" presId="urn:microsoft.com/office/officeart/2005/8/layout/process4"/>
    <dgm:cxn modelId="{B16885C4-D6EA-405C-BED2-07933032392B}" srcId="{B92EC140-26B6-4468-8187-8855CBEFD899}" destId="{5520B549-DCE4-49C2-8550-3213A20ACD24}" srcOrd="2" destOrd="0" parTransId="{7BEC77A3-8804-4BEE-B454-66E75F51F00E}" sibTransId="{1D1D3813-A020-41A8-831F-D730CBE58608}"/>
    <dgm:cxn modelId="{2DC719CE-D706-4F51-830E-6869B1F17DD2}" type="presOf" srcId="{E14DC486-A305-4921-B8D1-2CDD14049A49}" destId="{BF01A10D-6E24-4458-BB5F-DDC19943D0F9}" srcOrd="0" destOrd="0" presId="urn:microsoft.com/office/officeart/2005/8/layout/process4"/>
    <dgm:cxn modelId="{E613D2EA-E56B-485C-9BB0-178E53885A9B}" type="presOf" srcId="{05FE3208-4692-4719-9943-63219227FB63}" destId="{C19C2660-D5C2-4AC0-B34B-B4E0887D755E}" srcOrd="0" destOrd="0" presId="urn:microsoft.com/office/officeart/2005/8/layout/process4"/>
    <dgm:cxn modelId="{C6D64775-8348-4597-A305-F36BB601D0E9}" type="presParOf" srcId="{7D543813-2D09-4F4E-BCA7-7EF3048AFECF}" destId="{56B94E8A-5A42-43E7-934C-6D79CEF2B9A7}" srcOrd="0" destOrd="0" presId="urn:microsoft.com/office/officeart/2005/8/layout/process4"/>
    <dgm:cxn modelId="{F0D52977-FF26-4A28-9D81-8419C09E8131}" type="presParOf" srcId="{56B94E8A-5A42-43E7-934C-6D79CEF2B9A7}" destId="{75E8DA36-06BD-4E45-9C6D-0DADA42A996F}" srcOrd="0" destOrd="0" presId="urn:microsoft.com/office/officeart/2005/8/layout/process4"/>
    <dgm:cxn modelId="{E4DDCD78-F7BC-4FC2-B1EF-3FE88300E916}" type="presParOf" srcId="{7D543813-2D09-4F4E-BCA7-7EF3048AFECF}" destId="{FDB40993-8F2E-4302-8591-B15C1F054651}" srcOrd="1" destOrd="0" presId="urn:microsoft.com/office/officeart/2005/8/layout/process4"/>
    <dgm:cxn modelId="{45270A1E-7E79-41A8-98D0-1739D17EE818}" type="presParOf" srcId="{7D543813-2D09-4F4E-BCA7-7EF3048AFECF}" destId="{1E555871-07D9-4B4C-9D0E-98E9B35A2687}" srcOrd="2" destOrd="0" presId="urn:microsoft.com/office/officeart/2005/8/layout/process4"/>
    <dgm:cxn modelId="{DC071D2D-0AAE-4E34-8C34-437F653D4C1B}" type="presParOf" srcId="{1E555871-07D9-4B4C-9D0E-98E9B35A2687}" destId="{C4ED6D8A-D35B-4584-913B-9CD790E6ADC9}" srcOrd="0" destOrd="0" presId="urn:microsoft.com/office/officeart/2005/8/layout/process4"/>
    <dgm:cxn modelId="{588ED463-C449-425F-9669-CCA5BF49E0F9}" type="presParOf" srcId="{7D543813-2D09-4F4E-BCA7-7EF3048AFECF}" destId="{2DB3D5D9-9A32-4D3D-A999-ABB47ACCA107}" srcOrd="3" destOrd="0" presId="urn:microsoft.com/office/officeart/2005/8/layout/process4"/>
    <dgm:cxn modelId="{EDB9398A-F42E-4C6D-9053-841254327BC7}" type="presParOf" srcId="{7D543813-2D09-4F4E-BCA7-7EF3048AFECF}" destId="{D70B94AA-6947-4B7A-B17B-F9FE5F876F9C}" srcOrd="4" destOrd="0" presId="urn:microsoft.com/office/officeart/2005/8/layout/process4"/>
    <dgm:cxn modelId="{8879812C-45FB-4EBC-887C-322FCB70C5A8}" type="presParOf" srcId="{D70B94AA-6947-4B7A-B17B-F9FE5F876F9C}" destId="{DC1D4CCC-6F9D-480F-BA7D-59FBE83BDFE4}" srcOrd="0" destOrd="0" presId="urn:microsoft.com/office/officeart/2005/8/layout/process4"/>
    <dgm:cxn modelId="{9661C1C7-56AE-48E1-8BC5-AA4B3F21089F}" type="presParOf" srcId="{7D543813-2D09-4F4E-BCA7-7EF3048AFECF}" destId="{461A9216-4105-4432-B3C5-34B6BA26986C}" srcOrd="5" destOrd="0" presId="urn:microsoft.com/office/officeart/2005/8/layout/process4"/>
    <dgm:cxn modelId="{3BA6116D-8AFA-4D95-B252-A118635860B3}" type="presParOf" srcId="{7D543813-2D09-4F4E-BCA7-7EF3048AFECF}" destId="{46171500-81C5-4E59-AF23-A826EF7754D6}" srcOrd="6" destOrd="0" presId="urn:microsoft.com/office/officeart/2005/8/layout/process4"/>
    <dgm:cxn modelId="{FE180555-4483-4450-A7FA-2EE5349EE560}" type="presParOf" srcId="{46171500-81C5-4E59-AF23-A826EF7754D6}" destId="{2459E0E9-D553-49A4-B39F-131BF7F144B9}" srcOrd="0" destOrd="0" presId="urn:microsoft.com/office/officeart/2005/8/layout/process4"/>
    <dgm:cxn modelId="{24922F18-1DA1-4C5D-9B1D-DA2359320842}" type="presParOf" srcId="{7D543813-2D09-4F4E-BCA7-7EF3048AFECF}" destId="{7F3F2911-8900-4291-94E8-75CC2CB4D26E}" srcOrd="7" destOrd="0" presId="urn:microsoft.com/office/officeart/2005/8/layout/process4"/>
    <dgm:cxn modelId="{241E7283-1158-4542-B901-BFCA0DCDC92E}" type="presParOf" srcId="{7D543813-2D09-4F4E-BCA7-7EF3048AFECF}" destId="{CDCFB071-DF7A-425F-B221-FBD081DD4899}" srcOrd="8" destOrd="0" presId="urn:microsoft.com/office/officeart/2005/8/layout/process4"/>
    <dgm:cxn modelId="{B95A6CAD-EA7C-4AE6-99C2-315B59ED0A21}" type="presParOf" srcId="{CDCFB071-DF7A-425F-B221-FBD081DD4899}" destId="{BF01A10D-6E24-4458-BB5F-DDC19943D0F9}" srcOrd="0" destOrd="0" presId="urn:microsoft.com/office/officeart/2005/8/layout/process4"/>
    <dgm:cxn modelId="{BFC1FB89-5698-4DDD-8D5F-3E25EED0786B}" type="presParOf" srcId="{7D543813-2D09-4F4E-BCA7-7EF3048AFECF}" destId="{CC4A9DE4-F420-42EA-B0E9-C235CFEF29DE}" srcOrd="9" destOrd="0" presId="urn:microsoft.com/office/officeart/2005/8/layout/process4"/>
    <dgm:cxn modelId="{09B7AD5C-7BF2-490C-A1E1-0C951B2307C7}" type="presParOf" srcId="{7D543813-2D09-4F4E-BCA7-7EF3048AFECF}" destId="{A5EA9B35-6BF7-4C11-A2BE-003822D5EACC}" srcOrd="10" destOrd="0" presId="urn:microsoft.com/office/officeart/2005/8/layout/process4"/>
    <dgm:cxn modelId="{A6A156B9-8815-47D2-835E-324ACF2A4414}" type="presParOf" srcId="{A5EA9B35-6BF7-4C11-A2BE-003822D5EACC}" destId="{C19C2660-D5C2-4AC0-B34B-B4E0887D755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8DA36-06BD-4E45-9C6D-0DADA42A996F}">
      <dsp:nvSpPr>
        <dsp:cNvPr id="0" name=""/>
        <dsp:cNvSpPr/>
      </dsp:nvSpPr>
      <dsp:spPr>
        <a:xfrm>
          <a:off x="0" y="3590788"/>
          <a:ext cx="2514599" cy="4712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Crux of Discussion</a:t>
          </a:r>
        </a:p>
      </dsp:txBody>
      <dsp:txXfrm>
        <a:off x="0" y="3590788"/>
        <a:ext cx="2514599" cy="471289"/>
      </dsp:txXfrm>
    </dsp:sp>
    <dsp:sp modelId="{C4ED6D8A-D35B-4584-913B-9CD790E6ADC9}">
      <dsp:nvSpPr>
        <dsp:cNvPr id="0" name=""/>
        <dsp:cNvSpPr/>
      </dsp:nvSpPr>
      <dsp:spPr>
        <a:xfrm rot="10800000">
          <a:off x="0" y="2873015"/>
          <a:ext cx="2514599" cy="724842"/>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Critical Evaluation</a:t>
          </a:r>
        </a:p>
      </dsp:txBody>
      <dsp:txXfrm rot="10800000">
        <a:off x="0" y="2873015"/>
        <a:ext cx="2514599" cy="470981"/>
      </dsp:txXfrm>
    </dsp:sp>
    <dsp:sp modelId="{DC1D4CCC-6F9D-480F-BA7D-59FBE83BDFE4}">
      <dsp:nvSpPr>
        <dsp:cNvPr id="0" name=""/>
        <dsp:cNvSpPr/>
      </dsp:nvSpPr>
      <dsp:spPr>
        <a:xfrm rot="10800000">
          <a:off x="0" y="2155242"/>
          <a:ext cx="2514599" cy="724842"/>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Strategies</a:t>
          </a:r>
        </a:p>
      </dsp:txBody>
      <dsp:txXfrm rot="10800000">
        <a:off x="0" y="2155242"/>
        <a:ext cx="2514599" cy="470981"/>
      </dsp:txXfrm>
    </dsp:sp>
    <dsp:sp modelId="{2459E0E9-D553-49A4-B39F-131BF7F144B9}">
      <dsp:nvSpPr>
        <dsp:cNvPr id="0" name=""/>
        <dsp:cNvSpPr/>
      </dsp:nvSpPr>
      <dsp:spPr>
        <a:xfrm rot="10800000">
          <a:off x="0" y="1437468"/>
          <a:ext cx="2514599" cy="724842"/>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Nature Vs. Nurture</a:t>
          </a:r>
        </a:p>
      </dsp:txBody>
      <dsp:txXfrm rot="10800000">
        <a:off x="0" y="1437468"/>
        <a:ext cx="2514599" cy="470981"/>
      </dsp:txXfrm>
    </dsp:sp>
    <dsp:sp modelId="{BF01A10D-6E24-4458-BB5F-DDC19943D0F9}">
      <dsp:nvSpPr>
        <dsp:cNvPr id="0" name=""/>
        <dsp:cNvSpPr/>
      </dsp:nvSpPr>
      <dsp:spPr>
        <a:xfrm rot="10800000">
          <a:off x="0" y="719695"/>
          <a:ext cx="2514599" cy="724842"/>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Application to </a:t>
          </a:r>
          <a:r>
            <a:rPr lang="en-US" sz="1600" kern="1200" dirty="0" err="1"/>
            <a:t>Amira</a:t>
          </a:r>
          <a:endParaRPr lang="en-US" sz="1600" kern="1200" dirty="0"/>
        </a:p>
      </dsp:txBody>
      <dsp:txXfrm rot="10800000">
        <a:off x="0" y="719695"/>
        <a:ext cx="2514599" cy="470981"/>
      </dsp:txXfrm>
    </dsp:sp>
    <dsp:sp modelId="{C19C2660-D5C2-4AC0-B34B-B4E0887D755E}">
      <dsp:nvSpPr>
        <dsp:cNvPr id="0" name=""/>
        <dsp:cNvSpPr/>
      </dsp:nvSpPr>
      <dsp:spPr>
        <a:xfrm rot="10800000">
          <a:off x="0" y="1922"/>
          <a:ext cx="2514599" cy="724842"/>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Theory Overview</a:t>
          </a:r>
        </a:p>
      </dsp:txBody>
      <dsp:txXfrm rot="10800000">
        <a:off x="0" y="1922"/>
        <a:ext cx="2514599" cy="47098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92B095-A524-48EE-9406-80082D3C0240}" type="datetimeFigureOut">
              <a:rPr lang="en-US" smtClean="0"/>
              <a:t>10/6/2025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367513-C6A5-41B9-93C7-C72C5DBD25F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is a little description about the case under discussion where a three year old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is sent to Nursery and is showing behavior problems that are stimulated due to separation anxiety she is experiencing. </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early childhood period is very sensitive for every child as they go through various developments such as language recognitions, and emotional regulation and growth of brain. Environment needs to b helpful for them to grow</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attachments developed in relationships can fall in above two categories explained. </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Children attach with adults they are spending time, perceiving them to be their survivors. </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basic concepts to be understood in this case and </a:t>
            </a:r>
            <a:r>
              <a:rPr lang="en-US" sz="1200" kern="1200" dirty="0" err="1">
                <a:solidFill>
                  <a:schemeClr val="tx1"/>
                </a:solidFill>
                <a:latin typeface="+mn-lt"/>
                <a:ea typeface="+mn-ea"/>
                <a:cs typeface="+mn-cs"/>
              </a:rPr>
              <a:t>Bowlby’s</a:t>
            </a:r>
            <a:r>
              <a:rPr lang="en-US" sz="1200" kern="1200" dirty="0">
                <a:solidFill>
                  <a:schemeClr val="tx1"/>
                </a:solidFill>
                <a:latin typeface="+mn-lt"/>
                <a:ea typeface="+mn-ea"/>
                <a:cs typeface="+mn-cs"/>
              </a:rPr>
              <a:t> theory are explained in detail. </a:t>
            </a:r>
          </a:p>
        </p:txBody>
      </p:sp>
      <p:sp>
        <p:nvSpPr>
          <p:cNvPr id="4" name="Slide Number Placeholder 3"/>
          <p:cNvSpPr>
            <a:spLocks noGrp="1"/>
          </p:cNvSpPr>
          <p:nvPr>
            <p:ph type="sldNum" sz="quarter" idx="10"/>
          </p:nvPr>
        </p:nvSpPr>
        <p:spPr/>
        <p:txBody>
          <a:bodyPr/>
          <a:lstStyle/>
          <a:p>
            <a:fld id="{45367513-C6A5-41B9-93C7-C72C5DBD25F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case of </a:t>
            </a:r>
            <a:r>
              <a:rPr lang="en-US" sz="1200" kern="1200" dirty="0" err="1">
                <a:solidFill>
                  <a:schemeClr val="tx1"/>
                </a:solidFill>
                <a:latin typeface="+mn-lt"/>
                <a:ea typeface="+mn-ea"/>
                <a:cs typeface="+mn-cs"/>
              </a:rPr>
              <a:t>Amira</a:t>
            </a:r>
            <a:r>
              <a:rPr lang="en-US" sz="1200" kern="1200" dirty="0">
                <a:solidFill>
                  <a:schemeClr val="tx1"/>
                </a:solidFill>
                <a:latin typeface="+mn-lt"/>
                <a:ea typeface="+mn-ea"/>
                <a:cs typeface="+mn-cs"/>
              </a:rPr>
              <a:t> is showing an insecure attachment settings, where she is losing peer relationships, and need immediate interventions. </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Nature is biological whereas Nurture is environmental.</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latin typeface="+mn-lt"/>
                <a:ea typeface="+mn-ea"/>
                <a:cs typeface="+mn-cs"/>
              </a:rPr>
              <a:t>Amira’s</a:t>
            </a:r>
            <a:r>
              <a:rPr lang="en-US" sz="1200" kern="1200" dirty="0">
                <a:solidFill>
                  <a:schemeClr val="tx1"/>
                </a:solidFill>
                <a:latin typeface="+mn-lt"/>
                <a:ea typeface="+mn-ea"/>
                <a:cs typeface="+mn-cs"/>
              </a:rPr>
              <a:t> case is showing both biological as well as environmental issues impacting her behavior and </a:t>
            </a:r>
            <a:r>
              <a:rPr lang="en-US" sz="1200" kern="1200" dirty="0" err="1">
                <a:solidFill>
                  <a:schemeClr val="tx1"/>
                </a:solidFill>
                <a:latin typeface="+mn-lt"/>
                <a:ea typeface="+mn-ea"/>
                <a:cs typeface="+mn-cs"/>
              </a:rPr>
              <a:t>temprament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Different strategies found suitable in this case are discussed and explained</a:t>
            </a:r>
          </a:p>
        </p:txBody>
      </p:sp>
      <p:sp>
        <p:nvSpPr>
          <p:cNvPr id="4" name="Slide Number Placeholder 3"/>
          <p:cNvSpPr>
            <a:spLocks noGrp="1"/>
          </p:cNvSpPr>
          <p:nvPr>
            <p:ph type="sldNum" sz="quarter" idx="10"/>
          </p:nvPr>
        </p:nvSpPr>
        <p:spPr/>
        <p:txBody>
          <a:bodyPr/>
          <a:lstStyle/>
          <a:p>
            <a:fld id="{45367513-C6A5-41B9-93C7-C72C5DBD25F6}"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latin typeface="+mn-lt"/>
                <a:ea typeface="+mn-ea"/>
                <a:cs typeface="+mn-cs"/>
              </a:rPr>
              <a:t>Bowlby’s</a:t>
            </a:r>
            <a:r>
              <a:rPr lang="en-US" sz="1200" kern="1200" dirty="0">
                <a:solidFill>
                  <a:schemeClr val="tx1"/>
                </a:solidFill>
                <a:latin typeface="+mn-lt"/>
                <a:ea typeface="+mn-ea"/>
                <a:cs typeface="+mn-cs"/>
              </a:rPr>
              <a:t> theory has been found most suitable that addresses </a:t>
            </a:r>
            <a:r>
              <a:rPr lang="en-US" sz="1200" kern="1200" dirty="0" err="1">
                <a:solidFill>
                  <a:schemeClr val="tx1"/>
                </a:solidFill>
                <a:latin typeface="+mn-lt"/>
                <a:ea typeface="+mn-ea"/>
                <a:cs typeface="+mn-cs"/>
              </a:rPr>
              <a:t>Amira’s</a:t>
            </a:r>
            <a:r>
              <a:rPr lang="en-US" sz="1200" kern="1200" dirty="0">
                <a:solidFill>
                  <a:schemeClr val="tx1"/>
                </a:solidFill>
                <a:latin typeface="+mn-lt"/>
                <a:ea typeface="+mn-ea"/>
                <a:cs typeface="+mn-cs"/>
              </a:rPr>
              <a:t> various issues like </a:t>
            </a:r>
            <a:r>
              <a:rPr lang="en-US" sz="1200" kern="1200" dirty="0" err="1">
                <a:solidFill>
                  <a:schemeClr val="tx1"/>
                </a:solidFill>
                <a:latin typeface="+mn-lt"/>
                <a:ea typeface="+mn-ea"/>
                <a:cs typeface="+mn-cs"/>
              </a:rPr>
              <a:t>sepration</a:t>
            </a:r>
            <a:r>
              <a:rPr lang="en-US" sz="1200" kern="1200" dirty="0">
                <a:solidFill>
                  <a:schemeClr val="tx1"/>
                </a:solidFill>
                <a:latin typeface="+mn-lt"/>
                <a:ea typeface="+mn-ea"/>
                <a:cs typeface="+mn-cs"/>
              </a:rPr>
              <a:t> anxiety she is going through along various other issues stemming from it. </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Although it is comprehensive theory yet it posses various limitations such as cultural, dimensional and a short term application</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15</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Although </a:t>
            </a:r>
            <a:r>
              <a:rPr lang="en-US" sz="1200" kern="1200" dirty="0" err="1">
                <a:solidFill>
                  <a:schemeClr val="tx1"/>
                </a:solidFill>
                <a:latin typeface="+mn-lt"/>
                <a:ea typeface="+mn-ea"/>
                <a:cs typeface="+mn-cs"/>
              </a:rPr>
              <a:t>Bowlby’s</a:t>
            </a:r>
            <a:r>
              <a:rPr lang="en-US" sz="1200" kern="1200" dirty="0">
                <a:solidFill>
                  <a:schemeClr val="tx1"/>
                </a:solidFill>
                <a:latin typeface="+mn-lt"/>
                <a:ea typeface="+mn-ea"/>
                <a:cs typeface="+mn-cs"/>
              </a:rPr>
              <a:t> theory has certain limitations, but it has explained </a:t>
            </a:r>
            <a:r>
              <a:rPr lang="en-US" sz="1200" kern="1200" dirty="0" err="1">
                <a:solidFill>
                  <a:schemeClr val="tx1"/>
                </a:solidFill>
                <a:latin typeface="+mn-lt"/>
                <a:ea typeface="+mn-ea"/>
                <a:cs typeface="+mn-cs"/>
              </a:rPr>
              <a:t>Amira’s</a:t>
            </a:r>
            <a:r>
              <a:rPr lang="en-US" sz="1200" kern="1200" dirty="0">
                <a:solidFill>
                  <a:schemeClr val="tx1"/>
                </a:solidFill>
                <a:latin typeface="+mn-lt"/>
                <a:ea typeface="+mn-ea"/>
                <a:cs typeface="+mn-cs"/>
              </a:rPr>
              <a:t> case in an comprehensive manner. </a:t>
            </a:r>
          </a:p>
          <a:p>
            <a:endParaRPr lang="en-US" dirty="0"/>
          </a:p>
        </p:txBody>
      </p:sp>
      <p:sp>
        <p:nvSpPr>
          <p:cNvPr id="4" name="Slide Number Placeholder 3"/>
          <p:cNvSpPr>
            <a:spLocks noGrp="1"/>
          </p:cNvSpPr>
          <p:nvPr>
            <p:ph type="sldNum" sz="quarter" idx="10"/>
          </p:nvPr>
        </p:nvSpPr>
        <p:spPr/>
        <p:txBody>
          <a:bodyPr/>
          <a:lstStyle/>
          <a:p>
            <a:fld id="{45367513-C6A5-41B9-93C7-C72C5DBD25F6}"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25318" y="3632608"/>
            <a:ext cx="8093364" cy="1641489"/>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25317" y="1800147"/>
            <a:ext cx="8093366" cy="1425248"/>
          </a:xfrm>
        </p:spPr>
        <p:txBody>
          <a:bodyPr>
            <a:normAutofit/>
          </a:bodyPr>
          <a:lstStyle>
            <a:lvl1pPr marL="0" indent="0" algn="l">
              <a:buNone/>
              <a:defRPr sz="2800" b="0" i="0">
                <a:solidFill>
                  <a:srgbClr val="00206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F2C902-6865-440B-A266-EFA728636B2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71294"/>
            <a:ext cx="8246070" cy="1221639"/>
          </a:xfrm>
        </p:spPr>
        <p:txBody>
          <a:bodyPr>
            <a:normAutofit/>
          </a:bodyPr>
          <a:lstStyle>
            <a:lvl1pPr algn="l">
              <a:defRPr sz="3600" baseline="0">
                <a:solidFill>
                  <a:srgbClr val="0070C0"/>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448966" y="1800148"/>
            <a:ext cx="8246070" cy="4479339"/>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F2C902-6865-440B-A266-EFA728636B2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1670" y="578507"/>
            <a:ext cx="6260905" cy="763525"/>
          </a:xfrm>
        </p:spPr>
        <p:txBody>
          <a:bodyPr>
            <a:normAutofit/>
          </a:bodyPr>
          <a:lstStyle>
            <a:lvl1pPr algn="l">
              <a:defRPr sz="3600">
                <a:solidFill>
                  <a:srgbClr val="0070C0"/>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601670" y="1598079"/>
            <a:ext cx="6260905" cy="4681415"/>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F2C902-6865-440B-A266-EFA728636B2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F2C902-6865-440B-A266-EFA728636B2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F2C902-6865-440B-A266-EFA728636B2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5" y="171294"/>
            <a:ext cx="8246071" cy="1018033"/>
          </a:xfrm>
        </p:spPr>
        <p:txBody>
          <a:bodyPr>
            <a:normAutofit/>
          </a:bodyPr>
          <a:lstStyle>
            <a:lvl1pPr algn="l">
              <a:defRPr sz="3600" baseline="0">
                <a:solidFill>
                  <a:srgbClr val="0070C0"/>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Text Placeholder 2"/>
          <p:cNvSpPr>
            <a:spLocks noGrp="1"/>
          </p:cNvSpPr>
          <p:nvPr>
            <p:ph type="body" idx="1"/>
          </p:nvPr>
        </p:nvSpPr>
        <p:spPr>
          <a:xfrm>
            <a:off x="536879" y="2207360"/>
            <a:ext cx="4040188" cy="639763"/>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6879" y="2782721"/>
            <a:ext cx="4040188" cy="2850495"/>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1" y="2207360"/>
            <a:ext cx="4041775" cy="639763"/>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1" y="2782721"/>
            <a:ext cx="4041775" cy="2850495"/>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F2C902-6865-440B-A266-EFA728636B20}"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5F2C902-6865-440B-A266-EFA728636B20}" type="datetimeFigureOut">
              <a:rPr lang="en-US" smtClean="0"/>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F2C902-6865-440B-A266-EFA728636B20}"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F2C902-6865-440B-A266-EFA728636B2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F2C902-6865-440B-A266-EFA728636B2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F2C902-6865-440B-A266-EFA728636B2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FCE6A9-93A3-4F7F-9ED4-D1BFBFD81C87}" type="slidenum">
              <a:rPr lang="en-US" smtClean="0"/>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5F2C902-6865-440B-A266-EFA728636B2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FCE6A9-93A3-4F7F-9ED4-D1BFBFD81C87}" type="slidenum">
              <a:rPr lang="en-US" smtClean="0"/>
              <a:t>‹#›</a:t>
            </a:fld>
            <a:endParaRPr lang="en-US"/>
          </a:p>
        </p:txBody>
      </p:sp>
      <p:pic>
        <p:nvPicPr>
          <p:cNvPr id="7" name="Picture 6" descr="E:\websites\free-power-point-templates\2012\logos.png">
            <a:extLst>
              <a:ext uri="{FF2B5EF4-FFF2-40B4-BE49-F238E27FC236}">
                <a16:creationId xmlns:a16="http://schemas.microsoft.com/office/drawing/2014/main" id="{C83626FB-E8F8-4803-8EC8-BF03248BCF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18306" y="3101618"/>
            <a:ext cx="1463784"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F2C902-6865-440B-A266-EFA728636B20}" type="datetimeFigureOut">
              <a:rPr lang="en-US" smtClean="0"/>
              <a:t>10/6/2025</a:t>
            </a:fld>
            <a:endParaRPr 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FCE6A9-93A3-4F7F-9ED4-D1BFBFD81C87}" type="slidenum">
              <a:rPr lang="en-US" smtClean="0"/>
              <a:t>‹#›</a:t>
            </a:fld>
            <a:endParaRPr lang="en-US"/>
          </a:p>
        </p:txBody>
      </p:sp>
      <p:sp>
        <p:nvSpPr>
          <p:cNvPr id="7" name="TextBox 6">
            <a:extLst>
              <a:ext uri="{FF2B5EF4-FFF2-40B4-BE49-F238E27FC236}">
                <a16:creationId xmlns:a16="http://schemas.microsoft.com/office/drawing/2014/main" id="{C20DFF02-B701-4741-A3EA-0F184D940169}"/>
              </a:ext>
            </a:extLst>
          </p:cNvPr>
          <p:cNvSpPr txBox="1"/>
          <p:nvPr/>
        </p:nvSpPr>
        <p:spPr>
          <a:xfrm>
            <a:off x="-9150" y="6951663"/>
            <a:ext cx="8389625" cy="523220"/>
          </a:xfrm>
          <a:prstGeom prst="rect">
            <a:avLst/>
          </a:prstGeom>
          <a:noFill/>
        </p:spPr>
        <p:txBody>
          <a:bodyPr wrap="square" rtlCol="0">
            <a:spAutoFit/>
          </a:bodyPr>
          <a:lstStyle/>
          <a:p>
            <a:r>
              <a:rPr lang="en-US" sz="1400">
                <a:solidFill>
                  <a:schemeClr val="bg1">
                    <a:lumMod val="65000"/>
                  </a:schemeClr>
                </a:solidFill>
                <a:latin typeface="Dubai" panose="020B0503030403030204" pitchFamily="34" charset="-78"/>
              </a:rPr>
              <a:t>This presentation uses a free template provided by FPPT.com</a:t>
            </a:r>
          </a:p>
          <a:p>
            <a:r>
              <a:rPr lang="en-US" sz="1400">
                <a:solidFill>
                  <a:schemeClr val="bg1">
                    <a:lumMod val="65000"/>
                  </a:schemeClr>
                </a:solidFill>
                <a:latin typeface="Dubai" panose="020B0503030403030204" pitchFamily="34" charset="-78"/>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 y="2057400"/>
            <a:ext cx="8093364" cy="1752600"/>
          </a:xfrm>
        </p:spPr>
        <p:txBody>
          <a:bodyPr>
            <a:normAutofit fontScale="92500" lnSpcReduction="10000"/>
          </a:bodyPr>
          <a:lstStyle/>
          <a:p>
            <a:pPr algn="ctr"/>
            <a:r>
              <a:rPr lang="en-US" sz="1800" b="1" dirty="0" err="1">
                <a:solidFill>
                  <a:schemeClr val="tx2">
                    <a:lumMod val="60000"/>
                    <a:lumOff val="40000"/>
                  </a:schemeClr>
                </a:solidFill>
              </a:rPr>
              <a:t>Programme</a:t>
            </a:r>
            <a:r>
              <a:rPr lang="en-US" sz="1800" b="1" dirty="0">
                <a:solidFill>
                  <a:schemeClr val="tx2">
                    <a:lumMod val="60000"/>
                    <a:lumOff val="40000"/>
                  </a:schemeClr>
                </a:solidFill>
              </a:rPr>
              <a:t>: Certificate of Higher Education in Health and Social Care</a:t>
            </a:r>
          </a:p>
          <a:p>
            <a:pPr algn="ctr"/>
            <a:r>
              <a:rPr lang="en-US" sz="1800" b="1" dirty="0">
                <a:solidFill>
                  <a:schemeClr val="tx2">
                    <a:lumMod val="60000"/>
                    <a:lumOff val="40000"/>
                  </a:schemeClr>
                </a:solidFill>
              </a:rPr>
              <a:t>Module: Psychology in Health and Social Care</a:t>
            </a:r>
          </a:p>
          <a:p>
            <a:pPr algn="ctr"/>
            <a:r>
              <a:rPr lang="en-US" sz="1800" b="1" dirty="0">
                <a:solidFill>
                  <a:schemeClr val="tx2">
                    <a:lumMod val="60000"/>
                    <a:lumOff val="40000"/>
                  </a:schemeClr>
                </a:solidFill>
              </a:rPr>
              <a:t>Module code: LCHS4010</a:t>
            </a:r>
          </a:p>
          <a:p>
            <a:pPr algn="ctr"/>
            <a:endParaRPr lang="en-US" sz="1800" b="1" dirty="0">
              <a:solidFill>
                <a:schemeClr val="tx2">
                  <a:lumMod val="60000"/>
                  <a:lumOff val="40000"/>
                </a:schemeClr>
              </a:solidFill>
            </a:endParaRPr>
          </a:p>
          <a:p>
            <a:pPr algn="ctr"/>
            <a:endParaRPr lang="en-US" sz="1800" b="1" dirty="0">
              <a:solidFill>
                <a:schemeClr val="tx2">
                  <a:lumMod val="60000"/>
                  <a:lumOff val="40000"/>
                </a:schemeClr>
              </a:solidFill>
            </a:endParaRPr>
          </a:p>
          <a:p>
            <a:pPr algn="ctr"/>
            <a:r>
              <a:rPr lang="en-US" sz="1800" b="1" dirty="0">
                <a:solidFill>
                  <a:schemeClr val="tx2">
                    <a:lumMod val="60000"/>
                    <a:lumOff val="40000"/>
                  </a:schemeClr>
                </a:solidFill>
              </a:rPr>
              <a:t>Bowlby’s Attachment Theory and Early Years Development:  Application to Amira</a:t>
            </a:r>
          </a:p>
        </p:txBody>
      </p:sp>
      <p:sp>
        <p:nvSpPr>
          <p:cNvPr id="4" name="Subtitle 2">
            <a:extLst>
              <a:ext uri="{FF2B5EF4-FFF2-40B4-BE49-F238E27FC236}">
                <a16:creationId xmlns:a16="http://schemas.microsoft.com/office/drawing/2014/main" id="{6B9CA85D-C50D-4016-4D37-21F4518D6C71}"/>
              </a:ext>
            </a:extLst>
          </p:cNvPr>
          <p:cNvSpPr txBox="1">
            <a:spLocks/>
          </p:cNvSpPr>
          <p:nvPr/>
        </p:nvSpPr>
        <p:spPr>
          <a:xfrm>
            <a:off x="152400" y="4267200"/>
            <a:ext cx="8093364" cy="1752600"/>
          </a:xfrm>
          <a:prstGeom prst="rect">
            <a:avLst/>
          </a:prstGeom>
        </p:spPr>
        <p:txBody>
          <a:bodyPr vert="horz" lIns="91440" tIns="45720" rIns="91440" bIns="45720" rtlCol="0">
            <a:normAutofit/>
          </a:bodyPr>
          <a:lstStyle>
            <a:lvl1pPr marL="0" indent="0" algn="l" defTabSz="914400" rtl="0" eaLnBrk="1" latinLnBrk="0" hangingPunct="1">
              <a:spcBef>
                <a:spcPct val="20000"/>
              </a:spcBef>
              <a:buFont typeface="Arial" pitchFamily="34" charset="0"/>
              <a:buNone/>
              <a:defRPr sz="2800" b="0" i="0" kern="1200">
                <a:solidFill>
                  <a:srgbClr val="002060"/>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r>
              <a:rPr lang="en-US" sz="1800" b="1" dirty="0">
                <a:solidFill>
                  <a:schemeClr val="tx2">
                    <a:lumMod val="60000"/>
                    <a:lumOff val="40000"/>
                  </a:schemeClr>
                </a:solidFill>
              </a:rPr>
              <a:t>Submitted By: Shahmem Begum</a:t>
            </a:r>
          </a:p>
          <a:p>
            <a:pPr algn="ctr"/>
            <a:r>
              <a:rPr lang="en-US" sz="1800" b="1" dirty="0">
                <a:solidFill>
                  <a:schemeClr val="tx2">
                    <a:lumMod val="60000"/>
                    <a:lumOff val="40000"/>
                  </a:schemeClr>
                </a:solidFill>
              </a:rPr>
              <a:t>Student ID: 2420912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Case Study</a:t>
            </a:r>
          </a:p>
        </p:txBody>
      </p:sp>
      <p:sp>
        <p:nvSpPr>
          <p:cNvPr id="3" name="Content Placeholder 2"/>
          <p:cNvSpPr>
            <a:spLocks noGrp="1"/>
          </p:cNvSpPr>
          <p:nvPr>
            <p:ph idx="1"/>
          </p:nvPr>
        </p:nvSpPr>
        <p:spPr>
          <a:xfrm>
            <a:off x="448966" y="1800148"/>
            <a:ext cx="5951834" cy="4479339"/>
          </a:xfrm>
        </p:spPr>
        <p:style>
          <a:lnRef idx="0">
            <a:schemeClr val="accent1"/>
          </a:lnRef>
          <a:fillRef idx="3">
            <a:schemeClr val="accent1"/>
          </a:fillRef>
          <a:effectRef idx="3">
            <a:schemeClr val="accent1"/>
          </a:effectRef>
          <a:fontRef idx="minor">
            <a:schemeClr val="lt1"/>
          </a:fontRef>
        </p:style>
        <p:txBody>
          <a:bodyPr>
            <a:normAutofit fontScale="77500" lnSpcReduction="20000"/>
          </a:bodyPr>
          <a:lstStyle/>
          <a:p>
            <a:r>
              <a:rPr lang="en-US" dirty="0"/>
              <a:t>Case Study is about </a:t>
            </a:r>
            <a:r>
              <a:rPr lang="en-US" dirty="0" err="1"/>
              <a:t>Amira</a:t>
            </a:r>
            <a:r>
              <a:rPr lang="en-US" dirty="0"/>
              <a:t>, A girl aged 3 years has just started going to Nursery</a:t>
            </a:r>
          </a:p>
          <a:p>
            <a:r>
              <a:rPr lang="en-US" dirty="0"/>
              <a:t>Displays Separation anxiety when separated from parents for the first time, showing her distress and reluctance to be left (Berry, 2018)</a:t>
            </a:r>
          </a:p>
          <a:p>
            <a:r>
              <a:rPr lang="en-US" dirty="0"/>
              <a:t>Due to younger age she had lesser verbal communication vocabulary, making her struggle to express her fear and emotions</a:t>
            </a:r>
          </a:p>
          <a:p>
            <a:r>
              <a:rPr lang="en-US" dirty="0"/>
              <a:t>Difficulty in engaging in group games, making a withdrawal, and being upset in social situations</a:t>
            </a:r>
          </a:p>
          <a:p>
            <a:r>
              <a:rPr lang="en-US" dirty="0"/>
              <a:t>The purpose of </a:t>
            </a:r>
            <a:r>
              <a:rPr lang="en-US" dirty="0" err="1"/>
              <a:t>Bowlby’s</a:t>
            </a:r>
            <a:r>
              <a:rPr lang="en-US" dirty="0"/>
              <a:t> Attachment Theory application is to explain </a:t>
            </a:r>
            <a:r>
              <a:rPr lang="en-US" dirty="0" err="1"/>
              <a:t>Amira’s</a:t>
            </a:r>
            <a:r>
              <a:rPr lang="en-US" dirty="0"/>
              <a:t> behavior and suggest help that will promote emotional, social, cognitive and physical well-being (</a:t>
            </a:r>
            <a:r>
              <a:rPr lang="en-US" dirty="0" err="1"/>
              <a:t>Pepito</a:t>
            </a:r>
            <a:r>
              <a:rPr lang="en-US" dirty="0"/>
              <a:t>, 2019)</a:t>
            </a:r>
          </a:p>
          <a:p>
            <a:endParaRPr lang="en-US" dirty="0"/>
          </a:p>
        </p:txBody>
      </p:sp>
      <p:graphicFrame>
        <p:nvGraphicFramePr>
          <p:cNvPr id="4" name="Diagram 3"/>
          <p:cNvGraphicFramePr/>
          <p:nvPr/>
        </p:nvGraphicFramePr>
        <p:xfrm>
          <a:off x="6477000" y="1905000"/>
          <a:ext cx="2514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Early Childhood Development</a:t>
            </a:r>
          </a:p>
        </p:txBody>
      </p:sp>
      <p:sp>
        <p:nvSpPr>
          <p:cNvPr id="3" name="Content Placeholder 2"/>
          <p:cNvSpPr>
            <a:spLocks noGrp="1"/>
          </p:cNvSpPr>
          <p:nvPr>
            <p:ph idx="1"/>
          </p:nvPr>
        </p:nvSpPr>
        <p:spPr/>
        <p:txBody>
          <a:bodyPr/>
          <a:lstStyle/>
          <a:p>
            <a:r>
              <a:rPr lang="en-US" dirty="0"/>
              <a:t>Early Childhood is actually the critical period with brain of kids grow, language recognitions, and emotional regulation happens. (Richter, 2019). </a:t>
            </a:r>
          </a:p>
          <a:p>
            <a:r>
              <a:rPr lang="en-US" dirty="0"/>
              <a:t>It is highly sensitive to environment around the kids</a:t>
            </a:r>
          </a:p>
          <a:p>
            <a:r>
              <a:rPr lang="en-US" dirty="0"/>
              <a:t>Practitioners must recognize these risks and support children like </a:t>
            </a:r>
            <a:r>
              <a:rPr lang="en-US" dirty="0" err="1"/>
              <a:t>Amira</a:t>
            </a:r>
            <a:r>
              <a:rPr lang="en-US" dirty="0"/>
              <a:t> to establish secure bonds in nursery settings. (</a:t>
            </a:r>
            <a:r>
              <a:rPr lang="en-US" dirty="0" err="1"/>
              <a:t>Daelmans</a:t>
            </a:r>
            <a:r>
              <a:rPr lang="en-US" dirty="0"/>
              <a:t>, 2007)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Importance of Early Childhood Development</a:t>
            </a:r>
          </a:p>
        </p:txBody>
      </p:sp>
      <p:sp>
        <p:nvSpPr>
          <p:cNvPr id="5" name="Content Placeholder 4"/>
          <p:cNvSpPr>
            <a:spLocks noGrp="1"/>
          </p:cNvSpPr>
          <p:nvPr>
            <p:ph sz="half" idx="1"/>
          </p:nvPr>
        </p:nvSpPr>
        <p:spPr>
          <a:xfrm>
            <a:off x="609600" y="1828800"/>
            <a:ext cx="4038600" cy="4525963"/>
          </a:xfrm>
        </p:spPr>
        <p:txBody>
          <a:bodyPr>
            <a:normAutofit fontScale="92500" lnSpcReduction="20000"/>
          </a:bodyPr>
          <a:lstStyle/>
          <a:p>
            <a:pPr algn="ctr">
              <a:buNone/>
            </a:pPr>
            <a:r>
              <a:rPr lang="en-US" b="1" dirty="0">
                <a:solidFill>
                  <a:schemeClr val="bg1"/>
                </a:solidFill>
              </a:rPr>
              <a:t>Secure Attachment Fosters</a:t>
            </a:r>
          </a:p>
          <a:p>
            <a:r>
              <a:rPr lang="en-US" dirty="0">
                <a:solidFill>
                  <a:schemeClr val="bg1"/>
                </a:solidFill>
              </a:rPr>
              <a:t>Confidence to explore the experiences of surroundings</a:t>
            </a:r>
          </a:p>
          <a:p>
            <a:r>
              <a:rPr lang="en-US" dirty="0">
                <a:solidFill>
                  <a:schemeClr val="bg1"/>
                </a:solidFill>
              </a:rPr>
              <a:t>Better Social Skills and Ability to Develop friendship and social relationships (</a:t>
            </a:r>
            <a:r>
              <a:rPr lang="en-US" dirty="0" err="1">
                <a:solidFill>
                  <a:schemeClr val="bg1"/>
                </a:solidFill>
              </a:rPr>
              <a:t>Cortazar</a:t>
            </a:r>
            <a:r>
              <a:rPr lang="en-US" dirty="0">
                <a:solidFill>
                  <a:schemeClr val="bg1"/>
                </a:solidFill>
              </a:rPr>
              <a:t>, 2010)</a:t>
            </a:r>
          </a:p>
          <a:p>
            <a:r>
              <a:rPr lang="en-US" dirty="0">
                <a:solidFill>
                  <a:schemeClr val="bg1"/>
                </a:solidFill>
              </a:rPr>
              <a:t>String Emotional resilience in stressful and hard situations </a:t>
            </a:r>
          </a:p>
          <a:p>
            <a:endParaRPr lang="en-US" b="1" dirty="0">
              <a:solidFill>
                <a:schemeClr val="bg1"/>
              </a:solidFill>
            </a:endParaRPr>
          </a:p>
        </p:txBody>
      </p:sp>
      <p:sp>
        <p:nvSpPr>
          <p:cNvPr id="6" name="Content Placeholder 5"/>
          <p:cNvSpPr>
            <a:spLocks noGrp="1"/>
          </p:cNvSpPr>
          <p:nvPr>
            <p:ph sz="half" idx="2"/>
          </p:nvPr>
        </p:nvSpPr>
        <p:spPr>
          <a:xfrm>
            <a:off x="4724400" y="1752600"/>
            <a:ext cx="4038600" cy="4525963"/>
          </a:xfrm>
        </p:spPr>
        <p:txBody>
          <a:bodyPr>
            <a:normAutofit fontScale="92500" lnSpcReduction="20000"/>
          </a:bodyPr>
          <a:lstStyle/>
          <a:p>
            <a:pPr algn="ctr">
              <a:buNone/>
            </a:pPr>
            <a:r>
              <a:rPr lang="en-US" b="1" dirty="0">
                <a:solidFill>
                  <a:schemeClr val="bg1"/>
                </a:solidFill>
              </a:rPr>
              <a:t>Insecure Attachment Fosters</a:t>
            </a:r>
          </a:p>
          <a:p>
            <a:r>
              <a:rPr lang="en-US" dirty="0">
                <a:ln>
                  <a:solidFill>
                    <a:schemeClr val="bg1"/>
                  </a:solidFill>
                </a:ln>
                <a:solidFill>
                  <a:schemeClr val="bg1"/>
                </a:solidFill>
              </a:rPr>
              <a:t>Display of Anxiety, Clinginess, or Withdrawal</a:t>
            </a:r>
          </a:p>
          <a:p>
            <a:r>
              <a:rPr lang="en-US" dirty="0">
                <a:ln>
                  <a:solidFill>
                    <a:schemeClr val="bg1"/>
                  </a:solidFill>
                </a:ln>
                <a:solidFill>
                  <a:schemeClr val="bg1"/>
                </a:solidFill>
              </a:rPr>
              <a:t>Delay in Speech and Cognitive Ability </a:t>
            </a:r>
            <a:r>
              <a:rPr lang="en-US" dirty="0">
                <a:solidFill>
                  <a:schemeClr val="bg1"/>
                </a:solidFill>
              </a:rPr>
              <a:t>(Madigan, 2013)</a:t>
            </a:r>
            <a:endParaRPr lang="en-US" dirty="0">
              <a:ln>
                <a:solidFill>
                  <a:schemeClr val="bg1"/>
                </a:solidFill>
              </a:ln>
              <a:solidFill>
                <a:schemeClr val="bg1"/>
              </a:solidFill>
            </a:endParaRPr>
          </a:p>
          <a:p>
            <a:r>
              <a:rPr lang="en-US" dirty="0">
                <a:ln>
                  <a:solidFill>
                    <a:schemeClr val="bg1"/>
                  </a:solidFill>
                </a:ln>
                <a:solidFill>
                  <a:schemeClr val="bg1"/>
                </a:solidFill>
              </a:rPr>
              <a:t>Long term Risks Associated such as Depression and Social Difficulties </a:t>
            </a:r>
            <a:r>
              <a:rPr lang="en-US" dirty="0">
                <a:solidFill>
                  <a:schemeClr val="bg1"/>
                </a:solidFill>
              </a:rPr>
              <a:t>(Kennedy, 2007)</a:t>
            </a:r>
            <a:endParaRPr lang="en-US" dirty="0">
              <a:ln>
                <a:solidFill>
                  <a:schemeClr val="bg1"/>
                </a:solidFill>
              </a:ln>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Bowlby’s</a:t>
            </a:r>
            <a:r>
              <a:rPr lang="en-US" dirty="0"/>
              <a:t> Attachment Theory</a:t>
            </a:r>
          </a:p>
        </p:txBody>
      </p:sp>
      <p:sp>
        <p:nvSpPr>
          <p:cNvPr id="3" name="Content Placeholder 2"/>
          <p:cNvSpPr>
            <a:spLocks noGrp="1"/>
          </p:cNvSpPr>
          <p:nvPr>
            <p:ph idx="1"/>
          </p:nvPr>
        </p:nvSpPr>
        <p:spPr/>
        <p:txBody>
          <a:bodyPr>
            <a:normAutofit fontScale="85000" lnSpcReduction="20000"/>
          </a:bodyPr>
          <a:lstStyle/>
          <a:p>
            <a:r>
              <a:rPr lang="en-US" dirty="0"/>
              <a:t>John </a:t>
            </a:r>
            <a:r>
              <a:rPr lang="en-US" dirty="0" err="1"/>
              <a:t>Bowlby</a:t>
            </a:r>
            <a:r>
              <a:rPr lang="en-US" dirty="0"/>
              <a:t> (1969) says:</a:t>
            </a:r>
          </a:p>
          <a:p>
            <a:pPr lvl="1" algn="ctr">
              <a:buNone/>
            </a:pPr>
            <a:r>
              <a:rPr lang="en-US" dirty="0"/>
              <a:t>“Children are biologically predisposed to develop attachments with caregiver</a:t>
            </a:r>
            <a:br>
              <a:rPr lang="en-US" dirty="0"/>
            </a:br>
            <a:r>
              <a:rPr lang="en-US" dirty="0"/>
              <a:t>as their Survival mechanism” (</a:t>
            </a:r>
            <a:r>
              <a:rPr lang="en-US" dirty="0" err="1"/>
              <a:t>Bowlby</a:t>
            </a:r>
            <a:r>
              <a:rPr lang="en-US" dirty="0"/>
              <a:t>, 1969)</a:t>
            </a:r>
          </a:p>
          <a:p>
            <a:pPr lvl="1">
              <a:buFont typeface="Arial" pitchFamily="34" charset="0"/>
              <a:buChar char="•"/>
            </a:pPr>
            <a:r>
              <a:rPr lang="en-US" dirty="0"/>
              <a:t>A secure attachment is base of healthy, emotional, cognitive, and social growth of kids</a:t>
            </a:r>
          </a:p>
          <a:p>
            <a:pPr lvl="1">
              <a:buFont typeface="Arial" pitchFamily="34" charset="0"/>
              <a:buChar char="•"/>
            </a:pPr>
            <a:r>
              <a:rPr lang="en-US" dirty="0"/>
              <a:t>This concept of Supported by Ainsworth’s (1978) “Strange Situation” study that has identified secure, avoidant, resistant, and dis-organized attachment styles.</a:t>
            </a:r>
          </a:p>
          <a:p>
            <a:pPr lvl="1">
              <a:buFont typeface="Arial" pitchFamily="34" charset="0"/>
              <a:buChar char="•"/>
            </a:pPr>
            <a:r>
              <a:rPr lang="en-US" dirty="0"/>
              <a:t>Sensitive Period of Child is First 3 years critical for attachment development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b="1" dirty="0" err="1"/>
              <a:t>Bowlby’s</a:t>
            </a:r>
            <a:r>
              <a:rPr lang="en-US" b="1" dirty="0"/>
              <a:t> Attachment Theory (Key Concepts)</a:t>
            </a:r>
          </a:p>
        </p:txBody>
      </p:sp>
      <p:sp>
        <p:nvSpPr>
          <p:cNvPr id="6" name="Content Placeholder 5"/>
          <p:cNvSpPr>
            <a:spLocks noGrp="1"/>
          </p:cNvSpPr>
          <p:nvPr>
            <p:ph idx="1"/>
          </p:nvPr>
        </p:nvSpPr>
        <p:spPr/>
        <p:txBody>
          <a:bodyPr>
            <a:normAutofit fontScale="77500" lnSpcReduction="20000"/>
          </a:bodyPr>
          <a:lstStyle/>
          <a:p>
            <a:r>
              <a:rPr lang="en-US" dirty="0"/>
              <a:t>Following are the key principles to be understood about </a:t>
            </a:r>
            <a:r>
              <a:rPr lang="en-US" dirty="0" err="1"/>
              <a:t>Bowlby’s</a:t>
            </a:r>
            <a:r>
              <a:rPr lang="en-US" dirty="0"/>
              <a:t> Attachment Theory;</a:t>
            </a:r>
          </a:p>
          <a:p>
            <a:r>
              <a:rPr lang="en-US" b="1" dirty="0"/>
              <a:t>Secure Base: </a:t>
            </a:r>
            <a:r>
              <a:rPr lang="en-US" dirty="0"/>
              <a:t>Caregiver is the provider of security and a sense of protection, that make a child explore the environment and groom the personality</a:t>
            </a:r>
          </a:p>
          <a:p>
            <a:r>
              <a:rPr lang="en-US" b="1" dirty="0"/>
              <a:t>Separation Anxiety</a:t>
            </a:r>
            <a:r>
              <a:rPr lang="en-US" dirty="0"/>
              <a:t>: A natural feeling of distress when separated from caregiver, an excessive anxiety develop a sense of insecure attachment (Berry, 2018)</a:t>
            </a:r>
          </a:p>
          <a:p>
            <a:r>
              <a:rPr lang="en-US" b="1" dirty="0"/>
              <a:t>Internal Working Model</a:t>
            </a:r>
            <a:r>
              <a:rPr lang="en-US" dirty="0"/>
              <a:t>: Child develops a representation of relationships in his mind that might impact his future relationships (</a:t>
            </a:r>
            <a:r>
              <a:rPr lang="en-US" dirty="0" err="1"/>
              <a:t>Beardslee</a:t>
            </a:r>
            <a:r>
              <a:rPr lang="en-US" dirty="0"/>
              <a:t>, 2013)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to Case of </a:t>
            </a:r>
            <a:r>
              <a:rPr lang="en-US" dirty="0" err="1"/>
              <a:t>Amira</a:t>
            </a:r>
            <a:endParaRPr lang="en-US" dirty="0"/>
          </a:p>
        </p:txBody>
      </p:sp>
      <p:sp>
        <p:nvSpPr>
          <p:cNvPr id="3" name="Content Placeholder 2"/>
          <p:cNvSpPr>
            <a:spLocks noGrp="1"/>
          </p:cNvSpPr>
          <p:nvPr>
            <p:ph idx="1"/>
          </p:nvPr>
        </p:nvSpPr>
        <p:spPr/>
        <p:txBody>
          <a:bodyPr>
            <a:normAutofit fontScale="77500" lnSpcReduction="20000"/>
          </a:bodyPr>
          <a:lstStyle/>
          <a:p>
            <a:r>
              <a:rPr lang="en-US" b="1" dirty="0"/>
              <a:t>Anxiety Developed on Separation</a:t>
            </a:r>
            <a:r>
              <a:rPr lang="en-US" dirty="0"/>
              <a:t>: her situation is most likely to show insecure attachment or finding it difficult to adjust with new caregivers. </a:t>
            </a:r>
          </a:p>
          <a:p>
            <a:r>
              <a:rPr lang="en-US" b="1" dirty="0"/>
              <a:t>Limited Speech</a:t>
            </a:r>
            <a:r>
              <a:rPr lang="en-US" dirty="0"/>
              <a:t>: one the one hand she has a limited vocabulary to express her feelings, while on the other hand, anxiety has limited her willingness to communicate. Lack of secure base might reduce confidence in language (Thomas, 2016)</a:t>
            </a:r>
          </a:p>
          <a:p>
            <a:r>
              <a:rPr lang="en-US" b="1" dirty="0"/>
              <a:t>Struggling with the Group Play</a:t>
            </a:r>
            <a:r>
              <a:rPr lang="en-US" dirty="0"/>
              <a:t>: A child who is insecure attached might find it difficult to develop peer attachments and preferring adults to understand(</a:t>
            </a:r>
            <a:r>
              <a:rPr lang="en-US" dirty="0" err="1"/>
              <a:t>SHoaakazemi</a:t>
            </a:r>
            <a:r>
              <a:rPr lang="en-US" dirty="0"/>
              <a:t>, 2012)</a:t>
            </a:r>
          </a:p>
          <a:p>
            <a:r>
              <a:rPr lang="en-US" dirty="0"/>
              <a:t>In his case </a:t>
            </a:r>
            <a:r>
              <a:rPr lang="en-US" dirty="0" err="1"/>
              <a:t>Amira</a:t>
            </a:r>
            <a:r>
              <a:rPr lang="en-US" dirty="0"/>
              <a:t> can be observed relying on caregivers excessively for reassurance that might hinder independent exploration</a:t>
            </a:r>
          </a:p>
          <a:p>
            <a:r>
              <a:rPr lang="en-US" dirty="0"/>
              <a:t>Early intervention is necessary in such scenario, while the prolonged attachment  can impact a later learning stage, developing peer relationships, and emotional health of </a:t>
            </a:r>
            <a:r>
              <a:rPr lang="en-US" dirty="0" err="1"/>
              <a:t>Amira</a:t>
            </a:r>
            <a:endParaRPr lang="en-US" dirty="0"/>
          </a:p>
          <a:p>
            <a:pPr>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Nature </a:t>
            </a:r>
            <a:r>
              <a:rPr lang="en-US" dirty="0" err="1"/>
              <a:t>vs</a:t>
            </a:r>
            <a:r>
              <a:rPr lang="en-US" dirty="0"/>
              <a:t> Nurture in </a:t>
            </a:r>
            <a:r>
              <a:rPr lang="en-US" dirty="0" err="1"/>
              <a:t>Amira’s</a:t>
            </a:r>
            <a:r>
              <a:rPr lang="en-US" dirty="0"/>
              <a:t> Case</a:t>
            </a:r>
          </a:p>
        </p:txBody>
      </p:sp>
      <p:sp>
        <p:nvSpPr>
          <p:cNvPr id="3" name="Text Placeholder 2"/>
          <p:cNvSpPr>
            <a:spLocks noGrp="1"/>
          </p:cNvSpPr>
          <p:nvPr>
            <p:ph type="body" idx="1"/>
          </p:nvPr>
        </p:nvSpPr>
        <p:spPr/>
        <p:txBody>
          <a:bodyPr/>
          <a:lstStyle/>
          <a:p>
            <a:r>
              <a:rPr lang="en-US" dirty="0"/>
              <a:t>Biological influences (Nature)</a:t>
            </a:r>
          </a:p>
        </p:txBody>
      </p:sp>
      <p:sp>
        <p:nvSpPr>
          <p:cNvPr id="4" name="Content Placeholder 3"/>
          <p:cNvSpPr>
            <a:spLocks noGrp="1"/>
          </p:cNvSpPr>
          <p:nvPr>
            <p:ph sz="half" idx="2"/>
          </p:nvPr>
        </p:nvSpPr>
        <p:spPr/>
        <p:txBody>
          <a:bodyPr/>
          <a:lstStyle/>
          <a:p>
            <a:pPr algn="l"/>
            <a:r>
              <a:rPr lang="en-US" dirty="0"/>
              <a:t>Genetic Predispositions such as shyness and anxiety</a:t>
            </a:r>
          </a:p>
          <a:p>
            <a:pPr algn="l"/>
            <a:r>
              <a:rPr lang="en-US" dirty="0"/>
              <a:t>Child’s innate behavior and temperament might impact his attachment attitude in future  (</a:t>
            </a:r>
            <a:r>
              <a:rPr lang="en-US" dirty="0" err="1"/>
              <a:t>Battaglia</a:t>
            </a:r>
            <a:r>
              <a:rPr lang="en-US" dirty="0"/>
              <a:t>, 2015)</a:t>
            </a:r>
          </a:p>
        </p:txBody>
      </p:sp>
      <p:sp>
        <p:nvSpPr>
          <p:cNvPr id="5" name="Text Placeholder 4"/>
          <p:cNvSpPr>
            <a:spLocks noGrp="1"/>
          </p:cNvSpPr>
          <p:nvPr>
            <p:ph type="body" sz="quarter" idx="3"/>
          </p:nvPr>
        </p:nvSpPr>
        <p:spPr/>
        <p:txBody>
          <a:bodyPr>
            <a:normAutofit fontScale="92500" lnSpcReduction="20000"/>
          </a:bodyPr>
          <a:lstStyle/>
          <a:p>
            <a:r>
              <a:rPr lang="en-US" dirty="0"/>
              <a:t>Environmental influences (Nurture)</a:t>
            </a:r>
          </a:p>
        </p:txBody>
      </p:sp>
      <p:sp>
        <p:nvSpPr>
          <p:cNvPr id="6" name="Content Placeholder 5"/>
          <p:cNvSpPr>
            <a:spLocks noGrp="1"/>
          </p:cNvSpPr>
          <p:nvPr>
            <p:ph sz="quarter" idx="4"/>
          </p:nvPr>
        </p:nvSpPr>
        <p:spPr/>
        <p:txBody>
          <a:bodyPr>
            <a:normAutofit fontScale="77500" lnSpcReduction="20000"/>
          </a:bodyPr>
          <a:lstStyle/>
          <a:p>
            <a:pPr algn="l"/>
            <a:r>
              <a:rPr lang="en-US" dirty="0"/>
              <a:t>Quality of personal care he is provided with, consistency and emotional availability </a:t>
            </a:r>
          </a:p>
          <a:p>
            <a:pPr algn="l"/>
            <a:r>
              <a:rPr lang="en-US" dirty="0"/>
              <a:t>Transition to nursery, unfamiliar caregivers and unfavorable environment might intensify the anxiety child is carrying (Gross, 2004)</a:t>
            </a:r>
          </a:p>
          <a:p>
            <a:pPr algn="l"/>
            <a:r>
              <a:rPr lang="en-US" dirty="0"/>
              <a:t>In social context, it deals with cultural expectations, family stress, or routines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Nature </a:t>
            </a:r>
            <a:r>
              <a:rPr lang="en-US" dirty="0" err="1"/>
              <a:t>vs</a:t>
            </a:r>
            <a:r>
              <a:rPr lang="en-US" dirty="0"/>
              <a:t> Nurture in </a:t>
            </a:r>
            <a:r>
              <a:rPr lang="en-US" dirty="0" err="1"/>
              <a:t>Amira’s</a:t>
            </a:r>
            <a:r>
              <a:rPr lang="en-US" dirty="0"/>
              <a:t> Case</a:t>
            </a:r>
          </a:p>
        </p:txBody>
      </p:sp>
      <p:sp>
        <p:nvSpPr>
          <p:cNvPr id="3" name="Content Placeholder 2"/>
          <p:cNvSpPr>
            <a:spLocks noGrp="1"/>
          </p:cNvSpPr>
          <p:nvPr>
            <p:ph idx="1"/>
          </p:nvPr>
        </p:nvSpPr>
        <p:spPr/>
        <p:txBody>
          <a:bodyPr/>
          <a:lstStyle/>
          <a:p>
            <a:r>
              <a:rPr lang="en-US" dirty="0"/>
              <a:t>Nature and Nurture interact dynamically, </a:t>
            </a:r>
            <a:r>
              <a:rPr lang="en-US" dirty="0" err="1"/>
              <a:t>Amira’s</a:t>
            </a:r>
            <a:r>
              <a:rPr lang="en-US" dirty="0"/>
              <a:t> behavior in this case study is most likely to stem from both her biological conditions and environment around her</a:t>
            </a:r>
          </a:p>
          <a:p>
            <a:r>
              <a:rPr lang="en-US" dirty="0" err="1"/>
              <a:t>Bowlby</a:t>
            </a:r>
            <a:r>
              <a:rPr lang="en-US" dirty="0"/>
              <a:t> has emphasized the importance of care giving environment while recognizing temperament influences (</a:t>
            </a:r>
            <a:r>
              <a:rPr lang="en-US" dirty="0" err="1"/>
              <a:t>Bowlby</a:t>
            </a:r>
            <a:r>
              <a:rPr lang="en-US" dirty="0"/>
              <a:t>, 1969)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Practical Strategies for Nursery</a:t>
            </a:r>
          </a:p>
        </p:txBody>
      </p:sp>
      <p:sp>
        <p:nvSpPr>
          <p:cNvPr id="3" name="Content Placeholder 2"/>
          <p:cNvSpPr>
            <a:spLocks noGrp="1"/>
          </p:cNvSpPr>
          <p:nvPr>
            <p:ph idx="1"/>
          </p:nvPr>
        </p:nvSpPr>
        <p:spPr/>
        <p:txBody>
          <a:bodyPr>
            <a:normAutofit fontScale="85000" lnSpcReduction="10000"/>
          </a:bodyPr>
          <a:lstStyle/>
          <a:p>
            <a:r>
              <a:rPr lang="en-US" dirty="0"/>
              <a:t>There are certain practical strategies for nursery that might help developing a secure base for child going through separation anxiety just like the subject of case study, </a:t>
            </a:r>
            <a:r>
              <a:rPr lang="en-US" dirty="0" err="1"/>
              <a:t>Amira</a:t>
            </a:r>
            <a:endParaRPr lang="en-US" dirty="0"/>
          </a:p>
          <a:p>
            <a:pPr lvl="1"/>
            <a:r>
              <a:rPr lang="en-US" dirty="0"/>
              <a:t>Gradual Separation Approach: it instructs on opting for approach of small visits, and with time enhancing the time of separation. This gradual increase of time away from parents will help developing a trust relationship with caregivers and parents as well  (</a:t>
            </a:r>
            <a:r>
              <a:rPr lang="en-US" dirty="0" err="1"/>
              <a:t>Eisen</a:t>
            </a:r>
            <a:r>
              <a:rPr lang="en-US" dirty="0"/>
              <a:t>, 2007)  </a:t>
            </a:r>
          </a:p>
          <a:p>
            <a:pPr lvl="1"/>
            <a:r>
              <a:rPr lang="en-US" dirty="0"/>
              <a:t>Key Worker System: It is all about assigning a particular adult to </a:t>
            </a:r>
            <a:r>
              <a:rPr lang="en-US" dirty="0" err="1"/>
              <a:t>Amira</a:t>
            </a:r>
            <a:r>
              <a:rPr lang="en-US" dirty="0"/>
              <a:t>, with his continuous presence and reassurance to help her out will develop a secure base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Practical Strategies for Nursery (Contd.)</a:t>
            </a:r>
            <a:endParaRPr lang="en-US" dirty="0"/>
          </a:p>
        </p:txBody>
      </p:sp>
      <p:sp>
        <p:nvSpPr>
          <p:cNvPr id="3" name="Content Placeholder 2"/>
          <p:cNvSpPr>
            <a:spLocks noGrp="1"/>
          </p:cNvSpPr>
          <p:nvPr>
            <p:ph idx="1"/>
          </p:nvPr>
        </p:nvSpPr>
        <p:spPr>
          <a:xfrm>
            <a:off x="601670" y="1598079"/>
            <a:ext cx="8161330" cy="4681415"/>
          </a:xfrm>
        </p:spPr>
        <p:txBody>
          <a:bodyPr>
            <a:normAutofit fontScale="92500" lnSpcReduction="20000"/>
          </a:bodyPr>
          <a:lstStyle/>
          <a:p>
            <a:pPr lvl="1"/>
            <a:r>
              <a:rPr lang="en-US" dirty="0"/>
              <a:t>Play based Support: an intent to develop a relationship with child during play time, will encourage a role playing, employing story-telling techniques, and designing cooperative games that will foster peer- interactions and relationships (</a:t>
            </a:r>
            <a:r>
              <a:rPr lang="en-US" dirty="0" err="1"/>
              <a:t>Daelmans</a:t>
            </a:r>
            <a:r>
              <a:rPr lang="en-US" dirty="0"/>
              <a:t>, 2007)</a:t>
            </a:r>
          </a:p>
          <a:p>
            <a:pPr lvl="1"/>
            <a:r>
              <a:rPr lang="en-US" dirty="0"/>
              <a:t>Parental Involvement: </a:t>
            </a:r>
          </a:p>
          <a:p>
            <a:pPr lvl="2"/>
            <a:r>
              <a:rPr lang="en-US" dirty="0"/>
              <a:t>This is a more comprehensive approach, where an open communication is encouraged between parents and Nursery staff to develop an environment of continuous care </a:t>
            </a:r>
          </a:p>
          <a:p>
            <a:pPr lvl="2"/>
            <a:r>
              <a:rPr lang="en-US" dirty="0"/>
              <a:t>Parents who understands kids better can provide nursery staff with kid’s familiar object like blanket or some toy as it can ease child’s period of anxiety, developing a sense of belongingness (</a:t>
            </a:r>
            <a:r>
              <a:rPr lang="en-US" dirty="0" err="1"/>
              <a:t>Pepito</a:t>
            </a:r>
            <a:r>
              <a:rPr lang="en-US" dirty="0"/>
              <a:t>, 2019)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Practical Strategies for Nursery (Contd.)</a:t>
            </a:r>
            <a:endParaRPr lang="en-US" dirty="0"/>
          </a:p>
        </p:txBody>
      </p:sp>
      <p:sp>
        <p:nvSpPr>
          <p:cNvPr id="3" name="Content Placeholder 2"/>
          <p:cNvSpPr>
            <a:spLocks noGrp="1"/>
          </p:cNvSpPr>
          <p:nvPr>
            <p:ph idx="1"/>
          </p:nvPr>
        </p:nvSpPr>
        <p:spPr/>
        <p:txBody>
          <a:bodyPr/>
          <a:lstStyle/>
          <a:p>
            <a:pPr lvl="1"/>
            <a:r>
              <a:rPr lang="en-US" dirty="0"/>
              <a:t>Emotional Coaching: Emotional coaching can work wonders, Nursery staff naming the emotions  child is going through can help child develop trust with them. Soothing sentences like “I can see you are sad”, can help developing a relationship and teaching self-soothing strategies.</a:t>
            </a:r>
          </a:p>
          <a:p>
            <a:pPr lvl="1"/>
            <a:r>
              <a:rPr lang="en-US" dirty="0"/>
              <a:t>Language development: employing interactive reading, singing, and arranging small group conversations, can help child strengthening his verbal skills  (</a:t>
            </a:r>
            <a:r>
              <a:rPr lang="en-US" dirty="0" err="1"/>
              <a:t>Cortazar</a:t>
            </a:r>
            <a:r>
              <a:rPr lang="en-US" dirty="0"/>
              <a:t>, 2010)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Strengths of </a:t>
            </a:r>
            <a:r>
              <a:rPr lang="en-US" dirty="0" err="1"/>
              <a:t>Bowlby’s</a:t>
            </a:r>
            <a:r>
              <a:rPr lang="en-US" dirty="0"/>
              <a:t> Theory</a:t>
            </a:r>
          </a:p>
        </p:txBody>
      </p:sp>
      <p:sp>
        <p:nvSpPr>
          <p:cNvPr id="3" name="Content Placeholder 2"/>
          <p:cNvSpPr>
            <a:spLocks noGrp="1"/>
          </p:cNvSpPr>
          <p:nvPr>
            <p:ph idx="1"/>
          </p:nvPr>
        </p:nvSpPr>
        <p:spPr>
          <a:xfrm>
            <a:off x="601670" y="1598079"/>
            <a:ext cx="7780330" cy="4681415"/>
          </a:xfrm>
        </p:spPr>
        <p:txBody>
          <a:bodyPr>
            <a:normAutofit fontScale="92500" lnSpcReduction="10000"/>
          </a:bodyPr>
          <a:lstStyle/>
          <a:p>
            <a:r>
              <a:rPr lang="en-US" dirty="0" err="1"/>
              <a:t>Bowlby’s</a:t>
            </a:r>
            <a:r>
              <a:rPr lang="en-US" dirty="0"/>
              <a:t> Theory was the most suitable for the case under study. Here are the strengths of the theory under discussion;</a:t>
            </a:r>
          </a:p>
          <a:p>
            <a:pPr lvl="1"/>
            <a:r>
              <a:rPr lang="en-US" dirty="0"/>
              <a:t>It is an evidence based theory that is further supported by Ainsworth’s “Strange Situation,” showing a consistency in the patterns of attachment</a:t>
            </a:r>
          </a:p>
          <a:p>
            <a:pPr lvl="1"/>
            <a:r>
              <a:rPr lang="en-US" dirty="0"/>
              <a:t>This theory has comprehensively explained </a:t>
            </a:r>
            <a:r>
              <a:rPr lang="en-US" dirty="0" err="1"/>
              <a:t>Amira’s</a:t>
            </a:r>
            <a:r>
              <a:rPr lang="en-US" dirty="0"/>
              <a:t> separation anxiety and changes in her behavior observed. This theory has clearly identified that separation anxiety is a core feature of early attachment (</a:t>
            </a:r>
            <a:r>
              <a:rPr lang="en-US" dirty="0" err="1"/>
              <a:t>Bowlby</a:t>
            </a:r>
            <a:r>
              <a:rPr lang="en-US" dirty="0"/>
              <a:t>, 1969)</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Strengths of </a:t>
            </a:r>
            <a:r>
              <a:rPr lang="en-US" dirty="0" err="1"/>
              <a:t>Bowlby’s</a:t>
            </a:r>
            <a:r>
              <a:rPr lang="en-US" dirty="0"/>
              <a:t> Theory (Contd.)</a:t>
            </a:r>
          </a:p>
        </p:txBody>
      </p:sp>
      <p:sp>
        <p:nvSpPr>
          <p:cNvPr id="3" name="Content Placeholder 2"/>
          <p:cNvSpPr>
            <a:spLocks noGrp="1"/>
          </p:cNvSpPr>
          <p:nvPr>
            <p:ph idx="1"/>
          </p:nvPr>
        </p:nvSpPr>
        <p:spPr/>
        <p:txBody>
          <a:bodyPr>
            <a:normAutofit fontScale="92500" lnSpcReduction="10000"/>
          </a:bodyPr>
          <a:lstStyle/>
          <a:p>
            <a:pPr lvl="1"/>
            <a:r>
              <a:rPr lang="en-US" dirty="0"/>
              <a:t>It is observed to be most influential in practice, as observed to be applied widely in nurseries, fostering a key worker approach dictated in this theory, and help providing early interventions</a:t>
            </a:r>
          </a:p>
          <a:p>
            <a:pPr lvl="1"/>
            <a:r>
              <a:rPr lang="en-US" dirty="0"/>
              <a:t>This theory has long-term outcomes. There is strong evidence of linking secure attachments with resilience, confidence, and positive peer relationship in later life of child </a:t>
            </a:r>
          </a:p>
          <a:p>
            <a:pPr lvl="1"/>
            <a:r>
              <a:rPr lang="en-US" dirty="0"/>
              <a:t>It is a holistic framework that connects emotional security with cognitive and social development that is aligned with </a:t>
            </a:r>
            <a:r>
              <a:rPr lang="en-US" dirty="0" err="1"/>
              <a:t>Amira’s</a:t>
            </a:r>
            <a:r>
              <a:rPr lang="en-US" dirty="0"/>
              <a:t> needs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Limitations of </a:t>
            </a:r>
            <a:r>
              <a:rPr lang="en-US" dirty="0" err="1"/>
              <a:t>Bowlby’s</a:t>
            </a:r>
            <a:r>
              <a:rPr lang="en-US" dirty="0"/>
              <a:t> Theory</a:t>
            </a:r>
          </a:p>
        </p:txBody>
      </p:sp>
      <p:sp>
        <p:nvSpPr>
          <p:cNvPr id="3" name="Content Placeholder 2"/>
          <p:cNvSpPr>
            <a:spLocks noGrp="1"/>
          </p:cNvSpPr>
          <p:nvPr>
            <p:ph idx="1"/>
          </p:nvPr>
        </p:nvSpPr>
        <p:spPr/>
        <p:txBody>
          <a:bodyPr>
            <a:normAutofit fontScale="77500" lnSpcReduction="20000"/>
          </a:bodyPr>
          <a:lstStyle/>
          <a:p>
            <a:r>
              <a:rPr lang="en-US" dirty="0"/>
              <a:t>This theory depicts a mother-centered bias emphasizing mother, but it ignored the importance of relationship with father, and other cares, that are important equally. </a:t>
            </a:r>
          </a:p>
          <a:p>
            <a:r>
              <a:rPr lang="en-US" dirty="0"/>
              <a:t>This theory has ignored the cultural limitations, It is more like western-focused model. It is observed that attachment behaviors are different along various cultures. (</a:t>
            </a:r>
            <a:r>
              <a:rPr lang="en-US" dirty="0" err="1"/>
              <a:t>Buelens</a:t>
            </a:r>
            <a:r>
              <a:rPr lang="en-US" dirty="0"/>
              <a:t>, 2013)</a:t>
            </a:r>
          </a:p>
          <a:p>
            <a:r>
              <a:rPr lang="en-US" dirty="0"/>
              <a:t>It shows a deterministic view, advocating that early insecurity leads to lifelong issues, but many children recover through later building positive relationships (</a:t>
            </a:r>
            <a:r>
              <a:rPr lang="en-US" dirty="0" err="1"/>
              <a:t>Zilberstein</a:t>
            </a:r>
            <a:r>
              <a:rPr lang="en-US" dirty="0"/>
              <a:t>, 2014)</a:t>
            </a:r>
          </a:p>
          <a:p>
            <a:r>
              <a:rPr lang="en-US" dirty="0"/>
              <a:t>Although it’s a good one, but it fails in fully explaining </a:t>
            </a:r>
            <a:r>
              <a:rPr lang="en-US" dirty="0" err="1"/>
              <a:t>Amira’s</a:t>
            </a:r>
            <a:r>
              <a:rPr lang="en-US" dirty="0"/>
              <a:t> issue of speech delay, and resilience factors such as sibling relationship. </a:t>
            </a:r>
          </a:p>
          <a:p>
            <a:r>
              <a:rPr lang="en-US" dirty="0"/>
              <a:t>Exploring the alternatives, Piaget and </a:t>
            </a:r>
            <a:r>
              <a:rPr lang="en-US" dirty="0" err="1"/>
              <a:t>Vygotsky</a:t>
            </a:r>
            <a:r>
              <a:rPr lang="en-US" dirty="0"/>
              <a:t> provide additional insights into language and cognitive growth not covered by </a:t>
            </a:r>
            <a:r>
              <a:rPr lang="en-US" dirty="0" err="1"/>
              <a:t>Bowlby</a:t>
            </a:r>
            <a:r>
              <a:rPr lang="en-US" dirty="0"/>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601670" y="1598079"/>
            <a:ext cx="7170730" cy="4681415"/>
          </a:xfrm>
        </p:spPr>
        <p:txBody>
          <a:bodyPr>
            <a:normAutofit fontScale="85000" lnSpcReduction="10000"/>
          </a:bodyPr>
          <a:lstStyle/>
          <a:p>
            <a:r>
              <a:rPr lang="en-US" dirty="0" err="1"/>
              <a:t>Amira’s</a:t>
            </a:r>
            <a:r>
              <a:rPr lang="en-US" dirty="0"/>
              <a:t> case has demonstrated challenges in emotional regulation, communication, and social play</a:t>
            </a:r>
          </a:p>
          <a:p>
            <a:r>
              <a:rPr lang="en-US" dirty="0" err="1"/>
              <a:t>Bowlby’s</a:t>
            </a:r>
            <a:r>
              <a:rPr lang="en-US" dirty="0"/>
              <a:t> Attachment Theory provides holistic explanations for her anxiety and social withdrawal.</a:t>
            </a:r>
          </a:p>
          <a:p>
            <a:r>
              <a:rPr lang="en-US" dirty="0"/>
              <a:t>Interventions should be more focus on secure base strategies </a:t>
            </a:r>
          </a:p>
          <a:p>
            <a:r>
              <a:rPr lang="en-US" dirty="0"/>
              <a:t>Both Nature and Nurture are interact in shaping her personality</a:t>
            </a:r>
          </a:p>
          <a:p>
            <a:r>
              <a:rPr lang="en-US" dirty="0"/>
              <a:t>While </a:t>
            </a:r>
            <a:r>
              <a:rPr lang="en-US" dirty="0" err="1"/>
              <a:t>Bowlby’s</a:t>
            </a:r>
            <a:r>
              <a:rPr lang="en-US" dirty="0"/>
              <a:t> theory has cultural and deterministic limitations, but it remains a valuable foundation for supporting children in nursery contexts.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40000" lnSpcReduction="20000"/>
          </a:bodyPr>
          <a:lstStyle/>
          <a:p>
            <a:r>
              <a:rPr lang="en-US" dirty="0" err="1"/>
              <a:t>Battaglia</a:t>
            </a:r>
            <a:r>
              <a:rPr lang="en-US" dirty="0"/>
              <a:t>, M. (2015). Separation anxiety: at the neurobiological crossroads of adaptation and illness. </a:t>
            </a:r>
            <a:r>
              <a:rPr lang="en-US" i="1" dirty="0"/>
              <a:t>Dialogues in clinical neuroscience </a:t>
            </a:r>
            <a:r>
              <a:rPr lang="en-US" dirty="0"/>
              <a:t>, 277-285.</a:t>
            </a:r>
          </a:p>
          <a:p>
            <a:r>
              <a:rPr lang="en-US" dirty="0" err="1"/>
              <a:t>Beardslee</a:t>
            </a:r>
            <a:r>
              <a:rPr lang="en-US" dirty="0"/>
              <a:t>, W. R. (2013). Prevention of depression in at-risk adolescents: longer-term effects. </a:t>
            </a:r>
            <a:r>
              <a:rPr lang="en-US" i="1" dirty="0"/>
              <a:t>JAMA psychiatry</a:t>
            </a:r>
            <a:r>
              <a:rPr lang="en-US" dirty="0"/>
              <a:t> , 1161-1170.</a:t>
            </a:r>
          </a:p>
          <a:p>
            <a:r>
              <a:rPr lang="en-US" dirty="0"/>
              <a:t>Berry, K. I. (2018). The Effect of Play Techniques on Separation Anxiety among Preschool Children. </a:t>
            </a:r>
            <a:r>
              <a:rPr lang="en-US" i="1" dirty="0"/>
              <a:t>International Journal of Novel Research in Healthcare and Nursing</a:t>
            </a:r>
            <a:r>
              <a:rPr lang="en-US" dirty="0"/>
              <a:t> .</a:t>
            </a:r>
          </a:p>
          <a:p>
            <a:r>
              <a:rPr lang="en-US" dirty="0" err="1"/>
              <a:t>Bowlby</a:t>
            </a:r>
            <a:r>
              <a:rPr lang="en-US" dirty="0"/>
              <a:t>, J. (1969). </a:t>
            </a:r>
            <a:r>
              <a:rPr lang="en-US" dirty="0" err="1"/>
              <a:t>Bowlby’s</a:t>
            </a:r>
            <a:r>
              <a:rPr lang="en-US" dirty="0"/>
              <a:t> attachment theory. </a:t>
            </a:r>
            <a:r>
              <a:rPr lang="en-US" i="1" dirty="0" err="1"/>
              <a:t>Tavistock</a:t>
            </a:r>
            <a:r>
              <a:rPr lang="en-US" i="1" dirty="0"/>
              <a:t> Institute of Human Relations</a:t>
            </a:r>
            <a:r>
              <a:rPr lang="en-US" dirty="0"/>
              <a:t> .</a:t>
            </a:r>
          </a:p>
          <a:p>
            <a:r>
              <a:rPr lang="en-US" dirty="0" err="1"/>
              <a:t>Buelens</a:t>
            </a:r>
            <a:r>
              <a:rPr lang="en-US" dirty="0"/>
              <a:t>, G. S. (2013). The future of trauma theory. </a:t>
            </a:r>
            <a:r>
              <a:rPr lang="en-US" i="1" dirty="0"/>
              <a:t>Contemporary Literary and Cultural Criticism</a:t>
            </a:r>
            <a:r>
              <a:rPr lang="en-US" dirty="0"/>
              <a:t> .</a:t>
            </a:r>
          </a:p>
          <a:p>
            <a:r>
              <a:rPr lang="en-US" dirty="0" err="1"/>
              <a:t>Cortazar</a:t>
            </a:r>
            <a:r>
              <a:rPr lang="en-US" dirty="0"/>
              <a:t>, A. a. (2010). Early attachment relationships and the early childhood curriculum. </a:t>
            </a:r>
            <a:r>
              <a:rPr lang="en-US" i="1" dirty="0"/>
              <a:t>Contemporary Issues in Early Childhood</a:t>
            </a:r>
            <a:r>
              <a:rPr lang="en-US" dirty="0"/>
              <a:t> , 192-202.</a:t>
            </a:r>
          </a:p>
          <a:p>
            <a:r>
              <a:rPr lang="en-US" dirty="0" err="1"/>
              <a:t>Daelmans</a:t>
            </a:r>
            <a:r>
              <a:rPr lang="en-US" dirty="0"/>
              <a:t>, B. G. (2007). Early childhood development: the foundation of sustainable development. </a:t>
            </a:r>
            <a:r>
              <a:rPr lang="en-US" i="1" dirty="0"/>
              <a:t>The Lancet </a:t>
            </a:r>
            <a:r>
              <a:rPr lang="en-US" dirty="0"/>
              <a:t>, 9-11.</a:t>
            </a:r>
          </a:p>
          <a:p>
            <a:r>
              <a:rPr lang="en-US" dirty="0" err="1"/>
              <a:t>Eisen</a:t>
            </a:r>
            <a:r>
              <a:rPr lang="en-US" dirty="0"/>
              <a:t>, A. R. (2007). Separation anxiety in children and adolescents: An individualized approach to assessment and treatment. </a:t>
            </a:r>
            <a:r>
              <a:rPr lang="en-US" i="1" dirty="0"/>
              <a:t>Guilford Press</a:t>
            </a:r>
            <a:r>
              <a:rPr lang="en-US" dirty="0"/>
              <a:t> .</a:t>
            </a:r>
          </a:p>
          <a:p>
            <a:r>
              <a:rPr lang="en-US" dirty="0"/>
              <a:t>Gross, C. a. (2004). The developmental origins of anxiety. </a:t>
            </a:r>
            <a:r>
              <a:rPr lang="en-US" i="1" dirty="0"/>
              <a:t>Nature Reviews Neuroscience </a:t>
            </a:r>
            <a:r>
              <a:rPr lang="en-US" dirty="0"/>
              <a:t>, 545-552.</a:t>
            </a:r>
          </a:p>
          <a:p>
            <a:r>
              <a:rPr lang="en-US" dirty="0"/>
              <a:t>Kennedy, N. K. (2007). Long‐term social functioning after depression treated by psychiatrists: a review. </a:t>
            </a:r>
            <a:r>
              <a:rPr lang="en-US" i="1" dirty="0"/>
              <a:t>Bipolar disorders </a:t>
            </a:r>
            <a:r>
              <a:rPr lang="en-US" dirty="0"/>
              <a:t>, 25-37.</a:t>
            </a:r>
          </a:p>
          <a:p>
            <a:r>
              <a:rPr lang="en-US" dirty="0"/>
              <a:t>Madigan, S. L. (2013). Attachment and internalizing behavior in early childhood: a meta-analysis. </a:t>
            </a:r>
            <a:r>
              <a:rPr lang="en-US" i="1" dirty="0"/>
              <a:t>Developmental psychology</a:t>
            </a:r>
            <a:r>
              <a:rPr lang="en-US" dirty="0"/>
              <a:t> , 672.</a:t>
            </a:r>
          </a:p>
          <a:p>
            <a:r>
              <a:rPr lang="en-US" dirty="0" err="1"/>
              <a:t>Pepito</a:t>
            </a:r>
            <a:r>
              <a:rPr lang="en-US" dirty="0"/>
              <a:t>, G. M. (2019). Separation anxiety on preschoolers’ development. </a:t>
            </a:r>
            <a:r>
              <a:rPr lang="en-US" i="1" dirty="0"/>
              <a:t>International Journal of English and Education</a:t>
            </a:r>
            <a:r>
              <a:rPr lang="en-US" dirty="0"/>
              <a:t> , 229-239.</a:t>
            </a:r>
          </a:p>
          <a:p>
            <a:r>
              <a:rPr lang="en-US" dirty="0"/>
              <a:t>Richter, L. M. (2019). Early childhood development: an imperative for action and measurement at scale. </a:t>
            </a:r>
            <a:r>
              <a:rPr lang="en-US" i="1" dirty="0"/>
              <a:t>BMJ global health</a:t>
            </a:r>
            <a:r>
              <a:rPr lang="en-US" dirty="0"/>
              <a:t> .</a:t>
            </a:r>
          </a:p>
          <a:p>
            <a:r>
              <a:rPr lang="en-US" dirty="0" err="1"/>
              <a:t>SHoaakazemi</a:t>
            </a:r>
            <a:r>
              <a:rPr lang="en-US" dirty="0"/>
              <a:t>, M. M. (2012). The effect of group play therapy on reduction of separation anxiety disorder in primitive school children. </a:t>
            </a:r>
            <a:r>
              <a:rPr lang="en-US" i="1" dirty="0" err="1"/>
              <a:t>Procedia</a:t>
            </a:r>
            <a:r>
              <a:rPr lang="en-US" i="1" dirty="0"/>
              <a:t>-Social and Behavioral Sciences </a:t>
            </a:r>
            <a:r>
              <a:rPr lang="en-US" dirty="0"/>
              <a:t>, 95-103.</a:t>
            </a:r>
          </a:p>
          <a:p>
            <a:r>
              <a:rPr lang="en-US" dirty="0"/>
              <a:t>Thomas, R. M. (2016). Speech and language deficits in separation anxiety disorder. </a:t>
            </a:r>
            <a:r>
              <a:rPr lang="en-US" i="1" dirty="0"/>
              <a:t>Adv </a:t>
            </a:r>
            <a:r>
              <a:rPr lang="en-US" i="1" dirty="0" err="1"/>
              <a:t>Pediatr</a:t>
            </a:r>
            <a:r>
              <a:rPr lang="en-US" i="1" dirty="0"/>
              <a:t> Res</a:t>
            </a:r>
            <a:r>
              <a:rPr lang="en-US" dirty="0"/>
              <a:t> .</a:t>
            </a:r>
          </a:p>
          <a:p>
            <a:r>
              <a:rPr lang="en-US" dirty="0" err="1"/>
              <a:t>Zilberstein</a:t>
            </a:r>
            <a:r>
              <a:rPr lang="en-US" dirty="0"/>
              <a:t>, K. (2014). The use and limitations of attachment theory in child psychotherapy. </a:t>
            </a:r>
            <a:r>
              <a:rPr lang="en-US" i="1" dirty="0"/>
              <a:t>Psychotherapy</a:t>
            </a:r>
            <a:r>
              <a:rPr lang="en-US" dirty="0"/>
              <a:t> , 93.</a:t>
            </a:r>
          </a:p>
        </p:txBody>
      </p:sp>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750</TotalTime>
  <Words>2128</Words>
  <Application>Microsoft Office PowerPoint</Application>
  <PresentationFormat>On-screen Show (4:3)</PresentationFormat>
  <Paragraphs>135</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Dubai</vt:lpstr>
      <vt:lpstr>Theme1</vt:lpstr>
      <vt:lpstr>PowerPoint Presentation</vt:lpstr>
      <vt:lpstr>Introduction to Case Study</vt:lpstr>
      <vt:lpstr>Importance of Early Childhood Development</vt:lpstr>
      <vt:lpstr>Importance of Early Childhood Development</vt:lpstr>
      <vt:lpstr>Bowlby’s Attachment Theory</vt:lpstr>
      <vt:lpstr>Bowlby’s Attachment Theory (Key Concepts)</vt:lpstr>
      <vt:lpstr>Application to Case of Amira</vt:lpstr>
      <vt:lpstr>Nature vs Nurture in Amira’s Case</vt:lpstr>
      <vt:lpstr>Nature vs Nurture in Amira’s Case</vt:lpstr>
      <vt:lpstr>Practical Strategies for Nursery</vt:lpstr>
      <vt:lpstr>Practical Strategies for Nursery (Contd.)</vt:lpstr>
      <vt:lpstr>Practical Strategies for Nursery (Contd.)</vt:lpstr>
      <vt:lpstr>Strengths of Bowlby’s Theory</vt:lpstr>
      <vt:lpstr>Strengths of Bowlby’s Theory (Contd.)</vt:lpstr>
      <vt:lpstr>Limitations of Bowlby’s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Submitted By:</dc:title>
  <dc:creator/>
  <cp:lastModifiedBy>HP</cp:lastModifiedBy>
  <cp:revision>80</cp:revision>
  <dcterms:created xsi:type="dcterms:W3CDTF">2025-10-04T15:43:35Z</dcterms:created>
  <dcterms:modified xsi:type="dcterms:W3CDTF">2025-10-05T22:47:06Z</dcterms:modified>
</cp:coreProperties>
</file>