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68" r:id="rId3"/>
    <p:sldId id="269" r:id="rId4"/>
    <p:sldId id="256" r:id="rId5"/>
    <p:sldId id="257" r:id="rId6"/>
    <p:sldId id="258" r:id="rId7"/>
    <p:sldId id="262" r:id="rId8"/>
    <p:sldId id="265" r:id="rId9"/>
    <p:sldId id="263" r:id="rId10"/>
    <p:sldId id="264" r:id="rId11"/>
    <p:sldId id="259" r:id="rId12"/>
    <p:sldId id="260" r:id="rId13"/>
    <p:sldId id="266" r:id="rId14"/>
    <p:sldId id="273" r:id="rId15"/>
    <p:sldId id="274" r:id="rId16"/>
    <p:sldId id="275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834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250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d.gardner\Desktop\PHd\Final%20Write%20up\Validity%20Data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gradFill rotWithShape="1">
                <a:gsLst>
                  <a:gs pos="0">
                    <a:schemeClr val="dk1">
                      <a:tint val="88500"/>
                      <a:satMod val="103000"/>
                      <a:lumMod val="102000"/>
                      <a:tint val="94000"/>
                    </a:schemeClr>
                  </a:gs>
                  <a:gs pos="50000">
                    <a:schemeClr val="dk1">
                      <a:tint val="88500"/>
                      <a:satMod val="110000"/>
                      <a:lumMod val="100000"/>
                      <a:shade val="100000"/>
                    </a:schemeClr>
                  </a:gs>
                  <a:gs pos="100000">
                    <a:schemeClr val="dk1">
                      <a:tint val="88500"/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 w="9525">
                <a:solidFill>
                  <a:schemeClr val="dk1">
                    <a:tint val="88500"/>
                  </a:schemeClr>
                </a:solidFill>
                <a:round/>
              </a:ln>
              <a:effectLst/>
            </c:spPr>
          </c:marker>
          <c:trendline>
            <c:spPr>
              <a:ln w="9525" cap="rnd">
                <a:solidFill>
                  <a:schemeClr val="dk1">
                    <a:tint val="88500"/>
                  </a:schemeClr>
                </a:solidFill>
              </a:ln>
              <a:effectLst/>
            </c:spPr>
            <c:trendlineType val="linear"/>
            <c:dispRSqr val="0"/>
            <c:dispEq val="0"/>
          </c:trendline>
          <c:xVal>
            <c:numRef>
              <c:f>Sheet1!$I$3:$I$27</c:f>
              <c:numCache>
                <c:formatCode>General</c:formatCode>
                <c:ptCount val="25"/>
                <c:pt idx="0">
                  <c:v>35</c:v>
                </c:pt>
                <c:pt idx="1">
                  <c:v>45</c:v>
                </c:pt>
                <c:pt idx="2">
                  <c:v>40</c:v>
                </c:pt>
                <c:pt idx="3">
                  <c:v>45</c:v>
                </c:pt>
                <c:pt idx="4">
                  <c:v>60</c:v>
                </c:pt>
                <c:pt idx="5">
                  <c:v>50</c:v>
                </c:pt>
                <c:pt idx="6">
                  <c:v>40</c:v>
                </c:pt>
                <c:pt idx="7">
                  <c:v>60</c:v>
                </c:pt>
                <c:pt idx="8">
                  <c:v>20</c:v>
                </c:pt>
                <c:pt idx="9">
                  <c:v>45</c:v>
                </c:pt>
                <c:pt idx="10">
                  <c:v>65</c:v>
                </c:pt>
                <c:pt idx="11">
                  <c:v>55</c:v>
                </c:pt>
                <c:pt idx="12">
                  <c:v>35</c:v>
                </c:pt>
                <c:pt idx="13">
                  <c:v>45</c:v>
                </c:pt>
                <c:pt idx="14">
                  <c:v>67</c:v>
                </c:pt>
                <c:pt idx="15">
                  <c:v>35</c:v>
                </c:pt>
                <c:pt idx="16">
                  <c:v>35</c:v>
                </c:pt>
                <c:pt idx="17">
                  <c:v>40</c:v>
                </c:pt>
                <c:pt idx="18">
                  <c:v>70</c:v>
                </c:pt>
                <c:pt idx="19">
                  <c:v>60</c:v>
                </c:pt>
                <c:pt idx="20">
                  <c:v>42</c:v>
                </c:pt>
                <c:pt idx="21">
                  <c:v>65</c:v>
                </c:pt>
                <c:pt idx="22">
                  <c:v>58</c:v>
                </c:pt>
                <c:pt idx="23">
                  <c:v>55</c:v>
                </c:pt>
                <c:pt idx="24">
                  <c:v>35</c:v>
                </c:pt>
              </c:numCache>
            </c:numRef>
          </c:xVal>
          <c:yVal>
            <c:numRef>
              <c:f>Sheet1!$M$3:$M$27</c:f>
              <c:numCache>
                <c:formatCode>General</c:formatCode>
                <c:ptCount val="25"/>
                <c:pt idx="0">
                  <c:v>15</c:v>
                </c:pt>
                <c:pt idx="1">
                  <c:v>25</c:v>
                </c:pt>
                <c:pt idx="2">
                  <c:v>20</c:v>
                </c:pt>
                <c:pt idx="3">
                  <c:v>20</c:v>
                </c:pt>
                <c:pt idx="4">
                  <c:v>32.5</c:v>
                </c:pt>
                <c:pt idx="5">
                  <c:v>25</c:v>
                </c:pt>
                <c:pt idx="6">
                  <c:v>25</c:v>
                </c:pt>
                <c:pt idx="7">
                  <c:v>30</c:v>
                </c:pt>
                <c:pt idx="8">
                  <c:v>15</c:v>
                </c:pt>
                <c:pt idx="9">
                  <c:v>25</c:v>
                </c:pt>
                <c:pt idx="10">
                  <c:v>45</c:v>
                </c:pt>
                <c:pt idx="11">
                  <c:v>32.5</c:v>
                </c:pt>
                <c:pt idx="12">
                  <c:v>20</c:v>
                </c:pt>
                <c:pt idx="13">
                  <c:v>30</c:v>
                </c:pt>
                <c:pt idx="14">
                  <c:v>35</c:v>
                </c:pt>
                <c:pt idx="15">
                  <c:v>20</c:v>
                </c:pt>
                <c:pt idx="16">
                  <c:v>25</c:v>
                </c:pt>
                <c:pt idx="17">
                  <c:v>25</c:v>
                </c:pt>
                <c:pt idx="18">
                  <c:v>35</c:v>
                </c:pt>
                <c:pt idx="19">
                  <c:v>27.5</c:v>
                </c:pt>
                <c:pt idx="20">
                  <c:v>25</c:v>
                </c:pt>
                <c:pt idx="21">
                  <c:v>32.5</c:v>
                </c:pt>
                <c:pt idx="22">
                  <c:v>20</c:v>
                </c:pt>
                <c:pt idx="23">
                  <c:v>25</c:v>
                </c:pt>
                <c:pt idx="24">
                  <c:v>20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CA86-48F4-8C3A-CFEA23C5D7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96691752"/>
        <c:axId val="396692080"/>
      </c:scatterChart>
      <c:valAx>
        <c:axId val="396691752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2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900" b="1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Keiser Chest  Press (kgf)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900" b="1" i="0" u="none" strike="noStrike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solidFill>
              <a:schemeClr val="tx2">
                <a:lumMod val="40000"/>
                <a:lumOff val="60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96692080"/>
        <c:crosses val="autoZero"/>
        <c:crossBetween val="midCat"/>
      </c:valAx>
      <c:valAx>
        <c:axId val="39669208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900" b="1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Technogym Chest Press (kg)</a:t>
                </a:r>
              </a:p>
            </c:rich>
          </c:tx>
          <c:layout>
            <c:manualLayout>
              <c:xMode val="edge"/>
              <c:yMode val="edge"/>
              <c:x val="3.5110289135510252E-2"/>
              <c:y val="6.029965889891295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900" b="1" i="0" u="none" strike="noStrike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solidFill>
              <a:schemeClr val="tx2">
                <a:lumMod val="40000"/>
                <a:lumOff val="60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96691752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20">
  <a:schemeClr val="dk1"/>
  <cs:variation>
    <a:tint val="88500"/>
  </cs:variation>
  <cs:variation>
    <a:tint val="55000"/>
  </cs:variation>
  <cs:variation>
    <a:tint val="75000"/>
  </cs:variation>
  <cs:variation>
    <a:tint val="98500"/>
  </cs:variation>
  <cs:variation>
    <a:tint val="30000"/>
  </cs:variation>
  <cs:variation>
    <a:tint val="60000"/>
  </cs:variation>
  <cs:variation>
    <a:tint val="8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2">
  <cs:axisTitle>
    <cs:lnRef idx="0"/>
    <cs:fillRef idx="0"/>
    <cs:effectRef idx="0"/>
    <cs:fontRef idx="minor">
      <a:schemeClr val="tx2"/>
    </cs:fontRef>
    <cs:defRPr sz="900" b="1" kern="1200"/>
  </cs:axisTitle>
  <cs:category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2"/>
    </cs:fontRef>
    <cs:defRPr sz="900" kern="1200"/>
  </cs:dataLabel>
  <cs:dataLabelCallout>
    <cs:lnRef idx="0"/>
    <cs:fillRef idx="0"/>
    <cs:effectRef idx="0"/>
    <cs:fontRef idx="minor">
      <a:schemeClr val="dk2">
        <a:lumMod val="7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2"/>
    <cs:fontRef idx="minor">
      <a:schemeClr val="tx2"/>
    </cs:fontRef>
  </cs:dataPoint>
  <cs:dataPoint3D>
    <cs:lnRef idx="0"/>
    <cs:fillRef idx="3">
      <cs:styleClr val="auto"/>
    </cs:fillRef>
    <cs:effectRef idx="2"/>
    <cs:fontRef idx="minor">
      <a:schemeClr val="tx2"/>
    </cs:fontRef>
  </cs:dataPoint3D>
  <cs:dataPointLin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2"/>
    <cs:fontRef idx="minor">
      <a:schemeClr val="tx2"/>
    </cs:fontRef>
    <cs:spPr>
      <a:ln w="9525">
        <a:solidFill>
          <a:schemeClr val="phClr"/>
        </a:solidFill>
        <a:round/>
      </a:ln>
    </cs:spPr>
  </cs:dataPointMarker>
  <cs:dataPointMarkerLayout symbol="circle" size="5"/>
  <cs:dataPointWirefram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2"/>
    </cs:fontRef>
    <cs:spPr>
      <a:ln w="9525">
        <a:solidFill>
          <a:schemeClr val="tx2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2"/>
    </cs:fontRef>
    <cs:spPr>
      <a:ln w="9525">
        <a:solidFill>
          <a:schemeClr val="tx2">
            <a:lumMod val="75000"/>
          </a:schemeClr>
        </a:solidFill>
        <a:round/>
      </a:ln>
    </cs:spPr>
  </cs:errorBar>
  <cs:floor>
    <cs:lnRef idx="0"/>
    <cs:fillRef idx="0"/>
    <cs:effectRef idx="0"/>
    <cs:fontRef idx="minor">
      <a:schemeClr val="tx2"/>
    </cs:fontRef>
  </cs:floor>
  <cs:gridlineMajor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2"/>
    </cs:fontRef>
    <cs:spPr>
      <a:ln>
        <a:solidFill>
          <a:schemeClr val="tx2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2"/>
    </cs:fontRef>
    <cs:defRPr sz="900" kern="1200"/>
  </cs:legend>
  <cs:plotArea>
    <cs:lnRef idx="0"/>
    <cs:fillRef idx="0"/>
    <cs:effectRef idx="0"/>
    <cs:fontRef idx="minor">
      <a:schemeClr val="tx2"/>
    </cs:fontRef>
  </cs:plotArea>
  <cs:plotArea3D>
    <cs:lnRef idx="0"/>
    <cs:fillRef idx="0"/>
    <cs:effectRef idx="0"/>
    <cs:fontRef idx="minor">
      <a:schemeClr val="tx2"/>
    </cs:fontRef>
  </cs:plotArea3D>
  <cs:series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2"/>
    </cs:fontRef>
    <cs:defRPr sz="1600" b="1" kern="1200"/>
  </cs:title>
  <cs:trendline>
    <cs:lnRef idx="0">
      <cs:styleClr val="auto"/>
    </cs:lnRef>
    <cs:fillRef idx="0"/>
    <cs:effectRef idx="0"/>
    <cs:fontRef idx="minor">
      <a:schemeClr val="tx2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2"/>
    </cs:fontRef>
    <cs:defRPr sz="900" kern="1200"/>
  </cs:trendlineLabel>
  <cs:upBar>
    <cs:lnRef idx="0"/>
    <cs:fillRef idx="0"/>
    <cs:effectRef idx="0"/>
    <cs:fontRef idx="minor">
      <a:schemeClr val="tx2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2"/>
    </cs:fontRef>
    <cs:spPr>
      <a:ln>
        <a:solidFill>
          <a:schemeClr val="tx2">
            <a:lumMod val="40000"/>
            <a:lumOff val="60000"/>
          </a:schemeClr>
        </a:solidFill>
      </a:ln>
    </cs:spPr>
    <cs:defRPr sz="900" kern="1200"/>
  </cs:valueAxis>
  <cs:wall>
    <cs:lnRef idx="0"/>
    <cs:fillRef idx="0"/>
    <cs:effectRef idx="0"/>
    <cs:fontRef idx="minor">
      <a:schemeClr val="tx2"/>
    </cs:fontRef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3774F-C478-44C5-87DE-6859FE32E04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B3717-0FCF-47DB-9097-FC58DAE259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897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3774F-C478-44C5-87DE-6859FE32E04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B3717-0FCF-47DB-9097-FC58DAE259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65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3774F-C478-44C5-87DE-6859FE32E04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B3717-0FCF-47DB-9097-FC58DAE259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6192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3774F-C478-44C5-87DE-6859FE32E04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B3717-0FCF-47DB-9097-FC58DAE259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4034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3774F-C478-44C5-87DE-6859FE32E04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B3717-0FCF-47DB-9097-FC58DAE259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2318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3774F-C478-44C5-87DE-6859FE32E04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B3717-0FCF-47DB-9097-FC58DAE259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0747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3774F-C478-44C5-87DE-6859FE32E04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B3717-0FCF-47DB-9097-FC58DAE259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3916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3774F-C478-44C5-87DE-6859FE32E04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B3717-0FCF-47DB-9097-FC58DAE259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5970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3774F-C478-44C5-87DE-6859FE32E04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B3717-0FCF-47DB-9097-FC58DAE259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639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3774F-C478-44C5-87DE-6859FE32E04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B3717-0FCF-47DB-9097-FC58DAE259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0293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3774F-C478-44C5-87DE-6859FE32E04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B3717-0FCF-47DB-9097-FC58DAE259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1224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524000" y="731520"/>
            <a:ext cx="8534400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32586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53774F-C478-44C5-87DE-6859FE32E04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DB3717-0FCF-47DB-9097-FC58DAE259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476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cribbr.com/apa-style/results-section/" TargetMode="Externa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atisticshowto.com/reporting-statistics-apa-style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/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808178" y="2818169"/>
            <a:ext cx="8205536" cy="2980928"/>
          </a:xfrm>
          <a:extLst>
            <a:ext uri="{909E8E84-426E-40dd-AFC4-6F175D3DCCD1}"/>
            <a:ext uri="{91240B29-F687-4f45-9708-019B960494DF}"/>
            <a:ext uri="{FAA26D3D-D897-4be2-8F04-BA451C77F1D7}"/>
          </a:extLst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>
                <a:ea typeface="ＭＳ Ｐゴシック" charset="-128"/>
              </a:rPr>
              <a:t>Writing a (research) Report </a:t>
            </a:r>
            <a:r>
              <a:rPr lang="en-GB" dirty="0" smtClean="0">
                <a:ea typeface="ＭＳ Ｐゴシック" charset="-128"/>
              </a:rPr>
              <a:t>–Results</a:t>
            </a:r>
            <a:br>
              <a:rPr lang="en-GB" dirty="0" smtClean="0">
                <a:ea typeface="ＭＳ Ｐゴシック" charset="-128"/>
              </a:rPr>
            </a:br>
            <a:r>
              <a:rPr lang="en-GB" dirty="0" smtClean="0">
                <a:ea typeface="ＭＳ Ｐゴシック" charset="-128"/>
              </a:rPr>
              <a:t/>
            </a:r>
            <a:br>
              <a:rPr lang="en-GB" dirty="0" smtClean="0">
                <a:ea typeface="ＭＳ Ｐゴシック" charset="-128"/>
              </a:rPr>
            </a:br>
            <a:r>
              <a:rPr lang="en-GB" dirty="0" smtClean="0">
                <a:ea typeface="ＭＳ Ｐゴシック" charset="-128"/>
              </a:rPr>
              <a:t>Research </a:t>
            </a:r>
            <a:r>
              <a:rPr lang="en-GB" smtClean="0">
                <a:ea typeface="ＭＳ Ｐゴシック" charset="-128"/>
              </a:rPr>
              <a:t>in Health and PA:</a:t>
            </a:r>
            <a:r>
              <a:rPr lang="en-GB" dirty="0">
                <a:ea typeface="ＭＳ Ｐゴシック" charset="-128"/>
              </a:rPr>
              <a:t/>
            </a:r>
            <a:br>
              <a:rPr lang="en-GB" dirty="0">
                <a:ea typeface="ＭＳ Ｐゴシック" charset="-128"/>
              </a:rPr>
            </a:br>
            <a:r>
              <a:rPr lang="en-GB" dirty="0" smtClean="0">
                <a:ea typeface="ＭＳ Ｐゴシック" charset="-128"/>
              </a:rPr>
              <a:t>HNL / SET</a:t>
            </a:r>
            <a:endParaRPr lang="en-GB" sz="3100" dirty="0"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03133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Results</a:t>
            </a:r>
          </a:p>
        </p:txBody>
      </p:sp>
      <p:sp>
        <p:nvSpPr>
          <p:cNvPr id="15363" name="Rectangle 3"/>
          <p:cNvSpPr>
            <a:spLocks noGrp="1"/>
          </p:cNvSpPr>
          <p:nvPr>
            <p:ph idx="1"/>
          </p:nvPr>
        </p:nvSpPr>
        <p:spPr>
          <a:xfrm>
            <a:off x="2514600" y="1905000"/>
            <a:ext cx="7772400" cy="4724400"/>
          </a:xfrm>
        </p:spPr>
        <p:txBody>
          <a:bodyPr/>
          <a:lstStyle/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Presents results obtained from the study.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Clear logical and informative results section is essential.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Blend of verbal description and visual illustration (if appropriate).</a:t>
            </a:r>
          </a:p>
          <a:p>
            <a:pPr eaLnBrk="1" hangingPunct="1"/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6211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Results continued...</a:t>
            </a:r>
          </a:p>
        </p:txBody>
      </p:sp>
      <p:sp>
        <p:nvSpPr>
          <p:cNvPr id="16387" name="Rectangle 3"/>
          <p:cNvSpPr>
            <a:spLocks noGrp="1"/>
          </p:cNvSpPr>
          <p:nvPr>
            <p:ph idx="1"/>
          </p:nvPr>
        </p:nvSpPr>
        <p:spPr>
          <a:xfrm>
            <a:off x="1639389" y="2133600"/>
            <a:ext cx="8723811" cy="4114800"/>
          </a:xfrm>
        </p:spPr>
        <p:txBody>
          <a:bodyPr/>
          <a:lstStyle/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DO NOT draw conclusions or interpret results in this section: merely note results.</a:t>
            </a:r>
          </a:p>
          <a:p>
            <a:pPr eaLnBrk="1" hangingPunct="1"/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No  references…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Organise and describe key themes identified (interviews).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Use quotes to illustrate your themes. </a:t>
            </a:r>
          </a:p>
          <a:p>
            <a:pPr eaLnBrk="1" hangingPunct="1"/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4438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507222"/>
            <a:ext cx="9144000" cy="529099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Writing </a:t>
            </a:r>
            <a:r>
              <a:rPr lang="en-GB" dirty="0"/>
              <a:t>Y</a:t>
            </a:r>
            <a:r>
              <a:rPr lang="en-GB" dirty="0" smtClean="0"/>
              <a:t>our </a:t>
            </a:r>
            <a:r>
              <a:rPr lang="en-GB" dirty="0"/>
              <a:t>R</a:t>
            </a:r>
            <a:r>
              <a:rPr lang="en-GB" dirty="0" smtClean="0"/>
              <a:t>esults Section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7432" y="1734444"/>
            <a:ext cx="10889673" cy="4067840"/>
          </a:xfrm>
        </p:spPr>
        <p:txBody>
          <a:bodyPr>
            <a:noAutofit/>
          </a:bodyPr>
          <a:lstStyle/>
          <a:p>
            <a:pPr algn="l"/>
            <a:r>
              <a:rPr lang="en-GB" dirty="0" smtClean="0"/>
              <a:t>To present and describe your data and analysis of the data </a:t>
            </a:r>
            <a:r>
              <a:rPr lang="en-GB" dirty="0" smtClean="0"/>
              <a:t>- this </a:t>
            </a:r>
            <a:r>
              <a:rPr lang="en-GB" dirty="0" smtClean="0"/>
              <a:t>informs the discussion.</a:t>
            </a:r>
          </a:p>
          <a:p>
            <a:pPr algn="l"/>
            <a:endParaRPr lang="en-GB" dirty="0"/>
          </a:p>
          <a:p>
            <a:pPr algn="l"/>
            <a:r>
              <a:rPr lang="en-GB" dirty="0" smtClean="0"/>
              <a:t>To highlight key findings that will provide the focus of the discussion section.</a:t>
            </a:r>
          </a:p>
          <a:p>
            <a:pPr algn="l"/>
            <a:endParaRPr lang="en-GB" dirty="0"/>
          </a:p>
          <a:p>
            <a:pPr algn="l"/>
            <a:r>
              <a:rPr lang="en-GB" dirty="0" smtClean="0"/>
              <a:t>The analysis of data should also reflect the detail and focus of your introduction. </a:t>
            </a:r>
            <a:endParaRPr lang="en-GB" dirty="0" smtClean="0"/>
          </a:p>
          <a:p>
            <a:pPr algn="l"/>
            <a:endParaRPr lang="en-GB" dirty="0"/>
          </a:p>
          <a:p>
            <a:pPr algn="l"/>
            <a:r>
              <a:rPr lang="en-GB" dirty="0" smtClean="0"/>
              <a:t>Once </a:t>
            </a:r>
            <a:r>
              <a:rPr lang="en-GB" dirty="0" smtClean="0"/>
              <a:t>you have analysed your data and have a list of main findings go back to the introduction and check you have included sufficient theory and research to support interpretation of these data within the discussion.</a:t>
            </a:r>
          </a:p>
          <a:p>
            <a:pPr algn="l"/>
            <a:endParaRPr lang="en-GB" dirty="0" smtClean="0"/>
          </a:p>
          <a:p>
            <a:pPr algn="l"/>
            <a:r>
              <a:rPr lang="en-GB" dirty="0" smtClean="0"/>
              <a:t>Write the section in past tense</a:t>
            </a:r>
            <a:r>
              <a:rPr lang="en-GB" sz="2800" dirty="0" smtClean="0"/>
              <a:t>.</a:t>
            </a:r>
            <a:endParaRPr lang="en-GB" sz="2800" dirty="0"/>
          </a:p>
        </p:txBody>
      </p:sp>
      <p:sp>
        <p:nvSpPr>
          <p:cNvPr id="4" name="Rectangle 3"/>
          <p:cNvSpPr/>
          <p:nvPr/>
        </p:nvSpPr>
        <p:spPr>
          <a:xfrm>
            <a:off x="5727864" y="6082391"/>
            <a:ext cx="653934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 smtClean="0">
                <a:hlinkClick r:id="rId2"/>
              </a:rPr>
              <a:t>https://www.scribbr.com/apa-style/results-section/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11015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Main Requirements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01719"/>
            <a:ext cx="10515600" cy="4351338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>
                <a:solidFill>
                  <a:srgbClr val="FF0000"/>
                </a:solidFill>
              </a:rPr>
              <a:t>Introductory context of the results related to the underpinning method and research question.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smtClean="0">
                <a:solidFill>
                  <a:srgbClr val="FF0000"/>
                </a:solidFill>
              </a:rPr>
              <a:t>Description of the main finding.</a:t>
            </a:r>
          </a:p>
          <a:p>
            <a:pPr marL="514350" indent="-514350">
              <a:buFont typeface="+mj-lt"/>
              <a:buAutoNum type="arabicPeriod"/>
            </a:pPr>
            <a:endParaRPr lang="en-GB" dirty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dirty="0" smtClean="0">
                <a:solidFill>
                  <a:srgbClr val="FF0000"/>
                </a:solidFill>
              </a:rPr>
              <a:t>Description of other </a:t>
            </a:r>
            <a:r>
              <a:rPr lang="en-GB" dirty="0" smtClean="0">
                <a:solidFill>
                  <a:srgbClr val="FF0000"/>
                </a:solidFill>
              </a:rPr>
              <a:t>findings </a:t>
            </a:r>
            <a:r>
              <a:rPr lang="en-GB" dirty="0" smtClean="0">
                <a:solidFill>
                  <a:srgbClr val="FF0000"/>
                </a:solidFill>
              </a:rPr>
              <a:t>in order of importance</a:t>
            </a:r>
            <a:r>
              <a:rPr lang="en-GB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smtClean="0">
                <a:solidFill>
                  <a:srgbClr val="0070C0"/>
                </a:solidFill>
              </a:rPr>
              <a:t>Summary synthesis of key findings (optional)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12259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54817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095950"/>
            <a:ext cx="10515600" cy="296804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Describe the outcome of data </a:t>
            </a:r>
            <a:r>
              <a:rPr lang="en-GB" dirty="0" smtClean="0"/>
              <a:t>collection, i.e. </a:t>
            </a:r>
            <a:r>
              <a:rPr lang="en-GB" dirty="0" smtClean="0"/>
              <a:t>how many participants </a:t>
            </a:r>
            <a:r>
              <a:rPr lang="en-GB" dirty="0" smtClean="0"/>
              <a:t>completed </a:t>
            </a:r>
            <a:r>
              <a:rPr lang="en-GB" dirty="0" smtClean="0"/>
              <a:t>the study at each stage.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Include </a:t>
            </a:r>
            <a:r>
              <a:rPr lang="en-GB" dirty="0" smtClean="0"/>
              <a:t>any </a:t>
            </a:r>
            <a:r>
              <a:rPr lang="en-GB" dirty="0" smtClean="0"/>
              <a:t>important tables </a:t>
            </a:r>
            <a:r>
              <a:rPr lang="en-GB" dirty="0" smtClean="0"/>
              <a:t>or </a:t>
            </a:r>
            <a:r>
              <a:rPr lang="en-GB" dirty="0" smtClean="0"/>
              <a:t>graphs that describe these </a:t>
            </a:r>
            <a:r>
              <a:rPr lang="en-GB" dirty="0" smtClean="0"/>
              <a:t>(i.e. </a:t>
            </a:r>
            <a:r>
              <a:rPr lang="en-GB" dirty="0" smtClean="0"/>
              <a:t>difference in populations </a:t>
            </a:r>
            <a:r>
              <a:rPr lang="en-GB" dirty="0" smtClean="0"/>
              <a:t>/ sub-groups / characteristics).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Describe any justification for </a:t>
            </a:r>
            <a:r>
              <a:rPr lang="en-GB" dirty="0" smtClean="0"/>
              <a:t>statistical analysis i.e. </a:t>
            </a:r>
            <a:r>
              <a:rPr lang="en-GB" dirty="0" smtClean="0"/>
              <a:t>test for normality of data.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Any major issues of events that have influenced the data.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29417" y="4098445"/>
            <a:ext cx="1101683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i="1" dirty="0">
                <a:solidFill>
                  <a:srgbClr val="00B0F0"/>
                </a:solidFill>
              </a:rPr>
              <a:t>All subjects completed the study according to the </a:t>
            </a:r>
            <a:r>
              <a:rPr lang="en-GB" sz="2400" i="1" dirty="0" smtClean="0">
                <a:solidFill>
                  <a:srgbClr val="00B0F0"/>
                </a:solidFill>
              </a:rPr>
              <a:t>aforementioned methodology</a:t>
            </a:r>
            <a:r>
              <a:rPr lang="en-GB" sz="2400" i="1" dirty="0">
                <a:solidFill>
                  <a:srgbClr val="00B0F0"/>
                </a:solidFill>
              </a:rPr>
              <a:t>. The 15 strength training </a:t>
            </a:r>
            <a:r>
              <a:rPr lang="en-GB" sz="2400" i="1" dirty="0" smtClean="0">
                <a:solidFill>
                  <a:srgbClr val="00B0F0"/>
                </a:solidFill>
              </a:rPr>
              <a:t>subjects averaged </a:t>
            </a:r>
            <a:r>
              <a:rPr lang="en-GB" sz="2400" i="1" dirty="0">
                <a:solidFill>
                  <a:srgbClr val="00B0F0"/>
                </a:solidFill>
              </a:rPr>
              <a:t>93% attendance and no injuries </a:t>
            </a:r>
            <a:r>
              <a:rPr lang="en-GB" sz="2400" i="1" dirty="0" smtClean="0">
                <a:solidFill>
                  <a:srgbClr val="00B0F0"/>
                </a:solidFill>
              </a:rPr>
              <a:t>occurred from </a:t>
            </a:r>
            <a:r>
              <a:rPr lang="en-GB" sz="2400" i="1" dirty="0">
                <a:solidFill>
                  <a:srgbClr val="00B0F0"/>
                </a:solidFill>
              </a:rPr>
              <a:t>the strength training program. There were no </a:t>
            </a:r>
            <a:r>
              <a:rPr lang="en-GB" sz="2400" i="1" dirty="0" smtClean="0">
                <a:solidFill>
                  <a:srgbClr val="00B0F0"/>
                </a:solidFill>
              </a:rPr>
              <a:t>significant differences </a:t>
            </a:r>
            <a:r>
              <a:rPr lang="en-GB" sz="2400" i="1" dirty="0">
                <a:solidFill>
                  <a:srgbClr val="00B0F0"/>
                </a:solidFill>
              </a:rPr>
              <a:t>in height or weight between </a:t>
            </a:r>
            <a:r>
              <a:rPr lang="en-GB" sz="2400" i="1" dirty="0" smtClean="0">
                <a:solidFill>
                  <a:srgbClr val="00B0F0"/>
                </a:solidFill>
              </a:rPr>
              <a:t>groups either </a:t>
            </a:r>
            <a:r>
              <a:rPr lang="en-GB" sz="2400" i="1" dirty="0">
                <a:solidFill>
                  <a:srgbClr val="00B0F0"/>
                </a:solidFill>
              </a:rPr>
              <a:t>before or after the training and detraining periods</a:t>
            </a:r>
            <a:r>
              <a:rPr lang="en-GB" sz="2400" i="1" dirty="0" smtClean="0">
                <a:solidFill>
                  <a:srgbClr val="00B0F0"/>
                </a:solidFill>
              </a:rPr>
              <a:t>. However</a:t>
            </a:r>
            <a:r>
              <a:rPr lang="en-GB" sz="2400" i="1" dirty="0">
                <a:solidFill>
                  <a:srgbClr val="00B0F0"/>
                </a:solidFill>
              </a:rPr>
              <a:t>, significant main effects for time, indicative </a:t>
            </a:r>
            <a:r>
              <a:rPr lang="en-GB" sz="2400" i="1" dirty="0" smtClean="0">
                <a:solidFill>
                  <a:srgbClr val="00B0F0"/>
                </a:solidFill>
              </a:rPr>
              <a:t>of growth</a:t>
            </a:r>
            <a:r>
              <a:rPr lang="en-GB" sz="2400" i="1" dirty="0">
                <a:solidFill>
                  <a:srgbClr val="00B0F0"/>
                </a:solidFill>
              </a:rPr>
              <a:t>, were noted for height and weight (Table 1).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90164" y="6222103"/>
            <a:ext cx="76618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solidFill>
                  <a:srgbClr val="FF0000"/>
                </a:solidFill>
              </a:rPr>
              <a:t>DO NOT START THIS SECTION WITH A  FIGURE OR TABLE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80692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Main Findings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Provide a general overview of the data that relates to the main  research question.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Include both descriptive and inferential analysis and make sure you include data in the relevant </a:t>
            </a:r>
            <a:r>
              <a:rPr lang="en-GB" dirty="0" smtClean="0"/>
              <a:t>format.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Relate to tables and figures where appropriate – only if these improve the clarity of the data.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You </a:t>
            </a:r>
            <a:r>
              <a:rPr lang="en-GB" dirty="0" smtClean="0"/>
              <a:t>must </a:t>
            </a:r>
            <a:r>
              <a:rPr lang="en-GB" dirty="0" smtClean="0"/>
              <a:t>refer to </a:t>
            </a:r>
            <a:r>
              <a:rPr lang="en-GB" dirty="0" smtClean="0"/>
              <a:t>these in the text.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89680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Presentation of the Main Finding</a:t>
            </a:r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838200" y="1502686"/>
            <a:ext cx="10339647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significant relationship (Figure 4) with a large effect size (r</a:t>
            </a:r>
            <a:r>
              <a:rPr lang="en-GB" baseline="30000" dirty="0">
                <a:solidFill>
                  <a:srgbClr val="00B0F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=.638) between Keiser chest press (48.98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±12.82 </a:t>
            </a:r>
            <a:r>
              <a:rPr lang="en-GB" dirty="0" err="1">
                <a:solidFill>
                  <a:srgbClr val="00B0F0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kgf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, CI: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42.78 – 53.38kgf) and Technogym chest press (26.00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±6.9 </a:t>
            </a:r>
            <a:r>
              <a:rPr lang="en-GB" dirty="0" err="1">
                <a:solidFill>
                  <a:srgbClr val="00B0F0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kgf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, CI=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23.14 – 28.88 </a:t>
            </a:r>
            <a:r>
              <a:rPr lang="en-GB" dirty="0" err="1">
                <a:solidFill>
                  <a:srgbClr val="00B0F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kgf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using Pearson’s moment correlation (</a:t>
            </a:r>
            <a:r>
              <a:rPr lang="en-GB" sz="2000" dirty="0" smtClean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r(23)=.799, p&lt;.001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was identified. Comparisons of 1 repetition maximal strength can be made applying; Keiser chest press (</a:t>
            </a:r>
            <a:r>
              <a:rPr lang="en-GB" dirty="0" err="1">
                <a:solidFill>
                  <a:srgbClr val="00B0F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kgf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=Technogym chest press x .431 + 3.365 (kg). </a:t>
            </a:r>
            <a:endParaRPr lang="en-GB" dirty="0">
              <a:solidFill>
                <a:srgbClr val="00B0F0"/>
              </a:solidFill>
            </a:endParaRPr>
          </a:p>
        </p:txBody>
      </p:sp>
      <p:graphicFrame>
        <p:nvGraphicFramePr>
          <p:cNvPr id="14" name="Chart 13"/>
          <p:cNvGraphicFramePr/>
          <p:nvPr>
            <p:extLst>
              <p:ext uri="{D42A27DB-BD31-4B8C-83A1-F6EECF244321}">
                <p14:modId xmlns:p14="http://schemas.microsoft.com/office/powerpoint/2010/main" val="804244878"/>
              </p:ext>
            </p:extLst>
          </p:nvPr>
        </p:nvGraphicFramePr>
        <p:xfrm>
          <a:off x="2058583" y="3271001"/>
          <a:ext cx="4292341" cy="224310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5" name="Text Box 2"/>
          <p:cNvSpPr txBox="1">
            <a:spLocks noChangeArrowheads="1"/>
          </p:cNvSpPr>
          <p:nvPr/>
        </p:nvSpPr>
        <p:spPr bwMode="auto">
          <a:xfrm>
            <a:off x="2164080" y="5514109"/>
            <a:ext cx="4572000" cy="42418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spcAft>
                <a:spcPts val="0"/>
              </a:spcAft>
            </a:pP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Figure 4: Relationship between Keiser chest press and Technogym chest press.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lang="en-GB" sz="1000" baseline="-25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(23)= .799, p&lt;.01; r</a:t>
            </a:r>
            <a:r>
              <a:rPr lang="en-GB" sz="10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=.638; 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ŷ(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KCP)= TCP(.431)+3.362.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298575" y="3800785"/>
            <a:ext cx="3879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Check reporting style for all data formats.</a:t>
            </a:r>
            <a:endParaRPr lang="en-GB" dirty="0">
              <a:solidFill>
                <a:srgbClr val="FF0000"/>
              </a:solidFill>
            </a:endParaRPr>
          </a:p>
        </p:txBody>
      </p:sp>
      <p:cxnSp>
        <p:nvCxnSpPr>
          <p:cNvPr id="18" name="Straight Arrow Connector 17"/>
          <p:cNvCxnSpPr/>
          <p:nvPr/>
        </p:nvCxnSpPr>
        <p:spPr>
          <a:xfrm flipH="1" flipV="1">
            <a:off x="8152015" y="2679231"/>
            <a:ext cx="543098" cy="88970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 flipH="1">
            <a:off x="6195753" y="4013781"/>
            <a:ext cx="1210888" cy="23125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78102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15282"/>
          </a:xfrm>
        </p:spPr>
        <p:txBody>
          <a:bodyPr/>
          <a:lstStyle/>
          <a:p>
            <a:pPr algn="ctr"/>
            <a:r>
              <a:rPr lang="en-GB" dirty="0" smtClean="0"/>
              <a:t>Other Findings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90996"/>
            <a:ext cx="10515600" cy="523701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Provide a written description of the data that support the findings and relate to tables / </a:t>
            </a:r>
            <a:r>
              <a:rPr lang="en-GB" dirty="0" smtClean="0"/>
              <a:t>figures </a:t>
            </a:r>
            <a:r>
              <a:rPr lang="en-GB" dirty="0" smtClean="0"/>
              <a:t>where and if relevant.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As with the main findings describe the findings in </a:t>
            </a:r>
            <a:r>
              <a:rPr lang="en-GB" dirty="0" smtClean="0"/>
              <a:t>order of importance </a:t>
            </a:r>
            <a:r>
              <a:rPr lang="en-GB" dirty="0" smtClean="0"/>
              <a:t>and include;</a:t>
            </a:r>
          </a:p>
          <a:p>
            <a:pPr marL="0" indent="0">
              <a:buNone/>
            </a:pPr>
            <a:endParaRPr lang="en-GB" dirty="0"/>
          </a:p>
          <a:p>
            <a:pPr lvl="0"/>
            <a:r>
              <a:rPr lang="en-GB" dirty="0" smtClean="0"/>
              <a:t>Mean ± standard </a:t>
            </a:r>
            <a:r>
              <a:rPr lang="en-GB" dirty="0"/>
              <a:t>deviation</a:t>
            </a:r>
          </a:p>
          <a:p>
            <a:pPr lvl="0"/>
            <a:r>
              <a:rPr lang="en-GB" dirty="0" smtClean="0"/>
              <a:t>Inferential </a:t>
            </a:r>
            <a:r>
              <a:rPr lang="en-GB" dirty="0" smtClean="0"/>
              <a:t>statistical analysis</a:t>
            </a:r>
          </a:p>
          <a:p>
            <a:pPr lvl="0"/>
            <a:endParaRPr lang="en-GB" dirty="0" smtClean="0"/>
          </a:p>
          <a:p>
            <a:pPr marL="0" lvl="0" indent="0">
              <a:buNone/>
            </a:pPr>
            <a:r>
              <a:rPr lang="en-GB" dirty="0" smtClean="0"/>
              <a:t>For reporting format see </a:t>
            </a:r>
            <a:endParaRPr lang="en-GB" dirty="0"/>
          </a:p>
          <a:p>
            <a:pPr marL="0" lvl="0" indent="0">
              <a:buNone/>
            </a:pPr>
            <a:r>
              <a:rPr lang="en-GB" sz="2400" dirty="0" smtClean="0">
                <a:hlinkClick r:id="rId2"/>
              </a:rPr>
              <a:t>https://www.statisticshowto.com/reporting-statistics-apa-style/</a:t>
            </a:r>
            <a:r>
              <a:rPr lang="en-GB" sz="2400" dirty="0" smtClean="0"/>
              <a:t> </a:t>
            </a:r>
          </a:p>
          <a:p>
            <a:pPr marL="0" lvl="0" indent="0">
              <a:buNone/>
            </a:pPr>
            <a:endParaRPr lang="en-GB" sz="2400" dirty="0"/>
          </a:p>
          <a:p>
            <a:pPr marL="0" lvl="0" indent="0" algn="ctr">
              <a:buNone/>
            </a:pPr>
            <a:r>
              <a:rPr lang="en-GB" sz="2400" dirty="0" smtClean="0">
                <a:solidFill>
                  <a:srgbClr val="FF0000"/>
                </a:solidFill>
              </a:rPr>
              <a:t>It maybe useful to use sub-headings if you have a lot of different results to report.</a:t>
            </a:r>
            <a:endParaRPr lang="en-GB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94610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Summary - optional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To clarify the data and highlight the most important findings you want the reader to remember as they read the discussion.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There is </a:t>
            </a:r>
            <a:r>
              <a:rPr lang="en-GB" dirty="0" smtClean="0"/>
              <a:t>no </a:t>
            </a:r>
            <a:r>
              <a:rPr lang="en-GB" dirty="0" smtClean="0"/>
              <a:t>need to include data here.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Some authors don’t include this section if the main data </a:t>
            </a:r>
            <a:r>
              <a:rPr lang="en-GB" dirty="0" smtClean="0">
                <a:solidFill>
                  <a:srgbClr val="FF0000"/>
                </a:solidFill>
              </a:rPr>
              <a:t>/ findings </a:t>
            </a:r>
            <a:r>
              <a:rPr lang="en-GB" dirty="0" smtClean="0">
                <a:solidFill>
                  <a:srgbClr val="FF0000"/>
                </a:solidFill>
              </a:rPr>
              <a:t>are already clear and obvious.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79971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Tables and Figures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Internal Reference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Title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Figure 4: Relationship between Keiser chest press and Technogym chest press.</a:t>
            </a:r>
            <a:endParaRPr lang="en-GB" dirty="0" smtClean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dirty="0"/>
              <a:t>Table 1: The effect of exercise on the Identified Regulation RAI scores in older middle-aged </a:t>
            </a:r>
            <a:r>
              <a:rPr lang="en-GB" sz="2000" dirty="0" smtClean="0"/>
              <a:t>women</a:t>
            </a:r>
          </a:p>
          <a:p>
            <a:endParaRPr lang="en-GB" sz="2000" dirty="0"/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For tables the internal reference and title goes above and for a figure these go below.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89956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3794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In the Results Section Avoid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549" y="1180406"/>
            <a:ext cx="11082251" cy="5719157"/>
          </a:xfrm>
        </p:spPr>
        <p:txBody>
          <a:bodyPr>
            <a:normAutofit fontScale="62500" lnSpcReduction="20000"/>
          </a:bodyPr>
          <a:lstStyle/>
          <a:p>
            <a:pPr lvl="0"/>
            <a:r>
              <a:rPr lang="en-GB" b="1" dirty="0">
                <a:solidFill>
                  <a:srgbClr val="FF0000"/>
                </a:solidFill>
              </a:rPr>
              <a:t>Discussing or interpreting your results</a:t>
            </a:r>
            <a:r>
              <a:rPr lang="en-GB" dirty="0"/>
              <a:t>. Save all this for the next section of your </a:t>
            </a:r>
            <a:r>
              <a:rPr lang="en-GB" dirty="0" smtClean="0"/>
              <a:t>paper.</a:t>
            </a:r>
          </a:p>
          <a:p>
            <a:pPr lvl="0"/>
            <a:endParaRPr lang="en-GB" b="1" dirty="0">
              <a:solidFill>
                <a:srgbClr val="FF0000"/>
              </a:solidFill>
            </a:endParaRPr>
          </a:p>
          <a:p>
            <a:pPr lvl="0"/>
            <a:r>
              <a:rPr lang="en-GB" b="1" dirty="0" smtClean="0">
                <a:solidFill>
                  <a:srgbClr val="FF0000"/>
                </a:solidFill>
              </a:rPr>
              <a:t>Reporting </a:t>
            </a:r>
            <a:r>
              <a:rPr lang="en-GB" b="1" dirty="0">
                <a:solidFill>
                  <a:srgbClr val="FF0000"/>
                </a:solidFill>
              </a:rPr>
              <a:t>background information or attempting to explain your findings</a:t>
            </a:r>
            <a:r>
              <a:rPr lang="en-GB" b="1" dirty="0"/>
              <a:t>.</a:t>
            </a:r>
            <a:r>
              <a:rPr lang="en-GB" dirty="0"/>
              <a:t> This should have been done in your Introduction </a:t>
            </a:r>
            <a:r>
              <a:rPr lang="en-GB" dirty="0" smtClean="0"/>
              <a:t>section.</a:t>
            </a:r>
          </a:p>
          <a:p>
            <a:pPr lvl="0"/>
            <a:endParaRPr lang="en-GB" dirty="0" smtClean="0"/>
          </a:p>
          <a:p>
            <a:pPr lvl="0"/>
            <a:r>
              <a:rPr lang="en-GB" b="1" dirty="0" smtClean="0">
                <a:solidFill>
                  <a:srgbClr val="FF0000"/>
                </a:solidFill>
              </a:rPr>
              <a:t>Ignoring </a:t>
            </a:r>
            <a:r>
              <a:rPr lang="en-GB" b="1" dirty="0">
                <a:solidFill>
                  <a:srgbClr val="FF0000"/>
                </a:solidFill>
              </a:rPr>
              <a:t>negative results</a:t>
            </a:r>
            <a:r>
              <a:rPr lang="en-GB" dirty="0">
                <a:solidFill>
                  <a:srgbClr val="FF0000"/>
                </a:solidFill>
              </a:rPr>
              <a:t>. </a:t>
            </a:r>
            <a:r>
              <a:rPr lang="en-GB" dirty="0"/>
              <a:t>If some of your results fail to support your hypothesis, do not ignore </a:t>
            </a:r>
            <a:r>
              <a:rPr lang="en-GB" dirty="0" smtClean="0"/>
              <a:t>them</a:t>
            </a:r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b="1" dirty="0">
                <a:solidFill>
                  <a:srgbClr val="FF0000"/>
                </a:solidFill>
              </a:rPr>
              <a:t>Including raw data or intermediate calculations</a:t>
            </a:r>
            <a:r>
              <a:rPr lang="en-GB" dirty="0"/>
              <a:t>. </a:t>
            </a:r>
            <a:r>
              <a:rPr lang="en-GB" dirty="0" smtClean="0"/>
              <a:t>If </a:t>
            </a:r>
            <a:r>
              <a:rPr lang="en-GB" dirty="0"/>
              <a:t>raw data </a:t>
            </a:r>
            <a:r>
              <a:rPr lang="en-GB" dirty="0" smtClean="0"/>
              <a:t>needs </a:t>
            </a:r>
            <a:r>
              <a:rPr lang="en-GB" dirty="0"/>
              <a:t>to be included, place it in an appendix or set of appendices that are referred to in the text</a:t>
            </a:r>
            <a:r>
              <a:rPr lang="en-GB" dirty="0" smtClean="0"/>
              <a:t>.</a:t>
            </a:r>
          </a:p>
          <a:p>
            <a:pPr lvl="0"/>
            <a:endParaRPr lang="en-GB" dirty="0"/>
          </a:p>
          <a:p>
            <a:pPr lvl="0"/>
            <a:r>
              <a:rPr lang="en-GB" b="1" dirty="0">
                <a:solidFill>
                  <a:srgbClr val="FF0000"/>
                </a:solidFill>
              </a:rPr>
              <a:t>Be as factual and concise as possible in reporting your findings</a:t>
            </a:r>
            <a:r>
              <a:rPr lang="en-GB" dirty="0">
                <a:solidFill>
                  <a:srgbClr val="FF0000"/>
                </a:solidFill>
              </a:rPr>
              <a:t>. </a:t>
            </a:r>
            <a:r>
              <a:rPr lang="en-GB" dirty="0"/>
              <a:t>Do not use phrases that are vague or non-specific, such as, "appeared to be greater or lesser than..." or "demonstrates promising trends that</a:t>
            </a:r>
            <a:r>
              <a:rPr lang="en-GB" dirty="0" smtClean="0"/>
              <a:t>....“</a:t>
            </a:r>
          </a:p>
          <a:p>
            <a:pPr lvl="0"/>
            <a:endParaRPr lang="en-GB" dirty="0"/>
          </a:p>
          <a:p>
            <a:pPr lvl="0"/>
            <a:r>
              <a:rPr lang="en-GB" b="1" dirty="0">
                <a:solidFill>
                  <a:srgbClr val="FF0000"/>
                </a:solidFill>
              </a:rPr>
              <a:t>Presenting the same data or repeating the same information more than once</a:t>
            </a:r>
            <a:r>
              <a:rPr lang="en-GB" dirty="0">
                <a:solidFill>
                  <a:srgbClr val="FF0000"/>
                </a:solidFill>
              </a:rPr>
              <a:t>. </a:t>
            </a:r>
            <a:r>
              <a:rPr lang="en-GB" dirty="0"/>
              <a:t>If it is important to highlight a particular finding, you will have an opportunity to </a:t>
            </a:r>
            <a:r>
              <a:rPr lang="en-GB" dirty="0" smtClean="0"/>
              <a:t>emphasise </a:t>
            </a:r>
            <a:r>
              <a:rPr lang="en-GB" dirty="0"/>
              <a:t>its significance in the discussion section</a:t>
            </a:r>
            <a:r>
              <a:rPr lang="en-GB" dirty="0" smtClean="0"/>
              <a:t>.</a:t>
            </a:r>
          </a:p>
          <a:p>
            <a:pPr lvl="0"/>
            <a:endParaRPr lang="en-GB" dirty="0"/>
          </a:p>
          <a:p>
            <a:pPr lvl="0"/>
            <a:r>
              <a:rPr lang="en-GB" b="1" dirty="0">
                <a:solidFill>
                  <a:srgbClr val="FF0000"/>
                </a:solidFill>
              </a:rPr>
              <a:t>Confusing figures with tables</a:t>
            </a:r>
            <a:r>
              <a:rPr lang="en-GB" dirty="0"/>
              <a:t>. Be sure to properly label any non-textual elements in your paper. Don't call a chart an illustration or a figure a table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30993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76242"/>
          </a:xfrm>
        </p:spPr>
        <p:txBody>
          <a:bodyPr/>
          <a:lstStyle/>
          <a:p>
            <a:pPr algn="ctr"/>
            <a:r>
              <a:rPr lang="en-GB" dirty="0" smtClean="0"/>
              <a:t>Check </a:t>
            </a:r>
            <a:r>
              <a:rPr lang="en-GB" dirty="0" smtClean="0"/>
              <a:t>your format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57745"/>
            <a:ext cx="10515600" cy="4819218"/>
          </a:xfrm>
        </p:spPr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Make sure that key data is included in the descriptive aspect of the results section i.e.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748145" y="4248824"/>
            <a:ext cx="10850879" cy="29238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significant relationship (Figure 4) with a large effect size (r</a:t>
            </a:r>
            <a:r>
              <a:rPr lang="en-GB" baseline="300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=.638) between Keiser chest press (48.98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±12.82 </a:t>
            </a:r>
            <a:r>
              <a:rPr lang="en-GB" dirty="0" err="1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kgf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, CI: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42.78 – 53.38kgf) and Technogym chest press (26.00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±6.9 </a:t>
            </a:r>
            <a:r>
              <a:rPr lang="en-GB" dirty="0" err="1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kgf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, CI=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23.14 – 28.88 </a:t>
            </a:r>
            <a:r>
              <a:rPr lang="en-GB" dirty="0" err="1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kgf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using Pearson’s moment correlation (</a:t>
            </a:r>
            <a:r>
              <a:rPr lang="en-GB" sz="2000" dirty="0" smtClean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r(23)=.799, p&lt;.001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was </a:t>
            </a:r>
            <a:r>
              <a:rPr lang="en-GB" dirty="0" smtClean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identified.</a:t>
            </a:r>
          </a:p>
          <a:p>
            <a:endParaRPr lang="en-GB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u="sng" dirty="0" smtClean="0">
                <a:solidFill>
                  <a:srgbClr val="FF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NOT</a:t>
            </a:r>
          </a:p>
          <a:p>
            <a:endParaRPr lang="en-GB" dirty="0">
              <a:solidFill>
                <a:srgbClr val="FF0000"/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significant relationship (Figure 4) with a large effect size between Keiser chest press and Technogym chest press using Pearson’s moment correlation was identified.</a:t>
            </a:r>
          </a:p>
          <a:p>
            <a:endParaRPr lang="en-GB" dirty="0" smtClean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25412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1" y="2209800"/>
            <a:ext cx="6512511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What data do you have / will you have?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269958" y="4343400"/>
            <a:ext cx="6400800" cy="3474720"/>
          </a:xfrm>
        </p:spPr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2724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838200" y="2116183"/>
            <a:ext cx="8534400" cy="3474720"/>
          </a:xfrm>
        </p:spPr>
        <p:txBody>
          <a:bodyPr/>
          <a:lstStyle/>
          <a:p>
            <a:r>
              <a:rPr lang="en-GB" dirty="0" smtClean="0"/>
              <a:t>What are your aims / hypotheses? </a:t>
            </a:r>
          </a:p>
          <a:p>
            <a:r>
              <a:rPr lang="en-GB" dirty="0" smtClean="0"/>
              <a:t>What is the main question you are looking to answer?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33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Task: For the remainder of this session…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197429" y="1802675"/>
            <a:ext cx="7315200" cy="3764280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 smtClean="0"/>
              <a:t>Results sections examples (Task)…</a:t>
            </a:r>
          </a:p>
          <a:p>
            <a:endParaRPr lang="en-GB" dirty="0"/>
          </a:p>
          <a:p>
            <a:r>
              <a:rPr lang="en-GB" dirty="0" smtClean="0"/>
              <a:t>Identify </a:t>
            </a:r>
            <a:r>
              <a:rPr lang="en-GB" dirty="0" smtClean="0"/>
              <a:t>2 </a:t>
            </a:r>
            <a:r>
              <a:rPr lang="en-GB" dirty="0" smtClean="0"/>
              <a:t>articles that have used similar methods to what you are using (interview / questionnaire / </a:t>
            </a:r>
            <a:r>
              <a:rPr lang="en-GB" dirty="0" smtClean="0"/>
              <a:t>food diaries / lab testing</a:t>
            </a:r>
            <a:r>
              <a:rPr lang="en-GB" dirty="0" smtClean="0"/>
              <a:t>).</a:t>
            </a:r>
            <a:endParaRPr lang="en-GB" dirty="0" smtClean="0"/>
          </a:p>
          <a:p>
            <a:r>
              <a:rPr lang="en-GB" dirty="0" smtClean="0"/>
              <a:t>Look at their results </a:t>
            </a:r>
            <a:r>
              <a:rPr lang="en-GB" dirty="0" smtClean="0"/>
              <a:t>sections.</a:t>
            </a:r>
            <a:endParaRPr lang="en-GB" dirty="0" smtClean="0"/>
          </a:p>
          <a:p>
            <a:r>
              <a:rPr lang="en-GB" dirty="0" smtClean="0"/>
              <a:t>How have these been structured?</a:t>
            </a:r>
          </a:p>
          <a:p>
            <a:r>
              <a:rPr lang="en-GB" dirty="0" smtClean="0"/>
              <a:t>Make bullet point notes to outline what they have in each paragraph / table / </a:t>
            </a:r>
            <a:r>
              <a:rPr lang="en-GB" dirty="0" smtClean="0"/>
              <a:t>figure.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Make a brief plan of how your results section should look. </a:t>
            </a:r>
            <a:endParaRPr lang="en-GB" dirty="0" smtClean="0"/>
          </a:p>
          <a:p>
            <a:r>
              <a:rPr lang="en-GB" dirty="0" smtClean="0"/>
              <a:t>Discuss your plans </a:t>
            </a:r>
            <a:r>
              <a:rPr lang="en-GB" dirty="0" smtClean="0"/>
              <a:t>with others on your programme / who you are working with. </a:t>
            </a:r>
            <a:endParaRPr lang="en-GB" dirty="0" smtClean="0"/>
          </a:p>
          <a:p>
            <a:r>
              <a:rPr lang="en-GB" dirty="0" smtClean="0"/>
              <a:t>Try and offer constructive feedback on each others plans.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6202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9457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1200</Words>
  <Application>Microsoft Office PowerPoint</Application>
  <PresentationFormat>Widescreen</PresentationFormat>
  <Paragraphs>119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MS PGothic</vt:lpstr>
      <vt:lpstr>Arial</vt:lpstr>
      <vt:lpstr>Calibri</vt:lpstr>
      <vt:lpstr>Calibri Light</vt:lpstr>
      <vt:lpstr>Times New Roman</vt:lpstr>
      <vt:lpstr>Office Theme</vt:lpstr>
      <vt:lpstr>Writing a (research) Report –Results  Research in Health and PA: HNL / SET</vt:lpstr>
      <vt:lpstr>Results</vt:lpstr>
      <vt:lpstr>Results continued...</vt:lpstr>
      <vt:lpstr>Writing Your Results Section</vt:lpstr>
      <vt:lpstr>Main Requirements</vt:lpstr>
      <vt:lpstr>Introduction</vt:lpstr>
      <vt:lpstr>Main Findings</vt:lpstr>
      <vt:lpstr>Presentation of the Main Finding</vt:lpstr>
      <vt:lpstr>Other Findings</vt:lpstr>
      <vt:lpstr>Summary - optional</vt:lpstr>
      <vt:lpstr>Tables and Figures</vt:lpstr>
      <vt:lpstr>In the Results Section Avoid</vt:lpstr>
      <vt:lpstr>Check your format</vt:lpstr>
      <vt:lpstr>What data do you have / will you have?</vt:lpstr>
      <vt:lpstr>Task</vt:lpstr>
      <vt:lpstr>Task: For the remainder of this session…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Your Results Section</dc:title>
  <dc:creator>David Gardner</dc:creator>
  <cp:lastModifiedBy>Administrator</cp:lastModifiedBy>
  <cp:revision>15</cp:revision>
  <dcterms:created xsi:type="dcterms:W3CDTF">2021-02-22T15:49:35Z</dcterms:created>
  <dcterms:modified xsi:type="dcterms:W3CDTF">2023-02-27T21:10:52Z</dcterms:modified>
</cp:coreProperties>
</file>