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3" r:id="rId3"/>
    <p:sldId id="271" r:id="rId4"/>
    <p:sldId id="264" r:id="rId5"/>
    <p:sldId id="266" r:id="rId6"/>
    <p:sldId id="257" r:id="rId7"/>
    <p:sldId id="258" r:id="rId8"/>
    <p:sldId id="267" r:id="rId9"/>
    <p:sldId id="269" r:id="rId10"/>
    <p:sldId id="265" r:id="rId11"/>
    <p:sldId id="270" r:id="rId12"/>
    <p:sldId id="259" r:id="rId13"/>
    <p:sldId id="260" r:id="rId14"/>
    <p:sldId id="261" r:id="rId15"/>
    <p:sldId id="268" r:id="rId16"/>
    <p:sldId id="26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81" autoAdjust="0"/>
    <p:restoredTop sz="84410" autoAdjust="0"/>
  </p:normalViewPr>
  <p:slideViewPr>
    <p:cSldViewPr>
      <p:cViewPr varScale="1">
        <p:scale>
          <a:sx n="82" d="100"/>
          <a:sy n="82" d="100"/>
        </p:scale>
        <p:origin x="184" y="6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478988-D6B4-4F70-9F01-7DA44B561C46}" type="doc">
      <dgm:prSet loTypeId="urn:microsoft.com/office/officeart/2005/8/layout/process4" loCatId="process" qsTypeId="urn:microsoft.com/office/officeart/2005/8/quickstyle/simple3" qsCatId="simple" csTypeId="urn:microsoft.com/office/officeart/2005/8/colors/accent6_2" csCatId="accent6" phldr="1"/>
      <dgm:spPr/>
      <dgm:t>
        <a:bodyPr/>
        <a:lstStyle/>
        <a:p>
          <a:endParaRPr lang="en-GB"/>
        </a:p>
      </dgm:t>
    </dgm:pt>
    <dgm:pt modelId="{4C17578E-125C-457A-922A-305919F1CD9C}">
      <dgm:prSet phldrT="[Text]" phldr="0"/>
      <dgm:spPr/>
      <dgm:t>
        <a:bodyPr/>
        <a:lstStyle/>
        <a:p>
          <a:pPr rtl="0"/>
          <a:r>
            <a:rPr lang="en-GB" dirty="0">
              <a:latin typeface="Arial"/>
            </a:rPr>
            <a:t> </a:t>
          </a:r>
          <a:r>
            <a:rPr lang="en-GB" b="0" i="0" u="none" strike="noStrike" cap="none" baseline="0" noProof="0" dirty="0">
              <a:latin typeface="Arial"/>
              <a:cs typeface="Arial"/>
            </a:rPr>
            <a:t>Sponsor</a:t>
          </a:r>
          <a:endParaRPr lang="en-US" b="0" i="0" u="none" strike="noStrike" cap="none" baseline="0" noProof="0" dirty="0">
            <a:latin typeface="Arial"/>
            <a:cs typeface="Arial"/>
          </a:endParaRPr>
        </a:p>
      </dgm:t>
    </dgm:pt>
    <dgm:pt modelId="{3EDFCB1B-5739-4E2B-B42C-A3D2EB5EF6C2}" type="parTrans" cxnId="{55F0D0E2-7A3E-4029-9487-0ACF9A8A2F79}">
      <dgm:prSet/>
      <dgm:spPr/>
      <dgm:t>
        <a:bodyPr/>
        <a:lstStyle/>
        <a:p>
          <a:endParaRPr lang="en-GB"/>
        </a:p>
      </dgm:t>
    </dgm:pt>
    <dgm:pt modelId="{367FF90E-9B8B-4650-A73F-733C7EBDA03D}" type="sibTrans" cxnId="{55F0D0E2-7A3E-4029-9487-0ACF9A8A2F79}">
      <dgm:prSet/>
      <dgm:spPr/>
      <dgm:t>
        <a:bodyPr/>
        <a:lstStyle/>
        <a:p>
          <a:endParaRPr lang="en-GB"/>
        </a:p>
      </dgm:t>
    </dgm:pt>
    <dgm:pt modelId="{AEE96853-DFCD-43DF-B3EB-0E3A89366992}">
      <dgm:prSet phldrT="[Text]" phldr="0"/>
      <dgm:spPr/>
      <dgm:t>
        <a:bodyPr/>
        <a:lstStyle/>
        <a:p>
          <a:pPr rtl="0"/>
          <a:r>
            <a:rPr lang="en-GB" dirty="0">
              <a:latin typeface="Calibri Light" panose="020F0302020204030204"/>
            </a:rPr>
            <a:t>Denis Vintner: Specialist</a:t>
          </a:r>
          <a:endParaRPr lang="en-GB" dirty="0"/>
        </a:p>
      </dgm:t>
    </dgm:pt>
    <dgm:pt modelId="{CF1566CB-3F1D-44F3-8CCF-8A2A90EBA6D6}" type="parTrans" cxnId="{95DBC6F0-A803-4C21-92A5-0E5034041F43}">
      <dgm:prSet/>
      <dgm:spPr/>
      <dgm:t>
        <a:bodyPr/>
        <a:lstStyle/>
        <a:p>
          <a:endParaRPr lang="en-GB"/>
        </a:p>
      </dgm:t>
    </dgm:pt>
    <dgm:pt modelId="{DADD61CA-23DC-4BAD-99CA-32961A8ED11C}" type="sibTrans" cxnId="{95DBC6F0-A803-4C21-92A5-0E5034041F43}">
      <dgm:prSet/>
      <dgm:spPr/>
      <dgm:t>
        <a:bodyPr/>
        <a:lstStyle/>
        <a:p>
          <a:endParaRPr lang="en-GB"/>
        </a:p>
      </dgm:t>
    </dgm:pt>
    <dgm:pt modelId="{20FBB383-5E64-41A4-AF37-A432D1AB0445}">
      <dgm:prSet phldrT="[Text]" phldr="0"/>
      <dgm:spPr/>
      <dgm:t>
        <a:bodyPr/>
        <a:lstStyle/>
        <a:p>
          <a:pPr rtl="0"/>
          <a:r>
            <a:rPr lang="en-GB" dirty="0">
              <a:latin typeface="Calibri Light" panose="020F0302020204030204"/>
            </a:rPr>
            <a:t>Omar King: Specialist</a:t>
          </a:r>
          <a:endParaRPr lang="en-GB" dirty="0"/>
        </a:p>
      </dgm:t>
    </dgm:pt>
    <dgm:pt modelId="{D971426A-AFF0-4A88-AE79-226918A2544B}" type="parTrans" cxnId="{C93EBCFD-4C78-40EF-9D7A-16BBE41372E7}">
      <dgm:prSet/>
      <dgm:spPr/>
      <dgm:t>
        <a:bodyPr/>
        <a:lstStyle/>
        <a:p>
          <a:endParaRPr lang="en-GB"/>
        </a:p>
      </dgm:t>
    </dgm:pt>
    <dgm:pt modelId="{11B0D91D-2CD6-4952-B944-31F5A26D2FFB}" type="sibTrans" cxnId="{C93EBCFD-4C78-40EF-9D7A-16BBE41372E7}">
      <dgm:prSet/>
      <dgm:spPr/>
      <dgm:t>
        <a:bodyPr/>
        <a:lstStyle/>
        <a:p>
          <a:endParaRPr lang="en-GB"/>
        </a:p>
      </dgm:t>
    </dgm:pt>
    <dgm:pt modelId="{FE4224D4-3C08-4C51-8D54-361BFA051A13}">
      <dgm:prSet phldrT="[Text]" phldr="0"/>
      <dgm:spPr/>
      <dgm:t>
        <a:bodyPr/>
        <a:lstStyle/>
        <a:p>
          <a:pPr rtl="0"/>
          <a:r>
            <a:rPr lang="en-GB" dirty="0" err="1">
              <a:latin typeface="Calibri Light" panose="020F0302020204030204"/>
            </a:rPr>
            <a:t>Suha</a:t>
          </a:r>
          <a:r>
            <a:rPr lang="en-GB" dirty="0">
              <a:latin typeface="Calibri Light" panose="020F0302020204030204"/>
            </a:rPr>
            <a:t> </a:t>
          </a:r>
          <a:r>
            <a:rPr lang="en-GB" dirty="0" err="1">
              <a:latin typeface="Calibri Light" panose="020F0302020204030204"/>
            </a:rPr>
            <a:t>Madani</a:t>
          </a:r>
          <a:r>
            <a:rPr lang="en-GB" dirty="0">
              <a:latin typeface="Calibri Light" panose="020F0302020204030204"/>
            </a:rPr>
            <a:t> : User</a:t>
          </a:r>
          <a:endParaRPr lang="en-GB" dirty="0"/>
        </a:p>
      </dgm:t>
    </dgm:pt>
    <dgm:pt modelId="{96F708D3-3FCD-4C6A-885B-BACF58018BDE}" type="parTrans" cxnId="{0627BA84-E941-4E82-BAB9-291F000263CD}">
      <dgm:prSet/>
      <dgm:spPr/>
      <dgm:t>
        <a:bodyPr/>
        <a:lstStyle/>
        <a:p>
          <a:endParaRPr lang="en-GB"/>
        </a:p>
      </dgm:t>
    </dgm:pt>
    <dgm:pt modelId="{F0D9BA6B-D39F-43E5-B69C-06F441912119}" type="sibTrans" cxnId="{0627BA84-E941-4E82-BAB9-291F000263CD}">
      <dgm:prSet/>
      <dgm:spPr/>
      <dgm:t>
        <a:bodyPr/>
        <a:lstStyle/>
        <a:p>
          <a:endParaRPr lang="en-GB"/>
        </a:p>
      </dgm:t>
    </dgm:pt>
    <dgm:pt modelId="{0DFC3CC2-85DB-4EAB-AD46-7791BB0783A4}">
      <dgm:prSet phldrT="[Text]" phldr="0"/>
      <dgm:spPr/>
      <dgm:t>
        <a:bodyPr/>
        <a:lstStyle/>
        <a:p>
          <a:pPr rtl="0"/>
          <a:r>
            <a:rPr lang="en-GB" dirty="0"/>
            <a:t>Work Steams</a:t>
          </a:r>
        </a:p>
      </dgm:t>
    </dgm:pt>
    <dgm:pt modelId="{65B61989-05A6-4B95-BCB9-4A4E57B77FAA}" type="parTrans" cxnId="{06E5FA8C-54C1-4B6A-8ABF-301F63EB963F}">
      <dgm:prSet/>
      <dgm:spPr/>
      <dgm:t>
        <a:bodyPr/>
        <a:lstStyle/>
        <a:p>
          <a:endParaRPr lang="en-GB"/>
        </a:p>
      </dgm:t>
    </dgm:pt>
    <dgm:pt modelId="{89C3D132-8880-4991-B0F6-038D239458FC}" type="sibTrans" cxnId="{06E5FA8C-54C1-4B6A-8ABF-301F63EB963F}">
      <dgm:prSet/>
      <dgm:spPr/>
      <dgm:t>
        <a:bodyPr/>
        <a:lstStyle/>
        <a:p>
          <a:endParaRPr lang="en-GB"/>
        </a:p>
      </dgm:t>
    </dgm:pt>
    <dgm:pt modelId="{A287E99B-D4C8-488C-AA80-757FB5EE7E4D}">
      <dgm:prSet phldrT="[Text]" phldr="0"/>
      <dgm:spPr/>
      <dgm:t>
        <a:bodyPr/>
        <a:lstStyle/>
        <a:p>
          <a:pPr rtl="0"/>
          <a:r>
            <a:rPr lang="en-GB" dirty="0">
              <a:latin typeface="Arial"/>
            </a:rPr>
            <a:t>Install electric</a:t>
          </a:r>
        </a:p>
      </dgm:t>
    </dgm:pt>
    <dgm:pt modelId="{9672B52D-383F-4404-B166-5CE2ABB19938}" type="parTrans" cxnId="{1A709151-406B-4A75-BF36-1753C0B50B8A}">
      <dgm:prSet/>
      <dgm:spPr/>
      <dgm:t>
        <a:bodyPr/>
        <a:lstStyle/>
        <a:p>
          <a:endParaRPr lang="en-GB"/>
        </a:p>
      </dgm:t>
    </dgm:pt>
    <dgm:pt modelId="{CCB17092-4A74-4598-A337-14D9B0D8E540}" type="sibTrans" cxnId="{1A709151-406B-4A75-BF36-1753C0B50B8A}">
      <dgm:prSet/>
      <dgm:spPr/>
      <dgm:t>
        <a:bodyPr/>
        <a:lstStyle/>
        <a:p>
          <a:endParaRPr lang="en-GB"/>
        </a:p>
      </dgm:t>
    </dgm:pt>
    <dgm:pt modelId="{FE8FC069-36AF-4ECA-8BCF-E3EE0AE41B36}">
      <dgm:prSet phldr="0"/>
      <dgm:spPr/>
      <dgm:t>
        <a:bodyPr/>
        <a:lstStyle/>
        <a:p>
          <a:pPr rtl="0"/>
          <a:r>
            <a:rPr lang="en-GB" dirty="0">
              <a:latin typeface="Arial"/>
            </a:rPr>
            <a:t>Build internal rooms</a:t>
          </a:r>
        </a:p>
      </dgm:t>
    </dgm:pt>
    <dgm:pt modelId="{860E4313-06AB-46F4-B066-3CB3F57DBC31}" type="parTrans" cxnId="{0E82005A-D342-4FC2-9D29-028493A75367}">
      <dgm:prSet/>
      <dgm:spPr/>
      <dgm:t>
        <a:bodyPr/>
        <a:lstStyle/>
        <a:p>
          <a:endParaRPr lang="en-US"/>
        </a:p>
      </dgm:t>
    </dgm:pt>
    <dgm:pt modelId="{B9A16625-DCA3-4790-BFC5-6E6BCBDA699A}" type="sibTrans" cxnId="{0E82005A-D342-4FC2-9D29-028493A75367}">
      <dgm:prSet/>
      <dgm:spPr/>
      <dgm:t>
        <a:bodyPr/>
        <a:lstStyle/>
        <a:p>
          <a:endParaRPr lang="en-US"/>
        </a:p>
      </dgm:t>
    </dgm:pt>
    <dgm:pt modelId="{9D90797E-9FB4-4BC1-A949-43C7CC897E21}">
      <dgm:prSet phldr="0"/>
      <dgm:spPr/>
      <dgm:t>
        <a:bodyPr/>
        <a:lstStyle/>
        <a:p>
          <a:pPr rtl="0"/>
          <a:r>
            <a:rPr lang="en-GB" dirty="0"/>
            <a:t>Repair roof</a:t>
          </a:r>
        </a:p>
      </dgm:t>
    </dgm:pt>
    <dgm:pt modelId="{850CC429-4B1F-407D-8932-D22780B01813}" type="parTrans" cxnId="{8FC1FE4E-2E80-4042-9A52-FC017B7B2CA4}">
      <dgm:prSet/>
      <dgm:spPr/>
      <dgm:t>
        <a:bodyPr/>
        <a:lstStyle/>
        <a:p>
          <a:endParaRPr lang="en-US"/>
        </a:p>
      </dgm:t>
    </dgm:pt>
    <dgm:pt modelId="{7EFCEEC5-E221-4629-82F5-8AA78C44E9F9}" type="sibTrans" cxnId="{8FC1FE4E-2E80-4042-9A52-FC017B7B2CA4}">
      <dgm:prSet/>
      <dgm:spPr/>
      <dgm:t>
        <a:bodyPr/>
        <a:lstStyle/>
        <a:p>
          <a:endParaRPr lang="en-US"/>
        </a:p>
      </dgm:t>
    </dgm:pt>
    <dgm:pt modelId="{1EE4DB76-797F-4566-BE47-97C5323798D4}">
      <dgm:prSet phldr="0"/>
      <dgm:spPr/>
      <dgm:t>
        <a:bodyPr/>
        <a:lstStyle/>
        <a:p>
          <a:r>
            <a:rPr lang="en-GB" b="0" i="0" u="none" strike="noStrike" cap="none" baseline="0" noProof="0" dirty="0">
              <a:latin typeface="Arial"/>
              <a:cs typeface="Arial"/>
            </a:rPr>
            <a:t>Steering Group</a:t>
          </a:r>
          <a:endParaRPr lang="en-GB" dirty="0"/>
        </a:p>
      </dgm:t>
    </dgm:pt>
    <dgm:pt modelId="{2CC58073-4907-4C71-BEEB-679904E4476A}" type="parTrans" cxnId="{96F64A61-203C-4139-9D9C-C9895919A502}">
      <dgm:prSet/>
      <dgm:spPr/>
      <dgm:t>
        <a:bodyPr/>
        <a:lstStyle/>
        <a:p>
          <a:endParaRPr lang="en-US"/>
        </a:p>
      </dgm:t>
    </dgm:pt>
    <dgm:pt modelId="{FDF08DC7-D8B3-44AD-9BE9-9F33497E6E8C}" type="sibTrans" cxnId="{96F64A61-203C-4139-9D9C-C9895919A502}">
      <dgm:prSet/>
      <dgm:spPr/>
      <dgm:t>
        <a:bodyPr/>
        <a:lstStyle/>
        <a:p>
          <a:endParaRPr lang="en-US"/>
        </a:p>
      </dgm:t>
    </dgm:pt>
    <dgm:pt modelId="{FAE77F93-3B14-4B3E-8AF3-3C846A2B39EB}">
      <dgm:prSet phldr="0"/>
      <dgm:spPr/>
      <dgm:t>
        <a:bodyPr/>
        <a:lstStyle/>
        <a:p>
          <a:pPr rtl="0"/>
          <a:r>
            <a:rPr lang="en-GB" b="0" i="0" u="none" strike="noStrike" cap="none" baseline="0" noProof="0" dirty="0">
              <a:latin typeface="Arial"/>
              <a:cs typeface="Arial"/>
            </a:rPr>
            <a:t>Doreen Vintner</a:t>
          </a:r>
        </a:p>
      </dgm:t>
    </dgm:pt>
    <dgm:pt modelId="{46A2AF7B-56AE-4D6F-9AEA-93F5EA440240}" type="parTrans" cxnId="{A099F89C-859D-45D6-9BBA-3C9DD3B30901}">
      <dgm:prSet/>
      <dgm:spPr/>
      <dgm:t>
        <a:bodyPr/>
        <a:lstStyle/>
        <a:p>
          <a:endParaRPr lang="en-US"/>
        </a:p>
      </dgm:t>
    </dgm:pt>
    <dgm:pt modelId="{039EDD2C-E1F5-47E4-8493-6CB78CE629B1}" type="sibTrans" cxnId="{A099F89C-859D-45D6-9BBA-3C9DD3B30901}">
      <dgm:prSet/>
      <dgm:spPr/>
      <dgm:t>
        <a:bodyPr/>
        <a:lstStyle/>
        <a:p>
          <a:endParaRPr lang="en-US"/>
        </a:p>
      </dgm:t>
    </dgm:pt>
    <dgm:pt modelId="{46803996-C275-4D20-B8E8-BB4DD16B686A}">
      <dgm:prSet/>
      <dgm:spPr/>
      <dgm:t>
        <a:bodyPr/>
        <a:lstStyle/>
        <a:p>
          <a:r>
            <a:rPr lang="en-US" dirty="0"/>
            <a:t>Project manager</a:t>
          </a:r>
        </a:p>
        <a:p>
          <a:r>
            <a:rPr lang="en-GB" dirty="0"/>
            <a:t>Light Solutions Ltd</a:t>
          </a:r>
          <a:endParaRPr lang="en-US" dirty="0"/>
        </a:p>
      </dgm:t>
    </dgm:pt>
    <dgm:pt modelId="{7311B0BB-0852-45B9-BA59-FC496B5B2CD7}" type="parTrans" cxnId="{2FD99F9D-BF21-4EEA-B498-A9831AEDC776}">
      <dgm:prSet/>
      <dgm:spPr/>
      <dgm:t>
        <a:bodyPr/>
        <a:lstStyle/>
        <a:p>
          <a:endParaRPr lang="en-US"/>
        </a:p>
      </dgm:t>
    </dgm:pt>
    <dgm:pt modelId="{F18AA89C-1239-4193-8DD2-C3F144C1382C}" type="sibTrans" cxnId="{2FD99F9D-BF21-4EEA-B498-A9831AEDC776}">
      <dgm:prSet/>
      <dgm:spPr/>
      <dgm:t>
        <a:bodyPr/>
        <a:lstStyle/>
        <a:p>
          <a:endParaRPr lang="en-US"/>
        </a:p>
      </dgm:t>
    </dgm:pt>
    <dgm:pt modelId="{207471F5-1476-4E31-AC1E-FA5EB3AEDA1F}">
      <dgm:prSet/>
      <dgm:spPr/>
      <dgm:t>
        <a:bodyPr/>
        <a:lstStyle/>
        <a:p>
          <a:r>
            <a:rPr lang="en-US" dirty="0"/>
            <a:t>Interior design</a:t>
          </a:r>
        </a:p>
      </dgm:t>
    </dgm:pt>
    <dgm:pt modelId="{ED0913E1-7BD3-4FA3-870F-23EBFCEE2374}" type="parTrans" cxnId="{EA619F99-6A50-46B3-803C-EE29A8743872}">
      <dgm:prSet/>
      <dgm:spPr/>
      <dgm:t>
        <a:bodyPr/>
        <a:lstStyle/>
        <a:p>
          <a:endParaRPr lang="en-US"/>
        </a:p>
      </dgm:t>
    </dgm:pt>
    <dgm:pt modelId="{7157DBBA-E3AE-46EB-A40A-BB1CE7CA21A6}" type="sibTrans" cxnId="{EA619F99-6A50-46B3-803C-EE29A8743872}">
      <dgm:prSet/>
      <dgm:spPr/>
      <dgm:t>
        <a:bodyPr/>
        <a:lstStyle/>
        <a:p>
          <a:endParaRPr lang="en-US"/>
        </a:p>
      </dgm:t>
    </dgm:pt>
    <dgm:pt modelId="{05DB5B30-1AA9-45BC-AF2C-4DE5599BEFCE}" type="pres">
      <dgm:prSet presAssocID="{93478988-D6B4-4F70-9F01-7DA44B561C46}" presName="Name0" presStyleCnt="0">
        <dgm:presLayoutVars>
          <dgm:dir/>
          <dgm:animLvl val="lvl"/>
          <dgm:resizeHandles val="exact"/>
        </dgm:presLayoutVars>
      </dgm:prSet>
      <dgm:spPr/>
    </dgm:pt>
    <dgm:pt modelId="{FC562658-CC5D-41AB-91B7-83A84F76B204}" type="pres">
      <dgm:prSet presAssocID="{0DFC3CC2-85DB-4EAB-AD46-7791BB0783A4}" presName="boxAndChildren" presStyleCnt="0"/>
      <dgm:spPr/>
    </dgm:pt>
    <dgm:pt modelId="{6FF1D267-C700-4992-8B47-036DCF0CE3C0}" type="pres">
      <dgm:prSet presAssocID="{0DFC3CC2-85DB-4EAB-AD46-7791BB0783A4}" presName="parentTextBox" presStyleLbl="node1" presStyleIdx="0" presStyleCnt="4"/>
      <dgm:spPr/>
    </dgm:pt>
    <dgm:pt modelId="{DF36762E-0013-4682-8745-1BA47EB0A7C2}" type="pres">
      <dgm:prSet presAssocID="{0DFC3CC2-85DB-4EAB-AD46-7791BB0783A4}" presName="entireBox" presStyleLbl="node1" presStyleIdx="0" presStyleCnt="4"/>
      <dgm:spPr/>
    </dgm:pt>
    <dgm:pt modelId="{B4EB30F3-40BC-43F1-B07F-1A452CBD73D1}" type="pres">
      <dgm:prSet presAssocID="{0DFC3CC2-85DB-4EAB-AD46-7791BB0783A4}" presName="descendantBox" presStyleCnt="0"/>
      <dgm:spPr/>
    </dgm:pt>
    <dgm:pt modelId="{BC7D7F00-71B1-4686-A248-C82512F8720D}" type="pres">
      <dgm:prSet presAssocID="{A287E99B-D4C8-488C-AA80-757FB5EE7E4D}" presName="childTextBox" presStyleLbl="fgAccFollowNode1" presStyleIdx="0" presStyleCnt="8">
        <dgm:presLayoutVars>
          <dgm:bulletEnabled val="1"/>
        </dgm:presLayoutVars>
      </dgm:prSet>
      <dgm:spPr/>
    </dgm:pt>
    <dgm:pt modelId="{1254E7D7-30D4-49D1-9371-6484FE2D8CAD}" type="pres">
      <dgm:prSet presAssocID="{9D90797E-9FB4-4BC1-A949-43C7CC897E21}" presName="childTextBox" presStyleLbl="fgAccFollowNode1" presStyleIdx="1" presStyleCnt="8">
        <dgm:presLayoutVars>
          <dgm:bulletEnabled val="1"/>
        </dgm:presLayoutVars>
      </dgm:prSet>
      <dgm:spPr/>
    </dgm:pt>
    <dgm:pt modelId="{59691F51-AE99-4302-8409-AC3F62D80D82}" type="pres">
      <dgm:prSet presAssocID="{FE8FC069-36AF-4ECA-8BCF-E3EE0AE41B36}" presName="childTextBox" presStyleLbl="fgAccFollowNode1" presStyleIdx="2" presStyleCnt="8">
        <dgm:presLayoutVars>
          <dgm:bulletEnabled val="1"/>
        </dgm:presLayoutVars>
      </dgm:prSet>
      <dgm:spPr/>
    </dgm:pt>
    <dgm:pt modelId="{D21076D9-3E2D-4F7B-8483-1D5F62F739B8}" type="pres">
      <dgm:prSet presAssocID="{207471F5-1476-4E31-AC1E-FA5EB3AEDA1F}" presName="childTextBox" presStyleLbl="fgAccFollowNode1" presStyleIdx="3" presStyleCnt="8">
        <dgm:presLayoutVars>
          <dgm:bulletEnabled val="1"/>
        </dgm:presLayoutVars>
      </dgm:prSet>
      <dgm:spPr/>
    </dgm:pt>
    <dgm:pt modelId="{E12FA0CB-86B9-4140-81AE-0994BDA157D0}" type="pres">
      <dgm:prSet presAssocID="{F18AA89C-1239-4193-8DD2-C3F144C1382C}" presName="sp" presStyleCnt="0"/>
      <dgm:spPr/>
    </dgm:pt>
    <dgm:pt modelId="{53298336-FC67-464B-BB38-84248A136775}" type="pres">
      <dgm:prSet presAssocID="{46803996-C275-4D20-B8E8-BB4DD16B686A}" presName="arrowAndChildren" presStyleCnt="0"/>
      <dgm:spPr/>
    </dgm:pt>
    <dgm:pt modelId="{C222CB28-7C69-4E5A-BDAC-269B2B9788B0}" type="pres">
      <dgm:prSet presAssocID="{46803996-C275-4D20-B8E8-BB4DD16B686A}" presName="parentTextArrow" presStyleLbl="node1" presStyleIdx="1" presStyleCnt="4" custLinFactNeighborY="1200"/>
      <dgm:spPr/>
    </dgm:pt>
    <dgm:pt modelId="{C81ED5BF-C370-4463-B5A0-72A0A0101AA1}" type="pres">
      <dgm:prSet presAssocID="{FDF08DC7-D8B3-44AD-9BE9-9F33497E6E8C}" presName="sp" presStyleCnt="0"/>
      <dgm:spPr/>
    </dgm:pt>
    <dgm:pt modelId="{8E2DFB39-CE83-4967-A344-6F00BA7712AE}" type="pres">
      <dgm:prSet presAssocID="{1EE4DB76-797F-4566-BE47-97C5323798D4}" presName="arrowAndChildren" presStyleCnt="0"/>
      <dgm:spPr/>
    </dgm:pt>
    <dgm:pt modelId="{D24A212D-E682-4C68-B90C-9D83B09DBB96}" type="pres">
      <dgm:prSet presAssocID="{1EE4DB76-797F-4566-BE47-97C5323798D4}" presName="parentTextArrow" presStyleLbl="node1" presStyleIdx="1" presStyleCnt="4"/>
      <dgm:spPr/>
    </dgm:pt>
    <dgm:pt modelId="{84CE9431-C6E6-4443-AB0F-9A23B6579805}" type="pres">
      <dgm:prSet presAssocID="{1EE4DB76-797F-4566-BE47-97C5323798D4}" presName="arrow" presStyleLbl="node1" presStyleIdx="2" presStyleCnt="4"/>
      <dgm:spPr/>
    </dgm:pt>
    <dgm:pt modelId="{7279732C-1C55-494F-8C3F-4C61884DC139}" type="pres">
      <dgm:prSet presAssocID="{1EE4DB76-797F-4566-BE47-97C5323798D4}" presName="descendantArrow" presStyleCnt="0"/>
      <dgm:spPr/>
    </dgm:pt>
    <dgm:pt modelId="{B1CC7D07-4407-486D-A84C-13F4D3E16CC8}" type="pres">
      <dgm:prSet presAssocID="{AEE96853-DFCD-43DF-B3EB-0E3A89366992}" presName="childTextArrow" presStyleLbl="fgAccFollowNode1" presStyleIdx="4" presStyleCnt="8">
        <dgm:presLayoutVars>
          <dgm:bulletEnabled val="1"/>
        </dgm:presLayoutVars>
      </dgm:prSet>
      <dgm:spPr/>
    </dgm:pt>
    <dgm:pt modelId="{99EDED55-9E1B-47F8-855C-6690C2E7F241}" type="pres">
      <dgm:prSet presAssocID="{20FBB383-5E64-41A4-AF37-A432D1AB0445}" presName="childTextArrow" presStyleLbl="fgAccFollowNode1" presStyleIdx="5" presStyleCnt="8">
        <dgm:presLayoutVars>
          <dgm:bulletEnabled val="1"/>
        </dgm:presLayoutVars>
      </dgm:prSet>
      <dgm:spPr/>
    </dgm:pt>
    <dgm:pt modelId="{93E90103-0479-4EB8-AFAF-D40E7FF02B5B}" type="pres">
      <dgm:prSet presAssocID="{FE4224D4-3C08-4C51-8D54-361BFA051A13}" presName="childTextArrow" presStyleLbl="fgAccFollowNode1" presStyleIdx="6" presStyleCnt="8">
        <dgm:presLayoutVars>
          <dgm:bulletEnabled val="1"/>
        </dgm:presLayoutVars>
      </dgm:prSet>
      <dgm:spPr/>
    </dgm:pt>
    <dgm:pt modelId="{F99C3131-5A42-4984-BB44-5B261FF1E520}" type="pres">
      <dgm:prSet presAssocID="{367FF90E-9B8B-4650-A73F-733C7EBDA03D}" presName="sp" presStyleCnt="0"/>
      <dgm:spPr/>
    </dgm:pt>
    <dgm:pt modelId="{0ACB402F-BCF4-48D0-A897-026024B967A2}" type="pres">
      <dgm:prSet presAssocID="{4C17578E-125C-457A-922A-305919F1CD9C}" presName="arrowAndChildren" presStyleCnt="0"/>
      <dgm:spPr/>
    </dgm:pt>
    <dgm:pt modelId="{0AD4BFAB-81FA-4569-95F8-5344BCA062C2}" type="pres">
      <dgm:prSet presAssocID="{4C17578E-125C-457A-922A-305919F1CD9C}" presName="parentTextArrow" presStyleLbl="node1" presStyleIdx="2" presStyleCnt="4"/>
      <dgm:spPr/>
    </dgm:pt>
    <dgm:pt modelId="{FE01DA1E-B4B6-4887-BD2D-890DF51676BD}" type="pres">
      <dgm:prSet presAssocID="{4C17578E-125C-457A-922A-305919F1CD9C}" presName="arrow" presStyleLbl="node1" presStyleIdx="3" presStyleCnt="4"/>
      <dgm:spPr/>
    </dgm:pt>
    <dgm:pt modelId="{7B424583-0FF2-47E2-B214-1E316E93217B}" type="pres">
      <dgm:prSet presAssocID="{4C17578E-125C-457A-922A-305919F1CD9C}" presName="descendantArrow" presStyleCnt="0"/>
      <dgm:spPr/>
    </dgm:pt>
    <dgm:pt modelId="{452FA484-A26F-49FA-A6EF-50353EDC83B1}" type="pres">
      <dgm:prSet presAssocID="{FAE77F93-3B14-4B3E-8AF3-3C846A2B39EB}" presName="childTextArrow" presStyleLbl="fgAccFollowNode1" presStyleIdx="7" presStyleCnt="8">
        <dgm:presLayoutVars>
          <dgm:bulletEnabled val="1"/>
        </dgm:presLayoutVars>
      </dgm:prSet>
      <dgm:spPr/>
    </dgm:pt>
  </dgm:ptLst>
  <dgm:cxnLst>
    <dgm:cxn modelId="{DEBA431F-6622-4B57-9C6D-9B98540D005D}" type="presOf" srcId="{1EE4DB76-797F-4566-BE47-97C5323798D4}" destId="{D24A212D-E682-4C68-B90C-9D83B09DBB96}" srcOrd="0" destOrd="0" presId="urn:microsoft.com/office/officeart/2005/8/layout/process4"/>
    <dgm:cxn modelId="{8FC1FE4E-2E80-4042-9A52-FC017B7B2CA4}" srcId="{0DFC3CC2-85DB-4EAB-AD46-7791BB0783A4}" destId="{9D90797E-9FB4-4BC1-A949-43C7CC897E21}" srcOrd="1" destOrd="0" parTransId="{850CC429-4B1F-407D-8932-D22780B01813}" sibTransId="{7EFCEEC5-E221-4629-82F5-8AA78C44E9F9}"/>
    <dgm:cxn modelId="{1A709151-406B-4A75-BF36-1753C0B50B8A}" srcId="{0DFC3CC2-85DB-4EAB-AD46-7791BB0783A4}" destId="{A287E99B-D4C8-488C-AA80-757FB5EE7E4D}" srcOrd="0" destOrd="0" parTransId="{9672B52D-383F-4404-B166-5CE2ABB19938}" sibTransId="{CCB17092-4A74-4598-A337-14D9B0D8E540}"/>
    <dgm:cxn modelId="{7F159D54-8B52-4334-B6AF-00CDB7A06938}" type="presOf" srcId="{A287E99B-D4C8-488C-AA80-757FB5EE7E4D}" destId="{BC7D7F00-71B1-4686-A248-C82512F8720D}" srcOrd="0" destOrd="0" presId="urn:microsoft.com/office/officeart/2005/8/layout/process4"/>
    <dgm:cxn modelId="{0E82005A-D342-4FC2-9D29-028493A75367}" srcId="{0DFC3CC2-85DB-4EAB-AD46-7791BB0783A4}" destId="{FE8FC069-36AF-4ECA-8BCF-E3EE0AE41B36}" srcOrd="2" destOrd="0" parTransId="{860E4313-06AB-46F4-B066-3CB3F57DBC31}" sibTransId="{B9A16625-DCA3-4790-BFC5-6E6BCBDA699A}"/>
    <dgm:cxn modelId="{96F64A61-203C-4139-9D9C-C9895919A502}" srcId="{93478988-D6B4-4F70-9F01-7DA44B561C46}" destId="{1EE4DB76-797F-4566-BE47-97C5323798D4}" srcOrd="1" destOrd="0" parTransId="{2CC58073-4907-4C71-BEEB-679904E4476A}" sibTransId="{FDF08DC7-D8B3-44AD-9BE9-9F33497E6E8C}"/>
    <dgm:cxn modelId="{E0B03B6B-A49B-43F0-8082-EF93541CD493}" type="presOf" srcId="{AEE96853-DFCD-43DF-B3EB-0E3A89366992}" destId="{B1CC7D07-4407-486D-A84C-13F4D3E16CC8}" srcOrd="0" destOrd="0" presId="urn:microsoft.com/office/officeart/2005/8/layout/process4"/>
    <dgm:cxn modelId="{C07A766E-65FB-41DC-AB50-589D3B276555}" type="presOf" srcId="{4C17578E-125C-457A-922A-305919F1CD9C}" destId="{0AD4BFAB-81FA-4569-95F8-5344BCA062C2}" srcOrd="0" destOrd="0" presId="urn:microsoft.com/office/officeart/2005/8/layout/process4"/>
    <dgm:cxn modelId="{0627BA84-E941-4E82-BAB9-291F000263CD}" srcId="{1EE4DB76-797F-4566-BE47-97C5323798D4}" destId="{FE4224D4-3C08-4C51-8D54-361BFA051A13}" srcOrd="2" destOrd="0" parTransId="{96F708D3-3FCD-4C6A-885B-BACF58018BDE}" sibTransId="{F0D9BA6B-D39F-43E5-B69C-06F441912119}"/>
    <dgm:cxn modelId="{6442668C-AB63-42C8-B809-710A8B782A23}" type="presOf" srcId="{4C17578E-125C-457A-922A-305919F1CD9C}" destId="{FE01DA1E-B4B6-4887-BD2D-890DF51676BD}" srcOrd="1" destOrd="0" presId="urn:microsoft.com/office/officeart/2005/8/layout/process4"/>
    <dgm:cxn modelId="{06E5FA8C-54C1-4B6A-8ABF-301F63EB963F}" srcId="{93478988-D6B4-4F70-9F01-7DA44B561C46}" destId="{0DFC3CC2-85DB-4EAB-AD46-7791BB0783A4}" srcOrd="3" destOrd="0" parTransId="{65B61989-05A6-4B95-BCB9-4A4E57B77FAA}" sibTransId="{89C3D132-8880-4991-B0F6-038D239458FC}"/>
    <dgm:cxn modelId="{EA619F99-6A50-46B3-803C-EE29A8743872}" srcId="{0DFC3CC2-85DB-4EAB-AD46-7791BB0783A4}" destId="{207471F5-1476-4E31-AC1E-FA5EB3AEDA1F}" srcOrd="3" destOrd="0" parTransId="{ED0913E1-7BD3-4FA3-870F-23EBFCEE2374}" sibTransId="{7157DBBA-E3AE-46EB-A40A-BB1CE7CA21A6}"/>
    <dgm:cxn modelId="{54E8AB9A-B3E2-4598-B5DE-BEF8DA0D488C}" type="presOf" srcId="{1EE4DB76-797F-4566-BE47-97C5323798D4}" destId="{84CE9431-C6E6-4443-AB0F-9A23B6579805}" srcOrd="1" destOrd="0" presId="urn:microsoft.com/office/officeart/2005/8/layout/process4"/>
    <dgm:cxn modelId="{A099F89C-859D-45D6-9BBA-3C9DD3B30901}" srcId="{4C17578E-125C-457A-922A-305919F1CD9C}" destId="{FAE77F93-3B14-4B3E-8AF3-3C846A2B39EB}" srcOrd="0" destOrd="0" parTransId="{46A2AF7B-56AE-4D6F-9AEA-93F5EA440240}" sibTransId="{039EDD2C-E1F5-47E4-8493-6CB78CE629B1}"/>
    <dgm:cxn modelId="{2FD99F9D-BF21-4EEA-B498-A9831AEDC776}" srcId="{93478988-D6B4-4F70-9F01-7DA44B561C46}" destId="{46803996-C275-4D20-B8E8-BB4DD16B686A}" srcOrd="2" destOrd="0" parTransId="{7311B0BB-0852-45B9-BA59-FC496B5B2CD7}" sibTransId="{F18AA89C-1239-4193-8DD2-C3F144C1382C}"/>
    <dgm:cxn modelId="{496109A8-7ECD-4367-96EC-8DE532D0846F}" type="presOf" srcId="{20FBB383-5E64-41A4-AF37-A432D1AB0445}" destId="{99EDED55-9E1B-47F8-855C-6690C2E7F241}" srcOrd="0" destOrd="0" presId="urn:microsoft.com/office/officeart/2005/8/layout/process4"/>
    <dgm:cxn modelId="{134D96AD-7FE6-40D4-A846-48AEFF09EBFF}" type="presOf" srcId="{FE4224D4-3C08-4C51-8D54-361BFA051A13}" destId="{93E90103-0479-4EB8-AFAF-D40E7FF02B5B}" srcOrd="0" destOrd="0" presId="urn:microsoft.com/office/officeart/2005/8/layout/process4"/>
    <dgm:cxn modelId="{6CD130B8-9A6D-4273-B559-B02C77827AF6}" type="presOf" srcId="{46803996-C275-4D20-B8E8-BB4DD16B686A}" destId="{C222CB28-7C69-4E5A-BDAC-269B2B9788B0}" srcOrd="0" destOrd="0" presId="urn:microsoft.com/office/officeart/2005/8/layout/process4"/>
    <dgm:cxn modelId="{51DECAC2-F006-4D0C-B89B-1AC6FD0A72C0}" type="presOf" srcId="{93478988-D6B4-4F70-9F01-7DA44B561C46}" destId="{05DB5B30-1AA9-45BC-AF2C-4DE5599BEFCE}" srcOrd="0" destOrd="0" presId="urn:microsoft.com/office/officeart/2005/8/layout/process4"/>
    <dgm:cxn modelId="{5EA6C0D8-277F-46ED-8964-4C6A30E1E769}" type="presOf" srcId="{9D90797E-9FB4-4BC1-A949-43C7CC897E21}" destId="{1254E7D7-30D4-49D1-9371-6484FE2D8CAD}" srcOrd="0" destOrd="0" presId="urn:microsoft.com/office/officeart/2005/8/layout/process4"/>
    <dgm:cxn modelId="{96ED4EDD-9B52-4D8D-81BD-8C9C059FC1DC}" type="presOf" srcId="{FE8FC069-36AF-4ECA-8BCF-E3EE0AE41B36}" destId="{59691F51-AE99-4302-8409-AC3F62D80D82}" srcOrd="0" destOrd="0" presId="urn:microsoft.com/office/officeart/2005/8/layout/process4"/>
    <dgm:cxn modelId="{55F0D0E2-7A3E-4029-9487-0ACF9A8A2F79}" srcId="{93478988-D6B4-4F70-9F01-7DA44B561C46}" destId="{4C17578E-125C-457A-922A-305919F1CD9C}" srcOrd="0" destOrd="0" parTransId="{3EDFCB1B-5739-4E2B-B42C-A3D2EB5EF6C2}" sibTransId="{367FF90E-9B8B-4650-A73F-733C7EBDA03D}"/>
    <dgm:cxn modelId="{FD55C6EA-2B12-4AE7-9A8D-AA1E120AB786}" type="presOf" srcId="{FAE77F93-3B14-4B3E-8AF3-3C846A2B39EB}" destId="{452FA484-A26F-49FA-A6EF-50353EDC83B1}" srcOrd="0" destOrd="0" presId="urn:microsoft.com/office/officeart/2005/8/layout/process4"/>
    <dgm:cxn modelId="{95DBC6F0-A803-4C21-92A5-0E5034041F43}" srcId="{1EE4DB76-797F-4566-BE47-97C5323798D4}" destId="{AEE96853-DFCD-43DF-B3EB-0E3A89366992}" srcOrd="0" destOrd="0" parTransId="{CF1566CB-3F1D-44F3-8CCF-8A2A90EBA6D6}" sibTransId="{DADD61CA-23DC-4BAD-99CA-32961A8ED11C}"/>
    <dgm:cxn modelId="{DCA13CF5-DE5B-414D-B9DE-727752E301EA}" type="presOf" srcId="{0DFC3CC2-85DB-4EAB-AD46-7791BB0783A4}" destId="{DF36762E-0013-4682-8745-1BA47EB0A7C2}" srcOrd="1" destOrd="0" presId="urn:microsoft.com/office/officeart/2005/8/layout/process4"/>
    <dgm:cxn modelId="{BA8A24F7-71A0-4D5D-84F5-BE48382794FE}" type="presOf" srcId="{207471F5-1476-4E31-AC1E-FA5EB3AEDA1F}" destId="{D21076D9-3E2D-4F7B-8483-1D5F62F739B8}" srcOrd="0" destOrd="0" presId="urn:microsoft.com/office/officeart/2005/8/layout/process4"/>
    <dgm:cxn modelId="{2FDB3FF9-8F23-488D-8194-30A2188AF8FC}" type="presOf" srcId="{0DFC3CC2-85DB-4EAB-AD46-7791BB0783A4}" destId="{6FF1D267-C700-4992-8B47-036DCF0CE3C0}" srcOrd="0" destOrd="0" presId="urn:microsoft.com/office/officeart/2005/8/layout/process4"/>
    <dgm:cxn modelId="{C93EBCFD-4C78-40EF-9D7A-16BBE41372E7}" srcId="{1EE4DB76-797F-4566-BE47-97C5323798D4}" destId="{20FBB383-5E64-41A4-AF37-A432D1AB0445}" srcOrd="1" destOrd="0" parTransId="{D971426A-AFF0-4A88-AE79-226918A2544B}" sibTransId="{11B0D91D-2CD6-4952-B944-31F5A26D2FFB}"/>
    <dgm:cxn modelId="{9D17CC18-AF71-439A-8E29-A66CC6FD60FE}" type="presParOf" srcId="{05DB5B30-1AA9-45BC-AF2C-4DE5599BEFCE}" destId="{FC562658-CC5D-41AB-91B7-83A84F76B204}" srcOrd="0" destOrd="0" presId="urn:microsoft.com/office/officeart/2005/8/layout/process4"/>
    <dgm:cxn modelId="{97FB9374-6A0C-44FB-9C00-D7A3A5EF8174}" type="presParOf" srcId="{FC562658-CC5D-41AB-91B7-83A84F76B204}" destId="{6FF1D267-C700-4992-8B47-036DCF0CE3C0}" srcOrd="0" destOrd="0" presId="urn:microsoft.com/office/officeart/2005/8/layout/process4"/>
    <dgm:cxn modelId="{EC89469C-D75B-41BA-B1F5-6D640EDC42BE}" type="presParOf" srcId="{FC562658-CC5D-41AB-91B7-83A84F76B204}" destId="{DF36762E-0013-4682-8745-1BA47EB0A7C2}" srcOrd="1" destOrd="0" presId="urn:microsoft.com/office/officeart/2005/8/layout/process4"/>
    <dgm:cxn modelId="{F21CAD96-BE08-4DC1-B632-A177D41F61FC}" type="presParOf" srcId="{FC562658-CC5D-41AB-91B7-83A84F76B204}" destId="{B4EB30F3-40BC-43F1-B07F-1A452CBD73D1}" srcOrd="2" destOrd="0" presId="urn:microsoft.com/office/officeart/2005/8/layout/process4"/>
    <dgm:cxn modelId="{F81EB11A-79CE-4EBA-98E0-F58A6CDF4189}" type="presParOf" srcId="{B4EB30F3-40BC-43F1-B07F-1A452CBD73D1}" destId="{BC7D7F00-71B1-4686-A248-C82512F8720D}" srcOrd="0" destOrd="0" presId="urn:microsoft.com/office/officeart/2005/8/layout/process4"/>
    <dgm:cxn modelId="{A4B6C210-F82F-48B1-9B62-381E55C9FE9B}" type="presParOf" srcId="{B4EB30F3-40BC-43F1-B07F-1A452CBD73D1}" destId="{1254E7D7-30D4-49D1-9371-6484FE2D8CAD}" srcOrd="1" destOrd="0" presId="urn:microsoft.com/office/officeart/2005/8/layout/process4"/>
    <dgm:cxn modelId="{C29D92EC-49CC-4B95-8614-88DFCA4DBAAF}" type="presParOf" srcId="{B4EB30F3-40BC-43F1-B07F-1A452CBD73D1}" destId="{59691F51-AE99-4302-8409-AC3F62D80D82}" srcOrd="2" destOrd="0" presId="urn:microsoft.com/office/officeart/2005/8/layout/process4"/>
    <dgm:cxn modelId="{8F879DD1-F075-4AED-8566-6B22F22C5C4A}" type="presParOf" srcId="{B4EB30F3-40BC-43F1-B07F-1A452CBD73D1}" destId="{D21076D9-3E2D-4F7B-8483-1D5F62F739B8}" srcOrd="3" destOrd="0" presId="urn:microsoft.com/office/officeart/2005/8/layout/process4"/>
    <dgm:cxn modelId="{A804C7FB-BF99-4008-8379-001AE9BA3189}" type="presParOf" srcId="{05DB5B30-1AA9-45BC-AF2C-4DE5599BEFCE}" destId="{E12FA0CB-86B9-4140-81AE-0994BDA157D0}" srcOrd="1" destOrd="0" presId="urn:microsoft.com/office/officeart/2005/8/layout/process4"/>
    <dgm:cxn modelId="{472BCA6E-C3E8-48D6-AAED-DBD15E6D4655}" type="presParOf" srcId="{05DB5B30-1AA9-45BC-AF2C-4DE5599BEFCE}" destId="{53298336-FC67-464B-BB38-84248A136775}" srcOrd="2" destOrd="0" presId="urn:microsoft.com/office/officeart/2005/8/layout/process4"/>
    <dgm:cxn modelId="{1307352E-774A-45B4-A2B1-E07E9D520C18}" type="presParOf" srcId="{53298336-FC67-464B-BB38-84248A136775}" destId="{C222CB28-7C69-4E5A-BDAC-269B2B9788B0}" srcOrd="0" destOrd="0" presId="urn:microsoft.com/office/officeart/2005/8/layout/process4"/>
    <dgm:cxn modelId="{35FF4E04-A2CB-442D-AF17-4C6D9B80323A}" type="presParOf" srcId="{05DB5B30-1AA9-45BC-AF2C-4DE5599BEFCE}" destId="{C81ED5BF-C370-4463-B5A0-72A0A0101AA1}" srcOrd="3" destOrd="0" presId="urn:microsoft.com/office/officeart/2005/8/layout/process4"/>
    <dgm:cxn modelId="{A39722D1-874B-4975-9873-6E8480BB77F3}" type="presParOf" srcId="{05DB5B30-1AA9-45BC-AF2C-4DE5599BEFCE}" destId="{8E2DFB39-CE83-4967-A344-6F00BA7712AE}" srcOrd="4" destOrd="0" presId="urn:microsoft.com/office/officeart/2005/8/layout/process4"/>
    <dgm:cxn modelId="{8738EA10-3DE2-4E5D-A336-C8F6B5D6F3DB}" type="presParOf" srcId="{8E2DFB39-CE83-4967-A344-6F00BA7712AE}" destId="{D24A212D-E682-4C68-B90C-9D83B09DBB96}" srcOrd="0" destOrd="0" presId="urn:microsoft.com/office/officeart/2005/8/layout/process4"/>
    <dgm:cxn modelId="{8156529D-B2E8-468D-AFBC-BC6DC6E8817F}" type="presParOf" srcId="{8E2DFB39-CE83-4967-A344-6F00BA7712AE}" destId="{84CE9431-C6E6-4443-AB0F-9A23B6579805}" srcOrd="1" destOrd="0" presId="urn:microsoft.com/office/officeart/2005/8/layout/process4"/>
    <dgm:cxn modelId="{7BECF96F-000D-40C3-85AD-511A8C128050}" type="presParOf" srcId="{8E2DFB39-CE83-4967-A344-6F00BA7712AE}" destId="{7279732C-1C55-494F-8C3F-4C61884DC139}" srcOrd="2" destOrd="0" presId="urn:microsoft.com/office/officeart/2005/8/layout/process4"/>
    <dgm:cxn modelId="{7677E30B-1451-44EA-BAB0-0CFA5A41376D}" type="presParOf" srcId="{7279732C-1C55-494F-8C3F-4C61884DC139}" destId="{B1CC7D07-4407-486D-A84C-13F4D3E16CC8}" srcOrd="0" destOrd="0" presId="urn:microsoft.com/office/officeart/2005/8/layout/process4"/>
    <dgm:cxn modelId="{6999DABB-BAA9-4ACC-99D3-C2092822A69D}" type="presParOf" srcId="{7279732C-1C55-494F-8C3F-4C61884DC139}" destId="{99EDED55-9E1B-47F8-855C-6690C2E7F241}" srcOrd="1" destOrd="0" presId="urn:microsoft.com/office/officeart/2005/8/layout/process4"/>
    <dgm:cxn modelId="{13C909BC-66CB-41C3-A087-CB4F2297FEE9}" type="presParOf" srcId="{7279732C-1C55-494F-8C3F-4C61884DC139}" destId="{93E90103-0479-4EB8-AFAF-D40E7FF02B5B}" srcOrd="2" destOrd="0" presId="urn:microsoft.com/office/officeart/2005/8/layout/process4"/>
    <dgm:cxn modelId="{59CDCF2B-A277-4A0F-A0CA-92B658466244}" type="presParOf" srcId="{05DB5B30-1AA9-45BC-AF2C-4DE5599BEFCE}" destId="{F99C3131-5A42-4984-BB44-5B261FF1E520}" srcOrd="5" destOrd="0" presId="urn:microsoft.com/office/officeart/2005/8/layout/process4"/>
    <dgm:cxn modelId="{98D14C38-D6FC-478E-88AD-407239F76A50}" type="presParOf" srcId="{05DB5B30-1AA9-45BC-AF2C-4DE5599BEFCE}" destId="{0ACB402F-BCF4-48D0-A897-026024B967A2}" srcOrd="6" destOrd="0" presId="urn:microsoft.com/office/officeart/2005/8/layout/process4"/>
    <dgm:cxn modelId="{CC1B6E8D-D341-463D-AE81-4FEC7D606850}" type="presParOf" srcId="{0ACB402F-BCF4-48D0-A897-026024B967A2}" destId="{0AD4BFAB-81FA-4569-95F8-5344BCA062C2}" srcOrd="0" destOrd="0" presId="urn:microsoft.com/office/officeart/2005/8/layout/process4"/>
    <dgm:cxn modelId="{722A47BA-D284-451F-922B-8C145DF98A9F}" type="presParOf" srcId="{0ACB402F-BCF4-48D0-A897-026024B967A2}" destId="{FE01DA1E-B4B6-4887-BD2D-890DF51676BD}" srcOrd="1" destOrd="0" presId="urn:microsoft.com/office/officeart/2005/8/layout/process4"/>
    <dgm:cxn modelId="{83B2CF28-680E-4293-AFE8-12D04CAF4949}" type="presParOf" srcId="{0ACB402F-BCF4-48D0-A897-026024B967A2}" destId="{7B424583-0FF2-47E2-B214-1E316E93217B}" srcOrd="2" destOrd="0" presId="urn:microsoft.com/office/officeart/2005/8/layout/process4"/>
    <dgm:cxn modelId="{41FC9357-B56C-4109-A766-E75EA03EB50D}" type="presParOf" srcId="{7B424583-0FF2-47E2-B214-1E316E93217B}" destId="{452FA484-A26F-49FA-A6EF-50353EDC83B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6762E-0013-4682-8745-1BA47EB0A7C2}">
      <dsp:nvSpPr>
        <dsp:cNvPr id="0" name=""/>
        <dsp:cNvSpPr/>
      </dsp:nvSpPr>
      <dsp:spPr>
        <a:xfrm>
          <a:off x="0" y="3862010"/>
          <a:ext cx="8229600" cy="844913"/>
        </a:xfrm>
        <a:prstGeom prst="rec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dirty="0"/>
            <a:t>Work Steams</a:t>
          </a:r>
        </a:p>
      </dsp:txBody>
      <dsp:txXfrm>
        <a:off x="0" y="3862010"/>
        <a:ext cx="8229600" cy="456253"/>
      </dsp:txXfrm>
    </dsp:sp>
    <dsp:sp modelId="{BC7D7F00-71B1-4686-A248-C82512F8720D}">
      <dsp:nvSpPr>
        <dsp:cNvPr id="0" name=""/>
        <dsp:cNvSpPr/>
      </dsp:nvSpPr>
      <dsp:spPr>
        <a:xfrm>
          <a:off x="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Install electric</a:t>
          </a:r>
        </a:p>
      </dsp:txBody>
      <dsp:txXfrm>
        <a:off x="0" y="4301365"/>
        <a:ext cx="2057399" cy="388660"/>
      </dsp:txXfrm>
    </dsp:sp>
    <dsp:sp modelId="{1254E7D7-30D4-49D1-9371-6484FE2D8CAD}">
      <dsp:nvSpPr>
        <dsp:cNvPr id="0" name=""/>
        <dsp:cNvSpPr/>
      </dsp:nvSpPr>
      <dsp:spPr>
        <a:xfrm>
          <a:off x="205740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t>Repair roof</a:t>
          </a:r>
        </a:p>
      </dsp:txBody>
      <dsp:txXfrm>
        <a:off x="2057400" y="4301365"/>
        <a:ext cx="2057399" cy="388660"/>
      </dsp:txXfrm>
    </dsp:sp>
    <dsp:sp modelId="{59691F51-AE99-4302-8409-AC3F62D80D82}">
      <dsp:nvSpPr>
        <dsp:cNvPr id="0" name=""/>
        <dsp:cNvSpPr/>
      </dsp:nvSpPr>
      <dsp:spPr>
        <a:xfrm>
          <a:off x="4114800"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Build internal rooms</a:t>
          </a:r>
        </a:p>
      </dsp:txBody>
      <dsp:txXfrm>
        <a:off x="4114800" y="4301365"/>
        <a:ext cx="2057399" cy="388660"/>
      </dsp:txXfrm>
    </dsp:sp>
    <dsp:sp modelId="{D21076D9-3E2D-4F7B-8483-1D5F62F739B8}">
      <dsp:nvSpPr>
        <dsp:cNvPr id="0" name=""/>
        <dsp:cNvSpPr/>
      </dsp:nvSpPr>
      <dsp:spPr>
        <a:xfrm>
          <a:off x="6172199" y="4301365"/>
          <a:ext cx="2057399" cy="388660"/>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a:lnSpc>
              <a:spcPct val="90000"/>
            </a:lnSpc>
            <a:spcBef>
              <a:spcPct val="0"/>
            </a:spcBef>
            <a:spcAft>
              <a:spcPct val="35000"/>
            </a:spcAft>
            <a:buNone/>
          </a:pPr>
          <a:r>
            <a:rPr lang="en-US" sz="1600" kern="1200" dirty="0"/>
            <a:t>Interior design</a:t>
          </a:r>
        </a:p>
      </dsp:txBody>
      <dsp:txXfrm>
        <a:off x="6172199" y="4301365"/>
        <a:ext cx="2057399" cy="388660"/>
      </dsp:txXfrm>
    </dsp:sp>
    <dsp:sp modelId="{C222CB28-7C69-4E5A-BDAC-269B2B9788B0}">
      <dsp:nvSpPr>
        <dsp:cNvPr id="0" name=""/>
        <dsp:cNvSpPr/>
      </dsp:nvSpPr>
      <dsp:spPr>
        <a:xfrm rot="10800000">
          <a:off x="0" y="2590801"/>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Project manager</a:t>
          </a:r>
        </a:p>
        <a:p>
          <a:pPr marL="0" lvl="0" indent="0" algn="ctr" defTabSz="711200">
            <a:lnSpc>
              <a:spcPct val="90000"/>
            </a:lnSpc>
            <a:spcBef>
              <a:spcPct val="0"/>
            </a:spcBef>
            <a:spcAft>
              <a:spcPct val="35000"/>
            </a:spcAft>
            <a:buNone/>
          </a:pPr>
          <a:r>
            <a:rPr lang="en-GB" sz="1600" kern="1200" dirty="0"/>
            <a:t>Light Solutions Ltd</a:t>
          </a:r>
          <a:endParaRPr lang="en-US" sz="1600" kern="1200" dirty="0"/>
        </a:p>
      </dsp:txBody>
      <dsp:txXfrm rot="10800000">
        <a:off x="0" y="2590801"/>
        <a:ext cx="8229600" cy="844361"/>
      </dsp:txXfrm>
    </dsp:sp>
    <dsp:sp modelId="{84CE9431-C6E6-4443-AB0F-9A23B6579805}">
      <dsp:nvSpPr>
        <dsp:cNvPr id="0" name=""/>
        <dsp:cNvSpPr/>
      </dsp:nvSpPr>
      <dsp:spPr>
        <a:xfrm rot="10800000">
          <a:off x="0" y="1288404"/>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0" i="0" u="none" strike="noStrike" kern="1200" cap="none" baseline="0" noProof="0" dirty="0">
              <a:latin typeface="Arial"/>
              <a:cs typeface="Arial"/>
            </a:rPr>
            <a:t>Steering Group</a:t>
          </a:r>
          <a:endParaRPr lang="en-GB" sz="1600" kern="1200" dirty="0"/>
        </a:p>
      </dsp:txBody>
      <dsp:txXfrm rot="-10800000">
        <a:off x="0" y="1288404"/>
        <a:ext cx="8229600" cy="456116"/>
      </dsp:txXfrm>
    </dsp:sp>
    <dsp:sp modelId="{B1CC7D07-4407-486D-A84C-13F4D3E16CC8}">
      <dsp:nvSpPr>
        <dsp:cNvPr id="0" name=""/>
        <dsp:cNvSpPr/>
      </dsp:nvSpPr>
      <dsp:spPr>
        <a:xfrm>
          <a:off x="4018"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Calibri Light" panose="020F0302020204030204"/>
            </a:rPr>
            <a:t>Denis Vintner: Specialist</a:t>
          </a:r>
          <a:endParaRPr lang="en-GB" sz="1600" kern="1200" dirty="0"/>
        </a:p>
      </dsp:txBody>
      <dsp:txXfrm>
        <a:off x="4018" y="1744520"/>
        <a:ext cx="2740521" cy="388543"/>
      </dsp:txXfrm>
    </dsp:sp>
    <dsp:sp modelId="{99EDED55-9E1B-47F8-855C-6690C2E7F241}">
      <dsp:nvSpPr>
        <dsp:cNvPr id="0" name=""/>
        <dsp:cNvSpPr/>
      </dsp:nvSpPr>
      <dsp:spPr>
        <a:xfrm>
          <a:off x="2744539"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Calibri Light" panose="020F0302020204030204"/>
            </a:rPr>
            <a:t>Omar King: Specialist</a:t>
          </a:r>
          <a:endParaRPr lang="en-GB" sz="1600" kern="1200" dirty="0"/>
        </a:p>
      </dsp:txBody>
      <dsp:txXfrm>
        <a:off x="2744539" y="1744520"/>
        <a:ext cx="2740521" cy="388543"/>
      </dsp:txXfrm>
    </dsp:sp>
    <dsp:sp modelId="{93E90103-0479-4EB8-AFAF-D40E7FF02B5B}">
      <dsp:nvSpPr>
        <dsp:cNvPr id="0" name=""/>
        <dsp:cNvSpPr/>
      </dsp:nvSpPr>
      <dsp:spPr>
        <a:xfrm>
          <a:off x="5485060" y="1744520"/>
          <a:ext cx="2740521"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kern="1200" dirty="0" err="1">
              <a:latin typeface="Calibri Light" panose="020F0302020204030204"/>
            </a:rPr>
            <a:t>Suha</a:t>
          </a:r>
          <a:r>
            <a:rPr lang="en-GB" sz="1600" kern="1200" dirty="0">
              <a:latin typeface="Calibri Light" panose="020F0302020204030204"/>
            </a:rPr>
            <a:t> </a:t>
          </a:r>
          <a:r>
            <a:rPr lang="en-GB" sz="1600" kern="1200" dirty="0" err="1">
              <a:latin typeface="Calibri Light" panose="020F0302020204030204"/>
            </a:rPr>
            <a:t>Madani</a:t>
          </a:r>
          <a:r>
            <a:rPr lang="en-GB" sz="1600" kern="1200" dirty="0">
              <a:latin typeface="Calibri Light" panose="020F0302020204030204"/>
            </a:rPr>
            <a:t> : User</a:t>
          </a:r>
          <a:endParaRPr lang="en-GB" sz="1600" kern="1200" dirty="0"/>
        </a:p>
      </dsp:txBody>
      <dsp:txXfrm>
        <a:off x="5485060" y="1744520"/>
        <a:ext cx="2740521" cy="388543"/>
      </dsp:txXfrm>
    </dsp:sp>
    <dsp:sp modelId="{FE01DA1E-B4B6-4887-BD2D-890DF51676BD}">
      <dsp:nvSpPr>
        <dsp:cNvPr id="0" name=""/>
        <dsp:cNvSpPr/>
      </dsp:nvSpPr>
      <dsp:spPr>
        <a:xfrm rot="10800000">
          <a:off x="0" y="1600"/>
          <a:ext cx="8229600" cy="1299477"/>
        </a:xfrm>
        <a:prstGeom prst="upArrowCallout">
          <a:avLst/>
        </a:prstGeom>
        <a:gradFill rotWithShape="0">
          <a:gsLst>
            <a:gs pos="20000">
              <a:schemeClr val="accent6">
                <a:hueOff val="0"/>
                <a:satOff val="0"/>
                <a:lumOff val="0"/>
                <a:alphaOff val="0"/>
                <a:tint val="9000"/>
              </a:schemeClr>
            </a:gs>
            <a:gs pos="100000">
              <a:schemeClr val="accent6">
                <a:hueOff val="0"/>
                <a:satOff val="0"/>
                <a:lumOff val="0"/>
                <a:alphaOff val="0"/>
                <a:tint val="70000"/>
                <a:satMod val="100000"/>
              </a:schemeClr>
            </a:gs>
          </a:gsLst>
          <a:path path="circle">
            <a:fillToRect l="-15000" t="-15000" r="115000" b="115000"/>
          </a:path>
        </a:gradFill>
        <a:ln>
          <a:noFill/>
        </a:ln>
        <a:effectLst>
          <a:outerShdw blurRad="130000" dist="101600" dir="2700000" algn="tl"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GB" sz="1600" kern="1200" dirty="0">
              <a:latin typeface="Arial"/>
            </a:rPr>
            <a:t> </a:t>
          </a:r>
          <a:r>
            <a:rPr lang="en-GB" sz="1600" b="0" i="0" u="none" strike="noStrike" kern="1200" cap="none" baseline="0" noProof="0" dirty="0">
              <a:latin typeface="Arial"/>
              <a:cs typeface="Arial"/>
            </a:rPr>
            <a:t>Sponsor</a:t>
          </a:r>
          <a:endParaRPr lang="en-US" sz="1600" b="0" i="0" u="none" strike="noStrike" kern="1200" cap="none" baseline="0" noProof="0" dirty="0">
            <a:latin typeface="Arial"/>
            <a:cs typeface="Arial"/>
          </a:endParaRPr>
        </a:p>
      </dsp:txBody>
      <dsp:txXfrm rot="-10800000">
        <a:off x="0" y="1600"/>
        <a:ext cx="8229600" cy="456116"/>
      </dsp:txXfrm>
    </dsp:sp>
    <dsp:sp modelId="{452FA484-A26F-49FA-A6EF-50353EDC83B1}">
      <dsp:nvSpPr>
        <dsp:cNvPr id="0" name=""/>
        <dsp:cNvSpPr/>
      </dsp:nvSpPr>
      <dsp:spPr>
        <a:xfrm>
          <a:off x="0" y="457717"/>
          <a:ext cx="8229600" cy="388543"/>
        </a:xfrm>
        <a:prstGeom prst="rect">
          <a:avLst/>
        </a:prstGeom>
        <a:solidFill>
          <a:schemeClr val="accent6">
            <a:alpha val="90000"/>
            <a:tint val="40000"/>
            <a:hueOff val="0"/>
            <a:satOff val="0"/>
            <a:lumOff val="0"/>
            <a:alphaOff val="0"/>
          </a:schemeClr>
        </a:solidFill>
        <a:ln w="9525" cap="flat" cmpd="sng" algn="ctr">
          <a:solidFill>
            <a:schemeClr val="accent6">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20320" rIns="113792" bIns="20320" numCol="1" spcCol="1270" anchor="ctr" anchorCtr="0">
          <a:noAutofit/>
        </a:bodyPr>
        <a:lstStyle/>
        <a:p>
          <a:pPr marL="0" lvl="0" indent="0" algn="ctr" defTabSz="711200" rtl="0">
            <a:lnSpc>
              <a:spcPct val="90000"/>
            </a:lnSpc>
            <a:spcBef>
              <a:spcPct val="0"/>
            </a:spcBef>
            <a:spcAft>
              <a:spcPct val="35000"/>
            </a:spcAft>
            <a:buNone/>
          </a:pPr>
          <a:r>
            <a:rPr lang="en-GB" sz="1600" b="0" i="0" u="none" strike="noStrike" kern="1200" cap="none" baseline="0" noProof="0" dirty="0">
              <a:latin typeface="Arial"/>
              <a:cs typeface="Arial"/>
            </a:rPr>
            <a:t>Doreen Vintner</a:t>
          </a:r>
        </a:p>
      </dsp:txBody>
      <dsp:txXfrm>
        <a:off x="0" y="457717"/>
        <a:ext cx="8229600" cy="3885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3F547F-626B-4AD7-9EAC-DA1AFDC2B7B3}" type="datetimeFigureOut">
              <a:rPr lang="en-US" smtClean="0"/>
              <a:pPr/>
              <a:t>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6D439A-3B3A-4FCF-92EB-90DB2C37579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Light Solutions Ltd</a:t>
            </a:r>
          </a:p>
          <a:p>
            <a:endParaRPr lang="en-US" dirty="0"/>
          </a:p>
          <a:p>
            <a:r>
              <a:rPr lang="en-US" dirty="0"/>
              <a:t>Over the next few minutes we will be talking you though how we will organize your move from Shirley to </a:t>
            </a:r>
            <a:r>
              <a:rPr lang="en-US" dirty="0" err="1"/>
              <a:t>Sparkhill</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Light solutions ltd</a:t>
            </a:r>
            <a:r>
              <a:rPr lang="en-US" baseline="0" dirty="0"/>
              <a:t> offers planning and management services to clients looking for new office spaces or location to shift their business. </a:t>
            </a:r>
          </a:p>
          <a:p>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1</a:t>
            </a:fld>
            <a:endParaRPr lang="en-US"/>
          </a:p>
        </p:txBody>
      </p:sp>
    </p:spTree>
    <p:extLst>
      <p:ext uri="{BB962C8B-B14F-4D97-AF65-F5344CB8AC3E}">
        <p14:creationId xmlns:p14="http://schemas.microsoft.com/office/powerpoint/2010/main" val="41239340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a:t>The team is run by dedicated and committed members who I would like to introduce you to: </a:t>
            </a:r>
          </a:p>
          <a:p>
            <a:r>
              <a:rPr lang="en-US" baseline="0" dirty="0"/>
              <a:t>Asma Akhtar, Shameem Akhtar, </a:t>
            </a:r>
            <a:r>
              <a:rPr lang="en-US" baseline="0" dirty="0" err="1"/>
              <a:t>Nazia</a:t>
            </a:r>
            <a:r>
              <a:rPr lang="en-US" baseline="0" dirty="0"/>
              <a:t> Bi, and Salma Bibi. </a:t>
            </a:r>
          </a:p>
          <a:p>
            <a:endParaRPr lang="en-US" baseline="0" dirty="0"/>
          </a:p>
          <a:p>
            <a:r>
              <a:rPr lang="en-US" baseline="0" dirty="0"/>
              <a:t>The company has an excellent track record in the industry and has built a strong rapport among its customer as a reliable and efficient service provider. </a:t>
            </a:r>
          </a:p>
          <a:p>
            <a:r>
              <a:rPr lang="en-US" baseline="0" dirty="0"/>
              <a:t>On top of its primary business services, Light Solution ltd also offers consultation services to its customer as an offshoot offering. </a:t>
            </a:r>
          </a:p>
          <a:p>
            <a:r>
              <a:rPr lang="en-US" baseline="0" dirty="0"/>
              <a:t>Light Solution ltd welcomes enquiries and suggestion from its customers as it seeks to continuously improve the quality of services it provides.</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Our team provides all their customers with the PRINCE2 methodology.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PRINCE2 structures each stage of the process from start to finish focusing on the organisation as well as taking control over the entire project.</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PRINCE2 has become one of the most popular and widely used project management methodologies available today.  Following the success across the UK , interest has spread across the globe; it is a best practice framework that helps managers deliver projects on time and within budget</a:t>
            </a:r>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3</a:t>
            </a:fld>
            <a:endParaRPr lang="en-US"/>
          </a:p>
        </p:txBody>
      </p:sp>
    </p:spTree>
    <p:extLst>
      <p:ext uri="{BB962C8B-B14F-4D97-AF65-F5344CB8AC3E}">
        <p14:creationId xmlns:p14="http://schemas.microsoft.com/office/powerpoint/2010/main" val="1413752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Project life cycle</a:t>
            </a:r>
            <a:r>
              <a:rPr lang="en-US" baseline="0" dirty="0"/>
              <a:t> includes five phases which starts from discovery and ends with realization of the end goal with each step taken in between to fulfill that very goal. </a:t>
            </a:r>
          </a:p>
          <a:p>
            <a:r>
              <a:rPr lang="en-US" baseline="0" dirty="0"/>
              <a:t>For this particular project, we primarily relied on the user stories from </a:t>
            </a:r>
            <a:r>
              <a:rPr lang="en-US" dirty="0"/>
              <a:t>Vintners</a:t>
            </a:r>
            <a:r>
              <a:rPr lang="en-US" baseline="0" dirty="0"/>
              <a:t> Antiques for the discovery of business opportunity. </a:t>
            </a:r>
          </a:p>
          <a:p>
            <a:r>
              <a:rPr lang="en-US" baseline="0" dirty="0"/>
              <a:t>Following collection of information regarding business opportunity through user stories in the discovery phase, we moved on to second phase of the project; initiation which was conducted for which brainstorming among the team members</a:t>
            </a:r>
            <a:r>
              <a:rPr lang="en-US" dirty="0">
                <a:cs typeface="Calibri"/>
              </a:rPr>
              <a:t>. It helped</a:t>
            </a:r>
            <a:r>
              <a:rPr lang="en-US" baseline="0" dirty="0">
                <a:cs typeface="Calibri"/>
              </a:rPr>
              <a:t> us to be prepared and take on the next step of delivery where customers were delivered the product or service. Even though the product is delivered to the client,  the project is still not completed, as project resources are to be released and the success of the project is to be determined. In the final phase the delivered project is checked whether it matches with the project goal or not. In this project it is checked with the user stories provided by the Vintners Antiques stakeholders regarding the requirement of a warehouse.</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used smart art for the diagram above </a:t>
            </a:r>
          </a:p>
          <a:p>
            <a:r>
              <a:rPr lang="en-US" dirty="0"/>
              <a:t>(Roberts, 2012)</a:t>
            </a:r>
          </a:p>
        </p:txBody>
      </p:sp>
      <p:sp>
        <p:nvSpPr>
          <p:cNvPr id="4" name="Slide Number Placeholder 3"/>
          <p:cNvSpPr>
            <a:spLocks noGrp="1"/>
          </p:cNvSpPr>
          <p:nvPr>
            <p:ph type="sldNum" sz="quarter" idx="5"/>
          </p:nvPr>
        </p:nvSpPr>
        <p:spPr/>
        <p:txBody>
          <a:bodyPr/>
          <a:lstStyle/>
          <a:p>
            <a:fld id="{976D439A-3B3A-4FCF-92EB-90DB2C37579A}" type="slidenum">
              <a:rPr lang="en-US" smtClean="0"/>
              <a:pPr/>
              <a:t>5</a:t>
            </a:fld>
            <a:endParaRPr lang="en-US"/>
          </a:p>
        </p:txBody>
      </p:sp>
    </p:spTree>
    <p:extLst>
      <p:ext uri="{BB962C8B-B14F-4D97-AF65-F5344CB8AC3E}">
        <p14:creationId xmlns:p14="http://schemas.microsoft.com/office/powerpoint/2010/main" val="1541089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Through acquiring a new warehouse, Vintners</a:t>
            </a:r>
            <a:r>
              <a:rPr lang="en-US" baseline="0" dirty="0"/>
              <a:t> Antiques can expand its business operation. Major decision for the project will be taken by the sponsor, Doreen Vintner which is then assessed by the steering group which includes professional such as financial experts, user and specialist.  Specialist for the steering group are Denis Vintner, </a:t>
            </a:r>
            <a:r>
              <a:rPr lang="en-US" baseline="0" dirty="0" err="1"/>
              <a:t>Suha</a:t>
            </a:r>
            <a:r>
              <a:rPr lang="en-US" baseline="0" dirty="0"/>
              <a:t> </a:t>
            </a:r>
            <a:r>
              <a:rPr lang="en-US" baseline="0" dirty="0" err="1"/>
              <a:t>Madani</a:t>
            </a:r>
            <a:r>
              <a:rPr lang="en-US" baseline="0" dirty="0"/>
              <a:t> and Omar King, among them the first two are the specialist while the latter one is the user of the warehouse. After it has been approved by the steering group, the project will be handed to the project manager who will then allocate the task. The project manager to lead the actual work is Light Solutions ltd. The Project manger will divide the whole project into smaller measurable task and allocate them as per the skill of workers. Firstly the electric equipments will be installed in the warehouse, followed by repair of the roof to make it waterproof. Internal rooms will be built, and interior part will be designed to accommodate more goods in the warehouse. Finally when the project is completed as per the requirement it will be handed over to the client.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User stories shows the expectation</a:t>
            </a:r>
            <a:r>
              <a:rPr lang="en-US" baseline="0" dirty="0"/>
              <a:t> of all stakeholders regarding the project, which in this case is the completion of the warehouse as it helps them from different sides. Through the user stories collected from stakeholders of the </a:t>
            </a:r>
            <a:r>
              <a:rPr lang="en-US" dirty="0"/>
              <a:t>Vintners</a:t>
            </a:r>
            <a:r>
              <a:rPr lang="en-US" baseline="0" dirty="0"/>
              <a:t> Antiques, it is clear that the clients are looking for a new warehouse to increase their business. For this purpose, Light Solutions Ltd will conduct a brain storming session among its team members and come up with a plan to move forward with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spent some time brainstorming in using brown paper, writing down simple descriptions of what you will need for the construction collecting stakeholder ideas </a:t>
            </a:r>
          </a:p>
          <a:p>
            <a:endParaRPr lang="en-US" dirty="0"/>
          </a:p>
          <a:p>
            <a:r>
              <a:rPr lang="en-GB" sz="1200" kern="1200" dirty="0">
                <a:solidFill>
                  <a:schemeClr val="tx1"/>
                </a:solidFill>
                <a:effectLst/>
                <a:latin typeface="+mn-lt"/>
                <a:ea typeface="+mn-ea"/>
                <a:cs typeface="+mn-cs"/>
              </a:rPr>
              <a:t>User Stories have been designed to build shared understanding between the Customer Team and the Developer Team. </a:t>
            </a:r>
            <a:endParaRPr lang="en-US" dirty="0"/>
          </a:p>
          <a:p>
            <a:endParaRPr lang="en-US" dirty="0"/>
          </a:p>
        </p:txBody>
      </p:sp>
      <p:sp>
        <p:nvSpPr>
          <p:cNvPr id="4" name="Slide Number Placeholder 3"/>
          <p:cNvSpPr>
            <a:spLocks noGrp="1"/>
          </p:cNvSpPr>
          <p:nvPr>
            <p:ph type="sldNum" sz="quarter" idx="5"/>
          </p:nvPr>
        </p:nvSpPr>
        <p:spPr/>
        <p:txBody>
          <a:bodyPr/>
          <a:lstStyle/>
          <a:p>
            <a:fld id="{976D439A-3B3A-4FCF-92EB-90DB2C37579A}" type="slidenum">
              <a:rPr lang="en-US" smtClean="0"/>
              <a:pPr/>
              <a:t>8</a:t>
            </a:fld>
            <a:endParaRPr lang="en-US"/>
          </a:p>
        </p:txBody>
      </p:sp>
    </p:spTree>
    <p:extLst>
      <p:ext uri="{BB962C8B-B14F-4D97-AF65-F5344CB8AC3E}">
        <p14:creationId xmlns:p14="http://schemas.microsoft.com/office/powerpoint/2010/main" val="1155568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then transferred all the information on the ‘brown paper’ on to a digital version (Microsoft Planner). </a:t>
            </a:r>
          </a:p>
          <a:p>
            <a:r>
              <a:rPr lang="en-US" dirty="0"/>
              <a:t>This helped us put it in to groups and prioritize the must haves from want to have and nice to have.</a:t>
            </a:r>
          </a:p>
          <a:p>
            <a:endParaRPr lang="en-US" dirty="0"/>
          </a:p>
          <a:p>
            <a:r>
              <a:rPr lang="en-US" dirty="0"/>
              <a:t>This is a more detailed format of user stories on Microsoft planner and helps us be more professional and organized as well as not losing the sticky notes. </a:t>
            </a:r>
          </a:p>
        </p:txBody>
      </p:sp>
      <p:sp>
        <p:nvSpPr>
          <p:cNvPr id="4" name="Slide Number Placeholder 3"/>
          <p:cNvSpPr>
            <a:spLocks noGrp="1"/>
          </p:cNvSpPr>
          <p:nvPr>
            <p:ph type="sldNum" sz="quarter" idx="5"/>
          </p:nvPr>
        </p:nvSpPr>
        <p:spPr/>
        <p:txBody>
          <a:bodyPr/>
          <a:lstStyle/>
          <a:p>
            <a:fld id="{976D439A-3B3A-4FCF-92EB-90DB2C37579A}" type="slidenum">
              <a:rPr lang="en-US" smtClean="0"/>
              <a:pPr/>
              <a:t>9</a:t>
            </a:fld>
            <a:endParaRPr lang="en-US"/>
          </a:p>
        </p:txBody>
      </p:sp>
    </p:spTree>
    <p:extLst>
      <p:ext uri="{BB962C8B-B14F-4D97-AF65-F5344CB8AC3E}">
        <p14:creationId xmlns:p14="http://schemas.microsoft.com/office/powerpoint/2010/main" val="3007582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project chevron</a:t>
            </a:r>
            <a:r>
              <a:rPr lang="en-US" baseline="0" dirty="0"/>
              <a:t> shows the what is important to the sponsor and steering group. In the case of Vintners Antiques, the must is a warehouse with at least a size of 2000 sq ft with water, air and fire proofing within. It is essential to safeguard the items within the room incase of any leakage or accidental fire breakouts. The wants for the project includes gas and electric, office space and equipment, display area and kitchen space .For the nice, an area for relaxation or tea break incase people need to be in the warehouse for long period of time and that customers could use if they wanted to.</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technique allows us to allocate a time frame of the work which needs to be carried out (Roberts, 2012) </a:t>
            </a:r>
          </a:p>
          <a:p>
            <a:endParaRPr lang="en-US" dirty="0"/>
          </a:p>
          <a:p>
            <a:r>
              <a:rPr lang="en-US" dirty="0"/>
              <a:t>This table allowed us to determine the complexity and size of the job, and will enable us to figure out how many man days it will take for the job to be completed.			</a:t>
            </a:r>
          </a:p>
        </p:txBody>
      </p:sp>
      <p:sp>
        <p:nvSpPr>
          <p:cNvPr id="4" name="Slide Number Placeholder 3"/>
          <p:cNvSpPr>
            <a:spLocks noGrp="1"/>
          </p:cNvSpPr>
          <p:nvPr>
            <p:ph type="sldNum" sz="quarter" idx="5"/>
          </p:nvPr>
        </p:nvSpPr>
        <p:spPr/>
        <p:txBody>
          <a:bodyPr/>
          <a:lstStyle/>
          <a:p>
            <a:fld id="{976D439A-3B3A-4FCF-92EB-90DB2C37579A}" type="slidenum">
              <a:rPr lang="en-US" smtClean="0"/>
              <a:pPr/>
              <a:t>11</a:t>
            </a:fld>
            <a:endParaRPr lang="en-US"/>
          </a:p>
        </p:txBody>
      </p:sp>
    </p:spTree>
    <p:extLst>
      <p:ext uri="{BB962C8B-B14F-4D97-AF65-F5344CB8AC3E}">
        <p14:creationId xmlns:p14="http://schemas.microsoft.com/office/powerpoint/2010/main" val="2874706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While the number</a:t>
            </a:r>
            <a:r>
              <a:rPr lang="en-US" baseline="0" dirty="0"/>
              <a:t> and importance of stories can differ as per the stakeholders, a project manager needs to prioritize the one that holds the most significance for the completion of the project. For this particular project, it is to construct a new warehouse to expand the Vintners Antiques business. As the stories of the clients does not vastly differ from the main goal of constructing a warehouse, the project manager will find it easy to keep the balance between scope, cost and time allocated for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Gantt chart shows</a:t>
            </a:r>
            <a:r>
              <a:rPr lang="en-US" baseline="0" dirty="0"/>
              <a:t> the time frame and activities undertaken to complete the project (</a:t>
            </a:r>
            <a:r>
              <a:rPr lang="en-US" dirty="0"/>
              <a:t>Sharp</a:t>
            </a:r>
            <a:r>
              <a:rPr lang="en-US" baseline="0" dirty="0"/>
              <a:t> et al</a:t>
            </a:r>
            <a:r>
              <a:rPr lang="en-US" dirty="0"/>
              <a:t>, 2009)</a:t>
            </a:r>
            <a:r>
              <a:rPr lang="en-US" baseline="0" dirty="0"/>
              <a:t>. The project is to be completed in a month time period with each activities requiring two weeks of time. Installing electrical parts is carried out in the first two weeks, then roof of the warehouse is repaired, then the internal rooms are built, and finally interior part of the warehouse is managed to accommodate goods in efficient way. As the activities are independent, competition of each task is essential to move forward in the project.</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The total</a:t>
            </a:r>
            <a:r>
              <a:rPr lang="en-US" baseline="0" dirty="0"/>
              <a:t> budget for the project is £50,000 which will be divided under four headings namely, £8,000 is allocated for installing electric would, £10,000 is allocated for repairing roof, £16,000 is allocated for building internal rooms, £11,000 is allocated for interior designing and furnishing and £5,000 for the removal van. If the budget allocated for the project overruns or undercuts, then the sponsor will be notified as per the situation. </a:t>
            </a:r>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76D439A-3B3A-4FCF-92EB-90DB2C37579A}"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58F9531F-DEC4-405F-8FED-1BBE1936CD75}" type="datetimeFigureOut">
              <a:rPr lang="en-US" smtClean="0"/>
              <a:pPr/>
              <a:t>2/20/20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8D149618-DA92-47BD-8AE5-04A6612E5B76}"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8F9531F-DEC4-405F-8FED-1BBE1936CD75}" type="datetimeFigureOut">
              <a:rPr lang="en-US" smtClean="0"/>
              <a:pPr/>
              <a:t>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8D149618-DA92-47BD-8AE5-04A6612E5B7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8F9531F-DEC4-405F-8FED-1BBE1936CD75}" type="datetimeFigureOut">
              <a:rPr lang="en-US" smtClean="0"/>
              <a:pPr/>
              <a:t>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8F9531F-DEC4-405F-8FED-1BBE1936CD75}" type="datetimeFigureOut">
              <a:rPr lang="en-US" smtClean="0"/>
              <a:pPr/>
              <a:t>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58F9531F-DEC4-405F-8FED-1BBE1936CD75}" type="datetimeFigureOut">
              <a:rPr lang="en-US" smtClean="0"/>
              <a:pPr/>
              <a:t>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F9531F-DEC4-405F-8FED-1BBE1936CD75}" type="datetimeFigureOut">
              <a:rPr lang="en-US" smtClean="0"/>
              <a:pPr/>
              <a:t>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58F9531F-DEC4-405F-8FED-1BBE1936CD75}" type="datetimeFigureOut">
              <a:rPr lang="en-US" smtClean="0"/>
              <a:pPr/>
              <a:t>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58F9531F-DEC4-405F-8FED-1BBE1936CD75}" type="datetimeFigureOut">
              <a:rPr lang="en-US" smtClean="0"/>
              <a:pPr/>
              <a:t>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8F9531F-DEC4-405F-8FED-1BBE1936CD75}" type="datetimeFigureOut">
              <a:rPr lang="en-US" smtClean="0"/>
              <a:pPr/>
              <a:t>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149618-DA92-47BD-8AE5-04A6612E5B7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8F9531F-DEC4-405F-8FED-1BBE1936CD75}" type="datetimeFigureOut">
              <a:rPr lang="en-US" smtClean="0"/>
              <a:pPr/>
              <a:t>2/20/20</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D149618-DA92-47BD-8AE5-04A6612E5B76}"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Organize the Warehouse</a:t>
            </a:r>
            <a:br>
              <a:rPr lang="en-US" dirty="0"/>
            </a:br>
            <a:r>
              <a:rPr lang="en-US" sz="3500" b="0" dirty="0"/>
              <a:t>project Vintner</a:t>
            </a:r>
          </a:p>
        </p:txBody>
      </p:sp>
      <p:sp>
        <p:nvSpPr>
          <p:cNvPr id="3" name="Subtitle 2"/>
          <p:cNvSpPr>
            <a:spLocks noGrp="1"/>
          </p:cNvSpPr>
          <p:nvPr>
            <p:ph type="subTitle" idx="1"/>
          </p:nvPr>
        </p:nvSpPr>
        <p:spPr/>
        <p:txBody>
          <a:bodyPr/>
          <a:lstStyle/>
          <a:p>
            <a:r>
              <a:rPr lang="en-US" dirty="0"/>
              <a:t>By Light Solutions Ltd.</a:t>
            </a:r>
          </a:p>
        </p:txBody>
      </p:sp>
      <p:pic>
        <p:nvPicPr>
          <p:cNvPr id="5" name="Picture 4">
            <a:extLst>
              <a:ext uri="{FF2B5EF4-FFF2-40B4-BE49-F238E27FC236}">
                <a16:creationId xmlns:a16="http://schemas.microsoft.com/office/drawing/2014/main" id="{C0E70EE8-EC1F-E646-BA5C-0A9C7042DBE0}"/>
              </a:ext>
            </a:extLst>
          </p:cNvPr>
          <p:cNvPicPr>
            <a:picLocks noChangeAspect="1"/>
          </p:cNvPicPr>
          <p:nvPr/>
        </p:nvPicPr>
        <p:blipFill>
          <a:blip r:embed="rId3"/>
          <a:stretch>
            <a:fillRect/>
          </a:stretch>
        </p:blipFill>
        <p:spPr>
          <a:xfrm>
            <a:off x="3733800" y="4159347"/>
            <a:ext cx="2032323" cy="2112498"/>
          </a:xfrm>
          <a:prstGeom prst="rect">
            <a:avLst/>
          </a:prstGeom>
          <a:effectLst>
            <a:glow rad="127000">
              <a:schemeClr val="accent1">
                <a:lumMod val="75000"/>
                <a:alpha val="1000"/>
              </a:schemeClr>
            </a:glow>
          </a:effectLst>
          <a:scene3d>
            <a:camera prst="orthographicFront"/>
            <a:lightRig rig="threePt" dir="t"/>
          </a:scene3d>
          <a:sp3d contourW="38100"/>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Light Solutions Ltd</a:t>
            </a:r>
          </a:p>
        </p:txBody>
      </p:sp>
      <p:sp>
        <p:nvSpPr>
          <p:cNvPr id="3" name="Content Placeholder 2"/>
          <p:cNvSpPr>
            <a:spLocks noGrp="1"/>
          </p:cNvSpPr>
          <p:nvPr>
            <p:ph idx="1"/>
          </p:nvPr>
        </p:nvSpPr>
        <p:spPr/>
        <p:txBody>
          <a:bodyPr/>
          <a:lstStyle/>
          <a:p>
            <a:pPr marL="137160" indent="0">
              <a:buNone/>
            </a:pPr>
            <a:r>
              <a:rPr lang="en-US" dirty="0"/>
              <a:t>                           Team Members :</a:t>
            </a:r>
          </a:p>
          <a:p>
            <a:pPr marL="137160" indent="0">
              <a:buNone/>
            </a:pPr>
            <a:endParaRPr lang="en-US" dirty="0"/>
          </a:p>
          <a:p>
            <a:r>
              <a:rPr lang="en-US" dirty="0"/>
              <a:t>Asma Akhtar</a:t>
            </a:r>
          </a:p>
          <a:p>
            <a:r>
              <a:rPr lang="en-US" dirty="0"/>
              <a:t>Shameem Akhtar</a:t>
            </a:r>
          </a:p>
          <a:p>
            <a:r>
              <a:rPr lang="en-US" dirty="0" err="1"/>
              <a:t>Nazia</a:t>
            </a:r>
            <a:r>
              <a:rPr lang="en-US" dirty="0"/>
              <a:t> Bi</a:t>
            </a:r>
          </a:p>
          <a:p>
            <a:r>
              <a:rPr lang="en-US" dirty="0" err="1"/>
              <a:t>Salma</a:t>
            </a:r>
            <a:r>
              <a:rPr lang="en-US" dirty="0"/>
              <a:t> </a:t>
            </a:r>
            <a:r>
              <a:rPr lang="en-US" dirty="0" err="1"/>
              <a:t>Bibi</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C6A8C-1A7A-474A-8A35-3A578099A32C}"/>
              </a:ext>
            </a:extLst>
          </p:cNvPr>
          <p:cNvSpPr>
            <a:spLocks noGrp="1"/>
          </p:cNvSpPr>
          <p:nvPr>
            <p:ph type="title"/>
          </p:nvPr>
        </p:nvSpPr>
        <p:spPr/>
        <p:txBody>
          <a:bodyPr/>
          <a:lstStyle/>
          <a:p>
            <a:r>
              <a:rPr lang="en-US" dirty="0"/>
              <a:t>Overview</a:t>
            </a:r>
          </a:p>
        </p:txBody>
      </p:sp>
      <p:sp>
        <p:nvSpPr>
          <p:cNvPr id="3" name="Content Placeholder 2">
            <a:extLst>
              <a:ext uri="{FF2B5EF4-FFF2-40B4-BE49-F238E27FC236}">
                <a16:creationId xmlns:a16="http://schemas.microsoft.com/office/drawing/2014/main" id="{1AFAB661-BC96-1945-A8B4-9E7117667FCF}"/>
              </a:ext>
            </a:extLst>
          </p:cNvPr>
          <p:cNvSpPr>
            <a:spLocks noGrp="1"/>
          </p:cNvSpPr>
          <p:nvPr>
            <p:ph idx="1"/>
          </p:nvPr>
        </p:nvSpPr>
        <p:spPr/>
        <p:txBody>
          <a:bodyPr/>
          <a:lstStyle/>
          <a:p>
            <a:pPr marL="137160" indent="0">
              <a:buNone/>
            </a:pPr>
            <a:r>
              <a:rPr lang="en-US" dirty="0"/>
              <a:t>                       Aims and Objectives </a:t>
            </a:r>
          </a:p>
          <a:p>
            <a:pPr marL="137160" indent="0">
              <a:buNone/>
            </a:pPr>
            <a:endParaRPr lang="en-US" dirty="0"/>
          </a:p>
          <a:p>
            <a:r>
              <a:rPr lang="en-US" dirty="0"/>
              <a:t>To carry out a smooth shift from the shop in Shirley to the warehouse in </a:t>
            </a:r>
            <a:r>
              <a:rPr lang="en-US" dirty="0" err="1"/>
              <a:t>Sparkhill</a:t>
            </a:r>
            <a:endParaRPr lang="en-US" dirty="0"/>
          </a:p>
          <a:p>
            <a:pPr marL="137160" indent="0">
              <a:buNone/>
            </a:pPr>
            <a:endParaRPr lang="en-US" dirty="0"/>
          </a:p>
          <a:p>
            <a:r>
              <a:rPr lang="en-US" dirty="0"/>
              <a:t>Re construct the warehouse in </a:t>
            </a:r>
            <a:r>
              <a:rPr lang="en-US" dirty="0" err="1"/>
              <a:t>Sparkhill</a:t>
            </a:r>
            <a:endParaRPr lang="en-US" dirty="0"/>
          </a:p>
          <a:p>
            <a:pPr marL="137160" indent="0">
              <a:buNone/>
            </a:pPr>
            <a:endParaRPr lang="en-US" dirty="0"/>
          </a:p>
          <a:p>
            <a:r>
              <a:rPr lang="en-US" dirty="0"/>
              <a:t>To set up a new business process </a:t>
            </a:r>
          </a:p>
          <a:p>
            <a:endParaRPr lang="en-US" dirty="0"/>
          </a:p>
          <a:p>
            <a:endParaRPr lang="en-US" dirty="0"/>
          </a:p>
          <a:p>
            <a:endParaRPr lang="en-US" dirty="0"/>
          </a:p>
          <a:p>
            <a:endParaRPr lang="en-US" dirty="0"/>
          </a:p>
          <a:p>
            <a:pPr marL="137160" indent="0">
              <a:buNone/>
            </a:pPr>
            <a:endParaRPr lang="en-US" dirty="0"/>
          </a:p>
        </p:txBody>
      </p:sp>
    </p:spTree>
    <p:extLst>
      <p:ext uri="{BB962C8B-B14F-4D97-AF65-F5344CB8AC3E}">
        <p14:creationId xmlns:p14="http://schemas.microsoft.com/office/powerpoint/2010/main" val="2453494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Life Cycle</a:t>
            </a:r>
          </a:p>
        </p:txBody>
      </p:sp>
      <p:sp>
        <p:nvSpPr>
          <p:cNvPr id="3" name="Content Placeholder 2"/>
          <p:cNvSpPr>
            <a:spLocks noGrp="1"/>
          </p:cNvSpPr>
          <p:nvPr>
            <p:ph idx="1"/>
          </p:nvPr>
        </p:nvSpPr>
        <p:spPr/>
        <p:txBody>
          <a:bodyPr>
            <a:normAutofit/>
          </a:bodyPr>
          <a:lstStyle/>
          <a:p>
            <a:pPr marL="137160" indent="0">
              <a:buNone/>
            </a:pPr>
            <a:r>
              <a:rPr lang="en-US" dirty="0"/>
              <a:t>                         Includes 5 phases</a:t>
            </a:r>
          </a:p>
          <a:p>
            <a:pPr marL="137160" indent="0">
              <a:buNone/>
            </a:pPr>
            <a:endParaRPr lang="en-US" dirty="0"/>
          </a:p>
          <a:p>
            <a:r>
              <a:rPr lang="en-US" dirty="0"/>
              <a:t>Discovery (1</a:t>
            </a:r>
            <a:r>
              <a:rPr lang="en-US" baseline="30000" dirty="0"/>
              <a:t>st</a:t>
            </a:r>
            <a:r>
              <a:rPr lang="en-US" dirty="0"/>
              <a:t>  phase)</a:t>
            </a:r>
          </a:p>
          <a:p>
            <a:pPr lvl="0"/>
            <a:r>
              <a:rPr lang="en-GB" dirty="0"/>
              <a:t>Initiation (2</a:t>
            </a:r>
            <a:r>
              <a:rPr lang="en-GB" baseline="30000" dirty="0"/>
              <a:t>nd</a:t>
            </a:r>
            <a:r>
              <a:rPr lang="en-GB" dirty="0"/>
              <a:t> phase)</a:t>
            </a:r>
          </a:p>
          <a:p>
            <a:pPr lvl="0"/>
            <a:r>
              <a:rPr lang="en-GB" dirty="0"/>
              <a:t>Delivery (3</a:t>
            </a:r>
            <a:r>
              <a:rPr lang="en-GB" baseline="30000" dirty="0"/>
              <a:t>rd</a:t>
            </a:r>
            <a:r>
              <a:rPr lang="en-GB" dirty="0"/>
              <a:t> phase)</a:t>
            </a:r>
          </a:p>
          <a:p>
            <a:pPr lvl="0"/>
            <a:r>
              <a:rPr lang="en-GB" dirty="0"/>
              <a:t>Closure (4</a:t>
            </a:r>
            <a:r>
              <a:rPr lang="en-GB" baseline="30000" dirty="0"/>
              <a:t>th</a:t>
            </a:r>
            <a:r>
              <a:rPr lang="en-GB" dirty="0"/>
              <a:t> phase)</a:t>
            </a:r>
          </a:p>
          <a:p>
            <a:pPr lvl="0"/>
            <a:r>
              <a:rPr lang="en-GB" dirty="0"/>
              <a:t>Realization (5</a:t>
            </a:r>
            <a:r>
              <a:rPr lang="en-GB" baseline="30000" dirty="0"/>
              <a:t>th</a:t>
            </a:r>
            <a:r>
              <a:rPr lang="en-GB" dirty="0"/>
              <a:t> phase)</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011F4-0B17-3246-8E04-93608CF64447}"/>
              </a:ext>
            </a:extLst>
          </p:cNvPr>
          <p:cNvSpPr>
            <a:spLocks noGrp="1"/>
          </p:cNvSpPr>
          <p:nvPr>
            <p:ph type="title"/>
          </p:nvPr>
        </p:nvSpPr>
        <p:spPr/>
        <p:txBody>
          <a:bodyPr/>
          <a:lstStyle/>
          <a:p>
            <a:r>
              <a:rPr lang="en-US" dirty="0"/>
              <a:t>Project Life Cycle Concluded</a:t>
            </a:r>
          </a:p>
        </p:txBody>
      </p:sp>
      <p:sp>
        <p:nvSpPr>
          <p:cNvPr id="3" name="Content Placeholder 2">
            <a:extLst>
              <a:ext uri="{FF2B5EF4-FFF2-40B4-BE49-F238E27FC236}">
                <a16:creationId xmlns:a16="http://schemas.microsoft.com/office/drawing/2014/main" id="{7F554F4A-5EC3-4C43-9DB3-320529BBB4EE}"/>
              </a:ext>
            </a:extLst>
          </p:cNvPr>
          <p:cNvSpPr>
            <a:spLocks noGrp="1"/>
          </p:cNvSpPr>
          <p:nvPr>
            <p:ph idx="1"/>
          </p:nvPr>
        </p:nvSpPr>
        <p:spPr/>
        <p:txBody>
          <a:bodyPr/>
          <a:lstStyle/>
          <a:p>
            <a:endParaRPr lang="en-US" dirty="0"/>
          </a:p>
        </p:txBody>
      </p:sp>
      <p:pic>
        <p:nvPicPr>
          <p:cNvPr id="4" name="Content Placeholder 4">
            <a:extLst>
              <a:ext uri="{FF2B5EF4-FFF2-40B4-BE49-F238E27FC236}">
                <a16:creationId xmlns:a16="http://schemas.microsoft.com/office/drawing/2014/main" id="{39749411-2EF7-DF4B-AF11-54F454EF8F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600200"/>
            <a:ext cx="8229600" cy="4709160"/>
          </a:xfrm>
          <a:prstGeom prst="rect">
            <a:avLst/>
          </a:prstGeom>
        </p:spPr>
      </p:pic>
    </p:spTree>
    <p:extLst>
      <p:ext uri="{BB962C8B-B14F-4D97-AF65-F5344CB8AC3E}">
        <p14:creationId xmlns:p14="http://schemas.microsoft.com/office/powerpoint/2010/main" val="2169945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Project Steering Group</a:t>
            </a:r>
          </a:p>
        </p:txBody>
      </p:sp>
      <p:graphicFrame>
        <p:nvGraphicFramePr>
          <p:cNvPr id="6" name="Diagram 2">
            <a:extLst>
              <a:ext uri="{FF2B5EF4-FFF2-40B4-BE49-F238E27FC236}">
                <a16:creationId xmlns:a16="http://schemas.microsoft.com/office/drawing/2014/main" id="{55369302-A091-4C75-9525-64F46D53301A}"/>
              </a:ext>
            </a:extLst>
          </p:cNvPr>
          <p:cNvGraphicFramePr>
            <a:graphicFrameLocks noGrp="1"/>
          </p:cNvGraphicFramePr>
          <p:nvPr>
            <p:ph idx="1"/>
            <p:extLst>
              <p:ext uri="{D42A27DB-BD31-4B8C-83A1-F6EECF244321}">
                <p14:modId xmlns:p14="http://schemas.microsoft.com/office/powerpoint/2010/main" val="95672724"/>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a:t>Doreen Vintner and Denis Vintner, ”As owner of the business, we want to expand its operation”.</a:t>
            </a:r>
          </a:p>
          <a:p>
            <a:r>
              <a:rPr lang="en-US" dirty="0"/>
              <a:t>Omar King, “As an employee, I want an additional warehouse as the one currently in use is getting overcrowded”.</a:t>
            </a:r>
          </a:p>
          <a:p>
            <a:r>
              <a:rPr lang="en-US" dirty="0" err="1"/>
              <a:t>Suha</a:t>
            </a:r>
            <a:r>
              <a:rPr lang="en-US" dirty="0"/>
              <a:t> </a:t>
            </a:r>
            <a:r>
              <a:rPr lang="en-US" dirty="0" err="1"/>
              <a:t>Madani,”As</a:t>
            </a:r>
            <a:r>
              <a:rPr lang="en-US" dirty="0"/>
              <a:t> an employee, I want an additional warehouse as it helps the business to grow”.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6DB3F-70AF-9448-A14B-4CEDB7DAAB32}"/>
              </a:ext>
            </a:extLst>
          </p:cNvPr>
          <p:cNvSpPr>
            <a:spLocks noGrp="1"/>
          </p:cNvSpPr>
          <p:nvPr>
            <p:ph type="title"/>
          </p:nvPr>
        </p:nvSpPr>
        <p:spPr/>
        <p:txBody>
          <a:bodyPr/>
          <a:lstStyle/>
          <a:p>
            <a:r>
              <a:rPr lang="en-US" dirty="0"/>
              <a:t>User Stories Concluded</a:t>
            </a:r>
          </a:p>
        </p:txBody>
      </p:sp>
      <p:sp>
        <p:nvSpPr>
          <p:cNvPr id="3" name="Content Placeholder 2">
            <a:extLst>
              <a:ext uri="{FF2B5EF4-FFF2-40B4-BE49-F238E27FC236}">
                <a16:creationId xmlns:a16="http://schemas.microsoft.com/office/drawing/2014/main" id="{364A4C35-0EFE-8C44-B4DB-71DB27D2B6F7}"/>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C131E6C0-D409-2842-A008-374E750252D2}"/>
              </a:ext>
            </a:extLst>
          </p:cNvPr>
          <p:cNvPicPr>
            <a:picLocks noChangeAspect="1"/>
          </p:cNvPicPr>
          <p:nvPr/>
        </p:nvPicPr>
        <p:blipFill>
          <a:blip r:embed="rId3"/>
          <a:stretch>
            <a:fillRect/>
          </a:stretch>
        </p:blipFill>
        <p:spPr>
          <a:xfrm>
            <a:off x="457200" y="1600200"/>
            <a:ext cx="8229600" cy="4709160"/>
          </a:xfrm>
          <a:prstGeom prst="rect">
            <a:avLst/>
          </a:prstGeom>
        </p:spPr>
      </p:pic>
    </p:spTree>
    <p:extLst>
      <p:ext uri="{BB962C8B-B14F-4D97-AF65-F5344CB8AC3E}">
        <p14:creationId xmlns:p14="http://schemas.microsoft.com/office/powerpoint/2010/main" val="2305352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8E4A9-5F62-1240-9CBD-719D08603D2F}"/>
              </a:ext>
            </a:extLst>
          </p:cNvPr>
          <p:cNvSpPr>
            <a:spLocks noGrp="1"/>
          </p:cNvSpPr>
          <p:nvPr>
            <p:ph type="title"/>
          </p:nvPr>
        </p:nvSpPr>
        <p:spPr/>
        <p:txBody>
          <a:bodyPr/>
          <a:lstStyle/>
          <a:p>
            <a:r>
              <a:rPr lang="en-US" dirty="0"/>
              <a:t> Chevron</a:t>
            </a:r>
          </a:p>
        </p:txBody>
      </p:sp>
      <p:sp>
        <p:nvSpPr>
          <p:cNvPr id="3" name="Content Placeholder 2">
            <a:extLst>
              <a:ext uri="{FF2B5EF4-FFF2-40B4-BE49-F238E27FC236}">
                <a16:creationId xmlns:a16="http://schemas.microsoft.com/office/drawing/2014/main" id="{5ABCC475-A2D9-654B-8993-D7FE7DB42C25}"/>
              </a:ext>
            </a:extLst>
          </p:cNvPr>
          <p:cNvSpPr>
            <a:spLocks noGrp="1"/>
          </p:cNvSpPr>
          <p:nvPr>
            <p:ph idx="1"/>
          </p:nvPr>
        </p:nvSpPr>
        <p:spPr/>
        <p:txBody>
          <a:bodyPr/>
          <a:lstStyle/>
          <a:p>
            <a:endParaRPr lang="en-US" dirty="0"/>
          </a:p>
        </p:txBody>
      </p:sp>
      <p:pic>
        <p:nvPicPr>
          <p:cNvPr id="5" name="Picture 4" descr="A screenshot of a cell phone&#10;&#10;Description automatically generated">
            <a:extLst>
              <a:ext uri="{FF2B5EF4-FFF2-40B4-BE49-F238E27FC236}">
                <a16:creationId xmlns:a16="http://schemas.microsoft.com/office/drawing/2014/main" id="{89A953A6-DB63-FB45-8515-720111FAE5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0" y="3095624"/>
            <a:ext cx="838200" cy="3190875"/>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3D604A38-2E44-8240-A162-F2B26897D4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3424" y="3095623"/>
            <a:ext cx="4572000" cy="2857500"/>
          </a:xfrm>
          <a:prstGeom prst="rect">
            <a:avLst/>
          </a:prstGeom>
        </p:spPr>
      </p:pic>
      <p:pic>
        <p:nvPicPr>
          <p:cNvPr id="9" name="Picture 8" descr="A screenshot of a social media post&#10;&#10;Description automatically generated">
            <a:extLst>
              <a:ext uri="{FF2B5EF4-FFF2-40B4-BE49-F238E27FC236}">
                <a16:creationId xmlns:a16="http://schemas.microsoft.com/office/drawing/2014/main" id="{02F30F64-C0D5-8A42-908D-686E186831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7781" y="2438400"/>
            <a:ext cx="5933784" cy="3708615"/>
          </a:xfrm>
          <a:prstGeom prst="rect">
            <a:avLst/>
          </a:prstGeom>
        </p:spPr>
      </p:pic>
      <p:pic>
        <p:nvPicPr>
          <p:cNvPr id="11" name="Picture 10" descr="A screenshot of a cell phone&#10;&#10;Description automatically generated">
            <a:extLst>
              <a:ext uri="{FF2B5EF4-FFF2-40B4-BE49-F238E27FC236}">
                <a16:creationId xmlns:a16="http://schemas.microsoft.com/office/drawing/2014/main" id="{21E3D9BB-5C9F-BD46-BB51-BE1557759995}"/>
              </a:ext>
            </a:extLst>
          </p:cNvPr>
          <p:cNvPicPr>
            <a:picLocks noChangeAspect="1"/>
          </p:cNvPicPr>
          <p:nvPr/>
        </p:nvPicPr>
        <p:blipFill rotWithShape="1">
          <a:blip r:embed="rId3">
            <a:extLst>
              <a:ext uri="{28A0092B-C50C-407E-A947-70E740481C1C}">
                <a14:useLocalDpi xmlns:a14="http://schemas.microsoft.com/office/drawing/2010/main" val="0"/>
              </a:ext>
            </a:extLst>
          </a:blip>
          <a:srcRect l="16078"/>
          <a:stretch/>
        </p:blipFill>
        <p:spPr>
          <a:xfrm>
            <a:off x="457200" y="1600200"/>
            <a:ext cx="8229600" cy="4709160"/>
          </a:xfrm>
          <a:prstGeom prst="rect">
            <a:avLst/>
          </a:prstGeom>
        </p:spPr>
      </p:pic>
    </p:spTree>
    <p:extLst>
      <p:ext uri="{BB962C8B-B14F-4D97-AF65-F5344CB8AC3E}">
        <p14:creationId xmlns:p14="http://schemas.microsoft.com/office/powerpoint/2010/main" val="3412078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a:t>Project Chevron Concluded</a:t>
            </a:r>
          </a:p>
        </p:txBody>
      </p:sp>
      <p:grpSp>
        <p:nvGrpSpPr>
          <p:cNvPr id="15" name="Group 14"/>
          <p:cNvGrpSpPr/>
          <p:nvPr/>
        </p:nvGrpSpPr>
        <p:grpSpPr>
          <a:xfrm>
            <a:off x="2209800" y="1004199"/>
            <a:ext cx="5357192" cy="5853801"/>
            <a:chOff x="2017643" y="823291"/>
            <a:chExt cx="5357192" cy="5853801"/>
          </a:xfrm>
        </p:grpSpPr>
        <p:sp>
          <p:nvSpPr>
            <p:cNvPr id="4" name="Pentagon 3"/>
            <p:cNvSpPr/>
            <p:nvPr/>
          </p:nvSpPr>
          <p:spPr>
            <a:xfrm rot="5400000">
              <a:off x="2307535" y="1047751"/>
              <a:ext cx="4800600" cy="5334000"/>
            </a:xfrm>
            <a:prstGeom prst="homePlate">
              <a:avLst>
                <a:gd name="adj" fmla="val 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bg1"/>
                </a:solidFill>
              </a:endParaRPr>
            </a:p>
          </p:txBody>
        </p:sp>
        <p:sp>
          <p:nvSpPr>
            <p:cNvPr id="6" name="Rectangle 5"/>
            <p:cNvSpPr/>
            <p:nvPr/>
          </p:nvSpPr>
          <p:spPr>
            <a:xfrm>
              <a:off x="2017643" y="823291"/>
              <a:ext cx="5334000" cy="609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Problem: Current warehouse is full </a:t>
              </a:r>
            </a:p>
          </p:txBody>
        </p:sp>
        <p:sp>
          <p:nvSpPr>
            <p:cNvPr id="7" name="Rectangle 6"/>
            <p:cNvSpPr/>
            <p:nvPr/>
          </p:nvSpPr>
          <p:spPr>
            <a:xfrm>
              <a:off x="2024270" y="1786075"/>
              <a:ext cx="1752600" cy="261861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sz="1600" dirty="0">
                <a:solidFill>
                  <a:schemeClr val="bg1"/>
                </a:solidFill>
              </a:endParaRPr>
            </a:p>
            <a:p>
              <a:pPr algn="ctr">
                <a:buFont typeface="Arial" pitchFamily="34" charset="0"/>
                <a:buChar char="•"/>
              </a:pPr>
              <a:r>
                <a:rPr lang="en-US" sz="1600" dirty="0">
                  <a:solidFill>
                    <a:schemeClr val="bg1"/>
                  </a:solidFill>
                </a:rPr>
                <a:t>Warehouse of  2000 sq ft.</a:t>
              </a:r>
            </a:p>
            <a:p>
              <a:pPr algn="ctr">
                <a:buFont typeface="Arial" pitchFamily="34" charset="0"/>
                <a:buChar char="•"/>
              </a:pPr>
              <a:r>
                <a:rPr lang="en-US" sz="1600" dirty="0">
                  <a:solidFill>
                    <a:schemeClr val="bg1"/>
                  </a:solidFill>
                </a:rPr>
                <a:t>Air, water and fireproof</a:t>
              </a:r>
              <a:r>
                <a:rPr lang="en-US" sz="1600" i="1" dirty="0">
                  <a:solidFill>
                    <a:schemeClr val="bg1"/>
                  </a:solidFill>
                </a:rPr>
                <a:t> </a:t>
              </a:r>
              <a:r>
                <a:rPr lang="en-US" sz="1600" dirty="0">
                  <a:solidFill>
                    <a:schemeClr val="bg1"/>
                  </a:solidFill>
                </a:rPr>
                <a:t>building</a:t>
              </a:r>
            </a:p>
            <a:p>
              <a:pPr algn="ctr">
                <a:buFont typeface="Arial" pitchFamily="34" charset="0"/>
                <a:buChar char="•"/>
              </a:pPr>
              <a:r>
                <a:rPr lang="en-US" sz="1600" dirty="0">
                  <a:solidFill>
                    <a:schemeClr val="bg1"/>
                  </a:solidFill>
                </a:rPr>
                <a:t>Alarm system</a:t>
              </a:r>
            </a:p>
            <a:p>
              <a:pPr algn="ctr">
                <a:buFont typeface="Arial" pitchFamily="34" charset="0"/>
                <a:buChar char="•"/>
              </a:pPr>
              <a:r>
                <a:rPr lang="en-US" sz="1600" dirty="0">
                  <a:solidFill>
                    <a:schemeClr val="bg1"/>
                  </a:solidFill>
                </a:rPr>
                <a:t>Work space and DIY equipment </a:t>
              </a:r>
            </a:p>
            <a:p>
              <a:pPr algn="ctr">
                <a:buFont typeface="Arial" pitchFamily="34" charset="0"/>
                <a:buChar char="•"/>
              </a:pPr>
              <a:r>
                <a:rPr lang="en-US" sz="1600" dirty="0">
                  <a:solidFill>
                    <a:schemeClr val="bg1"/>
                  </a:solidFill>
                </a:rPr>
                <a:t>Storage</a:t>
              </a:r>
            </a:p>
            <a:p>
              <a:pPr algn="ctr">
                <a:buFont typeface="Arial" pitchFamily="34" charset="0"/>
                <a:buChar char="•"/>
              </a:pPr>
              <a:r>
                <a:rPr lang="en-US" sz="1600" dirty="0">
                  <a:solidFill>
                    <a:schemeClr val="bg1"/>
                  </a:solidFill>
                </a:rPr>
                <a:t>Removal van</a:t>
              </a:r>
            </a:p>
            <a:p>
              <a:pPr algn="ctr">
                <a:buFont typeface="Arial" pitchFamily="34" charset="0"/>
                <a:buChar char="•"/>
              </a:pPr>
              <a:endParaRPr lang="en-US" dirty="0">
                <a:solidFill>
                  <a:schemeClr val="bg1"/>
                </a:solidFill>
              </a:endParaRPr>
            </a:p>
          </p:txBody>
        </p:sp>
        <p:sp>
          <p:nvSpPr>
            <p:cNvPr id="8" name="Rectangle 7"/>
            <p:cNvSpPr/>
            <p:nvPr/>
          </p:nvSpPr>
          <p:spPr>
            <a:xfrm>
              <a:off x="3780183" y="1800984"/>
              <a:ext cx="1752600" cy="263683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marL="285750" indent="-285750" algn="ctr">
                <a:buFont typeface="Arial" panose="020B0604020202020204" pitchFamily="34" charset="0"/>
                <a:buChar char="•"/>
              </a:pPr>
              <a:r>
                <a:rPr lang="en-US" sz="1600" dirty="0">
                  <a:solidFill>
                    <a:schemeClr val="bg1"/>
                  </a:solidFill>
                </a:rPr>
                <a:t>Gas and electric</a:t>
              </a:r>
            </a:p>
            <a:p>
              <a:pPr marL="285750" indent="-285750" algn="ctr">
                <a:buFont typeface="Arial" panose="020B0604020202020204" pitchFamily="34" charset="0"/>
                <a:buChar char="•"/>
              </a:pPr>
              <a:r>
                <a:rPr lang="en-US" sz="1600" dirty="0">
                  <a:solidFill>
                    <a:schemeClr val="bg1"/>
                  </a:solidFill>
                </a:rPr>
                <a:t>Office space with equipment</a:t>
              </a:r>
            </a:p>
            <a:p>
              <a:pPr marL="285750" indent="-285750" algn="ctr">
                <a:buFont typeface="Arial" panose="020B0604020202020204" pitchFamily="34" charset="0"/>
                <a:buChar char="•"/>
              </a:pPr>
              <a:r>
                <a:rPr lang="en-US" sz="1600" dirty="0">
                  <a:solidFill>
                    <a:schemeClr val="bg1"/>
                  </a:solidFill>
                </a:rPr>
                <a:t>Display room for merchandise</a:t>
              </a:r>
            </a:p>
            <a:p>
              <a:pPr marL="285750" indent="-285750" algn="ctr">
                <a:buFont typeface="Arial" panose="020B0604020202020204" pitchFamily="34" charset="0"/>
                <a:buChar char="•"/>
              </a:pPr>
              <a:r>
                <a:rPr lang="en-US" sz="1600" dirty="0">
                  <a:solidFill>
                    <a:schemeClr val="bg1"/>
                  </a:solidFill>
                </a:rPr>
                <a:t>Kitchen area </a:t>
              </a:r>
            </a:p>
            <a:p>
              <a:pPr algn="ctr"/>
              <a:endParaRPr lang="en-US" sz="1600"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algn="ctr"/>
              <a:endParaRPr lang="en-US" sz="1600" dirty="0">
                <a:solidFill>
                  <a:schemeClr val="bg1"/>
                </a:solidFill>
              </a:endParaRPr>
            </a:p>
            <a:p>
              <a:pPr algn="ctr"/>
              <a:endParaRPr lang="en-US" dirty="0">
                <a:solidFill>
                  <a:schemeClr val="bg1"/>
                </a:solidFill>
              </a:endParaRPr>
            </a:p>
          </p:txBody>
        </p:sp>
        <p:sp>
          <p:nvSpPr>
            <p:cNvPr id="9" name="Rectangle 8"/>
            <p:cNvSpPr/>
            <p:nvPr/>
          </p:nvSpPr>
          <p:spPr>
            <a:xfrm>
              <a:off x="5555975" y="1786075"/>
              <a:ext cx="1795668" cy="260004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r>
                <a:rPr lang="en-US" sz="1600" dirty="0">
                  <a:solidFill>
                    <a:schemeClr val="bg1"/>
                  </a:solidFill>
                </a:rPr>
                <a:t>Modern lighting for display products</a:t>
              </a:r>
            </a:p>
            <a:p>
              <a:pPr algn="ctr">
                <a:buFont typeface="Arial" pitchFamily="34" charset="0"/>
                <a:buChar char="•"/>
              </a:pPr>
              <a:r>
                <a:rPr lang="en-US" sz="1600" dirty="0">
                  <a:solidFill>
                    <a:schemeClr val="bg1"/>
                  </a:solidFill>
                </a:rPr>
                <a:t>Small kitchen appliances</a:t>
              </a:r>
            </a:p>
            <a:p>
              <a:pPr algn="ctr">
                <a:buFont typeface="Arial" pitchFamily="34" charset="0"/>
                <a:buChar char="•"/>
              </a:pPr>
              <a:r>
                <a:rPr lang="en-US" sz="1600" dirty="0">
                  <a:solidFill>
                    <a:schemeClr val="bg1"/>
                  </a:solidFill>
                </a:rPr>
                <a:t>Area for tea breaks </a:t>
              </a:r>
            </a:p>
          </p:txBody>
        </p:sp>
        <p:sp>
          <p:nvSpPr>
            <p:cNvPr id="10" name="Isosceles Triangle 9"/>
            <p:cNvSpPr/>
            <p:nvPr/>
          </p:nvSpPr>
          <p:spPr>
            <a:xfrm rot="10800000">
              <a:off x="2138570" y="4391092"/>
              <a:ext cx="5029200" cy="22860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nchorCtr="0"/>
            <a:lstStyle/>
            <a:p>
              <a:pPr algn="ctr"/>
              <a:r>
                <a:rPr lang="en-US" sz="1600" dirty="0">
                  <a:solidFill>
                    <a:schemeClr val="bg1"/>
                  </a:solidFill>
                </a:rPr>
                <a:t>Mission: To find a warehouse that meets all the must and as many of the others possible</a:t>
              </a:r>
              <a:r>
                <a:rPr lang="en-US" dirty="0">
                  <a:solidFill>
                    <a:schemeClr val="bg1"/>
                  </a:solidFill>
                </a:rPr>
                <a:t>.</a:t>
              </a:r>
            </a:p>
          </p:txBody>
        </p:sp>
        <p:sp>
          <p:nvSpPr>
            <p:cNvPr id="11" name="Rectangle 10"/>
            <p:cNvSpPr/>
            <p:nvPr/>
          </p:nvSpPr>
          <p:spPr>
            <a:xfrm>
              <a:off x="2029239" y="1451941"/>
              <a:ext cx="1752600" cy="304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Must</a:t>
              </a:r>
            </a:p>
          </p:txBody>
        </p:sp>
        <p:sp>
          <p:nvSpPr>
            <p:cNvPr id="12" name="Rectangle 11"/>
            <p:cNvSpPr/>
            <p:nvPr/>
          </p:nvSpPr>
          <p:spPr>
            <a:xfrm>
              <a:off x="3798404" y="1447800"/>
              <a:ext cx="1752600" cy="33827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Wants</a:t>
              </a:r>
            </a:p>
          </p:txBody>
        </p:sp>
        <p:sp>
          <p:nvSpPr>
            <p:cNvPr id="13" name="Rectangle 12"/>
            <p:cNvSpPr/>
            <p:nvPr/>
          </p:nvSpPr>
          <p:spPr>
            <a:xfrm>
              <a:off x="5541065" y="1447798"/>
              <a:ext cx="1810578" cy="3048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Nice</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3BBDD-AC7A-CC40-8BF0-8F798406AF5E}"/>
              </a:ext>
            </a:extLst>
          </p:cNvPr>
          <p:cNvSpPr>
            <a:spLocks noGrp="1"/>
          </p:cNvSpPr>
          <p:nvPr>
            <p:ph type="title"/>
          </p:nvPr>
        </p:nvSpPr>
        <p:spPr/>
        <p:txBody>
          <a:bodyPr/>
          <a:lstStyle/>
          <a:p>
            <a:r>
              <a:rPr lang="en-US" dirty="0"/>
              <a:t>Product Project Technique</a:t>
            </a:r>
          </a:p>
        </p:txBody>
      </p:sp>
      <p:pic>
        <p:nvPicPr>
          <p:cNvPr id="4" name="Content Placeholder 3">
            <a:extLst>
              <a:ext uri="{FF2B5EF4-FFF2-40B4-BE49-F238E27FC236}">
                <a16:creationId xmlns:a16="http://schemas.microsoft.com/office/drawing/2014/main" id="{D8B81AF2-3BC7-4E49-AE2F-C09A8278AA87}"/>
              </a:ext>
            </a:extLst>
          </p:cNvPr>
          <p:cNvPicPr>
            <a:picLocks noGrp="1" noChangeAspect="1"/>
          </p:cNvPicPr>
          <p:nvPr>
            <p:ph idx="1"/>
          </p:nvPr>
        </p:nvPicPr>
        <p:blipFill rotWithShape="1">
          <a:blip r:embed="rId3"/>
          <a:srcRect l="9976" t="11329" r="8795" b="10480"/>
          <a:stretch/>
        </p:blipFill>
        <p:spPr>
          <a:xfrm>
            <a:off x="1371600" y="1417638"/>
            <a:ext cx="6019800" cy="4830762"/>
          </a:xfrm>
          <a:prstGeom prst="rect">
            <a:avLst/>
          </a:prstGeom>
        </p:spPr>
      </p:pic>
    </p:spTree>
    <p:extLst>
      <p:ext uri="{BB962C8B-B14F-4D97-AF65-F5344CB8AC3E}">
        <p14:creationId xmlns:p14="http://schemas.microsoft.com/office/powerpoint/2010/main" val="2612726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Iron Triangle</a:t>
            </a:r>
          </a:p>
        </p:txBody>
      </p:sp>
      <p:sp>
        <p:nvSpPr>
          <p:cNvPr id="3" name="Content Placeholder 2"/>
          <p:cNvSpPr>
            <a:spLocks noGrp="1"/>
          </p:cNvSpPr>
          <p:nvPr>
            <p:ph idx="1"/>
          </p:nvPr>
        </p:nvSpPr>
        <p:spPr/>
        <p:txBody>
          <a:bodyPr/>
          <a:lstStyle/>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p:txBody>
      </p:sp>
      <p:sp>
        <p:nvSpPr>
          <p:cNvPr id="4" name="Isosceles Triangle 3"/>
          <p:cNvSpPr/>
          <p:nvPr/>
        </p:nvSpPr>
        <p:spPr>
          <a:xfrm>
            <a:off x="457200" y="2057400"/>
            <a:ext cx="7543800" cy="3352800"/>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bg1"/>
                </a:solidFill>
              </a:rPr>
              <a:t>Warehouse construction</a:t>
            </a:r>
          </a:p>
        </p:txBody>
      </p:sp>
      <p:sp>
        <p:nvSpPr>
          <p:cNvPr id="5" name="Rectangle 4"/>
          <p:cNvSpPr/>
          <p:nvPr/>
        </p:nvSpPr>
        <p:spPr>
          <a:xfrm>
            <a:off x="3505200" y="1676400"/>
            <a:ext cx="1524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Scope</a:t>
            </a:r>
          </a:p>
        </p:txBody>
      </p:sp>
      <p:sp>
        <p:nvSpPr>
          <p:cNvPr id="9" name="Rectangle 8"/>
          <p:cNvSpPr/>
          <p:nvPr/>
        </p:nvSpPr>
        <p:spPr>
          <a:xfrm>
            <a:off x="457200" y="5410200"/>
            <a:ext cx="16002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Cost</a:t>
            </a:r>
          </a:p>
        </p:txBody>
      </p:sp>
      <p:sp>
        <p:nvSpPr>
          <p:cNvPr id="10" name="Rectangle 9"/>
          <p:cNvSpPr/>
          <p:nvPr/>
        </p:nvSpPr>
        <p:spPr>
          <a:xfrm>
            <a:off x="6858000" y="5410200"/>
            <a:ext cx="1143000" cy="381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bg1"/>
                </a:solidFill>
              </a:rPr>
              <a:t>Time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Gantt Chart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22484515"/>
              </p:ext>
            </p:extLst>
          </p:nvPr>
        </p:nvGraphicFramePr>
        <p:xfrm>
          <a:off x="457200" y="1699260"/>
          <a:ext cx="8382000" cy="3733800"/>
        </p:xfrm>
        <a:graphic>
          <a:graphicData uri="http://schemas.openxmlformats.org/drawingml/2006/table">
            <a:tbl>
              <a:tblPr firstRow="1" bandRow="1">
                <a:tableStyleId>{5940675A-B579-460E-94D1-54222C63F5DA}</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gridCol w="1676400">
                  <a:extLst>
                    <a:ext uri="{9D8B030D-6E8A-4147-A177-3AD203B41FA5}">
                      <a16:colId xmlns:a16="http://schemas.microsoft.com/office/drawing/2014/main" val="20004"/>
                    </a:ext>
                  </a:extLst>
                </a:gridCol>
              </a:tblGrid>
              <a:tr h="457200">
                <a:tc>
                  <a:txBody>
                    <a:bodyPr/>
                    <a:lstStyle/>
                    <a:p>
                      <a:r>
                        <a:rPr lang="en-US" sz="2000" b="1" dirty="0"/>
                        <a:t>Date</a:t>
                      </a:r>
                      <a:r>
                        <a:rPr lang="en-US" sz="2000" b="1" baseline="0" dirty="0"/>
                        <a:t> </a:t>
                      </a:r>
                      <a:endParaRPr lang="en-US" sz="2000" b="1" dirty="0">
                        <a:latin typeface="Arial" pitchFamily="34" charset="0"/>
                        <a:cs typeface="Arial" pitchFamily="34" charset="0"/>
                      </a:endParaRPr>
                    </a:p>
                  </a:txBody>
                  <a:tcPr/>
                </a:tc>
                <a:tc rowSpan="2">
                  <a:txBody>
                    <a:bodyPr/>
                    <a:lstStyle/>
                    <a:p>
                      <a:r>
                        <a:rPr lang="en-US" sz="2400" dirty="0">
                          <a:latin typeface="Arial" panose="020B0604020202020204" pitchFamily="34" charset="0"/>
                          <a:cs typeface="Arial" panose="020B0604020202020204" pitchFamily="34" charset="0"/>
                        </a:rPr>
                        <a:t>1</a:t>
                      </a:r>
                      <a:r>
                        <a:rPr lang="en-US" sz="2400" baseline="30000" dirty="0">
                          <a:latin typeface="Arial" panose="020B0604020202020204" pitchFamily="34" charset="0"/>
                          <a:cs typeface="Arial" panose="020B0604020202020204" pitchFamily="34" charset="0"/>
                        </a:rPr>
                        <a:t>st/2nd week</a:t>
                      </a:r>
                      <a:endParaRPr lang="en-US" sz="2400" dirty="0">
                        <a:latin typeface="Arial" panose="020B0604020202020204" pitchFamily="34" charset="0"/>
                        <a:cs typeface="Arial" panose="020B0604020202020204" pitchFamily="34" charset="0"/>
                      </a:endParaRPr>
                    </a:p>
                  </a:txBody>
                  <a:tcPr/>
                </a:tc>
                <a:tc rowSpan="2">
                  <a:txBody>
                    <a:bodyPr/>
                    <a:lstStyle/>
                    <a:p>
                      <a:r>
                        <a:rPr lang="en-US" sz="1600" dirty="0">
                          <a:latin typeface="Arial" panose="020B0604020202020204" pitchFamily="34" charset="0"/>
                          <a:cs typeface="Arial" panose="020B0604020202020204" pitchFamily="34" charset="0"/>
                        </a:rPr>
                        <a:t>3</a:t>
                      </a:r>
                      <a:r>
                        <a:rPr lang="en-US" sz="1600" baseline="30000" dirty="0">
                          <a:latin typeface="Arial" panose="020B0604020202020204" pitchFamily="34" charset="0"/>
                          <a:cs typeface="Arial" panose="020B0604020202020204" pitchFamily="34" charset="0"/>
                        </a:rPr>
                        <a:t>rd</a:t>
                      </a:r>
                      <a:r>
                        <a:rPr lang="en-US" sz="1600" dirty="0">
                          <a:latin typeface="Arial" panose="020B0604020202020204" pitchFamily="34" charset="0"/>
                          <a:cs typeface="Arial" panose="020B0604020202020204" pitchFamily="34" charset="0"/>
                        </a:rPr>
                        <a:t>/4</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week</a:t>
                      </a:r>
                    </a:p>
                  </a:txBody>
                  <a:tcPr/>
                </a:tc>
                <a:tc rowSpan="2">
                  <a:txBody>
                    <a:bodyPr/>
                    <a:lstStyle/>
                    <a:p>
                      <a:r>
                        <a:rPr lang="en-US" sz="1600" dirty="0">
                          <a:latin typeface="Arial" panose="020B0604020202020204" pitchFamily="34" charset="0"/>
                          <a:cs typeface="Arial" panose="020B0604020202020204" pitchFamily="34" charset="0"/>
                        </a:rPr>
                        <a:t>5</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/6</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week</a:t>
                      </a:r>
                    </a:p>
                  </a:txBody>
                  <a:tcPr/>
                </a:tc>
                <a:tc rowSpan="2">
                  <a:txBody>
                    <a:bodyPr/>
                    <a:lstStyle/>
                    <a:p>
                      <a:r>
                        <a:rPr lang="en-US" sz="2400" baseline="30000" dirty="0">
                          <a:latin typeface="Arial" panose="020B0604020202020204" pitchFamily="34" charset="0"/>
                          <a:cs typeface="Arial" panose="020B0604020202020204" pitchFamily="34" charset="0"/>
                        </a:rPr>
                        <a:t>7th/8th week</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r h="315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a:t>Activities</a:t>
                      </a:r>
                      <a:endParaRPr lang="en-US" sz="2000" b="1" dirty="0">
                        <a:latin typeface="Arial" pitchFamily="34" charset="0"/>
                        <a:cs typeface="Arial" pitchFamily="34" charset="0"/>
                      </a:endParaRPr>
                    </a:p>
                  </a:txBody>
                  <a:tcPr/>
                </a:tc>
                <a:tc vMerge="1">
                  <a:txBody>
                    <a:bodyPr/>
                    <a:lstStyle/>
                    <a:p>
                      <a:endParaRPr lang="en-US" dirty="0"/>
                    </a:p>
                  </a:txBody>
                  <a:tcPr/>
                </a:tc>
                <a:tc vMerge="1">
                  <a:txBody>
                    <a:bodyPr/>
                    <a:lstStyle/>
                    <a:p>
                      <a:endParaRPr lang="en-US" dirty="0"/>
                    </a:p>
                  </a:txBody>
                  <a:tcPr/>
                </a:tc>
                <a:tc vMerge="1">
                  <a:txBody>
                    <a:bodyPr/>
                    <a:lstStyle/>
                    <a:p>
                      <a:endParaRPr lang="en-US" dirty="0"/>
                    </a:p>
                  </a:txBody>
                  <a:tcPr/>
                </a:tc>
                <a:tc vMerge="1">
                  <a:txBody>
                    <a:bodyPr/>
                    <a:lstStyle/>
                    <a:p>
                      <a:endParaRPr lang="en-US"/>
                    </a:p>
                  </a:txBody>
                  <a:tcPr/>
                </a:tc>
                <a:extLst>
                  <a:ext uri="{0D108BD9-81ED-4DB2-BD59-A6C34878D82A}">
                    <a16:rowId xmlns:a16="http://schemas.microsoft.com/office/drawing/2014/main" val="10001"/>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Install electric</a:t>
                      </a:r>
                      <a:endParaRPr lang="en-GB" dirty="0">
                        <a:latin typeface="Arial"/>
                      </a:endParaRPr>
                    </a:p>
                  </a:txBody>
                  <a:tcPr/>
                </a:tc>
                <a:tc>
                  <a:txBody>
                    <a:bodyPr/>
                    <a:lstStyle/>
                    <a:p>
                      <a:endParaRPr lang="en-US" dirty="0"/>
                    </a:p>
                  </a:txBody>
                  <a:tcPr>
                    <a:solidFill>
                      <a:srgbClr val="C00000"/>
                    </a:solidFill>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2"/>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Repair roof</a:t>
                      </a:r>
                    </a:p>
                  </a:txBody>
                  <a:tcPr/>
                </a:tc>
                <a:tc>
                  <a:txBody>
                    <a:bodyPr/>
                    <a:lstStyle/>
                    <a:p>
                      <a:endParaRPr lang="en-US" dirty="0"/>
                    </a:p>
                  </a:txBody>
                  <a:tcPr/>
                </a:tc>
                <a:tc>
                  <a:txBody>
                    <a:bodyPr/>
                    <a:lstStyle/>
                    <a:p>
                      <a:endParaRPr lang="en-US" dirty="0"/>
                    </a:p>
                  </a:txBody>
                  <a:tcPr>
                    <a:solidFill>
                      <a:schemeClr val="bg1"/>
                    </a:solidFill>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3"/>
                  </a:ext>
                </a:extLst>
              </a:tr>
              <a:tr h="7682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Build internal rooms</a:t>
                      </a:r>
                      <a:endParaRPr lang="en-GB" dirty="0">
                        <a:latin typeface="Arial"/>
                      </a:endParaRPr>
                    </a:p>
                  </a:txBody>
                  <a:tcPr/>
                </a:tc>
                <a:tc>
                  <a:txBody>
                    <a:bodyPr/>
                    <a:lstStyle/>
                    <a:p>
                      <a:endParaRPr lang="en-US" dirty="0"/>
                    </a:p>
                  </a:txBody>
                  <a:tcPr/>
                </a:tc>
                <a:tc>
                  <a:txBody>
                    <a:bodyPr/>
                    <a:lstStyle/>
                    <a:p>
                      <a:endParaRPr lang="en-US" dirty="0"/>
                    </a:p>
                  </a:txBody>
                  <a:tcPr/>
                </a:tc>
                <a:tc>
                  <a:txBody>
                    <a:bodyPr/>
                    <a:lstStyle/>
                    <a:p>
                      <a:endParaRPr lang="en-US" dirty="0"/>
                    </a:p>
                  </a:txBody>
                  <a:tcPr>
                    <a:solidFill>
                      <a:schemeClr val="tx1"/>
                    </a:solidFill>
                  </a:tcPr>
                </a:tc>
                <a:tc>
                  <a:txBody>
                    <a:bodyPr/>
                    <a:lstStyle/>
                    <a:p>
                      <a:endParaRPr lang="en-US" dirty="0"/>
                    </a:p>
                  </a:txBody>
                  <a:tcPr/>
                </a:tc>
                <a:extLst>
                  <a:ext uri="{0D108BD9-81ED-4DB2-BD59-A6C34878D82A}">
                    <a16:rowId xmlns:a16="http://schemas.microsoft.com/office/drawing/2014/main" val="10004"/>
                  </a:ext>
                </a:extLst>
              </a:tr>
              <a:tr h="5988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Interior</a:t>
                      </a:r>
                      <a:r>
                        <a:rPr lang="en-US" baseline="0" dirty="0"/>
                        <a:t> d</a:t>
                      </a:r>
                      <a:r>
                        <a:rPr lang="en-US" dirty="0"/>
                        <a:t>esign and furnishing</a:t>
                      </a:r>
                    </a:p>
                  </a:txBody>
                  <a:tcPr/>
                </a:tc>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solidFill>
                      <a:srgbClr val="002060"/>
                    </a:solidFill>
                  </a:tcPr>
                </a:tc>
                <a:extLst>
                  <a:ext uri="{0D108BD9-81ED-4DB2-BD59-A6C34878D82A}">
                    <a16:rowId xmlns:a16="http://schemas.microsoft.com/office/drawing/2014/main" val="10005"/>
                  </a:ext>
                </a:extLst>
              </a:tr>
            </a:tbl>
          </a:graphicData>
        </a:graphic>
      </p:graphicFrame>
      <p:cxnSp>
        <p:nvCxnSpPr>
          <p:cNvPr id="14" name="Straight Arrow Connector 13"/>
          <p:cNvCxnSpPr/>
          <p:nvPr/>
        </p:nvCxnSpPr>
        <p:spPr>
          <a:xfrm>
            <a:off x="1905000" y="2133600"/>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143000" y="1828800"/>
            <a:ext cx="8382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Cost</a:t>
            </a:r>
          </a:p>
        </p:txBody>
      </p:sp>
      <p:sp>
        <p:nvSpPr>
          <p:cNvPr id="3" name="Content Placeholder 2"/>
          <p:cNvSpPr>
            <a:spLocks noGrp="1"/>
          </p:cNvSpPr>
          <p:nvPr>
            <p:ph idx="1"/>
          </p:nvPr>
        </p:nvSpPr>
        <p:spPr/>
        <p:txBody>
          <a:bodyPr/>
          <a:lstStyle/>
          <a:p>
            <a:r>
              <a:rPr lang="en-US" b="1" dirty="0"/>
              <a:t>Total budget = £50,000.</a:t>
            </a:r>
          </a:p>
          <a:p>
            <a:endParaRPr lang="en-GB" dirty="0"/>
          </a:p>
          <a:p>
            <a:r>
              <a:rPr lang="en-GB" dirty="0"/>
              <a:t>Install electric = £8000</a:t>
            </a:r>
          </a:p>
          <a:p>
            <a:r>
              <a:rPr lang="en-GB" dirty="0"/>
              <a:t>Repair roof = £10,000</a:t>
            </a:r>
            <a:endParaRPr lang="en-US" dirty="0"/>
          </a:p>
          <a:p>
            <a:r>
              <a:rPr lang="en-GB" dirty="0"/>
              <a:t>Build internal rooms = £16,000</a:t>
            </a:r>
          </a:p>
          <a:p>
            <a:r>
              <a:rPr lang="en-US" dirty="0"/>
              <a:t>Interior design and furnishing= £11,000</a:t>
            </a:r>
          </a:p>
          <a:p>
            <a:r>
              <a:rPr lang="en-US" dirty="0"/>
              <a:t>Removal Van=£5,000</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91BD5-1609-1644-B8FF-674F7C97906E}"/>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EA1226B8-86BF-404C-BBB8-3BF44CE11325}"/>
              </a:ext>
            </a:extLst>
          </p:cNvPr>
          <p:cNvSpPr>
            <a:spLocks noGrp="1"/>
          </p:cNvSpPr>
          <p:nvPr>
            <p:ph idx="1"/>
          </p:nvPr>
        </p:nvSpPr>
        <p:spPr/>
        <p:txBody>
          <a:bodyPr>
            <a:normAutofit/>
          </a:bodyPr>
          <a:lstStyle/>
          <a:p>
            <a:pPr marL="137160" indent="0">
              <a:buNone/>
            </a:pPr>
            <a:r>
              <a:rPr lang="en-US" sz="6000" dirty="0">
                <a:solidFill>
                  <a:schemeClr val="tx1">
                    <a:lumMod val="85000"/>
                  </a:schemeClr>
                </a:solidFill>
              </a:rPr>
              <a:t> </a:t>
            </a:r>
            <a:r>
              <a:rPr lang="en-US" sz="6000" dirty="0">
                <a:solidFill>
                  <a:schemeClr val="bg1"/>
                </a:solidFill>
                <a:latin typeface="American Typewriter" panose="02090604020004020304" pitchFamily="18" charset="77"/>
                <a:ea typeface="Brush Script MT" panose="03060802040406070304" pitchFamily="66" charset="-122"/>
                <a:cs typeface="Agency FB" panose="020F0502020204030204" pitchFamily="34" charset="0"/>
              </a:rPr>
              <a:t>THANK YOU</a:t>
            </a:r>
            <a:endParaRPr lang="en-US" sz="6000" dirty="0">
              <a:solidFill>
                <a:schemeClr val="tx1">
                  <a:lumMod val="85000"/>
                </a:schemeClr>
              </a:solidFill>
            </a:endParaRPr>
          </a:p>
        </p:txBody>
      </p:sp>
    </p:spTree>
    <p:extLst>
      <p:ext uri="{BB962C8B-B14F-4D97-AF65-F5344CB8AC3E}">
        <p14:creationId xmlns:p14="http://schemas.microsoft.com/office/powerpoint/2010/main" val="1531367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lstStyle/>
          <a:p>
            <a:r>
              <a:rPr lang="en-US" dirty="0"/>
              <a:t>Sharp, N.A., Enzi, J., </a:t>
            </a:r>
            <a:r>
              <a:rPr lang="en-US" dirty="0" err="1"/>
              <a:t>Fountoulakis</a:t>
            </a:r>
            <a:r>
              <a:rPr lang="en-US" dirty="0"/>
              <a:t>, E., Lam, B. and </a:t>
            </a:r>
            <a:r>
              <a:rPr lang="en-US" dirty="0" err="1"/>
              <a:t>Rabbior</a:t>
            </a:r>
            <a:r>
              <a:rPr lang="en-US" dirty="0"/>
              <a:t>, M.C., International Business Machines Corp, 2009. </a:t>
            </a:r>
            <a:r>
              <a:rPr lang="en-US" i="1" dirty="0"/>
              <a:t>Gantt chart map display and method</a:t>
            </a:r>
            <a:r>
              <a:rPr lang="en-US" dirty="0"/>
              <a:t>. U.S. Patent Application 12/018,964.</a:t>
            </a:r>
          </a:p>
          <a:p>
            <a:r>
              <a:rPr lang="en-US" dirty="0"/>
              <a:t>Roberts. P (2012). Effective project management. London, U.K.: Kogan Page 119</a:t>
            </a:r>
          </a:p>
          <a:p>
            <a:r>
              <a:rPr lang="en-US" dirty="0"/>
              <a:t>Roberts. P (2012). Effective project management. London, U.K.: Kogan Page 8</a:t>
            </a:r>
          </a:p>
          <a:p>
            <a:pPr marL="137160" indent="0">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759</TotalTime>
  <Words>1766</Words>
  <Application>Microsoft Macintosh PowerPoint</Application>
  <PresentationFormat>On-screen Show (4:3)</PresentationFormat>
  <Paragraphs>160</Paragraphs>
  <Slides>16</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American Typewriter</vt:lpstr>
      <vt:lpstr>Arial</vt:lpstr>
      <vt:lpstr>Book Antiqua</vt:lpstr>
      <vt:lpstr>Calibri</vt:lpstr>
      <vt:lpstr>Calibri Light</vt:lpstr>
      <vt:lpstr>Lucida Sans</vt:lpstr>
      <vt:lpstr>Wingdings</vt:lpstr>
      <vt:lpstr>Wingdings 2</vt:lpstr>
      <vt:lpstr>Wingdings 3</vt:lpstr>
      <vt:lpstr>Apex</vt:lpstr>
      <vt:lpstr>Organize the Warehouse project Vintner</vt:lpstr>
      <vt:lpstr>Light Solutions Ltd</vt:lpstr>
      <vt:lpstr>Overview</vt:lpstr>
      <vt:lpstr>Project Life Cycle</vt:lpstr>
      <vt:lpstr>Project Life Cycle Concluded</vt:lpstr>
      <vt:lpstr>Project Steering Group</vt:lpstr>
      <vt:lpstr>User Stories</vt:lpstr>
      <vt:lpstr>User Stories Concluded</vt:lpstr>
      <vt:lpstr> Chevron</vt:lpstr>
      <vt:lpstr>Project Chevron Concluded</vt:lpstr>
      <vt:lpstr>Product Project Technique</vt:lpstr>
      <vt:lpstr>The Iron Triangle</vt:lpstr>
      <vt:lpstr>Gantt Chart</vt:lpstr>
      <vt:lpstr>Cost</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 pitch to vintners antiques</dc:title>
  <dc:creator>roshanb</dc:creator>
  <cp:lastModifiedBy>Salma Bibi (1711171)</cp:lastModifiedBy>
  <cp:revision>438</cp:revision>
  <dcterms:created xsi:type="dcterms:W3CDTF">2020-02-17T04:02:36Z</dcterms:created>
  <dcterms:modified xsi:type="dcterms:W3CDTF">2020-02-21T02:31:19Z</dcterms:modified>
</cp:coreProperties>
</file>